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/>
    <p:restoredTop sz="94732"/>
  </p:normalViewPr>
  <p:slideViewPr>
    <p:cSldViewPr snapToGrid="0">
      <p:cViewPr>
        <p:scale>
          <a:sx n="176" d="100"/>
          <a:sy n="176" d="100"/>
        </p:scale>
        <p:origin x="216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7707C2E-C503-4526-9D2C-E039D32DEAA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51FC20A-3FC6-4FC0-961A-1C9BAAB6E5D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74320" y="2187720"/>
            <a:ext cx="8500320" cy="146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84"/>
                </a:solidFill>
                <a:latin typeface="Calibri"/>
                <a:ea typeface="DejaVu Sans"/>
              </a:rPr>
              <a:t>NiChart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84"/>
                </a:solidFill>
                <a:latin typeface="Calibri"/>
                <a:ea typeface="DejaVu Sans"/>
              </a:rPr>
              <a:t>Neuro . Imaging . Chart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84"/>
                </a:solidFill>
                <a:latin typeface="Calibri"/>
                <a:ea typeface="DejaVu Sans"/>
              </a:rPr>
              <a:t>Project Group Meeting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914400" y="6179040"/>
            <a:ext cx="7309080" cy="43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00" b="0" strike="noStrike" spc="-1">
                <a:solidFill>
                  <a:srgbClr val="8B8B8B"/>
                </a:solidFill>
                <a:latin typeface="Calibri"/>
                <a:ea typeface="DejaVu Sans"/>
              </a:rPr>
              <a:t>NiChart Project Meeting, 09/29/2023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0" y="5394960"/>
            <a:ext cx="9138240" cy="1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Presented by: Guray Erus</a:t>
            </a:r>
            <a:endParaRPr lang="en-US" sz="15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500" b="0" strike="noStrike" spc="-1">
              <a:latin typeface="Arial"/>
            </a:endParaRPr>
          </a:p>
        </p:txBody>
      </p:sp>
      <p:sp>
        <p:nvSpPr>
          <p:cNvPr id="123" name="Line 4"/>
          <p:cNvSpPr/>
          <p:nvPr/>
        </p:nvSpPr>
        <p:spPr>
          <a:xfrm>
            <a:off x="0" y="5943600"/>
            <a:ext cx="9144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Line 5"/>
          <p:cNvSpPr/>
          <p:nvPr/>
        </p:nvSpPr>
        <p:spPr>
          <a:xfrm>
            <a:off x="0" y="939600"/>
            <a:ext cx="9144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5" name="Picture 124"/>
          <p:cNvPicPr/>
          <p:nvPr/>
        </p:nvPicPr>
        <p:blipFill>
          <a:blip r:embed="rId3"/>
          <a:stretch/>
        </p:blipFill>
        <p:spPr>
          <a:xfrm>
            <a:off x="91440" y="81000"/>
            <a:ext cx="2606400" cy="737280"/>
          </a:xfrm>
          <a:prstGeom prst="rect">
            <a:avLst/>
          </a:prstGeom>
          <a:ln>
            <a:noFill/>
          </a:ln>
        </p:spPr>
      </p:pic>
      <p:sp>
        <p:nvSpPr>
          <p:cNvPr id="126" name="CustomShape 6"/>
          <p:cNvSpPr/>
          <p:nvPr/>
        </p:nvSpPr>
        <p:spPr>
          <a:xfrm>
            <a:off x="6522480" y="60120"/>
            <a:ext cx="2651040" cy="85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B0"/>
                </a:solidFill>
                <a:latin typeface="Arial"/>
                <a:ea typeface="DejaVu Sans"/>
              </a:rPr>
              <a:t>Artificial Intelligence in Biomedical Imaging Lab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B0"/>
                </a:solidFill>
                <a:latin typeface="Arial"/>
                <a:ea typeface="DejaVu Sans"/>
              </a:rPr>
              <a:t>(AIBIL – CBICA - UPENN)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4680" y="97200"/>
            <a:ext cx="849852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0" i="1" strike="noStrike" spc="-1">
                <a:solidFill>
                  <a:srgbClr val="EEEEEE"/>
                </a:solidFill>
                <a:highlight>
                  <a:srgbClr val="3465A4"/>
                </a:highlight>
                <a:latin typeface="Calibri"/>
                <a:ea typeface="DejaVu Sans"/>
              </a:rPr>
              <a:t>  1. Overview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84"/>
                </a:solidFill>
                <a:latin typeface="Calibri"/>
                <a:ea typeface="DejaVu Sans"/>
              </a:rPr>
              <a:t>  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28" name="Picture 127"/>
          <p:cNvPicPr/>
          <p:nvPr/>
        </p:nvPicPr>
        <p:blipFill>
          <a:blip r:embed="rId2"/>
          <a:stretch/>
        </p:blipFill>
        <p:spPr>
          <a:xfrm>
            <a:off x="22680" y="1591200"/>
            <a:ext cx="9142920" cy="2664720"/>
          </a:xfrm>
          <a:prstGeom prst="rect">
            <a:avLst/>
          </a:prstGeom>
          <a:ln>
            <a:noFill/>
          </a:ln>
        </p:spPr>
      </p:pic>
      <p:pic>
        <p:nvPicPr>
          <p:cNvPr id="129" name="Picture 128"/>
          <p:cNvPicPr/>
          <p:nvPr/>
        </p:nvPicPr>
        <p:blipFill>
          <a:blip r:embed="rId3"/>
          <a:stretch/>
        </p:blipFill>
        <p:spPr>
          <a:xfrm>
            <a:off x="22680" y="4401720"/>
            <a:ext cx="9142920" cy="1795680"/>
          </a:xfrm>
          <a:prstGeom prst="rect">
            <a:avLst/>
          </a:prstGeom>
          <a:ln>
            <a:noFill/>
          </a:ln>
        </p:spPr>
      </p:pic>
      <p:sp>
        <p:nvSpPr>
          <p:cNvPr id="130" name="TextShape 2"/>
          <p:cNvSpPr txBox="1"/>
          <p:nvPr/>
        </p:nvSpPr>
        <p:spPr>
          <a:xfrm>
            <a:off x="82080" y="921600"/>
            <a:ext cx="4911120" cy="325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Data collection, processing and model training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130"/>
          <p:cNvPicPr/>
          <p:nvPr/>
        </p:nvPicPr>
        <p:blipFill>
          <a:blip r:embed="rId2"/>
          <a:stretch/>
        </p:blipFill>
        <p:spPr>
          <a:xfrm>
            <a:off x="22680" y="2296800"/>
            <a:ext cx="9142920" cy="2045160"/>
          </a:xfrm>
          <a:prstGeom prst="rect">
            <a:avLst/>
          </a:prstGeom>
          <a:ln>
            <a:noFill/>
          </a:ln>
        </p:spPr>
      </p:pic>
      <p:sp>
        <p:nvSpPr>
          <p:cNvPr id="132" name="CustomShape 1"/>
          <p:cNvSpPr/>
          <p:nvPr/>
        </p:nvSpPr>
        <p:spPr>
          <a:xfrm>
            <a:off x="4680" y="6840"/>
            <a:ext cx="8498520" cy="44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84"/>
                </a:solidFill>
                <a:latin typeface="Calibri"/>
                <a:ea typeface="DejaVu Sans"/>
              </a:rPr>
              <a:t> 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63240" y="1371600"/>
            <a:ext cx="2654280" cy="325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Application on user data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3004920" y="4660560"/>
            <a:ext cx="2187720" cy="54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9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Module 1</a:t>
            </a:r>
            <a:endParaRPr lang="en-US" sz="900" b="0" strike="noStrike" spc="-1">
              <a:latin typeface="Arial"/>
            </a:endParaRPr>
          </a:p>
          <a:p>
            <a:pPr algn="ctr"/>
            <a:r>
              <a:rPr lang="en-US" sz="9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Image → Features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4555440" y="4677120"/>
            <a:ext cx="2377440" cy="753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9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Module 2</a:t>
            </a:r>
            <a:endParaRPr lang="en-US" sz="900" b="0" strike="noStrike" spc="-1">
              <a:latin typeface="Arial"/>
            </a:endParaRPr>
          </a:p>
          <a:p>
            <a:pPr algn="ctr"/>
            <a:r>
              <a:rPr lang="en-US" sz="9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Features → Biomarkers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6" name="TextShape 5"/>
          <p:cNvSpPr txBox="1"/>
          <p:nvPr/>
        </p:nvSpPr>
        <p:spPr>
          <a:xfrm>
            <a:off x="6995160" y="4660560"/>
            <a:ext cx="2187720" cy="548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9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Module 3</a:t>
            </a:r>
            <a:endParaRPr lang="en-US" sz="900" b="0" strike="noStrike" spc="-1">
              <a:latin typeface="Arial"/>
            </a:endParaRPr>
          </a:p>
          <a:p>
            <a:pPr algn="ctr"/>
            <a:r>
              <a:rPr lang="en-US" sz="9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Biomarkers → Neuroimaging Chart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137" name="Line 6"/>
          <p:cNvSpPr/>
          <p:nvPr/>
        </p:nvSpPr>
        <p:spPr>
          <a:xfrm flipV="1">
            <a:off x="4114800" y="4206240"/>
            <a:ext cx="0" cy="365760"/>
          </a:xfrm>
          <a:prstGeom prst="line">
            <a:avLst/>
          </a:prstGeom>
          <a:ln w="291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Line 7"/>
          <p:cNvSpPr/>
          <p:nvPr/>
        </p:nvSpPr>
        <p:spPr>
          <a:xfrm flipV="1">
            <a:off x="5721840" y="4206240"/>
            <a:ext cx="0" cy="365760"/>
          </a:xfrm>
          <a:prstGeom prst="line">
            <a:avLst/>
          </a:prstGeom>
          <a:ln w="291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Line 8"/>
          <p:cNvSpPr/>
          <p:nvPr/>
        </p:nvSpPr>
        <p:spPr>
          <a:xfrm flipV="1">
            <a:off x="8229600" y="4206240"/>
            <a:ext cx="0" cy="365760"/>
          </a:xfrm>
          <a:prstGeom prst="line">
            <a:avLst/>
          </a:prstGeom>
          <a:ln w="2916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264240" y="316080"/>
            <a:ext cx="4947840" cy="59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200" b="0" i="1" strike="noStrike" spc="-1">
                <a:solidFill>
                  <a:srgbClr val="EEEEEE"/>
                </a:solidFill>
                <a:highlight>
                  <a:srgbClr val="3465A4"/>
                </a:highlight>
                <a:latin typeface="Calibri"/>
                <a:ea typeface="DejaVu Sans"/>
              </a:rPr>
              <a:t>  2. Progress and Current Status 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738360" y="876960"/>
            <a:ext cx="8039880" cy="5066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i="1" strike="noStrike" spc="-1">
                <a:solidFill>
                  <a:srgbClr val="000084"/>
                </a:solidFill>
                <a:latin typeface="Calibri"/>
                <a:ea typeface="DejaVu Sans"/>
              </a:rPr>
              <a:t>Module 1:</a:t>
            </a:r>
            <a:endParaRPr lang="en-US" sz="15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500" b="0" strike="noStrike" spc="-1">
              <a:latin typeface="Arial"/>
              <a:ea typeface="Noto Sans CJK SC"/>
            </a:endParaRPr>
          </a:p>
          <a:p>
            <a:pPr marL="432000" lvl="1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sMRI processing (DLMUSE): 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Software package + Container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Applied on complete ISTAGING data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Validations completed (in comparison to MUSE + age trends/SPARE scores)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AWS cloud module implemented and tested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500" b="0" strike="noStrike" spc="-1">
              <a:latin typeface="Arial"/>
              <a:ea typeface="Noto Sans CJK SC"/>
            </a:endParaRPr>
          </a:p>
          <a:p>
            <a:pPr marL="432000" lvl="1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DTI and fMRI processing (QSIPrep, fMRIPrep, XCP):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Software package + Container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Adaptations to NiChart (ongoing)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Applied on pilot ISTAGING data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500" b="0" strike="noStrike" spc="-1">
              <a:latin typeface="Arial"/>
              <a:ea typeface="Noto Sans CJK SC"/>
            </a:endParaRPr>
          </a:p>
          <a:p>
            <a:pPr marL="432000" lvl="1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fMRI data driven components: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Waiting for pre-processed data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738360" y="876960"/>
            <a:ext cx="8039880" cy="5066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i="1" strike="noStrike" spc="-1">
                <a:solidFill>
                  <a:srgbClr val="000084"/>
                </a:solidFill>
                <a:latin typeface="Calibri"/>
                <a:ea typeface="DejaVu Sans"/>
              </a:rPr>
              <a:t>Module 2:</a:t>
            </a:r>
            <a:endParaRPr lang="en-US" sz="15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500" b="0" strike="noStrike" spc="-1">
              <a:latin typeface="Arial"/>
              <a:ea typeface="Noto Sans CJK SC"/>
            </a:endParaRPr>
          </a:p>
          <a:p>
            <a:pPr marL="432000" lvl="1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Harmonization: 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Python software package 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New R based software package (with additional QC and vis. Tools)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Application on ISTAGING data (Pending)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AWS cloud module </a:t>
            </a:r>
            <a:r>
              <a:rPr lang="en-US" sz="1500" b="0" i="1" u="sng" strike="noStrike" spc="-1">
                <a:solidFill>
                  <a:srgbClr val="000084"/>
                </a:solidFill>
                <a:uFillTx/>
                <a:latin typeface="Calibri"/>
                <a:ea typeface="DejaVu Sans"/>
              </a:rPr>
              <a:t>does not include</a:t>
            </a: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 harmonization (Pending)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500" b="0" strike="noStrike" spc="-1">
              <a:latin typeface="Arial"/>
              <a:ea typeface="Noto Sans CJK SC"/>
            </a:endParaRPr>
          </a:p>
          <a:p>
            <a:pPr marL="432000" lvl="1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SPARE scores: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 from MUSE ROIs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Generic SPARE package (SPARE-AD and SPARE-BA) from MUSE ROIs using multiple ML methods (SVM, Dense Network, etc.)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Applied on pilot ISTAGING data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AWS cloud module </a:t>
            </a:r>
            <a:r>
              <a:rPr lang="en-US" sz="1500" b="0" i="1" u="sng" strike="noStrike" spc="-1">
                <a:solidFill>
                  <a:srgbClr val="000084"/>
                </a:solidFill>
                <a:uFillTx/>
                <a:latin typeface="Calibri"/>
                <a:ea typeface="DejaVu Sans"/>
              </a:rPr>
              <a:t>includes</a:t>
            </a: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 SPARE calculation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fMRI and DTI based SPARE score calculation (work in progress)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500" b="0" strike="noStrike" spc="-1">
              <a:latin typeface="Arial"/>
              <a:ea typeface="Noto Sans CJK SC"/>
            </a:endParaRPr>
          </a:p>
          <a:p>
            <a:pPr marL="432000" lvl="1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500" b="0" strike="noStrike" spc="-1">
              <a:latin typeface="Arial"/>
              <a:ea typeface="Noto Sans CJK S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738360" y="876960"/>
            <a:ext cx="8039880" cy="5066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1" i="1" strike="noStrike" spc="-1">
                <a:solidFill>
                  <a:srgbClr val="000084"/>
                </a:solidFill>
                <a:latin typeface="Calibri"/>
                <a:ea typeface="DejaVu Sans"/>
              </a:rPr>
              <a:t>Module 3:</a:t>
            </a:r>
            <a:endParaRPr lang="en-US" sz="15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500" b="0" strike="noStrike" spc="-1">
              <a:latin typeface="Arial"/>
              <a:ea typeface="Noto Sans CJK SC"/>
            </a:endParaRPr>
          </a:p>
          <a:p>
            <a:pPr marL="432000" lvl="1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Visualization: 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Client-side plotting of NiChart dimensions (java script)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Pre-calculated centile values for ROIs and SPARE scores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Bonus feature: Linking the plot to MRI image + segmentation label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AWS cloud module implemented but not final (being linked)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500" b="0" strike="noStrike" spc="-1">
              <a:latin typeface="Arial"/>
              <a:ea typeface="Noto Sans CJK SC"/>
            </a:endParaRPr>
          </a:p>
          <a:p>
            <a:pPr marL="432000" lvl="1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Reference data preparation: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DLMUSE + SPARE + Centile calculation for pilot reference data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Preparation for complete ISTAGING is work in progress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500" b="0" strike="noStrike" spc="-1">
              <a:latin typeface="Arial"/>
              <a:ea typeface="Noto Sans CJK SC"/>
            </a:endParaRPr>
          </a:p>
          <a:p>
            <a:pPr marL="432000" lvl="1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500" b="0" strike="noStrike" spc="-1">
              <a:latin typeface="Arial"/>
              <a:ea typeface="Noto Sans CJK S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64240" y="316080"/>
            <a:ext cx="6593760" cy="73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200" b="0" i="1" strike="noStrike" spc="-1">
                <a:solidFill>
                  <a:srgbClr val="EEEEEE"/>
                </a:solidFill>
                <a:highlight>
                  <a:srgbClr val="3465A4"/>
                </a:highlight>
                <a:latin typeface="Calibri"/>
                <a:ea typeface="DejaVu Sans"/>
              </a:rPr>
              <a:t>  3. Plans for the short term (0-3 months)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738360" y="732960"/>
            <a:ext cx="8039880" cy="6312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i="1" strike="noStrike" spc="-1" dirty="0">
                <a:solidFill>
                  <a:srgbClr val="000084"/>
                </a:solidFill>
                <a:latin typeface="Calibri"/>
                <a:ea typeface="DejaVu Sans"/>
              </a:rPr>
              <a:t>Completion of the web portal release version 1 (</a:t>
            </a:r>
            <a:r>
              <a:rPr lang="en-US" sz="1400" b="0" i="1" strike="noStrike" spc="-1" dirty="0">
                <a:solidFill>
                  <a:srgbClr val="C9211E"/>
                </a:solidFill>
                <a:latin typeface="Calibri"/>
                <a:ea typeface="DejaVu Sans"/>
              </a:rPr>
              <a:t>2/3 weeks</a:t>
            </a:r>
            <a:r>
              <a:rPr lang="en-US" sz="1400" b="0" i="1" strike="noStrike" spc="-1" dirty="0">
                <a:solidFill>
                  <a:srgbClr val="000084"/>
                </a:solidFill>
                <a:latin typeface="Calibri"/>
                <a:ea typeface="DejaVu Sans"/>
              </a:rPr>
              <a:t>)</a:t>
            </a:r>
            <a:endParaRPr lang="en-US" sz="1400" b="0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i="1" strike="noStrike" spc="-1" dirty="0">
                <a:solidFill>
                  <a:srgbClr val="000084"/>
                </a:solidFill>
                <a:latin typeface="Calibri"/>
                <a:ea typeface="DejaVu Sans"/>
              </a:rPr>
              <a:t>Consolidation of data / code / documentation for release version 1 (</a:t>
            </a:r>
            <a:r>
              <a:rPr lang="en-US" sz="1400" b="0" i="1" strike="noStrike" spc="-1" dirty="0">
                <a:solidFill>
                  <a:srgbClr val="C9211E"/>
                </a:solidFill>
                <a:latin typeface="Calibri"/>
                <a:ea typeface="DejaVu Sans"/>
              </a:rPr>
              <a:t>+2 weeks</a:t>
            </a:r>
            <a:r>
              <a:rPr lang="en-US" sz="1400" b="0" i="1" strike="noStrike" spc="-1" dirty="0">
                <a:solidFill>
                  <a:srgbClr val="000084"/>
                </a:solidFill>
                <a:latin typeface="Calibri"/>
                <a:ea typeface="DejaVu Sans"/>
              </a:rPr>
              <a:t>)</a:t>
            </a:r>
            <a:endParaRPr lang="en-US" sz="1400" b="0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i="1" strike="noStrike" spc="-1" dirty="0">
                <a:solidFill>
                  <a:srgbClr val="000084"/>
                </a:solidFill>
                <a:latin typeface="Calibri"/>
                <a:ea typeface="DejaVu Sans"/>
              </a:rPr>
              <a:t>Completion and submission of related papers (NiChart, DLMUSE) (</a:t>
            </a:r>
            <a:r>
              <a:rPr lang="en-US" sz="1400" b="0" i="1" strike="noStrike" spc="-1" dirty="0">
                <a:solidFill>
                  <a:srgbClr val="C9211E"/>
                </a:solidFill>
                <a:latin typeface="Calibri"/>
                <a:ea typeface="DejaVu Sans"/>
              </a:rPr>
              <a:t>2/3 weeks</a:t>
            </a:r>
            <a:r>
              <a:rPr lang="en-US" sz="1400" b="0" i="1" strike="noStrike" spc="-1" dirty="0">
                <a:solidFill>
                  <a:srgbClr val="000084"/>
                </a:solidFill>
                <a:latin typeface="Calibri"/>
                <a:ea typeface="DejaVu Sans"/>
              </a:rPr>
              <a:t>)</a:t>
            </a:r>
            <a:endParaRPr lang="en-US" sz="1400" b="0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i="1" strike="noStrike" spc="-1" dirty="0">
                <a:solidFill>
                  <a:srgbClr val="000084"/>
                </a:solidFill>
                <a:latin typeface="Calibri"/>
                <a:ea typeface="DejaVu Sans"/>
              </a:rPr>
              <a:t>Activities for outreach and education (</a:t>
            </a:r>
            <a:r>
              <a:rPr lang="en-US" sz="1400" b="0" i="1" strike="noStrike" spc="-1" dirty="0">
                <a:solidFill>
                  <a:srgbClr val="C9211E"/>
                </a:solidFill>
                <a:latin typeface="Calibri"/>
                <a:ea typeface="DejaVu Sans"/>
              </a:rPr>
              <a:t>+ 4/6 weeks</a:t>
            </a:r>
            <a:r>
              <a:rPr lang="en-US" sz="1400" b="0" i="1" strike="noStrike" spc="-1" dirty="0">
                <a:solidFill>
                  <a:srgbClr val="000084"/>
                </a:solidFill>
                <a:latin typeface="Calibri"/>
                <a:ea typeface="DejaVu Sans"/>
              </a:rPr>
              <a:t>)</a:t>
            </a:r>
            <a:endParaRPr lang="en-US" sz="1400" b="0" strike="noStrike" spc="-1" dirty="0">
              <a:latin typeface="Arial"/>
              <a:ea typeface="Noto Sans CJK SC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i="1" strike="noStrike" spc="-1" dirty="0">
                <a:solidFill>
                  <a:srgbClr val="000084"/>
                </a:solidFill>
                <a:latin typeface="Calibri"/>
                <a:ea typeface="DejaVu Sans"/>
              </a:rPr>
              <a:t>Tools: Social media (Twitter / LinkedIn / Email / Zoom)</a:t>
            </a:r>
            <a:endParaRPr lang="en-US" sz="1400" b="0" strike="noStrike" spc="-1" dirty="0">
              <a:latin typeface="Arial"/>
              <a:ea typeface="Noto Sans CJK SC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i="1" strike="noStrike" spc="-1" dirty="0">
                <a:solidFill>
                  <a:srgbClr val="000084"/>
                </a:solidFill>
                <a:latin typeface="Calibri"/>
                <a:ea typeface="DejaVu Sans"/>
              </a:rPr>
              <a:t>Phases:</a:t>
            </a:r>
            <a:endParaRPr lang="en-US" sz="1400" b="0" strike="noStrike" spc="-1" dirty="0">
              <a:latin typeface="Arial"/>
              <a:ea typeface="Noto Sans CJK SC"/>
            </a:endParaRPr>
          </a:p>
          <a:p>
            <a:pPr marL="648000" lvl="2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Phase 1: Reach out to a limited group of potential users who can test and provide quick feedback</a:t>
            </a:r>
            <a:endParaRPr lang="en-US" sz="1400" b="0" strike="noStrike" spc="-1">
              <a:latin typeface="Arial"/>
              <a:ea typeface="Noto Sans CJK SC"/>
            </a:endParaRPr>
          </a:p>
          <a:p>
            <a:pPr marL="648000" lvl="2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i="1" strike="noStrike" spc="-1" dirty="0">
                <a:solidFill>
                  <a:srgbClr val="000084"/>
                </a:solidFill>
                <a:latin typeface="Calibri"/>
                <a:ea typeface="DejaVu Sans"/>
              </a:rPr>
              <a:t>Phase 2: Reach out to a larger group of users and collect feedback</a:t>
            </a:r>
            <a:endParaRPr lang="en-US" sz="1400" b="0" strike="noStrike" spc="-1" dirty="0">
              <a:latin typeface="Arial"/>
              <a:ea typeface="Noto Sans CJK SC"/>
            </a:endParaRPr>
          </a:p>
          <a:p>
            <a:pPr marL="648000" lvl="2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i="1" strike="noStrike" spc="-1" dirty="0">
                <a:solidFill>
                  <a:srgbClr val="000084"/>
                </a:solidFill>
                <a:latin typeface="Calibri"/>
                <a:ea typeface="DejaVu Sans"/>
              </a:rPr>
              <a:t>Phase 3: Organize online tutorial sessions</a:t>
            </a:r>
            <a:endParaRPr lang="en-US" sz="1400" b="0" strike="noStrike" spc="-1" dirty="0">
              <a:latin typeface="Arial"/>
              <a:ea typeface="Noto Sans CJK SC"/>
            </a:endParaRPr>
          </a:p>
          <a:p>
            <a:pPr marL="648000" lvl="2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i="1" strike="noStrike" spc="-1" dirty="0">
                <a:solidFill>
                  <a:srgbClr val="000084"/>
                </a:solidFill>
                <a:latin typeface="Calibri"/>
                <a:ea typeface="DejaVu Sans"/>
              </a:rPr>
              <a:t>Phase 4: Maintenance and plans for updates based on the feedback</a:t>
            </a:r>
            <a:endParaRPr lang="en-US" sz="1400" b="0" strike="noStrike" spc="-1" dirty="0">
              <a:latin typeface="Arial"/>
              <a:ea typeface="Noto Sans CJK SC"/>
            </a:endParaRPr>
          </a:p>
          <a:p>
            <a:pPr marL="648000" lvl="2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i="1" strike="noStrike" spc="-1" dirty="0">
                <a:solidFill>
                  <a:srgbClr val="000084"/>
                </a:solidFill>
                <a:latin typeface="Calibri"/>
                <a:ea typeface="DejaVu Sans"/>
              </a:rPr>
              <a:t>Phase 5: Submission for presentation in major conferences</a:t>
            </a:r>
            <a:endParaRPr lang="en-US" sz="1400" b="0" strike="noStrike" spc="-1" dirty="0">
              <a:latin typeface="Arial"/>
              <a:ea typeface="Noto Sans CJK SC"/>
            </a:endParaRPr>
          </a:p>
          <a:p>
            <a:pPr marL="432000" lvl="1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i="1" strike="noStrike" spc="-1" dirty="0">
                <a:solidFill>
                  <a:srgbClr val="000084"/>
                </a:solidFill>
                <a:latin typeface="Calibri"/>
                <a:ea typeface="DejaVu Sans"/>
              </a:rPr>
              <a:t>Major tasks for outreach:</a:t>
            </a:r>
            <a:endParaRPr lang="en-US" sz="1400" b="0" strike="noStrike" spc="-1" dirty="0">
              <a:latin typeface="Arial"/>
              <a:ea typeface="Noto Sans CJK SC"/>
            </a:endParaRPr>
          </a:p>
          <a:p>
            <a:pPr marL="648000" lvl="2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i="1" strike="noStrike" spc="-1" dirty="0">
                <a:solidFill>
                  <a:srgbClr val="000084"/>
                </a:solidFill>
                <a:latin typeface="Calibri"/>
                <a:ea typeface="DejaVu Sans"/>
              </a:rPr>
              <a:t>Preparation of active community resources integrated with the software packages;</a:t>
            </a:r>
            <a:endParaRPr lang="en-US" sz="1400" b="0" strike="noStrike" spc="-1" dirty="0">
              <a:latin typeface="Arial"/>
            </a:endParaRPr>
          </a:p>
          <a:p>
            <a:pPr marL="648000" lvl="2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i="1" strike="noStrike" spc="-1" dirty="0">
                <a:solidFill>
                  <a:srgbClr val="000084"/>
                </a:solidFill>
                <a:latin typeface="Calibri"/>
                <a:ea typeface="DejaVu Sans"/>
              </a:rPr>
              <a:t>Collecting and analyzing data;</a:t>
            </a:r>
            <a:endParaRPr lang="en-US" sz="1400" b="0" strike="noStrike" spc="-1" dirty="0">
              <a:latin typeface="Arial"/>
            </a:endParaRPr>
          </a:p>
          <a:p>
            <a:pPr marL="648000" lvl="2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i="1" strike="noStrike" spc="-1" dirty="0">
                <a:solidFill>
                  <a:srgbClr val="000084"/>
                </a:solidFill>
                <a:latin typeface="Calibri"/>
                <a:ea typeface="DejaVu Sans"/>
              </a:rPr>
              <a:t>Addressing issues, bugs, requests;</a:t>
            </a:r>
            <a:endParaRPr lang="en-US" sz="1400" b="0" strike="noStrike" spc="-1" dirty="0">
              <a:latin typeface="Arial"/>
            </a:endParaRPr>
          </a:p>
          <a:p>
            <a:pPr marL="648000" lvl="2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i="1" strike="noStrike" spc="-1" dirty="0">
                <a:solidFill>
                  <a:srgbClr val="000084"/>
                </a:solidFill>
                <a:latin typeface="Calibri"/>
                <a:ea typeface="DejaVu Sans"/>
              </a:rPr>
              <a:t>Communication with users</a:t>
            </a:r>
            <a:endParaRPr lang="en-US" sz="1400" b="0" strike="noStrike" spc="-1" dirty="0">
              <a:latin typeface="Arial"/>
            </a:endParaRPr>
          </a:p>
          <a:p>
            <a:pPr marL="648000" lvl="2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400" b="0" strike="noStrike" spc="-1" dirty="0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400" b="0" strike="noStrike" spc="-1" dirty="0">
              <a:latin typeface="Arial"/>
              <a:ea typeface="Noto Sans CJK S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264240" y="316080"/>
            <a:ext cx="6593760" cy="73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200" b="0" i="1" strike="noStrike" spc="-1">
                <a:solidFill>
                  <a:srgbClr val="EEEEEE"/>
                </a:solidFill>
                <a:highlight>
                  <a:srgbClr val="3465A4"/>
                </a:highlight>
                <a:latin typeface="Calibri"/>
                <a:ea typeface="DejaVu Sans"/>
              </a:rPr>
              <a:t>  3. Plans for the mid-term (0-9 months)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738360" y="912960"/>
            <a:ext cx="8039880" cy="5999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Completion of data harmonization scripts and applications;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Final consolidation of reference data;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Integration of multi-modal image processing pipelines;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Optimization of user experience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432000" lvl="1" indent="-2160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Faster processing, better visualizations, etc.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432000" lvl="1" indent="-2160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5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Extending imaging features and SPARE scores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432000" lvl="1" indent="-2160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Calculating / integrating additional SPARE scores (CVD, SCZ, MD, DM, etc.);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432000" lvl="1" indent="-2160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Developing image to SPARE models (i.e. bypassing ROI segmentation and data harmonization steps);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432000" lvl="1" indent="-2160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Adding data driven image features (NMF components);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432000" lvl="1" indent="-2160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Adding fast DL based voxelwise image features;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432000" lvl="1" indent="-2160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Adding multi-modal SPARE scores;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432000" lvl="1" indent="-2160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i="1" strike="noStrike" spc="-1">
                <a:solidFill>
                  <a:srgbClr val="000084"/>
                </a:solidFill>
                <a:latin typeface="Calibri"/>
                <a:ea typeface="DejaVu Sans"/>
              </a:rPr>
              <a:t>Adding heterogeneity subtypes (e.g. SmileGAN)</a:t>
            </a:r>
            <a:endParaRPr lang="en-US" sz="1500" b="0" strike="noStrike" spc="-1">
              <a:latin typeface="Arial"/>
              <a:ea typeface="Noto Sans CJK SC"/>
            </a:endParaRPr>
          </a:p>
          <a:p>
            <a:pPr marL="432000" lvl="1" indent="-2160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500" b="0" strike="noStrike" spc="-1">
              <a:latin typeface="Arial"/>
              <a:ea typeface="Noto Sans CJK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483000" y="2834640"/>
            <a:ext cx="273420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i="1" strike="noStrike" spc="-1">
                <a:solidFill>
                  <a:srgbClr val="3465A4"/>
                </a:solidFill>
                <a:latin typeface="Arial"/>
                <a:ea typeface="DejaVu Sans"/>
              </a:rPr>
              <a:t>Thank you ...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</TotalTime>
  <Words>594</Words>
  <Application>Microsoft Macintosh PowerPoint</Application>
  <PresentationFormat>On-screen Show (4:3)</PresentationFormat>
  <Paragraphs>102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Aidinis, George</cp:lastModifiedBy>
  <cp:revision>55</cp:revision>
  <dcterms:modified xsi:type="dcterms:W3CDTF">2023-09-28T18:48:19Z</dcterms:modified>
  <dc:language>en-US</dc:language>
</cp:coreProperties>
</file>