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Folie mittels Klicken verschieben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000" spc="-1" strike="noStrike">
                <a:latin typeface="Arial"/>
              </a:rPr>
              <a:t>Format der Notizen mittels Klicken bearbeiten</a:t>
            </a:r>
            <a:endParaRPr b="0" lang="de-AT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1400" spc="-1" strike="noStrike">
                <a:latin typeface="Times New Roman"/>
              </a:rPr>
              <a:t>&lt;Kopfzeile&gt;</a:t>
            </a:r>
            <a:endParaRPr b="0" lang="de-AT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de-AT" sz="1400" spc="-1" strike="noStrike">
                <a:latin typeface="Times New Roman"/>
              </a:rPr>
              <a:t>&lt;Datum/Uhrzeit&gt;</a:t>
            </a:r>
            <a:endParaRPr b="0" lang="de-AT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de-AT" sz="1400" spc="-1" strike="noStrike">
                <a:latin typeface="Times New Roman"/>
              </a:rPr>
              <a:t>&lt;Fußzeile&gt;</a:t>
            </a:r>
            <a:endParaRPr b="0" lang="de-AT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3FE08B9-954F-4EEF-989A-86E8C4BD4EE4}" type="slidenum">
              <a:rPr b="0" lang="de-AT" sz="1400" spc="-1" strike="noStrike">
                <a:latin typeface="Times New Roman"/>
              </a:rPr>
              <a:t>&lt;Foliennummer&gt;</a:t>
            </a:fld>
            <a:endParaRPr b="0" lang="de-A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de-AT" sz="2000" spc="-1" strike="noStrike">
                <a:latin typeface="Arial"/>
              </a:rPr>
              <a:t>Story how I lowered my rent after moving to Vienna</a:t>
            </a:r>
            <a:endParaRPr b="0" lang="de-AT" sz="2000" spc="-1" strike="noStrike">
              <a:latin typeface="Arial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7868EA3-6180-42AC-8263-14F282B99A95}" type="slidenum">
              <a:rPr b="0" lang="de-AT" sz="1200" spc="-1" strike="noStrike">
                <a:latin typeface="Times New Roman"/>
              </a:rPr>
              <a:t>&lt;Foliennummer&gt;</a:t>
            </a:fld>
            <a:endParaRPr b="0" lang="de-AT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0574658-716E-4F9A-AF4D-CE942D357D03}" type="datetime">
              <a:rPr b="0" lang="de-AT" sz="1200" spc="-1" strike="noStrike">
                <a:solidFill>
                  <a:srgbClr val="8b8b8b"/>
                </a:solidFill>
                <a:latin typeface="Calibri"/>
              </a:rPr>
              <a:t>06.09.2020</a:t>
            </a:fld>
            <a:endParaRPr b="0" lang="de-AT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AT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AADB40D-3776-4232-B3D9-4C2A404B16EC}" type="slidenum">
              <a:rPr b="0" lang="de-AT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AT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99AF0E4-A0AD-476F-9499-757F89364131}" type="datetime">
              <a:rPr b="0" lang="de-AT" sz="1200" spc="-1" strike="noStrike">
                <a:solidFill>
                  <a:srgbClr val="8b8b8b"/>
                </a:solidFill>
                <a:latin typeface="Calibri"/>
              </a:rPr>
              <a:t>06.09.2020</a:t>
            </a:fld>
            <a:endParaRPr b="0" lang="de-AT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AT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6D7CE5C-886E-479A-945B-1AC3A0D6CDFB}" type="slidenum">
              <a:rPr b="0" lang="de-AT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A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FDCFF7A-DBA2-4F70-B8B0-632625D2064E}" type="datetime">
              <a:rPr b="0" lang="de-AT" sz="1200" spc="-1" strike="noStrike">
                <a:solidFill>
                  <a:srgbClr val="8b8b8b"/>
                </a:solidFill>
                <a:latin typeface="Calibri"/>
              </a:rPr>
              <a:t>06.09.2020</a:t>
            </a:fld>
            <a:endParaRPr b="0" lang="de-AT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AT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F4EDF72-A23E-4173-93C9-6DCB93BB405F}" type="slidenum">
              <a:rPr b="0" lang="de-AT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AT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097280" y="1293840"/>
            <a:ext cx="10058040" cy="1586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de-AT" sz="6000" spc="-1" strike="noStrike">
                <a:solidFill>
                  <a:srgbClr val="000000"/>
                </a:solidFill>
                <a:latin typeface="Calibri Light"/>
              </a:rPr>
              <a:t>Does Rent Control Reduce Supply on the Housing Market?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007640" y="4736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Alexander Guggenberger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-277920" y="3331080"/>
            <a:ext cx="127386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262626"/>
                </a:solidFill>
                <a:latin typeface="Calibri"/>
              </a:rPr>
              <a:t>The Effect of the 1981 Austrian Tenancy Law Reform on Vacancies</a:t>
            </a:r>
            <a:endParaRPr b="0" lang="de-AT" sz="3000" spc="-1" strike="noStrike">
              <a:latin typeface="Arial"/>
            </a:endParaRPr>
          </a:p>
        </p:txBody>
      </p:sp>
    </p:spTree>
  </p:cSld>
  <mc:AlternateContent>
    <mc:Choice Requires="p14">
      <p:transition spd="slow" advTm="1000" p14:dur="2000"/>
    </mc:Choice>
    <mc:Fallback>
      <p:transition spd="slow" advTm="1000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rafik 4" descr=""/>
          <p:cNvPicPr/>
          <p:nvPr/>
        </p:nvPicPr>
        <p:blipFill>
          <a:blip r:embed="rId1"/>
          <a:stretch/>
        </p:blipFill>
        <p:spPr>
          <a:xfrm>
            <a:off x="2205360" y="1583280"/>
            <a:ext cx="7553520" cy="4802760"/>
          </a:xfrm>
          <a:prstGeom prst="rect">
            <a:avLst/>
          </a:prstGeom>
          <a:ln>
            <a:noFill/>
          </a:ln>
        </p:spPr>
      </p:pic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</a:rPr>
              <a:t>Results II – by owner type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advTm="0" p14:dur="2000"/>
    </mc:Choice>
    <mc:Fallback>
      <p:transition spd="slow" advTm="0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</a:rPr>
              <a:t>Conclusion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528840" y="1690560"/>
            <a:ext cx="11107080" cy="427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de-AT" sz="2800" spc="-1" strike="noStrike">
                <a:solidFill>
                  <a:srgbClr val="000000"/>
                </a:solidFill>
                <a:latin typeface="Calibri"/>
              </a:rPr>
              <a:t>No</a:t>
            </a: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de-AT" sz="2800" spc="-1" strike="noStrike">
                <a:solidFill>
                  <a:srgbClr val="000000"/>
                </a:solidFill>
                <a:latin typeface="Calibri"/>
              </a:rPr>
              <a:t>reliable</a:t>
            </a: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de-AT" sz="2800" spc="-1" strike="noStrike">
                <a:solidFill>
                  <a:srgbClr val="000000"/>
                </a:solidFill>
                <a:latin typeface="Calibri"/>
              </a:rPr>
              <a:t>evidence</a:t>
            </a: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 for the expected adverse effect of rent control on the supply on the housing market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No actual effect (market did not work as it should anyway)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Non-main residence is bad proxy for vacancy, tons of other reasons for having secondary residences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Non-parallel trends of groups, too much is happening in the housing market that drives vacancy rates other than tenancy law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Groups are not perfectly stable (possible to escape regulation by renovating and merging flats, systematic selection)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Systematic changes in numbers in groups (dwellings taken down, merged, separated)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advTm="2000" p14:dur="2000"/>
    </mc:Choice>
    <mc:Fallback>
      <p:transition spd="slow" advTm="2000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</a:rPr>
              <a:t>Introduction and Motivation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097280" y="199800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Rent control is very prevalent: Housing is a basic need without substitutes!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Rent control – an economic abomination?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200" spc="-1" strike="noStrike">
                <a:solidFill>
                  <a:srgbClr val="000000"/>
                </a:solidFill>
                <a:latin typeface="Calibri"/>
              </a:rPr>
              <a:t>Price ceiling in neoclassical economics: </a:t>
            </a:r>
            <a:endParaRPr b="0" lang="de-DE" sz="2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</a:rPr>
              <a:t>if market works </a:t>
            </a:r>
            <a:r>
              <a:rPr b="0" lang="de-AT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de-AT" sz="2000" spc="-1" strike="noStrike">
                <a:solidFill>
                  <a:srgbClr val="000000"/>
                </a:solidFill>
                <a:latin typeface="Calibri"/>
              </a:rPr>
              <a:t> fewer transactions (rental price ceiling reduces supply)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</a:rPr>
              <a:t>If market prices too high </a:t>
            </a:r>
            <a:r>
              <a:rPr b="0" lang="de-AT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de-AT" sz="2000" spc="-1" strike="noStrike">
                <a:solidFill>
                  <a:srgbClr val="000000"/>
                </a:solidFill>
                <a:latin typeface="Calibri"/>
              </a:rPr>
              <a:t> ceiling can increase transactions (by increasing demand)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Does a </a:t>
            </a:r>
            <a:r>
              <a:rPr b="1" lang="de-AT" sz="2400" spc="-1" strike="noStrike">
                <a:solidFill>
                  <a:srgbClr val="000000"/>
                </a:solidFill>
                <a:latin typeface="Calibri"/>
              </a:rPr>
              <a:t>rental price ceiling reduce the supply </a:t>
            </a: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of already existing dwelling units?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advTm="0" p14:dur="2000"/>
    </mc:Choice>
    <mc:Fallback>
      <p:transition spd="slow" advTm="0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</a:rPr>
              <a:t>Methodology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097280" y="199800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200" spc="-1" strike="noStrike">
                <a:solidFill>
                  <a:srgbClr val="000000"/>
                </a:solidFill>
                <a:latin typeface="Calibri"/>
              </a:rPr>
              <a:t>Difference-in-Differences Approach using Austrian Data:</a:t>
            </a:r>
            <a:endParaRPr b="0" lang="de-DE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</a:rPr>
              <a:t>Treatment: </a:t>
            </a:r>
            <a:r>
              <a:rPr b="1" lang="de-AT" sz="2000" spc="-1" strike="noStrike">
                <a:solidFill>
                  <a:srgbClr val="000000"/>
                </a:solidFill>
                <a:latin typeface="Calibri"/>
              </a:rPr>
              <a:t>new tenancy law</a:t>
            </a:r>
            <a:r>
              <a:rPr b="0" lang="de-AT" sz="2000" spc="-1" strike="noStrike">
                <a:solidFill>
                  <a:srgbClr val="000000"/>
                </a:solidFill>
                <a:latin typeface="Calibri"/>
              </a:rPr>
              <a:t>, MRG 1981, higher regulation of market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</a:rPr>
              <a:t>Treatment group: </a:t>
            </a:r>
            <a:r>
              <a:rPr b="1" lang="de-AT" sz="2000" spc="-1" strike="noStrike">
                <a:solidFill>
                  <a:srgbClr val="000000"/>
                </a:solidFill>
                <a:latin typeface="Calibri"/>
              </a:rPr>
              <a:t>old buildings</a:t>
            </a:r>
            <a:r>
              <a:rPr b="0" lang="de-AT" sz="2000" spc="-1" strike="noStrike">
                <a:solidFill>
                  <a:srgbClr val="000000"/>
                </a:solidFill>
                <a:latin typeface="Calibri"/>
              </a:rPr>
              <a:t> built before 1945, rental price ceiling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</a:rPr>
              <a:t>Control group: </a:t>
            </a:r>
            <a:r>
              <a:rPr b="1" lang="de-AT" sz="2000" spc="-1" strike="noStrike">
                <a:solidFill>
                  <a:srgbClr val="000000"/>
                </a:solidFill>
                <a:latin typeface="Calibri"/>
              </a:rPr>
              <a:t>new buildings</a:t>
            </a:r>
            <a:r>
              <a:rPr b="0" lang="de-AT" sz="2000" spc="-1" strike="noStrike">
                <a:solidFill>
                  <a:srgbClr val="000000"/>
                </a:solidFill>
                <a:latin typeface="Calibri"/>
              </a:rPr>
              <a:t> built after 1945, free market prices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AT" sz="2200" spc="-1" strike="noStrike">
                <a:solidFill>
                  <a:srgbClr val="000000"/>
                </a:solidFill>
                <a:latin typeface="Calibri"/>
              </a:rPr>
              <a:t>Hypotheses:</a:t>
            </a:r>
            <a:endParaRPr b="0" lang="de-DE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</a:rPr>
              <a:t>Primary: After the policy break, relative </a:t>
            </a:r>
            <a:r>
              <a:rPr b="1" lang="de-AT" sz="2000" spc="-1" strike="noStrike">
                <a:solidFill>
                  <a:srgbClr val="000000"/>
                </a:solidFill>
                <a:latin typeface="Calibri"/>
              </a:rPr>
              <a:t>vacancy rate old </a:t>
            </a:r>
            <a:r>
              <a:rPr b="0" lang="de-AT" sz="2000" spc="-1" strike="noStrike">
                <a:solidFill>
                  <a:srgbClr val="000000"/>
                </a:solidFill>
                <a:latin typeface="Calibri"/>
              </a:rPr>
              <a:t>buildings should </a:t>
            </a:r>
            <a:r>
              <a:rPr b="1" lang="de-AT" sz="2000" spc="-1" strike="noStrike">
                <a:solidFill>
                  <a:srgbClr val="000000"/>
                </a:solidFill>
                <a:latin typeface="Calibri"/>
              </a:rPr>
              <a:t>increase </a:t>
            </a:r>
            <a:r>
              <a:rPr b="0" lang="de-AT" sz="2000" spc="-1" strike="noStrike">
                <a:solidFill>
                  <a:srgbClr val="000000"/>
                </a:solidFill>
                <a:latin typeface="Calibri"/>
              </a:rPr>
              <a:t>compared to new buildings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</a:rPr>
              <a:t>Secondary: This effect should be </a:t>
            </a:r>
            <a:r>
              <a:rPr b="1" lang="de-AT" sz="2000" spc="-1" strike="noStrike">
                <a:solidFill>
                  <a:srgbClr val="000000"/>
                </a:solidFill>
                <a:latin typeface="Calibri"/>
              </a:rPr>
              <a:t>strongest for</a:t>
            </a:r>
            <a:r>
              <a:rPr b="0" lang="de-AT" sz="2000" spc="-1" strike="noStrike">
                <a:solidFill>
                  <a:srgbClr val="000000"/>
                </a:solidFill>
                <a:latin typeface="Calibri"/>
              </a:rPr>
              <a:t> owners who act profit maximizing (</a:t>
            </a:r>
            <a:r>
              <a:rPr b="0" lang="de-AT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de-AT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de-AT" sz="2000" spc="-1" strike="noStrike">
                <a:solidFill>
                  <a:srgbClr val="000000"/>
                </a:solidFill>
                <a:latin typeface="Calibri"/>
              </a:rPr>
              <a:t>private persons</a:t>
            </a:r>
            <a:r>
              <a:rPr b="0" lang="de-AT" sz="2000" spc="-1" strike="noStrike">
                <a:solidFill>
                  <a:srgbClr val="000000"/>
                </a:solidFill>
                <a:latin typeface="Calibri"/>
              </a:rPr>
              <a:t>, especially single natural persons) as compare to </a:t>
            </a:r>
            <a:r>
              <a:rPr b="1" lang="de-AT" sz="2000" spc="-1" strike="noStrike">
                <a:solidFill>
                  <a:srgbClr val="000000"/>
                </a:solidFill>
                <a:latin typeface="Calibri"/>
              </a:rPr>
              <a:t>public owners</a:t>
            </a:r>
            <a:r>
              <a:rPr b="0" lang="de-AT" sz="2000" spc="-1" strike="noStrike">
                <a:solidFill>
                  <a:srgbClr val="000000"/>
                </a:solidFill>
                <a:latin typeface="Calibri"/>
              </a:rPr>
              <a:t> (state, municipality) who cannot use their dwellings themselves (no opportunity costs)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advTm="0" p14:dur="2000"/>
    </mc:Choice>
    <mc:Fallback>
      <p:transition spd="slow" advTm="0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</a:rPr>
              <a:t>A Quick History of Austrian Tenancy Law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Inhaltsplatzhalter 10" descr="Ein Bild, das Screenshot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1263600" y="1513080"/>
            <a:ext cx="9664200" cy="469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0" p14:dur="2000"/>
    </mc:Choice>
    <mc:Fallback>
      <p:transition spd="slow" advTm="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</a:rPr>
              <a:t>The 1982 Policy Break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097280" y="1690560"/>
            <a:ext cx="10058040" cy="4673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Before: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</a:rPr>
              <a:t>only price ceiling for sub-standard flats (5% of new, 12.6% of old buildings in 1981)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After: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de-AT" sz="2400" spc="-1" strike="noStrike">
                <a:solidFill>
                  <a:srgbClr val="000000"/>
                </a:solidFill>
                <a:latin typeface="Calibri"/>
              </a:rPr>
              <a:t>„</a:t>
            </a:r>
            <a:r>
              <a:rPr b="1" lang="de-AT" sz="2400" spc="-1" strike="noStrike">
                <a:solidFill>
                  <a:srgbClr val="000000"/>
                </a:solidFill>
                <a:latin typeface="Calibri"/>
              </a:rPr>
              <a:t>Category rental price system“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1800" spc="-1" strike="noStrike">
                <a:solidFill>
                  <a:srgbClr val="000000"/>
                </a:solidFill>
                <a:latin typeface="Calibri"/>
              </a:rPr>
              <a:t>For old buildings </a:t>
            </a:r>
            <a:r>
              <a:rPr b="1" lang="de-AT" sz="1800" spc="-1" strike="noStrike">
                <a:solidFill>
                  <a:srgbClr val="000000"/>
                </a:solidFill>
                <a:latin typeface="Calibri"/>
              </a:rPr>
              <a:t>built before 1945 </a:t>
            </a:r>
            <a:r>
              <a:rPr b="0" lang="de-AT" sz="1800" spc="-1" strike="noStrike">
                <a:solidFill>
                  <a:srgbClr val="000000"/>
                </a:solidFill>
                <a:latin typeface="Calibri"/>
              </a:rPr>
              <a:t>(exceptions see below)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1800" spc="-1" strike="noStrike">
                <a:solidFill>
                  <a:srgbClr val="000000"/>
                </a:solidFill>
                <a:latin typeface="Calibri"/>
              </a:rPr>
              <a:t>Separate price ceilings depending on quality of the apartment (categories A to D)</a:t>
            </a:r>
            <a:r>
              <a:rPr b="0" lang="de-AT" sz="1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de-AT" sz="2400" spc="-1" strike="noStrike">
                <a:solidFill>
                  <a:srgbClr val="000000"/>
                </a:solidFill>
                <a:latin typeface="Calibri"/>
              </a:rPr>
              <a:t>Market price </a:t>
            </a: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(not regulated or „adequate price“)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3" marL="1401480" indent="-2854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1800" spc="-1" strike="noStrike">
                <a:solidFill>
                  <a:srgbClr val="000000"/>
                </a:solidFill>
                <a:latin typeface="Calibri"/>
              </a:rPr>
              <a:t>New buildings</a:t>
            </a:r>
            <a:r>
              <a:rPr b="1" lang="de-AT" sz="1800" spc="-1" strike="noStrike">
                <a:solidFill>
                  <a:srgbClr val="000000"/>
                </a:solidFill>
                <a:latin typeface="Calibri"/>
              </a:rPr>
              <a:t> built after 1945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401480" indent="-2854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1800" spc="-1" strike="noStrike">
                <a:solidFill>
                  <a:srgbClr val="000000"/>
                </a:solidFill>
                <a:latin typeface="Calibri"/>
              </a:rPr>
              <a:t>Old buildings if rented out within 6 months and: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1858680" indent="-2854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1800" spc="-1" strike="noStrike">
                <a:solidFill>
                  <a:srgbClr val="000000"/>
                </a:solidFill>
                <a:latin typeface="Calibri"/>
              </a:rPr>
              <a:t>Category A and &gt; 90 m^2, B and &gt; 130 m^2 (3.5% of old buildings in 1981)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1858680" indent="-2854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1800" spc="-1" strike="noStrike">
                <a:solidFill>
                  <a:srgbClr val="000000"/>
                </a:solidFill>
                <a:latin typeface="Calibri"/>
              </a:rPr>
              <a:t>Category A, B or C, if substantially renovated (no data)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advTm="0" p14:dur="2000"/>
    </mc:Choice>
    <mc:Fallback>
      <p:transition spd="slow" advTm="0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</a:rPr>
              <a:t>Data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1097280" y="1926360"/>
            <a:ext cx="10879200" cy="42858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7000"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„</a:t>
            </a: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Buildings and Dwellings Census“ (</a:t>
            </a:r>
            <a:r>
              <a:rPr b="0" i="1" lang="de-AT" sz="2800" spc="-1" strike="noStrike">
                <a:solidFill>
                  <a:srgbClr val="000000"/>
                </a:solidFill>
                <a:latin typeface="Calibri"/>
              </a:rPr>
              <a:t>Gebäude- und Wohnungszählungen</a:t>
            </a: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1971, 1981, 1991 and 2001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Aggregated by owner type/construction year interval/district - combinations for all four years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Dependent Variable: Number of units that are not registered as main residences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</a:rPr>
              <a:t>These units could be supplied to the market (assumption)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Controls: numbers in each category, user of dwelling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Additional demographic variables from the simultaneous censuses (</a:t>
            </a:r>
            <a:r>
              <a:rPr b="0" i="1" lang="de-AT" sz="2800" spc="-1" strike="noStrike">
                <a:solidFill>
                  <a:srgbClr val="000000"/>
                </a:solidFill>
                <a:latin typeface="Calibri"/>
              </a:rPr>
              <a:t>Volkszählungen</a:t>
            </a: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)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On district level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Numbers per age groups, educational attainment etc.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de-AT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de-AT" sz="2400" spc="-1" strike="noStrike">
                <a:solidFill>
                  <a:srgbClr val="000000"/>
                </a:solidFill>
                <a:latin typeface="Calibri"/>
              </a:rPr>
              <a:t>Bad control problem?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advTm="0" p14:dur="2000"/>
    </mc:Choice>
    <mc:Fallback>
      <p:transition spd="slow" advTm="0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</a:rPr>
              <a:t>The Development of Vacancy Rates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Inhaltsplatzhalter 4" descr=""/>
          <p:cNvPicPr/>
          <p:nvPr/>
        </p:nvPicPr>
        <p:blipFill>
          <a:blip r:embed="rId1"/>
          <a:stretch/>
        </p:blipFill>
        <p:spPr>
          <a:xfrm>
            <a:off x="2405160" y="1497600"/>
            <a:ext cx="7381440" cy="486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15000" p14:dur="2000"/>
    </mc:Choice>
    <mc:Fallback>
      <p:transition spd="slow" advTm="15000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</a:rPr>
              <a:t>Model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031040" y="2178360"/>
            <a:ext cx="10434600" cy="4138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de-AT" sz="2800" spc="-1" strike="noStrike">
                <a:solidFill>
                  <a:srgbClr val="000000"/>
                </a:solidFill>
                <a:latin typeface="Calibri"/>
              </a:rPr>
              <a:t>Frequency-weighted logistic regression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3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en-US" sz="2300" spc="-1" strike="noStrike">
                <a:solidFill>
                  <a:srgbClr val="000000"/>
                </a:solidFill>
                <a:latin typeface="Calibri"/>
              </a:rPr>
              <a:t>vac</a:t>
            </a:r>
            <a:r>
              <a:rPr b="0" lang="en-US" sz="2300" spc="-1" strike="noStrike" baseline="-25000">
                <a:solidFill>
                  <a:srgbClr val="000000"/>
                </a:solidFill>
                <a:latin typeface="Calibri"/>
              </a:rPr>
              <a:t>i,t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0" lang="de-AT" sz="2300" spc="-1" strike="noStrike">
                <a:solidFill>
                  <a:srgbClr val="000000"/>
                </a:solidFill>
                <a:latin typeface="Calibri"/>
              </a:rPr>
              <a:t>β</a:t>
            </a:r>
            <a:r>
              <a:rPr b="0" lang="en-US" sz="2300" spc="-1" strike="noStrike" baseline="-25000">
                <a:solidFill>
                  <a:srgbClr val="000000"/>
                </a:solidFill>
                <a:latin typeface="Calibri"/>
              </a:rPr>
              <a:t>0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+ </a:t>
            </a:r>
            <a:r>
              <a:rPr b="0" lang="de-AT" sz="2300" spc="-1" strike="noStrike">
                <a:solidFill>
                  <a:srgbClr val="000000"/>
                </a:solidFill>
                <a:latin typeface="Calibri"/>
              </a:rPr>
              <a:t>β</a:t>
            </a:r>
            <a:r>
              <a:rPr b="0" lang="en-US" sz="23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i="1" lang="en-US" sz="2300" spc="-1" strike="noStrike">
                <a:solidFill>
                  <a:srgbClr val="000000"/>
                </a:solidFill>
                <a:latin typeface="Calibri"/>
              </a:rPr>
              <a:t>time</a:t>
            </a:r>
            <a:r>
              <a:rPr b="0" lang="en-US" sz="2300" spc="-1" strike="noStrike" baseline="-25000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× </a:t>
            </a:r>
            <a:r>
              <a:rPr b="0" i="1" lang="en-US" sz="2300" spc="-1" strike="noStrike">
                <a:solidFill>
                  <a:srgbClr val="000000"/>
                </a:solidFill>
                <a:latin typeface="Calibri"/>
              </a:rPr>
              <a:t>old</a:t>
            </a:r>
            <a:r>
              <a:rPr b="0" lang="en-US" sz="23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+ </a:t>
            </a:r>
            <a:r>
              <a:rPr b="0" lang="de-AT" sz="2300" spc="-1" strike="noStrike">
                <a:solidFill>
                  <a:srgbClr val="000000"/>
                </a:solidFill>
                <a:latin typeface="Calibri"/>
              </a:rPr>
              <a:t>β</a:t>
            </a:r>
            <a:r>
              <a:rPr b="0" lang="en-US" sz="23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en-US" sz="2300" spc="-1" strike="noStrike">
                <a:solidFill>
                  <a:srgbClr val="000000"/>
                </a:solidFill>
                <a:latin typeface="Calibri"/>
              </a:rPr>
              <a:t>time</a:t>
            </a:r>
            <a:r>
              <a:rPr b="0" lang="en-US" sz="2300" spc="-1" strike="noStrike" baseline="-25000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+</a:t>
            </a:r>
            <a:r>
              <a:rPr b="0" lang="de-AT" sz="2300" spc="-1" strike="noStrike">
                <a:solidFill>
                  <a:srgbClr val="000000"/>
                </a:solidFill>
                <a:latin typeface="Calibri"/>
              </a:rPr>
              <a:t> β</a:t>
            </a:r>
            <a:r>
              <a:rPr b="0" lang="en-US" sz="23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r>
              <a:rPr b="0" i="1" lang="en-US" sz="2300" spc="-1" strike="noStrike">
                <a:solidFill>
                  <a:srgbClr val="000000"/>
                </a:solidFill>
                <a:latin typeface="Calibri"/>
              </a:rPr>
              <a:t>old</a:t>
            </a:r>
            <a:r>
              <a:rPr b="0" lang="en-US" sz="2300" spc="-1" strike="noStrike" baseline="-25000">
                <a:solidFill>
                  <a:srgbClr val="000000"/>
                </a:solidFill>
                <a:latin typeface="Calibri"/>
              </a:rPr>
              <a:t>i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+ </a:t>
            </a:r>
            <a:r>
              <a:rPr b="0" lang="de-AT" sz="2300" spc="-1" strike="noStrike">
                <a:solidFill>
                  <a:srgbClr val="000000"/>
                </a:solidFill>
                <a:latin typeface="Calibri"/>
              </a:rPr>
              <a:t>β</a:t>
            </a:r>
            <a:r>
              <a:rPr b="0" lang="en-US" sz="2300" spc="-1" strike="noStrike" baseline="-25000">
                <a:solidFill>
                  <a:srgbClr val="000000"/>
                </a:solidFill>
                <a:latin typeface="Calibri"/>
              </a:rPr>
              <a:t>4</a:t>
            </a:r>
            <a:r>
              <a:rPr b="0" i="1" lang="en-US" sz="2300" spc="-1" strike="noStrike">
                <a:solidFill>
                  <a:srgbClr val="000000"/>
                </a:solidFill>
                <a:latin typeface="Calibri"/>
              </a:rPr>
              <a:t>GWZ</a:t>
            </a:r>
            <a:r>
              <a:rPr b="0" lang="en-US" sz="2300" spc="-1" strike="noStrike" baseline="-25000">
                <a:solidFill>
                  <a:srgbClr val="000000"/>
                </a:solidFill>
                <a:latin typeface="Calibri"/>
              </a:rPr>
              <a:t>i,t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+ </a:t>
            </a:r>
            <a:r>
              <a:rPr b="0" lang="de-AT" sz="2300" spc="-1" strike="noStrike">
                <a:solidFill>
                  <a:srgbClr val="000000"/>
                </a:solidFill>
                <a:latin typeface="Calibri"/>
              </a:rPr>
              <a:t>β</a:t>
            </a:r>
            <a:r>
              <a:rPr b="0" lang="en-US" sz="2300" spc="-1" strike="noStrike" baseline="-25000">
                <a:solidFill>
                  <a:srgbClr val="000000"/>
                </a:solidFill>
                <a:latin typeface="Calibri"/>
              </a:rPr>
              <a:t>5</a:t>
            </a:r>
            <a:r>
              <a:rPr b="0" i="1" lang="en-US" sz="2300" spc="-1" strike="noStrike">
                <a:solidFill>
                  <a:srgbClr val="000000"/>
                </a:solidFill>
                <a:latin typeface="Calibri"/>
              </a:rPr>
              <a:t>VZ</a:t>
            </a:r>
            <a:r>
              <a:rPr b="0" lang="en-US" sz="2300" spc="-1" strike="noStrike" baseline="-25000">
                <a:solidFill>
                  <a:srgbClr val="000000"/>
                </a:solidFill>
                <a:latin typeface="Calibri"/>
              </a:rPr>
              <a:t>i,t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+ </a:t>
            </a:r>
            <a:r>
              <a:rPr b="0" lang="de-AT" sz="2300" spc="-1" strike="noStrike">
                <a:solidFill>
                  <a:srgbClr val="000000"/>
                </a:solidFill>
                <a:latin typeface="Calibri"/>
              </a:rPr>
              <a:t>β</a:t>
            </a:r>
            <a:r>
              <a:rPr b="0" lang="en-US" sz="2300" spc="-1" strike="noStrike" baseline="-25000">
                <a:solidFill>
                  <a:srgbClr val="000000"/>
                </a:solidFill>
                <a:latin typeface="Calibri"/>
              </a:rPr>
              <a:t>6</a:t>
            </a:r>
            <a:r>
              <a:rPr b="0" i="1" lang="en-US" sz="2300" spc="-1" strike="noStrike">
                <a:solidFill>
                  <a:srgbClr val="000000"/>
                </a:solidFill>
                <a:latin typeface="Calibri"/>
              </a:rPr>
              <a:t>year</a:t>
            </a:r>
            <a:r>
              <a:rPr b="0" lang="en-US" sz="2300" spc="-1" strike="noStrike" baseline="-25000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+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de-AT" sz="2300" spc="-1" strike="noStrike">
                <a:solidFill>
                  <a:srgbClr val="000000"/>
                </a:solidFill>
                <a:latin typeface="Calibri"/>
              </a:rPr>
              <a:t>β</a:t>
            </a:r>
            <a:r>
              <a:rPr b="0" lang="en-US" sz="2300" spc="-1" strike="noStrike" baseline="-25000">
                <a:solidFill>
                  <a:srgbClr val="000000"/>
                </a:solidFill>
                <a:latin typeface="Calibri"/>
              </a:rPr>
              <a:t>7</a:t>
            </a:r>
            <a:r>
              <a:rPr b="0" i="1" lang="en-US" sz="2300" spc="-1" strike="noStrike">
                <a:solidFill>
                  <a:srgbClr val="000000"/>
                </a:solidFill>
                <a:latin typeface="Calibri"/>
              </a:rPr>
              <a:t>group</a:t>
            </a:r>
            <a:r>
              <a:rPr b="0" lang="en-US" sz="2300" spc="-1" strike="noStrike" baseline="-25000">
                <a:solidFill>
                  <a:srgbClr val="000000"/>
                </a:solidFill>
                <a:latin typeface="Calibri"/>
              </a:rPr>
              <a:t>i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+ </a:t>
            </a:r>
            <a:r>
              <a:rPr b="0" lang="el-GR" sz="2300" spc="-1" strike="noStrike">
                <a:solidFill>
                  <a:srgbClr val="000000"/>
                </a:solidFill>
                <a:latin typeface="Calibri"/>
              </a:rPr>
              <a:t>ε</a:t>
            </a:r>
            <a:r>
              <a:rPr b="0" lang="en-US" sz="2300" spc="-1" strike="noStrike" baseline="-25000">
                <a:solidFill>
                  <a:srgbClr val="000000"/>
                </a:solidFill>
                <a:latin typeface="Calibri"/>
              </a:rPr>
              <a:t>i,t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300" spc="-1" strike="noStrike" baseline="-25000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[weights, clusters]</a:t>
            </a:r>
            <a:endParaRPr b="0" lang="de-DE" sz="2300" spc="-1" strike="noStrike">
              <a:solidFill>
                <a:srgbClr val="000000"/>
              </a:solidFill>
              <a:latin typeface="Calibri"/>
            </a:endParaRPr>
          </a:p>
          <a:p>
            <a:endParaRPr b="0" lang="de-DE" sz="23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Coefficient of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time</a:t>
            </a:r>
            <a:r>
              <a:rPr b="1" i="1" lang="en-US" sz="2400" spc="-1" strike="noStrike" baseline="-25000">
                <a:solidFill>
                  <a:srgbClr val="000000"/>
                </a:solidFill>
                <a:latin typeface="Calibri"/>
              </a:rPr>
              <a:t>t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 × old</a:t>
            </a:r>
            <a:r>
              <a:rPr b="1" i="1" lang="en-US" sz="24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is the treatment effect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GWZ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i,t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are controls from the buildings and dwellings census in %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VZ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i,t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are controls from the normal census  in %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Year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 group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i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are year and group fixed effects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advTm="0" p14:dur="2000"/>
    </mc:Choice>
    <mc:Fallback>
      <p:transition spd="slow" advTm="0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 rot="10800000">
            <a:off x="1024200" y="1300320"/>
            <a:ext cx="861480" cy="425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" rot="5400000">
            <a:noAutofit/>
          </a:bodyPr>
          <a:p>
            <a:pPr>
              <a:lnSpc>
                <a:spcPct val="10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</a:rPr>
              <a:t>Results I</a:t>
            </a:r>
            <a:endParaRPr b="0" lang="de-AT" sz="4400" spc="-1" strike="noStrike">
              <a:latin typeface="Arial"/>
            </a:endParaRPr>
          </a:p>
        </p:txBody>
      </p:sp>
      <p:pic>
        <p:nvPicPr>
          <p:cNvPr id="147" name="Grafik 4" descr=""/>
          <p:cNvPicPr/>
          <p:nvPr/>
        </p:nvPicPr>
        <p:blipFill>
          <a:blip r:embed="rId1"/>
          <a:stretch/>
        </p:blipFill>
        <p:spPr>
          <a:xfrm>
            <a:off x="2680560" y="550440"/>
            <a:ext cx="7553520" cy="575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0" p14:dur="2000"/>
    </mc:Choice>
    <mc:Fallback>
      <p:transition spd="slow"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LibreOffice/6.4.5.2$Windows_X86_64 LibreOffice_project/a726b36747cf2001e06b58ad5db1aa3a9a1872d6</Application>
  <Words>655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2019-10-21T14:10:14Z</dcterms:created>
  <dc:creator>ich</dc:creator>
  <dc:description/>
  <dc:language>de-AT</dc:language>
  <cp:lastModifiedBy/>
  <dcterms:modified xsi:type="dcterms:W3CDTF">2020-09-06T18:00:52Z</dcterms:modified>
  <cp:revision>134</cp:revision>
  <dc:subject/>
  <dc:title>Rent Control and Vacancies in the Austrian Housing Market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