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3"/>
  </p:notesMasterIdLst>
  <p:sldIdLst>
    <p:sldId id="256" r:id="rId2"/>
    <p:sldId id="276" r:id="rId3"/>
    <p:sldId id="257" r:id="rId4"/>
    <p:sldId id="258" r:id="rId5"/>
    <p:sldId id="269" r:id="rId6"/>
    <p:sldId id="260" r:id="rId7"/>
    <p:sldId id="270" r:id="rId8"/>
    <p:sldId id="261" r:id="rId9"/>
    <p:sldId id="267" r:id="rId10"/>
    <p:sldId id="274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h" initials="i" lastIdx="1" clrIdx="0">
    <p:extLst>
      <p:ext uri="{19B8F6BF-5375-455C-9EA6-DF929625EA0E}">
        <p15:presenceInfo xmlns:p15="http://schemas.microsoft.com/office/powerpoint/2012/main" userId="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3CF2-8E8D-48F2-AC6D-45B0B44689C6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1182-93C7-4CFC-BC88-188ED3994AF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691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Story </a:t>
            </a:r>
            <a:r>
              <a:rPr lang="de-AT" dirty="0" err="1"/>
              <a:t>how</a:t>
            </a:r>
            <a:r>
              <a:rPr lang="de-AT" dirty="0"/>
              <a:t> I </a:t>
            </a:r>
            <a:r>
              <a:rPr lang="de-AT" dirty="0" err="1"/>
              <a:t>lowered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rent</a:t>
            </a:r>
            <a:r>
              <a:rPr lang="de-AT" dirty="0"/>
              <a:t> after </a:t>
            </a:r>
            <a:r>
              <a:rPr lang="de-AT" dirty="0" err="1"/>
              <a:t>moving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Vienna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51182-93C7-4CFC-BC88-188ED3994AFC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625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B79C3-1A8D-4169-BD40-BE38DA3CD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4B87BD-F655-45C9-871A-2398ED91F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4AB14-10F1-4F58-8BAD-EC62AB45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B4F18-D090-42F6-AB1B-49DE2D28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907C1-D1B4-4081-ACF8-A4EC2808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901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74E95-2397-4084-9548-845625F8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835A8B-C0FF-46D0-9FAC-B9EA95F0D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06B20-5513-4DB1-8990-00FCAC4C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75A6D-C7A8-4E20-86A1-8FF0531C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625451-EF7D-452A-B0F9-754947FC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369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E449AB-3FF9-4C40-9053-747FAAF9E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2D0803-0793-443A-A449-C2604B54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507D2-ED7D-4412-9E4E-9B9898B3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3DCB9-818F-426A-B538-AEC101C1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4C9FD-09A2-4A1A-B9AE-CCEB4F5F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796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1BB34-76F4-4FF0-91E8-9AC70D63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AF19B-2363-483C-ABE7-C5354202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0AFB41-883A-45E7-92FF-9380627E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4892C-2AA6-4442-B293-146C3989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E92B9-AD83-4725-B65B-FF5E5C4E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45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7EC6-9DCF-4E50-85F2-5CEA5E90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428C6C-CF2A-4CFB-9777-9FC5D6B5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81C12-DCFF-4F39-992D-36CAA43C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33439-161C-489B-A1EF-666396C7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2D2A1-748C-4215-9EC6-9C5329F5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064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B55FB-3B14-4C28-B9A8-D61580A3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C6DB9-9D73-453B-A91A-5753BA8AC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B41EC2-379D-4039-B753-C30C6E2C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6D5144-B7E6-40D4-BA36-10312D1B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C1E61B-F673-4DF1-AE8F-82D51F1A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BEB41-DC66-4AAD-8EC2-2661F405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193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E4B88-135E-40C0-B65E-B807E9D3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24A3F2-CE32-424E-A3F2-2DB1EC38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F27880-3A83-44FE-8693-C10C1562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791941-6FF8-46B7-B8E7-AC6ABD88E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CA47C3-0A38-4745-ABB9-E8578EEF7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FAC5-D275-48EF-93BF-FC064A6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073FA2-E878-4260-8343-68DE4CB5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0BA0E-6616-4E07-A14F-55F471C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864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69110-AC56-4A11-A8BC-F329276C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6EC1C9-05F0-482F-A7B3-598F20E5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CC8D85-0F46-43A0-8674-29E9D63B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DF4726-896A-458D-A6A8-27BB55F9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31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61BE8D-1279-4080-9482-8AFFA21F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ABADAF-CB62-4E24-A937-6E110A93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AA2F2A-6EAA-4392-B50C-6CFA426A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749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85EA-6678-4EA6-AF3B-09FE1605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27517-12A7-4B80-BB4C-26A50285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235866-2883-4662-93CF-49DCF2E0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EF8D8E-0A60-4572-A172-EF3B7B23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1653C-C15C-4656-A130-CCFD36F2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49080A-CC6B-4E77-867D-23814BA3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438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E0879-31B6-4A94-A8FF-06C15C80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8326E7-837D-4523-A519-1FB5BB4A1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89AA85-713D-451A-B224-5C32048DA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E864E3-32B0-464E-AEB9-AE517722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EAA0B4-9FA1-4876-A756-DBDA3B03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614890-F7B4-4168-8C10-44E6059C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678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407644-0B64-4046-AEA4-CC212773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3DB50A-C354-4F2A-AADC-EA27AA43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12079-27F0-4747-A6CC-A08A83D3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BF1A-AC25-486A-830A-895CA652B774}" type="datetimeFigureOut">
              <a:rPr lang="de-AT" smtClean="0"/>
              <a:t>29.03.2020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0F588-06AA-48F4-BC6F-0AEEBFDF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CE189-8192-4A5A-932A-B325A93B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6340-8C2B-40E7-83EA-26F82324EF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150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5455-CE0E-47BA-87DF-D457E2F95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293924"/>
            <a:ext cx="10058400" cy="1586752"/>
          </a:xfrm>
        </p:spPr>
        <p:txBody>
          <a:bodyPr>
            <a:normAutofit fontScale="90000"/>
          </a:bodyPr>
          <a:lstStyle/>
          <a:p>
            <a:pPr algn="ctr"/>
            <a:r>
              <a:rPr lang="de-AT" sz="6000" dirty="0" err="1"/>
              <a:t>Does</a:t>
            </a:r>
            <a:r>
              <a:rPr lang="de-AT" sz="6000" dirty="0"/>
              <a:t> </a:t>
            </a:r>
            <a:r>
              <a:rPr lang="de-AT" sz="6000" dirty="0" err="1"/>
              <a:t>Rent</a:t>
            </a:r>
            <a:r>
              <a:rPr lang="de-AT" sz="6000" dirty="0"/>
              <a:t> Control </a:t>
            </a:r>
            <a:r>
              <a:rPr lang="de-AT" sz="6000" dirty="0" err="1"/>
              <a:t>Reduce</a:t>
            </a:r>
            <a:r>
              <a:rPr lang="de-AT" sz="6000" dirty="0"/>
              <a:t> Supply on </a:t>
            </a:r>
            <a:r>
              <a:rPr lang="de-AT" sz="6000" dirty="0" err="1"/>
              <a:t>the</a:t>
            </a:r>
            <a:r>
              <a:rPr lang="de-AT" sz="6000" dirty="0"/>
              <a:t> Housing Market?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5AB22-39AD-4320-B28C-F25169808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633" y="4736195"/>
            <a:ext cx="9144000" cy="1655762"/>
          </a:xfrm>
        </p:spPr>
        <p:txBody>
          <a:bodyPr/>
          <a:lstStyle/>
          <a:p>
            <a:r>
              <a:rPr lang="de-AT" dirty="0"/>
              <a:t>Alexander Guggenberger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F0004F-D86D-45B0-AFEA-C37082241307}"/>
              </a:ext>
            </a:extLst>
          </p:cNvPr>
          <p:cNvSpPr txBox="1"/>
          <p:nvPr/>
        </p:nvSpPr>
        <p:spPr>
          <a:xfrm>
            <a:off x="-277906" y="3330994"/>
            <a:ext cx="1273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Effect of the 1981 Austrian Tenancy Law Reform on Vacancies</a:t>
            </a:r>
            <a:endParaRPr lang="de-AT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7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7"/>
    </mc:Choice>
    <mc:Fallback>
      <p:transition spd="slow" advTm="16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513BA8A-4FB2-4156-A0ED-C4EE8BA50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5324" y="1583209"/>
            <a:ext cx="7554037" cy="480320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BA061A-0263-4698-9EEC-69BEAFF6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r>
              <a:rPr lang="de-AT" dirty="0"/>
              <a:t> II –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5355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"/>
    </mc:Choice>
    <mc:Fallback>
      <p:transition spd="slow" advTm="4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A1FD4-DBE8-40AC-848B-40C0702F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Conclusion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E56CD-55C2-4931-9367-7D384820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9" y="1690689"/>
            <a:ext cx="11107270" cy="427980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b="1" dirty="0" err="1"/>
              <a:t>No</a:t>
            </a:r>
            <a:r>
              <a:rPr lang="de-AT" dirty="0"/>
              <a:t> </a:t>
            </a:r>
            <a:r>
              <a:rPr lang="de-AT" b="1" dirty="0"/>
              <a:t>reliable</a:t>
            </a:r>
            <a:r>
              <a:rPr lang="de-AT" dirty="0"/>
              <a:t> </a:t>
            </a:r>
            <a:r>
              <a:rPr lang="de-AT" b="1" dirty="0" err="1"/>
              <a:t>evidence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expected</a:t>
            </a:r>
            <a:r>
              <a:rPr lang="de-AT" dirty="0"/>
              <a:t> adverse </a:t>
            </a:r>
            <a:r>
              <a:rPr lang="de-AT" dirty="0" err="1"/>
              <a:t>effect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rent</a:t>
            </a:r>
            <a:r>
              <a:rPr lang="de-AT" dirty="0"/>
              <a:t> </a:t>
            </a:r>
            <a:r>
              <a:rPr lang="de-AT" dirty="0" err="1"/>
              <a:t>control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supply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housing</a:t>
            </a:r>
            <a:r>
              <a:rPr lang="de-AT" dirty="0"/>
              <a:t> </a:t>
            </a:r>
            <a:r>
              <a:rPr lang="de-AT" dirty="0" err="1"/>
              <a:t>market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sz="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actual</a:t>
            </a:r>
            <a:r>
              <a:rPr lang="de-AT" dirty="0"/>
              <a:t> </a:t>
            </a:r>
            <a:r>
              <a:rPr lang="de-AT" dirty="0" err="1"/>
              <a:t>effect</a:t>
            </a:r>
            <a:r>
              <a:rPr lang="de-AT" dirty="0"/>
              <a:t> (</a:t>
            </a:r>
            <a:r>
              <a:rPr lang="de-AT" dirty="0" err="1"/>
              <a:t>market</a:t>
            </a:r>
            <a:r>
              <a:rPr lang="de-AT" dirty="0"/>
              <a:t> </a:t>
            </a:r>
            <a:r>
              <a:rPr lang="de-AT" dirty="0" err="1"/>
              <a:t>did</a:t>
            </a:r>
            <a:r>
              <a:rPr lang="de-AT" dirty="0"/>
              <a:t> not </a:t>
            </a:r>
            <a:r>
              <a:rPr lang="de-AT" dirty="0" err="1"/>
              <a:t>work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anyway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Non-main </a:t>
            </a:r>
            <a:r>
              <a:rPr lang="de-AT" dirty="0" err="1"/>
              <a:t>residence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bad</a:t>
            </a:r>
            <a:r>
              <a:rPr lang="de-AT" dirty="0"/>
              <a:t> </a:t>
            </a:r>
            <a:r>
              <a:rPr lang="de-AT" dirty="0" err="1"/>
              <a:t>proxy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vacancy</a:t>
            </a:r>
            <a:r>
              <a:rPr lang="de-AT" dirty="0"/>
              <a:t>, </a:t>
            </a:r>
            <a:r>
              <a:rPr lang="de-AT" dirty="0" err="1"/>
              <a:t>tons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reasons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having</a:t>
            </a:r>
            <a:r>
              <a:rPr lang="de-AT" dirty="0"/>
              <a:t> </a:t>
            </a:r>
            <a:r>
              <a:rPr lang="de-AT" dirty="0" err="1"/>
              <a:t>secondary</a:t>
            </a:r>
            <a:r>
              <a:rPr lang="de-AT" dirty="0"/>
              <a:t> </a:t>
            </a:r>
            <a:r>
              <a:rPr lang="de-AT" dirty="0" err="1"/>
              <a:t>residences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Non-parallel </a:t>
            </a:r>
            <a:r>
              <a:rPr lang="de-AT" dirty="0" err="1"/>
              <a:t>trends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groups</a:t>
            </a:r>
            <a:r>
              <a:rPr lang="de-AT" dirty="0"/>
              <a:t>,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happening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housing</a:t>
            </a:r>
            <a:r>
              <a:rPr lang="de-AT" dirty="0"/>
              <a:t> </a:t>
            </a:r>
            <a:r>
              <a:rPr lang="de-AT" dirty="0" err="1"/>
              <a:t>market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drives</a:t>
            </a:r>
            <a:r>
              <a:rPr lang="de-AT" dirty="0"/>
              <a:t> </a:t>
            </a:r>
            <a:r>
              <a:rPr lang="de-AT" dirty="0" err="1"/>
              <a:t>vacancy</a:t>
            </a:r>
            <a:r>
              <a:rPr lang="de-AT" dirty="0"/>
              <a:t> </a:t>
            </a:r>
            <a:r>
              <a:rPr lang="de-AT" dirty="0" err="1"/>
              <a:t>rates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tenancy</a:t>
            </a:r>
            <a:r>
              <a:rPr lang="de-AT" dirty="0"/>
              <a:t> </a:t>
            </a:r>
            <a:r>
              <a:rPr lang="de-AT" dirty="0" err="1"/>
              <a:t>law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Groups </a:t>
            </a:r>
            <a:r>
              <a:rPr lang="de-AT" dirty="0" err="1"/>
              <a:t>are</a:t>
            </a:r>
            <a:r>
              <a:rPr lang="de-AT" dirty="0"/>
              <a:t> not </a:t>
            </a:r>
            <a:r>
              <a:rPr lang="de-AT" dirty="0" err="1"/>
              <a:t>perfectly</a:t>
            </a:r>
            <a:r>
              <a:rPr lang="de-AT" dirty="0"/>
              <a:t> </a:t>
            </a:r>
            <a:r>
              <a:rPr lang="de-AT" dirty="0" err="1"/>
              <a:t>stable</a:t>
            </a:r>
            <a:r>
              <a:rPr lang="de-AT" dirty="0"/>
              <a:t> (possible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escape</a:t>
            </a:r>
            <a:r>
              <a:rPr lang="de-AT" dirty="0"/>
              <a:t> </a:t>
            </a:r>
            <a:r>
              <a:rPr lang="de-AT" dirty="0" err="1"/>
              <a:t>regulation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renovating</a:t>
            </a:r>
            <a:r>
              <a:rPr lang="de-AT" dirty="0"/>
              <a:t> and </a:t>
            </a:r>
            <a:r>
              <a:rPr lang="de-AT" dirty="0" err="1"/>
              <a:t>merging</a:t>
            </a:r>
            <a:r>
              <a:rPr lang="de-AT" dirty="0"/>
              <a:t> </a:t>
            </a:r>
            <a:r>
              <a:rPr lang="de-AT" dirty="0" err="1"/>
              <a:t>flats</a:t>
            </a:r>
            <a:r>
              <a:rPr lang="de-AT" dirty="0"/>
              <a:t>, </a:t>
            </a:r>
            <a:r>
              <a:rPr lang="de-AT" dirty="0" err="1"/>
              <a:t>systematic</a:t>
            </a:r>
            <a:r>
              <a:rPr lang="de-AT" dirty="0"/>
              <a:t> </a:t>
            </a:r>
            <a:r>
              <a:rPr lang="de-AT" dirty="0" err="1"/>
              <a:t>selection</a:t>
            </a:r>
            <a:r>
              <a:rPr lang="de-AT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err="1"/>
              <a:t>Systematic</a:t>
            </a:r>
            <a:r>
              <a:rPr lang="de-AT" dirty="0"/>
              <a:t> </a:t>
            </a:r>
            <a:r>
              <a:rPr lang="de-AT" dirty="0" err="1"/>
              <a:t>changes</a:t>
            </a:r>
            <a:r>
              <a:rPr lang="de-AT" dirty="0"/>
              <a:t> in </a:t>
            </a:r>
            <a:r>
              <a:rPr lang="de-AT" dirty="0" err="1"/>
              <a:t>numbers</a:t>
            </a:r>
            <a:r>
              <a:rPr lang="de-AT" dirty="0"/>
              <a:t> in </a:t>
            </a:r>
            <a:r>
              <a:rPr lang="de-AT" dirty="0" err="1"/>
              <a:t>groups</a:t>
            </a:r>
            <a:r>
              <a:rPr lang="de-AT" dirty="0"/>
              <a:t> (</a:t>
            </a:r>
            <a:r>
              <a:rPr lang="de-AT" dirty="0" err="1"/>
              <a:t>dwellings</a:t>
            </a:r>
            <a:r>
              <a:rPr lang="de-AT" dirty="0"/>
              <a:t> </a:t>
            </a:r>
            <a:r>
              <a:rPr lang="de-AT" dirty="0" err="1"/>
              <a:t>taken</a:t>
            </a:r>
            <a:r>
              <a:rPr lang="de-AT" dirty="0"/>
              <a:t> down, </a:t>
            </a:r>
            <a:r>
              <a:rPr lang="de-AT" dirty="0" err="1"/>
              <a:t>merged</a:t>
            </a:r>
            <a:r>
              <a:rPr lang="de-AT" dirty="0"/>
              <a:t>, </a:t>
            </a:r>
            <a:r>
              <a:rPr lang="de-AT" dirty="0" err="1"/>
              <a:t>separated</a:t>
            </a:r>
            <a:r>
              <a:rPr lang="de-AT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15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0"/>
    </mc:Choice>
    <mc:Fallback>
      <p:transition spd="slow" advTm="22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A1C98-0F05-4129-9818-17353810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r>
              <a:rPr lang="de-AT" dirty="0"/>
              <a:t> and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93034-3935-4661-AC13-62C5B93A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13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2400" dirty="0" err="1"/>
              <a:t>Rent</a:t>
            </a:r>
            <a:r>
              <a:rPr lang="de-AT" sz="2400" dirty="0"/>
              <a:t> </a:t>
            </a:r>
            <a:r>
              <a:rPr lang="de-AT" sz="2400" dirty="0" err="1"/>
              <a:t>control</a:t>
            </a:r>
            <a:r>
              <a:rPr lang="de-AT" sz="2400" dirty="0"/>
              <a:t> </a:t>
            </a:r>
            <a:r>
              <a:rPr lang="de-AT" sz="2400" dirty="0" err="1"/>
              <a:t>is</a:t>
            </a:r>
            <a:r>
              <a:rPr lang="de-AT" sz="2400" dirty="0"/>
              <a:t> </a:t>
            </a:r>
            <a:r>
              <a:rPr lang="de-AT" sz="2400" dirty="0" err="1"/>
              <a:t>very</a:t>
            </a:r>
            <a:r>
              <a:rPr lang="de-AT" sz="2400" dirty="0"/>
              <a:t> </a:t>
            </a:r>
            <a:r>
              <a:rPr lang="de-AT" sz="2400" dirty="0" err="1"/>
              <a:t>prevalent</a:t>
            </a:r>
            <a:r>
              <a:rPr lang="de-AT" sz="2400" dirty="0"/>
              <a:t>: Housing </a:t>
            </a:r>
            <a:r>
              <a:rPr lang="de-AT" sz="2400" dirty="0" err="1"/>
              <a:t>is</a:t>
            </a:r>
            <a:r>
              <a:rPr lang="de-AT" sz="2400" dirty="0"/>
              <a:t> a </a:t>
            </a:r>
            <a:r>
              <a:rPr lang="de-AT" sz="2400" dirty="0" err="1"/>
              <a:t>basic</a:t>
            </a:r>
            <a:r>
              <a:rPr lang="de-AT" sz="2400" dirty="0"/>
              <a:t> </a:t>
            </a:r>
            <a:r>
              <a:rPr lang="de-AT" sz="2400" dirty="0" err="1"/>
              <a:t>need</a:t>
            </a:r>
            <a:r>
              <a:rPr lang="de-AT" sz="2400" dirty="0"/>
              <a:t> </a:t>
            </a:r>
            <a:r>
              <a:rPr lang="de-AT" sz="2400" dirty="0" err="1"/>
              <a:t>without</a:t>
            </a:r>
            <a:r>
              <a:rPr lang="de-AT" sz="2400" dirty="0"/>
              <a:t> </a:t>
            </a:r>
            <a:r>
              <a:rPr lang="de-AT" sz="2400" dirty="0" err="1"/>
              <a:t>substitutes</a:t>
            </a:r>
            <a:r>
              <a:rPr lang="de-AT" sz="2400" dirty="0"/>
              <a:t>!</a:t>
            </a:r>
          </a:p>
          <a:p>
            <a:pPr>
              <a:lnSpc>
                <a:spcPct val="100000"/>
              </a:lnSpc>
            </a:pPr>
            <a:r>
              <a:rPr lang="de-AT" sz="2400" dirty="0" err="1"/>
              <a:t>Rent</a:t>
            </a:r>
            <a:r>
              <a:rPr lang="de-AT" sz="2400" dirty="0"/>
              <a:t> </a:t>
            </a:r>
            <a:r>
              <a:rPr lang="de-AT" sz="2400" dirty="0" err="1"/>
              <a:t>control</a:t>
            </a:r>
            <a:r>
              <a:rPr lang="de-AT" sz="2400" dirty="0"/>
              <a:t> – an </a:t>
            </a:r>
            <a:r>
              <a:rPr lang="de-AT" sz="2400" dirty="0" err="1"/>
              <a:t>economic</a:t>
            </a:r>
            <a:r>
              <a:rPr lang="de-AT" sz="2400" dirty="0"/>
              <a:t> </a:t>
            </a:r>
            <a:r>
              <a:rPr lang="de-AT" sz="2400" dirty="0" err="1"/>
              <a:t>abomination</a:t>
            </a:r>
            <a:r>
              <a:rPr lang="de-AT" sz="2400" dirty="0"/>
              <a:t>?</a:t>
            </a:r>
          </a:p>
          <a:p>
            <a:pPr lvl="1">
              <a:lnSpc>
                <a:spcPct val="100000"/>
              </a:lnSpc>
            </a:pPr>
            <a:r>
              <a:rPr lang="de-AT" sz="2200" dirty="0"/>
              <a:t>Price </a:t>
            </a:r>
            <a:r>
              <a:rPr lang="de-AT" sz="2200" dirty="0" err="1"/>
              <a:t>ceiling</a:t>
            </a:r>
            <a:r>
              <a:rPr lang="de-AT" sz="2200" dirty="0"/>
              <a:t> in </a:t>
            </a:r>
            <a:r>
              <a:rPr lang="de-AT" sz="2200" dirty="0" err="1"/>
              <a:t>neoclassical</a:t>
            </a:r>
            <a:r>
              <a:rPr lang="de-AT" sz="2200" dirty="0"/>
              <a:t> </a:t>
            </a:r>
            <a:r>
              <a:rPr lang="de-AT" sz="2200" dirty="0" err="1"/>
              <a:t>economics</a:t>
            </a:r>
            <a:r>
              <a:rPr lang="de-AT" sz="2200" dirty="0"/>
              <a:t>: </a:t>
            </a:r>
          </a:p>
          <a:p>
            <a:pPr lvl="2">
              <a:lnSpc>
                <a:spcPct val="100000"/>
              </a:lnSpc>
            </a:pP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market</a:t>
            </a:r>
            <a:r>
              <a:rPr lang="de-AT" dirty="0"/>
              <a:t> </a:t>
            </a:r>
            <a:r>
              <a:rPr lang="de-AT" dirty="0" err="1"/>
              <a:t>works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/>
              <a:t> </a:t>
            </a:r>
            <a:r>
              <a:rPr lang="de-AT" dirty="0" err="1"/>
              <a:t>fewer</a:t>
            </a:r>
            <a:r>
              <a:rPr lang="de-AT" dirty="0"/>
              <a:t> </a:t>
            </a:r>
            <a:r>
              <a:rPr lang="de-AT" dirty="0" err="1"/>
              <a:t>transactions</a:t>
            </a:r>
            <a:r>
              <a:rPr lang="de-AT" dirty="0"/>
              <a:t> (</a:t>
            </a:r>
            <a:r>
              <a:rPr lang="de-AT" dirty="0" err="1"/>
              <a:t>rental</a:t>
            </a:r>
            <a:r>
              <a:rPr lang="de-AT" dirty="0"/>
              <a:t> </a:t>
            </a:r>
            <a:r>
              <a:rPr lang="de-AT" dirty="0" err="1"/>
              <a:t>price</a:t>
            </a:r>
            <a:r>
              <a:rPr lang="de-AT" dirty="0"/>
              <a:t> </a:t>
            </a:r>
            <a:r>
              <a:rPr lang="de-AT" dirty="0" err="1"/>
              <a:t>ceiling</a:t>
            </a:r>
            <a:r>
              <a:rPr lang="de-AT" dirty="0"/>
              <a:t> </a:t>
            </a:r>
            <a:r>
              <a:rPr lang="de-AT" dirty="0" err="1"/>
              <a:t>reduces</a:t>
            </a:r>
            <a:r>
              <a:rPr lang="de-AT" dirty="0"/>
              <a:t> </a:t>
            </a:r>
            <a:r>
              <a:rPr lang="de-AT" dirty="0" err="1"/>
              <a:t>supply</a:t>
            </a:r>
            <a:r>
              <a:rPr lang="de-AT" dirty="0"/>
              <a:t>)</a:t>
            </a:r>
          </a:p>
          <a:p>
            <a:pPr lvl="2">
              <a:lnSpc>
                <a:spcPct val="100000"/>
              </a:lnSpc>
            </a:pP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market</a:t>
            </a:r>
            <a:r>
              <a:rPr lang="de-AT" dirty="0"/>
              <a:t> </a:t>
            </a:r>
            <a:r>
              <a:rPr lang="de-AT" dirty="0" err="1"/>
              <a:t>prices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high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ceiling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can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increase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transactions</a:t>
            </a:r>
            <a:r>
              <a:rPr lang="de-AT" dirty="0">
                <a:sym typeface="Wingdings" panose="05000000000000000000" pitchFamily="2" charset="2"/>
              </a:rPr>
              <a:t> (</a:t>
            </a:r>
            <a:r>
              <a:rPr lang="de-AT" dirty="0" err="1">
                <a:sym typeface="Wingdings" panose="05000000000000000000" pitchFamily="2" charset="2"/>
              </a:rPr>
              <a:t>by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increasing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demand</a:t>
            </a:r>
            <a:r>
              <a:rPr lang="de-AT" dirty="0">
                <a:sym typeface="Wingdings" panose="05000000000000000000" pitchFamily="2" charset="2"/>
              </a:rPr>
              <a:t>)</a:t>
            </a:r>
            <a:endParaRPr lang="de-AT" dirty="0"/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sz="2400" dirty="0" err="1"/>
              <a:t>Does</a:t>
            </a:r>
            <a:r>
              <a:rPr lang="de-AT" sz="2400" dirty="0"/>
              <a:t> a </a:t>
            </a:r>
            <a:r>
              <a:rPr lang="de-AT" sz="2400" b="1" dirty="0" err="1"/>
              <a:t>rental</a:t>
            </a:r>
            <a:r>
              <a:rPr lang="de-AT" sz="2400" b="1" dirty="0"/>
              <a:t> </a:t>
            </a:r>
            <a:r>
              <a:rPr lang="de-AT" sz="2400" b="1" dirty="0" err="1"/>
              <a:t>price</a:t>
            </a:r>
            <a:r>
              <a:rPr lang="de-AT" sz="2400" b="1" dirty="0"/>
              <a:t> </a:t>
            </a:r>
            <a:r>
              <a:rPr lang="de-AT" sz="2400" b="1" dirty="0" err="1"/>
              <a:t>ceiling</a:t>
            </a:r>
            <a:r>
              <a:rPr lang="de-AT" sz="2400" b="1" dirty="0"/>
              <a:t> </a:t>
            </a:r>
            <a:r>
              <a:rPr lang="de-AT" sz="2400" b="1" dirty="0" err="1"/>
              <a:t>reduce</a:t>
            </a:r>
            <a:r>
              <a:rPr lang="de-AT" sz="2400" b="1" dirty="0"/>
              <a:t> </a:t>
            </a:r>
            <a:r>
              <a:rPr lang="de-AT" sz="2400" b="1" dirty="0" err="1"/>
              <a:t>the</a:t>
            </a:r>
            <a:r>
              <a:rPr lang="de-AT" sz="2400" b="1" dirty="0"/>
              <a:t> </a:t>
            </a:r>
            <a:r>
              <a:rPr lang="de-AT" sz="2400" b="1" dirty="0" err="1"/>
              <a:t>supply</a:t>
            </a:r>
            <a:r>
              <a:rPr lang="de-AT" sz="2400" b="1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already</a:t>
            </a:r>
            <a:r>
              <a:rPr lang="de-AT" sz="2400" dirty="0"/>
              <a:t> </a:t>
            </a:r>
            <a:r>
              <a:rPr lang="de-AT" sz="2400" dirty="0" err="1"/>
              <a:t>existing</a:t>
            </a:r>
            <a:r>
              <a:rPr lang="de-AT" sz="2400" dirty="0"/>
              <a:t> </a:t>
            </a:r>
            <a:r>
              <a:rPr lang="de-AT" sz="2400" dirty="0" err="1"/>
              <a:t>dwelling</a:t>
            </a:r>
            <a:r>
              <a:rPr lang="de-AT" sz="2400" dirty="0"/>
              <a:t> </a:t>
            </a:r>
            <a:r>
              <a:rPr lang="de-AT" sz="2400" dirty="0" err="1"/>
              <a:t>units</a:t>
            </a:r>
            <a:r>
              <a:rPr lang="de-AT" sz="2400" dirty="0"/>
              <a:t>?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125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"/>
    </mc:Choice>
    <mc:Fallback>
      <p:transition spd="slow" advTm="1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A1C98-0F05-4129-9818-17353810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Methodology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93034-3935-4661-AC13-62C5B93A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13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AT" sz="2200" dirty="0" err="1"/>
              <a:t>Difference</a:t>
            </a:r>
            <a:r>
              <a:rPr lang="de-AT" sz="2200" dirty="0"/>
              <a:t>-in-</a:t>
            </a:r>
            <a:r>
              <a:rPr lang="de-AT" sz="2200" dirty="0" err="1"/>
              <a:t>Differences</a:t>
            </a:r>
            <a:r>
              <a:rPr lang="de-AT" sz="2200" dirty="0"/>
              <a:t> Approach </a:t>
            </a:r>
            <a:r>
              <a:rPr lang="de-AT" sz="2200" dirty="0" err="1"/>
              <a:t>using</a:t>
            </a:r>
            <a:r>
              <a:rPr lang="de-AT" sz="2200" dirty="0"/>
              <a:t> Austrian Data: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Treatment: </a:t>
            </a:r>
            <a:r>
              <a:rPr lang="de-AT" sz="2000" b="1" dirty="0" err="1"/>
              <a:t>new</a:t>
            </a:r>
            <a:r>
              <a:rPr lang="de-AT" sz="2000" b="1" dirty="0"/>
              <a:t> </a:t>
            </a:r>
            <a:r>
              <a:rPr lang="de-AT" sz="2000" b="1" dirty="0" err="1"/>
              <a:t>tenancy</a:t>
            </a:r>
            <a:r>
              <a:rPr lang="de-AT" sz="2000" b="1" dirty="0"/>
              <a:t> </a:t>
            </a:r>
            <a:r>
              <a:rPr lang="de-AT" sz="2000" b="1" dirty="0" err="1"/>
              <a:t>law</a:t>
            </a:r>
            <a:r>
              <a:rPr lang="de-AT" sz="2000" dirty="0"/>
              <a:t>, MRG 1981, </a:t>
            </a:r>
            <a:r>
              <a:rPr lang="de-AT" sz="2000" dirty="0" err="1"/>
              <a:t>higher</a:t>
            </a:r>
            <a:r>
              <a:rPr lang="de-AT" sz="2000" dirty="0"/>
              <a:t> </a:t>
            </a:r>
            <a:r>
              <a:rPr lang="de-AT" sz="2000" dirty="0" err="1"/>
              <a:t>regulation</a:t>
            </a:r>
            <a:r>
              <a:rPr lang="de-AT" sz="2000" dirty="0"/>
              <a:t> </a:t>
            </a:r>
            <a:r>
              <a:rPr lang="de-AT" sz="2000" dirty="0" err="1"/>
              <a:t>of</a:t>
            </a:r>
            <a:r>
              <a:rPr lang="de-AT" sz="2000" dirty="0"/>
              <a:t> </a:t>
            </a:r>
            <a:r>
              <a:rPr lang="de-AT" sz="2000" dirty="0" err="1"/>
              <a:t>market</a:t>
            </a:r>
            <a:endParaRPr lang="de-AT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Treatment </a:t>
            </a:r>
            <a:r>
              <a:rPr lang="de-AT" sz="2000" dirty="0" err="1"/>
              <a:t>group</a:t>
            </a:r>
            <a:r>
              <a:rPr lang="de-AT" sz="2000" dirty="0"/>
              <a:t>: </a:t>
            </a:r>
            <a:r>
              <a:rPr lang="de-AT" sz="2000" b="1" dirty="0" err="1"/>
              <a:t>old</a:t>
            </a:r>
            <a:r>
              <a:rPr lang="de-AT" sz="2000" b="1" dirty="0"/>
              <a:t> </a:t>
            </a:r>
            <a:r>
              <a:rPr lang="de-AT" sz="2000" b="1" dirty="0" err="1"/>
              <a:t>buildings</a:t>
            </a:r>
            <a:r>
              <a:rPr lang="de-AT" sz="2000" dirty="0"/>
              <a:t> </a:t>
            </a:r>
            <a:r>
              <a:rPr lang="de-AT" sz="2000" dirty="0" err="1"/>
              <a:t>built</a:t>
            </a:r>
            <a:r>
              <a:rPr lang="de-AT" sz="2000" dirty="0"/>
              <a:t> </a:t>
            </a:r>
            <a:r>
              <a:rPr lang="de-AT" sz="2000" dirty="0" err="1"/>
              <a:t>before</a:t>
            </a:r>
            <a:r>
              <a:rPr lang="de-AT" sz="2000" dirty="0"/>
              <a:t> 1945, </a:t>
            </a:r>
            <a:r>
              <a:rPr lang="de-AT" sz="2000" dirty="0" err="1"/>
              <a:t>rental</a:t>
            </a:r>
            <a:r>
              <a:rPr lang="de-AT" sz="2000" dirty="0"/>
              <a:t> </a:t>
            </a:r>
            <a:r>
              <a:rPr lang="de-AT" sz="2000" dirty="0" err="1"/>
              <a:t>price</a:t>
            </a:r>
            <a:r>
              <a:rPr lang="de-AT" sz="2000" dirty="0"/>
              <a:t> </a:t>
            </a:r>
            <a:r>
              <a:rPr lang="de-AT" sz="2000" dirty="0" err="1"/>
              <a:t>ceiling</a:t>
            </a:r>
            <a:endParaRPr lang="de-AT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Control </a:t>
            </a:r>
            <a:r>
              <a:rPr lang="de-AT" sz="2000" dirty="0" err="1"/>
              <a:t>group</a:t>
            </a:r>
            <a:r>
              <a:rPr lang="de-AT" sz="2000" dirty="0"/>
              <a:t>: </a:t>
            </a:r>
            <a:r>
              <a:rPr lang="de-AT" sz="2000" b="1" dirty="0" err="1"/>
              <a:t>new</a:t>
            </a:r>
            <a:r>
              <a:rPr lang="de-AT" sz="2000" b="1" dirty="0"/>
              <a:t> </a:t>
            </a:r>
            <a:r>
              <a:rPr lang="de-AT" sz="2000" b="1" dirty="0" err="1"/>
              <a:t>buildings</a:t>
            </a:r>
            <a:r>
              <a:rPr lang="de-AT" sz="2000" dirty="0"/>
              <a:t> </a:t>
            </a:r>
            <a:r>
              <a:rPr lang="de-AT" sz="2000" dirty="0" err="1"/>
              <a:t>built</a:t>
            </a:r>
            <a:r>
              <a:rPr lang="de-AT" sz="2000" dirty="0"/>
              <a:t> after 1945, </a:t>
            </a:r>
            <a:r>
              <a:rPr lang="de-AT" sz="2000" dirty="0" err="1"/>
              <a:t>free</a:t>
            </a:r>
            <a:r>
              <a:rPr lang="de-AT" sz="2000" dirty="0"/>
              <a:t> </a:t>
            </a:r>
            <a:r>
              <a:rPr lang="de-AT" sz="2000" dirty="0" err="1"/>
              <a:t>market</a:t>
            </a:r>
            <a:r>
              <a:rPr lang="de-AT" sz="2000" dirty="0"/>
              <a:t> </a:t>
            </a:r>
            <a:r>
              <a:rPr lang="de-AT" sz="2000" dirty="0" err="1"/>
              <a:t>prices</a:t>
            </a:r>
            <a:endParaRPr lang="de-AT" sz="20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AT" sz="2200" dirty="0"/>
              <a:t> </a:t>
            </a:r>
            <a:r>
              <a:rPr lang="de-AT" sz="2200" dirty="0" err="1"/>
              <a:t>Hypotheses</a:t>
            </a:r>
            <a:r>
              <a:rPr lang="de-AT" sz="2200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Primary: After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policy</a:t>
            </a:r>
            <a:r>
              <a:rPr lang="de-AT" sz="2000" dirty="0"/>
              <a:t> break, relative </a:t>
            </a:r>
            <a:r>
              <a:rPr lang="de-AT" sz="2000" b="1" dirty="0" err="1"/>
              <a:t>vacancy</a:t>
            </a:r>
            <a:r>
              <a:rPr lang="de-AT" sz="2000" b="1" dirty="0"/>
              <a:t> rate </a:t>
            </a:r>
            <a:r>
              <a:rPr lang="de-AT" sz="2000" b="1" dirty="0" err="1"/>
              <a:t>old</a:t>
            </a:r>
            <a:r>
              <a:rPr lang="de-AT" sz="2000" b="1" dirty="0"/>
              <a:t> </a:t>
            </a:r>
            <a:r>
              <a:rPr lang="de-AT" sz="2000" dirty="0" err="1"/>
              <a:t>buildings</a:t>
            </a:r>
            <a:r>
              <a:rPr lang="de-AT" sz="2000" dirty="0"/>
              <a:t> </a:t>
            </a:r>
            <a:r>
              <a:rPr lang="de-AT" sz="2000" dirty="0" err="1"/>
              <a:t>should</a:t>
            </a:r>
            <a:r>
              <a:rPr lang="de-AT" sz="2000" dirty="0"/>
              <a:t> </a:t>
            </a:r>
            <a:r>
              <a:rPr lang="de-AT" sz="2000" b="1" dirty="0" err="1"/>
              <a:t>increase</a:t>
            </a:r>
            <a:r>
              <a:rPr lang="de-AT" sz="2000" b="1" dirty="0"/>
              <a:t> </a:t>
            </a:r>
            <a:r>
              <a:rPr lang="de-AT" sz="2000" dirty="0" err="1"/>
              <a:t>compared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new</a:t>
            </a:r>
            <a:r>
              <a:rPr lang="de-AT" sz="2000" dirty="0"/>
              <a:t> </a:t>
            </a:r>
            <a:r>
              <a:rPr lang="de-AT" sz="2000" dirty="0" err="1"/>
              <a:t>buildings</a:t>
            </a:r>
            <a:endParaRPr lang="de-AT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AT" sz="2000" dirty="0" err="1"/>
              <a:t>Secondary</a:t>
            </a:r>
            <a:r>
              <a:rPr lang="de-AT" sz="2000" dirty="0"/>
              <a:t>: This </a:t>
            </a:r>
            <a:r>
              <a:rPr lang="de-AT" sz="2000" dirty="0" err="1"/>
              <a:t>effect</a:t>
            </a:r>
            <a:r>
              <a:rPr lang="de-AT" sz="2000" dirty="0"/>
              <a:t> </a:t>
            </a:r>
            <a:r>
              <a:rPr lang="de-AT" sz="2000" dirty="0" err="1"/>
              <a:t>should</a:t>
            </a:r>
            <a:r>
              <a:rPr lang="de-AT" sz="2000" dirty="0"/>
              <a:t> </a:t>
            </a:r>
            <a:r>
              <a:rPr lang="de-AT" sz="2000" dirty="0" err="1"/>
              <a:t>be</a:t>
            </a:r>
            <a:r>
              <a:rPr lang="de-AT" sz="2000" dirty="0"/>
              <a:t> </a:t>
            </a:r>
            <a:r>
              <a:rPr lang="de-AT" sz="2000" b="1" dirty="0" err="1"/>
              <a:t>strongest</a:t>
            </a:r>
            <a:r>
              <a:rPr lang="de-AT" sz="2000" b="1" dirty="0"/>
              <a:t> </a:t>
            </a:r>
            <a:r>
              <a:rPr lang="de-AT" sz="2000" b="1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owners</a:t>
            </a:r>
            <a:r>
              <a:rPr lang="de-AT" sz="2000" dirty="0"/>
              <a:t> </a:t>
            </a:r>
            <a:r>
              <a:rPr lang="de-AT" sz="2000" dirty="0" err="1"/>
              <a:t>who</a:t>
            </a:r>
            <a:r>
              <a:rPr lang="de-AT" sz="2000" dirty="0"/>
              <a:t> </a:t>
            </a:r>
            <a:r>
              <a:rPr lang="de-AT" sz="2000" dirty="0" err="1"/>
              <a:t>act</a:t>
            </a:r>
            <a:r>
              <a:rPr lang="de-AT" sz="2000" dirty="0"/>
              <a:t> </a:t>
            </a:r>
            <a:r>
              <a:rPr lang="de-AT" sz="2000" dirty="0" err="1"/>
              <a:t>profit</a:t>
            </a:r>
            <a:r>
              <a:rPr lang="de-AT" sz="2000" dirty="0"/>
              <a:t> </a:t>
            </a:r>
            <a:r>
              <a:rPr lang="de-AT" sz="2000" dirty="0" err="1"/>
              <a:t>maximizing</a:t>
            </a:r>
            <a:r>
              <a:rPr lang="de-AT" sz="2000" dirty="0"/>
              <a:t> (</a:t>
            </a:r>
            <a:r>
              <a:rPr lang="de-AT" sz="2000" dirty="0">
                <a:sym typeface="Wingdings" panose="05000000000000000000" pitchFamily="2" charset="2"/>
              </a:rPr>
              <a:t> </a:t>
            </a:r>
            <a:r>
              <a:rPr lang="de-AT" sz="2000" b="1" dirty="0">
                <a:sym typeface="Wingdings" panose="05000000000000000000" pitchFamily="2" charset="2"/>
              </a:rPr>
              <a:t>private </a:t>
            </a:r>
            <a:r>
              <a:rPr lang="de-AT" sz="2000" b="1" dirty="0" err="1">
                <a:sym typeface="Wingdings" panose="05000000000000000000" pitchFamily="2" charset="2"/>
              </a:rPr>
              <a:t>persons</a:t>
            </a:r>
            <a:r>
              <a:rPr lang="de-AT" sz="2000" dirty="0">
                <a:sym typeface="Wingdings" panose="05000000000000000000" pitchFamily="2" charset="2"/>
              </a:rPr>
              <a:t>, </a:t>
            </a:r>
            <a:r>
              <a:rPr lang="de-AT" sz="2000" dirty="0" err="1">
                <a:sym typeface="Wingdings" panose="05000000000000000000" pitchFamily="2" charset="2"/>
              </a:rPr>
              <a:t>especially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single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natural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persons</a:t>
            </a:r>
            <a:r>
              <a:rPr lang="de-AT" sz="2000" dirty="0"/>
              <a:t>) </a:t>
            </a:r>
            <a:r>
              <a:rPr lang="de-AT" sz="2000" dirty="0" err="1"/>
              <a:t>as</a:t>
            </a:r>
            <a:r>
              <a:rPr lang="de-AT" sz="2000" dirty="0"/>
              <a:t> </a:t>
            </a:r>
            <a:r>
              <a:rPr lang="de-AT" sz="2000" dirty="0" err="1"/>
              <a:t>compare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b="1" dirty="0" err="1"/>
              <a:t>public</a:t>
            </a:r>
            <a:r>
              <a:rPr lang="de-AT" sz="2000" b="1" dirty="0"/>
              <a:t> </a:t>
            </a:r>
            <a:r>
              <a:rPr lang="de-AT" sz="2000" b="1" dirty="0" err="1"/>
              <a:t>owners</a:t>
            </a:r>
            <a:r>
              <a:rPr lang="de-AT" sz="2000" dirty="0"/>
              <a:t> (</a:t>
            </a:r>
            <a:r>
              <a:rPr lang="de-AT" sz="2000" dirty="0" err="1"/>
              <a:t>state</a:t>
            </a:r>
            <a:r>
              <a:rPr lang="de-AT" sz="2000" dirty="0"/>
              <a:t>, </a:t>
            </a:r>
            <a:r>
              <a:rPr lang="de-AT" sz="2000" dirty="0" err="1"/>
              <a:t>municipality</a:t>
            </a:r>
            <a:r>
              <a:rPr lang="de-AT" sz="2000" dirty="0"/>
              <a:t>) </a:t>
            </a:r>
            <a:r>
              <a:rPr lang="de-AT" sz="2000" dirty="0" err="1"/>
              <a:t>who</a:t>
            </a:r>
            <a:r>
              <a:rPr lang="de-AT" sz="2000" dirty="0"/>
              <a:t> </a:t>
            </a:r>
            <a:r>
              <a:rPr lang="de-AT" sz="2000" dirty="0" err="1"/>
              <a:t>cannot</a:t>
            </a:r>
            <a:r>
              <a:rPr lang="de-AT" sz="2000" dirty="0"/>
              <a:t> </a:t>
            </a:r>
            <a:r>
              <a:rPr lang="de-AT" sz="2000" dirty="0" err="1"/>
              <a:t>use</a:t>
            </a:r>
            <a:r>
              <a:rPr lang="de-AT" sz="2000" dirty="0"/>
              <a:t> </a:t>
            </a:r>
            <a:r>
              <a:rPr lang="de-AT" sz="2000" dirty="0" err="1"/>
              <a:t>their</a:t>
            </a:r>
            <a:r>
              <a:rPr lang="de-AT" sz="2000" dirty="0"/>
              <a:t> </a:t>
            </a:r>
            <a:r>
              <a:rPr lang="de-AT" sz="2000" dirty="0" err="1"/>
              <a:t>dwellings</a:t>
            </a:r>
            <a:r>
              <a:rPr lang="de-AT" sz="2000" dirty="0"/>
              <a:t> </a:t>
            </a:r>
            <a:r>
              <a:rPr lang="de-AT" sz="2000" dirty="0" err="1"/>
              <a:t>themselves</a:t>
            </a:r>
            <a:r>
              <a:rPr lang="de-AT" sz="2000" dirty="0"/>
              <a:t> (</a:t>
            </a:r>
            <a:r>
              <a:rPr lang="de-AT" sz="2000" dirty="0" err="1"/>
              <a:t>no</a:t>
            </a:r>
            <a:r>
              <a:rPr lang="de-AT" sz="2000" dirty="0"/>
              <a:t> </a:t>
            </a:r>
            <a:r>
              <a:rPr lang="de-AT" sz="2000" dirty="0" err="1"/>
              <a:t>opportunity</a:t>
            </a:r>
            <a:r>
              <a:rPr lang="de-AT" sz="2000" dirty="0"/>
              <a:t> </a:t>
            </a:r>
            <a:r>
              <a:rPr lang="de-AT" sz="2000" dirty="0" err="1"/>
              <a:t>costs</a:t>
            </a:r>
            <a:r>
              <a:rPr lang="de-AT" sz="2000" dirty="0"/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593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"/>
    </mc:Choice>
    <mc:Fallback>
      <p:transition spd="slow" advTm="1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B6CEE-13CF-4681-81F3-9F23C8B2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 Quick </a:t>
            </a:r>
            <a:r>
              <a:rPr lang="de-AT" dirty="0" err="1"/>
              <a:t>History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Austrian </a:t>
            </a:r>
            <a:r>
              <a:rPr lang="de-AT" dirty="0" err="1"/>
              <a:t>Tenancy</a:t>
            </a:r>
            <a:r>
              <a:rPr lang="de-AT" dirty="0"/>
              <a:t> Law</a:t>
            </a:r>
          </a:p>
        </p:txBody>
      </p:sp>
      <p:pic>
        <p:nvPicPr>
          <p:cNvPr id="11" name="Inhaltsplatzhalter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3E23F1-564F-476F-A1F3-491B69BCA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62" y="1512973"/>
            <a:ext cx="9664475" cy="4699848"/>
          </a:xfrm>
        </p:spPr>
      </p:pic>
    </p:spTree>
    <p:extLst>
      <p:ext uri="{BB962C8B-B14F-4D97-AF65-F5344CB8AC3E}">
        <p14:creationId xmlns:p14="http://schemas.microsoft.com/office/powerpoint/2010/main" val="203521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"/>
    </mc:Choice>
    <mc:Fallback>
      <p:transition spd="slow" advTm="1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A3C3-548C-4CD4-AE8E-32969BF5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1982 Policy Break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9F11-EB49-45F6-8405-F4E7AFD4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90689"/>
            <a:ext cx="10058400" cy="4674252"/>
          </a:xfrm>
        </p:spPr>
        <p:txBody>
          <a:bodyPr>
            <a:normAutofit/>
          </a:bodyPr>
          <a:lstStyle/>
          <a:p>
            <a:r>
              <a:rPr lang="de-AT" dirty="0"/>
              <a:t> </a:t>
            </a:r>
            <a:r>
              <a:rPr lang="de-AT" dirty="0" err="1"/>
              <a:t>Before</a:t>
            </a:r>
            <a:r>
              <a:rPr lang="de-AT" dirty="0"/>
              <a:t>:</a:t>
            </a:r>
          </a:p>
          <a:p>
            <a:pPr lvl="1"/>
            <a:r>
              <a:rPr lang="de-AT" sz="2000" dirty="0" err="1"/>
              <a:t>only</a:t>
            </a:r>
            <a:r>
              <a:rPr lang="de-AT" sz="2000" dirty="0"/>
              <a:t> </a:t>
            </a:r>
            <a:r>
              <a:rPr lang="de-AT" sz="2000" dirty="0" err="1"/>
              <a:t>price</a:t>
            </a:r>
            <a:r>
              <a:rPr lang="de-AT" sz="2000" dirty="0"/>
              <a:t> </a:t>
            </a:r>
            <a:r>
              <a:rPr lang="de-AT" sz="2000" dirty="0" err="1"/>
              <a:t>ceiling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sub-standard </a:t>
            </a:r>
            <a:r>
              <a:rPr lang="de-AT" sz="2000" dirty="0" err="1"/>
              <a:t>flats</a:t>
            </a:r>
            <a:r>
              <a:rPr lang="de-AT" sz="2000" dirty="0"/>
              <a:t> (5% </a:t>
            </a:r>
            <a:r>
              <a:rPr lang="de-AT" sz="2000" dirty="0" err="1"/>
              <a:t>of</a:t>
            </a:r>
            <a:r>
              <a:rPr lang="de-AT" sz="2000" dirty="0"/>
              <a:t> </a:t>
            </a:r>
            <a:r>
              <a:rPr lang="de-AT" sz="2000" dirty="0" err="1"/>
              <a:t>new</a:t>
            </a:r>
            <a:r>
              <a:rPr lang="de-AT" sz="2000" dirty="0"/>
              <a:t>, 12.6% </a:t>
            </a:r>
            <a:r>
              <a:rPr lang="de-AT" sz="2000" dirty="0" err="1"/>
              <a:t>of</a:t>
            </a:r>
            <a:r>
              <a:rPr lang="de-AT" sz="2000" dirty="0"/>
              <a:t> </a:t>
            </a:r>
            <a:r>
              <a:rPr lang="de-AT" sz="2000" dirty="0" err="1"/>
              <a:t>old</a:t>
            </a:r>
            <a:r>
              <a:rPr lang="de-AT" sz="2000" dirty="0"/>
              <a:t> </a:t>
            </a:r>
            <a:r>
              <a:rPr lang="de-AT" sz="2000" dirty="0" err="1"/>
              <a:t>buildings</a:t>
            </a:r>
            <a:r>
              <a:rPr lang="de-AT" sz="2000" dirty="0"/>
              <a:t> in 1981)</a:t>
            </a:r>
          </a:p>
          <a:p>
            <a:pPr>
              <a:lnSpc>
                <a:spcPct val="100000"/>
              </a:lnSpc>
            </a:pPr>
            <a:r>
              <a:rPr lang="de-AT" dirty="0"/>
              <a:t> After:</a:t>
            </a:r>
          </a:p>
          <a:p>
            <a:pPr lvl="1">
              <a:lnSpc>
                <a:spcPct val="100000"/>
              </a:lnSpc>
            </a:pPr>
            <a:r>
              <a:rPr lang="de-AT" b="1" dirty="0"/>
              <a:t>„</a:t>
            </a:r>
            <a:r>
              <a:rPr lang="de-AT" b="1" dirty="0" err="1"/>
              <a:t>Category</a:t>
            </a:r>
            <a:r>
              <a:rPr lang="de-AT" b="1" dirty="0"/>
              <a:t> </a:t>
            </a:r>
            <a:r>
              <a:rPr lang="de-AT" b="1" dirty="0" err="1"/>
              <a:t>rental</a:t>
            </a:r>
            <a:r>
              <a:rPr lang="de-AT" b="1" dirty="0"/>
              <a:t> </a:t>
            </a:r>
            <a:r>
              <a:rPr lang="de-AT" b="1" dirty="0" err="1"/>
              <a:t>price</a:t>
            </a:r>
            <a:r>
              <a:rPr lang="de-AT" b="1" dirty="0"/>
              <a:t> </a:t>
            </a:r>
            <a:r>
              <a:rPr lang="de-AT" b="1" dirty="0" err="1"/>
              <a:t>system</a:t>
            </a:r>
            <a:r>
              <a:rPr lang="de-AT" b="1" dirty="0"/>
              <a:t>“</a:t>
            </a:r>
          </a:p>
          <a:p>
            <a:pPr lvl="2">
              <a:lnSpc>
                <a:spcPct val="110000"/>
              </a:lnSpc>
            </a:pPr>
            <a:r>
              <a:rPr lang="de-AT" sz="1800" dirty="0" err="1"/>
              <a:t>For</a:t>
            </a:r>
            <a:r>
              <a:rPr lang="de-AT" sz="1800" dirty="0"/>
              <a:t> </a:t>
            </a:r>
            <a:r>
              <a:rPr lang="de-AT" sz="1800" dirty="0" err="1"/>
              <a:t>old</a:t>
            </a:r>
            <a:r>
              <a:rPr lang="de-AT" sz="1800" dirty="0"/>
              <a:t> </a:t>
            </a:r>
            <a:r>
              <a:rPr lang="de-AT" sz="1800" dirty="0" err="1"/>
              <a:t>buildings</a:t>
            </a:r>
            <a:r>
              <a:rPr lang="de-AT" sz="1800" dirty="0"/>
              <a:t> </a:t>
            </a:r>
            <a:r>
              <a:rPr lang="de-AT" sz="1800" b="1" dirty="0" err="1"/>
              <a:t>built</a:t>
            </a:r>
            <a:r>
              <a:rPr lang="de-AT" sz="1800" b="1" dirty="0"/>
              <a:t> </a:t>
            </a:r>
            <a:r>
              <a:rPr lang="de-AT" sz="1800" b="1" dirty="0" err="1"/>
              <a:t>before</a:t>
            </a:r>
            <a:r>
              <a:rPr lang="de-AT" sz="1800" b="1" dirty="0"/>
              <a:t> 1945 </a:t>
            </a:r>
            <a:r>
              <a:rPr lang="de-AT" sz="1800" dirty="0"/>
              <a:t>(</a:t>
            </a:r>
            <a:r>
              <a:rPr lang="de-AT" sz="1800" dirty="0" err="1"/>
              <a:t>exceptions</a:t>
            </a:r>
            <a:r>
              <a:rPr lang="de-AT" sz="1800" dirty="0"/>
              <a:t> </a:t>
            </a:r>
            <a:r>
              <a:rPr lang="de-AT" sz="1800" dirty="0" err="1"/>
              <a:t>see</a:t>
            </a:r>
            <a:r>
              <a:rPr lang="de-AT" sz="1800" dirty="0"/>
              <a:t> </a:t>
            </a:r>
            <a:r>
              <a:rPr lang="de-AT" sz="1800" dirty="0" err="1"/>
              <a:t>below</a:t>
            </a:r>
            <a:r>
              <a:rPr lang="de-AT" sz="1800" dirty="0"/>
              <a:t>)</a:t>
            </a:r>
          </a:p>
          <a:p>
            <a:pPr lvl="2">
              <a:lnSpc>
                <a:spcPct val="110000"/>
              </a:lnSpc>
            </a:pPr>
            <a:r>
              <a:rPr lang="de-AT" sz="1800" dirty="0"/>
              <a:t>Separate </a:t>
            </a:r>
            <a:r>
              <a:rPr lang="de-AT" sz="1800" dirty="0" err="1"/>
              <a:t>price</a:t>
            </a:r>
            <a:r>
              <a:rPr lang="de-AT" sz="1800" dirty="0"/>
              <a:t> </a:t>
            </a:r>
            <a:r>
              <a:rPr lang="de-AT" sz="1800" dirty="0" err="1"/>
              <a:t>ceilings</a:t>
            </a:r>
            <a:r>
              <a:rPr lang="de-AT" sz="1800" dirty="0"/>
              <a:t> </a:t>
            </a:r>
            <a:r>
              <a:rPr lang="de-AT" sz="1800" dirty="0" err="1"/>
              <a:t>depending</a:t>
            </a:r>
            <a:r>
              <a:rPr lang="de-AT" sz="1800" dirty="0"/>
              <a:t> on </a:t>
            </a:r>
            <a:r>
              <a:rPr lang="de-AT" sz="1800" dirty="0" err="1"/>
              <a:t>quality</a:t>
            </a:r>
            <a:r>
              <a:rPr lang="de-AT" sz="1800" dirty="0"/>
              <a:t> </a:t>
            </a:r>
            <a:r>
              <a:rPr lang="de-AT" sz="1800" dirty="0" err="1"/>
              <a:t>of</a:t>
            </a:r>
            <a:r>
              <a:rPr lang="de-AT" sz="1800" dirty="0"/>
              <a:t> </a:t>
            </a:r>
            <a:r>
              <a:rPr lang="de-AT" sz="1800" dirty="0" err="1"/>
              <a:t>the</a:t>
            </a:r>
            <a:r>
              <a:rPr lang="de-AT" sz="1800" dirty="0"/>
              <a:t> </a:t>
            </a:r>
            <a:r>
              <a:rPr lang="de-AT" sz="1800" dirty="0" err="1"/>
              <a:t>apartment</a:t>
            </a:r>
            <a:r>
              <a:rPr lang="de-AT" sz="1800" dirty="0"/>
              <a:t> (</a:t>
            </a:r>
            <a:r>
              <a:rPr lang="de-AT" sz="1800" dirty="0" err="1"/>
              <a:t>categories</a:t>
            </a:r>
            <a:r>
              <a:rPr lang="de-AT" sz="1800" dirty="0"/>
              <a:t> A </a:t>
            </a:r>
            <a:r>
              <a:rPr lang="de-AT" sz="1800" dirty="0" err="1"/>
              <a:t>to</a:t>
            </a:r>
            <a:r>
              <a:rPr lang="de-AT" sz="1800" dirty="0"/>
              <a:t> D)	</a:t>
            </a:r>
          </a:p>
          <a:p>
            <a:pPr lvl="1">
              <a:lnSpc>
                <a:spcPct val="110000"/>
              </a:lnSpc>
            </a:pPr>
            <a:r>
              <a:rPr lang="de-AT" b="1" dirty="0"/>
              <a:t>Market </a:t>
            </a:r>
            <a:r>
              <a:rPr lang="de-AT" b="1" dirty="0" err="1"/>
              <a:t>price</a:t>
            </a:r>
            <a:r>
              <a:rPr lang="de-AT" b="1" dirty="0"/>
              <a:t> </a:t>
            </a:r>
            <a:r>
              <a:rPr lang="de-AT" dirty="0"/>
              <a:t>(not </a:t>
            </a:r>
            <a:r>
              <a:rPr lang="de-AT" dirty="0" err="1"/>
              <a:t>regulated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„</a:t>
            </a:r>
            <a:r>
              <a:rPr lang="de-AT" dirty="0" err="1"/>
              <a:t>adequate</a:t>
            </a:r>
            <a:r>
              <a:rPr lang="de-AT" dirty="0"/>
              <a:t> </a:t>
            </a:r>
            <a:r>
              <a:rPr lang="de-AT" dirty="0" err="1"/>
              <a:t>price</a:t>
            </a:r>
            <a:r>
              <a:rPr lang="de-AT" dirty="0"/>
              <a:t>“)</a:t>
            </a:r>
          </a:p>
          <a:p>
            <a:pPr marL="1401318" lvl="3" indent="-285750">
              <a:lnSpc>
                <a:spcPct val="100000"/>
              </a:lnSpc>
            </a:pPr>
            <a:r>
              <a:rPr lang="de-AT" dirty="0"/>
              <a:t>New </a:t>
            </a:r>
            <a:r>
              <a:rPr lang="de-AT" dirty="0" err="1"/>
              <a:t>buildings</a:t>
            </a:r>
            <a:r>
              <a:rPr lang="de-AT" b="1" dirty="0"/>
              <a:t> </a:t>
            </a:r>
            <a:r>
              <a:rPr lang="de-AT" b="1" dirty="0" err="1"/>
              <a:t>built</a:t>
            </a:r>
            <a:r>
              <a:rPr lang="de-AT" b="1" dirty="0"/>
              <a:t> after 1945</a:t>
            </a:r>
          </a:p>
          <a:p>
            <a:pPr marL="1401318" lvl="3" indent="-285750">
              <a:lnSpc>
                <a:spcPct val="100000"/>
              </a:lnSpc>
            </a:pPr>
            <a:r>
              <a:rPr lang="de-AT" dirty="0"/>
              <a:t>Old </a:t>
            </a:r>
            <a:r>
              <a:rPr lang="de-AT" dirty="0" err="1"/>
              <a:t>buildings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rented</a:t>
            </a:r>
            <a:r>
              <a:rPr lang="de-AT" dirty="0"/>
              <a:t> out </a:t>
            </a:r>
            <a:r>
              <a:rPr lang="de-AT" dirty="0" err="1"/>
              <a:t>within</a:t>
            </a:r>
            <a:r>
              <a:rPr lang="de-AT" dirty="0"/>
              <a:t> 6 </a:t>
            </a:r>
            <a:r>
              <a:rPr lang="de-AT" dirty="0" err="1"/>
              <a:t>months</a:t>
            </a:r>
            <a:r>
              <a:rPr lang="de-AT" dirty="0"/>
              <a:t> and:</a:t>
            </a:r>
          </a:p>
          <a:p>
            <a:pPr marL="1858518" lvl="4" indent="-285750">
              <a:lnSpc>
                <a:spcPct val="100000"/>
              </a:lnSpc>
            </a:pPr>
            <a:r>
              <a:rPr lang="de-AT" dirty="0" err="1"/>
              <a:t>Category</a:t>
            </a:r>
            <a:r>
              <a:rPr lang="de-AT" dirty="0"/>
              <a:t> A and &gt; 90 m^2, B and &gt; 130 m^2 (3.5%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old</a:t>
            </a:r>
            <a:r>
              <a:rPr lang="de-AT" dirty="0"/>
              <a:t> </a:t>
            </a:r>
            <a:r>
              <a:rPr lang="de-AT" dirty="0" err="1"/>
              <a:t>buildings</a:t>
            </a:r>
            <a:r>
              <a:rPr lang="de-AT" dirty="0"/>
              <a:t> in 1981)</a:t>
            </a:r>
          </a:p>
          <a:p>
            <a:pPr marL="1858518" lvl="4" indent="-285750">
              <a:lnSpc>
                <a:spcPct val="100000"/>
              </a:lnSpc>
            </a:pPr>
            <a:r>
              <a:rPr lang="de-AT" dirty="0" err="1"/>
              <a:t>Category</a:t>
            </a:r>
            <a:r>
              <a:rPr lang="de-AT" dirty="0"/>
              <a:t> A, B </a:t>
            </a:r>
            <a:r>
              <a:rPr lang="de-AT" dirty="0" err="1"/>
              <a:t>or</a:t>
            </a:r>
            <a:r>
              <a:rPr lang="de-AT" dirty="0"/>
              <a:t> C,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substantially</a:t>
            </a:r>
            <a:r>
              <a:rPr lang="de-AT" dirty="0"/>
              <a:t> </a:t>
            </a:r>
            <a:r>
              <a:rPr lang="de-AT" dirty="0" err="1"/>
              <a:t>renovated</a:t>
            </a:r>
            <a:r>
              <a:rPr lang="de-AT" dirty="0"/>
              <a:t> (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938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"/>
    </mc:Choice>
    <mc:Fallback>
      <p:transition spd="slow" advTm="1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C8CBB-1822-4978-8427-6EE16CC6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8FE12-6A62-42FD-A37F-523E80BB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26416"/>
            <a:ext cx="10879567" cy="42861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AT" dirty="0"/>
              <a:t>„Buildings and </a:t>
            </a:r>
            <a:r>
              <a:rPr lang="de-AT" dirty="0" err="1"/>
              <a:t>Dwellings</a:t>
            </a:r>
            <a:r>
              <a:rPr lang="de-AT" dirty="0"/>
              <a:t> </a:t>
            </a:r>
            <a:r>
              <a:rPr lang="de-AT" dirty="0" err="1"/>
              <a:t>Census</a:t>
            </a:r>
            <a:r>
              <a:rPr lang="de-AT" dirty="0"/>
              <a:t>“ (</a:t>
            </a:r>
            <a:r>
              <a:rPr lang="de-AT" i="1" dirty="0"/>
              <a:t>Gebäude- und Wohnungszählungen</a:t>
            </a:r>
            <a:r>
              <a:rPr lang="de-AT" dirty="0"/>
              <a:t>)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AT" dirty="0"/>
              <a:t>1971, 1981, 1991 and 2001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AT" dirty="0" err="1"/>
              <a:t>Aggregated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type/</a:t>
            </a:r>
            <a:r>
              <a:rPr lang="de-AT" dirty="0" err="1"/>
              <a:t>construction</a:t>
            </a:r>
            <a:r>
              <a:rPr lang="de-AT" dirty="0"/>
              <a:t> </a:t>
            </a:r>
            <a:r>
              <a:rPr lang="de-AT" dirty="0" err="1"/>
              <a:t>year</a:t>
            </a:r>
            <a:r>
              <a:rPr lang="de-AT" dirty="0"/>
              <a:t> </a:t>
            </a:r>
            <a:r>
              <a:rPr lang="de-AT" dirty="0" err="1"/>
              <a:t>interval</a:t>
            </a:r>
            <a:r>
              <a:rPr lang="de-AT" dirty="0"/>
              <a:t>/</a:t>
            </a:r>
            <a:r>
              <a:rPr lang="de-AT" dirty="0" err="1"/>
              <a:t>district</a:t>
            </a:r>
            <a:r>
              <a:rPr lang="de-AT" dirty="0"/>
              <a:t> - </a:t>
            </a:r>
            <a:r>
              <a:rPr lang="de-AT" dirty="0" err="1"/>
              <a:t>combinations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all </a:t>
            </a:r>
            <a:r>
              <a:rPr lang="de-AT" dirty="0" err="1"/>
              <a:t>four</a:t>
            </a:r>
            <a:r>
              <a:rPr lang="de-AT" dirty="0"/>
              <a:t> </a:t>
            </a:r>
            <a:r>
              <a:rPr lang="de-AT" dirty="0" err="1"/>
              <a:t>years</a:t>
            </a:r>
            <a:endParaRPr lang="de-AT" dirty="0"/>
          </a:p>
          <a:p>
            <a:pPr lvl="1">
              <a:lnSpc>
                <a:spcPct val="110000"/>
              </a:lnSpc>
            </a:pPr>
            <a:r>
              <a:rPr lang="de-AT" dirty="0" err="1"/>
              <a:t>Dependent</a:t>
            </a:r>
            <a:r>
              <a:rPr lang="de-AT" dirty="0"/>
              <a:t> Variable: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units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not registered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main</a:t>
            </a:r>
            <a:r>
              <a:rPr lang="de-AT" dirty="0"/>
              <a:t> </a:t>
            </a:r>
            <a:r>
              <a:rPr lang="de-AT" dirty="0" err="1"/>
              <a:t>residences</a:t>
            </a:r>
            <a:endParaRPr lang="de-AT" dirty="0"/>
          </a:p>
          <a:p>
            <a:pPr lvl="2">
              <a:lnSpc>
                <a:spcPct val="110000"/>
              </a:lnSpc>
            </a:pPr>
            <a:r>
              <a:rPr lang="de-AT" dirty="0"/>
              <a:t>These </a:t>
            </a:r>
            <a:r>
              <a:rPr lang="de-AT" dirty="0" err="1"/>
              <a:t>units</a:t>
            </a:r>
            <a:r>
              <a:rPr lang="de-AT" dirty="0"/>
              <a:t> </a:t>
            </a:r>
            <a:r>
              <a:rPr lang="de-AT" dirty="0" err="1"/>
              <a:t>could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supplied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market</a:t>
            </a:r>
            <a:r>
              <a:rPr lang="de-AT" dirty="0"/>
              <a:t> (</a:t>
            </a:r>
            <a:r>
              <a:rPr lang="de-AT" dirty="0" err="1"/>
              <a:t>assumption</a:t>
            </a:r>
            <a:r>
              <a:rPr lang="de-AT" dirty="0"/>
              <a:t>)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AT" dirty="0"/>
              <a:t>Controls: </a:t>
            </a:r>
            <a:r>
              <a:rPr lang="de-AT" dirty="0" err="1"/>
              <a:t>numbers</a:t>
            </a:r>
            <a:r>
              <a:rPr lang="de-AT" dirty="0"/>
              <a:t> in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category</a:t>
            </a:r>
            <a:r>
              <a:rPr lang="de-AT" dirty="0"/>
              <a:t>,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dwelling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Additional </a:t>
            </a:r>
            <a:r>
              <a:rPr lang="de-AT" dirty="0" err="1"/>
              <a:t>demographic</a:t>
            </a:r>
            <a:r>
              <a:rPr lang="de-AT" dirty="0"/>
              <a:t> variables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simultaneous</a:t>
            </a:r>
            <a:r>
              <a:rPr lang="de-AT" dirty="0"/>
              <a:t> </a:t>
            </a:r>
            <a:r>
              <a:rPr lang="de-AT" dirty="0" err="1"/>
              <a:t>censuses</a:t>
            </a:r>
            <a:r>
              <a:rPr lang="de-AT" dirty="0"/>
              <a:t> (</a:t>
            </a:r>
            <a:r>
              <a:rPr lang="de-AT" i="1" dirty="0"/>
              <a:t>Volkszählungen</a:t>
            </a:r>
            <a:r>
              <a:rPr lang="de-AT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On </a:t>
            </a:r>
            <a:r>
              <a:rPr lang="de-AT" dirty="0" err="1"/>
              <a:t>district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Numbers per </a:t>
            </a:r>
            <a:r>
              <a:rPr lang="de-AT" dirty="0" err="1"/>
              <a:t>age</a:t>
            </a:r>
            <a:r>
              <a:rPr lang="de-AT" dirty="0"/>
              <a:t> </a:t>
            </a:r>
            <a:r>
              <a:rPr lang="de-AT" dirty="0" err="1"/>
              <a:t>groups</a:t>
            </a:r>
            <a:r>
              <a:rPr lang="de-AT" dirty="0"/>
              <a:t>, </a:t>
            </a:r>
            <a:r>
              <a:rPr lang="de-AT" dirty="0" err="1"/>
              <a:t>educational</a:t>
            </a:r>
            <a:r>
              <a:rPr lang="de-AT" dirty="0"/>
              <a:t> </a:t>
            </a:r>
            <a:r>
              <a:rPr lang="de-AT" dirty="0" err="1"/>
              <a:t>attainment</a:t>
            </a:r>
            <a:r>
              <a:rPr lang="de-AT" dirty="0"/>
              <a:t> 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>
              <a:buNone/>
            </a:pPr>
            <a:r>
              <a:rPr lang="de-AT" sz="2400" i="1" dirty="0"/>
              <a:t>	Bad </a:t>
            </a:r>
            <a:r>
              <a:rPr lang="de-AT" sz="2400" i="1" dirty="0" err="1"/>
              <a:t>control</a:t>
            </a:r>
            <a:r>
              <a:rPr lang="de-AT" sz="2400" i="1" dirty="0"/>
              <a:t> </a:t>
            </a:r>
            <a:r>
              <a:rPr lang="de-AT" sz="2400" i="1" dirty="0" err="1"/>
              <a:t>problem</a:t>
            </a:r>
            <a:r>
              <a:rPr lang="de-AT" sz="24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355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"/>
    </mc:Choice>
    <mc:Fallback>
      <p:transition spd="slow" advTm="36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4F9C3-A00A-4E1A-90A2-A60CB52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Development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Vacancy</a:t>
            </a:r>
            <a:r>
              <a:rPr lang="de-AT" dirty="0"/>
              <a:t> Rates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BDD2D12-9767-459B-B1C2-1FCD78732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1497683"/>
            <a:ext cx="7381905" cy="4870197"/>
          </a:xfrm>
        </p:spPr>
      </p:pic>
    </p:spTree>
    <p:extLst>
      <p:ext uri="{BB962C8B-B14F-4D97-AF65-F5344CB8AC3E}">
        <p14:creationId xmlns:p14="http://schemas.microsoft.com/office/powerpoint/2010/main" val="35521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64"/>
    </mc:Choice>
    <mc:Fallback>
      <p:transition spd="slow" advTm="157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E7744-0EC1-4175-8FD3-F96D12B3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99EA4C-FD6E-4D4A-AA53-BE8D9D6B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2" y="2178423"/>
            <a:ext cx="10434918" cy="41389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b="1" dirty="0" err="1"/>
              <a:t>Frequency-weighted</a:t>
            </a:r>
            <a:r>
              <a:rPr lang="de-AT" b="1" dirty="0"/>
              <a:t> </a:t>
            </a:r>
            <a:r>
              <a:rPr lang="de-AT" b="1" dirty="0" err="1"/>
              <a:t>logistic</a:t>
            </a:r>
            <a:r>
              <a:rPr lang="de-AT" b="1" dirty="0"/>
              <a:t> </a:t>
            </a:r>
            <a:r>
              <a:rPr lang="de-AT" b="1" dirty="0" err="1"/>
              <a:t>regression</a:t>
            </a:r>
            <a:endParaRPr lang="de-AT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300" i="1" dirty="0"/>
              <a:t>	</a:t>
            </a:r>
            <a:r>
              <a:rPr lang="en-US" sz="2300" i="1" dirty="0" err="1"/>
              <a:t>vac</a:t>
            </a:r>
            <a:r>
              <a:rPr lang="en-US" sz="2300" baseline="-25000" dirty="0" err="1"/>
              <a:t>i,t</a:t>
            </a:r>
            <a:r>
              <a:rPr lang="en-US" sz="2300" dirty="0"/>
              <a:t> = </a:t>
            </a:r>
            <a:r>
              <a:rPr lang="de-AT" sz="2300" dirty="0"/>
              <a:t>β</a:t>
            </a:r>
            <a:r>
              <a:rPr lang="en-US" sz="2300" baseline="-25000" dirty="0"/>
              <a:t>0 </a:t>
            </a:r>
            <a:r>
              <a:rPr lang="en-US" sz="2300" dirty="0"/>
              <a:t>+ </a:t>
            </a:r>
            <a:r>
              <a:rPr lang="de-AT" sz="2300" dirty="0"/>
              <a:t>β</a:t>
            </a:r>
            <a:r>
              <a:rPr lang="en-US" sz="2300" baseline="-25000" dirty="0"/>
              <a:t>1</a:t>
            </a:r>
            <a:r>
              <a:rPr lang="en-US" sz="2300" i="1" dirty="0"/>
              <a:t>time</a:t>
            </a:r>
            <a:r>
              <a:rPr lang="en-US" sz="2300" baseline="-25000" dirty="0"/>
              <a:t>t</a:t>
            </a:r>
            <a:r>
              <a:rPr lang="en-US" sz="2300" dirty="0"/>
              <a:t> × </a:t>
            </a:r>
            <a:r>
              <a:rPr lang="en-US" sz="2300" i="1" dirty="0" err="1"/>
              <a:t>old</a:t>
            </a:r>
            <a:r>
              <a:rPr lang="en-US" sz="2300" baseline="-25000" dirty="0" err="1"/>
              <a:t>i</a:t>
            </a:r>
            <a:r>
              <a:rPr lang="en-US" sz="2300" dirty="0"/>
              <a:t> + </a:t>
            </a:r>
            <a:r>
              <a:rPr lang="de-AT" sz="2300" dirty="0"/>
              <a:t>β</a:t>
            </a:r>
            <a:r>
              <a:rPr lang="en-US" sz="2300" baseline="-25000" dirty="0"/>
              <a:t>2</a:t>
            </a:r>
            <a:r>
              <a:rPr lang="en-US" sz="2300" i="1" dirty="0"/>
              <a:t>time</a:t>
            </a:r>
            <a:r>
              <a:rPr lang="en-US" sz="2300" baseline="-25000" dirty="0"/>
              <a:t>t</a:t>
            </a:r>
            <a:r>
              <a:rPr lang="en-US" sz="2300" dirty="0"/>
              <a:t>+</a:t>
            </a:r>
            <a:r>
              <a:rPr lang="de-AT" sz="2300" dirty="0"/>
              <a:t> β</a:t>
            </a:r>
            <a:r>
              <a:rPr lang="en-US" sz="2300" baseline="-25000" dirty="0"/>
              <a:t>3</a:t>
            </a:r>
            <a:r>
              <a:rPr lang="en-US" sz="2300" i="1" dirty="0"/>
              <a:t>old</a:t>
            </a:r>
            <a:r>
              <a:rPr lang="en-US" sz="2300" baseline="-25000" dirty="0"/>
              <a:t>i </a:t>
            </a:r>
            <a:r>
              <a:rPr lang="en-US" sz="2300" dirty="0"/>
              <a:t>+ </a:t>
            </a:r>
            <a:r>
              <a:rPr lang="de-AT" sz="2300" dirty="0"/>
              <a:t>β</a:t>
            </a:r>
            <a:r>
              <a:rPr lang="en-US" sz="2300" baseline="-25000" dirty="0"/>
              <a:t>4</a:t>
            </a:r>
            <a:r>
              <a:rPr lang="en-US" sz="2300" i="1" dirty="0"/>
              <a:t>GWZ</a:t>
            </a:r>
            <a:r>
              <a:rPr lang="en-US" sz="2300" baseline="-25000" dirty="0"/>
              <a:t>i,t </a:t>
            </a:r>
            <a:r>
              <a:rPr lang="en-US" sz="2300" dirty="0"/>
              <a:t>+ </a:t>
            </a:r>
            <a:r>
              <a:rPr lang="de-AT" sz="2300" dirty="0"/>
              <a:t>β</a:t>
            </a:r>
            <a:r>
              <a:rPr lang="en-US" sz="2300" baseline="-25000" dirty="0"/>
              <a:t>5</a:t>
            </a:r>
            <a:r>
              <a:rPr lang="en-US" sz="2300" i="1" dirty="0"/>
              <a:t>VZ</a:t>
            </a:r>
            <a:r>
              <a:rPr lang="en-US" sz="2300" baseline="-25000" dirty="0"/>
              <a:t>i,t</a:t>
            </a:r>
            <a:r>
              <a:rPr lang="en-US" sz="2300" dirty="0"/>
              <a:t> + </a:t>
            </a:r>
            <a:r>
              <a:rPr lang="de-AT" sz="2300" dirty="0"/>
              <a:t>β</a:t>
            </a:r>
            <a:r>
              <a:rPr lang="en-US" sz="2300" baseline="-25000" dirty="0"/>
              <a:t>6</a:t>
            </a:r>
            <a:r>
              <a:rPr lang="en-US" sz="2300" i="1" dirty="0"/>
              <a:t>year</a:t>
            </a:r>
            <a:r>
              <a:rPr lang="en-US" sz="2300" baseline="-25000" dirty="0"/>
              <a:t>t</a:t>
            </a:r>
            <a:r>
              <a:rPr lang="en-US" sz="2300" dirty="0"/>
              <a:t> + 	</a:t>
            </a:r>
            <a:r>
              <a:rPr lang="de-AT" sz="2300" dirty="0"/>
              <a:t>β</a:t>
            </a:r>
            <a:r>
              <a:rPr lang="en-US" sz="2300" baseline="-25000" dirty="0"/>
              <a:t>7</a:t>
            </a:r>
            <a:r>
              <a:rPr lang="en-US" sz="2300" i="1" dirty="0"/>
              <a:t>group</a:t>
            </a:r>
            <a:r>
              <a:rPr lang="en-US" sz="2300" baseline="-25000" dirty="0"/>
              <a:t>i </a:t>
            </a:r>
            <a:r>
              <a:rPr lang="en-US" sz="2300" dirty="0"/>
              <a:t>+ </a:t>
            </a:r>
            <a:r>
              <a:rPr lang="el-GR" sz="2300" dirty="0"/>
              <a:t>ε</a:t>
            </a:r>
            <a:r>
              <a:rPr lang="en-US" sz="2300" baseline="-25000" dirty="0" err="1"/>
              <a:t>i,t</a:t>
            </a:r>
            <a:r>
              <a:rPr lang="en-US" sz="2300" dirty="0"/>
              <a:t> </a:t>
            </a:r>
            <a:r>
              <a:rPr lang="en-US" sz="2300" baseline="-25000" dirty="0"/>
              <a:t> </a:t>
            </a:r>
            <a:r>
              <a:rPr lang="en-US" sz="2300" dirty="0"/>
              <a:t>[weights, clusters]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Coefficient of </a:t>
            </a:r>
            <a:r>
              <a:rPr lang="en-US" b="1" i="1" dirty="0" err="1"/>
              <a:t>time</a:t>
            </a:r>
            <a:r>
              <a:rPr lang="en-US" b="1" i="1" baseline="-25000" dirty="0" err="1"/>
              <a:t>t</a:t>
            </a:r>
            <a:r>
              <a:rPr lang="en-US" b="1" i="1" dirty="0"/>
              <a:t> × </a:t>
            </a:r>
            <a:r>
              <a:rPr lang="en-US" b="1" i="1" dirty="0" err="1"/>
              <a:t>old</a:t>
            </a:r>
            <a:r>
              <a:rPr lang="en-US" b="1" i="1" baseline="-25000" dirty="0" err="1"/>
              <a:t>i</a:t>
            </a:r>
            <a:r>
              <a:rPr lang="en-US" b="1" i="1" dirty="0"/>
              <a:t> </a:t>
            </a:r>
            <a:r>
              <a:rPr lang="en-US" b="1" dirty="0"/>
              <a:t>is the treatment effect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/>
              <a:t>GWZ</a:t>
            </a:r>
            <a:r>
              <a:rPr lang="en-US" baseline="-25000" dirty="0" err="1"/>
              <a:t>i,t</a:t>
            </a:r>
            <a:r>
              <a:rPr lang="en-US" dirty="0"/>
              <a:t> are controls from the buildings and dwellings census in 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/>
              <a:t>VZ</a:t>
            </a:r>
            <a:r>
              <a:rPr lang="en-US" baseline="-25000" dirty="0" err="1"/>
              <a:t>i,t</a:t>
            </a:r>
            <a:r>
              <a:rPr lang="en-US" dirty="0"/>
              <a:t> are controls from the normal census  in 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/>
              <a:t>Year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group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are year and group fixed effects</a:t>
            </a:r>
          </a:p>
        </p:txBody>
      </p:sp>
    </p:spTree>
    <p:extLst>
      <p:ext uri="{BB962C8B-B14F-4D97-AF65-F5344CB8AC3E}">
        <p14:creationId xmlns:p14="http://schemas.microsoft.com/office/powerpoint/2010/main" val="59320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"/>
    </mc:Choice>
    <mc:Fallback>
      <p:transition spd="slow" advTm="33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C3072F4-4D0A-40E3-8335-10ED8168BA07}"/>
              </a:ext>
            </a:extLst>
          </p:cNvPr>
          <p:cNvSpPr txBox="1"/>
          <p:nvPr/>
        </p:nvSpPr>
        <p:spPr>
          <a:xfrm rot="10800000">
            <a:off x="1024019" y="1299882"/>
            <a:ext cx="861774" cy="42582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AT" sz="4400" dirty="0" err="1">
                <a:latin typeface="+mj-lt"/>
              </a:rPr>
              <a:t>Results</a:t>
            </a:r>
            <a:r>
              <a:rPr lang="de-AT" sz="4400" dirty="0">
                <a:latin typeface="+mj-lt"/>
              </a:rPr>
              <a:t> 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13BA8A-4FB2-4156-A0ED-C4EE8BA50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3" y="550335"/>
            <a:ext cx="7554037" cy="57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6"/>
    </mc:Choice>
    <mc:Fallback>
      <p:transition spd="slow" advTm="516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655</Words>
  <Application>Microsoft Office PowerPoint</Application>
  <PresentationFormat>Breitbild</PresentationFormat>
  <Paragraphs>66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Does Rent Control Reduce Supply on the Housing Market?</vt:lpstr>
      <vt:lpstr>Introduction and Motivation</vt:lpstr>
      <vt:lpstr>Methodology</vt:lpstr>
      <vt:lpstr>A Quick History of Austrian Tenancy Law</vt:lpstr>
      <vt:lpstr>The 1982 Policy Break</vt:lpstr>
      <vt:lpstr>Data</vt:lpstr>
      <vt:lpstr>The Development of Vacancy Rates</vt:lpstr>
      <vt:lpstr>Model</vt:lpstr>
      <vt:lpstr>PowerPoint-Präsentation</vt:lpstr>
      <vt:lpstr>Results II – by owner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Control and Vacancies in the Austrian Housing Market</dc:title>
  <dc:creator>ich</dc:creator>
  <cp:lastModifiedBy>ich</cp:lastModifiedBy>
  <cp:revision>133</cp:revision>
  <dcterms:created xsi:type="dcterms:W3CDTF">2019-10-21T14:10:14Z</dcterms:created>
  <dcterms:modified xsi:type="dcterms:W3CDTF">2020-03-29T19:52:40Z</dcterms:modified>
</cp:coreProperties>
</file>