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0F21DD-36E4-4209-9426-874F4D2A5E98}"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6E0AE-9C76-45CF-9BBD-20935DC53ED2}" type="slidenum">
              <a:rPr lang="en-US" smtClean="0"/>
              <a:t>‹#›</a:t>
            </a:fld>
            <a:endParaRPr lang="en-US"/>
          </a:p>
        </p:txBody>
      </p:sp>
    </p:spTree>
    <p:extLst>
      <p:ext uri="{BB962C8B-B14F-4D97-AF65-F5344CB8AC3E}">
        <p14:creationId xmlns:p14="http://schemas.microsoft.com/office/powerpoint/2010/main" val="391448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0F21DD-36E4-4209-9426-874F4D2A5E98}" type="datetimeFigureOut">
              <a:rPr lang="en-US" smtClean="0"/>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6E0AE-9C76-45CF-9BBD-20935DC53ED2}" type="slidenum">
              <a:rPr lang="en-US" smtClean="0"/>
              <a:t>‹#›</a:t>
            </a:fld>
            <a:endParaRPr lang="en-US"/>
          </a:p>
        </p:txBody>
      </p:sp>
    </p:spTree>
    <p:extLst>
      <p:ext uri="{BB962C8B-B14F-4D97-AF65-F5344CB8AC3E}">
        <p14:creationId xmlns:p14="http://schemas.microsoft.com/office/powerpoint/2010/main" val="2269365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90F21DD-36E4-4209-9426-874F4D2A5E98}"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6E0AE-9C76-45CF-9BBD-20935DC53ED2}" type="slidenum">
              <a:rPr lang="en-US" smtClean="0"/>
              <a:t>‹#›</a:t>
            </a:fld>
            <a:endParaRPr lang="en-US"/>
          </a:p>
        </p:txBody>
      </p:sp>
    </p:spTree>
    <p:extLst>
      <p:ext uri="{BB962C8B-B14F-4D97-AF65-F5344CB8AC3E}">
        <p14:creationId xmlns:p14="http://schemas.microsoft.com/office/powerpoint/2010/main" val="3362577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90F21DD-36E4-4209-9426-874F4D2A5E98}"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6E0AE-9C76-45CF-9BBD-20935DC53ED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06668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0F21DD-36E4-4209-9426-874F4D2A5E98}"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6E0AE-9C76-45CF-9BBD-20935DC53ED2}" type="slidenum">
              <a:rPr lang="en-US" smtClean="0"/>
              <a:t>‹#›</a:t>
            </a:fld>
            <a:endParaRPr lang="en-US"/>
          </a:p>
        </p:txBody>
      </p:sp>
    </p:spTree>
    <p:extLst>
      <p:ext uri="{BB962C8B-B14F-4D97-AF65-F5344CB8AC3E}">
        <p14:creationId xmlns:p14="http://schemas.microsoft.com/office/powerpoint/2010/main" val="223725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0F21DD-36E4-4209-9426-874F4D2A5E98}" type="datetimeFigureOut">
              <a:rPr lang="en-US" smtClean="0"/>
              <a:t>6/17/2022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6E0AE-9C76-45CF-9BBD-20935DC53ED2}" type="slidenum">
              <a:rPr lang="en-US" smtClean="0"/>
              <a:t>‹#›</a:t>
            </a:fld>
            <a:endParaRPr lang="en-US"/>
          </a:p>
        </p:txBody>
      </p:sp>
    </p:spTree>
    <p:extLst>
      <p:ext uri="{BB962C8B-B14F-4D97-AF65-F5344CB8AC3E}">
        <p14:creationId xmlns:p14="http://schemas.microsoft.com/office/powerpoint/2010/main" val="211137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0F21DD-36E4-4209-9426-874F4D2A5E98}" type="datetimeFigureOut">
              <a:rPr lang="en-US" smtClean="0"/>
              <a:t>6/17/2022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6E0AE-9C76-45CF-9BBD-20935DC53ED2}" type="slidenum">
              <a:rPr lang="en-US" smtClean="0"/>
              <a:t>‹#›</a:t>
            </a:fld>
            <a:endParaRPr lang="en-US"/>
          </a:p>
        </p:txBody>
      </p:sp>
    </p:spTree>
    <p:extLst>
      <p:ext uri="{BB962C8B-B14F-4D97-AF65-F5344CB8AC3E}">
        <p14:creationId xmlns:p14="http://schemas.microsoft.com/office/powerpoint/2010/main" val="935484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F21DD-36E4-4209-9426-874F4D2A5E98}"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6E0AE-9C76-45CF-9BBD-20935DC53ED2}" type="slidenum">
              <a:rPr lang="en-US" smtClean="0"/>
              <a:t>‹#›</a:t>
            </a:fld>
            <a:endParaRPr lang="en-US"/>
          </a:p>
        </p:txBody>
      </p:sp>
    </p:spTree>
    <p:extLst>
      <p:ext uri="{BB962C8B-B14F-4D97-AF65-F5344CB8AC3E}">
        <p14:creationId xmlns:p14="http://schemas.microsoft.com/office/powerpoint/2010/main" val="659053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F21DD-36E4-4209-9426-874F4D2A5E98}"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6E0AE-9C76-45CF-9BBD-20935DC53ED2}" type="slidenum">
              <a:rPr lang="en-US" smtClean="0"/>
              <a:t>‹#›</a:t>
            </a:fld>
            <a:endParaRPr lang="en-US"/>
          </a:p>
        </p:txBody>
      </p:sp>
    </p:spTree>
    <p:extLst>
      <p:ext uri="{BB962C8B-B14F-4D97-AF65-F5344CB8AC3E}">
        <p14:creationId xmlns:p14="http://schemas.microsoft.com/office/powerpoint/2010/main" val="1770696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90F21DD-36E4-4209-9426-874F4D2A5E98}"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6E0AE-9C76-45CF-9BBD-20935DC53ED2}" type="slidenum">
              <a:rPr lang="en-US" smtClean="0"/>
              <a:t>‹#›</a:t>
            </a:fld>
            <a:endParaRPr lang="en-US"/>
          </a:p>
        </p:txBody>
      </p:sp>
    </p:spTree>
    <p:extLst>
      <p:ext uri="{BB962C8B-B14F-4D97-AF65-F5344CB8AC3E}">
        <p14:creationId xmlns:p14="http://schemas.microsoft.com/office/powerpoint/2010/main" val="4281774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0F21DD-36E4-4209-9426-874F4D2A5E98}"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6E0AE-9C76-45CF-9BBD-20935DC53ED2}" type="slidenum">
              <a:rPr lang="en-US" smtClean="0"/>
              <a:t>‹#›</a:t>
            </a:fld>
            <a:endParaRPr lang="en-US"/>
          </a:p>
        </p:txBody>
      </p:sp>
    </p:spTree>
    <p:extLst>
      <p:ext uri="{BB962C8B-B14F-4D97-AF65-F5344CB8AC3E}">
        <p14:creationId xmlns:p14="http://schemas.microsoft.com/office/powerpoint/2010/main" val="208321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0F21DD-36E4-4209-9426-874F4D2A5E98}" type="datetimeFigureOut">
              <a:rPr lang="en-US" smtClean="0"/>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6E0AE-9C76-45CF-9BBD-20935DC53ED2}" type="slidenum">
              <a:rPr lang="en-US" smtClean="0"/>
              <a:t>‹#›</a:t>
            </a:fld>
            <a:endParaRPr lang="en-US"/>
          </a:p>
        </p:txBody>
      </p:sp>
    </p:spTree>
    <p:extLst>
      <p:ext uri="{BB962C8B-B14F-4D97-AF65-F5344CB8AC3E}">
        <p14:creationId xmlns:p14="http://schemas.microsoft.com/office/powerpoint/2010/main" val="1346451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0F21DD-36E4-4209-9426-874F4D2A5E98}" type="datetimeFigureOut">
              <a:rPr lang="en-US" smtClean="0"/>
              <a:t>6/17/2022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6E0AE-9C76-45CF-9BBD-20935DC53ED2}" type="slidenum">
              <a:rPr lang="en-US" smtClean="0"/>
              <a:t>‹#›</a:t>
            </a:fld>
            <a:endParaRPr lang="en-US"/>
          </a:p>
        </p:txBody>
      </p:sp>
    </p:spTree>
    <p:extLst>
      <p:ext uri="{BB962C8B-B14F-4D97-AF65-F5344CB8AC3E}">
        <p14:creationId xmlns:p14="http://schemas.microsoft.com/office/powerpoint/2010/main" val="13734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90F21DD-36E4-4209-9426-874F4D2A5E98}" type="datetimeFigureOut">
              <a:rPr lang="en-US" smtClean="0"/>
              <a:t>6/17/2022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CC6E0AE-9C76-45CF-9BBD-20935DC53ED2}" type="slidenum">
              <a:rPr lang="en-US" smtClean="0"/>
              <a:t>‹#›</a:t>
            </a:fld>
            <a:endParaRPr lang="en-US"/>
          </a:p>
        </p:txBody>
      </p:sp>
    </p:spTree>
    <p:extLst>
      <p:ext uri="{BB962C8B-B14F-4D97-AF65-F5344CB8AC3E}">
        <p14:creationId xmlns:p14="http://schemas.microsoft.com/office/powerpoint/2010/main" val="25700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90F21DD-36E4-4209-9426-874F4D2A5E98}" type="datetimeFigureOut">
              <a:rPr lang="en-US" smtClean="0"/>
              <a:t>6/17/2022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CC6E0AE-9C76-45CF-9BBD-20935DC53ED2}" type="slidenum">
              <a:rPr lang="en-US" smtClean="0"/>
              <a:t>‹#›</a:t>
            </a:fld>
            <a:endParaRPr lang="en-US"/>
          </a:p>
        </p:txBody>
      </p:sp>
    </p:spTree>
    <p:extLst>
      <p:ext uri="{BB962C8B-B14F-4D97-AF65-F5344CB8AC3E}">
        <p14:creationId xmlns:p14="http://schemas.microsoft.com/office/powerpoint/2010/main" val="2791528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90F21DD-36E4-4209-9426-874F4D2A5E98}" type="datetimeFigureOut">
              <a:rPr lang="en-US" smtClean="0"/>
              <a:t>6/17/2022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CC6E0AE-9C76-45CF-9BBD-20935DC53ED2}" type="slidenum">
              <a:rPr lang="en-US" smtClean="0"/>
              <a:t>‹#›</a:t>
            </a:fld>
            <a:endParaRPr lang="en-US"/>
          </a:p>
        </p:txBody>
      </p:sp>
    </p:spTree>
    <p:extLst>
      <p:ext uri="{BB962C8B-B14F-4D97-AF65-F5344CB8AC3E}">
        <p14:creationId xmlns:p14="http://schemas.microsoft.com/office/powerpoint/2010/main" val="25194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0F21DD-36E4-4209-9426-874F4D2A5E98}" type="datetimeFigureOut">
              <a:rPr lang="en-US" smtClean="0"/>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6E0AE-9C76-45CF-9BBD-20935DC53ED2}" type="slidenum">
              <a:rPr lang="en-US" smtClean="0"/>
              <a:t>‹#›</a:t>
            </a:fld>
            <a:endParaRPr lang="en-US"/>
          </a:p>
        </p:txBody>
      </p:sp>
    </p:spTree>
    <p:extLst>
      <p:ext uri="{BB962C8B-B14F-4D97-AF65-F5344CB8AC3E}">
        <p14:creationId xmlns:p14="http://schemas.microsoft.com/office/powerpoint/2010/main" val="705857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90F21DD-36E4-4209-9426-874F4D2A5E98}" type="datetimeFigureOut">
              <a:rPr lang="en-US" smtClean="0"/>
              <a:t>6/17/2022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C6E0AE-9C76-45CF-9BBD-20935DC53ED2}" type="slidenum">
              <a:rPr lang="en-US" smtClean="0"/>
              <a:t>‹#›</a:t>
            </a:fld>
            <a:endParaRPr lang="en-US"/>
          </a:p>
        </p:txBody>
      </p:sp>
    </p:spTree>
    <p:extLst>
      <p:ext uri="{BB962C8B-B14F-4D97-AF65-F5344CB8AC3E}">
        <p14:creationId xmlns:p14="http://schemas.microsoft.com/office/powerpoint/2010/main" val="16008461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E0EE-6B54-2557-C5EA-F702B67F1950}"/>
              </a:ext>
            </a:extLst>
          </p:cNvPr>
          <p:cNvSpPr>
            <a:spLocks noGrp="1"/>
          </p:cNvSpPr>
          <p:nvPr>
            <p:ph type="ctrTitle"/>
          </p:nvPr>
        </p:nvSpPr>
        <p:spPr/>
        <p:txBody>
          <a:bodyPr/>
          <a:lstStyle/>
          <a:p>
            <a:r>
              <a:rPr lang="en-US" dirty="0"/>
              <a:t>The Scrum Team and the Agile Approach</a:t>
            </a:r>
          </a:p>
        </p:txBody>
      </p:sp>
      <p:sp>
        <p:nvSpPr>
          <p:cNvPr id="3" name="Subtitle 2">
            <a:extLst>
              <a:ext uri="{FF2B5EF4-FFF2-40B4-BE49-F238E27FC236}">
                <a16:creationId xmlns:a16="http://schemas.microsoft.com/office/drawing/2014/main" id="{3C2C845A-38F1-D7AA-0BB0-6A32A4308697}"/>
              </a:ext>
            </a:extLst>
          </p:cNvPr>
          <p:cNvSpPr>
            <a:spLocks noGrp="1"/>
          </p:cNvSpPr>
          <p:nvPr>
            <p:ph type="subTitle" idx="1"/>
          </p:nvPr>
        </p:nvSpPr>
        <p:spPr/>
        <p:txBody>
          <a:bodyPr/>
          <a:lstStyle/>
          <a:p>
            <a:r>
              <a:rPr lang="en-US" dirty="0"/>
              <a:t>Alex Hudson</a:t>
            </a:r>
          </a:p>
        </p:txBody>
      </p:sp>
    </p:spTree>
    <p:extLst>
      <p:ext uri="{BB962C8B-B14F-4D97-AF65-F5344CB8AC3E}">
        <p14:creationId xmlns:p14="http://schemas.microsoft.com/office/powerpoint/2010/main" val="1548214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231C8-7F9C-550F-75AE-C140EE68EC5D}"/>
              </a:ext>
            </a:extLst>
          </p:cNvPr>
          <p:cNvSpPr>
            <a:spLocks noGrp="1"/>
          </p:cNvSpPr>
          <p:nvPr>
            <p:ph type="title"/>
          </p:nvPr>
        </p:nvSpPr>
        <p:spPr/>
        <p:txBody>
          <a:bodyPr/>
          <a:lstStyle/>
          <a:p>
            <a:r>
              <a:rPr lang="en-US" dirty="0"/>
              <a:t>The Scrum Team</a:t>
            </a:r>
          </a:p>
        </p:txBody>
      </p:sp>
      <p:sp>
        <p:nvSpPr>
          <p:cNvPr id="3" name="Content Placeholder 2">
            <a:extLst>
              <a:ext uri="{FF2B5EF4-FFF2-40B4-BE49-F238E27FC236}">
                <a16:creationId xmlns:a16="http://schemas.microsoft.com/office/drawing/2014/main" id="{E92AA193-15F0-D357-0036-99FE64407BAF}"/>
              </a:ext>
            </a:extLst>
          </p:cNvPr>
          <p:cNvSpPr>
            <a:spLocks noGrp="1"/>
          </p:cNvSpPr>
          <p:nvPr>
            <p:ph idx="1"/>
          </p:nvPr>
        </p:nvSpPr>
        <p:spPr/>
        <p:txBody>
          <a:bodyPr/>
          <a:lstStyle/>
          <a:p>
            <a:r>
              <a:rPr lang="en-US" dirty="0"/>
              <a:t>Product Owner – the product owner maximizes the value the product creates. (Scrum Alliance, n.d.)</a:t>
            </a:r>
          </a:p>
          <a:p>
            <a:endParaRPr lang="en-US" dirty="0"/>
          </a:p>
          <a:p>
            <a:r>
              <a:rPr lang="en-US" dirty="0"/>
              <a:t>Scrum Master – The scrum master provides process and method coaching to the product owner, developers, and stakeholders. Additionally, the scrum master acts as a change agent and facilitates organizational development.(Scrum Alliance, n.d.)</a:t>
            </a:r>
          </a:p>
          <a:p>
            <a:r>
              <a:rPr lang="en-US" dirty="0"/>
              <a:t>Developer – the developer creates the project currently worked on</a:t>
            </a:r>
          </a:p>
          <a:p>
            <a:endParaRPr lang="en-US" dirty="0"/>
          </a:p>
          <a:p>
            <a:r>
              <a:rPr lang="en-US" dirty="0"/>
              <a:t>Tester – the tester checks that the project is working according to how the users want it.</a:t>
            </a:r>
          </a:p>
        </p:txBody>
      </p:sp>
    </p:spTree>
    <p:extLst>
      <p:ext uri="{BB962C8B-B14F-4D97-AF65-F5344CB8AC3E}">
        <p14:creationId xmlns:p14="http://schemas.microsoft.com/office/powerpoint/2010/main" val="3968098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3F70-1DF3-4548-0C70-97DB38FCC6B4}"/>
              </a:ext>
            </a:extLst>
          </p:cNvPr>
          <p:cNvSpPr>
            <a:spLocks noGrp="1"/>
          </p:cNvSpPr>
          <p:nvPr>
            <p:ph type="title"/>
          </p:nvPr>
        </p:nvSpPr>
        <p:spPr/>
        <p:txBody>
          <a:bodyPr/>
          <a:lstStyle/>
          <a:p>
            <a:r>
              <a:rPr lang="en-US" dirty="0"/>
              <a:t>SDLC and the agile approach</a:t>
            </a:r>
          </a:p>
        </p:txBody>
      </p:sp>
      <p:sp>
        <p:nvSpPr>
          <p:cNvPr id="3" name="Content Placeholder 2">
            <a:extLst>
              <a:ext uri="{FF2B5EF4-FFF2-40B4-BE49-F238E27FC236}">
                <a16:creationId xmlns:a16="http://schemas.microsoft.com/office/drawing/2014/main" id="{1BE6B147-E9D7-E472-1205-CB06AD5A0331}"/>
              </a:ext>
            </a:extLst>
          </p:cNvPr>
          <p:cNvSpPr>
            <a:spLocks noGrp="1"/>
          </p:cNvSpPr>
          <p:nvPr>
            <p:ph idx="1"/>
          </p:nvPr>
        </p:nvSpPr>
        <p:spPr/>
        <p:txBody>
          <a:bodyPr>
            <a:normAutofit lnSpcReduction="10000"/>
          </a:bodyPr>
          <a:lstStyle/>
          <a:p>
            <a:r>
              <a:rPr lang="en-US" dirty="0"/>
              <a:t>The first stage is planning. The agile approach allows the planning phase to be done in all fields, enabling a greater understanding of what is ahead for the project.</a:t>
            </a:r>
          </a:p>
          <a:p>
            <a:endParaRPr lang="en-US" dirty="0"/>
          </a:p>
          <a:p>
            <a:r>
              <a:rPr lang="en-US" dirty="0"/>
              <a:t>The second stage is to define requirements. This is where the product owner gathers information from the user as to what they would like to see in the project. The agile approach allows for the product owner to do this while the other team works on planning the project as a whole.</a:t>
            </a:r>
          </a:p>
          <a:p>
            <a:r>
              <a:rPr lang="en-US" dirty="0"/>
              <a:t>Designing and prototyping in the agile approach focuses on preliminary work from the developers and testers. But while this is happening, the scrum master is able to create user stories for the needs and wants of the users.</a:t>
            </a:r>
          </a:p>
        </p:txBody>
      </p:sp>
    </p:spTree>
    <p:extLst>
      <p:ext uri="{BB962C8B-B14F-4D97-AF65-F5344CB8AC3E}">
        <p14:creationId xmlns:p14="http://schemas.microsoft.com/office/powerpoint/2010/main" val="405035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D5CC3-3432-DEA9-B861-63713EB305B3}"/>
              </a:ext>
            </a:extLst>
          </p:cNvPr>
          <p:cNvSpPr>
            <a:spLocks noGrp="1"/>
          </p:cNvSpPr>
          <p:nvPr>
            <p:ph type="title"/>
          </p:nvPr>
        </p:nvSpPr>
        <p:spPr/>
        <p:txBody>
          <a:bodyPr/>
          <a:lstStyle/>
          <a:p>
            <a:r>
              <a:rPr lang="en-US" dirty="0"/>
              <a:t>SDLC Continued</a:t>
            </a:r>
          </a:p>
        </p:txBody>
      </p:sp>
      <p:sp>
        <p:nvSpPr>
          <p:cNvPr id="3" name="Content Placeholder 2">
            <a:extLst>
              <a:ext uri="{FF2B5EF4-FFF2-40B4-BE49-F238E27FC236}">
                <a16:creationId xmlns:a16="http://schemas.microsoft.com/office/drawing/2014/main" id="{10DCD159-938A-299A-4CE3-09F12D1004E8}"/>
              </a:ext>
            </a:extLst>
          </p:cNvPr>
          <p:cNvSpPr>
            <a:spLocks noGrp="1"/>
          </p:cNvSpPr>
          <p:nvPr>
            <p:ph idx="1"/>
          </p:nvPr>
        </p:nvSpPr>
        <p:spPr/>
        <p:txBody>
          <a:bodyPr/>
          <a:lstStyle/>
          <a:p>
            <a:r>
              <a:rPr lang="en-US" dirty="0"/>
              <a:t>The main part of the Software Development Life Cycle is the development of the project. This is where, in the agile approach, the scrum has the user stories made, the developers work on creating the product, and the tester prepares test cases.</a:t>
            </a:r>
          </a:p>
          <a:p>
            <a:r>
              <a:rPr lang="en-US" dirty="0"/>
              <a:t>In the testing phase, the tester runs the test cases he created to make sure that the product work exactly as predicted.</a:t>
            </a:r>
          </a:p>
          <a:p>
            <a:r>
              <a:rPr lang="en-US" dirty="0"/>
              <a:t>The last two phases, deployment and maintenance, are simple tasks the scrum agile team and approach work with, as the agile approach is cyclical. This is where the team will send out the product and add any pieces needed later on in the product’s life.</a:t>
            </a:r>
          </a:p>
        </p:txBody>
      </p:sp>
    </p:spTree>
    <p:extLst>
      <p:ext uri="{BB962C8B-B14F-4D97-AF65-F5344CB8AC3E}">
        <p14:creationId xmlns:p14="http://schemas.microsoft.com/office/powerpoint/2010/main" val="901154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680E-B8D6-6CB2-AF60-91D8A97A37F8}"/>
              </a:ext>
            </a:extLst>
          </p:cNvPr>
          <p:cNvSpPr>
            <a:spLocks noGrp="1"/>
          </p:cNvSpPr>
          <p:nvPr>
            <p:ph type="title"/>
          </p:nvPr>
        </p:nvSpPr>
        <p:spPr/>
        <p:txBody>
          <a:bodyPr/>
          <a:lstStyle/>
          <a:p>
            <a:r>
              <a:rPr lang="en-US" dirty="0"/>
              <a:t>Waterfall Approach</a:t>
            </a:r>
          </a:p>
        </p:txBody>
      </p:sp>
      <p:sp>
        <p:nvSpPr>
          <p:cNvPr id="3" name="Content Placeholder 2">
            <a:extLst>
              <a:ext uri="{FF2B5EF4-FFF2-40B4-BE49-F238E27FC236}">
                <a16:creationId xmlns:a16="http://schemas.microsoft.com/office/drawing/2014/main" id="{FE26AD20-597C-4E78-C93A-1EED6CFF3CEB}"/>
              </a:ext>
            </a:extLst>
          </p:cNvPr>
          <p:cNvSpPr>
            <a:spLocks noGrp="1"/>
          </p:cNvSpPr>
          <p:nvPr>
            <p:ph idx="1"/>
          </p:nvPr>
        </p:nvSpPr>
        <p:spPr/>
        <p:txBody>
          <a:bodyPr/>
          <a:lstStyle/>
          <a:p>
            <a:r>
              <a:rPr lang="en-US" dirty="0"/>
              <a:t>The waterfall approach is comprised of 5 or 6 phases. The main issue with waterfall is the process must be followed in order. </a:t>
            </a:r>
          </a:p>
          <a:p>
            <a:r>
              <a:rPr lang="en-US" dirty="0"/>
              <a:t>If the project currently being worked will not be changed frequently, then this model will work just, which brings another issue on. The process as a whole would start the same, but any documentation regarding the user would be the beginning phase. Then the design, building and testing can occur. (Martin, 2022)</a:t>
            </a:r>
          </a:p>
          <a:p>
            <a:r>
              <a:rPr lang="en-US" dirty="0"/>
              <a:t>Where, in the agile approach, you would typically design first, the waterfall method has a team doing the requirements first. This does make things easier by allowing the design to be more focused on the user’s needs and wants.</a:t>
            </a:r>
          </a:p>
        </p:txBody>
      </p:sp>
    </p:spTree>
    <p:extLst>
      <p:ext uri="{BB962C8B-B14F-4D97-AF65-F5344CB8AC3E}">
        <p14:creationId xmlns:p14="http://schemas.microsoft.com/office/powerpoint/2010/main" val="2379411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B82D5-1E94-CF88-3A14-B2AE92784BD4}"/>
              </a:ext>
            </a:extLst>
          </p:cNvPr>
          <p:cNvSpPr>
            <a:spLocks noGrp="1"/>
          </p:cNvSpPr>
          <p:nvPr>
            <p:ph type="title"/>
          </p:nvPr>
        </p:nvSpPr>
        <p:spPr/>
        <p:txBody>
          <a:bodyPr/>
          <a:lstStyle/>
          <a:p>
            <a:r>
              <a:rPr lang="en-US" dirty="0"/>
              <a:t>Agile vs. Waterfall</a:t>
            </a:r>
          </a:p>
        </p:txBody>
      </p:sp>
      <p:sp>
        <p:nvSpPr>
          <p:cNvPr id="3" name="Content Placeholder 2">
            <a:extLst>
              <a:ext uri="{FF2B5EF4-FFF2-40B4-BE49-F238E27FC236}">
                <a16:creationId xmlns:a16="http://schemas.microsoft.com/office/drawing/2014/main" id="{4AD7FA60-2B81-73C9-42C9-FD049E95D3D3}"/>
              </a:ext>
            </a:extLst>
          </p:cNvPr>
          <p:cNvSpPr>
            <a:spLocks noGrp="1"/>
          </p:cNvSpPr>
          <p:nvPr>
            <p:ph idx="1"/>
          </p:nvPr>
        </p:nvSpPr>
        <p:spPr/>
        <p:txBody>
          <a:bodyPr/>
          <a:lstStyle/>
          <a:p>
            <a:r>
              <a:rPr lang="en-US" dirty="0"/>
              <a:t>The main factor I would consider is “is there a chance of change during the development?” If yes, I would choose agile. The agile approach allows for changes to occur without impeding the schedule itself. The agile approach is also incremental and iterative, unlike the water method which is sequential. (Santos, 2021)</a:t>
            </a:r>
          </a:p>
          <a:p>
            <a:r>
              <a:rPr lang="en-US"/>
              <a:t>The other </a:t>
            </a:r>
            <a:r>
              <a:rPr lang="en-US" dirty="0"/>
              <a:t>important factor I would consider is the consumer involvement. The agile approach relies on consumer involvement and makes it difficult to use when there is no involvement of the user (Santos, 2021). This would make the waterfall approach more usable in a project without the user being involved.</a:t>
            </a:r>
          </a:p>
        </p:txBody>
      </p:sp>
    </p:spTree>
    <p:extLst>
      <p:ext uri="{BB962C8B-B14F-4D97-AF65-F5344CB8AC3E}">
        <p14:creationId xmlns:p14="http://schemas.microsoft.com/office/powerpoint/2010/main" val="3215947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009EB-21DA-CC0F-CAB7-A9FB04F4170B}"/>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07EF35A4-08A8-7D31-AE01-6D3DFF1AF022}"/>
              </a:ext>
            </a:extLst>
          </p:cNvPr>
          <p:cNvSpPr>
            <a:spLocks noGrp="1"/>
          </p:cNvSpPr>
          <p:nvPr>
            <p:ph idx="1"/>
          </p:nvPr>
        </p:nvSpPr>
        <p:spPr/>
        <p:txBody>
          <a:bodyPr/>
          <a:lstStyle/>
          <a:p>
            <a:r>
              <a:rPr lang="en-US" dirty="0">
                <a:effectLst/>
              </a:rPr>
              <a:t>Alliance, S. (n.d.). </a:t>
            </a:r>
            <a:r>
              <a:rPr lang="en-US" i="1" dirty="0">
                <a:effectLst/>
              </a:rPr>
              <a:t>The Scrum team: Scrum alliance</a:t>
            </a:r>
            <a:r>
              <a:rPr lang="en-US" dirty="0">
                <a:effectLst/>
              </a:rPr>
              <a:t>. The Scrum Team | Scrum Alliance. Retrieved June 17, 2022, from https://resources.scrumalliance.org/Article/scrum-team </a:t>
            </a:r>
          </a:p>
          <a:p>
            <a:r>
              <a:rPr lang="en-US" dirty="0">
                <a:effectLst/>
              </a:rPr>
              <a:t>Martin, M. (2022, April 23). </a:t>
            </a:r>
            <a:r>
              <a:rPr lang="en-US" i="1" dirty="0">
                <a:effectLst/>
              </a:rPr>
              <a:t>What is waterfall model in SDLC? advantages and disadvantages</a:t>
            </a:r>
            <a:r>
              <a:rPr lang="en-US" dirty="0">
                <a:effectLst/>
              </a:rPr>
              <a:t>. Guru99. Retrieved June 17, 2022, from https://www.guru99.com/what-is-sdlc-or-waterfall-model.html </a:t>
            </a:r>
          </a:p>
          <a:p>
            <a:r>
              <a:rPr lang="en-US" dirty="0">
                <a:effectLst/>
              </a:rPr>
              <a:t>Santos, J. M. D. (2022, June 2). </a:t>
            </a:r>
            <a:r>
              <a:rPr lang="en-US" i="1" dirty="0">
                <a:effectLst/>
              </a:rPr>
              <a:t>Agile vs waterfall: Software development methodologies</a:t>
            </a:r>
            <a:r>
              <a:rPr lang="en-US" dirty="0">
                <a:effectLst/>
              </a:rPr>
              <a:t>. Project. Retrieved June 17, 2022, from https://project-management.com/agile-vs-waterfall/ </a:t>
            </a:r>
          </a:p>
          <a:p>
            <a:endParaRPr lang="en-US" dirty="0"/>
          </a:p>
        </p:txBody>
      </p:sp>
    </p:spTree>
    <p:extLst>
      <p:ext uri="{BB962C8B-B14F-4D97-AF65-F5344CB8AC3E}">
        <p14:creationId xmlns:p14="http://schemas.microsoft.com/office/powerpoint/2010/main" val="17304275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220</TotalTime>
  <Words>738</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The Scrum Team and the Agile Approach</vt:lpstr>
      <vt:lpstr>The Scrum Team</vt:lpstr>
      <vt:lpstr>SDLC and the agile approach</vt:lpstr>
      <vt:lpstr>SDLC Continued</vt:lpstr>
      <vt:lpstr>Waterfall Approach</vt:lpstr>
      <vt:lpstr>Agile vs. Waterfall</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Scrum Team and the Agile Approach</dc:title>
  <dc:creator>Alex Hudson</dc:creator>
  <cp:lastModifiedBy>Alex Hudson</cp:lastModifiedBy>
  <cp:revision>4</cp:revision>
  <dcterms:created xsi:type="dcterms:W3CDTF">2022-06-17T12:44:11Z</dcterms:created>
  <dcterms:modified xsi:type="dcterms:W3CDTF">2022-06-17T16:24:32Z</dcterms:modified>
</cp:coreProperties>
</file>