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sldIdLst>
    <p:sldId id="256" r:id="rId2"/>
    <p:sldId id="281" r:id="rId3"/>
    <p:sldId id="288" r:id="rId4"/>
    <p:sldId id="282" r:id="rId5"/>
    <p:sldId id="325" r:id="rId6"/>
    <p:sldId id="326" r:id="rId7"/>
    <p:sldId id="283" r:id="rId8"/>
    <p:sldId id="285" r:id="rId9"/>
    <p:sldId id="287" r:id="rId10"/>
    <p:sldId id="289" r:id="rId11"/>
    <p:sldId id="290" r:id="rId12"/>
    <p:sldId id="286" r:id="rId13"/>
    <p:sldId id="263" r:id="rId14"/>
    <p:sldId id="291" r:id="rId15"/>
    <p:sldId id="292" r:id="rId16"/>
    <p:sldId id="293" r:id="rId17"/>
    <p:sldId id="294" r:id="rId18"/>
    <p:sldId id="295" r:id="rId19"/>
    <p:sldId id="327" r:id="rId20"/>
    <p:sldId id="322" r:id="rId21"/>
    <p:sldId id="321" r:id="rId22"/>
    <p:sldId id="320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24" r:id="rId43"/>
    <p:sldId id="279" r:id="rId44"/>
    <p:sldId id="323" r:id="rId45"/>
    <p:sldId id="280" r:id="rId4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syncing-a-fork" TargetMode="Externa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index.html" TargetMode="Externa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dorange/niit_se_2020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Байткод</a:t>
            </a:r>
            <a:r>
              <a:rPr lang="en-US" dirty="0" smtClean="0"/>
              <a:t> </a:t>
            </a:r>
            <a:r>
              <a:rPr lang="ru-RU" dirty="0" smtClean="0"/>
              <a:t>и переносимость.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674796"/>
            <a:ext cx="9071640" cy="43409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Как пишутся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tx1"/>
                </a:solidFill>
              </a:rPr>
              <a:t>обычные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ru-RU" dirty="0" smtClean="0">
                <a:solidFill>
                  <a:schemeClr val="tx1"/>
                </a:solidFill>
              </a:rPr>
              <a:t> программы:</a:t>
            </a:r>
            <a:endParaRPr lang="ru-RU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Есть </a:t>
            </a:r>
            <a:r>
              <a:rPr lang="ru-RU" dirty="0">
                <a:solidFill>
                  <a:schemeClr val="tx1"/>
                </a:solidFill>
              </a:rPr>
              <a:t>код на языке программирования.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Этот </a:t>
            </a:r>
            <a:r>
              <a:rPr lang="ru-RU" dirty="0">
                <a:solidFill>
                  <a:schemeClr val="tx1"/>
                </a:solidFill>
              </a:rPr>
              <a:t>код понятен человеку, но непонятен компьютеру.</a:t>
            </a:r>
          </a:p>
          <a:p>
            <a:r>
              <a:rPr lang="ru-RU" dirty="0">
                <a:solidFill>
                  <a:schemeClr val="tx1"/>
                </a:solidFill>
              </a:rPr>
              <a:t>Есть компилятор, который преобразовывает код с языка программирования в машинный код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Машинный </a:t>
            </a:r>
            <a:r>
              <a:rPr lang="ru-RU" dirty="0">
                <a:solidFill>
                  <a:schemeClr val="tx1"/>
                </a:solidFill>
              </a:rPr>
              <a:t>код для каждого процессора/операционный системы разный.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Программа </a:t>
            </a:r>
            <a:r>
              <a:rPr lang="ru-RU" dirty="0">
                <a:solidFill>
                  <a:schemeClr val="tx1"/>
                </a:solidFill>
              </a:rPr>
              <a:t>скомпилированная в машинный код работает только на определенной ОС.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r>
              <a:rPr lang="en-US" dirty="0"/>
              <a:t> </a:t>
            </a:r>
            <a:r>
              <a:rPr lang="ru-RU" dirty="0"/>
              <a:t>и переносимость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472665"/>
            <a:ext cx="9071640" cy="45046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Как пишутся </a:t>
            </a:r>
            <a:r>
              <a:rPr lang="ru-RU" dirty="0" err="1" smtClean="0">
                <a:solidFill>
                  <a:schemeClr val="tx1"/>
                </a:solidFill>
              </a:rPr>
              <a:t>Java</a:t>
            </a:r>
            <a:r>
              <a:rPr lang="ru-RU" dirty="0" smtClean="0">
                <a:solidFill>
                  <a:schemeClr val="tx1"/>
                </a:solidFill>
              </a:rPr>
              <a:t>-программы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Код на </a:t>
            </a:r>
            <a:r>
              <a:rPr lang="ru-RU" dirty="0" err="1" smtClean="0">
                <a:solidFill>
                  <a:schemeClr val="tx1"/>
                </a:solidFill>
              </a:rPr>
              <a:t>Java</a:t>
            </a:r>
            <a:r>
              <a:rPr lang="ru-RU" dirty="0" smtClean="0">
                <a:solidFill>
                  <a:schemeClr val="tx1"/>
                </a:solidFill>
              </a:rPr>
              <a:t> преобразуется компилятором в </a:t>
            </a:r>
            <a:r>
              <a:rPr lang="ru-RU" b="1" dirty="0" smtClean="0">
                <a:solidFill>
                  <a:schemeClr val="tx1"/>
                </a:solidFill>
              </a:rPr>
              <a:t>байт-код</a:t>
            </a:r>
            <a:r>
              <a:rPr lang="ru-RU" dirty="0" smtClean="0">
                <a:solidFill>
                  <a:schemeClr val="tx1"/>
                </a:solidFill>
              </a:rPr>
              <a:t> – </a:t>
            </a:r>
            <a:r>
              <a:rPr lang="ru-RU" dirty="0" err="1" smtClean="0">
                <a:solidFill>
                  <a:schemeClr val="tx1"/>
                </a:solidFill>
              </a:rPr>
              <a:t>платформонезависимый</a:t>
            </a:r>
            <a:r>
              <a:rPr lang="ru-RU" dirty="0" smtClean="0">
                <a:solidFill>
                  <a:schemeClr val="tx1"/>
                </a:solidFill>
              </a:rPr>
              <a:t> код, который может исполняться JVM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это специальная программа(в машинных кодах), которая знает, как выполнять байт-код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запуска "обычных" программ не нужно ничего</a:t>
            </a:r>
            <a:r>
              <a:rPr lang="ru-RU" dirty="0" smtClean="0">
                <a:solidFill>
                  <a:schemeClr val="tx1"/>
                </a:solidFill>
              </a:rPr>
              <a:t>,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запуска </a:t>
            </a:r>
            <a:r>
              <a:rPr lang="ru-RU" b="1" dirty="0" err="1">
                <a:solidFill>
                  <a:schemeClr val="tx1"/>
                </a:solidFill>
              </a:rPr>
              <a:t>Java</a:t>
            </a:r>
            <a:r>
              <a:rPr lang="ru-RU" b="1" dirty="0">
                <a:solidFill>
                  <a:schemeClr val="tx1"/>
                </a:solidFill>
              </a:rPr>
              <a:t>-программ</a:t>
            </a:r>
            <a:r>
              <a:rPr lang="ru-RU" dirty="0">
                <a:solidFill>
                  <a:schemeClr val="tx1"/>
                </a:solidFill>
              </a:rPr>
              <a:t> – нужна </a:t>
            </a:r>
            <a:r>
              <a:rPr lang="ru-RU" b="1" dirty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Начиная с </a:t>
            </a:r>
            <a:r>
              <a:rPr lang="en-US" dirty="0" smtClean="0">
                <a:solidFill>
                  <a:schemeClr val="tx1"/>
                </a:solidFill>
              </a:rPr>
              <a:t>Java 9 </a:t>
            </a:r>
            <a:r>
              <a:rPr lang="ru-RU" dirty="0" smtClean="0">
                <a:solidFill>
                  <a:schemeClr val="tx1"/>
                </a:solidFill>
              </a:rPr>
              <a:t>существует возможность создания приложений, которые не требуют установки отдельной </a:t>
            </a:r>
            <a:r>
              <a:rPr lang="en-US" dirty="0" smtClean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 – она поставляется вместе с самим приложением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окружения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50987"/>
            <a:ext cx="9071640" cy="3173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Скачать JDK ( не JRE)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ru-RU" sz="1800" dirty="0" smtClean="0">
                <a:solidFill>
                  <a:schemeClr val="tx1"/>
                </a:solidFill>
                <a:hlinkClick r:id="rId2"/>
              </a:rPr>
              <a:t>www.oracle.com/technetwork/java/javase/downloads/jdk8-downloads-2133151.html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Открыть командную строку и набрать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-</a:t>
            </a:r>
            <a:r>
              <a:rPr lang="ru-RU" sz="1800" dirty="0" err="1">
                <a:solidFill>
                  <a:schemeClr val="tx1"/>
                </a:solidFill>
              </a:rPr>
              <a:t>version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не найдена – прописать путь к ней в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ru-RU" sz="1800" dirty="0" smtClean="0">
                <a:solidFill>
                  <a:schemeClr val="tx1"/>
                </a:solidFill>
                <a:hlinkClick r:id="rId3"/>
              </a:rPr>
              <a:t>www.java.com/ru/download/help/path.xml</a:t>
            </a:r>
            <a:r>
              <a:rPr lang="ru-RU" sz="1800" dirty="0" smtClean="0">
                <a:solidFill>
                  <a:schemeClr val="tx1"/>
                </a:solidFill>
              </a:rPr>
              <a:t>  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39999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Создаем текстовый файл </a:t>
            </a:r>
            <a:r>
              <a:rPr lang="en-US" sz="1800" dirty="0">
                <a:solidFill>
                  <a:schemeClr val="tx1"/>
                </a:solidFill>
              </a:rPr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Вызываем </a:t>
            </a:r>
            <a:r>
              <a:rPr lang="en-US" sz="1800" dirty="0" err="1">
                <a:solidFill>
                  <a:schemeClr val="tx1"/>
                </a:solidFill>
              </a:rPr>
              <a:t>java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Появляется </a:t>
            </a:r>
            <a:r>
              <a:rPr lang="en-US" sz="1800" dirty="0" err="1">
                <a:solidFill>
                  <a:schemeClr val="tx1"/>
                </a:solidFill>
              </a:rPr>
              <a:t>Hello.class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java </a:t>
            </a:r>
            <a:r>
              <a:rPr lang="en-US" sz="1800" dirty="0" smtClean="0">
                <a:solidFill>
                  <a:schemeClr val="tx1"/>
                </a:solidFill>
              </a:rPr>
              <a:t>Hello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Начиная с </a:t>
            </a:r>
            <a:r>
              <a:rPr lang="en-US" sz="1800" b="1" dirty="0" smtClean="0">
                <a:solidFill>
                  <a:schemeClr val="tx1"/>
                </a:solidFill>
              </a:rPr>
              <a:t>Java 11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появилась возможность запускать </a:t>
            </a:r>
            <a:r>
              <a:rPr lang="en-US" sz="1800" dirty="0" smtClean="0">
                <a:solidFill>
                  <a:schemeClr val="tx1"/>
                </a:solidFill>
              </a:rPr>
              <a:t>*.</a:t>
            </a:r>
            <a:r>
              <a:rPr lang="en-US" sz="1800" b="1" dirty="0" smtClean="0">
                <a:solidFill>
                  <a:schemeClr val="tx1"/>
                </a:solidFill>
              </a:rPr>
              <a:t>java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файлы сразу,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б</a:t>
            </a:r>
            <a:r>
              <a:rPr lang="ru-RU" sz="1800" dirty="0" smtClean="0">
                <a:solidFill>
                  <a:schemeClr val="tx1"/>
                </a:solidFill>
              </a:rPr>
              <a:t>ез промежуточного шага с компиляцией.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5014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</a:t>
            </a:r>
            <a:r>
              <a:rPr lang="ru-RU" sz="1600" dirty="0" smtClean="0"/>
              <a:t>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</a:t>
            </a:r>
            <a:r>
              <a:rPr lang="en-US" sz="1600" dirty="0" smtClean="0"/>
              <a:t>Environment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Среда разработки объединяет несколько вещей:</a:t>
            </a:r>
          </a:p>
          <a:p>
            <a:pPr lvl="1"/>
            <a:r>
              <a:rPr lang="ru-RU" sz="1600" dirty="0" smtClean="0"/>
              <a:t>Редактор текста</a:t>
            </a:r>
          </a:p>
          <a:p>
            <a:pPr lvl="1"/>
            <a:r>
              <a:rPr lang="ru-RU" sz="1600" dirty="0" smtClean="0"/>
              <a:t>Статический анализатор кода</a:t>
            </a:r>
          </a:p>
          <a:p>
            <a:pPr lvl="1"/>
            <a:r>
              <a:rPr lang="ru-RU" sz="1600" dirty="0" smtClean="0"/>
              <a:t>Компилятор</a:t>
            </a:r>
          </a:p>
          <a:p>
            <a:pPr lvl="1"/>
            <a:r>
              <a:rPr lang="ru-RU" sz="1600" dirty="0" smtClean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 smtClean="0"/>
              <a:t>существуют </a:t>
            </a:r>
            <a:r>
              <a:rPr lang="ru-RU" sz="1600" dirty="0"/>
              <a:t>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 smtClean="0"/>
              <a:t>Netbeans</a:t>
            </a:r>
            <a:endParaRPr lang="ru-RU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Мы используем </a:t>
            </a:r>
            <a:r>
              <a:rPr lang="en-US" sz="1600" dirty="0" smtClean="0"/>
              <a:t>IntelliJ </a:t>
            </a:r>
            <a:r>
              <a:rPr lang="en-US" sz="1600" dirty="0"/>
              <a:t>IDEA </a:t>
            </a:r>
            <a:r>
              <a:rPr lang="ru-RU" sz="1600" dirty="0"/>
              <a:t>	</a:t>
            </a:r>
            <a:r>
              <a:rPr lang="en-US" sz="1600" dirty="0">
                <a:hlinkClick r:id="rId2"/>
              </a:rPr>
              <a:t>https://www.jetbrains.com/idea/download/#</a:t>
            </a:r>
            <a:r>
              <a:rPr lang="en-US" sz="1600" dirty="0" smtClean="0">
                <a:hlinkClick r:id="rId2"/>
              </a:rPr>
              <a:t>section=windows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534381"/>
            <a:ext cx="9071640" cy="1262160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270535"/>
            <a:ext cx="9071640" cy="6179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Переменные </a:t>
            </a:r>
            <a:r>
              <a:rPr lang="ru-RU" sz="2000" dirty="0"/>
              <a:t>хранят </a:t>
            </a:r>
            <a:r>
              <a:rPr lang="ru-RU" sz="2000" dirty="0" smtClean="0"/>
              <a:t>что-то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У переменной всегда </a:t>
            </a:r>
            <a:r>
              <a:rPr lang="ru-RU" sz="2000" dirty="0" smtClean="0">
                <a:solidFill>
                  <a:schemeClr val="tx1"/>
                </a:solidFill>
              </a:rPr>
              <a:t>есть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тип</a:t>
            </a:r>
            <a:r>
              <a:rPr lang="ru-RU" sz="2000" dirty="0">
                <a:solidFill>
                  <a:schemeClr val="tx1"/>
                </a:solidFill>
              </a:rPr>
              <a:t> – "описание", того, что хранится в переменной.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имя</a:t>
            </a:r>
            <a:r>
              <a:rPr lang="ru-RU" sz="2000" dirty="0" smtClean="0">
                <a:solidFill>
                  <a:schemeClr val="tx1"/>
                </a:solidFill>
              </a:rPr>
              <a:t> – с помощью которой к переменной можно обращаться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Примеры </a:t>
            </a:r>
            <a:r>
              <a:rPr lang="ru-RU" sz="2000" dirty="0"/>
              <a:t>типов: </a:t>
            </a:r>
            <a:endParaRPr lang="en-US" sz="2000" dirty="0" smtClean="0"/>
          </a:p>
          <a:p>
            <a:pPr lvl="1"/>
            <a:r>
              <a:rPr lang="ru-RU" b="1" dirty="0" err="1" smtClean="0"/>
              <a:t>String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smtClean="0"/>
              <a:t>Boolean</a:t>
            </a:r>
            <a:r>
              <a:rPr lang="en-US" dirty="0" smtClean="0"/>
              <a:t> – </a:t>
            </a:r>
            <a:r>
              <a:rPr lang="ru-RU" dirty="0" smtClean="0"/>
              <a:t>логический тип истина\ложь (</a:t>
            </a:r>
            <a:r>
              <a:rPr lang="en-US" dirty="0" smtClean="0"/>
              <a:t>true\false)</a:t>
            </a: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lvl="1"/>
            <a:r>
              <a:rPr lang="en-US" b="1" dirty="0" smtClean="0"/>
              <a:t>Number</a:t>
            </a:r>
            <a:r>
              <a:rPr lang="en-US" dirty="0" smtClean="0"/>
              <a:t> –</a:t>
            </a:r>
            <a:r>
              <a:rPr lang="ru-RU" dirty="0" smtClean="0"/>
              <a:t> числа</a:t>
            </a:r>
            <a:r>
              <a:rPr lang="en-US" dirty="0" smtClean="0"/>
              <a:t>:</a:t>
            </a:r>
          </a:p>
          <a:p>
            <a:pPr lvl="2"/>
            <a:r>
              <a:rPr lang="ru-RU" b="1" dirty="0" err="1" smtClean="0"/>
              <a:t>Integer</a:t>
            </a:r>
            <a:r>
              <a:rPr lang="en-US" dirty="0" smtClean="0"/>
              <a:t> – </a:t>
            </a:r>
            <a:r>
              <a:rPr lang="ru-RU" dirty="0" smtClean="0"/>
              <a:t>целое число, 4 байта</a:t>
            </a:r>
          </a:p>
          <a:p>
            <a:pPr lvl="2"/>
            <a:r>
              <a:rPr lang="en-US" b="1" dirty="0" smtClean="0"/>
              <a:t>Long</a:t>
            </a:r>
            <a:r>
              <a:rPr lang="en-US" dirty="0" smtClean="0"/>
              <a:t> – </a:t>
            </a:r>
            <a:r>
              <a:rPr lang="ru-RU" dirty="0" smtClean="0"/>
              <a:t>целое число, 8 байт</a:t>
            </a:r>
            <a:endParaRPr lang="en-US" dirty="0" smtClean="0"/>
          </a:p>
          <a:p>
            <a:pPr lvl="2"/>
            <a:r>
              <a:rPr lang="en-US" b="1" dirty="0" smtClean="0"/>
              <a:t>Float</a:t>
            </a:r>
            <a:r>
              <a:rPr lang="en-US" dirty="0" smtClean="0"/>
              <a:t> – </a:t>
            </a:r>
            <a:r>
              <a:rPr lang="ru-RU" dirty="0" smtClean="0"/>
              <a:t>число с плавающей запятой, 4 байта</a:t>
            </a:r>
          </a:p>
          <a:p>
            <a:pPr lvl="2"/>
            <a:r>
              <a:rPr lang="en-US" b="1" dirty="0" smtClean="0"/>
              <a:t>Double</a:t>
            </a:r>
            <a:r>
              <a:rPr lang="ru-RU" dirty="0" smtClean="0"/>
              <a:t> число </a:t>
            </a:r>
            <a:r>
              <a:rPr lang="ru-RU" dirty="0"/>
              <a:t>с плавающей </a:t>
            </a:r>
            <a:r>
              <a:rPr lang="ru-RU" dirty="0" smtClean="0"/>
              <a:t>запятой, 8 байтов</a:t>
            </a:r>
          </a:p>
          <a:p>
            <a:pPr lvl="2"/>
            <a:r>
              <a:rPr lang="en-US" b="1" dirty="0" err="1" smtClean="0"/>
              <a:t>BigInteger</a:t>
            </a:r>
            <a:r>
              <a:rPr lang="en-US" dirty="0" smtClean="0"/>
              <a:t> – </a:t>
            </a:r>
            <a:r>
              <a:rPr lang="ru-RU" dirty="0" smtClean="0"/>
              <a:t>целое число, без ограничения на </a:t>
            </a:r>
            <a:r>
              <a:rPr lang="ru-RU" dirty="0" smtClean="0"/>
              <a:t>размер</a:t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– </a:t>
            </a:r>
            <a:r>
              <a:rPr lang="ru-RU" dirty="0" smtClean="0"/>
              <a:t>файл и его описание.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err="1" smtClean="0"/>
              <a:t>ArrayList</a:t>
            </a:r>
            <a:r>
              <a:rPr lang="en-US" dirty="0" smtClean="0"/>
              <a:t> – </a:t>
            </a:r>
            <a:r>
              <a:rPr lang="ru-RU" dirty="0" smtClean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/>
              <a:t>Переменные бывают </a:t>
            </a:r>
            <a:r>
              <a:rPr lang="ru-RU" dirty="0" smtClean="0"/>
              <a:t>могут использоваться 4-ю способами:</a:t>
            </a:r>
            <a:endParaRPr lang="ru-RU" dirty="0"/>
          </a:p>
          <a:p>
            <a:pPr lvl="1"/>
            <a:r>
              <a:rPr lang="ru-RU" dirty="0"/>
              <a:t>Принадлежащие </a:t>
            </a:r>
            <a:r>
              <a:rPr lang="ru-RU" b="1" dirty="0"/>
              <a:t>экземпляру</a:t>
            </a:r>
            <a:r>
              <a:rPr lang="ru-RU" dirty="0"/>
              <a:t> какого-то </a:t>
            </a:r>
            <a:r>
              <a:rPr lang="ru-RU" b="1" dirty="0"/>
              <a:t>класса</a:t>
            </a:r>
            <a:r>
              <a:rPr lang="ru-RU" dirty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Такие переменные называются </a:t>
            </a:r>
            <a:r>
              <a:rPr lang="ru-RU" b="1" dirty="0"/>
              <a:t>поля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fields</a:t>
            </a:r>
            <a:r>
              <a:rPr lang="en-US" dirty="0"/>
              <a:t>)</a:t>
            </a:r>
            <a:r>
              <a:rPr lang="ru-RU" dirty="0"/>
              <a:t>. Только </a:t>
            </a:r>
            <a:r>
              <a:rPr lang="ru-RU" b="1" dirty="0"/>
              <a:t>конкретный</a:t>
            </a:r>
            <a:r>
              <a:rPr lang="ru-RU" dirty="0"/>
              <a:t> экземпляр класса имеет доступ к этим полям.</a:t>
            </a:r>
          </a:p>
          <a:p>
            <a:pPr lvl="1"/>
            <a:r>
              <a:rPr lang="ru-RU" dirty="0"/>
              <a:t>Принадлежащие классу в целом – такие переменные может использовать </a:t>
            </a:r>
            <a:r>
              <a:rPr lang="ru-RU" b="1" dirty="0"/>
              <a:t>любой</a:t>
            </a:r>
            <a:r>
              <a:rPr lang="ru-RU" dirty="0"/>
              <a:t> экземпляр этого класса. Называются </a:t>
            </a:r>
            <a:r>
              <a:rPr lang="ru-RU" b="1" dirty="0"/>
              <a:t>статические</a:t>
            </a:r>
            <a:r>
              <a:rPr lang="ru-RU" dirty="0"/>
              <a:t> </a:t>
            </a:r>
            <a:r>
              <a:rPr lang="ru-RU" b="1" dirty="0"/>
              <a:t>поля (</a:t>
            </a:r>
            <a:r>
              <a:rPr lang="en-US" b="1" dirty="0"/>
              <a:t>static fields)</a:t>
            </a:r>
          </a:p>
          <a:p>
            <a:pPr lvl="1"/>
            <a:r>
              <a:rPr lang="ru-RU" b="1" dirty="0"/>
              <a:t>Локальные</a:t>
            </a:r>
            <a:r>
              <a:rPr lang="ru-RU" dirty="0"/>
              <a:t> переменные – временные переменные, используемые во время выполнения какого-то </a:t>
            </a:r>
            <a:r>
              <a:rPr lang="ru-RU" b="1" dirty="0"/>
              <a:t>метода</a:t>
            </a:r>
            <a:r>
              <a:rPr lang="ru-RU" dirty="0"/>
              <a:t>. Доступны, только когда метод выполняется.</a:t>
            </a:r>
          </a:p>
          <a:p>
            <a:pPr lvl="1"/>
            <a:r>
              <a:rPr lang="ru-RU" b="1" dirty="0"/>
              <a:t>Аргументы(параметры</a:t>
            </a:r>
            <a:r>
              <a:rPr lang="ru-RU" dirty="0"/>
              <a:t>) метода – похожи на локальные переменные, доступны только во время выполнения метода, но их значения передаются в метод извне, а не объявляются внутри.</a:t>
            </a:r>
          </a:p>
        </p:txBody>
      </p:sp>
    </p:spTree>
    <p:extLst>
      <p:ext uri="{BB962C8B-B14F-4D97-AF65-F5344CB8AC3E}">
        <p14:creationId xmlns:p14="http://schemas.microsoft.com/office/powerpoint/2010/main" val="1093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927989"/>
            <a:ext cx="9071640" cy="4646066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ru-RU" dirty="0" smtClean="0"/>
              <a:t>Синтаксис</a:t>
            </a:r>
          </a:p>
          <a:p>
            <a:pPr lvl="1"/>
            <a:r>
              <a:rPr lang="ru-RU" dirty="0" smtClean="0"/>
              <a:t>ООП</a:t>
            </a:r>
          </a:p>
          <a:p>
            <a:pPr lvl="1"/>
            <a:r>
              <a:rPr lang="ru-RU" dirty="0" smtClean="0"/>
              <a:t>Обобщения (</a:t>
            </a:r>
            <a:r>
              <a:rPr lang="en-US" dirty="0" smtClean="0"/>
              <a:t>Generics)</a:t>
            </a:r>
            <a:endParaRPr lang="ru-RU" dirty="0" smtClean="0"/>
          </a:p>
          <a:p>
            <a:pPr lvl="1"/>
            <a:r>
              <a:rPr lang="ru-RU" dirty="0" smtClean="0"/>
              <a:t>Основная библиотека</a:t>
            </a:r>
          </a:p>
          <a:p>
            <a:pPr lvl="1"/>
            <a:r>
              <a:rPr lang="ru-RU" dirty="0" err="1" smtClean="0"/>
              <a:t>Многопоточность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Разработка ПО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ru-RU" dirty="0" smtClean="0"/>
              <a:t>Паттерны проектирования</a:t>
            </a:r>
          </a:p>
          <a:p>
            <a:pPr lvl="1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будем проходить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3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" y="-29175"/>
            <a:ext cx="9071640" cy="1262160"/>
          </a:xfrm>
        </p:spPr>
        <p:txBody>
          <a:bodyPr/>
          <a:lstStyle/>
          <a:p>
            <a:r>
              <a:rPr lang="ru-RU" dirty="0"/>
              <a:t>Переменные. Объявление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9497" y="932400"/>
            <a:ext cx="9071640" cy="606949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Кроме типа, у переменной есть имя.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Чтобы использовать переменную нужно её сначала объявить, 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потом присвоить значение.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Объявление можно объединить с присваиванием: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7" y="3499250"/>
            <a:ext cx="7565901" cy="123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6" y="5479399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Использование.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1563480"/>
            <a:ext cx="9071640" cy="41539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Использовать переменные можно по разному: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Использовать встроенные операторы языка (например, арифметические операции)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«Скопировать» одну переменную в другую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Передать в качестве аргумента в метод.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Если переменные объектного типа – у этих переменных можно вызывать </a:t>
            </a:r>
            <a:r>
              <a:rPr lang="ru-RU" b="1" dirty="0">
                <a:solidFill>
                  <a:schemeClr val="tx1"/>
                </a:solidFill>
              </a:rPr>
              <a:t>методы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r>
              <a:rPr lang="ru-RU" dirty="0"/>
              <a:t>. Сравнение.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291815"/>
            <a:ext cx="9071640" cy="3195587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Оператор == проверяет, являются ли две переменные ссылкой на один и тот же объект. 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Если нужно проверить не равенство ссылок, а равенство объектов,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то нужно использовать метод </a:t>
            </a:r>
            <a:r>
              <a:rPr lang="ru-RU" sz="1400" dirty="0" err="1">
                <a:solidFill>
                  <a:schemeClr val="tx1"/>
                </a:solidFill>
              </a:rPr>
              <a:t>equals</a:t>
            </a:r>
            <a:r>
              <a:rPr lang="ru-RU" sz="1400" dirty="0">
                <a:solidFill>
                  <a:schemeClr val="tx1"/>
                </a:solidFill>
              </a:rPr>
              <a:t>, который есть у любого объекта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операторы. Арифметические операции.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(функции)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06608"/>
            <a:ext cx="9071640" cy="2374503"/>
          </a:xfrm>
        </p:spPr>
        <p:txBody>
          <a:bodyPr>
            <a:normAutofit lnSpcReduction="10000"/>
          </a:bodyPr>
          <a:lstStyle/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Если переменные просто хранят данные, то методы </a:t>
            </a:r>
            <a:r>
              <a:rPr lang="ru-RU" sz="1800" b="1" dirty="0" smtClean="0">
                <a:solidFill>
                  <a:schemeClr val="tx1"/>
                </a:solidFill>
              </a:rPr>
              <a:t>что-то</a:t>
            </a:r>
            <a:r>
              <a:rPr lang="ru-RU" sz="1800" dirty="0" smtClean="0">
                <a:solidFill>
                  <a:schemeClr val="tx1"/>
                </a:solidFill>
              </a:rPr>
              <a:t> с этими данными делают.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Что конкретно делает метод полностью зависит от его реализации.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Например, метод </a:t>
            </a:r>
            <a:r>
              <a:rPr lang="en-US" sz="18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800" dirty="0" smtClean="0">
                <a:solidFill>
                  <a:schemeClr val="tx1"/>
                </a:solidFill>
              </a:rPr>
              <a:t>(&lt;</a:t>
            </a:r>
            <a:r>
              <a:rPr lang="ru-RU" sz="1800" dirty="0" smtClean="0">
                <a:solidFill>
                  <a:schemeClr val="tx1"/>
                </a:solidFill>
              </a:rPr>
              <a:t>аргументы</a:t>
            </a:r>
            <a:r>
              <a:rPr lang="en-US" sz="1800" dirty="0" smtClean="0">
                <a:solidFill>
                  <a:schemeClr val="tx1"/>
                </a:solidFill>
              </a:rPr>
              <a:t>&gt;) </a:t>
            </a:r>
            <a:r>
              <a:rPr lang="ru-RU" sz="1800" dirty="0" smtClean="0">
                <a:solidFill>
                  <a:schemeClr val="tx1"/>
                </a:solidFill>
              </a:rPr>
              <a:t>печатает аргументы на стандартный вывод (обычно это консоль) </a:t>
            </a:r>
            <a:br>
              <a:rPr lang="ru-RU" sz="1800" dirty="0" smtClean="0">
                <a:solidFill>
                  <a:schemeClr val="tx1"/>
                </a:solidFill>
              </a:rPr>
            </a:br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" y="4216183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Определение.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754734"/>
            <a:ext cx="9148642" cy="414555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Чтобы определить метод, нужно задать: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Тип возвращаемого значения</a:t>
            </a:r>
            <a:r>
              <a:rPr lang="ru-RU" dirty="0" smtClean="0"/>
              <a:t>. Если метод ничего не возвращает – используется специальное слово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endParaRPr lang="ru-RU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Имя</a:t>
            </a:r>
            <a:r>
              <a:rPr lang="ru-RU" dirty="0" smtClean="0"/>
              <a:t> метода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Список </a:t>
            </a:r>
            <a:r>
              <a:rPr lang="ru-RU" b="1" dirty="0" smtClean="0"/>
              <a:t>аргументов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Может быть пустым.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Модификаторы</a:t>
            </a:r>
            <a:r>
              <a:rPr lang="ru-RU" dirty="0" smtClean="0"/>
              <a:t> </a:t>
            </a:r>
            <a:r>
              <a:rPr lang="en-US" dirty="0" smtClean="0"/>
              <a:t>[final, static, public, abstract]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03972" lvl="1" indent="0">
              <a:buNone/>
            </a:pPr>
            <a:r>
              <a:rPr lang="en-US" sz="1400" dirty="0" smtClean="0"/>
              <a:t>[</a:t>
            </a:r>
            <a:r>
              <a:rPr lang="ru-RU" sz="1400" dirty="0" smtClean="0"/>
              <a:t>модификаторы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en-US" sz="1400" dirty="0" smtClean="0"/>
              <a:t>[</a:t>
            </a:r>
            <a:r>
              <a:rPr lang="ru-RU" sz="1400" dirty="0" smtClean="0"/>
              <a:t>ТИП ВОЗВРАЩАЕМОГО ЗНАЧЕНИЯ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имяМетода</a:t>
            </a:r>
            <a:r>
              <a:rPr lang="ru-RU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ru-RU" sz="1400" dirty="0" smtClean="0">
                <a:solidFill>
                  <a:srgbClr val="FF0000"/>
                </a:solidFill>
              </a:rPr>
              <a:t>Тип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Аргумента</a:t>
            </a:r>
            <a:r>
              <a:rPr lang="en-US" sz="1400" dirty="0" smtClean="0">
                <a:solidFill>
                  <a:srgbClr val="FF0000"/>
                </a:solidFill>
              </a:rPr>
              <a:t> #</a:t>
            </a:r>
            <a:r>
              <a:rPr lang="ru-RU" sz="1400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имяАргумента</a:t>
            </a:r>
            <a:r>
              <a:rPr lang="en-US" sz="1400" dirty="0" smtClean="0">
                <a:solidFill>
                  <a:srgbClr val="FF0000"/>
                </a:solidFill>
              </a:rPr>
              <a:t> #1</a:t>
            </a:r>
            <a:r>
              <a:rPr lang="ru-RU" sz="1400" dirty="0" smtClean="0">
                <a:solidFill>
                  <a:srgbClr val="FF0000"/>
                </a:solidFill>
              </a:rPr>
              <a:t>,)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</a:p>
          <a:p>
            <a:pPr marL="503972" lvl="1" indent="0">
              <a:buNone/>
            </a:pPr>
            <a:r>
              <a:rPr lang="en-US" sz="1400" dirty="0" smtClean="0"/>
              <a:t>    // </a:t>
            </a:r>
            <a:r>
              <a:rPr lang="ru-RU" sz="1400" dirty="0" smtClean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 smtClean="0"/>
              <a:t>}</a:t>
            </a:r>
            <a:endParaRPr lang="ru-RU" sz="1400" dirty="0" smtClean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 smtClean="0"/>
              <a:t>Красным выделена </a:t>
            </a:r>
            <a:r>
              <a:rPr lang="ru-RU" sz="1400" dirty="0" smtClean="0">
                <a:solidFill>
                  <a:srgbClr val="FF0000"/>
                </a:solidFill>
              </a:rPr>
              <a:t>сигнатура</a:t>
            </a:r>
            <a:r>
              <a:rPr lang="ru-RU" sz="1400" dirty="0" smtClean="0"/>
              <a:t> метода. 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 Определение.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153568"/>
            <a:ext cx="8722580" cy="32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Вызов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055" y="1408225"/>
            <a:ext cx="7400286" cy="1262160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Метод вызывается по имени, в скобочках обязательно указываются </a:t>
            </a:r>
            <a:r>
              <a:rPr lang="ru-RU" sz="1800" b="1" dirty="0" smtClean="0">
                <a:solidFill>
                  <a:schemeClr val="tx1"/>
                </a:solidFill>
              </a:rPr>
              <a:t>все</a:t>
            </a:r>
            <a:r>
              <a:rPr lang="ru-RU" sz="1800" dirty="0" smtClean="0">
                <a:solidFill>
                  <a:schemeClr val="tx1"/>
                </a:solidFill>
              </a:rPr>
              <a:t> параметры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Тип параметров должен соответствовать типу параметров в сигнатуре.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5" y="2999027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</a:t>
            </a:r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86552"/>
            <a:ext cx="9071640" cy="5188016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Позволяет выполнить часть кода, только если условие </a:t>
            </a:r>
            <a:r>
              <a:rPr lang="ru-RU" sz="2400" dirty="0" smtClean="0">
                <a:solidFill>
                  <a:schemeClr val="tx1"/>
                </a:solidFill>
              </a:rPr>
              <a:t>истинно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Встречается в двух вариантах:</a:t>
            </a:r>
          </a:p>
          <a:p>
            <a:pPr lvl="1"/>
            <a:r>
              <a:rPr lang="ru-RU" dirty="0" smtClean="0"/>
              <a:t>Простой вариант: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Вариант с </a:t>
            </a:r>
            <a:r>
              <a:rPr lang="en-US" dirty="0" smtClean="0"/>
              <a:t>else</a:t>
            </a:r>
            <a:r>
              <a:rPr lang="ru-RU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63369" y="1771048"/>
            <a:ext cx="9071640" cy="358791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– </a:t>
            </a:r>
            <a:r>
              <a:rPr lang="ru-RU" sz="1800" dirty="0" smtClean="0">
                <a:solidFill>
                  <a:schemeClr val="tx1"/>
                </a:solidFill>
              </a:rPr>
              <a:t>переменная, хранящая множество элементов </a:t>
            </a:r>
            <a:r>
              <a:rPr lang="ru-RU" sz="1800" dirty="0">
                <a:solidFill>
                  <a:schemeClr val="tx1"/>
                </a:solidFill>
              </a:rPr>
              <a:t>одного </a:t>
            </a:r>
            <a:r>
              <a:rPr lang="ru-RU" sz="1800" dirty="0" smtClean="0">
                <a:solidFill>
                  <a:schemeClr val="tx1"/>
                </a:solidFill>
              </a:rPr>
              <a:t>типа под одним именем. 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У массива обязательно есть: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Имя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Тип</a:t>
            </a:r>
            <a:r>
              <a:rPr lang="ru-RU" dirty="0" smtClean="0"/>
              <a:t> хранимых элементов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Размер</a:t>
            </a:r>
            <a:endParaRPr lang="en-US" b="1" dirty="0" smtClean="0"/>
          </a:p>
          <a:p>
            <a:pPr lvl="1"/>
            <a:endParaRPr lang="ru-RU" dirty="0" smtClean="0"/>
          </a:p>
          <a:p>
            <a:r>
              <a:rPr lang="ru-RU" sz="1800" dirty="0" smtClean="0">
                <a:solidFill>
                  <a:schemeClr val="tx1"/>
                </a:solidFill>
              </a:rPr>
              <a:t>Размер массива создается при его создании и изменить его нельзя.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будем проходить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3237025"/>
            <a:ext cx="9071640" cy="1262160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9+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GUI 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  <a:endParaRPr lang="en-US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EE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Инициализация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93236"/>
            <a:ext cx="9071640" cy="4607564"/>
          </a:xfrm>
        </p:spPr>
        <p:txBody>
          <a:bodyPr anchor="t"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Массив можно инициализировать сразу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Инициализацию массива можно сделать еще короче, если инициализация происходит вместе с объявлением. 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5" y="2184097"/>
            <a:ext cx="4897659" cy="251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77" y="6224989"/>
            <a:ext cx="3000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Доступ к элементам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49996" y="2274499"/>
            <a:ext cx="9071640" cy="300977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Циклы позволяют осуществлять повторяющиеся действия.</a:t>
            </a:r>
          </a:p>
          <a:p>
            <a:r>
              <a:rPr lang="ru-RU" sz="1800" dirty="0" smtClean="0"/>
              <a:t>Обычно цикл выглядит так:</a:t>
            </a:r>
          </a:p>
          <a:p>
            <a:endParaRPr lang="ru-RU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переменная счетчик ( изначально равна нулю)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Каждую итерацию переменная счетчик увеличивается на 1 и выполняется какое-то действие, в котором эта переменная используется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счетчик дойдет до какого-то значения – цикл прекращается.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r>
              <a:rPr lang="ru-RU" dirty="0" smtClean="0"/>
              <a:t>Пример.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6" y="3148879"/>
            <a:ext cx="8745595" cy="137499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/>
          </p:nvPr>
        </p:nvSpPr>
        <p:spPr>
          <a:xfrm>
            <a:off x="330745" y="139072"/>
            <a:ext cx="9071640" cy="4384800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i – </a:t>
            </a:r>
            <a:r>
              <a:rPr lang="ru-RU" dirty="0" smtClean="0"/>
              <a:t>это переменная-счетчик.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каждой итерации цикла </a:t>
            </a:r>
            <a:r>
              <a:rPr lang="en-US" dirty="0" smtClean="0"/>
              <a:t>I </a:t>
            </a:r>
            <a:r>
              <a:rPr lang="ru-RU" dirty="0" smtClean="0"/>
              <a:t>принимает значения от 0 до 5 (не включая 5)</a:t>
            </a:r>
          </a:p>
        </p:txBody>
      </p:sp>
    </p:spTree>
    <p:extLst>
      <p:ext uri="{BB962C8B-B14F-4D97-AF65-F5344CB8AC3E}">
        <p14:creationId xmlns:p14="http://schemas.microsoft.com/office/powerpoint/2010/main" val="22507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в общем виде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953927"/>
            <a:ext cx="9071640" cy="38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en-US" sz="1800" dirty="0" smtClean="0">
                <a:solidFill>
                  <a:schemeClr val="tx1"/>
                </a:solidFill>
              </a:rPr>
              <a:t>or (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блок инициализации</a:t>
            </a:r>
            <a:r>
              <a:rPr lang="en-US" sz="1800" dirty="0" smtClean="0">
                <a:solidFill>
                  <a:schemeClr val="tx1"/>
                </a:solidFill>
              </a:rPr>
              <a:t>] ;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условие выполнения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;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операция после итерации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ru-RU" sz="1800" dirty="0" smtClean="0">
                <a:solidFill>
                  <a:schemeClr val="tx1"/>
                </a:solidFill>
              </a:rPr>
              <a:t>тело цикла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b="1" dirty="0" smtClean="0">
                <a:solidFill>
                  <a:schemeClr val="tx1"/>
                </a:solidFill>
              </a:rPr>
              <a:t>Блок инициализации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только один раз – перед первой итераций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Условие выполнения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перед каждой итерацией.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Если они истинное – то выполняется тело цикла.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Операция после итерации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после каждой итерации.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ru-RU" dirty="0" smtClean="0"/>
              <a:t>при работе с массивами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563479"/>
            <a:ext cx="8576200" cy="4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1802861"/>
            <a:ext cx="9071640" cy="12621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система контроля версия</a:t>
            </a:r>
          </a:p>
          <a:p>
            <a:r>
              <a:rPr lang="ru-RU" dirty="0" smtClean="0"/>
              <a:t>Хранит историю изменений для каждого файла.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децентрализованная система.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04992"/>
            <a:ext cx="9071640" cy="4155176"/>
          </a:xfrm>
        </p:spPr>
        <p:txBody>
          <a:bodyPr anchor="t">
            <a:normAutofit/>
          </a:bodyPr>
          <a:lstStyle/>
          <a:p>
            <a:r>
              <a:rPr lang="ru-RU" sz="1800" dirty="0" smtClean="0"/>
              <a:t>Единица хранения информации в </a:t>
            </a:r>
            <a:r>
              <a:rPr lang="en-US" sz="1800" dirty="0" err="1" smtClean="0"/>
              <a:t>git</a:t>
            </a:r>
            <a:r>
              <a:rPr lang="en-US" sz="1800" dirty="0" smtClean="0"/>
              <a:t> –</a:t>
            </a:r>
            <a:r>
              <a:rPr lang="ru-RU" sz="1800" dirty="0" smtClean="0"/>
              <a:t> это </a:t>
            </a:r>
            <a:r>
              <a:rPr lang="en-US" sz="1800" dirty="0" smtClean="0"/>
              <a:t>commit</a:t>
            </a:r>
            <a:r>
              <a:rPr lang="ru-RU" sz="1800" dirty="0" smtClean="0"/>
              <a:t>. </a:t>
            </a:r>
          </a:p>
          <a:p>
            <a:r>
              <a:rPr lang="en-US" sz="1800" dirty="0" smtClean="0"/>
              <a:t>commit</a:t>
            </a:r>
            <a:r>
              <a:rPr lang="ru-RU" sz="1800" dirty="0" smtClean="0"/>
              <a:t> содержит:</a:t>
            </a:r>
            <a:endParaRPr lang="en-US" sz="1800" dirty="0" smtClean="0"/>
          </a:p>
          <a:p>
            <a:endParaRPr lang="ru-RU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Автор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Дата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Сообщение от автора, описывающие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Какие файлы и как были изменены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Ссылку на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, для которого изменения были сделаны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#1</a:t>
            </a:r>
          </a:p>
          <a:p>
            <a:r>
              <a:rPr lang="ru-RU" sz="1400" dirty="0" smtClean="0"/>
              <a:t>Создан файл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 smtClean="0">
                <a:solidFill>
                  <a:srgbClr val="0070C0"/>
                </a:solidFill>
              </a:rPr>
              <a:t>args</a:t>
            </a:r>
            <a:r>
              <a:rPr lang="en-US" sz="14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#2 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(“Hello”)  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/>
              <a:t>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#2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 err="1" smtClean="0"/>
              <a:t>Hello,</a:t>
            </a:r>
            <a:r>
              <a:rPr lang="en-US" sz="1200" dirty="0" err="1" smtClean="0">
                <a:solidFill>
                  <a:srgbClr val="FF0000"/>
                </a:solidFill>
              </a:rPr>
              <a:t>World</a:t>
            </a:r>
            <a:r>
              <a:rPr lang="en-US" sz="1200" dirty="0" smtClean="0"/>
              <a:t>”)  </a:t>
            </a:r>
            <a:endParaRPr lang="en-US" sz="1200" dirty="0"/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#3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+</a:t>
            </a:r>
            <a:r>
              <a:rPr lang="en-US" sz="1400" dirty="0" smtClean="0">
                <a:solidFill>
                  <a:srgbClr val="0070C0"/>
                </a:solidFill>
              </a:rPr>
              <a:t>#3</a:t>
            </a:r>
            <a:r>
              <a:rPr lang="nn-NO" sz="1400" dirty="0" smtClean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 smtClean="0">
                <a:solidFill>
                  <a:srgbClr val="0070C0"/>
                </a:solidFill>
              </a:rPr>
              <a:t>+#4        </a:t>
            </a:r>
            <a:r>
              <a:rPr lang="nn-NO" sz="1400" dirty="0">
                <a:solidFill>
                  <a:srgbClr val="0070C0"/>
                </a:solidFill>
              </a:rPr>
              <a:t>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n-US" sz="1200" dirty="0" smtClean="0"/>
          </a:p>
          <a:p>
            <a:r>
              <a:rPr lang="nn-NO" sz="1200" dirty="0" smtClean="0">
                <a:solidFill>
                  <a:srgbClr val="FF0000"/>
                </a:solidFill>
              </a:rPr>
              <a:t>#2    for </a:t>
            </a:r>
            <a:r>
              <a:rPr lang="nn-NO" sz="1200" dirty="0">
                <a:solidFill>
                  <a:srgbClr val="FF0000"/>
                </a:solidFill>
              </a:rPr>
              <a:t>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 smtClean="0"/>
              <a:t>#5     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Рабочая копия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ru-RU" dirty="0" err="1" smtClean="0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43491"/>
            <a:ext cx="9071640" cy="3462159"/>
          </a:xfrm>
        </p:spPr>
        <p:txBody>
          <a:bodyPr anchor="t"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Каждый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sz="1800" dirty="0" smtClean="0">
                <a:solidFill>
                  <a:schemeClr val="tx1"/>
                </a:solidFill>
              </a:rPr>
              <a:t> – самостоятелен.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Для синхронизации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репозиториев</a:t>
            </a:r>
            <a:r>
              <a:rPr lang="ru-RU" sz="1800" dirty="0" smtClean="0">
                <a:solidFill>
                  <a:schemeClr val="tx1"/>
                </a:solidFill>
              </a:rPr>
              <a:t> существуют команды </a:t>
            </a:r>
            <a:r>
              <a:rPr lang="en-US" sz="1800" dirty="0" smtClean="0">
                <a:solidFill>
                  <a:schemeClr val="tx1"/>
                </a:solidFill>
              </a:rPr>
              <a:t>pull </a:t>
            </a:r>
            <a:r>
              <a:rPr lang="ru-RU" sz="1800" dirty="0" smtClean="0">
                <a:solidFill>
                  <a:schemeClr val="tx1"/>
                </a:solidFill>
              </a:rPr>
              <a:t>и </a:t>
            </a:r>
            <a:r>
              <a:rPr lang="en-US" sz="1800" dirty="0" smtClean="0">
                <a:solidFill>
                  <a:schemeClr val="tx1"/>
                </a:solidFill>
              </a:rPr>
              <a:t>push.</a:t>
            </a: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Pull –</a:t>
            </a:r>
            <a:r>
              <a:rPr lang="ru-RU" sz="1800" dirty="0" smtClean="0">
                <a:solidFill>
                  <a:schemeClr val="tx1"/>
                </a:solidFill>
              </a:rPr>
              <a:t> скачивает новые </a:t>
            </a:r>
            <a:r>
              <a:rPr lang="ru-RU" sz="1800" dirty="0" err="1" smtClean="0">
                <a:solidFill>
                  <a:schemeClr val="tx1"/>
                </a:solidFill>
              </a:rPr>
              <a:t>коммиты</a:t>
            </a:r>
            <a:r>
              <a:rPr lang="ru-RU" sz="1800" dirty="0" smtClean="0">
                <a:solidFill>
                  <a:schemeClr val="tx1"/>
                </a:solidFill>
              </a:rPr>
              <a:t> из другого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репозитория</a:t>
            </a:r>
            <a:r>
              <a:rPr lang="ru-RU" sz="1800" dirty="0" smtClean="0">
                <a:solidFill>
                  <a:schemeClr val="tx1"/>
                </a:solidFill>
              </a:rPr>
              <a:t> в ваш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Push – </a:t>
            </a:r>
            <a:r>
              <a:rPr lang="ru-RU" sz="1800" dirty="0" smtClean="0">
                <a:solidFill>
                  <a:schemeClr val="tx1"/>
                </a:solidFill>
              </a:rPr>
              <a:t>загружает </a:t>
            </a:r>
            <a:r>
              <a:rPr lang="ru-RU" sz="1800" dirty="0" err="1" smtClean="0">
                <a:solidFill>
                  <a:schemeClr val="tx1"/>
                </a:solidFill>
              </a:rPr>
              <a:t>коммит</a:t>
            </a:r>
            <a:r>
              <a:rPr lang="ru-RU" sz="1800" dirty="0" smtClean="0">
                <a:solidFill>
                  <a:schemeClr val="tx1"/>
                </a:solidFill>
              </a:rPr>
              <a:t> из </a:t>
            </a:r>
            <a:r>
              <a:rPr lang="ru-RU" sz="1800" dirty="0" err="1" smtClean="0">
                <a:solidFill>
                  <a:schemeClr val="tx1"/>
                </a:solidFill>
              </a:rPr>
              <a:t>вышего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репозитрия</a:t>
            </a:r>
            <a:r>
              <a:rPr lang="ru-RU" sz="1800" dirty="0" smtClean="0">
                <a:solidFill>
                  <a:schemeClr val="tx1"/>
                </a:solidFill>
              </a:rPr>
              <a:t> в другой.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«Другой»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sz="1800" dirty="0" smtClean="0">
                <a:solidFill>
                  <a:schemeClr val="tx1"/>
                </a:solidFill>
              </a:rPr>
              <a:t> часто именую как </a:t>
            </a:r>
            <a:r>
              <a:rPr lang="en-US" sz="1800" dirty="0" smtClean="0">
                <a:solidFill>
                  <a:schemeClr val="tx1"/>
                </a:solidFill>
              </a:rPr>
              <a:t>“remote”</a:t>
            </a:r>
            <a:r>
              <a:rPr lang="ru-RU" sz="1800" dirty="0" smtClean="0">
                <a:solidFill>
                  <a:schemeClr val="tx1"/>
                </a:solidFill>
              </a:rPr>
              <a:t>, а ваш – </a:t>
            </a:r>
            <a:r>
              <a:rPr lang="en-US" sz="1800" dirty="0" smtClean="0">
                <a:solidFill>
                  <a:schemeClr val="tx1"/>
                </a:solidFill>
              </a:rPr>
              <a:t>“local”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476629"/>
            <a:ext cx="9071640" cy="1262160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Коротко про ООП</a:t>
            </a:r>
            <a:endParaRPr lang="en-US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Введение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ru-RU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Базовый </a:t>
            </a:r>
            <a:r>
              <a:rPr lang="ru-RU" dirty="0" smtClean="0">
                <a:solidFill>
                  <a:schemeClr val="tx1"/>
                </a:solidFill>
              </a:rPr>
              <a:t>синтаксис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Основы работы с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634" y="4703808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flipH="1">
            <a:off x="1973179" y="5329451"/>
            <a:ext cx="19250" cy="47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19250" cy="3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725284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968231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590224" y="5016630"/>
            <a:ext cx="2117558" cy="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Student’s 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Student’s 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Создан файл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974117"/>
            <a:ext cx="1843780" cy="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933520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#2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954768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#3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274396"/>
            <a:ext cx="3446834" cy="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78876" y="2988641"/>
            <a:ext cx="2116327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48845" y="3481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078877" y="5898059"/>
            <a:ext cx="1844399" cy="625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Создан файл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11" idx="3"/>
            <a:endCxn id="22" idx="1"/>
          </p:cNvCxnSpPr>
          <p:nvPr/>
        </p:nvCxnSpPr>
        <p:spPr>
          <a:xfrm>
            <a:off x="6118561" y="6201877"/>
            <a:ext cx="1960316" cy="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5381" y="2293749"/>
            <a:ext cx="9071640" cy="12621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help.github.com/en/github/collaborating-with-issues-and-pull-requests/syncing-a-fork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65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материалы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303375"/>
            <a:ext cx="9071640" cy="126216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docs.oracle.com/javase/tutorial/java/nutsandbolts/index.html</a:t>
            </a:r>
            <a:r>
              <a:rPr lang="ru-RU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78175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</a:t>
            </a:r>
            <a:r>
              <a:rPr lang="zxx" sz="4400" spc="-1" dirty="0" smtClean="0">
                <a:latin typeface="Arial"/>
              </a:rPr>
              <a:t>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1. Скачать и настроить </a:t>
            </a:r>
            <a:r>
              <a:rPr lang="en-US" dirty="0" smtClean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2. </a:t>
            </a:r>
            <a:r>
              <a:rPr lang="ru-RU" dirty="0" smtClean="0"/>
              <a:t>Написать программу, в которой есть две переменные типа </a:t>
            </a:r>
            <a:r>
              <a:rPr lang="en-US" dirty="0" smtClean="0"/>
              <a:t>Integer </a:t>
            </a:r>
            <a:r>
              <a:rPr lang="ru-RU" dirty="0" smtClean="0"/>
              <a:t>со значениями. </a:t>
            </a:r>
            <a:br>
              <a:rPr lang="ru-RU" dirty="0" smtClean="0"/>
            </a:br>
            <a:r>
              <a:rPr lang="ru-RU" dirty="0" smtClean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3. Если первое число больше второго – написать на экран « Число </a:t>
            </a:r>
            <a:r>
              <a:rPr lang="en-US" dirty="0" smtClean="0"/>
              <a:t>%s </a:t>
            </a:r>
            <a:r>
              <a:rPr lang="ru-RU" dirty="0" smtClean="0"/>
              <a:t>больше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Если первое число меньше второго – написать на экран «Число </a:t>
            </a:r>
            <a:r>
              <a:rPr lang="en-US" dirty="0" smtClean="0"/>
              <a:t>%s </a:t>
            </a:r>
            <a:r>
              <a:rPr lang="ru-RU" dirty="0" smtClean="0"/>
              <a:t>меньше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4. </a:t>
            </a:r>
            <a:r>
              <a:rPr lang="ru-RU" dirty="0" smtClean="0"/>
              <a:t>В любом случае, вывести на экран сумму чисел. 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5. </a:t>
            </a:r>
            <a:r>
              <a:rPr lang="ru-RU" dirty="0" smtClean="0"/>
              <a:t>Скачать и настроить </a:t>
            </a:r>
            <a:r>
              <a:rPr lang="en-US" dirty="0" smtClean="0"/>
              <a:t>GIT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6. </a:t>
            </a:r>
            <a:r>
              <a:rPr lang="ru-RU" dirty="0" smtClean="0"/>
              <a:t>Завести аккаунт на </a:t>
            </a:r>
            <a:r>
              <a:rPr lang="en-US" dirty="0" smtClean="0"/>
              <a:t>GitHub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7. </a:t>
            </a:r>
            <a:r>
              <a:rPr lang="ru-RU" dirty="0" err="1" smtClean="0"/>
              <a:t>Склонировать</a:t>
            </a:r>
            <a:r>
              <a:rPr lang="ru-RU" dirty="0" smtClean="0"/>
              <a:t> </a:t>
            </a:r>
            <a:r>
              <a:rPr lang="ru-RU" dirty="0" err="1" smtClean="0"/>
              <a:t>репозиторий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github.com/gladorange</a:t>
            </a:r>
            <a:r>
              <a:rPr lang="en-US" smtClean="0">
                <a:hlinkClick r:id="rId2"/>
              </a:rPr>
              <a:t>/niit_se_2020</a:t>
            </a:r>
            <a:r>
              <a:rPr lang="en-US" smtClean="0"/>
              <a:t> 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8. </a:t>
            </a:r>
            <a:r>
              <a:rPr lang="ru-RU" dirty="0" smtClean="0"/>
              <a:t>Отправить пул-</a:t>
            </a:r>
            <a:r>
              <a:rPr lang="ru-RU" dirty="0" err="1" smtClean="0"/>
              <a:t>реквест</a:t>
            </a:r>
            <a:r>
              <a:rPr lang="ru-RU" dirty="0" smtClean="0"/>
              <a:t> с выполненным домашним заданием.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9. </a:t>
            </a:r>
            <a:r>
              <a:rPr lang="ru-RU" dirty="0" smtClean="0"/>
              <a:t>Задание делайте в папке со своей </a:t>
            </a:r>
            <a:r>
              <a:rPr lang="ru-RU" b="1" dirty="0" smtClean="0"/>
              <a:t>фамилией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- Не надо делать в корне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- Не надо папку называть своим именем.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- Не надо писать </a:t>
            </a:r>
            <a:r>
              <a:rPr lang="ru-RU" dirty="0" err="1" smtClean="0"/>
              <a:t>имя.фамилия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ООП, Объекты и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– </a:t>
            </a:r>
            <a:r>
              <a:rPr lang="ru-RU" dirty="0" smtClean="0"/>
              <a:t>это ООП-язык, работает с объектами.</a:t>
            </a:r>
          </a:p>
          <a:p>
            <a:r>
              <a:rPr lang="ru-RU" dirty="0" smtClean="0"/>
              <a:t>Объекты в реальном мире имеют </a:t>
            </a:r>
            <a:r>
              <a:rPr lang="ru-RU" b="1" dirty="0" smtClean="0"/>
              <a:t>состояние</a:t>
            </a:r>
            <a:r>
              <a:rPr lang="ru-RU" dirty="0" smtClean="0"/>
              <a:t> и </a:t>
            </a:r>
            <a:r>
              <a:rPr lang="ru-RU" b="1" dirty="0" smtClean="0"/>
              <a:t>поведение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Состояние объектов в </a:t>
            </a:r>
            <a:r>
              <a:rPr lang="en-US" dirty="0" smtClean="0"/>
              <a:t>Java</a:t>
            </a:r>
            <a:r>
              <a:rPr lang="ru-RU" dirty="0" smtClean="0"/>
              <a:t> хранится в </a:t>
            </a:r>
            <a:r>
              <a:rPr lang="ru-RU" b="1" dirty="0" smtClean="0"/>
              <a:t>полях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Поведение объектов описывается </a:t>
            </a:r>
            <a:r>
              <a:rPr lang="ru-RU" b="1" dirty="0" smtClean="0"/>
              <a:t>методами</a:t>
            </a:r>
            <a:r>
              <a:rPr lang="ru-RU" dirty="0" smtClean="0"/>
              <a:t>.</a:t>
            </a:r>
          </a:p>
          <a:p>
            <a:r>
              <a:rPr lang="ru-RU" dirty="0"/>
              <a:t>Примеры объектов: </a:t>
            </a:r>
            <a:br>
              <a:rPr lang="ru-RU" dirty="0"/>
            </a:br>
            <a:r>
              <a:rPr lang="ru-RU" dirty="0"/>
              <a:t>Телевизор: </a:t>
            </a:r>
            <a:r>
              <a:rPr lang="ru-RU" dirty="0" smtClean="0"/>
              <a:t>включен, </a:t>
            </a:r>
            <a:r>
              <a:rPr lang="ru-RU" dirty="0"/>
              <a:t>громкость, канал. </a:t>
            </a:r>
            <a:br>
              <a:rPr lang="ru-RU" dirty="0"/>
            </a:br>
            <a:r>
              <a:rPr lang="ru-RU" dirty="0"/>
              <a:t>Включить</a:t>
            </a:r>
            <a:r>
              <a:rPr lang="ru-RU" dirty="0" smtClean="0"/>
              <a:t>(),Выключить(), </a:t>
            </a:r>
            <a:r>
              <a:rPr lang="ru-RU" dirty="0" err="1"/>
              <a:t>изменитьГромкость</a:t>
            </a:r>
            <a:r>
              <a:rPr lang="ru-RU" dirty="0"/>
              <a:t>(), </a:t>
            </a:r>
            <a:r>
              <a:rPr lang="ru-RU" dirty="0" err="1"/>
              <a:t>переключитьКанал</a:t>
            </a:r>
            <a:r>
              <a:rPr lang="ru-RU" dirty="0"/>
              <a:t>()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Собака: цвет, кличка, сытость.</a:t>
            </a:r>
            <a:br>
              <a:rPr lang="ru-RU" dirty="0"/>
            </a:br>
            <a:r>
              <a:rPr lang="ru-RU" dirty="0" err="1"/>
              <a:t>позватьПоИмени</a:t>
            </a:r>
            <a:r>
              <a:rPr lang="ru-RU" dirty="0"/>
              <a:t>(), покормить</a:t>
            </a:r>
            <a:r>
              <a:rPr lang="ru-RU" dirty="0" smtClean="0"/>
              <a:t>(), </a:t>
            </a:r>
            <a:r>
              <a:rPr lang="ru-RU" dirty="0" err="1" smtClean="0"/>
              <a:t>повилятьХвостом</a:t>
            </a:r>
            <a:r>
              <a:rPr lang="ru-RU" dirty="0" smtClean="0"/>
              <a:t>()</a:t>
            </a:r>
          </a:p>
          <a:p>
            <a:r>
              <a:rPr lang="en-US" dirty="0">
                <a:hlinkClick r:id="rId2"/>
              </a:rPr>
              <a:t>https://docs.oracle.com/javase/tutorial/java/concepts/index.html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5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реальном мире много объектов одного </a:t>
            </a:r>
            <a:r>
              <a:rPr lang="ru-RU" b="1" dirty="0" smtClean="0"/>
              <a:t>типа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Например, может быть много телевизоров одной модели, которые одинаково сделаны.</a:t>
            </a:r>
          </a:p>
          <a:p>
            <a:r>
              <a:rPr lang="ru-RU" dirty="0" smtClean="0"/>
              <a:t>Каждый телевизор </a:t>
            </a:r>
            <a:r>
              <a:rPr lang="ru-RU" b="1" dirty="0" smtClean="0"/>
              <a:t>состоят из одних и тех же компонентов</a:t>
            </a:r>
            <a:r>
              <a:rPr lang="ru-RU" dirty="0"/>
              <a:t> </a:t>
            </a:r>
            <a:r>
              <a:rPr lang="ru-RU" dirty="0" smtClean="0"/>
              <a:t>и по одному и тому же «</a:t>
            </a:r>
            <a:r>
              <a:rPr lang="ru-RU" b="1" dirty="0" smtClean="0"/>
              <a:t>чертежу»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терминах ООП мы говорим, что какой-то конкретный телевизор – это </a:t>
            </a:r>
            <a:r>
              <a:rPr lang="ru-RU" b="1" dirty="0" smtClean="0"/>
              <a:t>экземпляр</a:t>
            </a:r>
            <a:r>
              <a:rPr lang="ru-RU" dirty="0" smtClean="0"/>
              <a:t> класса </a:t>
            </a:r>
            <a:r>
              <a:rPr lang="ru-RU" b="1" i="1" dirty="0" smtClean="0"/>
              <a:t>Телевизор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– это тот самый «чертеж», который описывает возможное </a:t>
            </a:r>
            <a:r>
              <a:rPr lang="ru-RU" b="1" dirty="0" smtClean="0"/>
              <a:t>поведение</a:t>
            </a:r>
            <a:r>
              <a:rPr lang="ru-RU" dirty="0" smtClean="0"/>
              <a:t> и </a:t>
            </a:r>
            <a:r>
              <a:rPr lang="ru-RU" b="1" dirty="0" smtClean="0"/>
              <a:t>состояние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2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Коротко о </a:t>
            </a:r>
            <a:r>
              <a:rPr lang="en-US" sz="4000" spc="-1" dirty="0" smtClean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467004"/>
            <a:ext cx="9071640" cy="40878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3600" dirty="0">
                <a:solidFill>
                  <a:schemeClr val="tx1"/>
                </a:solidFill>
              </a:rPr>
              <a:t> язык 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(</a:t>
            </a:r>
            <a:r>
              <a:rPr lang="ru-RU" sz="3600" dirty="0">
                <a:solidFill>
                  <a:schemeClr val="tx1"/>
                </a:solidFill>
              </a:rPr>
              <a:t>WORA – </a:t>
            </a:r>
            <a:r>
              <a:rPr lang="ru-RU" sz="3600" dirty="0" err="1">
                <a:solidFill>
                  <a:schemeClr val="tx1"/>
                </a:solidFill>
              </a:rPr>
              <a:t>write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once</a:t>
            </a:r>
            <a:r>
              <a:rPr lang="ru-RU" sz="3600" dirty="0">
                <a:solidFill>
                  <a:schemeClr val="tx1"/>
                </a:solidFill>
              </a:rPr>
              <a:t>, </a:t>
            </a:r>
            <a:r>
              <a:rPr lang="ru-RU" sz="3600" dirty="0" err="1">
                <a:solidFill>
                  <a:schemeClr val="tx1"/>
                </a:solidFill>
              </a:rPr>
              <a:t>run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anywhere</a:t>
            </a:r>
            <a:r>
              <a:rPr lang="ru-RU" sz="3600" dirty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</a:rPr>
              <a:t>Объектно-ориентированный</a:t>
            </a:r>
            <a:endParaRPr lang="ru-RU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Компилируемый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Нет прямого управлению памятью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Синтаксис похож на С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понятия и типы файлов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848051"/>
            <a:ext cx="9071640" cy="50340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*.</a:t>
            </a:r>
            <a:r>
              <a:rPr lang="en-US" sz="2400" b="1" dirty="0" smtClean="0">
                <a:solidFill>
                  <a:schemeClr val="tx1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smtClean="0">
                <a:solidFill>
                  <a:schemeClr val="tx1"/>
                </a:solidFill>
              </a:rPr>
              <a:t>файлы с исходным кодом на языке </a:t>
            </a:r>
            <a:r>
              <a:rPr lang="en-US" sz="2400" dirty="0" smtClean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javac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smtClean="0">
                <a:solidFill>
                  <a:schemeClr val="tx1"/>
                </a:solidFill>
              </a:rPr>
              <a:t>компилятор </a:t>
            </a:r>
            <a:r>
              <a:rPr lang="en-US" sz="2400" dirty="0" smtClean="0">
                <a:solidFill>
                  <a:schemeClr val="tx1"/>
                </a:solidFill>
              </a:rPr>
              <a:t>Java, </a:t>
            </a:r>
            <a:r>
              <a:rPr lang="ru-RU" sz="2400" dirty="0" smtClean="0">
                <a:solidFill>
                  <a:schemeClr val="tx1"/>
                </a:solidFill>
              </a:rPr>
              <a:t>преобразовывает *</a:t>
            </a:r>
            <a:r>
              <a:rPr lang="en-US" sz="2400" dirty="0" smtClean="0">
                <a:solidFill>
                  <a:schemeClr val="tx1"/>
                </a:solidFill>
              </a:rPr>
              <a:t>.java </a:t>
            </a:r>
            <a:r>
              <a:rPr lang="ru-RU" sz="2400" dirty="0" smtClean="0">
                <a:solidFill>
                  <a:schemeClr val="tx1"/>
                </a:solidFill>
              </a:rPr>
              <a:t>файлы в </a:t>
            </a:r>
            <a:r>
              <a:rPr lang="en-US" sz="2400" dirty="0" smtClean="0">
                <a:solidFill>
                  <a:schemeClr val="tx1"/>
                </a:solidFill>
              </a:rPr>
              <a:t>*.class </a:t>
            </a:r>
            <a:r>
              <a:rPr lang="ru-RU" sz="2400" dirty="0" smtClean="0">
                <a:solidFill>
                  <a:schemeClr val="tx1"/>
                </a:solidFill>
              </a:rPr>
              <a:t>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*.</a:t>
            </a:r>
            <a:r>
              <a:rPr lang="en-US" sz="2400" b="1" dirty="0" smtClean="0">
                <a:solidFill>
                  <a:schemeClr val="tx1"/>
                </a:solidFill>
              </a:rPr>
              <a:t>class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– файлы с байт-кодом. В одном файле хранится ровно один класс.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Байт-код</a:t>
            </a:r>
            <a:r>
              <a:rPr lang="ru-RU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err="1" smtClean="0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 smtClean="0">
                <a:solidFill>
                  <a:schemeClr val="tx1"/>
                </a:solidFill>
              </a:rPr>
              <a:t> код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 smtClean="0">
                <a:solidFill>
                  <a:schemeClr val="tx1"/>
                </a:solidFill>
              </a:rPr>
              <a:t>Этот код может быть выполнен внутри </a:t>
            </a:r>
            <a:r>
              <a:rPr lang="en-US" sz="2400" b="1" dirty="0" smtClean="0">
                <a:solidFill>
                  <a:schemeClr val="tx1"/>
                </a:solidFill>
              </a:rPr>
              <a:t>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– Java Virtual Machine. </a:t>
            </a:r>
            <a:r>
              <a:rPr lang="ru-RU" sz="2400" dirty="0">
                <a:solidFill>
                  <a:schemeClr val="tx1"/>
                </a:solidFill>
              </a:rPr>
              <a:t>Программа, которая выполняет </a:t>
            </a:r>
            <a:r>
              <a:rPr lang="en-US" sz="2400" dirty="0">
                <a:solidFill>
                  <a:schemeClr val="tx1"/>
                </a:solidFill>
              </a:rPr>
              <a:t>Java-</a:t>
            </a:r>
            <a:r>
              <a:rPr lang="ru-RU" sz="2400" dirty="0">
                <a:solidFill>
                  <a:schemeClr val="tx1"/>
                </a:solidFill>
              </a:rPr>
              <a:t>код. </a:t>
            </a:r>
            <a:r>
              <a:rPr lang="ru-RU" sz="2400" dirty="0" smtClean="0">
                <a:solidFill>
                  <a:schemeClr val="tx1"/>
                </a:solidFill>
              </a:rPr>
              <a:t>Для каждой операционной системы и архитектуры нужны разные </a:t>
            </a:r>
            <a:r>
              <a:rPr lang="en-US" sz="2400" dirty="0" smtClean="0">
                <a:solidFill>
                  <a:schemeClr val="tx1"/>
                </a:solidFill>
              </a:rPr>
              <a:t>JVM.</a:t>
            </a:r>
            <a:endParaRPr lang="ru-RU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9129" y="1799924"/>
            <a:ext cx="9071640" cy="488000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*.jar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архив, в котором есть несколько </a:t>
            </a:r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файлов(или каких-то других ресурсов: картинок, звуков…).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Технически – это </a:t>
            </a:r>
            <a:r>
              <a:rPr lang="en-US" b="1" dirty="0" smtClean="0">
                <a:solidFill>
                  <a:schemeClr val="tx1"/>
                </a:solidFill>
              </a:rPr>
              <a:t>zip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Java Runtime Environment, </a:t>
            </a:r>
            <a:r>
              <a:rPr lang="ru-RU" dirty="0">
                <a:solidFill>
                  <a:schemeClr val="tx1"/>
                </a:solidFill>
              </a:rPr>
              <a:t>минимальное окружение (набор файлов), необходимых для запуска </a:t>
            </a:r>
            <a:r>
              <a:rPr lang="en-US" b="1" dirty="0" smtClean="0">
                <a:solidFill>
                  <a:schemeClr val="tx1"/>
                </a:solidFill>
              </a:rPr>
              <a:t>JVM.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Это сама </a:t>
            </a:r>
            <a:r>
              <a:rPr lang="en-US" b="1" dirty="0" smtClean="0">
                <a:solidFill>
                  <a:schemeClr val="tx1"/>
                </a:solidFill>
              </a:rPr>
              <a:t>JVM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ru-RU" dirty="0" smtClean="0">
                <a:solidFill>
                  <a:schemeClr val="tx1"/>
                </a:solidFill>
              </a:rPr>
              <a:t>стандартная библиотека.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Обычно </a:t>
            </a:r>
            <a:r>
              <a:rPr lang="en-US" dirty="0" smtClean="0">
                <a:solidFill>
                  <a:schemeClr val="tx1"/>
                </a:solidFill>
              </a:rPr>
              <a:t>JRE </a:t>
            </a:r>
            <a:r>
              <a:rPr lang="ru-RU" dirty="0" smtClean="0">
                <a:solidFill>
                  <a:schemeClr val="tx1"/>
                </a:solidFill>
              </a:rPr>
              <a:t>устанавливает конечный пользователь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программ.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Начиная  с </a:t>
            </a:r>
            <a:r>
              <a:rPr lang="en-US" b="1" dirty="0" smtClean="0">
                <a:solidFill>
                  <a:schemeClr val="tx1"/>
                </a:solidFill>
              </a:rPr>
              <a:t>Java 11 JRE </a:t>
            </a:r>
            <a:r>
              <a:rPr lang="ru-RU" b="1" dirty="0" smtClean="0">
                <a:solidFill>
                  <a:schemeClr val="tx1"/>
                </a:solidFill>
              </a:rPr>
              <a:t>больше не поставляется.</a:t>
            </a:r>
          </a:p>
          <a:p>
            <a:r>
              <a:rPr lang="en-US" b="1" dirty="0">
                <a:solidFill>
                  <a:schemeClr val="tx1"/>
                </a:solidFill>
              </a:rPr>
              <a:t>JDK</a:t>
            </a:r>
            <a:r>
              <a:rPr lang="en-US" dirty="0">
                <a:solidFill>
                  <a:schemeClr val="tx1"/>
                </a:solidFill>
              </a:rPr>
              <a:t> – Java Development Kit, </a:t>
            </a:r>
            <a:r>
              <a:rPr lang="ru-RU" dirty="0">
                <a:solidFill>
                  <a:schemeClr val="tx1"/>
                </a:solidFill>
              </a:rPr>
              <a:t>набор инструментов, необходимых для разработки программ на </a:t>
            </a:r>
            <a:r>
              <a:rPr lang="en-US" dirty="0">
                <a:solidFill>
                  <a:schemeClr val="tx1"/>
                </a:solidFill>
              </a:rPr>
              <a:t>Java( </a:t>
            </a:r>
            <a:r>
              <a:rPr lang="ru-RU" dirty="0">
                <a:solidFill>
                  <a:schemeClr val="tx1"/>
                </a:solidFill>
              </a:rPr>
              <a:t>компилятор, отладчик, </a:t>
            </a:r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2283</Words>
  <Application>Microsoft Office PowerPoint</Application>
  <PresentationFormat>Custom</PresentationFormat>
  <Paragraphs>380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StarSymbol</vt:lpstr>
      <vt:lpstr>Times New Roman</vt:lpstr>
      <vt:lpstr>Trebuchet MS</vt:lpstr>
      <vt:lpstr>Wingdings 3</vt:lpstr>
      <vt:lpstr>Facet</vt:lpstr>
      <vt:lpstr>PowerPoint Presentation</vt:lpstr>
      <vt:lpstr>Что будем проходить</vt:lpstr>
      <vt:lpstr>Что не будем проходить</vt:lpstr>
      <vt:lpstr>Программа занятия</vt:lpstr>
      <vt:lpstr>ООП, Объекты и классы</vt:lpstr>
      <vt:lpstr>Классы</vt:lpstr>
      <vt:lpstr>Коротко о Java </vt:lpstr>
      <vt:lpstr>Основные понятия и типы файлов</vt:lpstr>
      <vt:lpstr>Основные понятия и типы файлов</vt:lpstr>
      <vt:lpstr>Байткод и переносимость. </vt:lpstr>
      <vt:lpstr>Байткод и переносимость.</vt:lpstr>
      <vt:lpstr>Жизненный путь Java-программы</vt:lpstr>
      <vt:lpstr>PowerPoint Presentation</vt:lpstr>
      <vt:lpstr>Настройка окружения</vt:lpstr>
      <vt:lpstr>Hello world своими руками </vt:lpstr>
      <vt:lpstr>IDE</vt:lpstr>
      <vt:lpstr>Основные конструкции языка</vt:lpstr>
      <vt:lpstr>Переменные. Типы</vt:lpstr>
      <vt:lpstr>Переменные. </vt:lpstr>
      <vt:lpstr>Переменные. Объявление</vt:lpstr>
      <vt:lpstr>Переменные. Использование. </vt:lpstr>
      <vt:lpstr>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Определение. </vt:lpstr>
      <vt:lpstr>Методы. Вызов</vt:lpstr>
      <vt:lpstr>Условный оператор</vt:lpstr>
      <vt:lpstr>Массивы</vt:lpstr>
      <vt:lpstr>Массивы. Инициализация</vt:lpstr>
      <vt:lpstr>Массивы. Доступ к элементам</vt:lpstr>
      <vt:lpstr>Цикл for. </vt:lpstr>
      <vt:lpstr>Цикл for. Пример. </vt:lpstr>
      <vt:lpstr>Цикл for в общем виде</vt:lpstr>
      <vt:lpstr>For при работе с массивами</vt:lpstr>
      <vt:lpstr>Основы GIT</vt:lpstr>
      <vt:lpstr>Git. Commit</vt:lpstr>
      <vt:lpstr>Git. Commit</vt:lpstr>
      <vt:lpstr>Git. Децентрализованность</vt:lpstr>
      <vt:lpstr>Git</vt:lpstr>
      <vt:lpstr>GitHub. Pull request</vt:lpstr>
      <vt:lpstr>Github.</vt:lpstr>
      <vt:lpstr>PowerPoint Presentation</vt:lpstr>
      <vt:lpstr>Доп. материалы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2020-06-20T19:24:34Z</dcterms:created>
  <dcterms:modified xsi:type="dcterms:W3CDTF">2020-06-29T16:56:25Z</dcterms:modified>
  <dc:language/>
</cp:coreProperties>
</file>