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65" r:id="rId5"/>
    <p:sldId id="264" r:id="rId6"/>
    <p:sldId id="267" r:id="rId7"/>
    <p:sldId id="263" r:id="rId8"/>
    <p:sldId id="266" r:id="rId9"/>
    <p:sldId id="269" r:id="rId10"/>
    <p:sldId id="271" r:id="rId11"/>
    <p:sldId id="272" r:id="rId12"/>
    <p:sldId id="274" r:id="rId13"/>
    <p:sldId id="273" r:id="rId14"/>
    <p:sldId id="277" r:id="rId15"/>
    <p:sldId id="276" r:id="rId16"/>
    <p:sldId id="279" r:id="rId17"/>
    <p:sldId id="280" r:id="rId18"/>
    <p:sldId id="281" r:id="rId19"/>
    <p:sldId id="294" r:id="rId20"/>
    <p:sldId id="283" r:id="rId21"/>
    <p:sldId id="284" r:id="rId22"/>
    <p:sldId id="287" r:id="rId23"/>
    <p:sldId id="286" r:id="rId24"/>
    <p:sldId id="288" r:id="rId25"/>
    <p:sldId id="289" r:id="rId26"/>
    <p:sldId id="290" r:id="rId27"/>
    <p:sldId id="291" r:id="rId28"/>
    <p:sldId id="282" r:id="rId29"/>
    <p:sldId id="298" r:id="rId30"/>
    <p:sldId id="299" r:id="rId31"/>
    <p:sldId id="296" r:id="rId32"/>
    <p:sldId id="297" r:id="rId33"/>
    <p:sldId id="301" r:id="rId34"/>
    <p:sldId id="292" r:id="rId35"/>
    <p:sldId id="293" r:id="rId36"/>
    <p:sldId id="259" r:id="rId37"/>
    <p:sldId id="285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71" autoAdjust="0"/>
    <p:restoredTop sz="90089" autoAdjust="0"/>
  </p:normalViewPr>
  <p:slideViewPr>
    <p:cSldViewPr>
      <p:cViewPr varScale="1">
        <p:scale>
          <a:sx n="76" d="100"/>
          <a:sy n="76" d="100"/>
        </p:scale>
        <p:origin x="-108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0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7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08B-6F90-4754-832D-E98F3D7923D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1FDFD-A218-4148-99B7-B51AF9CA9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</a:p>
          <a:p>
            <a:pPr>
              <a:buFontTx/>
              <a:buChar char="-"/>
            </a:pPr>
            <a:r>
              <a:rPr lang="en-US" baseline="0" dirty="0" smtClean="0"/>
              <a:t>build: component’s jar</a:t>
            </a:r>
          </a:p>
          <a:p>
            <a:pPr>
              <a:buFontTx/>
              <a:buChar char="-"/>
            </a:pPr>
            <a:r>
              <a:rPr lang="en-US" baseline="0" dirty="0" smtClean="0"/>
              <a:t>goal: deploy application</a:t>
            </a:r>
            <a:endParaRPr lang="en-US" dirty="0" smtClean="0"/>
          </a:p>
          <a:p>
            <a:r>
              <a:rPr lang="en-US" dirty="0" err="1" smtClean="0"/>
              <a:t>ProjectDescriptor</a:t>
            </a:r>
            <a:r>
              <a:rPr lang="en-US" baseline="0" dirty="0" smtClean="0"/>
              <a:t> – used to instantiate Project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Cli</a:t>
            </a:r>
            <a:r>
              <a:rPr lang="en-US" baseline="0" dirty="0" smtClean="0"/>
              <a:t> example based on Ex10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://docs.gradle.org/current/userguide/tutorial_gradle_command_line.html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gradle --profile</a:t>
            </a:r>
          </a:p>
          <a:p>
            <a:r>
              <a:rPr lang="pl-PL" dirty="0" smtClean="0"/>
              <a:t>- generate</a:t>
            </a:r>
            <a:r>
              <a:rPr lang="pl-PL" baseline="0" dirty="0" smtClean="0"/>
              <a:t>s execution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dubug</a:t>
            </a:r>
            <a:endParaRPr lang="en-US" baseline="0" dirty="0" smtClean="0"/>
          </a:p>
          <a:p>
            <a:r>
              <a:rPr lang="en-US" baseline="0" dirty="0" smtClean="0"/>
              <a:t>Ex10, </a:t>
            </a:r>
            <a:r>
              <a:rPr lang="en-US" baseline="0" dirty="0" err="1" smtClean="0"/>
              <a:t>JavaPlugin</a:t>
            </a:r>
            <a:r>
              <a:rPr lang="en-US" baseline="0" dirty="0" smtClean="0"/>
              <a:t> breakpoint, run </a:t>
            </a:r>
            <a:r>
              <a:rPr lang="en-US" baseline="0" dirty="0" err="1" smtClean="0"/>
              <a:t>build.gradle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http://technologyconversations.com/2014/06/18/build-tools/</a:t>
            </a:r>
          </a:p>
          <a:p>
            <a:r>
              <a:rPr lang="en-US" dirty="0" smtClean="0"/>
              <a:t>http://zeroturnaround.com/rebellabs/java-build-tools-part-2-a-decision-makers-comparison-of-maven-gradle-and-ant-ivy/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> – one of possible option, https://docs.gradle.org/current/userguide/init_scripts.html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https://docs.gradle.org/current/dsl/org.gradle.api.Project.html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https://docs.gradle.org/current/userguide/writing_build_scripts.html (13.7. Some Groovy basics)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http://www.groovy-lang.org/semantics.html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https://docs.gradle.org/current/userguide/build_environment.html#properties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properties file in the user's home directory has precedence over property files in the project directories.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https://docs.gradle.org/current/userguide/custom_tasks.html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 id (core </a:t>
            </a:r>
            <a:r>
              <a:rPr lang="en-US" dirty="0" err="1" smtClean="0"/>
              <a:t>plugins</a:t>
            </a:r>
            <a:r>
              <a:rPr lang="en-US" dirty="0" smtClean="0"/>
              <a:t> uses short name, community </a:t>
            </a:r>
            <a:r>
              <a:rPr lang="en-US" dirty="0" err="1" smtClean="0"/>
              <a:t>plugins</a:t>
            </a:r>
            <a:r>
              <a:rPr lang="en-US" dirty="0" smtClean="0"/>
              <a:t> should use fully qualified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1FDFD-A218-4148-99B7-B51AF9CA95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BA57-46E3-4466-90A1-75266991A688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439-76D1-4FD1-AE00-D928C6300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radle.org/current/userguide/potential_trap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standard_plugi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ugins.gradle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ub.rocks/" TargetMode="External"/><Relationship Id="rId2" Type="http://schemas.openxmlformats.org/officeDocument/2006/relationships/hyperlink" Target="https://issues.gradle.org/browse/GRADLE-242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zeroturnaround.com/rebellabs/java-build-tools-part-2-a-decision-makers-comparison-of-maven-gradle-and-ant-iv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gradle.org/" TargetMode="External"/><Relationship Id="rId2" Type="http://schemas.openxmlformats.org/officeDocument/2006/relationships/hyperlink" Target="https://docs.gradl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bula-plugins" TargetMode="External"/><Relationship Id="rId5" Type="http://schemas.openxmlformats.org/officeDocument/2006/relationships/hyperlink" Target="http://manning.com/muschko/" TargetMode="External"/><Relationship Id="rId4" Type="http://schemas.openxmlformats.org/officeDocument/2006/relationships/hyperlink" Target="https://github.com/gradle/gradle/tree/master/subprojects/docs/src/samp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0288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itchFamily="2" charset="-79"/>
                <a:cs typeface="Aharoni" pitchFamily="2" charset="-79"/>
              </a:rPr>
              <a:t>Introduction to</a:t>
            </a:r>
            <a:endParaRPr lang="en-US" sz="7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5857892"/>
            <a:ext cx="6400800" cy="642942"/>
          </a:xfrm>
        </p:spPr>
        <p:txBody>
          <a:bodyPr>
            <a:normAutofit/>
          </a:bodyPr>
          <a:lstStyle/>
          <a:p>
            <a:r>
              <a:rPr lang="pl-PL" sz="1800" dirty="0" smtClean="0"/>
              <a:t>Adam Laczynski, Febury 2016</a:t>
            </a:r>
            <a:endParaRPr lang="pl-PL" sz="1800" dirty="0"/>
          </a:p>
        </p:txBody>
      </p:sp>
      <p:sp>
        <p:nvSpPr>
          <p:cNvPr id="13314" name="AutoShape 2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http://gradle.com/images/gradle-logo-horizontal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softwarewithjeff.com/blog/wp-content/uploads/2015/06/gradle-logo-horizonta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92" y="3563557"/>
            <a:ext cx="6600817" cy="1437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Not visible in sub-projects</a:t>
            </a:r>
          </a:p>
          <a:p>
            <a:pPr lvl="1"/>
            <a:r>
              <a:rPr lang="en-US" dirty="0" smtClean="0"/>
              <a:t>Groovy script variables – traps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https://docs.gradle.org/current/userguide/potential_traps.html</a:t>
            </a:r>
            <a:r>
              <a:rPr lang="pl-PL" dirty="0" smtClean="0"/>
              <a:t> </a:t>
            </a:r>
            <a:endParaRPr lang="en-US" dirty="0" smtClean="0"/>
          </a:p>
          <a:p>
            <a:r>
              <a:rPr lang="en-US" dirty="0" smtClean="0"/>
              <a:t>Ex3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$GRADLE_USER_HOME/</a:t>
            </a:r>
            <a:r>
              <a:rPr lang="en-US" dirty="0" err="1" smtClean="0"/>
              <a:t>gradle.properties</a:t>
            </a:r>
            <a:r>
              <a:rPr lang="en-US" dirty="0" smtClean="0"/>
              <a:t> or $USER_HOME/.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-P&lt;key&gt;=&lt;value&gt;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Dorg.gradle.project</a:t>
            </a:r>
            <a:r>
              <a:rPr lang="en-US" dirty="0" smtClean="0"/>
              <a:t>.&lt;key&gt;=&lt;value&gt;</a:t>
            </a:r>
          </a:p>
          <a:p>
            <a:endParaRPr lang="en-US" dirty="0" smtClean="0"/>
          </a:p>
          <a:p>
            <a:r>
              <a:rPr lang="en-US" dirty="0" smtClean="0"/>
              <a:t>Environment variable  ORG_GRADLE_PROJECT_&lt;key&gt;=&lt;value&gt;</a:t>
            </a:r>
          </a:p>
          <a:p>
            <a:endParaRPr lang="en-US" dirty="0" smtClean="0"/>
          </a:p>
          <a:p>
            <a:r>
              <a:rPr lang="en-US" dirty="0" smtClean="0"/>
              <a:t>&lt;project dir&gt;/</a:t>
            </a:r>
            <a:r>
              <a:rPr lang="en-US" dirty="0" err="1" smtClean="0"/>
              <a:t>gradle.propertie</a:t>
            </a:r>
            <a:endParaRPr lang="en-US" dirty="0" smtClean="0"/>
          </a:p>
          <a:p>
            <a:pPr lvl="1"/>
            <a:r>
              <a:rPr lang="en-US" dirty="0" smtClean="0"/>
              <a:t>Supported by any sub-project dir</a:t>
            </a:r>
          </a:p>
          <a:p>
            <a:endParaRPr lang="en-US" dirty="0" smtClean="0"/>
          </a:p>
          <a:p>
            <a:r>
              <a:rPr lang="en-US" dirty="0" smtClean="0"/>
              <a:t>Extra properties - &lt;object&gt;.ext.&lt;property&gt;	</a:t>
            </a:r>
          </a:p>
          <a:p>
            <a:pPr lvl="1"/>
            <a:r>
              <a:rPr lang="en-US" dirty="0" smtClean="0"/>
              <a:t>Supported by Settings, Project, Task</a:t>
            </a:r>
          </a:p>
          <a:p>
            <a:pPr lvl="1"/>
            <a:r>
              <a:rPr lang="en-US" dirty="0" smtClean="0"/>
              <a:t>Visible in sub-projects (but not from Settings)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like to script variable</a:t>
            </a:r>
          </a:p>
          <a:p>
            <a:r>
              <a:rPr lang="en-US" dirty="0" smtClean="0"/>
              <a:t>If does not exist exception is thrown</a:t>
            </a:r>
          </a:p>
          <a:p>
            <a:pPr lvl="1"/>
            <a:r>
              <a:rPr lang="en-US" dirty="0" err="1" smtClean="0"/>
              <a:t>hasProperty</a:t>
            </a:r>
            <a:r>
              <a:rPr lang="en-US" dirty="0" smtClean="0"/>
              <a:t>(&lt;name&gt;) method to check existence</a:t>
            </a:r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set in </a:t>
            </a:r>
            <a:r>
              <a:rPr lang="en-US" dirty="0" err="1" smtClean="0"/>
              <a:t>gradle.properties</a:t>
            </a:r>
            <a:r>
              <a:rPr lang="en-US" dirty="0" smtClean="0"/>
              <a:t> file via </a:t>
            </a:r>
            <a:r>
              <a:rPr lang="en-US" dirty="0" err="1" smtClean="0"/>
              <a:t>systemProp</a:t>
            </a:r>
            <a:r>
              <a:rPr lang="en-US" dirty="0" smtClean="0"/>
              <a:t>.&lt;key&gt;=&lt;value&gt;</a:t>
            </a:r>
          </a:p>
          <a:p>
            <a:r>
              <a:rPr lang="en-US" dirty="0" smtClean="0"/>
              <a:t>Ex4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name</a:t>
            </a:r>
          </a:p>
          <a:p>
            <a:r>
              <a:rPr lang="en-US" dirty="0" smtClean="0"/>
              <a:t>Made up of sequence of Actions</a:t>
            </a:r>
          </a:p>
          <a:p>
            <a:r>
              <a:rPr lang="en-US" dirty="0" smtClean="0"/>
              <a:t>Can depends on other Tasks</a:t>
            </a:r>
          </a:p>
          <a:p>
            <a:r>
              <a:rPr lang="en-US" dirty="0" smtClean="0"/>
              <a:t>Registered as project property</a:t>
            </a:r>
          </a:p>
          <a:p>
            <a:r>
              <a:rPr lang="en-US" dirty="0" smtClean="0"/>
              <a:t>Not inherited between projects</a:t>
            </a:r>
          </a:p>
          <a:p>
            <a:r>
              <a:rPr lang="en-US" dirty="0" smtClean="0"/>
              <a:t>Executed only once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Project creates Task</a:t>
            </a:r>
          </a:p>
          <a:p>
            <a:pPr lvl="1"/>
            <a:r>
              <a:rPr lang="en-US" dirty="0" smtClean="0"/>
              <a:t>Task belongs only to one Project instance</a:t>
            </a:r>
          </a:p>
          <a:p>
            <a:pPr lvl="1"/>
            <a:r>
              <a:rPr lang="en-US" dirty="0" smtClean="0"/>
              <a:t>Various methods to create Task</a:t>
            </a:r>
          </a:p>
          <a:p>
            <a:r>
              <a:rPr lang="en-US" dirty="0" smtClean="0"/>
              <a:t>Supports ext properties</a:t>
            </a:r>
          </a:p>
          <a:p>
            <a:r>
              <a:rPr lang="en-US" dirty="0" err="1" smtClean="0"/>
              <a:t>Project.defaultTasks</a:t>
            </a:r>
            <a:endParaRPr lang="en-US" dirty="0" smtClean="0"/>
          </a:p>
          <a:p>
            <a:r>
              <a:rPr lang="en-US" dirty="0" smtClean="0"/>
              <a:t>Ex5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Custom task – Ex6</a:t>
            </a:r>
          </a:p>
          <a:p>
            <a:r>
              <a:rPr lang="en-US" dirty="0" smtClean="0"/>
              <a:t>Skipping tasks</a:t>
            </a:r>
          </a:p>
          <a:p>
            <a:pPr lvl="1"/>
            <a:r>
              <a:rPr lang="en-US" dirty="0" smtClean="0"/>
              <a:t>Using predicate </a:t>
            </a:r>
            <a:r>
              <a:rPr lang="en-US" dirty="0" err="1" smtClean="0"/>
              <a:t>onlyIf</a:t>
            </a:r>
            <a:endParaRPr lang="en-US" dirty="0" smtClean="0"/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StopExecutionException</a:t>
            </a:r>
            <a:endParaRPr lang="en-US" dirty="0" smtClean="0"/>
          </a:p>
          <a:p>
            <a:pPr lvl="1"/>
            <a:r>
              <a:rPr lang="en-US" dirty="0" smtClean="0"/>
              <a:t>Enabling and disabling tasks &lt;task&gt;.enabled = false</a:t>
            </a:r>
          </a:p>
          <a:p>
            <a:r>
              <a:rPr lang="en-US" dirty="0" smtClean="0"/>
              <a:t>Skipping tasks that are up-to-date – Ex7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TaskInputs</a:t>
            </a:r>
            <a:r>
              <a:rPr lang="en-US" dirty="0" smtClean="0"/>
              <a:t>/</a:t>
            </a:r>
            <a:r>
              <a:rPr lang="en-US" dirty="0" err="1" smtClean="0"/>
              <a:t>TaskOutputs</a:t>
            </a:r>
            <a:endParaRPr lang="en-US" dirty="0" smtClean="0"/>
          </a:p>
          <a:p>
            <a:pPr lvl="1"/>
            <a:r>
              <a:rPr lang="en-US" dirty="0" err="1" smtClean="0"/>
              <a:t>TaskOutputs.upToDateWhen</a:t>
            </a:r>
            <a:r>
              <a:rPr lang="en-US" dirty="0" smtClean="0"/>
              <a:t>() for not file oriented outputs</a:t>
            </a:r>
          </a:p>
          <a:p>
            <a:r>
              <a:rPr lang="en-US" dirty="0" smtClean="0"/>
              <a:t>Incremental task – incubating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TaskAction</a:t>
            </a:r>
            <a:r>
              <a:rPr lang="en-US" dirty="0" smtClean="0"/>
              <a:t> void execute(</a:t>
            </a:r>
            <a:r>
              <a:rPr lang="en-US" dirty="0" err="1" smtClean="0"/>
              <a:t>IncrementalTaskInputs</a:t>
            </a:r>
            <a:r>
              <a:rPr lang="en-US" dirty="0" smtClean="0"/>
              <a:t> inputs) {}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a bit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rules and options – Ex8</a:t>
            </a:r>
          </a:p>
          <a:p>
            <a:r>
              <a:rPr lang="en-US" dirty="0" err="1" smtClean="0"/>
              <a:t>Finalizer</a:t>
            </a:r>
            <a:r>
              <a:rPr lang="en-US" dirty="0" smtClean="0"/>
              <a:t> tasks</a:t>
            </a:r>
          </a:p>
          <a:p>
            <a:pPr lvl="1"/>
            <a:r>
              <a:rPr lang="en-US" dirty="0" err="1" smtClean="0"/>
              <a:t>taskX.finalizedBy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en-US" dirty="0" smtClean="0"/>
          </a:p>
          <a:p>
            <a:pPr lvl="1"/>
            <a:r>
              <a:rPr lang="en-US" dirty="0" err="1" smtClean="0"/>
              <a:t>Finalizer</a:t>
            </a:r>
            <a:r>
              <a:rPr lang="en-US" dirty="0" smtClean="0"/>
              <a:t> tasks will be executed even if the finalized task fails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Extends project's capabilities</a:t>
            </a:r>
          </a:p>
          <a:p>
            <a:pPr lvl="1"/>
            <a:r>
              <a:rPr lang="en-US" b="1" dirty="0" smtClean="0"/>
              <a:t>Creates</a:t>
            </a:r>
            <a:r>
              <a:rPr lang="en-US" dirty="0" smtClean="0"/>
              <a:t> new Tasks</a:t>
            </a:r>
          </a:p>
          <a:p>
            <a:pPr lvl="1"/>
            <a:r>
              <a:rPr lang="en-US" b="1" dirty="0" smtClean="0"/>
              <a:t>Configures</a:t>
            </a:r>
            <a:r>
              <a:rPr lang="en-US" dirty="0" smtClean="0"/>
              <a:t> Project</a:t>
            </a:r>
          </a:p>
          <a:p>
            <a:pPr lvl="1"/>
            <a:r>
              <a:rPr lang="en-US" b="1" dirty="0" smtClean="0"/>
              <a:t>Adds</a:t>
            </a:r>
            <a:r>
              <a:rPr lang="en-US" dirty="0" smtClean="0"/>
              <a:t> new DSL to the Project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b="1" dirty="0" smtClean="0"/>
              <a:t>Script</a:t>
            </a:r>
            <a:r>
              <a:rPr lang="en-US" dirty="0" smtClean="0"/>
              <a:t>: apply from: </a:t>
            </a:r>
            <a:r>
              <a:rPr lang="pl-PL" dirty="0" smtClean="0"/>
              <a:t>‘</a:t>
            </a:r>
            <a:r>
              <a:rPr lang="en-US" dirty="0" err="1" smtClean="0"/>
              <a:t>other.gradle</a:t>
            </a:r>
            <a:r>
              <a:rPr lang="pl-PL" dirty="0" smtClean="0"/>
              <a:t>’</a:t>
            </a:r>
            <a:endParaRPr lang="en-US" dirty="0" smtClean="0"/>
          </a:p>
          <a:p>
            <a:pPr lvl="1"/>
            <a:r>
              <a:rPr lang="en-US" b="1" dirty="0" smtClean="0"/>
              <a:t>Binary</a:t>
            </a:r>
            <a:r>
              <a:rPr lang="en-US" dirty="0" smtClean="0"/>
              <a:t>: apply plugin: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r>
              <a:rPr lang="en-US" b="1" dirty="0" smtClean="0"/>
              <a:t>Core</a:t>
            </a:r>
            <a:r>
              <a:rPr lang="en-US" dirty="0" smtClean="0"/>
              <a:t> and </a:t>
            </a:r>
            <a:r>
              <a:rPr lang="en-US" b="1" dirty="0" smtClean="0"/>
              <a:t>Custom</a:t>
            </a:r>
            <a:r>
              <a:rPr lang="en-US" dirty="0" smtClean="0"/>
              <a:t> </a:t>
            </a:r>
            <a:r>
              <a:rPr lang="en-US" dirty="0" err="1" smtClean="0"/>
              <a:t>plugins</a:t>
            </a:r>
            <a:endParaRPr lang="pl-PL" dirty="0" smtClean="0"/>
          </a:p>
          <a:p>
            <a:pPr lvl="1"/>
            <a:r>
              <a:rPr lang="en-US" sz="2200" dirty="0" smtClean="0">
                <a:hlinkClick r:id="rId3"/>
              </a:rPr>
              <a:t>https://docs.gradle.org/current/userguide/standard_plugins.html</a:t>
            </a:r>
            <a:r>
              <a:rPr lang="pl-PL" sz="2200" dirty="0" smtClean="0"/>
              <a:t> - core/standard plugins</a:t>
            </a:r>
          </a:p>
          <a:p>
            <a:pPr lvl="1"/>
            <a:r>
              <a:rPr lang="en-US" sz="2200" dirty="0" smtClean="0">
                <a:hlinkClick r:id="rId4"/>
              </a:rPr>
              <a:t>https://plugins.gradle.org/</a:t>
            </a:r>
            <a:r>
              <a:rPr lang="en-US" sz="2200" dirty="0" smtClean="0"/>
              <a:t> - custom plugin portal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Applying a binary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charset="0"/>
              <a:buChar char="•"/>
            </a:pPr>
            <a:r>
              <a:rPr lang="en-US" dirty="0" smtClean="0"/>
              <a:t>apply by</a:t>
            </a:r>
            <a:r>
              <a:rPr lang="pl-PL" dirty="0" smtClean="0"/>
              <a:t> id</a:t>
            </a:r>
            <a:endParaRPr lang="en-US" dirty="0" smtClean="0"/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pl-PL" dirty="0" smtClean="0"/>
              <a:t>‘</a:t>
            </a:r>
            <a:r>
              <a:rPr lang="en-US" dirty="0" smtClean="0"/>
              <a:t>java</a:t>
            </a:r>
            <a:r>
              <a:rPr lang="pl-PL" dirty="0" smtClean="0"/>
              <a:t>’</a:t>
            </a:r>
            <a:endParaRPr lang="en-US" dirty="0" smtClean="0"/>
          </a:p>
          <a:p>
            <a:pPr fontAlgn="ctr">
              <a:buFont typeface="Arial" charset="0"/>
              <a:buChar char="•"/>
            </a:pPr>
            <a:r>
              <a:rPr lang="en-US" dirty="0" smtClean="0"/>
              <a:t>apply by type (class name)</a:t>
            </a:r>
          </a:p>
          <a:p>
            <a:pPr lvl="1" fontAlgn="ctr">
              <a:buFont typeface="Arial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JavaPlugin</a:t>
            </a:r>
            <a:endParaRPr lang="pl-PL" dirty="0" smtClean="0"/>
          </a:p>
          <a:p>
            <a:pPr fontAlgn="ctr">
              <a:buFont typeface="Arial" charset="0"/>
              <a:buChar char="•"/>
            </a:pPr>
            <a:r>
              <a:rPr lang="pl-PL" dirty="0" smtClean="0"/>
              <a:t>or via new DSL</a:t>
            </a:r>
          </a:p>
          <a:p>
            <a:pPr lvl="1" fontAlgn="ctr">
              <a:buFont typeface="Arial" charset="0"/>
              <a:buChar char="•"/>
            </a:pPr>
            <a:r>
              <a:rPr lang="pl-PL" dirty="0" smtClean="0"/>
              <a:t>plugins {</a:t>
            </a:r>
          </a:p>
          <a:p>
            <a:pPr lvl="2" fontAlgn="ctr">
              <a:buNone/>
            </a:pPr>
            <a:r>
              <a:rPr lang="pl-PL" dirty="0" smtClean="0"/>
              <a:t>id ‘java’</a:t>
            </a:r>
          </a:p>
          <a:p>
            <a:pPr lvl="1" fontAlgn="ctr">
              <a:buNone/>
            </a:pPr>
            <a:r>
              <a:rPr lang="pl-PL" dirty="0" smtClean="0"/>
              <a:t>	}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level concepts</a:t>
            </a:r>
          </a:p>
          <a:p>
            <a:pPr lvl="1"/>
            <a:r>
              <a:rPr lang="en-US" dirty="0" smtClean="0"/>
              <a:t>Build lifecycle</a:t>
            </a:r>
          </a:p>
          <a:p>
            <a:pPr lvl="1"/>
            <a:r>
              <a:rPr lang="en-US" dirty="0" smtClean="0"/>
              <a:t>Gradle scripts syntax</a:t>
            </a:r>
          </a:p>
          <a:p>
            <a:pPr lvl="1"/>
            <a:r>
              <a:rPr lang="en-US" dirty="0" smtClean="0"/>
              <a:t>Variables, properties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Part 2</a:t>
            </a:r>
          </a:p>
          <a:p>
            <a:pPr lvl="1"/>
            <a:r>
              <a:rPr lang="en-US" dirty="0" smtClean="0"/>
              <a:t>Plugins</a:t>
            </a:r>
            <a:endParaRPr lang="en-US" dirty="0" smtClean="0"/>
          </a:p>
          <a:p>
            <a:pPr lvl="1"/>
            <a:r>
              <a:rPr lang="en-US" dirty="0" err="1" smtClean="0"/>
              <a:t>Cli</a:t>
            </a:r>
            <a:r>
              <a:rPr lang="en-US" dirty="0" smtClean="0"/>
              <a:t>, Processes, Debugging, Daemon, Wrapper</a:t>
            </a:r>
          </a:p>
          <a:p>
            <a:pPr lvl="1"/>
            <a:r>
              <a:rPr lang="en-US" dirty="0" smtClean="0"/>
              <a:t>Organizing build logic</a:t>
            </a:r>
            <a:endParaRPr lang="pl-PL" dirty="0" smtClean="0"/>
          </a:p>
          <a:p>
            <a:pPr lvl="1"/>
            <a:r>
              <a:rPr lang="pl-PL" dirty="0" smtClean="0"/>
              <a:t>Java plugin</a:t>
            </a:r>
          </a:p>
          <a:p>
            <a:pPr lvl="1"/>
            <a:r>
              <a:rPr lang="en-US" dirty="0" smtClean="0"/>
              <a:t>Why Gradle</a:t>
            </a:r>
          </a:p>
          <a:p>
            <a:pPr lvl="1"/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– new DSL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00" y="1428736"/>
            <a:ext cx="84722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put plugin source code</a:t>
            </a:r>
          </a:p>
          <a:p>
            <a:pPr lvl="1"/>
            <a:r>
              <a:rPr lang="en-US" dirty="0" smtClean="0"/>
              <a:t>build script</a:t>
            </a:r>
          </a:p>
          <a:p>
            <a:pPr lvl="1"/>
            <a:r>
              <a:rPr lang="en-US" dirty="0" err="1" smtClean="0"/>
              <a:t>buildSrc</a:t>
            </a:r>
            <a:r>
              <a:rPr lang="en-US" dirty="0" smtClean="0"/>
              <a:t> project</a:t>
            </a:r>
          </a:p>
          <a:p>
            <a:pPr lvl="2"/>
            <a:r>
              <a:rPr lang="en-US" i="1" dirty="0" err="1" smtClean="0"/>
              <a:t>rootProjectDir</a:t>
            </a:r>
            <a:r>
              <a:rPr lang="en-US" dirty="0" smtClean="0"/>
              <a:t>/</a:t>
            </a:r>
            <a:r>
              <a:rPr lang="en-US" dirty="0" err="1" smtClean="0"/>
              <a:t>buildSrc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/main/groovy</a:t>
            </a:r>
          </a:p>
          <a:p>
            <a:pPr lvl="1"/>
            <a:r>
              <a:rPr lang="en-US" dirty="0" smtClean="0"/>
              <a:t>standalone project</a:t>
            </a:r>
          </a:p>
          <a:p>
            <a:r>
              <a:rPr lang="en-US" dirty="0" smtClean="0"/>
              <a:t>Which plugins were applied?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smtClean="0"/>
              <a:t>properties</a:t>
            </a:r>
            <a:r>
              <a:rPr lang="pl-PL" dirty="0" smtClean="0"/>
              <a:t> (</a:t>
            </a:r>
            <a:r>
              <a:rPr lang="pl-PL" dirty="0" smtClean="0"/>
              <a:t>property</a:t>
            </a:r>
            <a:r>
              <a:rPr lang="en-US" dirty="0" smtClean="0"/>
              <a:t> key:</a:t>
            </a:r>
            <a:r>
              <a:rPr lang="pl-PL" dirty="0" smtClean="0"/>
              <a:t> </a:t>
            </a:r>
            <a:r>
              <a:rPr lang="pl-PL" dirty="0" smtClean="0"/>
              <a:t>plugins)</a:t>
            </a:r>
            <a:endParaRPr lang="en-US" dirty="0" smtClean="0"/>
          </a:p>
          <a:p>
            <a:r>
              <a:rPr lang="en-US" dirty="0" smtClean="0"/>
              <a:t>Ex9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 [option...] [task...]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-h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help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tasks </a:t>
            </a:r>
            <a:r>
              <a:rPr lang="en-US" dirty="0" smtClean="0"/>
              <a:t>--all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smtClean="0"/>
              <a:t>help --task &lt;name&gt;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smtClean="0"/>
              <a:t>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--info --debug --</a:t>
            </a:r>
            <a:r>
              <a:rPr lang="en-US" dirty="0" err="1" smtClean="0"/>
              <a:t>stacktrace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--profile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task1 </a:t>
            </a:r>
            <a:r>
              <a:rPr lang="en-US" dirty="0" err="1" smtClean="0"/>
              <a:t>task1</a:t>
            </a:r>
            <a:endParaRPr lang="en-US" dirty="0" smtClean="0"/>
          </a:p>
          <a:p>
            <a:pPr lvl="1"/>
            <a:r>
              <a:rPr lang="en-US" dirty="0" smtClean="0"/>
              <a:t>task1 will be executed once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 =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myTask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smtClean="0"/>
              <a:t>ask name abbreviation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dist -x test</a:t>
            </a:r>
          </a:p>
          <a:p>
            <a:r>
              <a:rPr lang="pl-PL" dirty="0" err="1" smtClean="0"/>
              <a:t>g</a:t>
            </a:r>
            <a:r>
              <a:rPr lang="en-US" dirty="0" err="1" smtClean="0"/>
              <a:t>radle</a:t>
            </a:r>
            <a:r>
              <a:rPr lang="pl-PL" dirty="0" smtClean="0"/>
              <a:t> --</a:t>
            </a:r>
            <a:r>
              <a:rPr lang="en-US" dirty="0" smtClean="0"/>
              <a:t>continuous</a:t>
            </a:r>
            <a:endParaRPr lang="pl-PL" dirty="0" smtClean="0"/>
          </a:p>
          <a:p>
            <a:r>
              <a:rPr lang="pl-PL" dirty="0" smtClean="0"/>
              <a:t>gradle </a:t>
            </a:r>
            <a:r>
              <a:rPr lang="en-US" dirty="0" smtClean="0"/>
              <a:t>--continue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--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processes</a:t>
            </a:r>
            <a:endParaRPr lang="en-US" dirty="0"/>
          </a:p>
        </p:txBody>
      </p:sp>
      <p:pic>
        <p:nvPicPr>
          <p:cNvPr id="4" name="Picture 2" descr="C:\Users\adaml\Desktop\gradle-process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90" y="1309689"/>
            <a:ext cx="8816221" cy="319088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496"/>
            <a:ext cx="642942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GradleMain</a:t>
            </a:r>
            <a:r>
              <a:rPr lang="pl-PL" b="1" dirty="0" smtClean="0"/>
              <a:t> or GradleWrapperMain</a:t>
            </a:r>
            <a:endParaRPr lang="en-US" b="1" dirty="0" smtClean="0"/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gradle</a:t>
            </a:r>
            <a:r>
              <a:rPr lang="pl-PL" dirty="0" smtClean="0"/>
              <a:t>, ./gradlew </a:t>
            </a:r>
            <a:r>
              <a:rPr lang="en-US" dirty="0" smtClean="0"/>
              <a:t>– always 1 new </a:t>
            </a:r>
            <a:r>
              <a:rPr lang="en-US" dirty="0" err="1" smtClean="0"/>
              <a:t>jvm</a:t>
            </a:r>
            <a:r>
              <a:rPr lang="en-US" dirty="0" smtClean="0"/>
              <a:t> created</a:t>
            </a:r>
          </a:p>
          <a:p>
            <a:pPr lvl="1"/>
            <a:r>
              <a:rPr lang="pl-PL" dirty="0" smtClean="0"/>
              <a:t>When </a:t>
            </a:r>
            <a:r>
              <a:rPr lang="en-US" dirty="0" err="1" smtClean="0"/>
              <a:t>org.gradle.jvmargs</a:t>
            </a:r>
            <a:r>
              <a:rPr lang="pl-PL" dirty="0" smtClean="0"/>
              <a:t> is specified then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jvm</a:t>
            </a:r>
            <a:r>
              <a:rPr lang="pl-PL" dirty="0" smtClean="0"/>
              <a:t> is created (GradleDaemon)</a:t>
            </a:r>
            <a:endParaRPr lang="en-US" dirty="0" smtClean="0"/>
          </a:p>
          <a:p>
            <a:r>
              <a:rPr lang="en-US" b="1" dirty="0" err="1" smtClean="0"/>
              <a:t>GradleDaemon</a:t>
            </a:r>
            <a:endParaRPr lang="pl-PL" b="1" dirty="0" smtClean="0"/>
          </a:p>
          <a:p>
            <a:r>
              <a:rPr lang="en-US" b="1" dirty="0" err="1" smtClean="0"/>
              <a:t>GradleWorkerMain</a:t>
            </a:r>
            <a:endParaRPr lang="en-US" b="1" dirty="0" smtClean="0"/>
          </a:p>
          <a:p>
            <a:pPr lvl="1"/>
            <a:r>
              <a:rPr lang="en-US" dirty="0" smtClean="0"/>
              <a:t>Each execution of test task creates new worker</a:t>
            </a:r>
          </a:p>
          <a:p>
            <a:pPr lvl="1"/>
            <a:r>
              <a:rPr lang="en-US" dirty="0" smtClean="0"/>
              <a:t>--parallel option</a:t>
            </a:r>
          </a:p>
          <a:p>
            <a:pPr lvl="1"/>
            <a:r>
              <a:rPr lang="en-US" dirty="0" smtClean="0"/>
              <a:t>max-workers = number of processors by default</a:t>
            </a:r>
          </a:p>
          <a:p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pl-PL" dirty="0" smtClean="0"/>
              <a:t>gradle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build script as debug in IDE</a:t>
            </a:r>
          </a:p>
          <a:p>
            <a:r>
              <a:rPr lang="en-US" dirty="0" smtClean="0"/>
              <a:t>Remote debug, set </a:t>
            </a:r>
            <a:r>
              <a:rPr lang="en-US" dirty="0" err="1" smtClean="0"/>
              <a:t>jvmargs</a:t>
            </a:r>
            <a:endParaRPr lang="en-US" dirty="0" smtClean="0"/>
          </a:p>
          <a:p>
            <a:pPr lvl="1"/>
            <a:r>
              <a:rPr lang="pl-PL" b="1" dirty="0" smtClean="0"/>
              <a:t>./</a:t>
            </a:r>
            <a:r>
              <a:rPr lang="pl-PL" b="1" dirty="0" err="1" smtClean="0"/>
              <a:t>gradle</a:t>
            </a:r>
            <a:r>
              <a:rPr lang="pl-PL" b="1" dirty="0" smtClean="0"/>
              <a:t> </a:t>
            </a:r>
            <a:r>
              <a:rPr lang="en-US" b="1" dirty="0" smtClean="0"/>
              <a:t>-</a:t>
            </a:r>
            <a:r>
              <a:rPr lang="pl-PL" dirty="0" err="1" smtClean="0"/>
              <a:t>D</a:t>
            </a:r>
            <a:r>
              <a:rPr lang="pl-PL" b="1" dirty="0" err="1" smtClean="0"/>
              <a:t>org.gradle.jvmargs</a:t>
            </a:r>
            <a:r>
              <a:rPr lang="pl-PL" dirty="0" smtClean="0"/>
              <a:t>=</a:t>
            </a:r>
            <a:r>
              <a:rPr lang="en-US" dirty="0" smtClean="0"/>
              <a:t>-</a:t>
            </a:r>
            <a:r>
              <a:rPr lang="en-US" dirty="0" err="1" smtClean="0"/>
              <a:t>agentlib:jdwp</a:t>
            </a:r>
            <a:r>
              <a:rPr lang="en-US" dirty="0" smtClean="0"/>
              <a:t>=transport=</a:t>
            </a:r>
            <a:r>
              <a:rPr lang="en-US" dirty="0" err="1" smtClean="0"/>
              <a:t>dt_socket,server</a:t>
            </a:r>
            <a:r>
              <a:rPr lang="en-US" dirty="0" smtClean="0"/>
              <a:t>=</a:t>
            </a:r>
            <a:r>
              <a:rPr lang="en-US" dirty="0" err="1" smtClean="0"/>
              <a:t>y,suspend</a:t>
            </a:r>
            <a:r>
              <a:rPr lang="en-US" dirty="0" smtClean="0"/>
              <a:t>=</a:t>
            </a:r>
            <a:r>
              <a:rPr lang="en-US" dirty="0" err="1" smtClean="0"/>
              <a:t>y,address</a:t>
            </a:r>
            <a:r>
              <a:rPr lang="en-US" dirty="0" smtClean="0"/>
              <a:t>=5005</a:t>
            </a:r>
            <a:endParaRPr lang="pl-PL" dirty="0" smtClean="0"/>
          </a:p>
          <a:p>
            <a:pPr lvl="1"/>
            <a:r>
              <a:rPr lang="pl-PL" dirty="0" smtClean="0"/>
              <a:t>also supported via </a:t>
            </a:r>
            <a:r>
              <a:rPr lang="en-US" dirty="0" err="1" smtClean="0"/>
              <a:t>gradle.properties</a:t>
            </a:r>
            <a:r>
              <a:rPr lang="pl-PL" dirty="0" smtClean="0"/>
              <a:t>, </a:t>
            </a:r>
            <a:r>
              <a:rPr lang="en-US" dirty="0" smtClean="0"/>
              <a:t>GRADLE_OPTS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</a:t>
            </a:r>
            <a:r>
              <a:rPr lang="pl-PL" dirty="0" smtClean="0"/>
              <a:t>forked jvm</a:t>
            </a:r>
            <a:br>
              <a:rPr lang="pl-PL" dirty="0" smtClean="0"/>
            </a:br>
            <a:r>
              <a:rPr lang="en-US" dirty="0" err="1" smtClean="0"/>
              <a:t>GradleWorkerMain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</a:t>
            </a:r>
            <a:r>
              <a:rPr lang="en-US" sz="2000" b="1" dirty="0" smtClean="0"/>
              <a:t>remote </a:t>
            </a:r>
            <a:r>
              <a:rPr lang="en-US" sz="2000" dirty="0" err="1" smtClean="0"/>
              <a:t>debuging</a:t>
            </a:r>
            <a:endParaRPr lang="en-US" sz="2000" dirty="0" smtClean="0"/>
          </a:p>
          <a:p>
            <a:pPr lvl="1"/>
            <a:r>
              <a:rPr lang="en-US" sz="2000" dirty="0" smtClean="0"/>
              <a:t>-</a:t>
            </a:r>
            <a:r>
              <a:rPr lang="en-US" sz="2000" dirty="0" err="1" smtClean="0"/>
              <a:t>agentlib:jdwp</a:t>
            </a:r>
            <a:r>
              <a:rPr lang="en-US" sz="2000" dirty="0" smtClean="0"/>
              <a:t>=transport=</a:t>
            </a:r>
            <a:r>
              <a:rPr lang="en-US" sz="2000" dirty="0" err="1" smtClean="0"/>
              <a:t>dt_socket,server</a:t>
            </a:r>
            <a:r>
              <a:rPr lang="en-US" sz="2000" dirty="0" smtClean="0"/>
              <a:t>=</a:t>
            </a:r>
            <a:r>
              <a:rPr lang="en-US" sz="2000" dirty="0" err="1" smtClean="0"/>
              <a:t>y,suspend</a:t>
            </a:r>
            <a:r>
              <a:rPr lang="en-US" sz="2000" dirty="0" smtClean="0"/>
              <a:t>=</a:t>
            </a:r>
            <a:r>
              <a:rPr lang="en-US" sz="2000" dirty="0" err="1" smtClean="0"/>
              <a:t>y,address</a:t>
            </a:r>
            <a:r>
              <a:rPr lang="en-US" sz="2000" dirty="0" smtClean="0"/>
              <a:t>=5005</a:t>
            </a:r>
          </a:p>
          <a:p>
            <a:r>
              <a:rPr lang="en-US" sz="2000" dirty="0" smtClean="0"/>
              <a:t>Can be specified </a:t>
            </a:r>
            <a:r>
              <a:rPr lang="en-US" sz="2000" b="1" dirty="0" smtClean="0"/>
              <a:t>only</a:t>
            </a:r>
            <a:r>
              <a:rPr lang="en-US" sz="2000" dirty="0" smtClean="0"/>
              <a:t> in task configuration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JavaForkOptions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systemProperty</a:t>
            </a:r>
            <a:r>
              <a:rPr lang="en-US" sz="2000" dirty="0" smtClean="0"/>
              <a:t> "cool.opt", "1“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“</a:t>
            </a:r>
            <a:r>
              <a:rPr lang="en-US" sz="2000" dirty="0" err="1" smtClean="0"/>
              <a:t>ar</a:t>
            </a:r>
            <a:r>
              <a:rPr lang="pl-PL" sz="2000" dirty="0" smtClean="0"/>
              <a:t>g</a:t>
            </a:r>
            <a:r>
              <a:rPr lang="en-US" sz="2000" dirty="0" smtClean="0"/>
              <a:t>s“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 lvl="1"/>
            <a:r>
              <a:rPr lang="en-US" sz="2000" dirty="0" err="1" smtClean="0"/>
              <a:t>tasks.withType</a:t>
            </a:r>
            <a:r>
              <a:rPr lang="en-US" sz="2000" dirty="0" smtClean="0"/>
              <a:t>(</a:t>
            </a:r>
            <a:r>
              <a:rPr lang="en-US" sz="2000" dirty="0" err="1" smtClean="0"/>
              <a:t>JavaCompile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</a:t>
            </a:r>
            <a:r>
              <a:rPr lang="en-US" sz="2000" dirty="0" smtClean="0"/>
              <a:t> = true // otherwise won't fork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options.forkOptions.</a:t>
            </a:r>
            <a:r>
              <a:rPr lang="en-US" sz="2000" b="1" dirty="0" err="1" smtClean="0"/>
              <a:t>jvmArgs</a:t>
            </a:r>
            <a:r>
              <a:rPr lang="en-US" sz="2000" dirty="0" smtClean="0"/>
              <a:t> = [“</a:t>
            </a:r>
            <a:r>
              <a:rPr lang="en-US" sz="2000" dirty="0" err="1" smtClean="0"/>
              <a:t>arg</a:t>
            </a:r>
            <a:r>
              <a:rPr lang="pl-PL" sz="2000" dirty="0" smtClean="0"/>
              <a:t>s”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b="1" dirty="0" smtClean="0"/>
              <a:t>Test task</a:t>
            </a:r>
            <a:r>
              <a:rPr lang="en-US" sz="2000" dirty="0" smtClean="0"/>
              <a:t> (</a:t>
            </a:r>
            <a:r>
              <a:rPr lang="en-US" sz="2000" dirty="0" err="1" smtClean="0"/>
              <a:t>gradle</a:t>
            </a:r>
            <a:r>
              <a:rPr lang="en-US" sz="2000" dirty="0" smtClean="0"/>
              <a:t> help --task test)</a:t>
            </a:r>
          </a:p>
          <a:p>
            <a:pPr lvl="1"/>
            <a:r>
              <a:rPr lang="en-US" sz="2000" dirty="0" smtClean="0"/>
              <a:t>shortcut: </a:t>
            </a:r>
            <a:r>
              <a:rPr lang="en-US" sz="2000" b="1" dirty="0" err="1" smtClean="0"/>
              <a:t>gradle</a:t>
            </a:r>
            <a:r>
              <a:rPr lang="en-US" sz="2000" dirty="0" smtClean="0"/>
              <a:t> </a:t>
            </a:r>
            <a:r>
              <a:rPr lang="en-US" sz="2000" dirty="0" err="1" smtClean="0"/>
              <a:t>someTestTask</a:t>
            </a:r>
            <a:r>
              <a:rPr lang="en-US" sz="2000" dirty="0" smtClean="0"/>
              <a:t> </a:t>
            </a:r>
            <a:r>
              <a:rPr lang="en-US" sz="2000" b="1" dirty="0" smtClean="0"/>
              <a:t>--debug-</a:t>
            </a:r>
            <a:r>
              <a:rPr lang="en-US" sz="2000" b="1" dirty="0" err="1" smtClean="0"/>
              <a:t>jvm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 always on local dev machine</a:t>
            </a:r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err="1" smtClean="0"/>
              <a:t>org.gradle.daemon</a:t>
            </a:r>
            <a:r>
              <a:rPr lang="en-US" dirty="0" smtClean="0"/>
              <a:t>=true in </a:t>
            </a:r>
            <a:r>
              <a:rPr lang="en-US" dirty="0" err="1" smtClean="0"/>
              <a:t>gradle.properties</a:t>
            </a:r>
            <a:endParaRPr lang="en-US" dirty="0" smtClean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--daemon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--no-daemon</a:t>
            </a:r>
            <a:endParaRPr lang="pl-PL" dirty="0" smtClean="0"/>
          </a:p>
          <a:p>
            <a:r>
              <a:rPr lang="pl-PL" dirty="0" smtClean="0"/>
              <a:t>Daemon can be debugged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Script which download (if needed) and start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task wrapper(type: Wrapper)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gradleVersion</a:t>
            </a:r>
            <a:r>
              <a:rPr lang="en-US" dirty="0" smtClean="0"/>
              <a:t> = '2.</a:t>
            </a:r>
            <a:r>
              <a:rPr lang="pl-PL" dirty="0" smtClean="0"/>
              <a:t>9’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Result of Wrapper task execution should be committed to repository</a:t>
            </a:r>
            <a:r>
              <a:rPr lang="pl-PL" dirty="0" smtClean="0"/>
              <a:t> (</a:t>
            </a:r>
            <a:r>
              <a:rPr lang="en-US" dirty="0" smtClean="0"/>
              <a:t>few </a:t>
            </a:r>
            <a:r>
              <a:rPr lang="pl-PL" dirty="0" smtClean="0"/>
              <a:t>small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Accessing from sub-projects</a:t>
            </a:r>
          </a:p>
          <a:p>
            <a:pPr lvl="1"/>
            <a:r>
              <a:rPr lang="en-US" dirty="0" smtClean="0">
                <a:hlinkClick r:id="rId2"/>
              </a:rPr>
              <a:t>https://issues.gradle.org/browse/GRADLE-2429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http://www.gdub.rocks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Ex 11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build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 tasks/plugins</a:t>
            </a:r>
          </a:p>
          <a:p>
            <a:r>
              <a:rPr lang="en-US" b="1" dirty="0" smtClean="0"/>
              <a:t>Multi-project</a:t>
            </a:r>
            <a:r>
              <a:rPr lang="en-US" dirty="0" smtClean="0"/>
              <a:t> build</a:t>
            </a:r>
          </a:p>
          <a:p>
            <a:pPr lvl="1"/>
            <a:r>
              <a:rPr lang="en-US" dirty="0" smtClean="0"/>
              <a:t>Inherited properties and methods</a:t>
            </a:r>
          </a:p>
          <a:p>
            <a:pPr lvl="1"/>
            <a:r>
              <a:rPr lang="en-US" dirty="0" smtClean="0"/>
              <a:t>Injected configuration</a:t>
            </a:r>
          </a:p>
          <a:p>
            <a:pPr lvl="2"/>
            <a:r>
              <a:rPr lang="en-US" dirty="0" smtClean="0"/>
              <a:t>subprojects {}, </a:t>
            </a:r>
            <a:r>
              <a:rPr lang="en-US" dirty="0" err="1" smtClean="0"/>
              <a:t>allprojects</a:t>
            </a:r>
            <a:r>
              <a:rPr lang="en-US" dirty="0" smtClean="0"/>
              <a:t> {}, project(name).task &lt;&lt; {}</a:t>
            </a:r>
          </a:p>
          <a:p>
            <a:r>
              <a:rPr lang="en-US" b="1" dirty="0" err="1" smtClean="0"/>
              <a:t>buildSrc</a:t>
            </a:r>
            <a:r>
              <a:rPr lang="en-US" b="1" dirty="0" smtClean="0"/>
              <a:t> project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is optional, by default groovy plugin applied</a:t>
            </a:r>
          </a:p>
          <a:p>
            <a:pPr lvl="1"/>
            <a:r>
              <a:rPr lang="en-US" dirty="0" smtClean="0"/>
              <a:t>Ex - </a:t>
            </a:r>
            <a:r>
              <a:rPr lang="en-US" dirty="0" smtClean="0">
                <a:hlinkClick r:id="rId2"/>
              </a:rPr>
              <a:t>https://github.com/mockito/mockito</a:t>
            </a:r>
            <a:endParaRPr lang="en-US" dirty="0" smtClean="0"/>
          </a:p>
          <a:p>
            <a:r>
              <a:rPr lang="en-US" b="1" dirty="0" smtClean="0"/>
              <a:t>Shared scripts</a:t>
            </a:r>
          </a:p>
          <a:p>
            <a:pPr lvl="1"/>
            <a:r>
              <a:rPr lang="en-US" dirty="0" smtClean="0"/>
              <a:t>apply from: '</a:t>
            </a:r>
            <a:r>
              <a:rPr lang="en-US" dirty="0" err="1" smtClean="0"/>
              <a:t>other.gradle</a:t>
            </a:r>
            <a:r>
              <a:rPr lang="en-US" dirty="0" smtClean="0"/>
              <a:t>‘</a:t>
            </a:r>
          </a:p>
          <a:p>
            <a:r>
              <a:rPr lang="en-US" b="1" dirty="0" smtClean="0"/>
              <a:t>Execute external build</a:t>
            </a:r>
          </a:p>
          <a:p>
            <a:pPr lvl="1"/>
            <a:r>
              <a:rPr lang="en-US" dirty="0" smtClean="0"/>
              <a:t>task build(type: </a:t>
            </a:r>
            <a:r>
              <a:rPr lang="en-US" dirty="0" err="1" smtClean="0"/>
              <a:t>GradleBuild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buildFile</a:t>
            </a:r>
            <a:r>
              <a:rPr lang="en-US" dirty="0" smtClean="0"/>
              <a:t> = '</a:t>
            </a:r>
            <a:r>
              <a:rPr lang="en-US" dirty="0" err="1" smtClean="0"/>
              <a:t>other.gradle</a:t>
            </a:r>
            <a:r>
              <a:rPr lang="en-US" dirty="0" smtClean="0"/>
              <a:t>' tasks = ['hello'] 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 plugin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Source sets – group of source files (main, test)</a:t>
            </a:r>
          </a:p>
          <a:p>
            <a:r>
              <a:rPr lang="pl-PL" dirty="0" smtClean="0"/>
              <a:t>Tasks</a:t>
            </a:r>
          </a:p>
          <a:p>
            <a:r>
              <a:rPr lang="pl-PL" dirty="0" smtClean="0"/>
              <a:t>Dependencies</a:t>
            </a:r>
          </a:p>
          <a:p>
            <a:r>
              <a:rPr lang="pl-PL" dirty="0" smtClean="0"/>
              <a:t>Bunch of project properties (e.g. sourceCompatibility, distsDir, ...)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pic>
        <p:nvPicPr>
          <p:cNvPr id="4" name="Picture 2" descr="https://upload.wikimedia.org/wikipedia/commons/thumb/3/39/Directed_acyclic_graph_3.svg/356px-Directed_acyclic_graph_3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352" y="2285993"/>
            <a:ext cx="3079648" cy="22145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Project</a:t>
            </a:r>
            <a:r>
              <a:rPr lang="en-US" dirty="0" smtClean="0"/>
              <a:t> – component you’re trying to build or a goal you’re trying to achieve</a:t>
            </a:r>
          </a:p>
          <a:p>
            <a:pPr lvl="1"/>
            <a:r>
              <a:rPr lang="en-US" dirty="0" smtClean="0"/>
              <a:t>contains many Tasks</a:t>
            </a:r>
          </a:p>
          <a:p>
            <a:pPr lvl="1"/>
            <a:r>
              <a:rPr lang="en-US" dirty="0" smtClean="0"/>
              <a:t>has sub-projects</a:t>
            </a:r>
          </a:p>
          <a:p>
            <a:r>
              <a:rPr lang="en-US" b="1" dirty="0" smtClean="0"/>
              <a:t>Task</a:t>
            </a:r>
            <a:r>
              <a:rPr lang="en-US" dirty="0" smtClean="0"/>
              <a:t> – group of actions</a:t>
            </a:r>
          </a:p>
          <a:p>
            <a:pPr lvl="1"/>
            <a:r>
              <a:rPr lang="en-US" dirty="0" smtClean="0"/>
              <a:t>can depends on other Tasks</a:t>
            </a:r>
          </a:p>
          <a:p>
            <a:pPr lvl="1"/>
            <a:r>
              <a:rPr lang="en-US" dirty="0" smtClean="0"/>
              <a:t>not inherited between related Projects</a:t>
            </a:r>
          </a:p>
          <a:p>
            <a:pPr lvl="1"/>
            <a:r>
              <a:rPr lang="en-US" dirty="0" smtClean="0"/>
              <a:t>DAG (directed acyclic graph)</a:t>
            </a:r>
          </a:p>
          <a:p>
            <a:r>
              <a:rPr lang="en-US" b="1" dirty="0" smtClean="0"/>
              <a:t>Settings</a:t>
            </a:r>
            <a:r>
              <a:rPr lang="en-US" dirty="0" smtClean="0"/>
              <a:t> – projects included in the build</a:t>
            </a:r>
          </a:p>
          <a:p>
            <a:pPr lvl="1"/>
            <a:r>
              <a:rPr lang="en-US" dirty="0" smtClean="0"/>
              <a:t>contains many </a:t>
            </a:r>
            <a:r>
              <a:rPr lang="en-US" dirty="0" err="1" smtClean="0"/>
              <a:t>ProjectDescriptors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– source sets</a:t>
            </a:r>
            <a:endParaRPr lang="pl-PL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473652" cy="29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tasks</a:t>
            </a:r>
            <a:endParaRPr lang="pl-PL" dirty="0"/>
          </a:p>
        </p:txBody>
      </p:sp>
      <p:pic>
        <p:nvPicPr>
          <p:cNvPr id="2050" name="Picture 2" descr="Java plugin - tas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305684"/>
            <a:ext cx="9153493" cy="240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5" y="1271591"/>
            <a:ext cx="9110491" cy="558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plugin - dependencies</a:t>
            </a: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r>
              <a:rPr lang="pl-PL" dirty="0" smtClean="0"/>
              <a:t>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Java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Gradle?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3"/>
              </a:rPr>
              <a:t>http://zeroturnaround.com/rebellabs/java-build-tools-part-2-a-decision-makers-comparison-of-maven-gradle-and-ant-ivy/</a:t>
            </a:r>
            <a:r>
              <a:rPr lang="pl-PL" dirty="0" smtClean="0"/>
              <a:t> -  August 21,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4276" name="Picture 4" descr="http://image.slidesharecdn.com/java-build-tools-part-2-maven-gradle-ant-ivy-140121040954-phpapp01/95/image-results-java-build-tools-part-2-a-decision-makers-guide-comparison-of-maven-gradle-and-ant-ivy-15-1024.jpg?cb=13947939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61" y="2475400"/>
            <a:ext cx="5786478" cy="4096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java-build-tools-part-2-maven-gradle-ant-ivy-140121040954-phpapp01/95/image-results-java-build-tools-part-2-a-decision-makers-guide-comparison-of-maven-gradle-and-ant-ivy-14-1024.jpg?cb=13947939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00" y="214290"/>
            <a:ext cx="9081001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8" y="134038"/>
            <a:ext cx="9119605" cy="658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https://docs.gradle.org/</a:t>
            </a:r>
            <a:endParaRPr lang="en-US" dirty="0" smtClean="0"/>
          </a:p>
          <a:p>
            <a:pPr lvl="1"/>
            <a:r>
              <a:rPr lang="en-US" dirty="0" smtClean="0"/>
              <a:t>User Guide, DSL Reference</a:t>
            </a:r>
          </a:p>
          <a:p>
            <a:r>
              <a:rPr lang="en-US" dirty="0" smtClean="0">
                <a:hlinkClick r:id="rId3"/>
              </a:rPr>
              <a:t>https://plugins.gradle.org/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https://github.com/gradle/gradle/tree/master/subprojects/docs/src/samples</a:t>
            </a:r>
            <a:endParaRPr lang="en-US" dirty="0" smtClean="0"/>
          </a:p>
          <a:p>
            <a:r>
              <a:rPr lang="en-US" dirty="0" smtClean="0"/>
              <a:t>Gradle in Action (February 2014, 480 pages) - </a:t>
            </a:r>
            <a:r>
              <a:rPr lang="en-US" dirty="0" smtClean="0">
                <a:hlinkClick r:id="rId5"/>
              </a:rPr>
              <a:t>http://manning.com/muschko/</a:t>
            </a:r>
            <a:endParaRPr lang="en-US" dirty="0" smtClean="0"/>
          </a:p>
          <a:p>
            <a:r>
              <a:rPr lang="en-US" dirty="0" smtClean="0"/>
              <a:t>Rocking the Gradle with Hans </a:t>
            </a:r>
            <a:r>
              <a:rPr lang="en-US" dirty="0" err="1" smtClean="0"/>
              <a:t>Dockter</a:t>
            </a:r>
            <a:r>
              <a:rPr lang="en-US" dirty="0" smtClean="0"/>
              <a:t> –</a:t>
            </a:r>
            <a:r>
              <a:rPr lang="en-US" dirty="0" err="1" smtClean="0"/>
              <a:t>youtube</a:t>
            </a:r>
            <a:endParaRPr lang="pl-PL" dirty="0" smtClean="0"/>
          </a:p>
          <a:p>
            <a:r>
              <a:rPr lang="pl-PL" dirty="0" smtClean="0"/>
              <a:t>Explore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projects</a:t>
            </a:r>
            <a:r>
              <a:rPr lang="pl-PL" dirty="0" smtClean="0"/>
              <a:t>/plugins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spring-framework</a:t>
            </a:r>
            <a:r>
              <a:rPr lang="pl-PL" dirty="0" smtClean="0"/>
              <a:t>, mockito, </a:t>
            </a:r>
            <a:r>
              <a:rPr lang="pl-PL" dirty="0" smtClean="0">
                <a:hlinkClick r:id="rId6"/>
              </a:rPr>
              <a:t>https://github.com/nebula-plugins</a:t>
            </a:r>
            <a:r>
              <a:rPr lang="pl-PL" dirty="0" smtClean="0"/>
              <a:t> - netflix, ...)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d.keepcalm-o-matic.co.uk/i/keep-calm-and-install-grad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168" y="1032863"/>
            <a:ext cx="4107665" cy="479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scripts are </a:t>
            </a:r>
            <a:r>
              <a:rPr lang="en-US" b="1" dirty="0" smtClean="0"/>
              <a:t>configuration</a:t>
            </a:r>
            <a:r>
              <a:rPr lang="en-US" dirty="0" smtClean="0"/>
              <a:t> scripts</a:t>
            </a:r>
          </a:p>
          <a:p>
            <a:pPr lvl="1"/>
            <a:r>
              <a:rPr lang="en-US" dirty="0" smtClean="0"/>
              <a:t>As the script executes, it configures an object of a particular type</a:t>
            </a:r>
          </a:p>
          <a:p>
            <a:r>
              <a:rPr lang="en-US" dirty="0" smtClean="0"/>
              <a:t>Gradle script implements the </a:t>
            </a:r>
            <a:r>
              <a:rPr lang="en-US" b="1" dirty="0" smtClean="0"/>
              <a:t>Script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Provides helper method like file(&lt;path&gt;), exec(&lt;command&gt;), 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7407" y="3643314"/>
            <a:ext cx="375659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3614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(Project) </a:t>
            </a:r>
            <a:r>
              <a:rPr lang="en-US" b="1" dirty="0" smtClean="0"/>
              <a:t>Build script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delegates to </a:t>
            </a:r>
            <a:r>
              <a:rPr lang="en-US" b="1" dirty="0" smtClean="0"/>
              <a:t>Project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Settings script</a:t>
            </a:r>
          </a:p>
          <a:p>
            <a:pPr lvl="1"/>
            <a:r>
              <a:rPr lang="en-US" dirty="0" err="1" smtClean="0"/>
              <a:t>settings.gradle</a:t>
            </a:r>
            <a:r>
              <a:rPr lang="en-US" dirty="0" smtClean="0"/>
              <a:t> delegates to </a:t>
            </a:r>
            <a:r>
              <a:rPr lang="en-US" b="1" dirty="0" smtClean="0"/>
              <a:t>Settings</a:t>
            </a:r>
            <a:r>
              <a:rPr lang="en-US" dirty="0" smtClean="0"/>
              <a:t> instance</a:t>
            </a:r>
          </a:p>
          <a:p>
            <a:r>
              <a:rPr lang="en-US" b="1" dirty="0" smtClean="0"/>
              <a:t>Init script</a:t>
            </a:r>
          </a:p>
          <a:p>
            <a:pPr lvl="1"/>
            <a:r>
              <a:rPr lang="en-US" dirty="0" smtClean="0"/>
              <a:t>USER_HOME/.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r>
              <a:rPr lang="en-US" dirty="0" err="1" smtClean="0"/>
              <a:t>init.gradle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delegates to </a:t>
            </a:r>
            <a:r>
              <a:rPr lang="en-US" b="1" dirty="0" smtClean="0"/>
              <a:t>Gradle</a:t>
            </a:r>
            <a:r>
              <a:rPr lang="en-US" dirty="0" smtClean="0"/>
              <a:t>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Initialization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Create Settings instance and evaluate </a:t>
            </a:r>
            <a:r>
              <a:rPr lang="en-US" dirty="0" err="1" smtClean="0"/>
              <a:t>settings.gradle</a:t>
            </a:r>
            <a:r>
              <a:rPr lang="en-US" dirty="0" smtClean="0"/>
              <a:t> script, if present</a:t>
            </a:r>
          </a:p>
          <a:p>
            <a:pPr lvl="1"/>
            <a:r>
              <a:rPr lang="en-US" dirty="0" smtClean="0"/>
              <a:t>Create hierarchy of Project instances for Settings</a:t>
            </a:r>
          </a:p>
          <a:p>
            <a:r>
              <a:rPr lang="en-US" b="1" dirty="0" smtClean="0"/>
              <a:t>Configuration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Evaluate the </a:t>
            </a:r>
            <a:r>
              <a:rPr lang="en-US" dirty="0" err="1" smtClean="0"/>
              <a:t>build.gradle</a:t>
            </a:r>
            <a:r>
              <a:rPr lang="en-US" dirty="0" smtClean="0"/>
              <a:t> of each relevant Project</a:t>
            </a:r>
          </a:p>
          <a:p>
            <a:pPr lvl="1"/>
            <a:r>
              <a:rPr lang="en-US" dirty="0" smtClean="0"/>
              <a:t>--configure-on-demand</a:t>
            </a:r>
          </a:p>
          <a:p>
            <a:r>
              <a:rPr lang="en-US" b="1" dirty="0" smtClean="0"/>
              <a:t>Execution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Execute tasks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926" y="2000240"/>
            <a:ext cx="8658148" cy="356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Groovy/Gradle scripts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967</Words>
  <Application>Microsoft Office PowerPoint</Application>
  <PresentationFormat>On-screen Show (4:3)</PresentationFormat>
  <Paragraphs>268</Paragraphs>
  <Slides>38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to</vt:lpstr>
      <vt:lpstr>Agenda</vt:lpstr>
      <vt:lpstr>Building blocks</vt:lpstr>
      <vt:lpstr>Gradle scripts</vt:lpstr>
      <vt:lpstr>Script types</vt:lpstr>
      <vt:lpstr>Ex1</vt:lpstr>
      <vt:lpstr>Build lifecycle</vt:lpstr>
      <vt:lpstr>Build lifecycle</vt:lpstr>
      <vt:lpstr>Ex2</vt:lpstr>
      <vt:lpstr>Variables</vt:lpstr>
      <vt:lpstr>Project properties</vt:lpstr>
      <vt:lpstr>Project properties</vt:lpstr>
      <vt:lpstr>System properties</vt:lpstr>
      <vt:lpstr>Task – essentials</vt:lpstr>
      <vt:lpstr>Task – essentials</vt:lpstr>
      <vt:lpstr>Task – a bit more</vt:lpstr>
      <vt:lpstr>Task – a bit more</vt:lpstr>
      <vt:lpstr>Plugin</vt:lpstr>
      <vt:lpstr>Applying a binary plugin</vt:lpstr>
      <vt:lpstr>Plugin – new DSL</vt:lpstr>
      <vt:lpstr>Custom plugin</vt:lpstr>
      <vt:lpstr>Cli</vt:lpstr>
      <vt:lpstr>Java processes</vt:lpstr>
      <vt:lpstr>Debugging gradle script</vt:lpstr>
      <vt:lpstr>Debugging forked jvm GradleWorkerMain</vt:lpstr>
      <vt:lpstr>Daemon</vt:lpstr>
      <vt:lpstr>Wrapper</vt:lpstr>
      <vt:lpstr>Organizing build logic</vt:lpstr>
      <vt:lpstr>Java plugin</vt:lpstr>
      <vt:lpstr>Java plugin – source sets</vt:lpstr>
      <vt:lpstr>Java plugin - tasks</vt:lpstr>
      <vt:lpstr>Java plugin - dependencies</vt:lpstr>
      <vt:lpstr>Ex11</vt:lpstr>
      <vt:lpstr>Why Gradle?</vt:lpstr>
      <vt:lpstr>Slide 35</vt:lpstr>
      <vt:lpstr>Slide 36</vt:lpstr>
      <vt:lpstr>References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Introduction</dc:title>
  <dc:creator>asl</dc:creator>
  <cp:lastModifiedBy>asl</cp:lastModifiedBy>
  <cp:revision>201</cp:revision>
  <dcterms:created xsi:type="dcterms:W3CDTF">2015-07-25T21:25:57Z</dcterms:created>
  <dcterms:modified xsi:type="dcterms:W3CDTF">2016-01-18T23:14:28Z</dcterms:modified>
</cp:coreProperties>
</file>