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56" r:id="rId2"/>
    <p:sldId id="260" r:id="rId3"/>
    <p:sldId id="257" r:id="rId4"/>
    <p:sldId id="265" r:id="rId5"/>
    <p:sldId id="264" r:id="rId6"/>
    <p:sldId id="267" r:id="rId7"/>
    <p:sldId id="263" r:id="rId8"/>
    <p:sldId id="266" r:id="rId9"/>
    <p:sldId id="269" r:id="rId10"/>
    <p:sldId id="271" r:id="rId11"/>
    <p:sldId id="302" r:id="rId12"/>
    <p:sldId id="303" r:id="rId13"/>
    <p:sldId id="304" r:id="rId14"/>
    <p:sldId id="273" r:id="rId15"/>
    <p:sldId id="277" r:id="rId16"/>
    <p:sldId id="276" r:id="rId17"/>
    <p:sldId id="279" r:id="rId18"/>
    <p:sldId id="280" r:id="rId19"/>
    <p:sldId id="281" r:id="rId20"/>
    <p:sldId id="294" r:id="rId21"/>
    <p:sldId id="283" r:id="rId22"/>
    <p:sldId id="284" r:id="rId23"/>
    <p:sldId id="287" r:id="rId24"/>
    <p:sldId id="286" r:id="rId25"/>
    <p:sldId id="288" r:id="rId26"/>
    <p:sldId id="289" r:id="rId27"/>
    <p:sldId id="290" r:id="rId28"/>
    <p:sldId id="291" r:id="rId29"/>
    <p:sldId id="282" r:id="rId30"/>
    <p:sldId id="298" r:id="rId31"/>
    <p:sldId id="299" r:id="rId32"/>
    <p:sldId id="296" r:id="rId33"/>
    <p:sldId id="297" r:id="rId34"/>
    <p:sldId id="301" r:id="rId35"/>
    <p:sldId id="292" r:id="rId36"/>
    <p:sldId id="293" r:id="rId37"/>
    <p:sldId id="259" r:id="rId38"/>
    <p:sldId id="285" r:id="rId39"/>
    <p:sldId id="258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3671" autoAdjust="0"/>
    <p:restoredTop sz="90089" autoAdjust="0"/>
  </p:normalViewPr>
  <p:slideViewPr>
    <p:cSldViewPr>
      <p:cViewPr varScale="1">
        <p:scale>
          <a:sx n="63" d="100"/>
          <a:sy n="63" d="100"/>
        </p:scale>
        <p:origin x="-67" y="-61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2062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1" d="100"/>
          <a:sy n="91" d="100"/>
        </p:scale>
        <p:origin x="-732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2A308B-6F90-4754-832D-E98F3D7923D8}" type="datetimeFigureOut">
              <a:rPr lang="en-US" smtClean="0"/>
              <a:pPr/>
              <a:t>4/17/2016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31FDFD-A218-4148-99B7-B51AF9CA958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Project</a:t>
            </a:r>
          </a:p>
          <a:p>
            <a:pPr>
              <a:buFontTx/>
              <a:buChar char="-"/>
            </a:pPr>
            <a:r>
              <a:rPr lang="en-US" baseline="0" dirty="0" smtClean="0"/>
              <a:t>build: component’s jar</a:t>
            </a:r>
          </a:p>
          <a:p>
            <a:pPr>
              <a:buFontTx/>
              <a:buChar char="-"/>
            </a:pPr>
            <a:r>
              <a:rPr lang="en-US" baseline="0" dirty="0" smtClean="0"/>
              <a:t>goal: deploy application</a:t>
            </a:r>
            <a:endParaRPr lang="en-US" dirty="0" smtClean="0"/>
          </a:p>
          <a:p>
            <a:r>
              <a:rPr lang="en-US" dirty="0" err="1" smtClean="0"/>
              <a:t>ProjectDescriptor</a:t>
            </a:r>
            <a:r>
              <a:rPr lang="en-US" baseline="0" dirty="0" smtClean="0"/>
              <a:t> – used to instantiate Project object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1FDFD-A218-4148-99B7-B51AF9CA9585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fontAlgn="ctr">
              <a:buFont typeface="Arial" charset="0"/>
              <a:buChar char="•"/>
            </a:pPr>
            <a:r>
              <a:rPr lang="en-US" dirty="0" smtClean="0"/>
              <a:t>apply by id (core </a:t>
            </a:r>
            <a:r>
              <a:rPr lang="en-US" dirty="0" err="1" smtClean="0"/>
              <a:t>plugins</a:t>
            </a:r>
            <a:r>
              <a:rPr lang="en-US" dirty="0" smtClean="0"/>
              <a:t> uses short name, community </a:t>
            </a:r>
            <a:r>
              <a:rPr lang="en-US" dirty="0" err="1" smtClean="0"/>
              <a:t>plugins</a:t>
            </a:r>
            <a:r>
              <a:rPr lang="en-US" dirty="0" smtClean="0"/>
              <a:t> should use fully qualified name)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1FDFD-A218-4148-99B7-B51AF9CA9585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Cli</a:t>
            </a:r>
            <a:r>
              <a:rPr lang="en-US" baseline="0" dirty="0" smtClean="0"/>
              <a:t> example based on Ex10</a:t>
            </a:r>
          </a:p>
          <a:p>
            <a:endParaRPr lang="en-US" dirty="0" smtClean="0"/>
          </a:p>
          <a:p>
            <a:r>
              <a:rPr lang="en-US" dirty="0" smtClean="0"/>
              <a:t>https://docs.gradle.org/current/userguide/tutorial_gradle_command_line.html</a:t>
            </a:r>
            <a:endParaRPr lang="pl-PL" dirty="0" smtClean="0"/>
          </a:p>
          <a:p>
            <a:endParaRPr lang="pl-PL" dirty="0" smtClean="0"/>
          </a:p>
          <a:p>
            <a:r>
              <a:rPr lang="pl-PL" dirty="0" smtClean="0"/>
              <a:t>gradle --profile</a:t>
            </a:r>
          </a:p>
          <a:p>
            <a:r>
              <a:rPr lang="pl-PL" dirty="0" smtClean="0"/>
              <a:t>- generate</a:t>
            </a:r>
            <a:r>
              <a:rPr lang="pl-PL" baseline="0" dirty="0" smtClean="0"/>
              <a:t>s execution report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1FDFD-A218-4148-99B7-B51AF9CA9585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1. IDE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dubug</a:t>
            </a:r>
            <a:endParaRPr lang="en-US" baseline="0" dirty="0" smtClean="0"/>
          </a:p>
          <a:p>
            <a:r>
              <a:rPr lang="en-US" baseline="0" dirty="0" smtClean="0"/>
              <a:t>Ex10, </a:t>
            </a:r>
            <a:r>
              <a:rPr lang="en-US" baseline="0" dirty="0" err="1" smtClean="0"/>
              <a:t>JavaPlugin</a:t>
            </a:r>
            <a:r>
              <a:rPr lang="en-US" baseline="0" dirty="0" smtClean="0"/>
              <a:t> breakpoint, run </a:t>
            </a:r>
            <a:r>
              <a:rPr lang="en-US" baseline="0" dirty="0" err="1" smtClean="0"/>
              <a:t>build.gradle</a:t>
            </a:r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1FDFD-A218-4148-99B7-B51AF9CA9585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1FDFD-A218-4148-99B7-B51AF9CA9585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http://technologyconversations.com/2014/06/18/build-tools/</a:t>
            </a:r>
          </a:p>
          <a:p>
            <a:r>
              <a:rPr lang="en-US" dirty="0" smtClean="0"/>
              <a:t>http://zeroturnaround.com/rebellabs/java-build-tools-part-2-a-decision-makers-comparison-of-maven-gradle-and-ant-ivy/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1FDFD-A218-4148-99B7-B51AF9CA9585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https://docs.gradle.org/current/dsl/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- USER_HOME/.</a:t>
            </a:r>
            <a:r>
              <a:rPr lang="en-US" dirty="0" err="1" smtClean="0"/>
              <a:t>gradle</a:t>
            </a:r>
            <a:r>
              <a:rPr lang="en-US" dirty="0" smtClean="0"/>
              <a:t>/</a:t>
            </a:r>
            <a:r>
              <a:rPr lang="en-US" dirty="0" err="1" smtClean="0"/>
              <a:t>init.gradle</a:t>
            </a:r>
            <a:r>
              <a:rPr lang="en-US" dirty="0" smtClean="0"/>
              <a:t> – one of possible option, https://docs.gradle.org/current/userguide/init_scripts.html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1FDFD-A218-4148-99B7-B51AF9CA9585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https://docs.gradle.org/current/dsl/org.gradle.api.Project.html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--configure-on-demand   Only relevant projects are configured in this build run. This means faster build for large multi-project builds. [incubating].</a:t>
            </a:r>
            <a:r>
              <a:rPr lang="en-US" baseline="0" dirty="0" smtClean="0"/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long term, this mode will become the default mode</a:t>
            </a: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1FDFD-A218-4148-99B7-B51AF9CA9585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1FDFD-A218-4148-99B7-B51AF9CA9585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https://docs.gradle.org/current/userguide/writing_build_scripts.html (13.7. Some Groovy basics)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http://www.groovy-lang.org/semantics.html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1FDFD-A218-4148-99B7-B51AF9CA9585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https://docs.gradle.org/current/userguide/build_environment.html#properties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properties file in the user's home directory has precedence over property files in the project directories.</a:t>
            </a:r>
            <a:endParaRPr lang="en-US" dirty="0" smtClean="0"/>
          </a:p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1FDFD-A218-4148-99B7-B51AF9CA9585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1FDFD-A218-4148-99B7-B51AF9CA9585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https://docs.gradle.org/current/userguide/custom_tasks.html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1FDFD-A218-4148-99B7-B51AF9CA9585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1FDFD-A218-4148-99B7-B51AF9CA9585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0BA57-46E3-4466-90A1-75266991A688}" type="datetimeFigureOut">
              <a:rPr lang="en-US" smtClean="0"/>
              <a:pPr/>
              <a:t>4/17/2016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67439-76D1-4FD1-AE00-D928C63007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0BA57-46E3-4466-90A1-75266991A688}" type="datetimeFigureOut">
              <a:rPr lang="en-US" smtClean="0"/>
              <a:pPr/>
              <a:t>4/17/2016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67439-76D1-4FD1-AE00-D928C63007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0BA57-46E3-4466-90A1-75266991A688}" type="datetimeFigureOut">
              <a:rPr lang="en-US" smtClean="0"/>
              <a:pPr/>
              <a:t>4/17/2016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67439-76D1-4FD1-AE00-D928C63007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0BA57-46E3-4466-90A1-75266991A688}" type="datetimeFigureOut">
              <a:rPr lang="en-US" smtClean="0"/>
              <a:pPr/>
              <a:t>4/17/2016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67439-76D1-4FD1-AE00-D928C63007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0BA57-46E3-4466-90A1-75266991A688}" type="datetimeFigureOut">
              <a:rPr lang="en-US" smtClean="0"/>
              <a:pPr/>
              <a:t>4/17/2016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67439-76D1-4FD1-AE00-D928C63007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0BA57-46E3-4466-90A1-75266991A688}" type="datetimeFigureOut">
              <a:rPr lang="en-US" smtClean="0"/>
              <a:pPr/>
              <a:t>4/17/2016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67439-76D1-4FD1-AE00-D928C63007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0BA57-46E3-4466-90A1-75266991A688}" type="datetimeFigureOut">
              <a:rPr lang="en-US" smtClean="0"/>
              <a:pPr/>
              <a:t>4/17/2016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67439-76D1-4FD1-AE00-D928C63007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0BA57-46E3-4466-90A1-75266991A688}" type="datetimeFigureOut">
              <a:rPr lang="en-US" smtClean="0"/>
              <a:pPr/>
              <a:t>4/17/2016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67439-76D1-4FD1-AE00-D928C63007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0BA57-46E3-4466-90A1-75266991A688}" type="datetimeFigureOut">
              <a:rPr lang="en-US" smtClean="0"/>
              <a:pPr/>
              <a:t>4/17/2016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67439-76D1-4FD1-AE00-D928C63007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0BA57-46E3-4466-90A1-75266991A688}" type="datetimeFigureOut">
              <a:rPr lang="en-US" smtClean="0"/>
              <a:pPr/>
              <a:t>4/17/2016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67439-76D1-4FD1-AE00-D928C63007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0BA57-46E3-4466-90A1-75266991A688}" type="datetimeFigureOut">
              <a:rPr lang="en-US" smtClean="0"/>
              <a:pPr/>
              <a:t>4/17/2016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67439-76D1-4FD1-AE00-D928C63007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40BA57-46E3-4466-90A1-75266991A688}" type="datetimeFigureOut">
              <a:rPr lang="en-US" smtClean="0"/>
              <a:pPr/>
              <a:t>4/17/2016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167439-76D1-4FD1-AE00-D928C630072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radle.org/current/userguide/potential_traps.ht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radle.org/current/userguide/standard_plugins.html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lugins.gradle.org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dub.rocks/" TargetMode="External"/><Relationship Id="rId2" Type="http://schemas.openxmlformats.org/officeDocument/2006/relationships/hyperlink" Target="https://issues.gradle.org/browse/GRADLE-2429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ockito/mockito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zeroturnaround.com/rebellabs/java-build-tools-part-2-a-decision-makers-comparison-of-maven-gradle-and-ant-ivy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plugins.gradle.org/" TargetMode="External"/><Relationship Id="rId2" Type="http://schemas.openxmlformats.org/officeDocument/2006/relationships/hyperlink" Target="https://docs.gradle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nebula-plugins" TargetMode="External"/><Relationship Id="rId5" Type="http://schemas.openxmlformats.org/officeDocument/2006/relationships/hyperlink" Target="http://manning.com/muschko/" TargetMode="External"/><Relationship Id="rId4" Type="http://schemas.openxmlformats.org/officeDocument/2006/relationships/hyperlink" Target="https://github.com/gradle/gradle/tree/master/subprojects/docs/src/samples" TargetMode="Externa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71613"/>
            <a:ext cx="7772400" cy="2028838"/>
          </a:xfrm>
        </p:spPr>
        <p:txBody>
          <a:bodyPr>
            <a:normAutofit/>
          </a:bodyPr>
          <a:lstStyle/>
          <a:p>
            <a:r>
              <a:rPr lang="en-US" sz="7200" dirty="0" smtClean="0">
                <a:latin typeface="Aharoni" pitchFamily="2" charset="-79"/>
                <a:cs typeface="Aharoni" pitchFamily="2" charset="-79"/>
              </a:rPr>
              <a:t>Introduction to</a:t>
            </a:r>
            <a:endParaRPr lang="en-US" sz="7200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1371600" y="5857892"/>
            <a:ext cx="6400800" cy="642942"/>
          </a:xfrm>
        </p:spPr>
        <p:txBody>
          <a:bodyPr>
            <a:normAutofit/>
          </a:bodyPr>
          <a:lstStyle/>
          <a:p>
            <a:r>
              <a:rPr lang="pl-PL" sz="1800" dirty="0" smtClean="0"/>
              <a:t>Adam Laczynski, Febury 2016</a:t>
            </a:r>
            <a:endParaRPr lang="pl-PL" sz="1800" dirty="0"/>
          </a:p>
        </p:txBody>
      </p:sp>
      <p:sp>
        <p:nvSpPr>
          <p:cNvPr id="13314" name="AutoShape 2" descr="http://gradle.com/images/gradle-logo-horizontal.sv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316" name="AutoShape 4" descr="http://gradle.com/images/gradle-logo-horizontal.sv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318" name="AutoShape 6" descr="http://gradle.com/images/gradle-logo-horizontal.sv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3320" name="Picture 8" descr="http://www.softwarewithjeff.com/blog/wp-content/uploads/2015/06/gradle-logo-horizontal-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71592" y="3563557"/>
            <a:ext cx="6600817" cy="143707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Local variables</a:t>
            </a:r>
          </a:p>
          <a:p>
            <a:pPr lvl="1"/>
            <a:r>
              <a:rPr lang="en-US" dirty="0" smtClean="0"/>
              <a:t>Not visible in sub-projects</a:t>
            </a:r>
          </a:p>
          <a:p>
            <a:pPr lvl="1"/>
            <a:r>
              <a:rPr lang="en-US" dirty="0" smtClean="0"/>
              <a:t>Groovy script variables – traps</a:t>
            </a:r>
            <a:r>
              <a:rPr lang="pl-PL" dirty="0" smtClean="0"/>
              <a:t> </a:t>
            </a:r>
            <a:r>
              <a:rPr lang="pl-PL" dirty="0" smtClean="0">
                <a:hlinkClick r:id="rId2"/>
              </a:rPr>
              <a:t>https://docs.gradle.org/current/userguide/potential_traps.html</a:t>
            </a:r>
            <a:r>
              <a:rPr lang="pl-PL" dirty="0" smtClean="0"/>
              <a:t> </a:t>
            </a:r>
            <a:endParaRPr lang="en-US" dirty="0" smtClean="0"/>
          </a:p>
          <a:p>
            <a:r>
              <a:rPr lang="en-US" dirty="0" smtClean="0"/>
              <a:t>Ex3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properties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Some properties</a:t>
            </a:r>
          </a:p>
          <a:p>
            <a:pPr lvl="1"/>
            <a:r>
              <a:rPr lang="pl-PL" dirty="0" smtClean="0"/>
              <a:t>org.gradle.daemon</a:t>
            </a:r>
            <a:r>
              <a:rPr lang="en-US" dirty="0" smtClean="0"/>
              <a:t>=true</a:t>
            </a:r>
          </a:p>
          <a:p>
            <a:pPr lvl="1"/>
            <a:r>
              <a:rPr lang="pl-PL" dirty="0" smtClean="0"/>
              <a:t>org.gradle.debug</a:t>
            </a:r>
            <a:r>
              <a:rPr lang="en-US" dirty="0" smtClean="0"/>
              <a:t>=true</a:t>
            </a:r>
          </a:p>
          <a:p>
            <a:pPr lvl="1"/>
            <a:r>
              <a:rPr lang="pl-PL" dirty="0" smtClean="0"/>
              <a:t>org.gradle.jvmargs</a:t>
            </a:r>
            <a:r>
              <a:rPr lang="en-US" dirty="0" smtClean="0"/>
              <a:t>=…</a:t>
            </a:r>
          </a:p>
          <a:p>
            <a:r>
              <a:rPr lang="en-US" dirty="0" smtClean="0"/>
              <a:t>How to set</a:t>
            </a:r>
          </a:p>
          <a:p>
            <a:pPr lvl="1" fontAlgn="base"/>
            <a:r>
              <a:rPr lang="en-US" b="1" dirty="0" err="1" smtClean="0"/>
              <a:t>gradle.properties</a:t>
            </a:r>
            <a:r>
              <a:rPr lang="en-US" dirty="0" smtClean="0"/>
              <a:t> in project dir</a:t>
            </a:r>
          </a:p>
          <a:p>
            <a:pPr lvl="1" fontAlgn="base"/>
            <a:r>
              <a:rPr lang="en-US" b="1" dirty="0" err="1" smtClean="0"/>
              <a:t>gradle.properties</a:t>
            </a:r>
            <a:r>
              <a:rPr lang="en-US" dirty="0" smtClean="0"/>
              <a:t> in $GRADLE_USER_HOME or in $USER_HOME/.</a:t>
            </a:r>
            <a:r>
              <a:rPr lang="en-US" dirty="0" err="1" smtClean="0"/>
              <a:t>gradle</a:t>
            </a:r>
            <a:endParaRPr lang="en-US" dirty="0" smtClean="0"/>
          </a:p>
          <a:p>
            <a:pPr lvl="1" fontAlgn="base"/>
            <a:r>
              <a:rPr lang="en-US" dirty="0" smtClean="0"/>
              <a:t>Command line, -</a:t>
            </a:r>
            <a:r>
              <a:rPr lang="en-US" dirty="0" err="1" smtClean="0"/>
              <a:t>D</a:t>
            </a:r>
            <a:r>
              <a:rPr lang="en-US" b="1" dirty="0" err="1" smtClean="0"/>
              <a:t>org.gradle</a:t>
            </a:r>
            <a:r>
              <a:rPr lang="en-US" dirty="0" err="1" smtClean="0"/>
              <a:t>.debug</a:t>
            </a:r>
            <a:r>
              <a:rPr lang="en-US" dirty="0" smtClean="0"/>
              <a:t>=true</a:t>
            </a:r>
          </a:p>
          <a:p>
            <a:pPr lvl="1" fontAlgn="base"/>
            <a:r>
              <a:rPr lang="pl-PL" b="1" dirty="0" smtClean="0"/>
              <a:t>GRADLE_OPTS</a:t>
            </a:r>
            <a:r>
              <a:rPr lang="pl-PL" dirty="0" smtClean="0"/>
              <a:t> or </a:t>
            </a:r>
            <a:r>
              <a:rPr lang="pl-PL" b="1" dirty="0" smtClean="0"/>
              <a:t>JAVA_OPTS</a:t>
            </a:r>
            <a:endParaRPr lang="en-US" b="1" dirty="0" smtClean="0"/>
          </a:p>
          <a:p>
            <a:pPr fontAlgn="base"/>
            <a:r>
              <a:rPr lang="en-US" dirty="0" smtClean="0"/>
              <a:t>Ex4</a:t>
            </a:r>
          </a:p>
          <a:p>
            <a:pPr lvl="1"/>
            <a:endParaRPr lang="en-US" dirty="0" smtClean="0"/>
          </a:p>
          <a:p>
            <a:pPr lvl="1"/>
            <a:endParaRPr lang="pl-PL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properties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Access like to script variable</a:t>
            </a:r>
          </a:p>
          <a:p>
            <a:r>
              <a:rPr lang="en-US" dirty="0" smtClean="0"/>
              <a:t>If does not exist exception is thrown</a:t>
            </a:r>
          </a:p>
          <a:p>
            <a:pPr lvl="1"/>
            <a:r>
              <a:rPr lang="en-US" dirty="0" err="1" smtClean="0"/>
              <a:t>hasProperty</a:t>
            </a:r>
            <a:r>
              <a:rPr lang="en-US" dirty="0" smtClean="0"/>
              <a:t>(&lt;name&gt;) method to check existence</a:t>
            </a:r>
          </a:p>
          <a:p>
            <a:r>
              <a:rPr lang="en-US" dirty="0" smtClean="0"/>
              <a:t>Visible in sub-projects</a:t>
            </a:r>
          </a:p>
          <a:p>
            <a:pPr lvl="1"/>
            <a:r>
              <a:rPr lang="en-US" dirty="0" smtClean="0"/>
              <a:t>Use this feature to define e.g. versions in root project</a:t>
            </a:r>
          </a:p>
          <a:p>
            <a:pPr lvl="1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pl-PL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properties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How to set</a:t>
            </a:r>
          </a:p>
          <a:p>
            <a:pPr lvl="1"/>
            <a:r>
              <a:rPr lang="en-US" b="1" dirty="0" err="1" smtClean="0"/>
              <a:t>gradle.properties</a:t>
            </a:r>
            <a:r>
              <a:rPr lang="en-US" dirty="0" smtClean="0"/>
              <a:t> in project (sub-project) dir</a:t>
            </a:r>
          </a:p>
          <a:p>
            <a:pPr lvl="1"/>
            <a:r>
              <a:rPr lang="en-US" b="1" dirty="0" err="1" smtClean="0"/>
              <a:t>gradle.properties</a:t>
            </a:r>
            <a:r>
              <a:rPr lang="en-US" dirty="0" smtClean="0"/>
              <a:t> in $GRADLE_USER_HOME or in $USER_HOME/.</a:t>
            </a:r>
            <a:r>
              <a:rPr lang="en-US" dirty="0" err="1" smtClean="0"/>
              <a:t>gradle</a:t>
            </a:r>
            <a:endParaRPr lang="en-US" dirty="0" smtClean="0"/>
          </a:p>
          <a:p>
            <a:pPr lvl="1"/>
            <a:r>
              <a:rPr lang="en-US" dirty="0" smtClean="0"/>
              <a:t>Command line</a:t>
            </a:r>
          </a:p>
          <a:p>
            <a:pPr lvl="2"/>
            <a:r>
              <a:rPr lang="en-US" b="1" dirty="0" smtClean="0"/>
              <a:t>-P</a:t>
            </a:r>
            <a:r>
              <a:rPr lang="en-US" dirty="0" smtClean="0"/>
              <a:t>&lt;key&gt;=&lt;value&gt;</a:t>
            </a:r>
          </a:p>
          <a:p>
            <a:pPr lvl="2"/>
            <a:r>
              <a:rPr lang="en-US" b="1" dirty="0" smtClean="0"/>
              <a:t>-</a:t>
            </a:r>
            <a:r>
              <a:rPr lang="en-US" b="1" dirty="0" err="1" smtClean="0"/>
              <a:t>Dorg.gradle.project</a:t>
            </a:r>
            <a:r>
              <a:rPr lang="en-US" dirty="0" smtClean="0"/>
              <a:t>.&lt;key&gt;=&lt;value&gt;</a:t>
            </a:r>
          </a:p>
          <a:p>
            <a:pPr lvl="1"/>
            <a:r>
              <a:rPr lang="en-US" dirty="0" smtClean="0"/>
              <a:t>Environment variable </a:t>
            </a:r>
            <a:r>
              <a:rPr lang="en-US" b="1" dirty="0" smtClean="0"/>
              <a:t>ORG_GRADLE_PROJECT</a:t>
            </a:r>
            <a:r>
              <a:rPr lang="en-US" dirty="0" smtClean="0"/>
              <a:t>_&lt;key&gt;=&lt;value&gt;</a:t>
            </a:r>
          </a:p>
          <a:p>
            <a:pPr lvl="1"/>
            <a:r>
              <a:rPr lang="en-US" dirty="0" smtClean="0"/>
              <a:t>Extra properties (supported also for Task)</a:t>
            </a:r>
          </a:p>
          <a:p>
            <a:r>
              <a:rPr lang="en-US" dirty="0" smtClean="0"/>
              <a:t>Ex4</a:t>
            </a:r>
          </a:p>
          <a:p>
            <a:endParaRPr lang="pl-PL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System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Could be set in </a:t>
            </a:r>
            <a:r>
              <a:rPr lang="en-US" dirty="0" err="1" smtClean="0"/>
              <a:t>gradle.properties</a:t>
            </a:r>
            <a:r>
              <a:rPr lang="en-US" dirty="0" smtClean="0"/>
              <a:t> file via </a:t>
            </a:r>
            <a:r>
              <a:rPr lang="en-US" dirty="0" err="1" smtClean="0"/>
              <a:t>systemProp</a:t>
            </a:r>
            <a:r>
              <a:rPr lang="en-US" dirty="0" smtClean="0"/>
              <a:t>.&lt;key&gt;=&lt;value&gt;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– essentials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Has a name</a:t>
            </a:r>
          </a:p>
          <a:p>
            <a:r>
              <a:rPr lang="en-US" dirty="0" smtClean="0"/>
              <a:t>Made up of sequence of Actions</a:t>
            </a:r>
          </a:p>
          <a:p>
            <a:r>
              <a:rPr lang="en-US" dirty="0" smtClean="0"/>
              <a:t>Can depends on other Tasks</a:t>
            </a:r>
          </a:p>
          <a:p>
            <a:r>
              <a:rPr lang="en-US" dirty="0" smtClean="0"/>
              <a:t>Registered as project property</a:t>
            </a:r>
          </a:p>
          <a:p>
            <a:r>
              <a:rPr lang="en-US" dirty="0" smtClean="0"/>
              <a:t>Not inherited between projects</a:t>
            </a:r>
          </a:p>
          <a:p>
            <a:r>
              <a:rPr lang="en-US" dirty="0" smtClean="0"/>
              <a:t>Executed only </a:t>
            </a:r>
            <a:r>
              <a:rPr lang="en-US" dirty="0" smtClean="0"/>
              <a:t>once (</a:t>
            </a:r>
            <a:r>
              <a:rPr lang="en-US" dirty="0" err="1" smtClean="0"/>
              <a:t>gradle</a:t>
            </a:r>
            <a:r>
              <a:rPr lang="en-US" dirty="0" smtClean="0"/>
              <a:t> clean </a:t>
            </a:r>
            <a:r>
              <a:rPr lang="en-US" dirty="0" err="1" smtClean="0"/>
              <a:t>clean</a:t>
            </a:r>
            <a:r>
              <a:rPr lang="en-US" dirty="0" smtClean="0"/>
              <a:t>)</a:t>
            </a:r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– essentials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Creation</a:t>
            </a:r>
          </a:p>
          <a:p>
            <a:pPr lvl="1"/>
            <a:r>
              <a:rPr lang="en-US" dirty="0" smtClean="0"/>
              <a:t>Project creates Task</a:t>
            </a:r>
          </a:p>
          <a:p>
            <a:pPr lvl="1"/>
            <a:r>
              <a:rPr lang="en-US" dirty="0" smtClean="0"/>
              <a:t>Task belongs only to one Project instance</a:t>
            </a:r>
          </a:p>
          <a:p>
            <a:pPr lvl="1"/>
            <a:r>
              <a:rPr lang="en-US" dirty="0" smtClean="0"/>
              <a:t>Various methods to create Task</a:t>
            </a:r>
          </a:p>
          <a:p>
            <a:r>
              <a:rPr lang="en-US" dirty="0" smtClean="0"/>
              <a:t>Supports ext properties</a:t>
            </a:r>
          </a:p>
          <a:p>
            <a:r>
              <a:rPr lang="en-US" dirty="0" err="1" smtClean="0"/>
              <a:t>Project.defaultTasks</a:t>
            </a:r>
            <a:endParaRPr lang="en-US" dirty="0" smtClean="0"/>
          </a:p>
          <a:p>
            <a:r>
              <a:rPr lang="en-US" dirty="0" smtClean="0"/>
              <a:t>Ex5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– a bit more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Custom task – Ex6</a:t>
            </a:r>
          </a:p>
          <a:p>
            <a:r>
              <a:rPr lang="en-US" dirty="0" smtClean="0"/>
              <a:t>Skipping tasks</a:t>
            </a:r>
          </a:p>
          <a:p>
            <a:pPr lvl="1"/>
            <a:r>
              <a:rPr lang="en-US" dirty="0" smtClean="0"/>
              <a:t>Using predicate </a:t>
            </a:r>
            <a:r>
              <a:rPr lang="en-US" dirty="0" err="1" smtClean="0"/>
              <a:t>onlyIf</a:t>
            </a:r>
            <a:endParaRPr lang="en-US" dirty="0" smtClean="0"/>
          </a:p>
          <a:p>
            <a:pPr lvl="1"/>
            <a:r>
              <a:rPr lang="en-US" dirty="0" smtClean="0"/>
              <a:t>Throw </a:t>
            </a:r>
            <a:r>
              <a:rPr lang="en-US" dirty="0" err="1" smtClean="0"/>
              <a:t>StopExecutionException</a:t>
            </a:r>
            <a:endParaRPr lang="en-US" dirty="0" smtClean="0"/>
          </a:p>
          <a:p>
            <a:pPr lvl="1"/>
            <a:r>
              <a:rPr lang="en-US" dirty="0" smtClean="0"/>
              <a:t>Enabling and disabling tasks &lt;task&gt;.enabled = false</a:t>
            </a:r>
          </a:p>
          <a:p>
            <a:r>
              <a:rPr lang="en-US" dirty="0" smtClean="0"/>
              <a:t>Skipping tasks that are up-to-date – Ex7</a:t>
            </a:r>
          </a:p>
          <a:p>
            <a:pPr lvl="1"/>
            <a:r>
              <a:rPr lang="en-US" dirty="0" smtClean="0"/>
              <a:t>Define </a:t>
            </a:r>
            <a:r>
              <a:rPr lang="en-US" dirty="0" err="1" smtClean="0"/>
              <a:t>TaskInputs</a:t>
            </a:r>
            <a:r>
              <a:rPr lang="en-US" dirty="0" smtClean="0"/>
              <a:t>/</a:t>
            </a:r>
            <a:r>
              <a:rPr lang="en-US" dirty="0" err="1" smtClean="0"/>
              <a:t>TaskOutputs</a:t>
            </a:r>
            <a:endParaRPr lang="en-US" dirty="0" smtClean="0"/>
          </a:p>
          <a:p>
            <a:pPr lvl="1"/>
            <a:r>
              <a:rPr lang="en-US" dirty="0" err="1" smtClean="0"/>
              <a:t>TaskOutputs.upToDateWhen</a:t>
            </a:r>
            <a:r>
              <a:rPr lang="en-US" dirty="0" smtClean="0"/>
              <a:t>() </a:t>
            </a:r>
            <a:r>
              <a:rPr lang="en-US" dirty="0" smtClean="0"/>
              <a:t>for not file oriented outputs</a:t>
            </a:r>
          </a:p>
          <a:p>
            <a:r>
              <a:rPr lang="en-US" dirty="0" smtClean="0"/>
              <a:t>Incremental task – incubating feature</a:t>
            </a:r>
          </a:p>
          <a:p>
            <a:pPr lvl="1"/>
            <a:r>
              <a:rPr lang="en-US" dirty="0" smtClean="0"/>
              <a:t>@</a:t>
            </a:r>
            <a:r>
              <a:rPr lang="en-US" dirty="0" err="1" smtClean="0"/>
              <a:t>TaskAction</a:t>
            </a:r>
            <a:r>
              <a:rPr lang="en-US" dirty="0" smtClean="0"/>
              <a:t> void execute(</a:t>
            </a:r>
            <a:r>
              <a:rPr lang="en-US" dirty="0" err="1" smtClean="0"/>
              <a:t>IncrementalTaskInputs</a:t>
            </a:r>
            <a:r>
              <a:rPr lang="en-US" dirty="0" smtClean="0"/>
              <a:t> inputs) {}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– a bit more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Task rules and options – </a:t>
            </a:r>
            <a:r>
              <a:rPr lang="en-US" dirty="0" smtClean="0"/>
              <a:t>Ex8</a:t>
            </a:r>
          </a:p>
          <a:p>
            <a:pPr lvl="1"/>
            <a:r>
              <a:rPr lang="en-US" dirty="0" smtClean="0"/>
              <a:t>task </a:t>
            </a:r>
            <a:r>
              <a:rPr lang="en-US" dirty="0" smtClean="0"/>
              <a:t>whose behavior depends on a large or infinite number value range of parameters</a:t>
            </a:r>
            <a:endParaRPr lang="en-US" dirty="0" smtClean="0"/>
          </a:p>
          <a:p>
            <a:r>
              <a:rPr lang="en-US" dirty="0" err="1" smtClean="0"/>
              <a:t>Finalizer</a:t>
            </a:r>
            <a:r>
              <a:rPr lang="en-US" dirty="0" smtClean="0"/>
              <a:t> tasks</a:t>
            </a:r>
          </a:p>
          <a:p>
            <a:pPr lvl="1"/>
            <a:r>
              <a:rPr lang="en-US" dirty="0" err="1" smtClean="0"/>
              <a:t>taskX.finalizedBy</a:t>
            </a:r>
            <a:r>
              <a:rPr lang="en-US" dirty="0" smtClean="0"/>
              <a:t> </a:t>
            </a:r>
            <a:r>
              <a:rPr lang="en-US" dirty="0" err="1" smtClean="0"/>
              <a:t>taskY</a:t>
            </a:r>
            <a:endParaRPr lang="en-US" dirty="0" smtClean="0"/>
          </a:p>
          <a:p>
            <a:pPr lvl="1"/>
            <a:r>
              <a:rPr lang="en-US" dirty="0" err="1" smtClean="0"/>
              <a:t>Finalizer</a:t>
            </a:r>
            <a:r>
              <a:rPr lang="en-US" dirty="0" smtClean="0"/>
              <a:t> tasks will be executed even if the finalized task fails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Plugin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Extends project's capabilities</a:t>
            </a:r>
          </a:p>
          <a:p>
            <a:pPr lvl="1"/>
            <a:r>
              <a:rPr lang="en-US" b="1" dirty="0" smtClean="0"/>
              <a:t>Creates</a:t>
            </a:r>
            <a:r>
              <a:rPr lang="en-US" dirty="0" smtClean="0"/>
              <a:t> new Tasks</a:t>
            </a:r>
          </a:p>
          <a:p>
            <a:pPr lvl="1"/>
            <a:r>
              <a:rPr lang="en-US" b="1" dirty="0" smtClean="0"/>
              <a:t>Configures</a:t>
            </a:r>
            <a:r>
              <a:rPr lang="en-US" dirty="0" smtClean="0"/>
              <a:t> Project</a:t>
            </a:r>
          </a:p>
          <a:p>
            <a:pPr lvl="1"/>
            <a:r>
              <a:rPr lang="en-US" b="1" dirty="0" smtClean="0"/>
              <a:t>Adds</a:t>
            </a:r>
            <a:r>
              <a:rPr lang="en-US" dirty="0" smtClean="0"/>
              <a:t> new DSL to the Project</a:t>
            </a:r>
          </a:p>
          <a:p>
            <a:r>
              <a:rPr lang="en-US" dirty="0" smtClean="0"/>
              <a:t>Types</a:t>
            </a:r>
          </a:p>
          <a:p>
            <a:pPr lvl="1"/>
            <a:r>
              <a:rPr lang="en-US" b="1" dirty="0" smtClean="0"/>
              <a:t>Script</a:t>
            </a:r>
            <a:r>
              <a:rPr lang="en-US" dirty="0" smtClean="0"/>
              <a:t>: apply from: </a:t>
            </a:r>
            <a:r>
              <a:rPr lang="pl-PL" dirty="0" smtClean="0"/>
              <a:t>‘</a:t>
            </a:r>
            <a:r>
              <a:rPr lang="en-US" dirty="0" err="1" smtClean="0"/>
              <a:t>other.gradle</a:t>
            </a:r>
            <a:r>
              <a:rPr lang="pl-PL" dirty="0" smtClean="0"/>
              <a:t>’</a:t>
            </a:r>
            <a:endParaRPr lang="en-US" dirty="0" smtClean="0"/>
          </a:p>
          <a:p>
            <a:pPr lvl="1"/>
            <a:r>
              <a:rPr lang="en-US" b="1" dirty="0" smtClean="0"/>
              <a:t>Binary</a:t>
            </a:r>
            <a:r>
              <a:rPr lang="en-US" dirty="0" smtClean="0"/>
              <a:t>: apply plugin: </a:t>
            </a:r>
            <a:r>
              <a:rPr lang="pl-PL" dirty="0" smtClean="0"/>
              <a:t>‘</a:t>
            </a:r>
            <a:r>
              <a:rPr lang="en-US" dirty="0" smtClean="0"/>
              <a:t>java</a:t>
            </a:r>
            <a:r>
              <a:rPr lang="pl-PL" dirty="0" smtClean="0"/>
              <a:t>’</a:t>
            </a:r>
            <a:endParaRPr lang="en-US" dirty="0" smtClean="0"/>
          </a:p>
          <a:p>
            <a:r>
              <a:rPr lang="en-US" b="1" dirty="0" smtClean="0"/>
              <a:t>Core</a:t>
            </a:r>
            <a:r>
              <a:rPr lang="en-US" dirty="0" smtClean="0"/>
              <a:t> and </a:t>
            </a:r>
            <a:r>
              <a:rPr lang="en-US" b="1" dirty="0" smtClean="0"/>
              <a:t>Custom</a:t>
            </a:r>
            <a:r>
              <a:rPr lang="en-US" dirty="0" smtClean="0"/>
              <a:t> </a:t>
            </a:r>
            <a:r>
              <a:rPr lang="en-US" dirty="0" err="1" smtClean="0"/>
              <a:t>plugins</a:t>
            </a:r>
            <a:endParaRPr lang="pl-PL" dirty="0" smtClean="0"/>
          </a:p>
          <a:p>
            <a:pPr lvl="1"/>
            <a:r>
              <a:rPr lang="en-US" sz="2200" dirty="0" smtClean="0">
                <a:hlinkClick r:id="rId3"/>
              </a:rPr>
              <a:t>https://docs.gradle.org/current/userguide/standard_plugins.html</a:t>
            </a:r>
            <a:r>
              <a:rPr lang="pl-PL" sz="2200" dirty="0" smtClean="0"/>
              <a:t> - core/standard plugins</a:t>
            </a:r>
          </a:p>
          <a:p>
            <a:pPr lvl="1"/>
            <a:r>
              <a:rPr lang="en-US" sz="2200" dirty="0" smtClean="0">
                <a:hlinkClick r:id="rId4"/>
              </a:rPr>
              <a:t>https://plugins.gradle.org/</a:t>
            </a:r>
            <a:r>
              <a:rPr lang="en-US" sz="2200" dirty="0" smtClean="0"/>
              <a:t> - custom plugin portal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00634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Part 1</a:t>
            </a:r>
          </a:p>
          <a:p>
            <a:pPr lvl="1"/>
            <a:r>
              <a:rPr lang="en-US" dirty="0" smtClean="0"/>
              <a:t>High level concepts</a:t>
            </a:r>
          </a:p>
          <a:p>
            <a:pPr lvl="1"/>
            <a:r>
              <a:rPr lang="en-US" dirty="0" smtClean="0"/>
              <a:t>Build lifecycle</a:t>
            </a:r>
          </a:p>
          <a:p>
            <a:pPr lvl="1"/>
            <a:r>
              <a:rPr lang="en-US" dirty="0" smtClean="0"/>
              <a:t>Gradle scripts syntax</a:t>
            </a:r>
          </a:p>
          <a:p>
            <a:pPr lvl="1"/>
            <a:r>
              <a:rPr lang="en-US" dirty="0" smtClean="0"/>
              <a:t>Variables, properties</a:t>
            </a:r>
          </a:p>
          <a:p>
            <a:pPr lvl="1"/>
            <a:r>
              <a:rPr lang="en-US" dirty="0" smtClean="0"/>
              <a:t>Tasks</a:t>
            </a:r>
          </a:p>
          <a:p>
            <a:r>
              <a:rPr lang="en-US" dirty="0" smtClean="0"/>
              <a:t>Part 2</a:t>
            </a:r>
          </a:p>
          <a:p>
            <a:pPr lvl="1"/>
            <a:r>
              <a:rPr lang="en-US" dirty="0" smtClean="0"/>
              <a:t>Plugins</a:t>
            </a:r>
          </a:p>
          <a:p>
            <a:pPr lvl="1"/>
            <a:r>
              <a:rPr lang="en-US" dirty="0" err="1" smtClean="0"/>
              <a:t>Cli</a:t>
            </a:r>
            <a:r>
              <a:rPr lang="en-US" dirty="0" smtClean="0"/>
              <a:t>, Processes, Debugging, Daemon, Wrapper</a:t>
            </a:r>
          </a:p>
          <a:p>
            <a:pPr lvl="1"/>
            <a:r>
              <a:rPr lang="en-US" dirty="0" smtClean="0"/>
              <a:t>Organizing build logic</a:t>
            </a:r>
            <a:endParaRPr lang="pl-PL" dirty="0" smtClean="0"/>
          </a:p>
          <a:p>
            <a:pPr lvl="1"/>
            <a:r>
              <a:rPr lang="pl-PL" dirty="0" smtClean="0"/>
              <a:t>Java plugin</a:t>
            </a:r>
          </a:p>
          <a:p>
            <a:pPr lvl="1"/>
            <a:r>
              <a:rPr lang="en-US" dirty="0" smtClean="0"/>
              <a:t>Why Gradle</a:t>
            </a:r>
          </a:p>
          <a:p>
            <a:pPr lvl="1"/>
            <a:r>
              <a:rPr lang="en-US" dirty="0" smtClean="0"/>
              <a:t>References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Applying a binary plugin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ctr">
              <a:buFont typeface="Arial" charset="0"/>
              <a:buChar char="•"/>
            </a:pPr>
            <a:r>
              <a:rPr lang="en-US" dirty="0" smtClean="0"/>
              <a:t>apply by</a:t>
            </a:r>
            <a:r>
              <a:rPr lang="pl-PL" dirty="0" smtClean="0"/>
              <a:t> id</a:t>
            </a:r>
            <a:endParaRPr lang="en-US" dirty="0" smtClean="0"/>
          </a:p>
          <a:p>
            <a:pPr lvl="1" fontAlgn="ctr">
              <a:buFont typeface="Arial" charset="0"/>
              <a:buChar char="•"/>
            </a:pPr>
            <a:r>
              <a:rPr lang="en-US" dirty="0" smtClean="0"/>
              <a:t>apply </a:t>
            </a:r>
            <a:r>
              <a:rPr lang="en-US" dirty="0" err="1" smtClean="0"/>
              <a:t>plugin</a:t>
            </a:r>
            <a:r>
              <a:rPr lang="en-US" dirty="0" smtClean="0"/>
              <a:t>: </a:t>
            </a:r>
            <a:r>
              <a:rPr lang="pl-PL" dirty="0" smtClean="0"/>
              <a:t>‘</a:t>
            </a:r>
            <a:r>
              <a:rPr lang="en-US" dirty="0" smtClean="0"/>
              <a:t>java</a:t>
            </a:r>
            <a:r>
              <a:rPr lang="pl-PL" dirty="0" smtClean="0"/>
              <a:t>’</a:t>
            </a:r>
            <a:endParaRPr lang="en-US" dirty="0" smtClean="0"/>
          </a:p>
          <a:p>
            <a:pPr fontAlgn="ctr">
              <a:buFont typeface="Arial" charset="0"/>
              <a:buChar char="•"/>
            </a:pPr>
            <a:r>
              <a:rPr lang="en-US" dirty="0" smtClean="0"/>
              <a:t>apply by type (class name)</a:t>
            </a:r>
          </a:p>
          <a:p>
            <a:pPr lvl="1" fontAlgn="ctr">
              <a:buFont typeface="Arial" charset="0"/>
              <a:buChar char="•"/>
            </a:pPr>
            <a:r>
              <a:rPr lang="en-US" dirty="0" smtClean="0"/>
              <a:t>apply </a:t>
            </a:r>
            <a:r>
              <a:rPr lang="en-US" dirty="0" err="1" smtClean="0"/>
              <a:t>plugin</a:t>
            </a:r>
            <a:r>
              <a:rPr lang="en-US" dirty="0" smtClean="0"/>
              <a:t>: </a:t>
            </a:r>
            <a:r>
              <a:rPr lang="en-US" dirty="0" err="1" smtClean="0"/>
              <a:t>JavaPlugin</a:t>
            </a:r>
            <a:endParaRPr lang="pl-PL" dirty="0" smtClean="0"/>
          </a:p>
          <a:p>
            <a:pPr fontAlgn="ctr">
              <a:buFont typeface="Arial" charset="0"/>
              <a:buChar char="•"/>
            </a:pPr>
            <a:r>
              <a:rPr lang="pl-PL" dirty="0" smtClean="0"/>
              <a:t>or via new DSL</a:t>
            </a:r>
          </a:p>
          <a:p>
            <a:pPr lvl="1" fontAlgn="ctr">
              <a:buFont typeface="Arial" charset="0"/>
              <a:buChar char="•"/>
            </a:pPr>
            <a:r>
              <a:rPr lang="pl-PL" dirty="0" smtClean="0"/>
              <a:t>plugins {</a:t>
            </a:r>
          </a:p>
          <a:p>
            <a:pPr lvl="2" fontAlgn="ctr">
              <a:buNone/>
            </a:pPr>
            <a:r>
              <a:rPr lang="pl-PL" dirty="0" smtClean="0"/>
              <a:t>id ‘java’</a:t>
            </a:r>
          </a:p>
          <a:p>
            <a:pPr lvl="1" fontAlgn="ctr">
              <a:buNone/>
            </a:pPr>
            <a:r>
              <a:rPr lang="pl-PL" dirty="0" smtClean="0"/>
              <a:t>	}</a:t>
            </a:r>
            <a:endParaRPr lang="en-US" dirty="0" smtClean="0"/>
          </a:p>
          <a:p>
            <a:endParaRPr lang="pl-PL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Plugin – new DSL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5900" y="1428736"/>
            <a:ext cx="8472200" cy="5072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plugin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Where to put plugin source code</a:t>
            </a:r>
          </a:p>
          <a:p>
            <a:pPr lvl="1"/>
            <a:r>
              <a:rPr lang="en-US" dirty="0" smtClean="0"/>
              <a:t>build script</a:t>
            </a:r>
          </a:p>
          <a:p>
            <a:pPr lvl="1"/>
            <a:r>
              <a:rPr lang="en-US" dirty="0" err="1" smtClean="0"/>
              <a:t>buildSrc</a:t>
            </a:r>
            <a:r>
              <a:rPr lang="en-US" dirty="0" smtClean="0"/>
              <a:t> project</a:t>
            </a:r>
          </a:p>
          <a:p>
            <a:pPr lvl="2"/>
            <a:r>
              <a:rPr lang="en-US" i="1" dirty="0" err="1" smtClean="0"/>
              <a:t>rootProjectDir</a:t>
            </a:r>
            <a:r>
              <a:rPr lang="en-US" dirty="0" smtClean="0"/>
              <a:t>/</a:t>
            </a:r>
            <a:r>
              <a:rPr lang="en-US" dirty="0" err="1" smtClean="0"/>
              <a:t>buildSrc</a:t>
            </a:r>
            <a:r>
              <a:rPr lang="en-US" dirty="0" smtClean="0"/>
              <a:t>/</a:t>
            </a:r>
            <a:r>
              <a:rPr lang="en-US" dirty="0" err="1" smtClean="0"/>
              <a:t>src</a:t>
            </a:r>
            <a:r>
              <a:rPr lang="en-US" dirty="0" smtClean="0"/>
              <a:t>/main/groovy</a:t>
            </a:r>
          </a:p>
          <a:p>
            <a:pPr lvl="1"/>
            <a:r>
              <a:rPr lang="en-US" dirty="0" smtClean="0"/>
              <a:t>standalone project</a:t>
            </a:r>
          </a:p>
          <a:p>
            <a:r>
              <a:rPr lang="en-US" dirty="0" smtClean="0"/>
              <a:t>Which plugins were applied?</a:t>
            </a:r>
          </a:p>
          <a:p>
            <a:pPr lvl="1"/>
            <a:r>
              <a:rPr lang="en-US" dirty="0" smtClean="0"/>
              <a:t>./</a:t>
            </a:r>
            <a:r>
              <a:rPr lang="en-US" dirty="0" err="1" smtClean="0"/>
              <a:t>gradle</a:t>
            </a:r>
            <a:r>
              <a:rPr lang="en-US" dirty="0" smtClean="0"/>
              <a:t> properties</a:t>
            </a:r>
            <a:r>
              <a:rPr lang="pl-PL" dirty="0" smtClean="0"/>
              <a:t> (property</a:t>
            </a:r>
            <a:r>
              <a:rPr lang="en-US" dirty="0" smtClean="0"/>
              <a:t> key:</a:t>
            </a:r>
            <a:r>
              <a:rPr lang="pl-PL" dirty="0" smtClean="0"/>
              <a:t> plugins)</a:t>
            </a:r>
            <a:endParaRPr lang="en-US" dirty="0" smtClean="0"/>
          </a:p>
          <a:p>
            <a:r>
              <a:rPr lang="en-US" dirty="0" smtClean="0"/>
              <a:t>Ex9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Cli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72072"/>
          </a:xfrm>
        </p:spPr>
        <p:txBody>
          <a:bodyPr>
            <a:normAutofit fontScale="55000" lnSpcReduction="20000"/>
          </a:bodyPr>
          <a:lstStyle/>
          <a:p>
            <a:r>
              <a:rPr lang="en-US" dirty="0" err="1" smtClean="0"/>
              <a:t>gradle</a:t>
            </a:r>
            <a:r>
              <a:rPr lang="en-US" dirty="0" smtClean="0"/>
              <a:t> [option...] [task...]</a:t>
            </a:r>
          </a:p>
          <a:p>
            <a:r>
              <a:rPr lang="en-US" dirty="0" err="1" smtClean="0"/>
              <a:t>gradle</a:t>
            </a:r>
            <a:r>
              <a:rPr lang="en-US" dirty="0" smtClean="0"/>
              <a:t> -h</a:t>
            </a:r>
          </a:p>
          <a:p>
            <a:r>
              <a:rPr lang="en-US" dirty="0" err="1" smtClean="0"/>
              <a:t>gradle</a:t>
            </a:r>
            <a:r>
              <a:rPr lang="en-US" dirty="0" smtClean="0"/>
              <a:t> help</a:t>
            </a:r>
          </a:p>
          <a:p>
            <a:r>
              <a:rPr lang="en-US" dirty="0" err="1" smtClean="0"/>
              <a:t>gradle</a:t>
            </a:r>
            <a:r>
              <a:rPr lang="en-US" dirty="0" smtClean="0"/>
              <a:t> tasks --all</a:t>
            </a:r>
          </a:p>
          <a:p>
            <a:r>
              <a:rPr lang="en-US" dirty="0" err="1" smtClean="0"/>
              <a:t>gradle</a:t>
            </a:r>
            <a:r>
              <a:rPr lang="en-US" dirty="0" smtClean="0"/>
              <a:t> help --task &lt;name&gt;</a:t>
            </a:r>
          </a:p>
          <a:p>
            <a:r>
              <a:rPr lang="en-US" dirty="0" err="1" smtClean="0"/>
              <a:t>gradle</a:t>
            </a:r>
            <a:r>
              <a:rPr lang="en-US" dirty="0" smtClean="0"/>
              <a:t> projects</a:t>
            </a:r>
          </a:p>
          <a:p>
            <a:r>
              <a:rPr lang="en-US" dirty="0" err="1" smtClean="0"/>
              <a:t>gradle</a:t>
            </a:r>
            <a:r>
              <a:rPr lang="en-US" dirty="0" smtClean="0"/>
              <a:t> properties</a:t>
            </a:r>
          </a:p>
          <a:p>
            <a:r>
              <a:rPr lang="en-US" dirty="0" err="1" smtClean="0"/>
              <a:t>gradle</a:t>
            </a:r>
            <a:r>
              <a:rPr lang="en-US" dirty="0" smtClean="0"/>
              <a:t> --info --debug --</a:t>
            </a:r>
            <a:r>
              <a:rPr lang="en-US" dirty="0" err="1" smtClean="0"/>
              <a:t>stacktrace</a:t>
            </a:r>
            <a:endParaRPr lang="en-US" dirty="0" smtClean="0"/>
          </a:p>
          <a:p>
            <a:r>
              <a:rPr lang="en-US" dirty="0" err="1" smtClean="0"/>
              <a:t>gradle</a:t>
            </a:r>
            <a:r>
              <a:rPr lang="en-US" dirty="0" smtClean="0"/>
              <a:t> --profile</a:t>
            </a:r>
          </a:p>
          <a:p>
            <a:r>
              <a:rPr lang="en-US" dirty="0" err="1" smtClean="0"/>
              <a:t>gradle</a:t>
            </a:r>
            <a:r>
              <a:rPr lang="en-US" dirty="0" smtClean="0"/>
              <a:t> task1 </a:t>
            </a:r>
            <a:r>
              <a:rPr lang="en-US" dirty="0" err="1" smtClean="0"/>
              <a:t>task1</a:t>
            </a:r>
            <a:endParaRPr lang="en-US" dirty="0" smtClean="0"/>
          </a:p>
          <a:p>
            <a:pPr lvl="1"/>
            <a:r>
              <a:rPr lang="en-US" dirty="0" smtClean="0"/>
              <a:t>task1 will be executed once</a:t>
            </a:r>
          </a:p>
          <a:p>
            <a:r>
              <a:rPr lang="en-US" dirty="0" err="1" smtClean="0"/>
              <a:t>gradle</a:t>
            </a:r>
            <a:r>
              <a:rPr lang="en-US" dirty="0" smtClean="0"/>
              <a:t> </a:t>
            </a:r>
            <a:r>
              <a:rPr lang="en-US" dirty="0" err="1" smtClean="0"/>
              <a:t>mT</a:t>
            </a:r>
            <a:r>
              <a:rPr lang="en-US" dirty="0" smtClean="0"/>
              <a:t> = </a:t>
            </a:r>
            <a:r>
              <a:rPr lang="en-US" dirty="0" err="1" smtClean="0"/>
              <a:t>gradle</a:t>
            </a:r>
            <a:r>
              <a:rPr lang="en-US" dirty="0" smtClean="0"/>
              <a:t> </a:t>
            </a:r>
            <a:r>
              <a:rPr lang="en-US" dirty="0" err="1" smtClean="0"/>
              <a:t>myTask</a:t>
            </a:r>
            <a:endParaRPr lang="en-US" dirty="0" smtClean="0"/>
          </a:p>
          <a:p>
            <a:pPr lvl="1"/>
            <a:r>
              <a:rPr lang="pl-PL" dirty="0" smtClean="0"/>
              <a:t>t</a:t>
            </a:r>
            <a:r>
              <a:rPr lang="en-US" dirty="0" smtClean="0"/>
              <a:t>ask name abbreviation</a:t>
            </a:r>
          </a:p>
          <a:p>
            <a:r>
              <a:rPr lang="en-US" dirty="0" err="1" smtClean="0"/>
              <a:t>gradle</a:t>
            </a:r>
            <a:r>
              <a:rPr lang="en-US" dirty="0" smtClean="0"/>
              <a:t> dist -x test</a:t>
            </a:r>
          </a:p>
          <a:p>
            <a:r>
              <a:rPr lang="pl-PL" dirty="0" err="1" smtClean="0"/>
              <a:t>g</a:t>
            </a:r>
            <a:r>
              <a:rPr lang="en-US" dirty="0" err="1" smtClean="0"/>
              <a:t>radle</a:t>
            </a:r>
            <a:r>
              <a:rPr lang="pl-PL" dirty="0" smtClean="0"/>
              <a:t> --</a:t>
            </a:r>
            <a:r>
              <a:rPr lang="en-US" dirty="0" smtClean="0"/>
              <a:t>continuous</a:t>
            </a:r>
            <a:endParaRPr lang="pl-PL" dirty="0" smtClean="0"/>
          </a:p>
          <a:p>
            <a:r>
              <a:rPr lang="pl-PL" dirty="0" smtClean="0"/>
              <a:t>gradle </a:t>
            </a:r>
            <a:r>
              <a:rPr lang="en-US" dirty="0" smtClean="0"/>
              <a:t>--continue</a:t>
            </a:r>
          </a:p>
          <a:p>
            <a:r>
              <a:rPr lang="en-US" dirty="0" err="1" smtClean="0"/>
              <a:t>gradle</a:t>
            </a:r>
            <a:r>
              <a:rPr lang="en-US" dirty="0" smtClean="0"/>
              <a:t> --</a:t>
            </a:r>
            <a:r>
              <a:rPr lang="en-US" dirty="0" err="1" smtClean="0"/>
              <a:t>gui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processes</a:t>
            </a:r>
            <a:endParaRPr lang="en-US" dirty="0"/>
          </a:p>
        </p:txBody>
      </p:sp>
      <p:pic>
        <p:nvPicPr>
          <p:cNvPr id="4" name="Picture 2" descr="C:\Users\adaml\Desktop\gradle-processe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3890" y="1309689"/>
            <a:ext cx="8816221" cy="3190881"/>
          </a:xfrm>
          <a:prstGeom prst="rect">
            <a:avLst/>
          </a:prstGeom>
          <a:noFill/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2857496"/>
            <a:ext cx="6429420" cy="3500462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 err="1" smtClean="0"/>
              <a:t>GradleMain</a:t>
            </a:r>
            <a:r>
              <a:rPr lang="pl-PL" b="1" dirty="0" smtClean="0"/>
              <a:t> or GradleWrapperMain</a:t>
            </a:r>
            <a:endParaRPr lang="en-US" b="1" dirty="0" smtClean="0"/>
          </a:p>
          <a:p>
            <a:pPr lvl="1"/>
            <a:r>
              <a:rPr lang="en-US" dirty="0" smtClean="0"/>
              <a:t>./</a:t>
            </a:r>
            <a:r>
              <a:rPr lang="en-US" dirty="0" err="1" smtClean="0"/>
              <a:t>gradle</a:t>
            </a:r>
            <a:r>
              <a:rPr lang="pl-PL" dirty="0" smtClean="0"/>
              <a:t>, ./gradlew </a:t>
            </a:r>
            <a:r>
              <a:rPr lang="en-US" dirty="0" smtClean="0"/>
              <a:t>– always 1 new </a:t>
            </a:r>
            <a:r>
              <a:rPr lang="en-US" dirty="0" err="1" smtClean="0"/>
              <a:t>jvm</a:t>
            </a:r>
            <a:r>
              <a:rPr lang="en-US" dirty="0" smtClean="0"/>
              <a:t> created</a:t>
            </a:r>
          </a:p>
          <a:p>
            <a:pPr lvl="1"/>
            <a:r>
              <a:rPr lang="pl-PL" dirty="0" smtClean="0"/>
              <a:t>When </a:t>
            </a:r>
            <a:r>
              <a:rPr lang="en-US" dirty="0" err="1" smtClean="0"/>
              <a:t>org.gradle.jvmargs</a:t>
            </a:r>
            <a:r>
              <a:rPr lang="pl-PL" dirty="0" smtClean="0"/>
              <a:t> is specified then </a:t>
            </a:r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</a:t>
            </a:r>
            <a:r>
              <a:rPr lang="en-US" dirty="0" err="1" smtClean="0"/>
              <a:t>jvm</a:t>
            </a:r>
            <a:r>
              <a:rPr lang="pl-PL" dirty="0" smtClean="0"/>
              <a:t> is created (GradleDaemon)</a:t>
            </a:r>
            <a:endParaRPr lang="en-US" dirty="0" smtClean="0"/>
          </a:p>
          <a:p>
            <a:r>
              <a:rPr lang="en-US" b="1" dirty="0" err="1" smtClean="0"/>
              <a:t>GradleDaemon</a:t>
            </a:r>
            <a:endParaRPr lang="pl-PL" b="1" dirty="0" smtClean="0"/>
          </a:p>
          <a:p>
            <a:r>
              <a:rPr lang="en-US" b="1" dirty="0" err="1" smtClean="0"/>
              <a:t>GradleWorkerMain</a:t>
            </a:r>
            <a:endParaRPr lang="en-US" b="1" dirty="0" smtClean="0"/>
          </a:p>
          <a:p>
            <a:pPr lvl="1"/>
            <a:r>
              <a:rPr lang="en-US" dirty="0" smtClean="0"/>
              <a:t>Each execution of test task creates new worker</a:t>
            </a:r>
          </a:p>
          <a:p>
            <a:pPr lvl="1"/>
            <a:r>
              <a:rPr lang="en-US" dirty="0" smtClean="0"/>
              <a:t>--parallel option</a:t>
            </a:r>
          </a:p>
          <a:p>
            <a:pPr lvl="1"/>
            <a:r>
              <a:rPr lang="en-US" dirty="0" smtClean="0"/>
              <a:t>max-workers = number of processors by default</a:t>
            </a:r>
          </a:p>
          <a:p>
            <a:endParaRPr lang="en-US" b="1" dirty="0" smtClean="0"/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</a:t>
            </a:r>
            <a:r>
              <a:rPr lang="pl-PL" dirty="0" smtClean="0"/>
              <a:t>gradle 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build script as debug in IDE</a:t>
            </a:r>
          </a:p>
          <a:p>
            <a:r>
              <a:rPr lang="en-US" dirty="0" smtClean="0"/>
              <a:t>Remote debug, set </a:t>
            </a:r>
            <a:r>
              <a:rPr lang="en-US" dirty="0" err="1" smtClean="0"/>
              <a:t>jvmargs</a:t>
            </a:r>
            <a:endParaRPr lang="en-US" dirty="0" smtClean="0"/>
          </a:p>
          <a:p>
            <a:pPr lvl="1"/>
            <a:r>
              <a:rPr lang="pl-PL" b="1" dirty="0" smtClean="0"/>
              <a:t>./</a:t>
            </a:r>
            <a:r>
              <a:rPr lang="pl-PL" b="1" dirty="0" err="1" smtClean="0"/>
              <a:t>gradle</a:t>
            </a:r>
            <a:r>
              <a:rPr lang="pl-PL" b="1" dirty="0" smtClean="0"/>
              <a:t> </a:t>
            </a:r>
            <a:r>
              <a:rPr lang="en-US" b="1" dirty="0" smtClean="0"/>
              <a:t>-</a:t>
            </a:r>
            <a:r>
              <a:rPr lang="pl-PL" dirty="0" err="1" smtClean="0"/>
              <a:t>D</a:t>
            </a:r>
            <a:r>
              <a:rPr lang="pl-PL" b="1" dirty="0" err="1" smtClean="0"/>
              <a:t>org.gradle.jvmargs</a:t>
            </a:r>
            <a:r>
              <a:rPr lang="pl-PL" dirty="0" smtClean="0"/>
              <a:t>=</a:t>
            </a:r>
            <a:r>
              <a:rPr lang="en-US" dirty="0" smtClean="0"/>
              <a:t>-</a:t>
            </a:r>
            <a:r>
              <a:rPr lang="en-US" dirty="0" err="1" smtClean="0"/>
              <a:t>agentlib:jdwp</a:t>
            </a:r>
            <a:r>
              <a:rPr lang="en-US" dirty="0" smtClean="0"/>
              <a:t>=transport=</a:t>
            </a:r>
            <a:r>
              <a:rPr lang="en-US" dirty="0" err="1" smtClean="0"/>
              <a:t>dt_socket,server</a:t>
            </a:r>
            <a:r>
              <a:rPr lang="en-US" dirty="0" smtClean="0"/>
              <a:t>=</a:t>
            </a:r>
            <a:r>
              <a:rPr lang="en-US" dirty="0" err="1" smtClean="0"/>
              <a:t>y,suspend</a:t>
            </a:r>
            <a:r>
              <a:rPr lang="en-US" dirty="0" smtClean="0"/>
              <a:t>=</a:t>
            </a:r>
            <a:r>
              <a:rPr lang="en-US" dirty="0" err="1" smtClean="0"/>
              <a:t>y,address</a:t>
            </a:r>
            <a:r>
              <a:rPr lang="en-US" dirty="0" smtClean="0"/>
              <a:t>=5005</a:t>
            </a:r>
            <a:endParaRPr lang="pl-PL" dirty="0" smtClean="0"/>
          </a:p>
          <a:p>
            <a:pPr lvl="1"/>
            <a:r>
              <a:rPr lang="pl-PL" dirty="0" smtClean="0"/>
              <a:t>also supported via </a:t>
            </a:r>
            <a:r>
              <a:rPr lang="en-US" dirty="0" err="1" smtClean="0"/>
              <a:t>gradle.properties</a:t>
            </a:r>
            <a:r>
              <a:rPr lang="pl-PL" dirty="0" smtClean="0"/>
              <a:t>, </a:t>
            </a:r>
            <a:r>
              <a:rPr lang="en-US" dirty="0" smtClean="0"/>
              <a:t>GRADLE_OPTS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Debugging </a:t>
            </a:r>
            <a:r>
              <a:rPr lang="pl-PL" dirty="0" smtClean="0"/>
              <a:t>forked jvm</a:t>
            </a:r>
            <a:br>
              <a:rPr lang="pl-PL" dirty="0" smtClean="0"/>
            </a:br>
            <a:r>
              <a:rPr lang="en-US" dirty="0" err="1" smtClean="0"/>
              <a:t>GradleWorkerMain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Only </a:t>
            </a:r>
            <a:r>
              <a:rPr lang="en-US" sz="2000" b="1" dirty="0" smtClean="0"/>
              <a:t>remote </a:t>
            </a:r>
            <a:r>
              <a:rPr lang="en-US" sz="2000" dirty="0" err="1" smtClean="0"/>
              <a:t>debuging</a:t>
            </a:r>
            <a:endParaRPr lang="en-US" sz="2000" dirty="0" smtClean="0"/>
          </a:p>
          <a:p>
            <a:pPr lvl="1"/>
            <a:r>
              <a:rPr lang="en-US" sz="2000" dirty="0" smtClean="0"/>
              <a:t>-</a:t>
            </a:r>
            <a:r>
              <a:rPr lang="en-US" sz="2000" dirty="0" err="1" smtClean="0"/>
              <a:t>agentlib:jdwp</a:t>
            </a:r>
            <a:r>
              <a:rPr lang="en-US" sz="2000" dirty="0" smtClean="0"/>
              <a:t>=transport=</a:t>
            </a:r>
            <a:r>
              <a:rPr lang="en-US" sz="2000" dirty="0" err="1" smtClean="0"/>
              <a:t>dt_socket,server</a:t>
            </a:r>
            <a:r>
              <a:rPr lang="en-US" sz="2000" dirty="0" smtClean="0"/>
              <a:t>=</a:t>
            </a:r>
            <a:r>
              <a:rPr lang="en-US" sz="2000" dirty="0" err="1" smtClean="0"/>
              <a:t>y,suspend</a:t>
            </a:r>
            <a:r>
              <a:rPr lang="en-US" sz="2000" dirty="0" smtClean="0"/>
              <a:t>=</a:t>
            </a:r>
            <a:r>
              <a:rPr lang="en-US" sz="2000" dirty="0" err="1" smtClean="0"/>
              <a:t>y,address</a:t>
            </a:r>
            <a:r>
              <a:rPr lang="en-US" sz="2000" dirty="0" smtClean="0"/>
              <a:t>=5005</a:t>
            </a:r>
          </a:p>
          <a:p>
            <a:r>
              <a:rPr lang="en-US" sz="2000" dirty="0" smtClean="0"/>
              <a:t>Can be specified </a:t>
            </a:r>
            <a:r>
              <a:rPr lang="en-US" sz="2000" b="1" dirty="0" smtClean="0"/>
              <a:t>only</a:t>
            </a:r>
            <a:r>
              <a:rPr lang="en-US" sz="2000" dirty="0" smtClean="0"/>
              <a:t> in task configuration</a:t>
            </a:r>
          </a:p>
          <a:p>
            <a:pPr lvl="1"/>
            <a:r>
              <a:rPr lang="en-US" sz="2000" dirty="0" err="1" smtClean="0"/>
              <a:t>tasks.withType</a:t>
            </a:r>
            <a:r>
              <a:rPr lang="en-US" sz="2000" dirty="0" smtClean="0"/>
              <a:t>(</a:t>
            </a:r>
            <a:r>
              <a:rPr lang="en-US" sz="2000" dirty="0" err="1" smtClean="0"/>
              <a:t>JavaForkOptions</a:t>
            </a:r>
            <a:r>
              <a:rPr lang="en-US" sz="2000" dirty="0" smtClean="0"/>
              <a:t>) {</a:t>
            </a:r>
            <a:br>
              <a:rPr lang="en-US" sz="2000" dirty="0" smtClean="0"/>
            </a:br>
            <a:r>
              <a:rPr lang="en-US" sz="2000" dirty="0" smtClean="0"/>
              <a:t>  </a:t>
            </a:r>
            <a:r>
              <a:rPr lang="en-US" sz="2000" dirty="0" err="1" smtClean="0"/>
              <a:t>systemProperty</a:t>
            </a:r>
            <a:r>
              <a:rPr lang="en-US" sz="2000" dirty="0" smtClean="0"/>
              <a:t> "cool.opt", "1“</a:t>
            </a:r>
            <a:br>
              <a:rPr lang="en-US" sz="2000" dirty="0" smtClean="0"/>
            </a:br>
            <a:r>
              <a:rPr lang="en-US" sz="2000" dirty="0" smtClean="0"/>
              <a:t>  </a:t>
            </a:r>
            <a:r>
              <a:rPr lang="en-US" sz="2000" b="1" dirty="0" err="1" smtClean="0"/>
              <a:t>jvmArgs</a:t>
            </a:r>
            <a:r>
              <a:rPr lang="en-US" sz="2000" dirty="0" smtClean="0"/>
              <a:t> “</a:t>
            </a:r>
            <a:r>
              <a:rPr lang="en-US" sz="2000" dirty="0" err="1" smtClean="0"/>
              <a:t>ar</a:t>
            </a:r>
            <a:r>
              <a:rPr lang="pl-PL" sz="2000" dirty="0" smtClean="0"/>
              <a:t>g</a:t>
            </a:r>
            <a:r>
              <a:rPr lang="en-US" sz="2000" dirty="0" smtClean="0"/>
              <a:t>s“</a:t>
            </a:r>
            <a:br>
              <a:rPr lang="en-US" sz="2000" dirty="0" smtClean="0"/>
            </a:br>
            <a:r>
              <a:rPr lang="en-US" sz="2000" dirty="0" smtClean="0"/>
              <a:t>}</a:t>
            </a:r>
          </a:p>
          <a:p>
            <a:pPr lvl="1"/>
            <a:r>
              <a:rPr lang="en-US" sz="2000" dirty="0" err="1" smtClean="0"/>
              <a:t>tasks.withType</a:t>
            </a:r>
            <a:r>
              <a:rPr lang="en-US" sz="2000" dirty="0" smtClean="0"/>
              <a:t>(</a:t>
            </a:r>
            <a:r>
              <a:rPr lang="en-US" sz="2000" dirty="0" err="1" smtClean="0"/>
              <a:t>JavaCompile</a:t>
            </a:r>
            <a:r>
              <a:rPr lang="en-US" sz="2000" dirty="0" smtClean="0"/>
              <a:t>) {</a:t>
            </a:r>
            <a:br>
              <a:rPr lang="en-US" sz="2000" dirty="0" smtClean="0"/>
            </a:br>
            <a:r>
              <a:rPr lang="en-US" sz="2000" dirty="0" smtClean="0"/>
              <a:t>  </a:t>
            </a:r>
            <a:r>
              <a:rPr lang="en-US" sz="2000" dirty="0" err="1" smtClean="0"/>
              <a:t>options.fork</a:t>
            </a:r>
            <a:r>
              <a:rPr lang="en-US" sz="2000" dirty="0" smtClean="0"/>
              <a:t> = true // otherwise won't fork</a:t>
            </a:r>
            <a:br>
              <a:rPr lang="en-US" sz="2000" dirty="0" smtClean="0"/>
            </a:br>
            <a:r>
              <a:rPr lang="en-US" sz="2000" dirty="0" smtClean="0"/>
              <a:t>  </a:t>
            </a:r>
            <a:r>
              <a:rPr lang="en-US" sz="2000" dirty="0" err="1" smtClean="0"/>
              <a:t>options.forkOptions.</a:t>
            </a:r>
            <a:r>
              <a:rPr lang="en-US" sz="2000" b="1" dirty="0" err="1" smtClean="0"/>
              <a:t>jvmArgs</a:t>
            </a:r>
            <a:r>
              <a:rPr lang="en-US" sz="2000" dirty="0" smtClean="0"/>
              <a:t> = [“</a:t>
            </a:r>
            <a:r>
              <a:rPr lang="en-US" sz="2000" dirty="0" err="1" smtClean="0"/>
              <a:t>arg</a:t>
            </a:r>
            <a:r>
              <a:rPr lang="pl-PL" sz="2000" dirty="0" smtClean="0"/>
              <a:t>s”</a:t>
            </a:r>
            <a:r>
              <a:rPr lang="en-US" sz="2000" dirty="0" smtClean="0"/>
              <a:t>]</a:t>
            </a:r>
            <a:br>
              <a:rPr lang="en-US" sz="2000" dirty="0" smtClean="0"/>
            </a:br>
            <a:r>
              <a:rPr lang="en-US" sz="2000" dirty="0" smtClean="0"/>
              <a:t>}</a:t>
            </a:r>
          </a:p>
          <a:p>
            <a:r>
              <a:rPr lang="en-US" sz="2000" b="1" dirty="0" smtClean="0"/>
              <a:t>Test task</a:t>
            </a:r>
            <a:r>
              <a:rPr lang="en-US" sz="2000" dirty="0" smtClean="0"/>
              <a:t> (</a:t>
            </a:r>
            <a:r>
              <a:rPr lang="en-US" sz="2000" dirty="0" err="1" smtClean="0"/>
              <a:t>gradle</a:t>
            </a:r>
            <a:r>
              <a:rPr lang="en-US" sz="2000" dirty="0" smtClean="0"/>
              <a:t> help --task test)</a:t>
            </a:r>
          </a:p>
          <a:p>
            <a:pPr lvl="1"/>
            <a:r>
              <a:rPr lang="en-US" sz="2000" dirty="0" smtClean="0"/>
              <a:t>shortcut: </a:t>
            </a:r>
            <a:r>
              <a:rPr lang="en-US" sz="2000" b="1" dirty="0" err="1" smtClean="0"/>
              <a:t>gradle</a:t>
            </a:r>
            <a:r>
              <a:rPr lang="en-US" sz="2000" dirty="0" smtClean="0"/>
              <a:t> </a:t>
            </a:r>
            <a:r>
              <a:rPr lang="en-US" sz="2000" dirty="0" err="1" smtClean="0"/>
              <a:t>someTestTask</a:t>
            </a:r>
            <a:r>
              <a:rPr lang="en-US" sz="2000" dirty="0" smtClean="0"/>
              <a:t> </a:t>
            </a:r>
            <a:r>
              <a:rPr lang="en-US" sz="2000" b="1" dirty="0" smtClean="0"/>
              <a:t>--debug-</a:t>
            </a:r>
            <a:r>
              <a:rPr lang="en-US" sz="2000" b="1" dirty="0" err="1" smtClean="0"/>
              <a:t>jvm</a:t>
            </a:r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Daemon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it always on local dev machine</a:t>
            </a:r>
          </a:p>
          <a:p>
            <a:r>
              <a:rPr lang="en-US" dirty="0" smtClean="0"/>
              <a:t>Activation</a:t>
            </a:r>
          </a:p>
          <a:p>
            <a:pPr lvl="1"/>
            <a:r>
              <a:rPr lang="en-US" dirty="0" err="1" smtClean="0"/>
              <a:t>org.gradle.daemon</a:t>
            </a:r>
            <a:r>
              <a:rPr lang="en-US" dirty="0" smtClean="0"/>
              <a:t>=true in </a:t>
            </a:r>
            <a:r>
              <a:rPr lang="en-US" dirty="0" err="1" smtClean="0"/>
              <a:t>gradle.properties</a:t>
            </a:r>
            <a:endParaRPr lang="en-US" dirty="0" smtClean="0"/>
          </a:p>
          <a:p>
            <a:pPr lvl="1"/>
            <a:r>
              <a:rPr lang="en-US" dirty="0" err="1" smtClean="0"/>
              <a:t>gradle</a:t>
            </a:r>
            <a:r>
              <a:rPr lang="en-US" dirty="0" smtClean="0"/>
              <a:t> --daemon</a:t>
            </a:r>
          </a:p>
          <a:p>
            <a:pPr lvl="1"/>
            <a:r>
              <a:rPr lang="en-US" dirty="0" err="1" smtClean="0"/>
              <a:t>gradle</a:t>
            </a:r>
            <a:r>
              <a:rPr lang="en-US" dirty="0" smtClean="0"/>
              <a:t> --no-daemon</a:t>
            </a:r>
            <a:endParaRPr lang="pl-PL" dirty="0" smtClean="0"/>
          </a:p>
          <a:p>
            <a:r>
              <a:rPr lang="pl-PL" dirty="0" smtClean="0"/>
              <a:t>Daemon can be debugged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Wrapper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Script which download (if needed) and start </a:t>
            </a:r>
            <a:r>
              <a:rPr lang="en-US" dirty="0" err="1" smtClean="0"/>
              <a:t>gradle</a:t>
            </a:r>
            <a:endParaRPr lang="en-US" dirty="0" smtClean="0"/>
          </a:p>
          <a:p>
            <a:r>
              <a:rPr lang="en-US" dirty="0" smtClean="0"/>
              <a:t>task wrapper(type: Wrapper) {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dirty="0" err="1" smtClean="0"/>
              <a:t>gradleVersion</a:t>
            </a:r>
            <a:r>
              <a:rPr lang="en-US" dirty="0" smtClean="0"/>
              <a:t> = '2.</a:t>
            </a:r>
            <a:r>
              <a:rPr lang="pl-PL" dirty="0" smtClean="0"/>
              <a:t>9’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}</a:t>
            </a:r>
          </a:p>
          <a:p>
            <a:r>
              <a:rPr lang="en-US" dirty="0" smtClean="0"/>
              <a:t>Result of Wrapper task execution should be committed to repository</a:t>
            </a:r>
            <a:r>
              <a:rPr lang="pl-PL" dirty="0" smtClean="0"/>
              <a:t> (</a:t>
            </a:r>
            <a:r>
              <a:rPr lang="en-US" dirty="0" smtClean="0"/>
              <a:t>few </a:t>
            </a:r>
            <a:r>
              <a:rPr lang="pl-PL" dirty="0" smtClean="0"/>
              <a:t>small </a:t>
            </a:r>
            <a:r>
              <a:rPr lang="en-US" dirty="0" smtClean="0"/>
              <a:t>files)</a:t>
            </a:r>
          </a:p>
          <a:p>
            <a:r>
              <a:rPr lang="en-US" dirty="0" smtClean="0"/>
              <a:t>Accessing from sub-projects</a:t>
            </a:r>
          </a:p>
          <a:p>
            <a:pPr lvl="1"/>
            <a:r>
              <a:rPr lang="en-US" dirty="0" smtClean="0">
                <a:hlinkClick r:id="rId2"/>
              </a:rPr>
              <a:t>https://issues.gradle.org/browse/GRADLE-2429</a:t>
            </a:r>
            <a:endParaRPr lang="en-US" dirty="0" smtClean="0"/>
          </a:p>
          <a:p>
            <a:pPr lvl="1"/>
            <a:r>
              <a:rPr lang="en-US" dirty="0" smtClean="0">
                <a:hlinkClick r:id="rId3"/>
              </a:rPr>
              <a:t>http://www.gdub.rocks/</a:t>
            </a:r>
            <a:endParaRPr lang="en-US" dirty="0" smtClean="0"/>
          </a:p>
          <a:p>
            <a:r>
              <a:rPr lang="en-US" dirty="0" smtClean="0"/>
              <a:t>Ex 11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Organizing build logic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 smtClean="0"/>
              <a:t>Custom tasks/plugins</a:t>
            </a:r>
          </a:p>
          <a:p>
            <a:r>
              <a:rPr lang="en-US" b="1" dirty="0" smtClean="0"/>
              <a:t>Multi-project</a:t>
            </a:r>
            <a:r>
              <a:rPr lang="en-US" dirty="0" smtClean="0"/>
              <a:t> build</a:t>
            </a:r>
          </a:p>
          <a:p>
            <a:pPr lvl="1"/>
            <a:r>
              <a:rPr lang="en-US" dirty="0" smtClean="0"/>
              <a:t>Inherited properties and methods</a:t>
            </a:r>
          </a:p>
          <a:p>
            <a:pPr lvl="1"/>
            <a:r>
              <a:rPr lang="en-US" dirty="0" smtClean="0"/>
              <a:t>Injected configuration</a:t>
            </a:r>
          </a:p>
          <a:p>
            <a:pPr lvl="2"/>
            <a:r>
              <a:rPr lang="en-US" dirty="0" smtClean="0"/>
              <a:t>subprojects {}, </a:t>
            </a:r>
            <a:r>
              <a:rPr lang="en-US" dirty="0" err="1" smtClean="0"/>
              <a:t>allprojects</a:t>
            </a:r>
            <a:r>
              <a:rPr lang="en-US" dirty="0" smtClean="0"/>
              <a:t> {}, project(name).task &lt;&lt; {}</a:t>
            </a:r>
          </a:p>
          <a:p>
            <a:r>
              <a:rPr lang="en-US" b="1" dirty="0" err="1" smtClean="0"/>
              <a:t>buildSrc</a:t>
            </a:r>
            <a:r>
              <a:rPr lang="en-US" b="1" dirty="0" smtClean="0"/>
              <a:t> project</a:t>
            </a:r>
          </a:p>
          <a:p>
            <a:pPr lvl="1"/>
            <a:r>
              <a:rPr lang="en-US" dirty="0" err="1" smtClean="0"/>
              <a:t>build.gradle</a:t>
            </a:r>
            <a:r>
              <a:rPr lang="en-US" dirty="0" smtClean="0"/>
              <a:t> is optional, by default groovy plugin applied</a:t>
            </a:r>
          </a:p>
          <a:p>
            <a:pPr lvl="1"/>
            <a:r>
              <a:rPr lang="en-US" dirty="0" smtClean="0"/>
              <a:t>Ex - </a:t>
            </a:r>
            <a:r>
              <a:rPr lang="en-US" dirty="0" smtClean="0">
                <a:hlinkClick r:id="rId2"/>
              </a:rPr>
              <a:t>https://github.com/mockito/mockito</a:t>
            </a:r>
            <a:endParaRPr lang="en-US" dirty="0" smtClean="0"/>
          </a:p>
          <a:p>
            <a:r>
              <a:rPr lang="en-US" b="1" dirty="0" smtClean="0"/>
              <a:t>Shared scripts</a:t>
            </a:r>
          </a:p>
          <a:p>
            <a:pPr lvl="1"/>
            <a:r>
              <a:rPr lang="en-US" dirty="0" smtClean="0"/>
              <a:t>apply from: '</a:t>
            </a:r>
            <a:r>
              <a:rPr lang="en-US" dirty="0" err="1" smtClean="0"/>
              <a:t>other.gradle</a:t>
            </a:r>
            <a:r>
              <a:rPr lang="en-US" dirty="0" smtClean="0"/>
              <a:t>‘</a:t>
            </a:r>
          </a:p>
          <a:p>
            <a:r>
              <a:rPr lang="en-US" b="1" dirty="0" smtClean="0"/>
              <a:t>Execute external build</a:t>
            </a:r>
          </a:p>
          <a:p>
            <a:pPr lvl="1"/>
            <a:r>
              <a:rPr lang="en-US" dirty="0" smtClean="0"/>
              <a:t>task build(type: </a:t>
            </a:r>
            <a:r>
              <a:rPr lang="en-US" dirty="0" err="1" smtClean="0"/>
              <a:t>GradleBuild</a:t>
            </a:r>
            <a:r>
              <a:rPr lang="en-US" dirty="0" smtClean="0"/>
              <a:t>) </a:t>
            </a:r>
            <a:br>
              <a:rPr lang="en-US" dirty="0" smtClean="0"/>
            </a:br>
            <a:r>
              <a:rPr lang="en-US" dirty="0" smtClean="0"/>
              <a:t>{ </a:t>
            </a:r>
            <a:r>
              <a:rPr lang="en-US" dirty="0" err="1" smtClean="0"/>
              <a:t>buildFile</a:t>
            </a:r>
            <a:r>
              <a:rPr lang="en-US" dirty="0" smtClean="0"/>
              <a:t> = '</a:t>
            </a:r>
            <a:r>
              <a:rPr lang="en-US" dirty="0" err="1" smtClean="0"/>
              <a:t>other.gradle</a:t>
            </a:r>
            <a:r>
              <a:rPr lang="en-US" dirty="0" smtClean="0"/>
              <a:t>' tasks = ['hello'] }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blocks</a:t>
            </a:r>
            <a:endParaRPr lang="en-US" dirty="0"/>
          </a:p>
        </p:txBody>
      </p:sp>
      <p:pic>
        <p:nvPicPr>
          <p:cNvPr id="4" name="Picture 2" descr="https://upload.wikimedia.org/wikipedia/commons/thumb/3/39/Directed_acyclic_graph_3.svg/356px-Directed_acyclic_graph_3.svg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64352" y="2285993"/>
            <a:ext cx="3079648" cy="2214578"/>
          </a:xfrm>
          <a:prstGeom prst="rect">
            <a:avLst/>
          </a:prstGeom>
          <a:noFill/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smtClean="0"/>
              <a:t>Project</a:t>
            </a:r>
            <a:r>
              <a:rPr lang="en-US" dirty="0" smtClean="0"/>
              <a:t> – component you’re trying to build or a goal you’re trying to achieve</a:t>
            </a:r>
          </a:p>
          <a:p>
            <a:pPr lvl="1"/>
            <a:r>
              <a:rPr lang="en-US" dirty="0" smtClean="0"/>
              <a:t>contains many Tasks</a:t>
            </a:r>
          </a:p>
          <a:p>
            <a:pPr lvl="1"/>
            <a:r>
              <a:rPr lang="en-US" dirty="0" smtClean="0"/>
              <a:t>has sub-projects</a:t>
            </a:r>
          </a:p>
          <a:p>
            <a:r>
              <a:rPr lang="en-US" b="1" dirty="0" smtClean="0"/>
              <a:t>Task</a:t>
            </a:r>
            <a:r>
              <a:rPr lang="en-US" dirty="0" smtClean="0"/>
              <a:t> – group of actions</a:t>
            </a:r>
          </a:p>
          <a:p>
            <a:pPr lvl="1"/>
            <a:r>
              <a:rPr lang="en-US" dirty="0" smtClean="0"/>
              <a:t>can depends on other Tasks</a:t>
            </a:r>
          </a:p>
          <a:p>
            <a:pPr lvl="1"/>
            <a:r>
              <a:rPr lang="en-US" dirty="0" smtClean="0"/>
              <a:t>not inherited between related Projects</a:t>
            </a:r>
          </a:p>
          <a:p>
            <a:pPr lvl="1"/>
            <a:r>
              <a:rPr lang="en-US" dirty="0" smtClean="0"/>
              <a:t>DAG (directed acyclic graph)</a:t>
            </a:r>
          </a:p>
          <a:p>
            <a:r>
              <a:rPr lang="en-US" b="1" dirty="0" smtClean="0"/>
              <a:t>Settings</a:t>
            </a:r>
            <a:r>
              <a:rPr lang="en-US" dirty="0" smtClean="0"/>
              <a:t> – projects included in the build</a:t>
            </a:r>
          </a:p>
          <a:p>
            <a:pPr lvl="1"/>
            <a:r>
              <a:rPr lang="en-US" dirty="0" smtClean="0"/>
              <a:t>contains many </a:t>
            </a:r>
            <a:r>
              <a:rPr lang="en-US" dirty="0" err="1" smtClean="0"/>
              <a:t>ProjectDescriptors</a:t>
            </a:r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Java plugin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Source sets – group of source files (main, test)</a:t>
            </a:r>
          </a:p>
          <a:p>
            <a:r>
              <a:rPr lang="pl-PL" dirty="0" smtClean="0"/>
              <a:t>Tasks</a:t>
            </a:r>
          </a:p>
          <a:p>
            <a:r>
              <a:rPr lang="pl-PL" dirty="0" smtClean="0"/>
              <a:t>Dependencies</a:t>
            </a:r>
          </a:p>
          <a:p>
            <a:r>
              <a:rPr lang="pl-PL" dirty="0" smtClean="0"/>
              <a:t>Bunch of project properties (e.g. sourceCompatibility, distsDir, ...)</a:t>
            </a:r>
          </a:p>
          <a:p>
            <a:endParaRPr lang="pl-PL" dirty="0" smtClean="0"/>
          </a:p>
          <a:p>
            <a:endParaRPr lang="pl-PL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Java plugin – source sets</a:t>
            </a:r>
            <a:endParaRPr lang="pl-PL" dirty="0"/>
          </a:p>
        </p:txBody>
      </p:sp>
      <p:pic>
        <p:nvPicPr>
          <p:cNvPr id="634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857364"/>
            <a:ext cx="6473652" cy="293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Java plugin - tasks</a:t>
            </a:r>
            <a:endParaRPr lang="pl-PL" dirty="0"/>
          </a:p>
        </p:txBody>
      </p:sp>
      <p:pic>
        <p:nvPicPr>
          <p:cNvPr id="2050" name="Picture 2" descr="Java plugin - task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32" y="2305684"/>
            <a:ext cx="9153493" cy="2409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46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55" y="1271591"/>
            <a:ext cx="9110491" cy="55864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Java plugin - dependencies</a:t>
            </a:r>
            <a:endParaRPr lang="pl-PL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Ex1</a:t>
            </a:r>
            <a:r>
              <a:rPr lang="pl-PL" dirty="0" smtClean="0"/>
              <a:t>1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smtClean="0"/>
              <a:t>Java plugin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Gradle?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85792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>
                <a:hlinkClick r:id="rId3"/>
              </a:rPr>
              <a:t>http://zeroturnaround.com/rebellabs/java-build-tools-part-2-a-decision-makers-comparison-of-maven-gradle-and-ant-ivy/</a:t>
            </a:r>
            <a:r>
              <a:rPr lang="pl-PL" dirty="0" smtClean="0"/>
              <a:t> -  August 21, 2014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4276" name="Picture 4" descr="http://image.slidesharecdn.com/java-build-tools-part-2-maven-gradle-ant-ivy-140121040954-phpapp01/95/image-results-java-build-tools-part-2-a-decision-makers-guide-comparison-of-maven-gradle-and-ant-ivy-15-1024.jpg?cb=139479391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678761" y="2475400"/>
            <a:ext cx="5786478" cy="409687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http://image.slidesharecdn.com/java-build-tools-part-2-maven-gradle-ant-ivy-140121040954-phpapp01/95/image-results-java-build-tools-part-2-a-decision-makers-guide-comparison-of-maven-gradle-and-ant-ivy-14-1024.jpg?cb=139479391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500" y="214290"/>
            <a:ext cx="9081001" cy="642942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8" y="134038"/>
            <a:ext cx="9119605" cy="65899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>
                <a:hlinkClick r:id="rId2"/>
              </a:rPr>
              <a:t>https://docs.gradle.org/</a:t>
            </a:r>
            <a:endParaRPr lang="en-US" dirty="0" smtClean="0"/>
          </a:p>
          <a:p>
            <a:pPr lvl="1"/>
            <a:r>
              <a:rPr lang="en-US" dirty="0" smtClean="0"/>
              <a:t>User Guide, DSL Reference</a:t>
            </a:r>
          </a:p>
          <a:p>
            <a:r>
              <a:rPr lang="en-US" dirty="0" smtClean="0">
                <a:hlinkClick r:id="rId3"/>
              </a:rPr>
              <a:t>https://plugins.gradle.org/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https://github.com/gradle/gradle/tree/master/subprojects/docs/src/samples</a:t>
            </a:r>
            <a:endParaRPr lang="en-US" dirty="0" smtClean="0"/>
          </a:p>
          <a:p>
            <a:r>
              <a:rPr lang="en-US" dirty="0" smtClean="0"/>
              <a:t>Gradle in Action (February 2014, 480 pages) - </a:t>
            </a:r>
            <a:r>
              <a:rPr lang="en-US" dirty="0" smtClean="0">
                <a:hlinkClick r:id="rId5"/>
              </a:rPr>
              <a:t>http://manning.com/muschko/</a:t>
            </a:r>
            <a:endParaRPr lang="en-US" dirty="0" smtClean="0"/>
          </a:p>
          <a:p>
            <a:r>
              <a:rPr lang="en-US" dirty="0" smtClean="0"/>
              <a:t>Rocking the Gradle with Hans </a:t>
            </a:r>
            <a:r>
              <a:rPr lang="en-US" dirty="0" err="1" smtClean="0"/>
              <a:t>Dockter</a:t>
            </a:r>
            <a:r>
              <a:rPr lang="en-US" dirty="0" smtClean="0"/>
              <a:t> –</a:t>
            </a:r>
            <a:r>
              <a:rPr lang="en-US" dirty="0" err="1" smtClean="0"/>
              <a:t>youtube</a:t>
            </a:r>
            <a:endParaRPr lang="pl-PL" dirty="0" smtClean="0"/>
          </a:p>
          <a:p>
            <a:r>
              <a:rPr lang="pl-PL" dirty="0" smtClean="0"/>
              <a:t>Explore </a:t>
            </a:r>
            <a:r>
              <a:rPr lang="pl-PL" dirty="0" err="1" smtClean="0"/>
              <a:t>existing</a:t>
            </a:r>
            <a:r>
              <a:rPr lang="pl-PL" dirty="0" smtClean="0"/>
              <a:t> </a:t>
            </a:r>
            <a:r>
              <a:rPr lang="pl-PL" dirty="0" err="1" smtClean="0"/>
              <a:t>projects</a:t>
            </a:r>
            <a:r>
              <a:rPr lang="pl-PL" dirty="0" smtClean="0"/>
              <a:t>/plugins (</a:t>
            </a:r>
            <a:r>
              <a:rPr lang="pl-PL" dirty="0" err="1" smtClean="0"/>
              <a:t>e.g</a:t>
            </a:r>
            <a:r>
              <a:rPr lang="pl-PL" dirty="0" smtClean="0"/>
              <a:t>. </a:t>
            </a:r>
            <a:r>
              <a:rPr lang="pl-PL" dirty="0" err="1" smtClean="0"/>
              <a:t>spring-framework</a:t>
            </a:r>
            <a:r>
              <a:rPr lang="pl-PL" dirty="0" smtClean="0"/>
              <a:t>, mockito, </a:t>
            </a:r>
            <a:r>
              <a:rPr lang="pl-PL" dirty="0" smtClean="0">
                <a:hlinkClick r:id="rId6"/>
              </a:rPr>
              <a:t>https://github.com/nebula-plugins</a:t>
            </a:r>
            <a:r>
              <a:rPr lang="pl-PL" dirty="0" smtClean="0"/>
              <a:t> - netflix, ...)</a:t>
            </a:r>
            <a:endParaRPr 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sd.keepcalm-o-matic.co.uk/i/keep-calm-and-install-gradle-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18168" y="1032863"/>
            <a:ext cx="4107665" cy="47922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Gradle scripts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Gradle scripts are </a:t>
            </a:r>
            <a:r>
              <a:rPr lang="en-US" b="1" dirty="0" smtClean="0"/>
              <a:t>configuration</a:t>
            </a:r>
            <a:r>
              <a:rPr lang="en-US" dirty="0" smtClean="0"/>
              <a:t> scripts</a:t>
            </a:r>
          </a:p>
          <a:p>
            <a:pPr lvl="1"/>
            <a:r>
              <a:rPr lang="en-US" dirty="0" smtClean="0"/>
              <a:t>As the script executes, it configures an object of a particular type</a:t>
            </a:r>
          </a:p>
          <a:p>
            <a:r>
              <a:rPr lang="en-US" dirty="0" smtClean="0"/>
              <a:t>Gradle script implements the </a:t>
            </a:r>
            <a:r>
              <a:rPr lang="en-US" b="1" dirty="0" smtClean="0"/>
              <a:t>Script</a:t>
            </a:r>
            <a:r>
              <a:rPr lang="en-US" dirty="0" smtClean="0"/>
              <a:t> interface</a:t>
            </a:r>
          </a:p>
          <a:p>
            <a:pPr lvl="1"/>
            <a:r>
              <a:rPr lang="en-US" dirty="0" smtClean="0"/>
              <a:t>Provides helper method like file(&lt;path&gt;), exec(&lt;command&gt;), …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Script types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87407" y="3643314"/>
            <a:ext cx="3756593" cy="3143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186766" cy="361474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(Project) </a:t>
            </a:r>
            <a:r>
              <a:rPr lang="en-US" b="1" dirty="0" smtClean="0"/>
              <a:t>Build script</a:t>
            </a:r>
          </a:p>
          <a:p>
            <a:pPr lvl="1"/>
            <a:r>
              <a:rPr lang="en-US" dirty="0" err="1" smtClean="0"/>
              <a:t>build.gradle</a:t>
            </a:r>
            <a:r>
              <a:rPr lang="en-US" dirty="0" smtClean="0"/>
              <a:t> delegates to </a:t>
            </a:r>
            <a:r>
              <a:rPr lang="en-US" b="1" dirty="0" smtClean="0"/>
              <a:t>Project</a:t>
            </a:r>
            <a:r>
              <a:rPr lang="en-US" dirty="0" smtClean="0"/>
              <a:t> instance</a:t>
            </a:r>
          </a:p>
          <a:p>
            <a:r>
              <a:rPr lang="en-US" b="1" dirty="0" smtClean="0"/>
              <a:t>Settings script</a:t>
            </a:r>
          </a:p>
          <a:p>
            <a:pPr lvl="1"/>
            <a:r>
              <a:rPr lang="en-US" dirty="0" err="1" smtClean="0"/>
              <a:t>settings.gradle</a:t>
            </a:r>
            <a:r>
              <a:rPr lang="en-US" dirty="0" smtClean="0"/>
              <a:t> delegates to </a:t>
            </a:r>
            <a:r>
              <a:rPr lang="en-US" b="1" dirty="0" smtClean="0"/>
              <a:t>Settings</a:t>
            </a:r>
            <a:r>
              <a:rPr lang="en-US" dirty="0" smtClean="0"/>
              <a:t> instance</a:t>
            </a:r>
          </a:p>
          <a:p>
            <a:r>
              <a:rPr lang="en-US" b="1" dirty="0" smtClean="0"/>
              <a:t>Init script</a:t>
            </a:r>
          </a:p>
          <a:p>
            <a:pPr lvl="1"/>
            <a:r>
              <a:rPr lang="en-US" dirty="0" smtClean="0"/>
              <a:t>USER_HOME/.</a:t>
            </a:r>
            <a:r>
              <a:rPr lang="en-US" dirty="0" err="1" smtClean="0"/>
              <a:t>gradle</a:t>
            </a:r>
            <a:r>
              <a:rPr lang="en-US" dirty="0" smtClean="0"/>
              <a:t>/</a:t>
            </a:r>
            <a:r>
              <a:rPr lang="en-US" dirty="0" err="1" smtClean="0"/>
              <a:t>init.gradle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delegates to </a:t>
            </a:r>
            <a:r>
              <a:rPr lang="en-US" b="1" dirty="0" smtClean="0"/>
              <a:t>Gradle</a:t>
            </a:r>
            <a:r>
              <a:rPr lang="en-US" dirty="0" smtClean="0"/>
              <a:t> instance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Ex1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Concepts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lifecycle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Initialization</a:t>
            </a:r>
            <a:r>
              <a:rPr lang="en-US" dirty="0" smtClean="0"/>
              <a:t> phase</a:t>
            </a:r>
          </a:p>
          <a:p>
            <a:pPr lvl="1"/>
            <a:r>
              <a:rPr lang="en-US" dirty="0" smtClean="0"/>
              <a:t>Create Settings instance and evaluate </a:t>
            </a:r>
            <a:r>
              <a:rPr lang="en-US" dirty="0" err="1" smtClean="0"/>
              <a:t>settings.gradle</a:t>
            </a:r>
            <a:r>
              <a:rPr lang="en-US" dirty="0" smtClean="0"/>
              <a:t> script, if present</a:t>
            </a:r>
          </a:p>
          <a:p>
            <a:pPr lvl="1"/>
            <a:r>
              <a:rPr lang="en-US" dirty="0" smtClean="0"/>
              <a:t>Create hierarchy of Project instances for Settings</a:t>
            </a:r>
          </a:p>
          <a:p>
            <a:r>
              <a:rPr lang="en-US" b="1" dirty="0" smtClean="0"/>
              <a:t>Configuration</a:t>
            </a:r>
            <a:r>
              <a:rPr lang="en-US" dirty="0" smtClean="0"/>
              <a:t> phase</a:t>
            </a:r>
          </a:p>
          <a:p>
            <a:pPr lvl="1"/>
            <a:r>
              <a:rPr lang="en-US" dirty="0" smtClean="0"/>
              <a:t>Evaluate the </a:t>
            </a:r>
            <a:r>
              <a:rPr lang="en-US" dirty="0" err="1" smtClean="0"/>
              <a:t>build.gradle</a:t>
            </a:r>
            <a:r>
              <a:rPr lang="en-US" dirty="0" smtClean="0"/>
              <a:t> of each relevant Project</a:t>
            </a:r>
          </a:p>
          <a:p>
            <a:pPr lvl="1"/>
            <a:r>
              <a:rPr lang="en-US" dirty="0" smtClean="0"/>
              <a:t>--configure-on-demand</a:t>
            </a:r>
          </a:p>
          <a:p>
            <a:r>
              <a:rPr lang="en-US" b="1" dirty="0" smtClean="0"/>
              <a:t>Execution</a:t>
            </a:r>
            <a:r>
              <a:rPr lang="en-US" dirty="0" smtClean="0"/>
              <a:t> phase</a:t>
            </a:r>
          </a:p>
          <a:p>
            <a:pPr lvl="1"/>
            <a:r>
              <a:rPr lang="en-US" dirty="0" smtClean="0"/>
              <a:t>Execute tasks actions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lifecycle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2926" y="2000240"/>
            <a:ext cx="8658148" cy="35671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Groovy/Gradle scripts syntax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2115</TotalTime>
  <Words>1032</Words>
  <Application>Microsoft Office PowerPoint</Application>
  <PresentationFormat>On-screen Show (4:3)</PresentationFormat>
  <Paragraphs>280</Paragraphs>
  <Slides>39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Office Theme</vt:lpstr>
      <vt:lpstr>Introduction to</vt:lpstr>
      <vt:lpstr>Agenda</vt:lpstr>
      <vt:lpstr>Building blocks</vt:lpstr>
      <vt:lpstr>Gradle scripts</vt:lpstr>
      <vt:lpstr>Script types</vt:lpstr>
      <vt:lpstr>Ex1</vt:lpstr>
      <vt:lpstr>Build lifecycle</vt:lpstr>
      <vt:lpstr>Build lifecycle</vt:lpstr>
      <vt:lpstr>Ex2</vt:lpstr>
      <vt:lpstr>Variables</vt:lpstr>
      <vt:lpstr>Build properties</vt:lpstr>
      <vt:lpstr>Project properties</vt:lpstr>
      <vt:lpstr>Project properties</vt:lpstr>
      <vt:lpstr>System properties</vt:lpstr>
      <vt:lpstr>Task – essentials</vt:lpstr>
      <vt:lpstr>Task – essentials</vt:lpstr>
      <vt:lpstr>Task – a bit more</vt:lpstr>
      <vt:lpstr>Task – a bit more</vt:lpstr>
      <vt:lpstr>Plugin</vt:lpstr>
      <vt:lpstr>Applying a binary plugin</vt:lpstr>
      <vt:lpstr>Plugin – new DSL</vt:lpstr>
      <vt:lpstr>Custom plugin</vt:lpstr>
      <vt:lpstr>Cli</vt:lpstr>
      <vt:lpstr>Java processes</vt:lpstr>
      <vt:lpstr>Debugging gradle script</vt:lpstr>
      <vt:lpstr>Debugging forked jvm GradleWorkerMain</vt:lpstr>
      <vt:lpstr>Daemon</vt:lpstr>
      <vt:lpstr>Wrapper</vt:lpstr>
      <vt:lpstr>Organizing build logic</vt:lpstr>
      <vt:lpstr>Java plugin</vt:lpstr>
      <vt:lpstr>Java plugin – source sets</vt:lpstr>
      <vt:lpstr>Java plugin - tasks</vt:lpstr>
      <vt:lpstr>Java plugin - dependencies</vt:lpstr>
      <vt:lpstr>Ex11</vt:lpstr>
      <vt:lpstr>Why Gradle?</vt:lpstr>
      <vt:lpstr>Slide 36</vt:lpstr>
      <vt:lpstr>Slide 37</vt:lpstr>
      <vt:lpstr>References</vt:lpstr>
      <vt:lpstr>Slide 39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Gradle Introduction</dc:title>
  <dc:creator>asl</dc:creator>
  <cp:lastModifiedBy>adam</cp:lastModifiedBy>
  <cp:revision>216</cp:revision>
  <dcterms:created xsi:type="dcterms:W3CDTF">2015-07-25T21:25:57Z</dcterms:created>
  <dcterms:modified xsi:type="dcterms:W3CDTF">2016-04-17T20:40:35Z</dcterms:modified>
</cp:coreProperties>
</file>