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9"/>
  </p:notesMasterIdLst>
  <p:sldIdLst>
    <p:sldId id="285" r:id="rId5"/>
    <p:sldId id="287" r:id="rId6"/>
    <p:sldId id="288" r:id="rId7"/>
    <p:sldId id="289" r:id="rId8"/>
    <p:sldId id="290" r:id="rId9"/>
    <p:sldId id="291" r:id="rId10"/>
    <p:sldId id="306" r:id="rId11"/>
    <p:sldId id="307" r:id="rId12"/>
    <p:sldId id="308" r:id="rId13"/>
    <p:sldId id="309" r:id="rId14"/>
    <p:sldId id="310" r:id="rId15"/>
    <p:sldId id="292" r:id="rId16"/>
    <p:sldId id="293" r:id="rId17"/>
    <p:sldId id="294" r:id="rId18"/>
    <p:sldId id="295" r:id="rId19"/>
    <p:sldId id="296" r:id="rId20"/>
    <p:sldId id="298" r:id="rId21"/>
    <p:sldId id="297" r:id="rId22"/>
    <p:sldId id="299" r:id="rId23"/>
    <p:sldId id="305" r:id="rId24"/>
    <p:sldId id="300" r:id="rId25"/>
    <p:sldId id="304" r:id="rId26"/>
    <p:sldId id="302" r:id="rId27"/>
    <p:sldId id="303" r:id="rId2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6" autoAdjust="0"/>
    <p:restoredTop sz="71274" autoAdjust="0"/>
  </p:normalViewPr>
  <p:slideViewPr>
    <p:cSldViewPr snapToGrid="0" snapToObjects="1">
      <p:cViewPr varScale="1">
        <p:scale>
          <a:sx n="99" d="100"/>
          <a:sy n="99" d="100"/>
        </p:scale>
        <p:origin x="1886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elzang Gerrit" userId="5457342c-d2a7-4a65-8edd-e894e5cd9c24" providerId="ADAL" clId="{6D94EDE2-170E-4B17-9EDF-CFC311B6AD5C}"/>
    <pc:docChg chg="undo custSel modSld sldOrd">
      <pc:chgData name="Vogelzang Gerrit" userId="5457342c-d2a7-4a65-8edd-e894e5cd9c24" providerId="ADAL" clId="{6D94EDE2-170E-4B17-9EDF-CFC311B6AD5C}" dt="2017-08-28T09:29:04.011" v="588" actId="27636"/>
      <pc:docMkLst>
        <pc:docMk/>
      </pc:docMkLst>
      <pc:sldChg chg="modSp">
        <pc:chgData name="Vogelzang Gerrit" userId="5457342c-d2a7-4a65-8edd-e894e5cd9c24" providerId="ADAL" clId="{6D94EDE2-170E-4B17-9EDF-CFC311B6AD5C}" dt="2017-08-23T13:17:02.496" v="259" actId="20577"/>
        <pc:sldMkLst>
          <pc:docMk/>
          <pc:sldMk cId="3808477093" sldId="296"/>
        </pc:sldMkLst>
        <pc:spChg chg="mod">
          <ac:chgData name="Vogelzang Gerrit" userId="5457342c-d2a7-4a65-8edd-e894e5cd9c24" providerId="ADAL" clId="{6D94EDE2-170E-4B17-9EDF-CFC311B6AD5C}" dt="2017-08-23T13:17:02.496" v="259" actId="20577"/>
          <ac:spMkLst>
            <pc:docMk/>
            <pc:sldMk cId="3808477093" sldId="296"/>
            <ac:spMk id="6" creationId="{00000000-0000-0000-0000-000000000000}"/>
          </ac:spMkLst>
        </pc:spChg>
      </pc:sldChg>
      <pc:sldChg chg="ord">
        <pc:chgData name="Vogelzang Gerrit" userId="5457342c-d2a7-4a65-8edd-e894e5cd9c24" providerId="ADAL" clId="{6D94EDE2-170E-4B17-9EDF-CFC311B6AD5C}" dt="2017-08-23T13:17:05.784" v="260" actId="20577"/>
        <pc:sldMkLst>
          <pc:docMk/>
          <pc:sldMk cId="2374339417" sldId="297"/>
        </pc:sldMkLst>
      </pc:sldChg>
      <pc:sldChg chg="modSp">
        <pc:chgData name="Vogelzang Gerrit" userId="5457342c-d2a7-4a65-8edd-e894e5cd9c24" providerId="ADAL" clId="{6D94EDE2-170E-4B17-9EDF-CFC311B6AD5C}" dt="2017-08-28T09:29:04.011" v="588" actId="27636"/>
        <pc:sldMkLst>
          <pc:docMk/>
          <pc:sldMk cId="3651446480" sldId="303"/>
        </pc:sldMkLst>
        <pc:spChg chg="mod">
          <ac:chgData name="Vogelzang Gerrit" userId="5457342c-d2a7-4a65-8edd-e894e5cd9c24" providerId="ADAL" clId="{6D94EDE2-170E-4B17-9EDF-CFC311B6AD5C}" dt="2017-08-28T09:29:04.011" v="588" actId="27636"/>
          <ac:spMkLst>
            <pc:docMk/>
            <pc:sldMk cId="3651446480" sldId="303"/>
            <ac:spMk id="19459" creationId="{00000000-0000-0000-0000-000000000000}"/>
          </ac:spMkLst>
        </pc:spChg>
      </pc:sldChg>
      <pc:sldChg chg="delSp modSp">
        <pc:chgData name="Vogelzang Gerrit" userId="5457342c-d2a7-4a65-8edd-e894e5cd9c24" providerId="ADAL" clId="{6D94EDE2-170E-4B17-9EDF-CFC311B6AD5C}" dt="2017-08-23T13:18:38.176" v="277" actId="404"/>
        <pc:sldMkLst>
          <pc:docMk/>
          <pc:sldMk cId="1175971889" sldId="305"/>
        </pc:sldMkLst>
        <pc:spChg chg="mod">
          <ac:chgData name="Vogelzang Gerrit" userId="5457342c-d2a7-4a65-8edd-e894e5cd9c24" providerId="ADAL" clId="{6D94EDE2-170E-4B17-9EDF-CFC311B6AD5C}" dt="2017-08-23T13:18:38.176" v="277" actId="404"/>
          <ac:spMkLst>
            <pc:docMk/>
            <pc:sldMk cId="1175971889" sldId="305"/>
            <ac:spMk id="4" creationId="{00000000-0000-0000-0000-000000000000}"/>
          </ac:spMkLst>
        </pc:spChg>
        <pc:spChg chg="del mod">
          <ac:chgData name="Vogelzang Gerrit" userId="5457342c-d2a7-4a65-8edd-e894e5cd9c24" providerId="ADAL" clId="{6D94EDE2-170E-4B17-9EDF-CFC311B6AD5C}" dt="2017-08-23T13:18:27.992" v="271" actId="478"/>
          <ac:spMkLst>
            <pc:docMk/>
            <pc:sldMk cId="1175971889" sldId="305"/>
            <ac:spMk id="7" creationId="{00000000-0000-0000-0000-000000000000}"/>
          </ac:spMkLst>
        </pc:spChg>
      </pc:sldChg>
      <pc:sldChg chg="modSp">
        <pc:chgData name="Vogelzang Gerrit" userId="5457342c-d2a7-4a65-8edd-e894e5cd9c24" providerId="ADAL" clId="{6D94EDE2-170E-4B17-9EDF-CFC311B6AD5C}" dt="2017-08-23T13:15:43.008" v="237" actId="20577"/>
        <pc:sldMkLst>
          <pc:docMk/>
          <pc:sldMk cId="3105774006" sldId="309"/>
        </pc:sldMkLst>
        <pc:spChg chg="mod">
          <ac:chgData name="Vogelzang Gerrit" userId="5457342c-d2a7-4a65-8edd-e894e5cd9c24" providerId="ADAL" clId="{6D94EDE2-170E-4B17-9EDF-CFC311B6AD5C}" dt="2017-08-23T13:15:20.498" v="209" actId="20577"/>
          <ac:spMkLst>
            <pc:docMk/>
            <pc:sldMk cId="3105774006" sldId="309"/>
            <ac:spMk id="3" creationId="{00000000-0000-0000-0000-000000000000}"/>
          </ac:spMkLst>
        </pc:spChg>
        <pc:spChg chg="mod">
          <ac:chgData name="Vogelzang Gerrit" userId="5457342c-d2a7-4a65-8edd-e894e5cd9c24" providerId="ADAL" clId="{6D94EDE2-170E-4B17-9EDF-CFC311B6AD5C}" dt="2017-08-23T13:15:43.008" v="237" actId="20577"/>
          <ac:spMkLst>
            <pc:docMk/>
            <pc:sldMk cId="3105774006" sldId="309"/>
            <ac:spMk id="16" creationId="{00000000-0000-0000-0000-000000000000}"/>
          </ac:spMkLst>
        </pc:spChg>
      </pc:sldChg>
      <pc:sldChg chg="modSp">
        <pc:chgData name="Vogelzang Gerrit" userId="5457342c-d2a7-4a65-8edd-e894e5cd9c24" providerId="ADAL" clId="{6D94EDE2-170E-4B17-9EDF-CFC311B6AD5C}" dt="2017-08-23T13:16:20.843" v="246" actId="5793"/>
        <pc:sldMkLst>
          <pc:docMk/>
          <pc:sldMk cId="1379521387" sldId="310"/>
        </pc:sldMkLst>
        <pc:spChg chg="mod">
          <ac:chgData name="Vogelzang Gerrit" userId="5457342c-d2a7-4a65-8edd-e894e5cd9c24" providerId="ADAL" clId="{6D94EDE2-170E-4B17-9EDF-CFC311B6AD5C}" dt="2017-08-23T13:16:20.843" v="246" actId="5793"/>
          <ac:spMkLst>
            <pc:docMk/>
            <pc:sldMk cId="1379521387" sldId="31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28-8-2017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Dit is geen test waarom? Omdat je dan waarschijnlijk</a:t>
            </a:r>
            <a:r>
              <a:rPr lang="nl-NL" baseline="0" dirty="0"/>
              <a:t> met gewenste invoer het gewenste pad afloopt. </a:t>
            </a:r>
            <a:r>
              <a:rPr lang="nl-NL" baseline="0" dirty="0" err="1"/>
              <a:t>Smoke</a:t>
            </a:r>
            <a:r>
              <a:rPr lang="nl-NL" baseline="0" dirty="0"/>
              <a:t> test. Dat </a:t>
            </a:r>
            <a:r>
              <a:rPr lang="nl-NL" baseline="0"/>
              <a:t>is zoiets </a:t>
            </a:r>
            <a:r>
              <a:rPr lang="nl-NL" baseline="0" dirty="0"/>
              <a:t>van hij doet iets.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F238E-AC2F-4348-A247-05B05322F9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Dit is geen test waarom? Omdat je dan waarschijnlijk</a:t>
            </a:r>
            <a:r>
              <a:rPr lang="nl-NL" baseline="0" dirty="0"/>
              <a:t> met gewenste invoer het gewenste pad afloopt. </a:t>
            </a:r>
            <a:r>
              <a:rPr lang="nl-NL" baseline="0" dirty="0" err="1"/>
              <a:t>Smoke</a:t>
            </a:r>
            <a:r>
              <a:rPr lang="nl-NL" baseline="0" dirty="0"/>
              <a:t> test. Dat </a:t>
            </a:r>
            <a:r>
              <a:rPr lang="nl-NL" baseline="0"/>
              <a:t>is zoiets </a:t>
            </a:r>
            <a:r>
              <a:rPr lang="nl-NL" baseline="0" dirty="0"/>
              <a:t>van hij doet iets.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F238E-AC2F-4348-A247-05B05322F9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D4D-6F1B-5F42-8E80-3D346F0E7EE5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82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Requirements</a:t>
            </a:r>
            <a:r>
              <a:rPr lang="nl-NL" dirty="0"/>
              <a:t> </a:t>
            </a:r>
            <a:r>
              <a:rPr lang="nl-NL" dirty="0" err="1"/>
              <a:t>Engineers</a:t>
            </a:r>
            <a:r>
              <a:rPr lang="nl-NL" dirty="0"/>
              <a:t>\Programmeurs en Testers</a:t>
            </a:r>
          </a:p>
          <a:p>
            <a:r>
              <a:rPr lang="nl-NL" dirty="0"/>
              <a:t>Het verschil is natuurlijk de constructieve</a:t>
            </a:r>
            <a:r>
              <a:rPr lang="nl-NL" baseline="0" dirty="0"/>
              <a:t> kijk die leidt tot focus op het resultaat en de stappen er naartoe</a:t>
            </a:r>
          </a:p>
          <a:p>
            <a:r>
              <a:rPr lang="nl-NL" baseline="0" dirty="0"/>
              <a:t>Terwijl testers </a:t>
            </a:r>
            <a:r>
              <a:rPr lang="nl-NL" baseline="0"/>
              <a:t>vooral geïnteresseerd </a:t>
            </a:r>
            <a:r>
              <a:rPr lang="nl-NL" baseline="0" dirty="0"/>
              <a:t>zijn in hoe je van dat pad af kan raken. Destructiever.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F238E-AC2F-4348-A247-05B05322F9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93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 om tekst toe te voegen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0B695-4743-45BD-A2EB-A08065F3013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559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5 les 1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Mogelijke scenario’s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5910494" y="2523763"/>
            <a:ext cx="3137711" cy="3952875"/>
          </a:xfrm>
        </p:spPr>
        <p:txBody>
          <a:bodyPr>
            <a:normAutofit fontScale="92500" lnSpcReduction="10000"/>
          </a:bodyPr>
          <a:lstStyle/>
          <a:p>
            <a:r>
              <a:rPr lang="nl-NL" sz="1400" dirty="0">
                <a:sym typeface="Wingdings" panose="05000000000000000000" pitchFamily="2" charset="2"/>
              </a:rPr>
              <a:t>B. 1  2  3  2  3  2  3  5</a:t>
            </a:r>
            <a:br>
              <a:rPr lang="nl-NL" sz="1400" dirty="0">
                <a:sym typeface="Wingdings" panose="05000000000000000000" pitchFamily="2" charset="2"/>
              </a:rPr>
            </a:br>
            <a:endParaRPr lang="nl-NL" sz="1400" dirty="0">
              <a:sym typeface="Wingdings" panose="05000000000000000000" pitchFamily="2" charset="2"/>
            </a:endParaRPr>
          </a:p>
          <a:p>
            <a:r>
              <a:rPr lang="nl-NL" sz="1400" dirty="0">
                <a:sym typeface="Wingdings" panose="05000000000000000000" pitchFamily="2" charset="2"/>
              </a:rPr>
              <a:t>In het </a:t>
            </a:r>
            <a:r>
              <a:rPr lang="nl-NL" sz="1400" dirty="0" err="1">
                <a:sym typeface="Wingdings" panose="05000000000000000000" pitchFamily="2" charset="2"/>
              </a:rPr>
              <a:t>nederlands</a:t>
            </a:r>
            <a:r>
              <a:rPr lang="nl-NL" sz="1400" dirty="0">
                <a:sym typeface="Wingdings" panose="05000000000000000000" pitchFamily="2" charset="2"/>
              </a:rPr>
              <a:t>:</a:t>
            </a:r>
          </a:p>
          <a:p>
            <a:r>
              <a:rPr lang="nl-NL" sz="1400" dirty="0">
                <a:sym typeface="Wingdings" panose="05000000000000000000" pitchFamily="2" charset="2"/>
              </a:rPr>
              <a:t>Scenario B: </a:t>
            </a:r>
          </a:p>
          <a:p>
            <a:r>
              <a:rPr lang="nl-NL" sz="1400" dirty="0">
                <a:sym typeface="Wingdings" panose="05000000000000000000" pitchFamily="2" charset="2"/>
              </a:rPr>
              <a:t>1. Kies spel: </a:t>
            </a:r>
            <a:r>
              <a:rPr lang="nl-NL" sz="1400" dirty="0" err="1">
                <a:sym typeface="Wingdings" panose="05000000000000000000" pitchFamily="2" charset="2"/>
              </a:rPr>
              <a:t>tetris</a:t>
            </a:r>
            <a:endParaRPr lang="nl-NL" sz="1400" dirty="0">
              <a:sym typeface="Wingdings" panose="05000000000000000000" pitchFamily="2" charset="2"/>
            </a:endParaRPr>
          </a:p>
          <a:p>
            <a:r>
              <a:rPr lang="nl-NL" sz="1400" dirty="0">
                <a:sym typeface="Wingdings" panose="05000000000000000000" pitchFamily="2" charset="2"/>
              </a:rPr>
              <a:t>    Speel level: 38 + 1 = 39</a:t>
            </a:r>
          </a:p>
          <a:p>
            <a:r>
              <a:rPr lang="nl-NL" sz="1400" dirty="0">
                <a:sym typeface="Wingdings" panose="05000000000000000000" pitchFamily="2" charset="2"/>
              </a:rPr>
              <a:t>2. Bewaar laatste level: 39</a:t>
            </a:r>
          </a:p>
          <a:p>
            <a:r>
              <a:rPr lang="nl-NL" sz="1400" dirty="0">
                <a:sym typeface="Wingdings" panose="05000000000000000000" pitchFamily="2" charset="2"/>
              </a:rPr>
              <a:t>    Doorspelen </a:t>
            </a:r>
          </a:p>
          <a:p>
            <a:r>
              <a:rPr lang="nl-NL" sz="1400" dirty="0">
                <a:sym typeface="Wingdings" panose="05000000000000000000" pitchFamily="2" charset="2"/>
              </a:rPr>
              <a:t>3. Toon gefeliciteerd met level 39</a:t>
            </a:r>
          </a:p>
          <a:p>
            <a:r>
              <a:rPr lang="nl-NL" sz="1400" dirty="0">
                <a:sym typeface="Wingdings" panose="05000000000000000000" pitchFamily="2" charset="2"/>
              </a:rPr>
              <a:t>    Speel level 39 + 1 =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2. Bewaar laatste level =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3. Toon gefeliciteerd met level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    speel niveau 40 + 1 = 41</a:t>
            </a:r>
          </a:p>
          <a:p>
            <a:r>
              <a:rPr lang="nl-NL" sz="1400" dirty="0">
                <a:sym typeface="Wingdings" panose="05000000000000000000" pitchFamily="2" charset="2"/>
              </a:rPr>
              <a:t>2. Bewaar laatste level = 41</a:t>
            </a:r>
          </a:p>
          <a:p>
            <a:r>
              <a:rPr lang="nl-NL" sz="1400" dirty="0">
                <a:sym typeface="Wingdings" panose="05000000000000000000" pitchFamily="2" charset="2"/>
              </a:rPr>
              <a:t>3. Toon gefeliciteerd met level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    speel level 41</a:t>
            </a:r>
          </a:p>
          <a:p>
            <a:r>
              <a:rPr lang="nl-NL" sz="1400" dirty="0">
                <a:sym typeface="Wingdings" panose="05000000000000000000" pitchFamily="2" charset="2"/>
              </a:rPr>
              <a:t>5. Toon: volgende keer beter</a:t>
            </a:r>
            <a:endParaRPr lang="en-GB" sz="1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5" name="Groep 14"/>
          <p:cNvGrpSpPr/>
          <p:nvPr/>
        </p:nvGrpSpPr>
        <p:grpSpPr>
          <a:xfrm>
            <a:off x="145143" y="2380701"/>
            <a:ext cx="2420781" cy="2942883"/>
            <a:chOff x="3128094" y="1634072"/>
            <a:chExt cx="4269413" cy="4682441"/>
          </a:xfrm>
        </p:grpSpPr>
        <p:pic>
          <p:nvPicPr>
            <p:cNvPr id="7" name="Afbeelding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094" y="1634072"/>
              <a:ext cx="4269413" cy="4682441"/>
            </a:xfrm>
            <a:prstGeom prst="rect">
              <a:avLst/>
            </a:prstGeom>
          </p:spPr>
        </p:pic>
        <p:sp>
          <p:nvSpPr>
            <p:cNvPr id="8" name="Ovaal 7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9" name="Ovaal 8"/>
            <p:cNvSpPr/>
            <p:nvPr/>
          </p:nvSpPr>
          <p:spPr>
            <a:xfrm>
              <a:off x="4979010" y="408911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0" name="Ovaal 9"/>
            <p:cNvSpPr/>
            <p:nvPr/>
          </p:nvSpPr>
          <p:spPr>
            <a:xfrm>
              <a:off x="3379450" y="319460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3626234" y="5078328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5761481" y="4089281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4553435" y="4576955"/>
              <a:ext cx="312372" cy="225657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al 13"/>
            <p:cNvSpPr/>
            <p:nvPr/>
          </p:nvSpPr>
          <p:spPr>
            <a:xfrm>
              <a:off x="4549649" y="3652581"/>
              <a:ext cx="312372" cy="225657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ijdelijke aanduiding voor inhoud 2"/>
          <p:cNvSpPr txBox="1">
            <a:spLocks/>
          </p:cNvSpPr>
          <p:nvPr/>
        </p:nvSpPr>
        <p:spPr>
          <a:xfrm>
            <a:off x="2919103" y="2536825"/>
            <a:ext cx="3072394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1" i="0" kern="1200" baseline="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AutoNum type="alphaUcPeriod"/>
            </a:pPr>
            <a:r>
              <a:rPr lang="nl-NL" sz="1400" dirty="0"/>
              <a:t>1 </a:t>
            </a:r>
            <a:r>
              <a:rPr lang="nl-NL" sz="1400" dirty="0">
                <a:sym typeface="Wingdings" panose="05000000000000000000" pitchFamily="2" charset="2"/>
              </a:rPr>
              <a:t> 2  3  2  4</a:t>
            </a:r>
          </a:p>
          <a:p>
            <a:br>
              <a:rPr lang="nl-NL" sz="1400" dirty="0">
                <a:sym typeface="Wingdings" panose="05000000000000000000" pitchFamily="2" charset="2"/>
              </a:rPr>
            </a:br>
            <a:r>
              <a:rPr lang="nl-NL" sz="1400" dirty="0">
                <a:sym typeface="Wingdings" panose="05000000000000000000" pitchFamily="2" charset="2"/>
              </a:rPr>
              <a:t>In het </a:t>
            </a:r>
            <a:r>
              <a:rPr lang="nl-NL" sz="1400" dirty="0" err="1">
                <a:sym typeface="Wingdings" panose="05000000000000000000" pitchFamily="2" charset="2"/>
              </a:rPr>
              <a:t>nederlands</a:t>
            </a:r>
            <a:r>
              <a:rPr lang="nl-NL" sz="1400" dirty="0">
                <a:sym typeface="Wingdings" panose="05000000000000000000" pitchFamily="2" charset="2"/>
              </a:rPr>
              <a:t>:</a:t>
            </a:r>
          </a:p>
          <a:p>
            <a:r>
              <a:rPr lang="nl-NL" sz="1400" dirty="0">
                <a:sym typeface="Wingdings" panose="05000000000000000000" pitchFamily="2" charset="2"/>
              </a:rPr>
              <a:t>Scenario A: </a:t>
            </a:r>
          </a:p>
          <a:p>
            <a:r>
              <a:rPr lang="nl-NL" sz="1400" dirty="0">
                <a:sym typeface="Wingdings" panose="05000000000000000000" pitchFamily="2" charset="2"/>
              </a:rPr>
              <a:t>1. Kies spel: </a:t>
            </a:r>
            <a:r>
              <a:rPr lang="nl-NL" sz="1400" dirty="0" err="1">
                <a:sym typeface="Wingdings" panose="05000000000000000000" pitchFamily="2" charset="2"/>
              </a:rPr>
              <a:t>tetris</a:t>
            </a:r>
            <a:endParaRPr lang="nl-NL" sz="1400" dirty="0">
              <a:sym typeface="Wingdings" panose="05000000000000000000" pitchFamily="2" charset="2"/>
            </a:endParaRPr>
          </a:p>
          <a:p>
            <a:r>
              <a:rPr lang="nl-NL" sz="1400" dirty="0">
                <a:sym typeface="Wingdings" panose="05000000000000000000" pitchFamily="2" charset="2"/>
              </a:rPr>
              <a:t>    Speel level: 38 + 1 = 39</a:t>
            </a:r>
          </a:p>
          <a:p>
            <a:r>
              <a:rPr lang="nl-NL" sz="1400" dirty="0">
                <a:sym typeface="Wingdings" panose="05000000000000000000" pitchFamily="2" charset="2"/>
              </a:rPr>
              <a:t>2. Bewaar laatste level: 39</a:t>
            </a:r>
          </a:p>
          <a:p>
            <a:r>
              <a:rPr lang="nl-NL" sz="1400" dirty="0">
                <a:sym typeface="Wingdings" panose="05000000000000000000" pitchFamily="2" charset="2"/>
              </a:rPr>
              <a:t>    Doorspelen </a:t>
            </a:r>
          </a:p>
          <a:p>
            <a:r>
              <a:rPr lang="nl-NL" sz="1400" dirty="0">
                <a:sym typeface="Wingdings" panose="05000000000000000000" pitchFamily="2" charset="2"/>
              </a:rPr>
              <a:t>3. Toon gefeliciteerd met level 39</a:t>
            </a:r>
          </a:p>
          <a:p>
            <a:r>
              <a:rPr lang="nl-NL" sz="1400" dirty="0">
                <a:sym typeface="Wingdings" panose="05000000000000000000" pitchFamily="2" charset="2"/>
              </a:rPr>
              <a:t>    Speel level 39 + 1 =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2. Bewaar laatste level = 40</a:t>
            </a:r>
          </a:p>
          <a:p>
            <a:r>
              <a:rPr lang="nl-NL" sz="1400" dirty="0">
                <a:sym typeface="Wingdings" panose="05000000000000000000" pitchFamily="2" charset="2"/>
              </a:rPr>
              <a:t>    Stoppen </a:t>
            </a:r>
          </a:p>
          <a:p>
            <a:r>
              <a:rPr lang="nl-NL" sz="1400" dirty="0">
                <a:sym typeface="Wingdings" panose="05000000000000000000" pitchFamily="2" charset="2"/>
              </a:rPr>
              <a:t>4. Toon laatste level = 40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577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Tips…</a:t>
            </a:r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889623" y="2384425"/>
            <a:ext cx="3857130" cy="3952875"/>
          </a:xfrm>
        </p:spPr>
      </p:pic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52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Scenario’s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sz="2000" dirty="0"/>
              <a:t>Hoe kun je bij een </a:t>
            </a:r>
            <a:r>
              <a:rPr lang="nl-NL" sz="2000" dirty="0">
                <a:solidFill>
                  <a:schemeClr val="bg2">
                    <a:lumMod val="50000"/>
                  </a:schemeClr>
                </a:solidFill>
              </a:rPr>
              <a:t>complexere</a:t>
            </a:r>
            <a:r>
              <a:rPr lang="nl-NL" sz="2000" dirty="0"/>
              <a:t> AD de scenario’s identificeren?</a:t>
            </a:r>
          </a:p>
          <a:p>
            <a:endParaRPr lang="en-US" sz="20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/>
          <a:srcRect b="10452"/>
          <a:stretch/>
        </p:blipFill>
        <p:spPr>
          <a:xfrm>
            <a:off x="2766704" y="2054100"/>
            <a:ext cx="4088456" cy="50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03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Deelpaden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Identificeer deelpaden en combineer deze tot </a:t>
            </a:r>
          </a:p>
          <a:p>
            <a:endParaRPr lang="nl-NL" dirty="0"/>
          </a:p>
          <a:p>
            <a:r>
              <a:rPr lang="nl-NL" dirty="0"/>
              <a:t>Er zijn vier typen deelpaden: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Initial</a:t>
            </a:r>
            <a:r>
              <a:rPr lang="nl-NL" dirty="0"/>
              <a:t> -&gt; </a:t>
            </a:r>
            <a:r>
              <a:rPr lang="nl-NL" dirty="0" err="1"/>
              <a:t>Decision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Decision</a:t>
            </a:r>
            <a:r>
              <a:rPr lang="nl-NL" dirty="0"/>
              <a:t>-&gt;</a:t>
            </a:r>
            <a:r>
              <a:rPr lang="nl-NL" dirty="0" err="1"/>
              <a:t>Decision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Decision</a:t>
            </a:r>
            <a:r>
              <a:rPr lang="nl-NL" dirty="0"/>
              <a:t>-&gt;Activity </a:t>
            </a:r>
            <a:r>
              <a:rPr lang="nl-NL" dirty="0" err="1"/>
              <a:t>final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Initial</a:t>
            </a:r>
            <a:r>
              <a:rPr lang="nl-NL" dirty="0"/>
              <a:t>-&gt;Activity </a:t>
            </a:r>
            <a:r>
              <a:rPr lang="nl-NL" dirty="0" err="1"/>
              <a:t>final</a:t>
            </a:r>
            <a:r>
              <a:rPr lang="nl-NL" dirty="0"/>
              <a:t> node</a:t>
            </a:r>
          </a:p>
          <a:p>
            <a:endParaRPr lang="nl-NL" dirty="0"/>
          </a:p>
          <a:p>
            <a:r>
              <a:rPr lang="nl-NL" dirty="0"/>
              <a:t>Welke deelpaden herken je?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4629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fbeelding 22"/>
          <p:cNvPicPr>
            <a:picLocks noChangeAspect="1"/>
          </p:cNvPicPr>
          <p:nvPr/>
        </p:nvPicPr>
        <p:blipFill rotWithShape="1">
          <a:blip r:embed="rId2"/>
          <a:srcRect b="10452"/>
          <a:stretch/>
        </p:blipFill>
        <p:spPr>
          <a:xfrm>
            <a:off x="3266501" y="1747262"/>
            <a:ext cx="4088456" cy="50689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Deelpaden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>
          <a:xfrm>
            <a:off x="3724647" y="2097455"/>
            <a:ext cx="6102660" cy="393744"/>
          </a:xfrm>
        </p:spPr>
        <p:txBody>
          <a:bodyPr>
            <a:normAutofit lnSpcReduction="10000"/>
          </a:bodyPr>
          <a:lstStyle/>
          <a:p>
            <a:endParaRPr lang="nl-NL" kern="0" dirty="0"/>
          </a:p>
          <a:p>
            <a:endParaRPr lang="en-GB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jdelijke aanduiding voor inhoud 1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kern="0" dirty="0"/>
              <a:t>Er zijn vier typen deelpaden: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bg2">
                    <a:lumMod val="25000"/>
                  </a:schemeClr>
                </a:solidFill>
              </a:rPr>
              <a:t>Initial</a:t>
            </a:r>
            <a:r>
              <a:rPr lang="nl-NL" kern="0" dirty="0">
                <a:solidFill>
                  <a:schemeClr val="bg2">
                    <a:lumMod val="25000"/>
                  </a:schemeClr>
                </a:solidFill>
              </a:rPr>
              <a:t> -&gt; </a:t>
            </a:r>
            <a:r>
              <a:rPr lang="nl-NL" kern="0" dirty="0" err="1">
                <a:solidFill>
                  <a:schemeClr val="bg2">
                    <a:lumMod val="25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25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bg2">
                    <a:lumMod val="9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90000"/>
                  </a:schemeClr>
                </a:solidFill>
              </a:rPr>
              <a:t>-&gt;</a:t>
            </a:r>
            <a:r>
              <a:rPr lang="nl-NL" kern="0" dirty="0" err="1">
                <a:solidFill>
                  <a:schemeClr val="bg2">
                    <a:lumMod val="9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90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-&gt;Activity </a:t>
            </a:r>
            <a:r>
              <a:rPr lang="nl-NL" kern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final</a:t>
            </a:r>
            <a:r>
              <a:rPr lang="nl-NL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-&gt;Activity </a:t>
            </a:r>
            <a:r>
              <a:rPr lang="nl-NL" kern="0" dirty="0" err="1">
                <a:solidFill>
                  <a:schemeClr val="accent1">
                    <a:lumMod val="75000"/>
                  </a:schemeClr>
                </a:solidFill>
              </a:rPr>
              <a:t>final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 node</a:t>
            </a:r>
          </a:p>
          <a:p>
            <a:pPr>
              <a:buSzPct val="100000"/>
            </a:pP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	er zijn situaties met 	alleen een start node 	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end node, niet in dit 	voorbeeld…</a:t>
            </a:r>
            <a:endParaRPr lang="nl-NL" kern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7" name="Ovaal 16"/>
          <p:cNvSpPr/>
          <p:nvPr/>
        </p:nvSpPr>
        <p:spPr>
          <a:xfrm>
            <a:off x="5017325" y="2212585"/>
            <a:ext cx="246784" cy="27158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5016017" y="3703712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GB" dirty="0"/>
          </a:p>
        </p:txBody>
      </p:sp>
      <p:sp>
        <p:nvSpPr>
          <p:cNvPr id="30" name="Ovaal 29"/>
          <p:cNvSpPr/>
          <p:nvPr/>
        </p:nvSpPr>
        <p:spPr>
          <a:xfrm>
            <a:off x="3626234" y="3706169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endParaRPr lang="en-GB" dirty="0"/>
          </a:p>
        </p:txBody>
      </p:sp>
      <p:sp>
        <p:nvSpPr>
          <p:cNvPr id="31" name="Ovaal 30"/>
          <p:cNvSpPr/>
          <p:nvPr/>
        </p:nvSpPr>
        <p:spPr>
          <a:xfrm>
            <a:off x="5638740" y="2992571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GB" dirty="0"/>
          </a:p>
        </p:txBody>
      </p:sp>
      <p:sp>
        <p:nvSpPr>
          <p:cNvPr id="32" name="Ovaal 31"/>
          <p:cNvSpPr/>
          <p:nvPr/>
        </p:nvSpPr>
        <p:spPr>
          <a:xfrm>
            <a:off x="6775977" y="2477132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endParaRPr lang="en-GB" dirty="0"/>
          </a:p>
        </p:txBody>
      </p:sp>
      <p:sp>
        <p:nvSpPr>
          <p:cNvPr id="33" name="Ovaal 32"/>
          <p:cNvSpPr/>
          <p:nvPr/>
        </p:nvSpPr>
        <p:spPr>
          <a:xfrm>
            <a:off x="6775977" y="4435250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GB" dirty="0"/>
          </a:p>
        </p:txBody>
      </p:sp>
      <p:sp>
        <p:nvSpPr>
          <p:cNvPr id="35" name="Ovaal 34"/>
          <p:cNvSpPr/>
          <p:nvPr/>
        </p:nvSpPr>
        <p:spPr>
          <a:xfrm>
            <a:off x="3626234" y="5482556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8</a:t>
            </a:r>
            <a:endParaRPr lang="en-GB" dirty="0"/>
          </a:p>
        </p:txBody>
      </p:sp>
      <p:sp>
        <p:nvSpPr>
          <p:cNvPr id="36" name="Ovaal 35"/>
          <p:cNvSpPr/>
          <p:nvPr/>
        </p:nvSpPr>
        <p:spPr>
          <a:xfrm>
            <a:off x="5638740" y="5482556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9</a:t>
            </a:r>
            <a:endParaRPr lang="en-GB" dirty="0"/>
          </a:p>
        </p:txBody>
      </p:sp>
      <p:sp>
        <p:nvSpPr>
          <p:cNvPr id="37" name="Ovaal 36"/>
          <p:cNvSpPr/>
          <p:nvPr/>
        </p:nvSpPr>
        <p:spPr>
          <a:xfrm>
            <a:off x="1127537" y="4089281"/>
            <a:ext cx="433346" cy="2715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10</a:t>
            </a:r>
            <a:endParaRPr lang="en-GB" sz="900" dirty="0"/>
          </a:p>
        </p:txBody>
      </p:sp>
      <p:sp>
        <p:nvSpPr>
          <p:cNvPr id="38" name="Tekstvak 37"/>
          <p:cNvSpPr txBox="1"/>
          <p:nvPr/>
        </p:nvSpPr>
        <p:spPr>
          <a:xfrm>
            <a:off x="2766702" y="700"/>
            <a:ext cx="6377297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Vraag: Is er een verschil tussen: een </a:t>
            </a:r>
            <a:r>
              <a:rPr lang="nl-NL" sz="1600" dirty="0" err="1">
                <a:solidFill>
                  <a:schemeClr val="bg1"/>
                </a:solidFill>
              </a:rPr>
              <a:t>decision</a:t>
            </a:r>
            <a:r>
              <a:rPr lang="nl-NL" sz="1600" dirty="0">
                <a:solidFill>
                  <a:schemeClr val="bg1"/>
                </a:solidFill>
              </a:rPr>
              <a:t> node en een </a:t>
            </a:r>
            <a:r>
              <a:rPr lang="nl-NL" sz="1600" dirty="0" err="1">
                <a:solidFill>
                  <a:schemeClr val="bg1"/>
                </a:solidFill>
              </a:rPr>
              <a:t>join</a:t>
            </a:r>
            <a:r>
              <a:rPr lang="nl-NL" sz="1600" dirty="0">
                <a:solidFill>
                  <a:schemeClr val="bg1"/>
                </a:solidFill>
              </a:rPr>
              <a:t> node?</a:t>
            </a:r>
          </a:p>
          <a:p>
            <a:r>
              <a:rPr lang="nl-NL" sz="1600" dirty="0">
                <a:solidFill>
                  <a:schemeClr val="bg1"/>
                </a:solidFill>
              </a:rPr>
              <a:t>‘speel laatst gehaalde …‘ hoort dus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1 én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3 én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5!</a:t>
            </a:r>
          </a:p>
          <a:p>
            <a:r>
              <a:rPr lang="nl-NL" sz="1600" dirty="0">
                <a:solidFill>
                  <a:schemeClr val="bg1"/>
                </a:solidFill>
              </a:rPr>
              <a:t>Het opslaan van de voortgang hoort dus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6 én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7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1" name="Ovaal 20"/>
          <p:cNvSpPr/>
          <p:nvPr/>
        </p:nvSpPr>
        <p:spPr>
          <a:xfrm>
            <a:off x="3626234" y="4441165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7</a:t>
            </a:r>
            <a:endParaRPr lang="en-GB" dirty="0"/>
          </a:p>
        </p:txBody>
      </p:sp>
      <p:sp>
        <p:nvSpPr>
          <p:cNvPr id="5" name="Ovaal 4"/>
          <p:cNvSpPr/>
          <p:nvPr/>
        </p:nvSpPr>
        <p:spPr>
          <a:xfrm>
            <a:off x="4503846" y="3324032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al 23"/>
          <p:cNvSpPr/>
          <p:nvPr/>
        </p:nvSpPr>
        <p:spPr>
          <a:xfrm>
            <a:off x="4503846" y="4056098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al 24"/>
          <p:cNvSpPr/>
          <p:nvPr/>
        </p:nvSpPr>
        <p:spPr>
          <a:xfrm>
            <a:off x="4484528" y="5454785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al 25"/>
          <p:cNvSpPr/>
          <p:nvPr/>
        </p:nvSpPr>
        <p:spPr>
          <a:xfrm>
            <a:off x="6301022" y="3324031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8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  <p:bldP spid="20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21" grpId="0" animBg="1"/>
      <p:bldP spid="5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Scenario’s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Combineren</a:t>
            </a:r>
            <a:r>
              <a:rPr lang="en-US" dirty="0"/>
              <a:t> van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paren</a:t>
            </a:r>
            <a:r>
              <a:rPr lang="en-US" dirty="0"/>
              <a:t> van </a:t>
            </a:r>
            <a:r>
              <a:rPr lang="en-US" dirty="0" err="1"/>
              <a:t>deelpaden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De paren: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1-2; 1-4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2-3; 2-7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3-2; 3-4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4-5; 4-6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5-2; 5-4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6-8; 6-9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7-8; 7-9</a:t>
            </a:r>
          </a:p>
          <a:p>
            <a:r>
              <a:rPr lang="nl-NL" dirty="0"/>
              <a:t>Rijg de deelpaden aaneen als dominostenen:</a:t>
            </a:r>
          </a:p>
          <a:p>
            <a:r>
              <a:rPr lang="nl-NL" dirty="0"/>
              <a:t>(1-2), (2-3), (3-2), (2-7); (7-8)</a:t>
            </a:r>
          </a:p>
          <a:p>
            <a:r>
              <a:rPr lang="nl-NL" dirty="0"/>
              <a:t>(1-4), (4-5), (5-4), (5-2), (2-7); (7-9)</a:t>
            </a:r>
          </a:p>
          <a:p>
            <a:r>
              <a:rPr lang="nl-NL" dirty="0"/>
              <a:t>(1-2), (2-3), (3-4), (4-6), (6-8)</a:t>
            </a:r>
          </a:p>
          <a:p>
            <a:r>
              <a:rPr lang="nl-NL" dirty="0"/>
              <a:t>(1-4), (4-6), (6-9)</a:t>
            </a:r>
          </a:p>
          <a:p>
            <a:r>
              <a:rPr lang="nl-NL" dirty="0"/>
              <a:t>…</a:t>
            </a:r>
          </a:p>
          <a:p>
            <a:r>
              <a:rPr lang="nl-NL" dirty="0"/>
              <a:t>In hoeverre is dit eindig en zinvol?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2" name="Groep 1"/>
          <p:cNvGrpSpPr/>
          <p:nvPr/>
        </p:nvGrpSpPr>
        <p:grpSpPr>
          <a:xfrm>
            <a:off x="145143" y="2411147"/>
            <a:ext cx="2469797" cy="2999622"/>
            <a:chOff x="3266501" y="1747262"/>
            <a:chExt cx="4088456" cy="5068986"/>
          </a:xfrm>
        </p:grpSpPr>
        <p:pic>
          <p:nvPicPr>
            <p:cNvPr id="7" name="Afbeelding 6"/>
            <p:cNvPicPr>
              <a:picLocks noChangeAspect="1"/>
            </p:cNvPicPr>
            <p:nvPr/>
          </p:nvPicPr>
          <p:blipFill rotWithShape="1">
            <a:blip r:embed="rId2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9" name="Ovaal 8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0" name="Ovaal 9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7825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Welke scenario’s gebruiken voor onze tests?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Dat hangt af van de 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Testmaat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Testmaat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om door de AD </a:t>
            </a:r>
            <a:r>
              <a:rPr lang="en-US" dirty="0" err="1"/>
              <a:t>heen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Stel</a:t>
            </a:r>
            <a:r>
              <a:rPr lang="en-US" dirty="0"/>
              <a:t> </a:t>
            </a:r>
            <a:r>
              <a:rPr lang="en-US" dirty="0" err="1"/>
              <a:t>Testmaat</a:t>
            </a:r>
            <a:r>
              <a:rPr lang="en-US" dirty="0"/>
              <a:t> 0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47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Welke scenario’s gebruiken voor onze tests?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Dat hangt af van de 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Testmaat</a:t>
            </a:r>
            <a:r>
              <a:rPr lang="nl-NL" dirty="0"/>
              <a:t>.</a:t>
            </a:r>
          </a:p>
          <a:p>
            <a:r>
              <a:rPr lang="nl-NL" dirty="0"/>
              <a:t>Testmaat-0 doorloop elke beslissing 1x</a:t>
            </a:r>
          </a:p>
          <a:p>
            <a:pPr lvl="1"/>
            <a:r>
              <a:rPr lang="nl-NL" dirty="0"/>
              <a:t>Dit is geen test. Waarom?</a:t>
            </a:r>
          </a:p>
          <a:p>
            <a:r>
              <a:rPr lang="nl-NL" dirty="0"/>
              <a:t>Testmaat-1 doorloop elk </a:t>
            </a:r>
            <a:r>
              <a:rPr lang="nl-NL" dirty="0" err="1"/>
              <a:t>deelpad</a:t>
            </a:r>
            <a:r>
              <a:rPr lang="nl-NL" dirty="0"/>
              <a:t> (minimaal) 1x</a:t>
            </a:r>
          </a:p>
          <a:p>
            <a:r>
              <a:rPr lang="nl-NL" dirty="0"/>
              <a:t>Testmaat-2 doorloop alle combinaties van 2 beslissingen 1x </a:t>
            </a:r>
          </a:p>
          <a:p>
            <a:pPr lvl="1"/>
            <a:r>
              <a:rPr lang="nl-NL" dirty="0"/>
              <a:t>Bij risicovolle </a:t>
            </a:r>
            <a:r>
              <a:rPr lang="nl-NL" dirty="0" err="1"/>
              <a:t>AD’s</a:t>
            </a:r>
            <a:r>
              <a:rPr lang="nl-NL" dirty="0"/>
              <a:t> / </a:t>
            </a:r>
            <a:r>
              <a:rPr lang="nl-NL" dirty="0" err="1"/>
              <a:t>UC’s</a:t>
            </a:r>
            <a:endParaRPr lang="nl-NL" dirty="0"/>
          </a:p>
          <a:p>
            <a:r>
              <a:rPr lang="nl-NL" dirty="0"/>
              <a:t>Wij kiezen voor </a:t>
            </a:r>
            <a:r>
              <a:rPr lang="nl-NL" u="sng" dirty="0"/>
              <a:t>testmaat-1</a:t>
            </a:r>
          </a:p>
          <a:p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4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/>
          <p:cNvPicPr>
            <a:picLocks noChangeAspect="1"/>
          </p:cNvPicPr>
          <p:nvPr/>
        </p:nvPicPr>
        <p:blipFill rotWithShape="1">
          <a:blip r:embed="rId2"/>
          <a:srcRect b="10452"/>
          <a:stretch/>
        </p:blipFill>
        <p:spPr>
          <a:xfrm>
            <a:off x="3243782" y="1422074"/>
            <a:ext cx="4088456" cy="50689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Testmaat 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 sz="20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 err="1"/>
              <a:t>Testmaat</a:t>
            </a:r>
            <a:r>
              <a:rPr lang="en-US" dirty="0"/>
              <a:t> 0:</a:t>
            </a:r>
          </a:p>
          <a:p>
            <a:r>
              <a:rPr lang="en-US" dirty="0"/>
              <a:t>Elke </a:t>
            </a:r>
            <a:r>
              <a:rPr lang="en-US" dirty="0" err="1"/>
              <a:t>beslissing</a:t>
            </a:r>
            <a:r>
              <a:rPr lang="en-US" dirty="0"/>
              <a:t> 1 </a:t>
            </a:r>
            <a:r>
              <a:rPr lang="en-US" dirty="0" err="1"/>
              <a:t>keer</a:t>
            </a:r>
            <a:r>
              <a:rPr lang="en-US" dirty="0"/>
              <a:t>:</a:t>
            </a:r>
          </a:p>
          <a:p>
            <a:endParaRPr lang="en-GB" dirty="0"/>
          </a:p>
        </p:txBody>
      </p:sp>
      <p:sp>
        <p:nvSpPr>
          <p:cNvPr id="3" name="Tekstvak 2"/>
          <p:cNvSpPr txBox="1"/>
          <p:nvPr/>
        </p:nvSpPr>
        <p:spPr>
          <a:xfrm>
            <a:off x="6482959" y="502329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Zinvol en voldoende?</a:t>
            </a:r>
          </a:p>
        </p:txBody>
      </p:sp>
      <p:sp>
        <p:nvSpPr>
          <p:cNvPr id="2" name="Pijl omlaag 1"/>
          <p:cNvSpPr/>
          <p:nvPr/>
        </p:nvSpPr>
        <p:spPr>
          <a:xfrm>
            <a:off x="4554725" y="1700313"/>
            <a:ext cx="155159" cy="1544925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 omlaag 1"/>
          <p:cNvSpPr/>
          <p:nvPr/>
        </p:nvSpPr>
        <p:spPr>
          <a:xfrm rot="16200000">
            <a:off x="5428670" y="2233802"/>
            <a:ext cx="162212" cy="1828377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 omlaag 1"/>
          <p:cNvSpPr/>
          <p:nvPr/>
        </p:nvSpPr>
        <p:spPr>
          <a:xfrm rot="10800000">
            <a:off x="6312100" y="2405710"/>
            <a:ext cx="170858" cy="67098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 omlaag 1"/>
          <p:cNvSpPr/>
          <p:nvPr/>
        </p:nvSpPr>
        <p:spPr>
          <a:xfrm rot="5400000">
            <a:off x="5489116" y="1506900"/>
            <a:ext cx="149367" cy="1720328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 omlaag 1"/>
          <p:cNvSpPr/>
          <p:nvPr/>
        </p:nvSpPr>
        <p:spPr>
          <a:xfrm>
            <a:off x="4551463" y="3245238"/>
            <a:ext cx="158421" cy="2799962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339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Welke scenario’s gebruiken voor onze tests?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We testen alle scenario’s</a:t>
            </a:r>
          </a:p>
          <a:p>
            <a:pPr lvl="1"/>
            <a:r>
              <a:rPr lang="nl-NL" dirty="0"/>
              <a:t>Bij risicovolle </a:t>
            </a:r>
            <a:r>
              <a:rPr lang="nl-NL" dirty="0" err="1"/>
              <a:t>AD’s</a:t>
            </a:r>
            <a:r>
              <a:rPr lang="nl-NL" dirty="0"/>
              <a:t> / </a:t>
            </a:r>
            <a:r>
              <a:rPr lang="nl-NL" dirty="0" err="1"/>
              <a:t>UC’s</a:t>
            </a:r>
            <a:endParaRPr lang="nl-NL" dirty="0"/>
          </a:p>
          <a:p>
            <a:r>
              <a:rPr lang="nl-NL" dirty="0"/>
              <a:t>We testen minimaal de scenario’s waarbij …</a:t>
            </a:r>
          </a:p>
          <a:p>
            <a:pPr lvl="1"/>
            <a:r>
              <a:rPr lang="nl-NL" dirty="0"/>
              <a:t>Alle deelpaden minimaal een keer doorlopen zijn.</a:t>
            </a:r>
          </a:p>
          <a:p>
            <a:pPr marL="0" indent="0">
              <a:buNone/>
            </a:pPr>
            <a:r>
              <a:rPr lang="nl-NL" i="1" dirty="0"/>
              <a:t>Wat bepaalt welke deelpaden doorlopen worden?</a:t>
            </a:r>
          </a:p>
          <a:p>
            <a:endParaRPr lang="nl-NL" dirty="0"/>
          </a:p>
          <a:p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Scenario’s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Opbouwen van Scenario’s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Keuze van Testscenario’s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25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Testmaat 1 - </a:t>
            </a:r>
            <a:r>
              <a:rPr lang="en-US" sz="1600" dirty="0"/>
              <a:t>Elk </a:t>
            </a:r>
            <a:r>
              <a:rPr lang="en-US" sz="1600" dirty="0" err="1"/>
              <a:t>deelpad</a:t>
            </a:r>
            <a:r>
              <a:rPr lang="en-US" sz="1600" dirty="0"/>
              <a:t> </a:t>
            </a:r>
            <a:r>
              <a:rPr lang="en-US" sz="1600" dirty="0" err="1"/>
              <a:t>minimaal</a:t>
            </a:r>
            <a:r>
              <a:rPr lang="en-US" sz="1600" dirty="0"/>
              <a:t> </a:t>
            </a:r>
            <a:r>
              <a:rPr lang="en-US" sz="1600" dirty="0" err="1"/>
              <a:t>één</a:t>
            </a:r>
            <a:r>
              <a:rPr lang="en-US" sz="1600" dirty="0"/>
              <a:t> </a:t>
            </a:r>
            <a:r>
              <a:rPr lang="en-US" sz="1600" dirty="0" err="1"/>
              <a:t>keer</a:t>
            </a:r>
            <a:r>
              <a:rPr lang="en-US" sz="1600" dirty="0"/>
              <a:t>: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Testmaat 1:</a:t>
            </a:r>
          </a:p>
          <a:p>
            <a:r>
              <a:rPr lang="nl-NL" dirty="0"/>
              <a:t>Doorloop elk </a:t>
            </a:r>
            <a:r>
              <a:rPr lang="nl-NL" dirty="0" err="1"/>
              <a:t>deelpad</a:t>
            </a:r>
            <a:r>
              <a:rPr lang="nl-NL" dirty="0"/>
              <a:t> minimaal eenmaal: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VRAAG: Hoeveel scenario’s heb je in dit geval minimaal nodig om alle deelpaden te doorlopen?</a:t>
            </a:r>
            <a:endParaRPr lang="en-GB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 rotWithShape="1">
          <a:blip r:embed="rId2"/>
          <a:srcRect b="10452"/>
          <a:stretch/>
        </p:blipFill>
        <p:spPr>
          <a:xfrm>
            <a:off x="3266501" y="1747262"/>
            <a:ext cx="4088456" cy="5068986"/>
          </a:xfrm>
          <a:prstGeom prst="rect">
            <a:avLst/>
          </a:prstGeom>
        </p:spPr>
      </p:pic>
      <p:sp>
        <p:nvSpPr>
          <p:cNvPr id="17" name="Ovaal 16"/>
          <p:cNvSpPr/>
          <p:nvPr/>
        </p:nvSpPr>
        <p:spPr>
          <a:xfrm>
            <a:off x="5017325" y="2212585"/>
            <a:ext cx="246784" cy="27158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GB" dirty="0"/>
          </a:p>
        </p:txBody>
      </p:sp>
      <p:sp>
        <p:nvSpPr>
          <p:cNvPr id="18" name="Ovaal 17"/>
          <p:cNvSpPr/>
          <p:nvPr/>
        </p:nvSpPr>
        <p:spPr>
          <a:xfrm>
            <a:off x="5016017" y="3703712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GB" dirty="0"/>
          </a:p>
        </p:txBody>
      </p:sp>
      <p:sp>
        <p:nvSpPr>
          <p:cNvPr id="19" name="Ovaal 18"/>
          <p:cNvSpPr/>
          <p:nvPr/>
        </p:nvSpPr>
        <p:spPr>
          <a:xfrm>
            <a:off x="3626234" y="3706169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5638740" y="2992571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GB" dirty="0"/>
          </a:p>
        </p:txBody>
      </p:sp>
      <p:sp>
        <p:nvSpPr>
          <p:cNvPr id="21" name="Ovaal 20"/>
          <p:cNvSpPr/>
          <p:nvPr/>
        </p:nvSpPr>
        <p:spPr>
          <a:xfrm>
            <a:off x="6775977" y="2477132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endParaRPr lang="en-GB" dirty="0"/>
          </a:p>
        </p:txBody>
      </p:sp>
      <p:sp>
        <p:nvSpPr>
          <p:cNvPr id="22" name="Ovaal 21"/>
          <p:cNvSpPr/>
          <p:nvPr/>
        </p:nvSpPr>
        <p:spPr>
          <a:xfrm>
            <a:off x="6775977" y="4435250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GB" dirty="0"/>
          </a:p>
        </p:txBody>
      </p:sp>
      <p:sp>
        <p:nvSpPr>
          <p:cNvPr id="23" name="Ovaal 22"/>
          <p:cNvSpPr/>
          <p:nvPr/>
        </p:nvSpPr>
        <p:spPr>
          <a:xfrm>
            <a:off x="3626234" y="5482556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8</a:t>
            </a:r>
            <a:endParaRPr lang="en-GB" dirty="0"/>
          </a:p>
        </p:txBody>
      </p:sp>
      <p:sp>
        <p:nvSpPr>
          <p:cNvPr id="24" name="Ovaal 23"/>
          <p:cNvSpPr/>
          <p:nvPr/>
        </p:nvSpPr>
        <p:spPr>
          <a:xfrm>
            <a:off x="5638740" y="5482556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9</a:t>
            </a:r>
            <a:endParaRPr lang="en-GB" dirty="0"/>
          </a:p>
        </p:txBody>
      </p:sp>
      <p:sp>
        <p:nvSpPr>
          <p:cNvPr id="25" name="Ovaal 24"/>
          <p:cNvSpPr/>
          <p:nvPr/>
        </p:nvSpPr>
        <p:spPr>
          <a:xfrm>
            <a:off x="3626234" y="4441165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7188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Welke scenario’s voldoen aan testmaat-1?</a:t>
            </a:r>
            <a:endParaRPr lang="en-US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1416060663"/>
              </p:ext>
            </p:extLst>
          </p:nvPr>
        </p:nvGraphicFramePr>
        <p:xfrm>
          <a:off x="2512550" y="2511742"/>
          <a:ext cx="6460016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56">
                  <a:extLst>
                    <a:ext uri="{9D8B030D-6E8A-4147-A177-3AD203B41FA5}">
                      <a16:colId xmlns:a16="http://schemas.microsoft.com/office/drawing/2014/main" val="2453089957"/>
                    </a:ext>
                  </a:extLst>
                </a:gridCol>
                <a:gridCol w="1813240">
                  <a:extLst>
                    <a:ext uri="{9D8B030D-6E8A-4147-A177-3AD203B41FA5}">
                      <a16:colId xmlns:a16="http://schemas.microsoft.com/office/drawing/2014/main" val="10380641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48143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5528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4876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50659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8442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05769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826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6827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086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8150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274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7318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02917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692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Scenario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Naam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2-3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2-7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4-5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4-6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6-8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6-9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7-8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7-9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(1-2), (2-3), (3-2), (2-7); (7-8)</a:t>
                      </a:r>
                    </a:p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+ 1 -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 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4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(1-4), (4-5), (5-4), (4-5),  (5-2); (2-7); (7-9)</a:t>
                      </a:r>
                    </a:p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gehaald, level</a:t>
                      </a:r>
                      <a:r>
                        <a:rPr lang="nl-NL" sz="1100" baseline="0" dirty="0"/>
                        <a:t> wel gehaald</a:t>
                      </a:r>
                      <a:r>
                        <a:rPr lang="nl-NL" sz="1100" dirty="0"/>
                        <a:t> –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(1-2), (2-3), (3-4), (4-6), (6-8)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  <a:r>
                        <a:rPr lang="nl-NL" sz="1100" baseline="0" dirty="0"/>
                        <a:t> level gehaald – geen levens meer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(1-4), (4-5), (5-2), (2-7), (7-9)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 – opgeven –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2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(1-4);</a:t>
                      </a:r>
                      <a:r>
                        <a:rPr lang="nl-NL" sz="1200" baseline="0" dirty="0"/>
                        <a:t> (4-5); (5-2); (2-3); (3-4); (4-6); (6-9)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 – level gehaald – level niet gehaald – geen levens meer – niet</a:t>
                      </a:r>
                      <a:r>
                        <a:rPr lang="nl-NL" sz="1100" baseline="0" dirty="0"/>
                        <a:t>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90065"/>
                  </a:ext>
                </a:extLst>
              </a:tr>
            </a:tbl>
          </a:graphicData>
        </a:graphic>
      </p:graphicFrame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>
            <a:normAutofit/>
          </a:bodyPr>
          <a:lstStyle/>
          <a:p>
            <a:r>
              <a:rPr lang="nl-NL" dirty="0"/>
              <a:t>In een “cross </a:t>
            </a:r>
            <a:r>
              <a:rPr lang="nl-NL" dirty="0" err="1"/>
              <a:t>reference</a:t>
            </a:r>
            <a:r>
              <a:rPr lang="nl-NL" dirty="0"/>
              <a:t>” tabel met de scenario’s uitgezet tegen de deelpaden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21" name="Tijdelijke aanduiding voor inhoud 1"/>
          <p:cNvSpPr>
            <a:spLocks noGrp="1"/>
          </p:cNvSpPr>
          <p:nvPr>
            <p:ph idx="16"/>
          </p:nvPr>
        </p:nvSpPr>
        <p:spPr>
          <a:xfrm>
            <a:off x="2766704" y="1660355"/>
            <a:ext cx="6102660" cy="393744"/>
          </a:xfrm>
        </p:spPr>
        <p:txBody>
          <a:bodyPr>
            <a:normAutofit lnSpcReduction="10000"/>
          </a:bodyPr>
          <a:lstStyle/>
          <a:p>
            <a:endParaRPr lang="en-GB"/>
          </a:p>
        </p:txBody>
      </p:sp>
      <p:grpSp>
        <p:nvGrpSpPr>
          <p:cNvPr id="2" name="Groep 1"/>
          <p:cNvGrpSpPr/>
          <p:nvPr/>
        </p:nvGrpSpPr>
        <p:grpSpPr>
          <a:xfrm>
            <a:off x="140311" y="3281305"/>
            <a:ext cx="2372239" cy="3249520"/>
            <a:chOff x="3266501" y="1747262"/>
            <a:chExt cx="4088456" cy="5068986"/>
          </a:xfrm>
        </p:grpSpPr>
        <p:pic>
          <p:nvPicPr>
            <p:cNvPr id="22" name="Afbeelding 21"/>
            <p:cNvPicPr>
              <a:picLocks noChangeAspect="1"/>
            </p:cNvPicPr>
            <p:nvPr/>
          </p:nvPicPr>
          <p:blipFill rotWithShape="1">
            <a:blip r:embed="rId3"/>
            <a:srcRect b="10452"/>
            <a:stretch/>
          </p:blipFill>
          <p:spPr>
            <a:xfrm>
              <a:off x="3266501" y="1747262"/>
              <a:ext cx="4088456" cy="5068986"/>
            </a:xfrm>
            <a:prstGeom prst="rect">
              <a:avLst/>
            </a:prstGeom>
          </p:spPr>
        </p:pic>
        <p:sp>
          <p:nvSpPr>
            <p:cNvPr id="23" name="Ovaal 22"/>
            <p:cNvSpPr/>
            <p:nvPr/>
          </p:nvSpPr>
          <p:spPr>
            <a:xfrm>
              <a:off x="5017325" y="2212585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24" name="Ovaal 23"/>
            <p:cNvSpPr/>
            <p:nvPr/>
          </p:nvSpPr>
          <p:spPr>
            <a:xfrm>
              <a:off x="5016017" y="370371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3626234" y="3706169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26" name="Ovaal 25"/>
            <p:cNvSpPr/>
            <p:nvPr/>
          </p:nvSpPr>
          <p:spPr>
            <a:xfrm>
              <a:off x="5638740" y="299257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27" name="Ovaal 26"/>
            <p:cNvSpPr/>
            <p:nvPr/>
          </p:nvSpPr>
          <p:spPr>
            <a:xfrm>
              <a:off x="6775977" y="2477132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28" name="Ovaal 27"/>
            <p:cNvSpPr/>
            <p:nvPr/>
          </p:nvSpPr>
          <p:spPr>
            <a:xfrm>
              <a:off x="6775977" y="4435250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29" name="Ovaal 28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30" name="Ovaal 29"/>
            <p:cNvSpPr/>
            <p:nvPr/>
          </p:nvSpPr>
          <p:spPr>
            <a:xfrm>
              <a:off x="5638740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31" name="Ovaal 30"/>
            <p:cNvSpPr/>
            <p:nvPr/>
          </p:nvSpPr>
          <p:spPr>
            <a:xfrm>
              <a:off x="3626234" y="444116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02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ijdelijke aanduiding voor inhou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991695"/>
              </p:ext>
            </p:extLst>
          </p:nvPr>
        </p:nvGraphicFramePr>
        <p:xfrm>
          <a:off x="2512550" y="2511742"/>
          <a:ext cx="6460016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56">
                  <a:extLst>
                    <a:ext uri="{9D8B030D-6E8A-4147-A177-3AD203B41FA5}">
                      <a16:colId xmlns:a16="http://schemas.microsoft.com/office/drawing/2014/main" val="2453089957"/>
                    </a:ext>
                  </a:extLst>
                </a:gridCol>
                <a:gridCol w="1813240">
                  <a:extLst>
                    <a:ext uri="{9D8B030D-6E8A-4147-A177-3AD203B41FA5}">
                      <a16:colId xmlns:a16="http://schemas.microsoft.com/office/drawing/2014/main" val="10380641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48143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5528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4876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50659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8442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05769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2826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468279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9086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8150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2744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73184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02917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692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Scenario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Naam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1-4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2-3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2-7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3-4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4-5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4-6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5-2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5-4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6-8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6-9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7-8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7-9</a:t>
                      </a:r>
                      <a:endParaRPr lang="en-GB" sz="1200" dirty="0"/>
                    </a:p>
                  </a:txBody>
                  <a:tcPr vert="vert270" anchor="ctr" anchorCtr="1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4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(1-2), (2-3), (3-2), (2-7); (7-8)</a:t>
                      </a:r>
                    </a:p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+ 1 -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 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4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(1-4), (4-5), (5-4), (4-5),  (5-2); (2-7); (7-9)</a:t>
                      </a:r>
                    </a:p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gehaald, level</a:t>
                      </a:r>
                      <a:r>
                        <a:rPr lang="nl-NL" sz="1100" baseline="0" dirty="0"/>
                        <a:t> wel gehaald</a:t>
                      </a:r>
                      <a:r>
                        <a:rPr lang="nl-NL" sz="1100" dirty="0"/>
                        <a:t> –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(1-2), (2-3), (3-4), (4-6), (6-8)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  <a:r>
                        <a:rPr lang="nl-NL" sz="1100" baseline="0" dirty="0"/>
                        <a:t> level gehaald – geen levens meer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(1-4), (4-5), (5-2), (2-7), (7-9)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 – opgeven – niet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2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(1-4);</a:t>
                      </a:r>
                      <a:r>
                        <a:rPr lang="nl-NL" sz="1200" baseline="0" dirty="0"/>
                        <a:t> (4-5); (5-2); (2-3); (3-4); (4-6); (6-9)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Level niet gehaald – level gehaald – level niet gehaald – geen levens meer – niet</a:t>
                      </a:r>
                      <a:r>
                        <a:rPr lang="nl-NL" sz="1100" baseline="0" dirty="0"/>
                        <a:t> publiceren</a:t>
                      </a:r>
                      <a:endParaRPr lang="en-GB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X</a:t>
                      </a:r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90065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Met behulp van welke </a:t>
            </a:r>
            <a:r>
              <a:rPr lang="nl-NL" sz="2800" dirty="0" err="1"/>
              <a:t>scenarios</a:t>
            </a:r>
            <a:r>
              <a:rPr lang="nl-NL" sz="2800" dirty="0"/>
              <a:t> voldoen we aan testmaat 1?</a:t>
            </a:r>
            <a:endParaRPr lang="en-GB" sz="2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dirty="0"/>
              <a:t>Het 4</a:t>
            </a:r>
            <a:r>
              <a:rPr lang="nl-NL" baseline="30000" dirty="0"/>
              <a:t>e</a:t>
            </a:r>
            <a:r>
              <a:rPr lang="nl-NL" dirty="0"/>
              <a:t> scenario levert geen ‘extra deelpaden’ op.</a:t>
            </a:r>
          </a:p>
          <a:p>
            <a:r>
              <a:rPr lang="nl-NL" dirty="0"/>
              <a:t>In dit geval dus MINIMAAL 4 scenario’s uitwerken.</a:t>
            </a:r>
          </a:p>
          <a:p>
            <a:endParaRPr lang="nl-NL" dirty="0"/>
          </a:p>
          <a:p>
            <a:endParaRPr lang="en-GB" dirty="0"/>
          </a:p>
        </p:txBody>
      </p:sp>
      <p:grpSp>
        <p:nvGrpSpPr>
          <p:cNvPr id="8" name="Groep 7"/>
          <p:cNvGrpSpPr/>
          <p:nvPr/>
        </p:nvGrpSpPr>
        <p:grpSpPr>
          <a:xfrm>
            <a:off x="256727" y="3457353"/>
            <a:ext cx="1737145" cy="2352838"/>
            <a:chOff x="3195870" y="1833384"/>
            <a:chExt cx="4038506" cy="4602603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 rotWithShape="1">
            <a:blip r:embed="rId2"/>
            <a:srcRect b="20866"/>
            <a:stretch/>
          </p:blipFill>
          <p:spPr>
            <a:xfrm>
              <a:off x="3195870" y="1833384"/>
              <a:ext cx="4038506" cy="4602603"/>
            </a:xfrm>
            <a:prstGeom prst="rect">
              <a:avLst/>
            </a:prstGeom>
          </p:spPr>
        </p:pic>
        <p:sp>
          <p:nvSpPr>
            <p:cNvPr id="10" name="Ovaal 9"/>
            <p:cNvSpPr/>
            <p:nvPr/>
          </p:nvSpPr>
          <p:spPr>
            <a:xfrm>
              <a:off x="5017325" y="2219618"/>
              <a:ext cx="246784" cy="27158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1</a:t>
              </a:r>
              <a:endParaRPr lang="en-GB" dirty="0"/>
            </a:p>
          </p:txBody>
        </p:sp>
        <p:sp>
          <p:nvSpPr>
            <p:cNvPr id="11" name="Ovaal 10"/>
            <p:cNvSpPr/>
            <p:nvPr/>
          </p:nvSpPr>
          <p:spPr>
            <a:xfrm>
              <a:off x="5017325" y="386310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2</a:t>
              </a:r>
              <a:endParaRPr lang="en-GB" dirty="0"/>
            </a:p>
          </p:txBody>
        </p:sp>
        <p:sp>
          <p:nvSpPr>
            <p:cNvPr id="12" name="Ovaal 11"/>
            <p:cNvSpPr/>
            <p:nvPr/>
          </p:nvSpPr>
          <p:spPr>
            <a:xfrm>
              <a:off x="3626234" y="3863105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3</a:t>
              </a:r>
              <a:endParaRPr lang="en-GB" dirty="0"/>
            </a:p>
          </p:txBody>
        </p:sp>
        <p:sp>
          <p:nvSpPr>
            <p:cNvPr id="13" name="Ovaal 12"/>
            <p:cNvSpPr/>
            <p:nvPr/>
          </p:nvSpPr>
          <p:spPr>
            <a:xfrm>
              <a:off x="5694640" y="310044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4</a:t>
              </a:r>
              <a:endParaRPr lang="en-GB" dirty="0"/>
            </a:p>
          </p:txBody>
        </p:sp>
        <p:sp>
          <p:nvSpPr>
            <p:cNvPr id="14" name="Ovaal 13"/>
            <p:cNvSpPr/>
            <p:nvPr/>
          </p:nvSpPr>
          <p:spPr>
            <a:xfrm>
              <a:off x="6652585" y="256981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5</a:t>
              </a:r>
              <a:endParaRPr lang="en-GB" dirty="0"/>
            </a:p>
          </p:txBody>
        </p:sp>
        <p:sp>
          <p:nvSpPr>
            <p:cNvPr id="15" name="Ovaal 14"/>
            <p:cNvSpPr/>
            <p:nvPr/>
          </p:nvSpPr>
          <p:spPr>
            <a:xfrm>
              <a:off x="6652585" y="3914641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6</a:t>
              </a:r>
              <a:endParaRPr lang="en-GB" dirty="0"/>
            </a:p>
          </p:txBody>
        </p:sp>
        <p:sp>
          <p:nvSpPr>
            <p:cNvPr id="16" name="Ovaal 15"/>
            <p:cNvSpPr/>
            <p:nvPr/>
          </p:nvSpPr>
          <p:spPr>
            <a:xfrm>
              <a:off x="3626234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8</a:t>
              </a:r>
              <a:endParaRPr lang="en-GB" dirty="0"/>
            </a:p>
          </p:txBody>
        </p:sp>
        <p:sp>
          <p:nvSpPr>
            <p:cNvPr id="17" name="Ovaal 16"/>
            <p:cNvSpPr/>
            <p:nvPr/>
          </p:nvSpPr>
          <p:spPr>
            <a:xfrm>
              <a:off x="5715405" y="5482556"/>
              <a:ext cx="246784" cy="2715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9</a:t>
              </a:r>
              <a:endParaRPr lang="en-GB" dirty="0"/>
            </a:p>
          </p:txBody>
        </p:sp>
        <p:sp>
          <p:nvSpPr>
            <p:cNvPr id="18" name="Ovaal 17"/>
            <p:cNvSpPr/>
            <p:nvPr/>
          </p:nvSpPr>
          <p:spPr>
            <a:xfrm>
              <a:off x="3626234" y="4738598"/>
              <a:ext cx="246784" cy="27158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7</a:t>
              </a:r>
              <a:endParaRPr lang="en-GB" dirty="0"/>
            </a:p>
          </p:txBody>
        </p:sp>
      </p:grpSp>
      <p:sp>
        <p:nvSpPr>
          <p:cNvPr id="19" name="Tekstvak 18"/>
          <p:cNvSpPr txBox="1"/>
          <p:nvPr/>
        </p:nvSpPr>
        <p:spPr>
          <a:xfrm>
            <a:off x="687977" y="6401775"/>
            <a:ext cx="70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Het 4</a:t>
            </a:r>
            <a:r>
              <a:rPr lang="nl-NL" baseline="30000" dirty="0"/>
              <a:t>e</a:t>
            </a:r>
            <a:r>
              <a:rPr lang="nl-NL" dirty="0"/>
              <a:t> scenario hoeft dus niet getest te worden (is onderdeel van de rest)</a:t>
            </a:r>
            <a:endParaRPr lang="en-GB" dirty="0"/>
          </a:p>
        </p:txBody>
      </p:sp>
      <p:sp>
        <p:nvSpPr>
          <p:cNvPr id="20" name="Rechthoek 19"/>
          <p:cNvSpPr/>
          <p:nvPr/>
        </p:nvSpPr>
        <p:spPr>
          <a:xfrm>
            <a:off x="2486091" y="4633772"/>
            <a:ext cx="6535989" cy="447549"/>
          </a:xfrm>
          <a:prstGeom prst="rect">
            <a:avLst/>
          </a:prstGeom>
          <a:solidFill>
            <a:schemeClr val="accent2">
              <a:lumMod val="40000"/>
              <a:lumOff val="60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6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Afsluitend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sz="2400" dirty="0"/>
              <a:t>Vind scenario’s in het AD</a:t>
            </a:r>
          </a:p>
          <a:p>
            <a:r>
              <a:rPr lang="nl-NL" sz="2400" dirty="0"/>
              <a:t>Bepaal de </a:t>
            </a:r>
            <a:r>
              <a:rPr lang="nl-NL" sz="2400" dirty="0" err="1"/>
              <a:t>testmaat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>
                <a:solidFill>
                  <a:srgbClr val="FF0000"/>
                </a:solidFill>
              </a:rPr>
              <a:t>Literatuur</a:t>
            </a:r>
          </a:p>
          <a:p>
            <a:r>
              <a:rPr lang="nl-NL" sz="2400" dirty="0"/>
              <a:t>Tmap.net http://wawewi.com/cover/usecasetesting2.html</a:t>
            </a:r>
          </a:p>
          <a:p>
            <a:endParaRPr lang="nl-NL" sz="2400" dirty="0"/>
          </a:p>
          <a:p>
            <a:endParaRPr lang="nl-NL" sz="2400" dirty="0"/>
          </a:p>
          <a:p>
            <a:endParaRPr lang="en-US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1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nl-NL" dirty="0">
                <a:latin typeface="Arial" charset="0"/>
                <a:cs typeface="Arial" charset="0"/>
              </a:rPr>
              <a:t>Huiswerk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nl-NL" sz="2400" dirty="0"/>
              <a:t>Werk verder aan de casus </a:t>
            </a:r>
            <a:r>
              <a:rPr lang="nl-NL" sz="2400" dirty="0" err="1"/>
              <a:t>GameParadise</a:t>
            </a:r>
            <a:r>
              <a:rPr lang="nl-NL" sz="2400" dirty="0"/>
              <a:t>, maak opdracht 6, 7 en 8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nl-NL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dirty="0"/>
              <a:t>Maak afspraken met één ander groepje om de uitwerkingen met elkaar te vergelijken.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dirty="0"/>
              <a:t>Vul voor de andere groep het feedbackformulier uit bijlage A van de casusbeschrijving in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nl-NL" sz="2400" dirty="0"/>
              <a:t>Voeg de feedback als bijlage bij jouw </a:t>
            </a:r>
            <a:r>
              <a:rPr lang="nl-NL" sz="2400" dirty="0" err="1"/>
              <a:t>usecaserapport</a:t>
            </a:r>
            <a:endParaRPr lang="nl-NL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nl-NL" sz="2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464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is in het kader van Activity Diagrammen een scenario?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betekenen scenario’s voor testen?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16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Eén </a:t>
            </a:r>
            <a:r>
              <a:rPr lang="nl-NL" u="sng" dirty="0"/>
              <a:t>mogelijke</a:t>
            </a:r>
            <a:r>
              <a:rPr lang="nl-NL" dirty="0"/>
              <a:t> manier om het AD te doorlopen.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 andere woorden een scenario is een ‘</a:t>
            </a:r>
            <a:r>
              <a:rPr lang="nl-NL" dirty="0" err="1"/>
              <a:t>instance</a:t>
            </a:r>
            <a:r>
              <a:rPr lang="nl-NL" dirty="0"/>
              <a:t>’ van het AD (of zelfs van de </a:t>
            </a:r>
            <a:r>
              <a:rPr lang="nl-NL" dirty="0" err="1"/>
              <a:t>use</a:t>
            </a:r>
            <a:r>
              <a:rPr lang="nl-NL" dirty="0"/>
              <a:t> case)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NOTABENE: wat is een ‘</a:t>
            </a:r>
            <a:r>
              <a:rPr lang="nl-NL" dirty="0" err="1"/>
              <a:t>instance</a:t>
            </a:r>
            <a:r>
              <a:rPr lang="nl-NL" dirty="0"/>
              <a:t>’?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8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306" t="17755" r="38227" b="15897"/>
          <a:stretch>
            <a:fillRect/>
          </a:stretch>
        </p:blipFill>
        <p:spPr bwMode="auto">
          <a:xfrm>
            <a:off x="2924423" y="2542079"/>
            <a:ext cx="4088881" cy="408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 </a:t>
            </a:r>
            <a:r>
              <a:rPr lang="nl-NL" dirty="0" err="1"/>
              <a:t>scenarios</a:t>
            </a:r>
            <a:r>
              <a:rPr lang="nl-NL" dirty="0"/>
              <a:t> (A1, A2, A3, A4) – 1 Activity Diagram</a:t>
            </a:r>
            <a:endParaRPr lang="en-GB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912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betekenen scenario’s voor testen?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Alle scenario’s moeten succesvol doorlopen kunnen worden.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Alleen de basic flow of succes scenario testen is dus onvoldoende.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/>
              <a:t>WAAROM is dat zo?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43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Scenario’s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Welke scenario’s moet je uitwerken?</a:t>
            </a:r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03" y="2077588"/>
            <a:ext cx="4269413" cy="46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8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Deelpaden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Identificeer deelpaden en combineer deze tot </a:t>
            </a:r>
          </a:p>
          <a:p>
            <a:endParaRPr lang="nl-NL" dirty="0"/>
          </a:p>
          <a:p>
            <a:r>
              <a:rPr lang="nl-NL" dirty="0"/>
              <a:t>Er zijn vier typen deelpaden: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Initial</a:t>
            </a:r>
            <a:r>
              <a:rPr lang="nl-NL" dirty="0"/>
              <a:t> -&gt; </a:t>
            </a:r>
            <a:r>
              <a:rPr lang="nl-NL" dirty="0" err="1"/>
              <a:t>Decision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Decision</a:t>
            </a:r>
            <a:r>
              <a:rPr lang="nl-NL" dirty="0"/>
              <a:t>-&gt;</a:t>
            </a:r>
            <a:r>
              <a:rPr lang="nl-NL" dirty="0" err="1"/>
              <a:t>Decision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Decision</a:t>
            </a:r>
            <a:r>
              <a:rPr lang="nl-NL" dirty="0"/>
              <a:t>-&gt;Activity </a:t>
            </a:r>
            <a:r>
              <a:rPr lang="nl-NL" dirty="0" err="1"/>
              <a:t>final</a:t>
            </a:r>
            <a:r>
              <a:rPr lang="nl-NL" dirty="0"/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dirty="0" err="1"/>
              <a:t>Initial</a:t>
            </a:r>
            <a:r>
              <a:rPr lang="nl-NL" dirty="0"/>
              <a:t>-&gt;Activity </a:t>
            </a:r>
            <a:r>
              <a:rPr lang="nl-NL" dirty="0" err="1"/>
              <a:t>final</a:t>
            </a:r>
            <a:r>
              <a:rPr lang="nl-NL" dirty="0"/>
              <a:t> node</a:t>
            </a:r>
          </a:p>
          <a:p>
            <a:endParaRPr lang="nl-NL" dirty="0"/>
          </a:p>
          <a:p>
            <a:r>
              <a:rPr lang="nl-NL" dirty="0"/>
              <a:t>Welke deelpaden herken je?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1653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94" y="1634072"/>
            <a:ext cx="4269413" cy="46824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Deelpaden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>
          <a:xfrm>
            <a:off x="3724647" y="2097455"/>
            <a:ext cx="6102660" cy="393744"/>
          </a:xfrm>
        </p:spPr>
        <p:txBody>
          <a:bodyPr>
            <a:normAutofit lnSpcReduction="10000"/>
          </a:bodyPr>
          <a:lstStyle/>
          <a:p>
            <a:endParaRPr lang="nl-NL" kern="0" dirty="0"/>
          </a:p>
          <a:p>
            <a:endParaRPr lang="en-GB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ijdelijke aanduiding voor inhoud 1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nl-NL" kern="0" dirty="0"/>
              <a:t>Er zijn vier typen deelpaden: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bg2">
                    <a:lumMod val="25000"/>
                  </a:schemeClr>
                </a:solidFill>
              </a:rPr>
              <a:t>Initial</a:t>
            </a:r>
            <a:r>
              <a:rPr lang="nl-NL" kern="0" dirty="0">
                <a:solidFill>
                  <a:schemeClr val="bg2">
                    <a:lumMod val="25000"/>
                  </a:schemeClr>
                </a:solidFill>
              </a:rPr>
              <a:t> -&gt; </a:t>
            </a:r>
            <a:r>
              <a:rPr lang="nl-NL" kern="0" dirty="0" err="1">
                <a:solidFill>
                  <a:schemeClr val="bg2">
                    <a:lumMod val="25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25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bg2">
                    <a:lumMod val="9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90000"/>
                  </a:schemeClr>
                </a:solidFill>
              </a:rPr>
              <a:t>-&gt;</a:t>
            </a:r>
            <a:r>
              <a:rPr lang="nl-NL" kern="0" dirty="0" err="1">
                <a:solidFill>
                  <a:schemeClr val="bg2">
                    <a:lumMod val="9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bg2">
                    <a:lumMod val="90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</a:t>
            </a:r>
            <a:r>
              <a:rPr lang="nl-NL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-&gt;Activity </a:t>
            </a:r>
            <a:r>
              <a:rPr lang="nl-NL" kern="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final</a:t>
            </a:r>
            <a:r>
              <a:rPr lang="nl-NL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node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nl-NL" kern="0" dirty="0" err="1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-&gt;Activity </a:t>
            </a:r>
            <a:r>
              <a:rPr lang="nl-NL" kern="0" dirty="0" err="1">
                <a:solidFill>
                  <a:schemeClr val="accent1">
                    <a:lumMod val="75000"/>
                  </a:schemeClr>
                </a:solidFill>
              </a:rPr>
              <a:t>final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 node</a:t>
            </a:r>
          </a:p>
          <a:p>
            <a:pPr>
              <a:buSzPct val="100000"/>
            </a:pPr>
            <a:r>
              <a:rPr lang="nl-NL" kern="0" dirty="0">
                <a:solidFill>
                  <a:schemeClr val="accent1">
                    <a:lumMod val="75000"/>
                  </a:schemeClr>
                </a:solidFill>
              </a:rPr>
              <a:t>	er zijn situaties met 	alleen een start node 	</a:t>
            </a:r>
            <a:r>
              <a:rPr lang="nl-NL" kern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end node, niet in dit 	voorbeeld…</a:t>
            </a:r>
            <a:endParaRPr lang="nl-NL" kern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7" name="Ovaal 16"/>
          <p:cNvSpPr/>
          <p:nvPr/>
        </p:nvSpPr>
        <p:spPr>
          <a:xfrm>
            <a:off x="5017325" y="2212585"/>
            <a:ext cx="246784" cy="27158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GB" dirty="0"/>
          </a:p>
        </p:txBody>
      </p:sp>
      <p:sp>
        <p:nvSpPr>
          <p:cNvPr id="20" name="Ovaal 19"/>
          <p:cNvSpPr/>
          <p:nvPr/>
        </p:nvSpPr>
        <p:spPr>
          <a:xfrm>
            <a:off x="4979010" y="4089111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GB" dirty="0"/>
          </a:p>
        </p:txBody>
      </p:sp>
      <p:sp>
        <p:nvSpPr>
          <p:cNvPr id="30" name="Ovaal 29"/>
          <p:cNvSpPr/>
          <p:nvPr/>
        </p:nvSpPr>
        <p:spPr>
          <a:xfrm>
            <a:off x="3379450" y="3194601"/>
            <a:ext cx="246784" cy="27158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endParaRPr lang="en-GB" dirty="0"/>
          </a:p>
        </p:txBody>
      </p:sp>
      <p:sp>
        <p:nvSpPr>
          <p:cNvPr id="35" name="Ovaal 34"/>
          <p:cNvSpPr/>
          <p:nvPr/>
        </p:nvSpPr>
        <p:spPr>
          <a:xfrm>
            <a:off x="3626234" y="5078328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GB" dirty="0"/>
          </a:p>
        </p:txBody>
      </p:sp>
      <p:sp>
        <p:nvSpPr>
          <p:cNvPr id="36" name="Ovaal 35"/>
          <p:cNvSpPr/>
          <p:nvPr/>
        </p:nvSpPr>
        <p:spPr>
          <a:xfrm>
            <a:off x="5761481" y="4089281"/>
            <a:ext cx="246784" cy="2715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endParaRPr lang="en-GB" dirty="0"/>
          </a:p>
        </p:txBody>
      </p:sp>
      <p:sp>
        <p:nvSpPr>
          <p:cNvPr id="37" name="Ovaal 36"/>
          <p:cNvSpPr/>
          <p:nvPr/>
        </p:nvSpPr>
        <p:spPr>
          <a:xfrm>
            <a:off x="1127537" y="4089281"/>
            <a:ext cx="433346" cy="2715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6</a:t>
            </a:r>
            <a:endParaRPr lang="en-GB" sz="2000" dirty="0"/>
          </a:p>
        </p:txBody>
      </p:sp>
      <p:sp>
        <p:nvSpPr>
          <p:cNvPr id="38" name="Tekstvak 37"/>
          <p:cNvSpPr txBox="1"/>
          <p:nvPr/>
        </p:nvSpPr>
        <p:spPr>
          <a:xfrm>
            <a:off x="2766702" y="120171"/>
            <a:ext cx="6377297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Vraag: Is er een verschil tussen: een </a:t>
            </a:r>
            <a:r>
              <a:rPr lang="nl-NL" sz="1600" dirty="0" err="1">
                <a:solidFill>
                  <a:schemeClr val="bg1"/>
                </a:solidFill>
              </a:rPr>
              <a:t>decision</a:t>
            </a:r>
            <a:r>
              <a:rPr lang="nl-NL" sz="1600" dirty="0">
                <a:solidFill>
                  <a:schemeClr val="bg1"/>
                </a:solidFill>
              </a:rPr>
              <a:t> node en een </a:t>
            </a:r>
            <a:r>
              <a:rPr lang="nl-NL" sz="1600" dirty="0" err="1">
                <a:solidFill>
                  <a:schemeClr val="bg1"/>
                </a:solidFill>
              </a:rPr>
              <a:t>join</a:t>
            </a:r>
            <a:r>
              <a:rPr lang="nl-NL" sz="1600" dirty="0">
                <a:solidFill>
                  <a:schemeClr val="bg1"/>
                </a:solidFill>
              </a:rPr>
              <a:t> node?</a:t>
            </a:r>
          </a:p>
          <a:p>
            <a:r>
              <a:rPr lang="nl-NL" sz="1600" dirty="0">
                <a:solidFill>
                  <a:schemeClr val="bg1"/>
                </a:solidFill>
              </a:rPr>
              <a:t>‘speel laatst level + 1’ hoort dus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 1 én bij </a:t>
            </a:r>
            <a:r>
              <a:rPr lang="nl-NL" sz="1600" dirty="0" err="1">
                <a:solidFill>
                  <a:schemeClr val="bg1"/>
                </a:solidFill>
              </a:rPr>
              <a:t>deelpad</a:t>
            </a:r>
            <a:r>
              <a:rPr lang="nl-NL" sz="1600" dirty="0">
                <a:solidFill>
                  <a:schemeClr val="bg1"/>
                </a:solidFill>
              </a:rPr>
              <a:t>!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4553435" y="4576955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al 28"/>
          <p:cNvSpPr/>
          <p:nvPr/>
        </p:nvSpPr>
        <p:spPr>
          <a:xfrm>
            <a:off x="4549649" y="3652581"/>
            <a:ext cx="312372" cy="225657"/>
          </a:xfrm>
          <a:prstGeom prst="ellipse">
            <a:avLst/>
          </a:prstGeom>
          <a:solidFill>
            <a:schemeClr val="bg2">
              <a:lumMod val="90000"/>
              <a:alpha val="34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  <p:bldP spid="20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5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1321</Words>
  <Application>Microsoft Office PowerPoint</Application>
  <PresentationFormat>Diavoorstelling (4:3)</PresentationFormat>
  <Paragraphs>353</Paragraphs>
  <Slides>24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5 les 1</vt:lpstr>
      <vt:lpstr>Leerdoelen</vt:lpstr>
      <vt:lpstr>Scenario’s</vt:lpstr>
      <vt:lpstr>Scenario </vt:lpstr>
      <vt:lpstr>4 scenarios (A1, A2, A3, A4) – 1 Activity Diagram</vt:lpstr>
      <vt:lpstr>Wat betekenen scenario’s voor testen? </vt:lpstr>
      <vt:lpstr>Scenario’s</vt:lpstr>
      <vt:lpstr>Deelpaden</vt:lpstr>
      <vt:lpstr>Deelpaden</vt:lpstr>
      <vt:lpstr>Mogelijke scenario’s</vt:lpstr>
      <vt:lpstr>Tips…</vt:lpstr>
      <vt:lpstr>Scenario’s</vt:lpstr>
      <vt:lpstr>Deelpaden</vt:lpstr>
      <vt:lpstr>Deelpaden</vt:lpstr>
      <vt:lpstr>Alle Scenario’s</vt:lpstr>
      <vt:lpstr>Welke scenario’s gebruiken voor onze tests?</vt:lpstr>
      <vt:lpstr>Welke scenario’s gebruiken voor onze tests?</vt:lpstr>
      <vt:lpstr>Testmaat 0</vt:lpstr>
      <vt:lpstr>Welke scenario’s gebruiken voor onze tests?</vt:lpstr>
      <vt:lpstr>Testmaat 1 - Elk deelpad minimaal één keer:</vt:lpstr>
      <vt:lpstr>Welke scenario’s voldoen aan testmaat-1?</vt:lpstr>
      <vt:lpstr>Met behulp van welke scenarios voldoen we aan testmaat 1?</vt:lpstr>
      <vt:lpstr>Afsluitend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Vogelzang Gerrit</cp:lastModifiedBy>
  <cp:revision>55</cp:revision>
  <dcterms:created xsi:type="dcterms:W3CDTF">2014-01-23T08:58:40Z</dcterms:created>
  <dcterms:modified xsi:type="dcterms:W3CDTF">2017-08-28T09:29:04Z</dcterms:modified>
</cp:coreProperties>
</file>