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29"/>
  </p:notesMasterIdLst>
  <p:sldIdLst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8" r:id="rId17"/>
    <p:sldId id="299" r:id="rId18"/>
    <p:sldId id="308" r:id="rId19"/>
    <p:sldId id="310" r:id="rId20"/>
    <p:sldId id="309" r:id="rId21"/>
    <p:sldId id="311" r:id="rId22"/>
    <p:sldId id="303" r:id="rId23"/>
    <p:sldId id="304" r:id="rId24"/>
    <p:sldId id="305" r:id="rId25"/>
    <p:sldId id="312" r:id="rId26"/>
    <p:sldId id="306" r:id="rId27"/>
    <p:sldId id="307" r:id="rId28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1A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1274" autoAdjust="0"/>
  </p:normalViewPr>
  <p:slideViewPr>
    <p:cSldViewPr snapToGrid="0" snapToObjects="1">
      <p:cViewPr varScale="1">
        <p:scale>
          <a:sx n="63" d="100"/>
          <a:sy n="63" d="100"/>
        </p:scale>
        <p:origin x="2021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93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ede Tim de" userId="a8f4e2f0-b1c5-4fe3-ab4d-348945dd309a" providerId="ADAL" clId="{64D24D3D-86DA-424B-9F11-2D8FEF05AA05}"/>
    <pc:docChg chg="custSel addSld delSld modSld">
      <pc:chgData name="Goede Tim de" userId="a8f4e2f0-b1c5-4fe3-ab4d-348945dd309a" providerId="ADAL" clId="{64D24D3D-86DA-424B-9F11-2D8FEF05AA05}" dt="2017-08-28T08:14:50.789" v="200" actId="20577"/>
      <pc:docMkLst>
        <pc:docMk/>
      </pc:docMkLst>
      <pc:sldChg chg="modSp add del">
        <pc:chgData name="Goede Tim de" userId="a8f4e2f0-b1c5-4fe3-ab4d-348945dd309a" providerId="ADAL" clId="{64D24D3D-86DA-424B-9F11-2D8FEF05AA05}" dt="2017-08-28T08:11:03.299" v="2" actId="2696"/>
        <pc:sldMkLst>
          <pc:docMk/>
          <pc:sldMk cId="1270879180" sldId="312"/>
        </pc:sldMkLst>
        <pc:spChg chg="mod">
          <ac:chgData name="Goede Tim de" userId="a8f4e2f0-b1c5-4fe3-ab4d-348945dd309a" providerId="ADAL" clId="{64D24D3D-86DA-424B-9F11-2D8FEF05AA05}" dt="2017-08-28T08:10:43.082" v="1" actId="27636"/>
          <ac:spMkLst>
            <pc:docMk/>
            <pc:sldMk cId="1270879180" sldId="312"/>
            <ac:spMk id="4" creationId="{0BC12A1A-3EC5-4D15-9B8C-3C63DEC5A29C}"/>
          </ac:spMkLst>
        </pc:spChg>
      </pc:sldChg>
      <pc:sldChg chg="modSp add">
        <pc:chgData name="Goede Tim de" userId="a8f4e2f0-b1c5-4fe3-ab4d-348945dd309a" providerId="ADAL" clId="{64D24D3D-86DA-424B-9F11-2D8FEF05AA05}" dt="2017-08-28T08:14:50.789" v="200" actId="20577"/>
        <pc:sldMkLst>
          <pc:docMk/>
          <pc:sldMk cId="4164622030" sldId="312"/>
        </pc:sldMkLst>
        <pc:spChg chg="mod">
          <ac:chgData name="Goede Tim de" userId="a8f4e2f0-b1c5-4fe3-ab4d-348945dd309a" providerId="ADAL" clId="{64D24D3D-86DA-424B-9F11-2D8FEF05AA05}" dt="2017-08-28T08:14:27.085" v="158" actId="20577"/>
          <ac:spMkLst>
            <pc:docMk/>
            <pc:sldMk cId="4164622030" sldId="312"/>
            <ac:spMk id="2" creationId="{00000000-0000-0000-0000-000000000000}"/>
          </ac:spMkLst>
        </pc:spChg>
        <pc:spChg chg="mod">
          <ac:chgData name="Goede Tim de" userId="a8f4e2f0-b1c5-4fe3-ab4d-348945dd309a" providerId="ADAL" clId="{64D24D3D-86DA-424B-9F11-2D8FEF05AA05}" dt="2017-08-28T08:14:50.789" v="200" actId="20577"/>
          <ac:spMkLst>
            <pc:docMk/>
            <pc:sldMk cId="4164622030" sldId="312"/>
            <ac:spMk id="3" creationId="{00000000-0000-0000-0000-000000000000}"/>
          </ac:spMkLst>
        </pc:spChg>
      </pc:sldChg>
    </pc:docChg>
  </pc:docChgLst>
  <pc:docChgLst>
    <pc:chgData name="Vogelzang Gerrit" userId="5457342c-d2a7-4a65-8edd-e894e5cd9c24" providerId="ADAL" clId="{EE267AC3-3F65-47CC-82FE-540A2C4E54CC}"/>
    <pc:docChg chg="modSld">
      <pc:chgData name="Vogelzang Gerrit" userId="5457342c-d2a7-4a65-8edd-e894e5cd9c24" providerId="ADAL" clId="{EE267AC3-3F65-47CC-82FE-540A2C4E54CC}" dt="2017-08-23T13:49:18.547" v="2" actId="20577"/>
      <pc:docMkLst>
        <pc:docMk/>
      </pc:docMkLst>
      <pc:sldChg chg="modSp">
        <pc:chgData name="Vogelzang Gerrit" userId="5457342c-d2a7-4a65-8edd-e894e5cd9c24" providerId="ADAL" clId="{EE267AC3-3F65-47CC-82FE-540A2C4E54CC}" dt="2017-08-23T13:49:18.547" v="2" actId="20577"/>
        <pc:sldMkLst>
          <pc:docMk/>
          <pc:sldMk cId="1859505321" sldId="307"/>
        </pc:sldMkLst>
        <pc:spChg chg="mod">
          <ac:chgData name="Vogelzang Gerrit" userId="5457342c-d2a7-4a65-8edd-e894e5cd9c24" providerId="ADAL" clId="{EE267AC3-3F65-47CC-82FE-540A2C4E54CC}" dt="2017-08-23T13:49:18.547" v="2" actId="20577"/>
          <ac:spMkLst>
            <pc:docMk/>
            <pc:sldMk cId="1859505321" sldId="307"/>
            <ac:spMk id="1945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5E0D3-E02F-504A-8D3F-595DD2F72C98}" type="datetimeFigureOut">
              <a:rPr lang="nl-NL" smtClean="0"/>
              <a:t>28-8-2017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B5D4D-6F1B-5F42-8E80-3D346F0E7EE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2171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Even zelf</a:t>
            </a:r>
            <a:r>
              <a:rPr lang="nl-NL" baseline="0" dirty="0"/>
              <a:t> je naam invullen ;-))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B7AD03-9742-4A69-BFC0-5FDA7E9E25F4}" type="slidenum">
              <a:rPr kumimoji="0" lang="nl-NL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7569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Antwoord: omdat de kwaliteit</a:t>
            </a:r>
            <a:r>
              <a:rPr lang="nl-NL" baseline="0" dirty="0"/>
              <a:t> van de </a:t>
            </a:r>
            <a:r>
              <a:rPr lang="nl-NL" baseline="0" dirty="0" err="1"/>
              <a:t>UC’s</a:t>
            </a:r>
            <a:r>
              <a:rPr lang="nl-NL" baseline="0" dirty="0"/>
              <a:t> en </a:t>
            </a:r>
            <a:r>
              <a:rPr lang="nl-NL" baseline="0" dirty="0" err="1"/>
              <a:t>AD’s</a:t>
            </a:r>
            <a:r>
              <a:rPr lang="nl-NL" baseline="0" dirty="0"/>
              <a:t> waarschijnlijk te ‘laag’ is om als uitgangspunt te blijven nemen….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B5D4D-6F1B-5F42-8E80-3D346F0E7EE5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2237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863600"/>
            <a:ext cx="9144000" cy="5994400"/>
          </a:xfrm>
        </p:spPr>
        <p:txBody>
          <a:bodyPr anchor="t" anchorCtr="1"/>
          <a:lstStyle/>
          <a:p>
            <a:r>
              <a:rPr lang="nl-NL" dirty="0"/>
              <a:t>afbeelding toevoegen (optioneel)</a:t>
            </a:r>
          </a:p>
        </p:txBody>
      </p:sp>
      <p:sp>
        <p:nvSpPr>
          <p:cNvPr id="10" name="Rechthoek 9"/>
          <p:cNvSpPr/>
          <p:nvPr userDrawn="1"/>
        </p:nvSpPr>
        <p:spPr>
          <a:xfrm>
            <a:off x="2766703" y="2844800"/>
            <a:ext cx="6377297" cy="2032000"/>
          </a:xfrm>
          <a:prstGeom prst="rect">
            <a:avLst/>
          </a:prstGeom>
          <a:solidFill>
            <a:srgbClr val="9886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6704" y="3420987"/>
            <a:ext cx="610266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766705" y="3984455"/>
            <a:ext cx="610266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21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6703" y="1096887"/>
            <a:ext cx="610266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766703" y="2384425"/>
            <a:ext cx="6102660" cy="3952875"/>
          </a:xfrm>
        </p:spPr>
        <p:txBody>
          <a:bodyPr/>
          <a:lstStyle>
            <a:lvl1pPr marL="0" indent="0">
              <a:buFontTx/>
              <a:buNone/>
              <a:defRPr b="1" i="0" baseline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Gebruik deze gehele 2/3-kolom voor de belangrijke gegevens of afbeeldingen.</a:t>
            </a:r>
          </a:p>
          <a:p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of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en nog meer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einde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766704" y="1660355"/>
            <a:ext cx="610266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2766703" y="381569"/>
            <a:ext cx="6102659" cy="365125"/>
          </a:xfrm>
        </p:spPr>
        <p:txBody>
          <a:bodyPr>
            <a:normAutofit/>
          </a:bodyPr>
          <a:lstStyle>
            <a:lvl1pPr marL="0" indent="0" algn="r">
              <a:buFont typeface="Arial"/>
              <a:buNone/>
              <a:defRPr sz="1200"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fld id="{C39CD6CD-D22F-ED4D-A51C-BA6EDB5BCAE0}" type="slidenum">
              <a:rPr lang="en-US" smtClean="0"/>
              <a:t>‹nr.›</a:t>
            </a:fld>
            <a:r>
              <a:rPr lang="en-US" dirty="0"/>
              <a:t> van 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45143" y="2384425"/>
            <a:ext cx="2458357" cy="39528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400" b="0" i="0">
                <a:solidFill>
                  <a:schemeClr val="bg1">
                    <a:lumMod val="6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/>
              <a:t>Eventuele aantekeningen, verduidelijkingen of bronvermelding komen in deze 1/3-kolom.</a:t>
            </a:r>
          </a:p>
          <a:p>
            <a:endParaRPr lang="nl-NL" dirty="0"/>
          </a:p>
          <a:p>
            <a:r>
              <a:rPr lang="nl-NL" dirty="0"/>
              <a:t>hallo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23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8" descr="titeldia MET FOTO SMAL NL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Rechte verbindingslijn 10"/>
          <p:cNvCxnSpPr>
            <a:cxnSpLocks noChangeShapeType="1"/>
          </p:cNvCxnSpPr>
          <p:nvPr/>
        </p:nvCxnSpPr>
        <p:spPr bwMode="auto">
          <a:xfrm>
            <a:off x="0" y="836613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Rechthoek 11"/>
          <p:cNvSpPr>
            <a:spLocks noChangeArrowheads="1"/>
          </p:cNvSpPr>
          <p:nvPr userDrawn="1"/>
        </p:nvSpPr>
        <p:spPr bwMode="auto">
          <a:xfrm>
            <a:off x="6102350" y="279400"/>
            <a:ext cx="247491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endParaRPr lang="nl-NL" sz="3600" b="1">
              <a:solidFill>
                <a:srgbClr val="000000"/>
              </a:solidFill>
              <a:ea typeface="+mn-ea"/>
            </a:endParaRPr>
          </a:p>
        </p:txBody>
      </p:sp>
      <p:pic>
        <p:nvPicPr>
          <p:cNvPr id="7" name="Afbeelding 12" descr="logoNLl-transparan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5" y="179388"/>
            <a:ext cx="2519363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104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440000" y="1620000"/>
            <a:ext cx="7058300" cy="504255"/>
          </a:xfrm>
        </p:spPr>
        <p:txBody>
          <a:bodyPr anchor="t"/>
          <a:lstStyle>
            <a:lvl1pPr algn="l">
              <a:lnSpc>
                <a:spcPct val="100000"/>
              </a:lnSpc>
              <a:defRPr sz="2300" b="1" baseline="0">
                <a:solidFill>
                  <a:srgbClr val="E11837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nl-NL" noProof="0"/>
              <a:t>Klik om de stijl te bewerken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4294967295"/>
          </p:nvPr>
        </p:nvSpPr>
        <p:spPr>
          <a:xfrm>
            <a:off x="6147175" y="3780000"/>
            <a:ext cx="2340259" cy="459090"/>
          </a:xfrm>
        </p:spPr>
        <p:txBody>
          <a:bodyPr/>
          <a:lstStyle>
            <a:lvl1pPr algn="ctr">
              <a:buNone/>
              <a:defRPr sz="1400"/>
            </a:lvl1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1422400" y="6376988"/>
            <a:ext cx="3279775" cy="215900"/>
          </a:xfrm>
          <a:prstGeom prst="rect">
            <a:avLst/>
          </a:prstGeom>
        </p:spPr>
        <p:txBody>
          <a:bodyPr anchor="b">
            <a:spAutoFit/>
          </a:bodyPr>
          <a:lstStyle>
            <a:lvl1pPr algn="l" fontAlgn="base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buNone/>
              <a:defRPr sz="8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217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el en objec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64163"/>
            <a:ext cx="142716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773113"/>
            <a:ext cx="718185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Afbeelding 11" descr="logoNLl-transparant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5" y="179388"/>
            <a:ext cx="2519363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0000" y="900000"/>
            <a:ext cx="7127190" cy="504701"/>
          </a:xfrm>
        </p:spPr>
        <p:txBody>
          <a:bodyPr/>
          <a:lstStyle>
            <a:lvl1pPr>
              <a:defRPr baseline="0">
                <a:solidFill>
                  <a:srgbClr val="E11837"/>
                </a:solidFill>
              </a:defRPr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40000" y="1620000"/>
            <a:ext cx="7110789" cy="3744215"/>
          </a:xfrm>
        </p:spPr>
        <p:txBody>
          <a:bodyPr/>
          <a:lstStyle>
            <a:lvl1pPr marL="355600" indent="-355600">
              <a:defRPr sz="2800">
                <a:latin typeface="Arial" pitchFamily="34" charset="0"/>
                <a:cs typeface="Arial" pitchFamily="34" charset="0"/>
              </a:defRPr>
            </a:lvl1pPr>
            <a:lvl2pPr marL="712788" indent="-357188">
              <a:defRPr sz="2400" b="0"/>
            </a:lvl2pPr>
            <a:lvl3pPr marL="985838" indent="-273050">
              <a:defRPr sz="2000" b="0"/>
            </a:lvl3pPr>
            <a:lvl4pPr marL="1341438" indent="-260350">
              <a:defRPr/>
            </a:lvl4pPr>
            <a:lvl5pPr marL="1614488" indent="-273050"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voettekst 3"/>
          <p:cNvSpPr>
            <a:spLocks noGrp="1"/>
          </p:cNvSpPr>
          <p:nvPr>
            <p:ph type="ftr" sz="quarter" idx="10"/>
          </p:nvPr>
        </p:nvSpPr>
        <p:spPr>
          <a:xfrm>
            <a:off x="2001838" y="6359525"/>
            <a:ext cx="2895600" cy="338138"/>
          </a:xfrm>
          <a:prstGeom prst="rect">
            <a:avLst/>
          </a:prstGeom>
        </p:spPr>
        <p:txBody>
          <a:bodyPr/>
          <a:lstStyle>
            <a:lvl1pPr algn="l" fontAlgn="base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1441450" y="6359525"/>
            <a:ext cx="458788" cy="338138"/>
          </a:xfrm>
          <a:prstGeom prst="rect">
            <a:avLst/>
          </a:prstGeom>
        </p:spPr>
        <p:txBody>
          <a:bodyPr/>
          <a:lstStyle>
            <a:lvl1pPr>
              <a:spcBef>
                <a:spcPct val="25000"/>
              </a:spcBef>
              <a:buFont typeface="Wingdings" charset="0"/>
              <a:buNone/>
              <a:defRPr smtClean="0"/>
            </a:lvl1pPr>
          </a:lstStyle>
          <a:p>
            <a:pPr>
              <a:defRPr/>
            </a:pPr>
            <a:fld id="{42A90D9E-9510-0E46-ADEA-A4DD8EC8D5E3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846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54700" y="900000"/>
            <a:ext cx="7122745" cy="643932"/>
          </a:xfrm>
        </p:spPr>
        <p:txBody>
          <a:bodyPr/>
          <a:lstStyle>
            <a:lvl1pPr>
              <a:defRPr sz="28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454700" y="1577779"/>
            <a:ext cx="3432336" cy="50107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454700" y="2160000"/>
            <a:ext cx="3420000" cy="3157146"/>
          </a:xfrm>
        </p:spPr>
        <p:txBody>
          <a:bodyPr/>
          <a:lstStyle>
            <a:lvl1pPr marL="177800" indent="-177800">
              <a:defRPr sz="1600" b="0"/>
            </a:lvl1pPr>
            <a:lvl2pPr marL="355600" indent="-177800">
              <a:defRPr sz="1400" b="0"/>
            </a:lvl2pPr>
            <a:lvl3pPr marL="534988" indent="-179388">
              <a:defRPr sz="1200" b="0"/>
            </a:lvl3pPr>
            <a:lvl4pPr marL="712788" indent="-177800">
              <a:defRPr sz="1000" b="0"/>
            </a:lvl4pPr>
            <a:lvl5pPr marL="903288" indent="-190500">
              <a:defRPr sz="8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5153892" y="1580118"/>
            <a:ext cx="3423554" cy="498732"/>
          </a:xfrm>
        </p:spPr>
        <p:txBody>
          <a:bodyPr anchor="b"/>
          <a:lstStyle>
            <a:lvl1pPr marL="0" indent="0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5153891" y="2160000"/>
            <a:ext cx="3420000" cy="3157146"/>
          </a:xfrm>
        </p:spPr>
        <p:txBody>
          <a:bodyPr/>
          <a:lstStyle>
            <a:lvl1pPr marL="177800" indent="-177800">
              <a:defRPr sz="1600" b="0"/>
            </a:lvl1pPr>
            <a:lvl2pPr marL="355600" indent="-177800">
              <a:defRPr sz="1400" b="0"/>
            </a:lvl2pPr>
            <a:lvl3pPr marL="534988" indent="-179388">
              <a:defRPr sz="1200" b="0"/>
            </a:lvl3pPr>
            <a:lvl4pPr marL="712788" indent="-177800">
              <a:defRPr sz="1000" b="0"/>
            </a:lvl4pPr>
            <a:lvl5pPr marL="903288" indent="-190500">
              <a:defRPr sz="8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Tijdelijke aanduiding voor voettekst 6"/>
          <p:cNvSpPr>
            <a:spLocks noGrp="1"/>
          </p:cNvSpPr>
          <p:nvPr>
            <p:ph type="ftr" sz="quarter" idx="10"/>
          </p:nvPr>
        </p:nvSpPr>
        <p:spPr>
          <a:xfrm>
            <a:off x="1935163" y="6381750"/>
            <a:ext cx="3492500" cy="339725"/>
          </a:xfrm>
          <a:prstGeom prst="rect">
            <a:avLst/>
          </a:prstGeom>
        </p:spPr>
        <p:txBody>
          <a:bodyPr/>
          <a:lstStyle>
            <a:lvl1pPr fontAlgn="base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buNone/>
              <a:defRPr sz="1400">
                <a:latin typeface="+mn-lt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" name="Tijdelijke aanduiding voor dianummer 7"/>
          <p:cNvSpPr>
            <a:spLocks noGrp="1"/>
          </p:cNvSpPr>
          <p:nvPr>
            <p:ph type="sldNum" sz="quarter" idx="11"/>
          </p:nvPr>
        </p:nvSpPr>
        <p:spPr>
          <a:xfrm>
            <a:off x="1404938" y="6381750"/>
            <a:ext cx="557212" cy="339725"/>
          </a:xfrm>
          <a:prstGeom prst="rect">
            <a:avLst/>
          </a:prstGeom>
        </p:spPr>
        <p:txBody>
          <a:bodyPr/>
          <a:lstStyle>
            <a:lvl1pPr>
              <a:spcBef>
                <a:spcPct val="25000"/>
              </a:spcBef>
              <a:buFont typeface="Wingdings" charset="0"/>
              <a:buNone/>
              <a:defRPr smtClean="0"/>
            </a:lvl1pPr>
          </a:lstStyle>
          <a:p>
            <a:pPr>
              <a:defRPr/>
            </a:pPr>
            <a:fld id="{A0C72C1C-28C5-B34A-9CE2-EB297BDA35B0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172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8813" y="1143000"/>
            <a:ext cx="7411915" cy="11430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48812" y="2273300"/>
            <a:ext cx="3635619" cy="4114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25108" y="2273300"/>
            <a:ext cx="3635620" cy="4114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9A5A536-992E-4B07-AF26-7363209B47A3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4680872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40875" y="900000"/>
            <a:ext cx="7079738" cy="504701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titel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maken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1115616" y="1620000"/>
            <a:ext cx="3456384" cy="3703246"/>
          </a:xfrm>
        </p:spPr>
        <p:txBody>
          <a:bodyPr/>
          <a:lstStyle>
            <a:lvl1pPr marL="177800" indent="-177800">
              <a:defRPr sz="2400" b="0"/>
            </a:lvl1pPr>
            <a:lvl2pPr marL="355600" indent="-177800">
              <a:defRPr sz="2000" b="0"/>
            </a:lvl2pPr>
            <a:lvl3pPr marL="534988" indent="-179388">
              <a:defRPr sz="1800" b="0"/>
            </a:lvl3pPr>
            <a:lvl4pPr marL="712788" indent="-177800">
              <a:defRPr sz="1600"/>
            </a:lvl4pPr>
            <a:lvl5pPr marL="903288" indent="-190500"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</a:t>
            </a:r>
            <a:r>
              <a:rPr lang="en-US" dirty="0" err="1"/>
              <a:t>tekst</a:t>
            </a:r>
            <a:r>
              <a:rPr lang="en-US" dirty="0"/>
              <a:t> toe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voegen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716017" y="1620000"/>
            <a:ext cx="3771418" cy="3703246"/>
          </a:xfrm>
        </p:spPr>
        <p:txBody>
          <a:bodyPr/>
          <a:lstStyle>
            <a:lvl1pPr marL="177800" indent="-177800">
              <a:defRPr sz="2400" b="0"/>
            </a:lvl1pPr>
            <a:lvl2pPr marL="355600" indent="-177800">
              <a:defRPr sz="2000" b="0"/>
            </a:lvl2pPr>
            <a:lvl3pPr marL="534988" indent="-179388">
              <a:defRPr sz="1800" b="0"/>
            </a:lvl3pPr>
            <a:lvl4pPr marL="712788" indent="-177800">
              <a:defRPr sz="1600" b="0"/>
            </a:lvl4pPr>
            <a:lvl5pPr marL="903288" indent="-190500">
              <a:defRPr sz="11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</a:t>
            </a:r>
            <a:r>
              <a:rPr lang="en-US" dirty="0" err="1"/>
              <a:t>tekst</a:t>
            </a:r>
            <a:r>
              <a:rPr lang="en-US" dirty="0"/>
              <a:t> toe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voegen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0B695-4743-45BD-A2EB-A08065F30132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650" y="773705"/>
            <a:ext cx="71818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6660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0B695-4743-45BD-A2EB-A08065F30132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650" y="773705"/>
            <a:ext cx="71818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52125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0801" y="1096887"/>
            <a:ext cx="6087613" cy="6929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 dirty="0"/>
              <a:t>titels in kleine letters!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0800" y="2384425"/>
            <a:ext cx="6068562" cy="3741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Master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styles</a:t>
            </a:r>
            <a:endParaRPr lang="nl-NL" dirty="0"/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  <a:endParaRPr lang="en-US" dirty="0"/>
          </a:p>
        </p:txBody>
      </p:sp>
      <p:pic>
        <p:nvPicPr>
          <p:cNvPr id="18" name="Afbeelding 17" descr="logooo.pdf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63" y="473870"/>
            <a:ext cx="1877156" cy="324326"/>
          </a:xfrm>
          <a:prstGeom prst="rect">
            <a:avLst/>
          </a:prstGeom>
        </p:spPr>
      </p:pic>
      <p:pic>
        <p:nvPicPr>
          <p:cNvPr id="20" name="Afbeelding 19" descr="logo_han.pdf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71" y="6416822"/>
            <a:ext cx="653691" cy="161997"/>
          </a:xfrm>
          <a:prstGeom prst="rect">
            <a:avLst/>
          </a:prstGeom>
        </p:spPr>
      </p:pic>
      <p:pic>
        <p:nvPicPr>
          <p:cNvPr id="4" name="Afbeelding 3" descr="balkjekarton.pdf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7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137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000" b="1" i="0" kern="1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awewi.com/cover/usecasetesting2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afbeelding 9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2766705" y="2859513"/>
            <a:ext cx="6102660" cy="650375"/>
          </a:xfrm>
        </p:spPr>
        <p:txBody>
          <a:bodyPr/>
          <a:lstStyle/>
          <a:p>
            <a:r>
              <a:rPr lang="nl-NL" dirty="0"/>
              <a:t>System Analysis &amp; Quality</a:t>
            </a:r>
            <a:br>
              <a:rPr lang="nl-NL" dirty="0"/>
            </a:br>
            <a:r>
              <a:rPr lang="nl-NL" dirty="0"/>
              <a:t>week 5 les 3</a:t>
            </a:r>
          </a:p>
        </p:txBody>
      </p:sp>
      <p:sp>
        <p:nvSpPr>
          <p:cNvPr id="2" name="Tekstvak 1"/>
          <p:cNvSpPr txBox="1"/>
          <p:nvPr/>
        </p:nvSpPr>
        <p:spPr>
          <a:xfrm>
            <a:off x="1115616" y="6246604"/>
            <a:ext cx="503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© HAN, behalve daar waar anders aangegeven</a:t>
            </a:r>
          </a:p>
        </p:txBody>
      </p:sp>
      <p:pic>
        <p:nvPicPr>
          <p:cNvPr id="6" name="Afbeelding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89" y="4138273"/>
            <a:ext cx="1633591" cy="1500917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11" name="Tijdelijke aanduiding voor inhoud 10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SAQ I-Propedeuse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0513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[stap 1]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Vind de testattributen van elke </a:t>
            </a:r>
            <a:r>
              <a:rPr lang="nl-NL" dirty="0" err="1"/>
              <a:t>Use</a:t>
            </a:r>
            <a:r>
              <a:rPr lang="nl-NL" dirty="0"/>
              <a:t> Case Stap</a:t>
            </a:r>
          </a:p>
          <a:p>
            <a:r>
              <a:rPr lang="nl-NL" dirty="0"/>
              <a:t>Bij stap 1:</a:t>
            </a:r>
          </a:p>
          <a:p>
            <a:pPr marL="342900" indent="-342900">
              <a:buFontTx/>
              <a:buChar char="-"/>
            </a:pPr>
            <a:r>
              <a:rPr lang="nl-NL" b="0" dirty="0"/>
              <a:t>Selecteer spel</a:t>
            </a:r>
          </a:p>
          <a:p>
            <a:pPr marL="342900" indent="-342900">
              <a:buFontTx/>
              <a:buChar char="-"/>
            </a:pPr>
            <a:r>
              <a:rPr lang="nl-NL" b="0" dirty="0"/>
              <a:t>Bepaal laatst gehaalde level</a:t>
            </a:r>
          </a:p>
          <a:p>
            <a:pPr marL="457200" lvl="1" indent="0">
              <a:buNone/>
            </a:pPr>
            <a:endParaRPr lang="nl-NL" dirty="0"/>
          </a:p>
          <a:p>
            <a:r>
              <a:rPr lang="nl-NL" dirty="0"/>
              <a:t>Uitvoerattributen</a:t>
            </a:r>
          </a:p>
          <a:p>
            <a:pPr marL="342900" lvl="1" indent="-342900">
              <a:buFontTx/>
              <a:buChar char="-"/>
            </a:pPr>
            <a:r>
              <a:rPr lang="nl-NL" dirty="0"/>
              <a:t>Spelnaam</a:t>
            </a:r>
          </a:p>
          <a:p>
            <a:pPr marL="342900" lvl="1" indent="-342900">
              <a:buFontTx/>
              <a:buChar char="-"/>
            </a:pPr>
            <a:r>
              <a:rPr lang="nl-NL" dirty="0"/>
              <a:t>Laatst gehaalde level</a:t>
            </a:r>
          </a:p>
          <a:p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47562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[stap 2] </a:t>
            </a:r>
            <a:r>
              <a:rPr lang="nl-NL" sz="2800" dirty="0"/>
              <a:t>Vind verschillende opties voor elke stap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Door een </a:t>
            </a:r>
            <a:r>
              <a:rPr lang="nl-NL" dirty="0" err="1"/>
              <a:t>Actor</a:t>
            </a:r>
            <a:r>
              <a:rPr lang="nl-NL" dirty="0"/>
              <a:t> van waarde voorzien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Identificeer de extreme waarden en verwerk deze in de testgevallen (ook wel ‘</a:t>
            </a:r>
            <a:r>
              <a:rPr lang="nl-NL" dirty="0" err="1"/>
              <a:t>edge</a:t>
            </a:r>
            <a:r>
              <a:rPr lang="nl-NL" dirty="0"/>
              <a:t> – cases’)</a:t>
            </a:r>
          </a:p>
          <a:p>
            <a:pPr lvl="1"/>
            <a:r>
              <a:rPr lang="nl-NL" dirty="0"/>
              <a:t>Laat een veld leeg.</a:t>
            </a:r>
          </a:p>
          <a:p>
            <a:pPr lvl="1"/>
            <a:r>
              <a:rPr lang="nl-NL" dirty="0"/>
              <a:t>Voer negatieve getallen in</a:t>
            </a:r>
          </a:p>
          <a:p>
            <a:pPr lvl="1"/>
            <a:r>
              <a:rPr lang="nl-NL" dirty="0"/>
              <a:t>Getallen met decimalen</a:t>
            </a:r>
            <a:r>
              <a:rPr lang="en-US" dirty="0"/>
              <a:t> / </a:t>
            </a:r>
            <a:r>
              <a:rPr lang="en-US" dirty="0" err="1"/>
              <a:t>komma’s</a:t>
            </a:r>
            <a:endParaRPr lang="en-US" dirty="0"/>
          </a:p>
          <a:p>
            <a:pPr lvl="1"/>
            <a:r>
              <a:rPr lang="en-US" dirty="0" err="1"/>
              <a:t>Gebruiker</a:t>
            </a:r>
            <a:r>
              <a:rPr lang="en-US" dirty="0"/>
              <a:t>: </a:t>
            </a:r>
            <a:r>
              <a:rPr lang="en-US" dirty="0" err="1"/>
              <a:t>Jenniffer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Null</a:t>
            </a:r>
            <a:r>
              <a:rPr lang="en-US" dirty="0"/>
              <a:t>, John </a:t>
            </a:r>
            <a:r>
              <a:rPr lang="en-US" dirty="0">
                <a:solidFill>
                  <a:srgbClr val="FF0000"/>
                </a:solidFill>
              </a:rPr>
              <a:t>O’Keefe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 Gebruik randwaarden. </a:t>
            </a:r>
          </a:p>
          <a:p>
            <a:pPr lvl="1"/>
            <a:r>
              <a:rPr lang="nl-NL" dirty="0"/>
              <a:t>Kredietlimiet van 300€ test dan 299(,99) 300 en 300,01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nl-NL" dirty="0"/>
              <a:t>Invoerattributen</a:t>
            </a:r>
          </a:p>
        </p:txBody>
      </p:sp>
      <p:sp>
        <p:nvSpPr>
          <p:cNvPr id="7" name="Tijdelijke aanduiding voor tekst 6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nl-NL" dirty="0"/>
              <a:t>Waarden die verwacht worden als reactie van de applicatie.</a:t>
            </a:r>
          </a:p>
          <a:p>
            <a:r>
              <a:rPr lang="nl-NL" dirty="0"/>
              <a:t>Testcase is de combinatie van 1 Testscenario met 1 set van invoer- en uitvoerattributen</a:t>
            </a:r>
          </a:p>
        </p:txBody>
      </p:sp>
    </p:spTree>
    <p:extLst>
      <p:ext uri="{BB962C8B-B14F-4D97-AF65-F5344CB8AC3E}">
        <p14:creationId xmlns:p14="http://schemas.microsoft.com/office/powerpoint/2010/main" val="24443902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 l="1818" t="15891" r="7801" b="12472"/>
          <a:stretch>
            <a:fillRect/>
          </a:stretch>
        </p:blipFill>
        <p:spPr bwMode="auto">
          <a:xfrm>
            <a:off x="612316" y="1891013"/>
            <a:ext cx="8352928" cy="486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kstvak 3"/>
          <p:cNvSpPr txBox="1"/>
          <p:nvPr/>
        </p:nvSpPr>
        <p:spPr>
          <a:xfrm>
            <a:off x="4860032" y="645333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©IBM 2013 </a:t>
            </a:r>
            <a:r>
              <a:rPr lang="nl-NL" dirty="0" err="1"/>
              <a:t>Rational</a:t>
            </a:r>
            <a:r>
              <a:rPr lang="nl-NL" dirty="0"/>
              <a:t> User Conference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[stap 2] Extreme waarden</a:t>
            </a:r>
            <a:endParaRPr lang="en-GB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jdelijke aanduiding voor inhoud 7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00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>
          <a:xfrm>
            <a:off x="0" y="116632"/>
            <a:ext cx="8577445" cy="14273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2600" b="1" i="0" u="none" strike="noStrike" kern="0" cap="none" spc="0" normalizeH="0" baseline="0" noProof="0" dirty="0">
              <a:ln>
                <a:noFill/>
              </a:ln>
              <a:solidFill>
                <a:srgbClr val="E11837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4860032" y="645333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©IBM 2013 </a:t>
            </a:r>
            <a:r>
              <a:rPr lang="nl-NL" dirty="0" err="1"/>
              <a:t>Rational</a:t>
            </a:r>
            <a:r>
              <a:rPr lang="nl-NL" dirty="0"/>
              <a:t> User Conference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5837" t="16465" r="18564" b="35877"/>
          <a:stretch>
            <a:fillRect/>
          </a:stretch>
        </p:blipFill>
        <p:spPr bwMode="auto">
          <a:xfrm>
            <a:off x="1223120" y="2181095"/>
            <a:ext cx="7920880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914400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nl-NL" kern="0" dirty="0">
                <a:latin typeface="Arial" pitchFamily="34" charset="0"/>
                <a:cs typeface="Arial" pitchFamily="34" charset="0"/>
              </a:rPr>
              <a:t>[stap 2] de opties</a:t>
            </a:r>
          </a:p>
        </p:txBody>
      </p:sp>
      <p:sp>
        <p:nvSpPr>
          <p:cNvPr id="11" name="Tijdelijke aanduiding voor inhoud 10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2" name="Tijdelijke aanduiding voor inhoud 1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 dirty="0"/>
          </a:p>
        </p:txBody>
      </p:sp>
      <p:sp>
        <p:nvSpPr>
          <p:cNvPr id="13" name="Tijdelijke aanduiding voor inhoud 1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4" name="Tijdelijke aanduiding voor inhoud 1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6101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[stap3] </a:t>
            </a:r>
            <a:r>
              <a:rPr lang="nl-NL" sz="2400" dirty="0"/>
              <a:t>Kies uit de opties per stap die moeten worden getest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nl-NL" sz="1800" dirty="0"/>
              <a:t>1 kies spel: 		</a:t>
            </a:r>
            <a:r>
              <a:rPr lang="nl-NL" sz="1800" dirty="0" err="1"/>
              <a:t>regular</a:t>
            </a:r>
            <a:r>
              <a:rPr lang="nl-NL" sz="1800" dirty="0"/>
              <a:t>, empty, &gt; 100 karakters</a:t>
            </a:r>
          </a:p>
          <a:p>
            <a:r>
              <a:rPr lang="nl-NL" sz="1800" dirty="0"/>
              <a:t>2 ophogen level:	</a:t>
            </a:r>
            <a:r>
              <a:rPr lang="nl-NL" sz="1800" dirty="0" err="1"/>
              <a:t>regular</a:t>
            </a:r>
            <a:r>
              <a:rPr lang="nl-NL" sz="1800" dirty="0"/>
              <a:t>, empty, </a:t>
            </a:r>
            <a:r>
              <a:rPr lang="nl-NL" sz="1800" dirty="0" err="1"/>
              <a:t>logical</a:t>
            </a:r>
            <a:r>
              <a:rPr lang="nl-NL" sz="1800" dirty="0"/>
              <a:t> </a:t>
            </a:r>
            <a:r>
              <a:rPr lang="nl-NL" sz="1800" dirty="0" err="1"/>
              <a:t>invalid</a:t>
            </a:r>
            <a:endParaRPr lang="nl-NL" sz="1800" dirty="0"/>
          </a:p>
          <a:p>
            <a:r>
              <a:rPr lang="nl-NL" sz="1800" dirty="0"/>
              <a:t>3 toon bericht:	</a:t>
            </a:r>
            <a:r>
              <a:rPr lang="nl-NL" sz="1800" dirty="0" err="1"/>
              <a:t>regular</a:t>
            </a:r>
            <a:r>
              <a:rPr lang="nl-NL" sz="1800" dirty="0"/>
              <a:t>, empty, </a:t>
            </a:r>
            <a:r>
              <a:rPr lang="nl-NL" sz="1800" dirty="0" err="1"/>
              <a:t>logical</a:t>
            </a:r>
            <a:r>
              <a:rPr lang="nl-NL" sz="1800" dirty="0"/>
              <a:t> </a:t>
            </a:r>
            <a:r>
              <a:rPr lang="nl-NL" sz="1800" dirty="0" err="1"/>
              <a:t>invalid</a:t>
            </a:r>
            <a:endParaRPr lang="nl-NL" sz="1800" dirty="0"/>
          </a:p>
          <a:p>
            <a:r>
              <a:rPr lang="nl-NL" sz="1800" dirty="0"/>
              <a:t>2 ophogen level:	</a:t>
            </a:r>
            <a:r>
              <a:rPr lang="nl-NL" sz="1800" dirty="0" err="1"/>
              <a:t>regular</a:t>
            </a:r>
            <a:r>
              <a:rPr lang="nl-NL" sz="1800" dirty="0"/>
              <a:t>, empty, </a:t>
            </a:r>
            <a:r>
              <a:rPr lang="nl-NL" sz="1800" dirty="0" err="1"/>
              <a:t>logical</a:t>
            </a:r>
            <a:r>
              <a:rPr lang="nl-NL" sz="1800" dirty="0"/>
              <a:t> </a:t>
            </a:r>
            <a:r>
              <a:rPr lang="nl-NL" sz="1800" dirty="0" err="1"/>
              <a:t>invalid</a:t>
            </a:r>
            <a:endParaRPr lang="nl-NL" sz="1800" dirty="0"/>
          </a:p>
          <a:p>
            <a:r>
              <a:rPr lang="nl-NL" sz="1800" dirty="0"/>
              <a:t>7 toon bericht:	</a:t>
            </a:r>
            <a:r>
              <a:rPr lang="nl-NL" sz="1800" dirty="0" err="1"/>
              <a:t>regular</a:t>
            </a:r>
            <a:r>
              <a:rPr lang="nl-NL" sz="1800" dirty="0"/>
              <a:t>, empty, </a:t>
            </a:r>
            <a:r>
              <a:rPr lang="nl-NL" sz="1800" dirty="0" err="1"/>
              <a:t>logical</a:t>
            </a:r>
            <a:r>
              <a:rPr lang="nl-NL" sz="1800" dirty="0"/>
              <a:t> </a:t>
            </a:r>
            <a:r>
              <a:rPr lang="nl-NL" sz="1800" dirty="0" err="1"/>
              <a:t>invalid</a:t>
            </a:r>
            <a:endParaRPr lang="nl-NL" sz="1800" dirty="0"/>
          </a:p>
          <a:p>
            <a:r>
              <a:rPr lang="nl-NL" sz="1800" dirty="0"/>
              <a:t>8 publiceer:		</a:t>
            </a:r>
            <a:r>
              <a:rPr lang="nl-NL" sz="1800" dirty="0" err="1"/>
              <a:t>regular</a:t>
            </a:r>
            <a:r>
              <a:rPr lang="nl-NL" sz="1800" dirty="0"/>
              <a:t>, empty, </a:t>
            </a:r>
            <a:r>
              <a:rPr lang="nl-NL" sz="1800" dirty="0" err="1"/>
              <a:t>logical</a:t>
            </a:r>
            <a:r>
              <a:rPr lang="nl-NL" sz="1800" dirty="0"/>
              <a:t> </a:t>
            </a:r>
            <a:r>
              <a:rPr lang="nl-NL" sz="1800" dirty="0" err="1"/>
              <a:t>invalid</a:t>
            </a:r>
            <a:endParaRPr lang="nl-NL" sz="1800" dirty="0"/>
          </a:p>
          <a:p>
            <a:pPr>
              <a:buNone/>
            </a:pPr>
            <a:endParaRPr lang="nl-NL" sz="1800" dirty="0"/>
          </a:p>
          <a:p>
            <a:endParaRPr lang="nl-NL" sz="180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70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Stap 3 – kies de opties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jdelijke aanduiding voor inhoud 3"/>
          <p:cNvSpPr txBox="1">
            <a:spLocks/>
          </p:cNvSpPr>
          <p:nvPr/>
        </p:nvSpPr>
        <p:spPr>
          <a:xfrm>
            <a:off x="3217967" y="2698362"/>
            <a:ext cx="5967597" cy="39528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000" b="1" i="0" kern="1200" baseline="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b="1" i="1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1" i="1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</a:rPr>
              <a:t>1-2-3-2-7-8: Level + 1 - publiceren</a:t>
            </a:r>
          </a:p>
          <a:p>
            <a:r>
              <a:rPr lang="nl-NL" sz="1800" dirty="0"/>
              <a:t>Voorbeeld van testacties:</a:t>
            </a:r>
          </a:p>
          <a:p>
            <a:r>
              <a:rPr lang="nl-NL" sz="1200" dirty="0"/>
              <a:t>INPUT						OUTPUT</a:t>
            </a:r>
          </a:p>
          <a:p>
            <a:pPr marL="457200" indent="-457200"/>
            <a:r>
              <a:rPr lang="nl-NL" sz="1400" dirty="0"/>
              <a:t>[1]: </a:t>
            </a:r>
            <a:r>
              <a:rPr lang="nl-NL" sz="1400" u="sng" dirty="0" err="1"/>
              <a:t>Bubble</a:t>
            </a:r>
            <a:r>
              <a:rPr lang="nl-NL" sz="1400" u="sng" dirty="0"/>
              <a:t> </a:t>
            </a:r>
            <a:r>
              <a:rPr lang="nl-NL" sz="1400" u="sng" dirty="0" err="1"/>
              <a:t>Explode</a:t>
            </a:r>
            <a:r>
              <a:rPr lang="nl-NL" sz="1400" dirty="0"/>
              <a:t>				Laatst gehaalde level: </a:t>
            </a:r>
            <a:r>
              <a:rPr lang="nl-NL" sz="1400" u="sng" dirty="0"/>
              <a:t>40</a:t>
            </a:r>
          </a:p>
          <a:p>
            <a:pPr marL="457200" indent="-457200"/>
            <a:r>
              <a:rPr lang="nl-NL" sz="1400" dirty="0"/>
              <a:t>[1]: Speel level </a:t>
            </a:r>
            <a:r>
              <a:rPr lang="nl-NL" sz="1400" u="sng" dirty="0"/>
              <a:t>41</a:t>
            </a:r>
            <a:r>
              <a:rPr lang="nl-NL" sz="1400" dirty="0"/>
              <a:t>				</a:t>
            </a:r>
            <a:r>
              <a:rPr lang="nl-NL" sz="1400" u="sng" dirty="0"/>
              <a:t>Gehaald</a:t>
            </a:r>
            <a:r>
              <a:rPr lang="nl-NL" sz="1400" dirty="0"/>
              <a:t> </a:t>
            </a:r>
            <a:endParaRPr lang="nl-NL" sz="1400" dirty="0">
              <a:sym typeface="Wingdings" panose="05000000000000000000" pitchFamily="2" charset="2"/>
            </a:endParaRPr>
          </a:p>
          <a:p>
            <a:pPr marL="457200" indent="-457200"/>
            <a:r>
              <a:rPr lang="nl-NL" sz="1400" dirty="0">
                <a:sym typeface="Wingdings" panose="05000000000000000000" pitchFamily="2" charset="2"/>
              </a:rPr>
              <a:t>[2]: Laatst gehaalde level:			</a:t>
            </a:r>
            <a:r>
              <a:rPr lang="nl-NL" sz="1400" u="sng" dirty="0">
                <a:sym typeface="Wingdings" panose="05000000000000000000" pitchFamily="2" charset="2"/>
              </a:rPr>
              <a:t>41</a:t>
            </a:r>
          </a:p>
          <a:p>
            <a:pPr marL="457200" indent="-457200"/>
            <a:r>
              <a:rPr lang="nl-NL" sz="1400" dirty="0">
                <a:sym typeface="Wingdings" panose="05000000000000000000" pitchFamily="2" charset="2"/>
              </a:rPr>
              <a:t>[3]: </a:t>
            </a:r>
            <a:r>
              <a:rPr lang="nl-NL" sz="1400" u="sng" dirty="0">
                <a:sym typeface="Wingdings" panose="05000000000000000000" pitchFamily="2" charset="2"/>
              </a:rPr>
              <a:t>Ik wil doorgaan</a:t>
            </a:r>
          </a:p>
          <a:p>
            <a:pPr marL="457200" indent="-457200"/>
            <a:r>
              <a:rPr lang="nl-NL" sz="1400" dirty="0">
                <a:sym typeface="Wingdings" panose="05000000000000000000" pitchFamily="2" charset="2"/>
              </a:rPr>
              <a:t>       Laatst gehaalde level = 41		</a:t>
            </a:r>
            <a:r>
              <a:rPr lang="nl-NL" sz="1400" u="sng" dirty="0">
                <a:sym typeface="Wingdings" panose="05000000000000000000" pitchFamily="2" charset="2"/>
              </a:rPr>
              <a:t>‘Veel succes bij volgend level’</a:t>
            </a:r>
          </a:p>
          <a:p>
            <a:pPr marL="457200" indent="-457200"/>
            <a:r>
              <a:rPr lang="nl-NL" sz="1400" dirty="0">
                <a:sym typeface="Wingdings" panose="05000000000000000000" pitchFamily="2" charset="2"/>
              </a:rPr>
              <a:t>[3]: Speel level </a:t>
            </a:r>
            <a:r>
              <a:rPr lang="nl-NL" sz="1400" u="sng" dirty="0">
                <a:sym typeface="Wingdings" panose="05000000000000000000" pitchFamily="2" charset="2"/>
              </a:rPr>
              <a:t>42</a:t>
            </a:r>
            <a:r>
              <a:rPr lang="nl-NL" sz="1400" dirty="0">
                <a:sym typeface="Wingdings" panose="05000000000000000000" pitchFamily="2" charset="2"/>
              </a:rPr>
              <a:t>				</a:t>
            </a:r>
            <a:r>
              <a:rPr lang="nl-NL" sz="1400" u="sng" dirty="0">
                <a:sym typeface="Wingdings" panose="05000000000000000000" pitchFamily="2" charset="2"/>
              </a:rPr>
              <a:t>Gehaald</a:t>
            </a:r>
            <a:r>
              <a:rPr lang="nl-NL" sz="1400" dirty="0">
                <a:sym typeface="Wingdings" panose="05000000000000000000" pitchFamily="2" charset="2"/>
              </a:rPr>
              <a:t> </a:t>
            </a:r>
          </a:p>
          <a:p>
            <a:pPr marL="457200" indent="-457200"/>
            <a:r>
              <a:rPr lang="nl-NL" sz="1400" dirty="0">
                <a:sym typeface="Wingdings" panose="05000000000000000000" pitchFamily="2" charset="2"/>
              </a:rPr>
              <a:t>[2]: Laatst gehaalde level: 			</a:t>
            </a:r>
            <a:r>
              <a:rPr lang="nl-NL" sz="1400" u="sng" dirty="0">
                <a:sym typeface="Wingdings" panose="05000000000000000000" pitchFamily="2" charset="2"/>
              </a:rPr>
              <a:t>42</a:t>
            </a:r>
          </a:p>
          <a:p>
            <a:pPr marL="457200" indent="-457200"/>
            <a:r>
              <a:rPr lang="nl-NL" sz="1400" dirty="0">
                <a:sym typeface="Wingdings" panose="05000000000000000000" pitchFamily="2" charset="2"/>
              </a:rPr>
              <a:t>[7]: </a:t>
            </a:r>
            <a:r>
              <a:rPr lang="nl-NL" sz="1400" u="sng" dirty="0">
                <a:sym typeface="Wingdings" panose="05000000000000000000" pitchFamily="2" charset="2"/>
              </a:rPr>
              <a:t>Ik wil stoppen</a:t>
            </a:r>
            <a:r>
              <a:rPr lang="nl-NL" sz="1400" dirty="0">
                <a:sym typeface="Wingdings" panose="05000000000000000000" pitchFamily="2" charset="2"/>
              </a:rPr>
              <a:t>				</a:t>
            </a:r>
            <a:r>
              <a:rPr lang="nl-NL" sz="1400" u="sng" dirty="0">
                <a:sym typeface="Wingdings" panose="05000000000000000000" pitchFamily="2" charset="2"/>
              </a:rPr>
              <a:t>‘Gefeliciteerd met het nieuwe </a:t>
            </a:r>
            <a:r>
              <a:rPr lang="nl-NL" sz="1400" dirty="0">
                <a:sym typeface="Wingdings" panose="05000000000000000000" pitchFamily="2" charset="2"/>
              </a:rPr>
              <a:t>						</a:t>
            </a:r>
            <a:r>
              <a:rPr lang="nl-NL" sz="1400" u="sng" dirty="0">
                <a:sym typeface="Wingdings" panose="05000000000000000000" pitchFamily="2" charset="2"/>
              </a:rPr>
              <a:t>niveau’</a:t>
            </a:r>
          </a:p>
          <a:p>
            <a:pPr marL="457200" indent="-457200"/>
            <a:r>
              <a:rPr lang="nl-NL" sz="1400" dirty="0">
                <a:sym typeface="Wingdings" panose="05000000000000000000" pitchFamily="2" charset="2"/>
              </a:rPr>
              <a:t>[7]: </a:t>
            </a:r>
            <a:r>
              <a:rPr lang="nl-NL" sz="1400" u="sng" dirty="0">
                <a:sym typeface="Wingdings" panose="05000000000000000000" pitchFamily="2" charset="2"/>
              </a:rPr>
              <a:t>sla op </a:t>
            </a:r>
            <a:r>
              <a:rPr lang="nl-NL" sz="1400" dirty="0">
                <a:sym typeface="Wingdings" panose="05000000000000000000" pitchFamily="2" charset="2"/>
              </a:rPr>
              <a:t>laatst gehaalde level		</a:t>
            </a:r>
            <a:r>
              <a:rPr lang="nl-NL" sz="1400" u="sng" dirty="0">
                <a:sym typeface="Wingdings" panose="05000000000000000000" pitchFamily="2" charset="2"/>
              </a:rPr>
              <a:t>42</a:t>
            </a:r>
          </a:p>
          <a:p>
            <a:pPr marL="457200" indent="-457200"/>
            <a:r>
              <a:rPr lang="nl-NL" sz="1400" dirty="0">
                <a:sym typeface="Wingdings" panose="05000000000000000000" pitchFamily="2" charset="2"/>
              </a:rPr>
              <a:t>[8]: </a:t>
            </a:r>
            <a:r>
              <a:rPr lang="nl-NL" sz="1400" u="sng" dirty="0">
                <a:sym typeface="Wingdings" panose="05000000000000000000" pitchFamily="2" charset="2"/>
              </a:rPr>
              <a:t>Ik wil voortgang publiceren</a:t>
            </a:r>
            <a:r>
              <a:rPr lang="nl-NL" sz="1400" dirty="0">
                <a:sym typeface="Wingdings" panose="05000000000000000000" pitchFamily="2" charset="2"/>
              </a:rPr>
              <a:t>		</a:t>
            </a:r>
            <a:r>
              <a:rPr lang="nl-NL" sz="1400" u="sng" dirty="0">
                <a:sym typeface="Wingdings" panose="05000000000000000000" pitchFamily="2" charset="2"/>
              </a:rPr>
              <a:t>Publiceer</a:t>
            </a:r>
            <a:r>
              <a:rPr lang="nl-NL" sz="1400" dirty="0">
                <a:sym typeface="Wingdings" panose="05000000000000000000" pitchFamily="2" charset="2"/>
              </a:rPr>
              <a:t> laatst gehaalde level</a:t>
            </a:r>
          </a:p>
          <a:p>
            <a:pPr marL="457200" indent="-457200"/>
            <a:endParaRPr lang="nl-NL" sz="1400" dirty="0"/>
          </a:p>
        </p:txBody>
      </p:sp>
      <p:sp>
        <p:nvSpPr>
          <p:cNvPr id="9" name="Ovaal 8"/>
          <p:cNvSpPr/>
          <p:nvPr/>
        </p:nvSpPr>
        <p:spPr>
          <a:xfrm>
            <a:off x="91130" y="2632381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1. </a:t>
            </a:r>
            <a:r>
              <a:rPr lang="nl-NL" sz="1400" dirty="0" err="1">
                <a:solidFill>
                  <a:schemeClr val="tx1"/>
                </a:solidFill>
              </a:rPr>
              <a:t>Bubble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1" name="Tekstvak 10"/>
          <p:cNvSpPr txBox="1"/>
          <p:nvPr/>
        </p:nvSpPr>
        <p:spPr>
          <a:xfrm>
            <a:off x="405303" y="1922742"/>
            <a:ext cx="895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TC1</a:t>
            </a:r>
          </a:p>
          <a:p>
            <a:r>
              <a:rPr lang="nl-NL" dirty="0" err="1"/>
              <a:t>Regular</a:t>
            </a:r>
            <a:endParaRPr lang="en-GB" dirty="0"/>
          </a:p>
        </p:txBody>
      </p:sp>
      <p:sp>
        <p:nvSpPr>
          <p:cNvPr id="12" name="Ovaal 11"/>
          <p:cNvSpPr/>
          <p:nvPr/>
        </p:nvSpPr>
        <p:spPr>
          <a:xfrm>
            <a:off x="91130" y="3191203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1. Level 40 - halen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3" name="Ovaal 12"/>
          <p:cNvSpPr/>
          <p:nvPr/>
        </p:nvSpPr>
        <p:spPr>
          <a:xfrm>
            <a:off x="91130" y="3756994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3. Doorgaan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4" name="Ovaal 13"/>
          <p:cNvSpPr/>
          <p:nvPr/>
        </p:nvSpPr>
        <p:spPr>
          <a:xfrm>
            <a:off x="91130" y="4322785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3. Level 41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5" name="Ovaal 14"/>
          <p:cNvSpPr/>
          <p:nvPr/>
        </p:nvSpPr>
        <p:spPr>
          <a:xfrm>
            <a:off x="91129" y="4869382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7. Stoppen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6" name="Ovaal 15"/>
          <p:cNvSpPr/>
          <p:nvPr/>
        </p:nvSpPr>
        <p:spPr>
          <a:xfrm>
            <a:off x="91130" y="5428204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7. opslaan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7" name="Ovaal 16"/>
          <p:cNvSpPr/>
          <p:nvPr/>
        </p:nvSpPr>
        <p:spPr>
          <a:xfrm>
            <a:off x="91130" y="5962576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8. publiceren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499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Stap 3 – kies de opties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jdelijke aanduiding voor inhoud 3"/>
          <p:cNvSpPr txBox="1">
            <a:spLocks/>
          </p:cNvSpPr>
          <p:nvPr/>
        </p:nvSpPr>
        <p:spPr>
          <a:xfrm>
            <a:off x="3217967" y="2698362"/>
            <a:ext cx="5967597" cy="39528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000" b="1" i="0" kern="1200" baseline="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b="1" i="1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1" i="1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</a:rPr>
              <a:t>1-2-3-2-7-8: Level + 1 - publiceren</a:t>
            </a:r>
          </a:p>
          <a:p>
            <a:r>
              <a:rPr lang="nl-NL" sz="1800" dirty="0"/>
              <a:t>Voorbeeld van testacties:</a:t>
            </a:r>
          </a:p>
          <a:p>
            <a:r>
              <a:rPr lang="nl-NL" sz="1200" dirty="0"/>
              <a:t>INPUT						OUTPUT</a:t>
            </a:r>
          </a:p>
          <a:p>
            <a:pPr marL="457200" indent="-457200"/>
            <a:r>
              <a:rPr lang="nl-NL" sz="1400" dirty="0"/>
              <a:t>[1]: </a:t>
            </a:r>
            <a:r>
              <a:rPr lang="nl-NL" sz="1400" u="sng" dirty="0" err="1"/>
              <a:t>Bubble</a:t>
            </a:r>
            <a:r>
              <a:rPr lang="nl-NL" sz="1400" u="sng" dirty="0"/>
              <a:t> </a:t>
            </a:r>
            <a:r>
              <a:rPr lang="nl-NL" sz="1400" u="sng" dirty="0" err="1"/>
              <a:t>Explode</a:t>
            </a:r>
            <a:r>
              <a:rPr lang="nl-NL" sz="1400" dirty="0"/>
              <a:t>				Laatst gehaalde level: </a:t>
            </a:r>
            <a:r>
              <a:rPr lang="nl-NL" sz="1400" u="sng" dirty="0"/>
              <a:t>40</a:t>
            </a:r>
          </a:p>
          <a:p>
            <a:pPr marL="457200" indent="-457200"/>
            <a:r>
              <a:rPr lang="nl-NL" sz="1400" dirty="0"/>
              <a:t>[1]: Speel level </a:t>
            </a:r>
            <a:r>
              <a:rPr lang="nl-NL" sz="1400" u="sng" dirty="0"/>
              <a:t>41</a:t>
            </a:r>
            <a:r>
              <a:rPr lang="nl-NL" sz="1400" dirty="0"/>
              <a:t>				</a:t>
            </a:r>
            <a:r>
              <a:rPr lang="nl-NL" sz="1400" u="sng" dirty="0"/>
              <a:t>Gehaald</a:t>
            </a:r>
            <a:r>
              <a:rPr lang="nl-NL" sz="1400" dirty="0"/>
              <a:t> </a:t>
            </a:r>
            <a:endParaRPr lang="nl-NL" sz="1400" dirty="0">
              <a:sym typeface="Wingdings" panose="05000000000000000000" pitchFamily="2" charset="2"/>
            </a:endParaRPr>
          </a:p>
          <a:p>
            <a:pPr marL="457200" indent="-457200"/>
            <a:r>
              <a:rPr lang="nl-NL" sz="1400" dirty="0">
                <a:sym typeface="Wingdings" panose="05000000000000000000" pitchFamily="2" charset="2"/>
              </a:rPr>
              <a:t>[2]: Laatst gehaalde level:			</a:t>
            </a:r>
            <a:r>
              <a:rPr lang="nl-NL" sz="1400" u="sng" dirty="0">
                <a:sym typeface="Wingdings" panose="05000000000000000000" pitchFamily="2" charset="2"/>
              </a:rPr>
              <a:t>41</a:t>
            </a:r>
          </a:p>
          <a:p>
            <a:pPr marL="457200" indent="-457200"/>
            <a:r>
              <a:rPr lang="nl-NL" sz="1400" dirty="0">
                <a:sym typeface="Wingdings" panose="05000000000000000000" pitchFamily="2" charset="2"/>
              </a:rPr>
              <a:t>[3]: </a:t>
            </a:r>
            <a:r>
              <a:rPr lang="nl-NL" sz="1400" u="sng" dirty="0">
                <a:sym typeface="Wingdings" panose="05000000000000000000" pitchFamily="2" charset="2"/>
              </a:rPr>
              <a:t>Ik wil doorgaan</a:t>
            </a:r>
          </a:p>
          <a:p>
            <a:pPr marL="457200" indent="-457200"/>
            <a:r>
              <a:rPr lang="nl-NL" sz="1400" dirty="0">
                <a:sym typeface="Wingdings" panose="05000000000000000000" pitchFamily="2" charset="2"/>
              </a:rPr>
              <a:t>       Laatst gehaalde level = 41		</a:t>
            </a:r>
            <a:r>
              <a:rPr lang="nl-NL" sz="1400" u="sng" dirty="0">
                <a:sym typeface="Wingdings" panose="05000000000000000000" pitchFamily="2" charset="2"/>
              </a:rPr>
              <a:t>‘Veel succes bij volgend level’</a:t>
            </a:r>
          </a:p>
          <a:p>
            <a:pPr marL="457200" indent="-457200"/>
            <a:r>
              <a:rPr lang="nl-NL" sz="1400" dirty="0">
                <a:sym typeface="Wingdings" panose="05000000000000000000" pitchFamily="2" charset="2"/>
              </a:rPr>
              <a:t>[3]: Speel level </a:t>
            </a:r>
            <a:r>
              <a:rPr lang="nl-NL" sz="1400" u="sng" dirty="0">
                <a:sym typeface="Wingdings" panose="05000000000000000000" pitchFamily="2" charset="2"/>
              </a:rPr>
              <a:t>42</a:t>
            </a:r>
            <a:r>
              <a:rPr lang="nl-NL" sz="1400" dirty="0">
                <a:sym typeface="Wingdings" panose="05000000000000000000" pitchFamily="2" charset="2"/>
              </a:rPr>
              <a:t>				</a:t>
            </a:r>
            <a:r>
              <a:rPr lang="nl-NL" sz="1400" u="sng" dirty="0">
                <a:sym typeface="Wingdings" panose="05000000000000000000" pitchFamily="2" charset="2"/>
              </a:rPr>
              <a:t>Gehaald</a:t>
            </a:r>
            <a:r>
              <a:rPr lang="nl-NL" sz="1400" dirty="0">
                <a:sym typeface="Wingdings" panose="05000000000000000000" pitchFamily="2" charset="2"/>
              </a:rPr>
              <a:t> </a:t>
            </a:r>
          </a:p>
          <a:p>
            <a:pPr marL="457200" indent="-457200"/>
            <a:r>
              <a:rPr lang="nl-NL" sz="1400" dirty="0">
                <a:sym typeface="Wingdings" panose="05000000000000000000" pitchFamily="2" charset="2"/>
              </a:rPr>
              <a:t>[2]: Laatst gehaalde level: 			</a:t>
            </a:r>
            <a:r>
              <a:rPr lang="nl-NL" sz="1400" u="sng" dirty="0">
                <a:sym typeface="Wingdings" panose="05000000000000000000" pitchFamily="2" charset="2"/>
              </a:rPr>
              <a:t>42</a:t>
            </a:r>
          </a:p>
          <a:p>
            <a:pPr marL="457200" indent="-457200"/>
            <a:r>
              <a:rPr lang="nl-NL" sz="1400" dirty="0">
                <a:sym typeface="Wingdings" panose="05000000000000000000" pitchFamily="2" charset="2"/>
              </a:rPr>
              <a:t>[7]: </a:t>
            </a:r>
            <a:r>
              <a:rPr lang="nl-NL" sz="1400" u="sng" dirty="0">
                <a:sym typeface="Wingdings" panose="05000000000000000000" pitchFamily="2" charset="2"/>
              </a:rPr>
              <a:t>Ik wil stoppen</a:t>
            </a:r>
            <a:r>
              <a:rPr lang="nl-NL" sz="1400" dirty="0">
                <a:sym typeface="Wingdings" panose="05000000000000000000" pitchFamily="2" charset="2"/>
              </a:rPr>
              <a:t>				</a:t>
            </a:r>
            <a:r>
              <a:rPr lang="nl-NL" sz="1400" u="sng" dirty="0">
                <a:sym typeface="Wingdings" panose="05000000000000000000" pitchFamily="2" charset="2"/>
              </a:rPr>
              <a:t>‘Gefeliciteerd met het nieuwe </a:t>
            </a:r>
            <a:r>
              <a:rPr lang="nl-NL" sz="1400" dirty="0">
                <a:sym typeface="Wingdings" panose="05000000000000000000" pitchFamily="2" charset="2"/>
              </a:rPr>
              <a:t>						</a:t>
            </a:r>
            <a:r>
              <a:rPr lang="nl-NL" sz="1400" u="sng" dirty="0">
                <a:sym typeface="Wingdings" panose="05000000000000000000" pitchFamily="2" charset="2"/>
              </a:rPr>
              <a:t>niveau’</a:t>
            </a:r>
          </a:p>
          <a:p>
            <a:pPr marL="457200" indent="-457200"/>
            <a:r>
              <a:rPr lang="nl-NL" sz="1400" dirty="0">
                <a:sym typeface="Wingdings" panose="05000000000000000000" pitchFamily="2" charset="2"/>
              </a:rPr>
              <a:t>[7]: </a:t>
            </a:r>
            <a:r>
              <a:rPr lang="nl-NL" sz="1400" u="sng" dirty="0">
                <a:sym typeface="Wingdings" panose="05000000000000000000" pitchFamily="2" charset="2"/>
              </a:rPr>
              <a:t>sla op </a:t>
            </a:r>
            <a:r>
              <a:rPr lang="nl-NL" sz="1400" dirty="0">
                <a:sym typeface="Wingdings" panose="05000000000000000000" pitchFamily="2" charset="2"/>
              </a:rPr>
              <a:t>laatst gehaalde level		</a:t>
            </a:r>
            <a:r>
              <a:rPr lang="nl-NL" sz="1400" u="sng" dirty="0">
                <a:sym typeface="Wingdings" panose="05000000000000000000" pitchFamily="2" charset="2"/>
              </a:rPr>
              <a:t>42</a:t>
            </a:r>
          </a:p>
          <a:p>
            <a:pPr marL="457200" indent="-457200"/>
            <a:r>
              <a:rPr lang="nl-NL" sz="1400" dirty="0">
                <a:sym typeface="Wingdings" panose="05000000000000000000" pitchFamily="2" charset="2"/>
              </a:rPr>
              <a:t>[8]: </a:t>
            </a:r>
            <a:r>
              <a:rPr lang="nl-NL" sz="1400" u="sng" dirty="0">
                <a:sym typeface="Wingdings" panose="05000000000000000000" pitchFamily="2" charset="2"/>
              </a:rPr>
              <a:t>Ik wil voortgang publiceren</a:t>
            </a:r>
            <a:r>
              <a:rPr lang="nl-NL" sz="1400" dirty="0">
                <a:sym typeface="Wingdings" panose="05000000000000000000" pitchFamily="2" charset="2"/>
              </a:rPr>
              <a:t>		</a:t>
            </a:r>
            <a:r>
              <a:rPr lang="nl-NL" sz="1400" u="sng" dirty="0">
                <a:sym typeface="Wingdings" panose="05000000000000000000" pitchFamily="2" charset="2"/>
              </a:rPr>
              <a:t>Publiceer</a:t>
            </a:r>
            <a:r>
              <a:rPr lang="nl-NL" sz="1400" dirty="0">
                <a:sym typeface="Wingdings" panose="05000000000000000000" pitchFamily="2" charset="2"/>
              </a:rPr>
              <a:t> laatst gehaalde level</a:t>
            </a:r>
          </a:p>
          <a:p>
            <a:pPr marL="457200" indent="-457200"/>
            <a:endParaRPr lang="nl-NL" sz="1400" dirty="0"/>
          </a:p>
        </p:txBody>
      </p:sp>
      <p:sp>
        <p:nvSpPr>
          <p:cNvPr id="9" name="Ovaal 8"/>
          <p:cNvSpPr/>
          <p:nvPr/>
        </p:nvSpPr>
        <p:spPr>
          <a:xfrm>
            <a:off x="91130" y="2632381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1. </a:t>
            </a:r>
            <a:r>
              <a:rPr lang="nl-NL" sz="1400" dirty="0" err="1">
                <a:solidFill>
                  <a:schemeClr val="tx1"/>
                </a:solidFill>
              </a:rPr>
              <a:t>Bubble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1" name="Tekstvak 10"/>
          <p:cNvSpPr txBox="1"/>
          <p:nvPr/>
        </p:nvSpPr>
        <p:spPr>
          <a:xfrm>
            <a:off x="405303" y="1922742"/>
            <a:ext cx="895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TC1</a:t>
            </a:r>
          </a:p>
          <a:p>
            <a:r>
              <a:rPr lang="nl-NL" dirty="0" err="1"/>
              <a:t>Regular</a:t>
            </a:r>
            <a:endParaRPr lang="en-GB" dirty="0"/>
          </a:p>
        </p:txBody>
      </p:sp>
      <p:sp>
        <p:nvSpPr>
          <p:cNvPr id="12" name="Ovaal 11"/>
          <p:cNvSpPr/>
          <p:nvPr/>
        </p:nvSpPr>
        <p:spPr>
          <a:xfrm>
            <a:off x="91130" y="3191203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1. Level 40 - halen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3" name="Ovaal 12"/>
          <p:cNvSpPr/>
          <p:nvPr/>
        </p:nvSpPr>
        <p:spPr>
          <a:xfrm>
            <a:off x="91130" y="3756994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3. Doorgaan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4" name="Ovaal 13"/>
          <p:cNvSpPr/>
          <p:nvPr/>
        </p:nvSpPr>
        <p:spPr>
          <a:xfrm>
            <a:off x="91130" y="4322785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3. Level 41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5" name="Ovaal 14"/>
          <p:cNvSpPr/>
          <p:nvPr/>
        </p:nvSpPr>
        <p:spPr>
          <a:xfrm>
            <a:off x="91129" y="4869382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7. Stoppen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6" name="Ovaal 15"/>
          <p:cNvSpPr/>
          <p:nvPr/>
        </p:nvSpPr>
        <p:spPr>
          <a:xfrm>
            <a:off x="91130" y="5428204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7. opslaan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7" name="Ovaal 16"/>
          <p:cNvSpPr/>
          <p:nvPr/>
        </p:nvSpPr>
        <p:spPr>
          <a:xfrm>
            <a:off x="91130" y="5962576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8. publiceren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8" name="Ovaal 17"/>
          <p:cNvSpPr/>
          <p:nvPr/>
        </p:nvSpPr>
        <p:spPr>
          <a:xfrm>
            <a:off x="1743088" y="2632381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1. </a:t>
            </a:r>
            <a:r>
              <a:rPr lang="nl-NL" sz="1400" dirty="0" err="1">
                <a:solidFill>
                  <a:schemeClr val="tx1"/>
                </a:solidFill>
              </a:rPr>
              <a:t>Bubble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9" name="Tekstvak 18"/>
          <p:cNvSpPr txBox="1"/>
          <p:nvPr/>
        </p:nvSpPr>
        <p:spPr>
          <a:xfrm>
            <a:off x="2057261" y="1922742"/>
            <a:ext cx="799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TC3</a:t>
            </a:r>
          </a:p>
          <a:p>
            <a:r>
              <a:rPr lang="nl-NL" dirty="0" err="1"/>
              <a:t>Invalid</a:t>
            </a:r>
            <a:endParaRPr lang="en-GB" dirty="0"/>
          </a:p>
        </p:txBody>
      </p:sp>
      <p:sp>
        <p:nvSpPr>
          <p:cNvPr id="20" name="Ovaal 19"/>
          <p:cNvSpPr/>
          <p:nvPr/>
        </p:nvSpPr>
        <p:spPr>
          <a:xfrm>
            <a:off x="1743088" y="3191203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1. Level 40 - halen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1" name="Ovaal 20"/>
          <p:cNvSpPr/>
          <p:nvPr/>
        </p:nvSpPr>
        <p:spPr>
          <a:xfrm>
            <a:off x="1743088" y="3768322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3. Doorgaan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2" name="Ovaal 21"/>
          <p:cNvSpPr/>
          <p:nvPr/>
        </p:nvSpPr>
        <p:spPr>
          <a:xfrm>
            <a:off x="1743088" y="4313687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3. Level 55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3" name="Ovaal 22"/>
          <p:cNvSpPr/>
          <p:nvPr/>
        </p:nvSpPr>
        <p:spPr>
          <a:xfrm>
            <a:off x="1694997" y="4861264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End flow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929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 de uitwerking in de casusopdracht!!!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Per scenario is het de bedoeling dat je </a:t>
            </a:r>
            <a:r>
              <a:rPr lang="nl-NL" u="sng" dirty="0"/>
              <a:t>minimaal</a:t>
            </a:r>
            <a:r>
              <a:rPr lang="nl-NL" dirty="0"/>
              <a:t> 3 concrete testcases opstelt.</a:t>
            </a:r>
          </a:p>
          <a:p>
            <a:r>
              <a:rPr lang="nl-NL" dirty="0"/>
              <a:t>TC – 1: </a:t>
            </a:r>
            <a:r>
              <a:rPr lang="nl-NL" dirty="0" err="1"/>
              <a:t>Regular</a:t>
            </a:r>
            <a:r>
              <a:rPr lang="nl-NL" dirty="0"/>
              <a:t> flow</a:t>
            </a:r>
          </a:p>
          <a:p>
            <a:r>
              <a:rPr lang="nl-NL" dirty="0"/>
              <a:t>TC – 2: met een logische uitzondering</a:t>
            </a:r>
          </a:p>
          <a:p>
            <a:r>
              <a:rPr lang="nl-NL" dirty="0"/>
              <a:t>TC – 3: met een logische uitzondering</a:t>
            </a:r>
          </a:p>
          <a:p>
            <a:endParaRPr lang="nl-NL" dirty="0"/>
          </a:p>
          <a:p>
            <a:r>
              <a:rPr lang="nl-NL" dirty="0"/>
              <a:t>Ben je daarmee compleet? </a:t>
            </a:r>
            <a:br>
              <a:rPr lang="nl-NL" dirty="0"/>
            </a:br>
            <a:r>
              <a:rPr lang="nl-NL" dirty="0"/>
              <a:t>Nee, zeker niet, maar je weet wel hoe in de basis de testcases bepaald worden. </a:t>
            </a:r>
          </a:p>
          <a:p>
            <a:r>
              <a:rPr lang="nl-NL" dirty="0"/>
              <a:t>Waarom stoppen we dan nu?</a:t>
            </a:r>
          </a:p>
          <a:p>
            <a:endParaRPr lang="en-GB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80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Voorbeeldtabel – testcases </a:t>
            </a:r>
            <a:endParaRPr lang="en-GB" dirty="0"/>
          </a:p>
        </p:txBody>
      </p:sp>
      <p:graphicFrame>
        <p:nvGraphicFramePr>
          <p:cNvPr id="7" name="Tijdelijke aanduiding voor inhoud 6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267398163"/>
              </p:ext>
            </p:extLst>
          </p:nvPr>
        </p:nvGraphicFramePr>
        <p:xfrm>
          <a:off x="2767013" y="2384425"/>
          <a:ext cx="6102352" cy="354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351">
                  <a:extLst>
                    <a:ext uri="{9D8B030D-6E8A-4147-A177-3AD203B41FA5}">
                      <a16:colId xmlns:a16="http://schemas.microsoft.com/office/drawing/2014/main" val="1455344267"/>
                    </a:ext>
                  </a:extLst>
                </a:gridCol>
                <a:gridCol w="1800825">
                  <a:extLst>
                    <a:ext uri="{9D8B030D-6E8A-4147-A177-3AD203B41FA5}">
                      <a16:colId xmlns:a16="http://schemas.microsoft.com/office/drawing/2014/main" val="3546302171"/>
                    </a:ext>
                  </a:extLst>
                </a:gridCol>
                <a:gridCol w="1594447">
                  <a:extLst>
                    <a:ext uri="{9D8B030D-6E8A-4147-A177-3AD203B41FA5}">
                      <a16:colId xmlns:a16="http://schemas.microsoft.com/office/drawing/2014/main" val="694074616"/>
                    </a:ext>
                  </a:extLst>
                </a:gridCol>
                <a:gridCol w="1456729">
                  <a:extLst>
                    <a:ext uri="{9D8B030D-6E8A-4147-A177-3AD203B41FA5}">
                      <a16:colId xmlns:a16="http://schemas.microsoft.com/office/drawing/2014/main" val="1071020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TC - 1</a:t>
                      </a:r>
                      <a:endParaRPr lang="en-GB" sz="1600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TC - 2</a:t>
                      </a:r>
                      <a:endParaRPr lang="en-GB" sz="1600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TC - 3</a:t>
                      </a:r>
                      <a:endParaRPr lang="en-GB" sz="1600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823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>
                          <a:solidFill>
                            <a:schemeClr val="bg1"/>
                          </a:solidFill>
                        </a:rPr>
                        <a:t>1: Kies spel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 err="1">
                          <a:solidFill>
                            <a:schemeClr val="bg1"/>
                          </a:solidFill>
                        </a:rPr>
                        <a:t>Bubble</a:t>
                      </a:r>
                      <a:endParaRPr lang="nl-NL" sz="140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nl-NL" sz="1400" dirty="0">
                          <a:solidFill>
                            <a:schemeClr val="bg1"/>
                          </a:solidFill>
                        </a:rPr>
                        <a:t>Level 41 halen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>
                          <a:solidFill>
                            <a:schemeClr val="bg1"/>
                          </a:solidFill>
                        </a:rPr>
                        <a:t>GTA-9 – UNKNOWN</a:t>
                      </a:r>
                      <a:r>
                        <a:rPr lang="nl-NL" sz="1400" baseline="0" dirty="0">
                          <a:solidFill>
                            <a:schemeClr val="bg1"/>
                          </a:solidFill>
                        </a:rPr>
                        <a:t> GAME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 err="1">
                          <a:solidFill>
                            <a:schemeClr val="bg1"/>
                          </a:solidFill>
                        </a:rPr>
                        <a:t>Bubble</a:t>
                      </a:r>
                      <a:endParaRPr lang="nl-NL" sz="140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nl-NL" sz="1400" dirty="0">
                          <a:solidFill>
                            <a:schemeClr val="bg1"/>
                          </a:solidFill>
                        </a:rPr>
                        <a:t>Level 41 halen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962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/>
                        <a:t>2: Ophogen level</a:t>
                      </a:r>
                      <a:endParaRPr lang="en-GB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Level 40 + 1 = 41</a:t>
                      </a:r>
                    </a:p>
                    <a:p>
                      <a:r>
                        <a:rPr lang="nl-NL" sz="1400" dirty="0"/>
                        <a:t>Ik wil doorgaan</a:t>
                      </a:r>
                      <a:endParaRPr lang="en-GB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STOP FLOW</a:t>
                      </a:r>
                      <a:endParaRPr lang="en-GB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Level 40 + 1 = ‘41</a:t>
                      </a:r>
                    </a:p>
                    <a:p>
                      <a:r>
                        <a:rPr lang="nl-NL" sz="1400" dirty="0"/>
                        <a:t>Ik wil doorgaan</a:t>
                      </a:r>
                      <a:endParaRPr lang="en-GB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645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>
                          <a:solidFill>
                            <a:schemeClr val="bg1"/>
                          </a:solidFill>
                        </a:rPr>
                        <a:t>3: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>
                          <a:solidFill>
                            <a:schemeClr val="bg1"/>
                          </a:solidFill>
                        </a:rPr>
                        <a:t>‘veel succes bij volgend level’</a:t>
                      </a:r>
                    </a:p>
                    <a:p>
                      <a:r>
                        <a:rPr lang="nl-NL" sz="1400" dirty="0">
                          <a:solidFill>
                            <a:schemeClr val="bg1"/>
                          </a:solidFill>
                        </a:rPr>
                        <a:t>Spelen Level 41 + 1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>
                          <a:solidFill>
                            <a:schemeClr val="bg1"/>
                          </a:solidFill>
                        </a:rPr>
                        <a:t>‘veel succes bij volgend level</a:t>
                      </a:r>
                    </a:p>
                    <a:p>
                      <a:r>
                        <a:rPr lang="nl-NL" sz="1400" dirty="0">
                          <a:solidFill>
                            <a:schemeClr val="bg1"/>
                          </a:solidFill>
                        </a:rPr>
                        <a:t>Spelen Level 55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105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/>
                        <a:t>2: ophogen level</a:t>
                      </a:r>
                      <a:endParaRPr lang="en-GB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Level 42</a:t>
                      </a:r>
                      <a:endParaRPr lang="nl-NL" sz="1400" baseline="0" dirty="0"/>
                    </a:p>
                    <a:p>
                      <a:r>
                        <a:rPr lang="nl-NL" sz="1400" baseline="0" dirty="0"/>
                        <a:t>Ik wil stoppen</a:t>
                      </a:r>
                      <a:endParaRPr lang="en-GB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STOP FLOW</a:t>
                      </a:r>
                      <a:endParaRPr lang="en-GB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727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>
                          <a:solidFill>
                            <a:schemeClr val="bg1"/>
                          </a:solidFill>
                        </a:rPr>
                        <a:t>7: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>
                          <a:solidFill>
                            <a:schemeClr val="bg1"/>
                          </a:solidFill>
                        </a:rPr>
                        <a:t>‘gefeliciteerd met het nieuwe niveau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021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/>
                        <a:t>8:</a:t>
                      </a:r>
                      <a:endParaRPr lang="en-GB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Publiceer voortgang</a:t>
                      </a:r>
                      <a:endParaRPr lang="en-GB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92241"/>
                  </a:ext>
                </a:extLst>
              </a:tr>
            </a:tbl>
          </a:graphicData>
        </a:graphic>
      </p:graphicFrame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Scenario: 1-2-3-2-7-8: Level + 1 - publiceren</a:t>
            </a:r>
          </a:p>
          <a:p>
            <a:endParaRPr lang="en-GB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ekstvak 8"/>
          <p:cNvSpPr txBox="1"/>
          <p:nvPr/>
        </p:nvSpPr>
        <p:spPr>
          <a:xfrm>
            <a:off x="560946" y="1401847"/>
            <a:ext cx="895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TC1</a:t>
            </a:r>
          </a:p>
          <a:p>
            <a:r>
              <a:rPr lang="nl-NL" dirty="0" err="1"/>
              <a:t>Regular</a:t>
            </a:r>
            <a:endParaRPr lang="en-GB" dirty="0"/>
          </a:p>
        </p:txBody>
      </p:sp>
      <p:sp>
        <p:nvSpPr>
          <p:cNvPr id="16" name="Ovaal 15"/>
          <p:cNvSpPr/>
          <p:nvPr/>
        </p:nvSpPr>
        <p:spPr>
          <a:xfrm>
            <a:off x="145144" y="2111126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1. </a:t>
            </a:r>
            <a:r>
              <a:rPr lang="nl-NL" sz="1400" dirty="0" err="1">
                <a:solidFill>
                  <a:schemeClr val="tx1"/>
                </a:solidFill>
              </a:rPr>
              <a:t>Bubble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7" name="Ovaal 16"/>
          <p:cNvSpPr/>
          <p:nvPr/>
        </p:nvSpPr>
        <p:spPr>
          <a:xfrm>
            <a:off x="145144" y="2669948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1. Level 41 - halen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8" name="Ovaal 17"/>
          <p:cNvSpPr/>
          <p:nvPr/>
        </p:nvSpPr>
        <p:spPr>
          <a:xfrm>
            <a:off x="145144" y="3235739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3. Doorgaan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9" name="Ovaal 18"/>
          <p:cNvSpPr/>
          <p:nvPr/>
        </p:nvSpPr>
        <p:spPr>
          <a:xfrm>
            <a:off x="145144" y="3801530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3. Level 42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0" name="Ovaal 19"/>
          <p:cNvSpPr/>
          <p:nvPr/>
        </p:nvSpPr>
        <p:spPr>
          <a:xfrm>
            <a:off x="145143" y="4933112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7. Stoppen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1" name="Ovaal 20"/>
          <p:cNvSpPr/>
          <p:nvPr/>
        </p:nvSpPr>
        <p:spPr>
          <a:xfrm>
            <a:off x="145144" y="5491934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7. opslaan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2" name="Ovaal 21"/>
          <p:cNvSpPr/>
          <p:nvPr/>
        </p:nvSpPr>
        <p:spPr>
          <a:xfrm>
            <a:off x="145144" y="6037666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8. publiceren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3" name="Ovaal 22"/>
          <p:cNvSpPr/>
          <p:nvPr/>
        </p:nvSpPr>
        <p:spPr>
          <a:xfrm>
            <a:off x="145143" y="4360352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2. Laatste level: 42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5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 vraag is nu hoe gaan we verder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Het testplan is bijna compleet:</a:t>
            </a:r>
          </a:p>
          <a:p>
            <a:pPr lvl="1"/>
            <a:r>
              <a:rPr lang="nl-NL" dirty="0"/>
              <a:t>De verwachte uitvoer moet nog vastgelegd worden (naam = Sander </a:t>
            </a:r>
            <a:r>
              <a:rPr lang="nl-NL" dirty="0" err="1"/>
              <a:t>Hoogendoorn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Testcase is de combinatie van 1 Testscenario met 1 set van invoer- en uitvoerattributen</a:t>
            </a:r>
          </a:p>
          <a:p>
            <a:pPr lvl="1"/>
            <a:r>
              <a:rPr lang="nl-NL" dirty="0"/>
              <a:t>De tester moet worden toegewezen.</a:t>
            </a:r>
          </a:p>
          <a:p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608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Vandaag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Keuze van Testsets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Het uitvoeren van de 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Het testrapport</a:t>
            </a: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452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Samengevat: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We testen </a:t>
            </a:r>
            <a:r>
              <a:rPr lang="nl-NL" dirty="0" err="1"/>
              <a:t>use</a:t>
            </a:r>
            <a:r>
              <a:rPr lang="nl-NL" dirty="0"/>
              <a:t> cases door van het bijbehorende AD de scenario’s te bepalen die minimaal alle deelpaden bevatten. Elk Scenario werken we uit in Testcases door verschillende Invoer en Uitvoerattributen te benoemen</a:t>
            </a: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551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Testrapport (globaal)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Gericht aan de opdrachtgever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Activity</a:t>
            </a:r>
            <a:r>
              <a:rPr lang="nl-NL" dirty="0"/>
              <a:t> </a:t>
            </a:r>
            <a:r>
              <a:rPr lang="nl-NL" dirty="0" err="1"/>
              <a:t>Diagrams</a:t>
            </a: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Gekozen Testscenario’s</a:t>
            </a:r>
          </a:p>
          <a:p>
            <a:pPr lvl="1"/>
            <a:r>
              <a:rPr lang="nl-NL" dirty="0"/>
              <a:t>Onderbouwd met deelpaden e.d.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Geïdentificeerde testcases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Testresultaten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Advies(testen)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Business Class Diagram </a:t>
            </a:r>
            <a:r>
              <a:rPr lang="nl-NL" sz="1800" dirty="0"/>
              <a:t>(Domain Model)</a:t>
            </a:r>
            <a:endParaRPr lang="nl-NL" dirty="0"/>
          </a:p>
          <a:p>
            <a:pPr lvl="1"/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  <a:p>
            <a:pPr lvl="1"/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5464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En nu zelf aan de gang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Vorm groepjes van 2 á 3 personen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Voer </a:t>
            </a:r>
            <a:r>
              <a:rPr lang="nl-NL" dirty="0" err="1"/>
              <a:t>Use</a:t>
            </a:r>
            <a:r>
              <a:rPr lang="nl-NL" dirty="0"/>
              <a:t> Case Uitgifte medicijnen van </a:t>
            </a:r>
            <a:r>
              <a:rPr lang="nl-NL"/>
              <a:t>onderwijs online uit</a:t>
            </a:r>
            <a:endParaRPr lang="nl-NL" dirty="0"/>
          </a:p>
          <a:p>
            <a:pPr lvl="1"/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622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Literatuur	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Tmap.net </a:t>
            </a:r>
            <a:r>
              <a:rPr lang="nl-NL" dirty="0">
                <a:hlinkClick r:id="rId2"/>
              </a:rPr>
              <a:t>http://wawewi.com/cover/usecasetesting2.html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939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altLang="nl-NL">
                <a:latin typeface="Arial" charset="0"/>
                <a:cs typeface="Arial" charset="0"/>
              </a:rPr>
              <a:t>Huiswerk</a:t>
            </a:r>
          </a:p>
        </p:txBody>
      </p:sp>
      <p:sp>
        <p:nvSpPr>
          <p:cNvPr id="19459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nl-NL" sz="2400" dirty="0"/>
              <a:t>Werk verder aan de casus </a:t>
            </a:r>
            <a:r>
              <a:rPr lang="nl-NL" sz="2400" dirty="0" err="1"/>
              <a:t>GameParadise</a:t>
            </a:r>
            <a:r>
              <a:rPr lang="nl-NL" sz="2400" dirty="0"/>
              <a:t>, maak opdracht 10 a i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50532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Scenario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Een mogelijke manier om het AD te doorlopen.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In andere woorden een scenario is een ‘</a:t>
            </a:r>
            <a:r>
              <a:rPr lang="nl-NL" dirty="0" err="1"/>
              <a:t>instance</a:t>
            </a:r>
            <a:r>
              <a:rPr lang="nl-NL" dirty="0"/>
              <a:t>’ van het AD (of zelfs van de use case)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‘Met </a:t>
            </a:r>
            <a:r>
              <a:rPr lang="en-US" dirty="0" err="1"/>
              <a:t>welke</a:t>
            </a:r>
            <a:r>
              <a:rPr lang="en-US" dirty="0"/>
              <a:t> </a:t>
            </a:r>
            <a:r>
              <a:rPr lang="en-US" dirty="0" err="1"/>
              <a:t>activiteiten</a:t>
            </a:r>
            <a:r>
              <a:rPr lang="en-US" dirty="0"/>
              <a:t> </a:t>
            </a:r>
            <a:r>
              <a:rPr lang="en-US" dirty="0" err="1"/>
              <a:t>bereik</a:t>
            </a:r>
            <a:r>
              <a:rPr lang="en-US" dirty="0"/>
              <a:t> </a:t>
            </a:r>
            <a:r>
              <a:rPr lang="en-US" dirty="0" err="1"/>
              <a:t>ik</a:t>
            </a:r>
            <a:r>
              <a:rPr lang="en-US" dirty="0"/>
              <a:t> </a:t>
            </a:r>
            <a:r>
              <a:rPr lang="en-US" dirty="0" err="1"/>
              <a:t>mijn</a:t>
            </a:r>
            <a:r>
              <a:rPr lang="en-US" dirty="0"/>
              <a:t> </a:t>
            </a:r>
            <a:r>
              <a:rPr lang="en-US" dirty="0" err="1"/>
              <a:t>doel</a:t>
            </a:r>
            <a:r>
              <a:rPr lang="en-US" dirty="0"/>
              <a:t>?’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837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800" dirty="0"/>
              <a:t>Hoe doorloop je je scenario?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De testattributen</a:t>
            </a:r>
          </a:p>
          <a:p>
            <a:pPr lvl="1"/>
            <a:r>
              <a:rPr lang="nl-NL" dirty="0"/>
              <a:t>Invoerattributen</a:t>
            </a:r>
          </a:p>
          <a:p>
            <a:pPr lvl="1"/>
            <a:endParaRPr lang="nl-NL" dirty="0"/>
          </a:p>
          <a:p>
            <a:pPr marL="457200" lvl="1" indent="0">
              <a:buNone/>
            </a:pPr>
            <a:r>
              <a:rPr lang="nl-NL" dirty="0"/>
              <a:t>EN de verwachte:</a:t>
            </a:r>
          </a:p>
          <a:p>
            <a:pPr marL="457200" lvl="1" indent="0">
              <a:buNone/>
            </a:pPr>
            <a:endParaRPr lang="nl-NL" dirty="0"/>
          </a:p>
          <a:p>
            <a:pPr lvl="1"/>
            <a:r>
              <a:rPr lang="nl-NL" dirty="0"/>
              <a:t>Uitvoerattributen 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8" name="Tijdelijke aanduiding voor inhoud 7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354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Hoe testen we een scenario?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We voorzien elk scenario van een duidelijke, zinvolle naam.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Werk elk scenario uit in testacties, activiteiten van de 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Geef aan wie welke testactie uitvoert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Identificeer per de testactie de invoer en uitvoer attributen. En noteer deze bij de testactie.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38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Een voorbeeld: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Te testen scenario’s: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2">
                    <a:lumMod val="50000"/>
                  </a:schemeClr>
                </a:solidFill>
              </a:rPr>
              <a:t>1-2-3-2-7-8: Level + 1 - publiceren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2">
                    <a:lumMod val="50000"/>
                  </a:schemeClr>
                </a:solidFill>
              </a:rPr>
              <a:t>1-4-5-2-7-9: Level niet gehaald – niet publiceren</a:t>
            </a:r>
            <a:br>
              <a:rPr lang="nl-NL" dirty="0">
                <a:solidFill>
                  <a:schemeClr val="accent6">
                    <a:lumMod val="75000"/>
                  </a:schemeClr>
                </a:solidFill>
              </a:rPr>
            </a:b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grpSp>
        <p:nvGrpSpPr>
          <p:cNvPr id="8" name="Groep 7"/>
          <p:cNvGrpSpPr/>
          <p:nvPr/>
        </p:nvGrpSpPr>
        <p:grpSpPr>
          <a:xfrm>
            <a:off x="231261" y="2426330"/>
            <a:ext cx="2372239" cy="3249520"/>
            <a:chOff x="3266501" y="1747262"/>
            <a:chExt cx="4088456" cy="5068986"/>
          </a:xfrm>
        </p:grpSpPr>
        <p:pic>
          <p:nvPicPr>
            <p:cNvPr id="9" name="Afbeelding 8"/>
            <p:cNvPicPr>
              <a:picLocks noChangeAspect="1"/>
            </p:cNvPicPr>
            <p:nvPr/>
          </p:nvPicPr>
          <p:blipFill rotWithShape="1">
            <a:blip r:embed="rId2"/>
            <a:srcRect b="10452"/>
            <a:stretch/>
          </p:blipFill>
          <p:spPr>
            <a:xfrm>
              <a:off x="3266501" y="1747262"/>
              <a:ext cx="4088456" cy="5068986"/>
            </a:xfrm>
            <a:prstGeom prst="rect">
              <a:avLst/>
            </a:prstGeom>
          </p:spPr>
        </p:pic>
        <p:sp>
          <p:nvSpPr>
            <p:cNvPr id="10" name="Ovaal 9"/>
            <p:cNvSpPr/>
            <p:nvPr/>
          </p:nvSpPr>
          <p:spPr>
            <a:xfrm>
              <a:off x="5017325" y="2212585"/>
              <a:ext cx="246784" cy="271581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1</a:t>
              </a:r>
              <a:endParaRPr lang="en-GB" dirty="0"/>
            </a:p>
          </p:txBody>
        </p:sp>
        <p:sp>
          <p:nvSpPr>
            <p:cNvPr id="11" name="Ovaal 10"/>
            <p:cNvSpPr/>
            <p:nvPr/>
          </p:nvSpPr>
          <p:spPr>
            <a:xfrm>
              <a:off x="5016017" y="3703712"/>
              <a:ext cx="246784" cy="27158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2</a:t>
              </a:r>
              <a:endParaRPr lang="en-GB" dirty="0"/>
            </a:p>
          </p:txBody>
        </p:sp>
        <p:sp>
          <p:nvSpPr>
            <p:cNvPr id="12" name="Ovaal 11"/>
            <p:cNvSpPr/>
            <p:nvPr/>
          </p:nvSpPr>
          <p:spPr>
            <a:xfrm>
              <a:off x="3626234" y="3706169"/>
              <a:ext cx="246784" cy="27158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3</a:t>
              </a:r>
              <a:endParaRPr lang="en-GB" dirty="0"/>
            </a:p>
          </p:txBody>
        </p:sp>
        <p:sp>
          <p:nvSpPr>
            <p:cNvPr id="13" name="Ovaal 12"/>
            <p:cNvSpPr/>
            <p:nvPr/>
          </p:nvSpPr>
          <p:spPr>
            <a:xfrm>
              <a:off x="5638740" y="2992571"/>
              <a:ext cx="246784" cy="27158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4</a:t>
              </a:r>
              <a:endParaRPr lang="en-GB" dirty="0"/>
            </a:p>
          </p:txBody>
        </p:sp>
        <p:sp>
          <p:nvSpPr>
            <p:cNvPr id="14" name="Ovaal 13"/>
            <p:cNvSpPr/>
            <p:nvPr/>
          </p:nvSpPr>
          <p:spPr>
            <a:xfrm>
              <a:off x="6775977" y="2477132"/>
              <a:ext cx="246784" cy="27158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5</a:t>
              </a:r>
              <a:endParaRPr lang="en-GB" dirty="0"/>
            </a:p>
          </p:txBody>
        </p:sp>
        <p:sp>
          <p:nvSpPr>
            <p:cNvPr id="15" name="Ovaal 14"/>
            <p:cNvSpPr/>
            <p:nvPr/>
          </p:nvSpPr>
          <p:spPr>
            <a:xfrm>
              <a:off x="6775977" y="4435250"/>
              <a:ext cx="246784" cy="27158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6</a:t>
              </a:r>
              <a:endParaRPr lang="en-GB" dirty="0"/>
            </a:p>
          </p:txBody>
        </p:sp>
        <p:sp>
          <p:nvSpPr>
            <p:cNvPr id="16" name="Ovaal 15"/>
            <p:cNvSpPr/>
            <p:nvPr/>
          </p:nvSpPr>
          <p:spPr>
            <a:xfrm>
              <a:off x="3626234" y="5482556"/>
              <a:ext cx="246784" cy="27158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8</a:t>
              </a:r>
              <a:endParaRPr lang="en-GB" dirty="0"/>
            </a:p>
          </p:txBody>
        </p:sp>
        <p:sp>
          <p:nvSpPr>
            <p:cNvPr id="17" name="Ovaal 16"/>
            <p:cNvSpPr/>
            <p:nvPr/>
          </p:nvSpPr>
          <p:spPr>
            <a:xfrm>
              <a:off x="5638740" y="5482556"/>
              <a:ext cx="246784" cy="27158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9</a:t>
              </a:r>
              <a:endParaRPr lang="en-GB" dirty="0"/>
            </a:p>
          </p:txBody>
        </p:sp>
        <p:sp>
          <p:nvSpPr>
            <p:cNvPr id="18" name="Ovaal 17"/>
            <p:cNvSpPr/>
            <p:nvPr/>
          </p:nvSpPr>
          <p:spPr>
            <a:xfrm>
              <a:off x="3626234" y="4441165"/>
              <a:ext cx="246784" cy="27158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7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15455597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Een voorbeeld 2: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3"/>
          </p:nvPr>
        </p:nvSpPr>
        <p:spPr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</a:rPr>
              <a:t>1-2-3-2-7-8: Level + 1 - publiceren</a:t>
            </a:r>
          </a:p>
          <a:p>
            <a:pPr marL="0" indent="0">
              <a:buNone/>
            </a:pPr>
            <a:r>
              <a:rPr lang="nl-NL" sz="1800" dirty="0"/>
              <a:t>Voorbeeld van testacties:</a:t>
            </a:r>
          </a:p>
          <a:p>
            <a:pPr marL="0" indent="0">
              <a:buNone/>
            </a:pPr>
            <a:r>
              <a:rPr lang="nl-NL" sz="1200" dirty="0"/>
              <a:t>INPUT						OUTPUT</a:t>
            </a:r>
          </a:p>
          <a:p>
            <a:pPr marL="457200" indent="-457200"/>
            <a:r>
              <a:rPr lang="nl-NL" sz="1400" dirty="0"/>
              <a:t>[1]: </a:t>
            </a:r>
            <a:r>
              <a:rPr lang="nl-NL" sz="1400" u="sng" dirty="0" err="1"/>
              <a:t>Bubble</a:t>
            </a:r>
            <a:r>
              <a:rPr lang="nl-NL" sz="1400" u="sng" dirty="0"/>
              <a:t> </a:t>
            </a:r>
            <a:r>
              <a:rPr lang="nl-NL" sz="1400" u="sng" dirty="0" err="1"/>
              <a:t>Explode</a:t>
            </a:r>
            <a:r>
              <a:rPr lang="nl-NL" sz="1400" dirty="0"/>
              <a:t>				Laatst gehaalde level: </a:t>
            </a:r>
            <a:r>
              <a:rPr lang="nl-NL" sz="1400" u="sng" dirty="0"/>
              <a:t>40</a:t>
            </a:r>
          </a:p>
          <a:p>
            <a:pPr marL="457200" indent="-457200">
              <a:buNone/>
            </a:pPr>
            <a:r>
              <a:rPr lang="nl-NL" sz="1400" dirty="0"/>
              <a:t>[1]: Speel level </a:t>
            </a:r>
            <a:r>
              <a:rPr lang="nl-NL" sz="1400" u="sng" dirty="0"/>
              <a:t>41</a:t>
            </a:r>
            <a:r>
              <a:rPr lang="nl-NL" sz="1400" dirty="0"/>
              <a:t>				</a:t>
            </a:r>
            <a:r>
              <a:rPr lang="nl-NL" sz="1400" u="sng" dirty="0"/>
              <a:t>Gehaald</a:t>
            </a:r>
            <a:r>
              <a:rPr lang="nl-NL" sz="1400" dirty="0"/>
              <a:t> </a:t>
            </a:r>
            <a:endParaRPr lang="nl-NL" sz="1400" dirty="0">
              <a:sym typeface="Wingdings" panose="05000000000000000000" pitchFamily="2" charset="2"/>
            </a:endParaRPr>
          </a:p>
          <a:p>
            <a:pPr marL="457200" indent="-457200">
              <a:buNone/>
            </a:pPr>
            <a:r>
              <a:rPr lang="nl-NL" sz="1400" dirty="0">
                <a:sym typeface="Wingdings" panose="05000000000000000000" pitchFamily="2" charset="2"/>
              </a:rPr>
              <a:t>[2]: Laatst gehaalde level:			</a:t>
            </a:r>
            <a:r>
              <a:rPr lang="nl-NL" sz="1400" u="sng" dirty="0">
                <a:sym typeface="Wingdings" panose="05000000000000000000" pitchFamily="2" charset="2"/>
              </a:rPr>
              <a:t>41</a:t>
            </a:r>
          </a:p>
          <a:p>
            <a:pPr marL="457200" indent="-457200">
              <a:buNone/>
            </a:pPr>
            <a:r>
              <a:rPr lang="nl-NL" sz="1400" dirty="0">
                <a:sym typeface="Wingdings" panose="05000000000000000000" pitchFamily="2" charset="2"/>
              </a:rPr>
              <a:t>[3]: </a:t>
            </a:r>
            <a:r>
              <a:rPr lang="nl-NL" sz="1400" u="sng" dirty="0">
                <a:sym typeface="Wingdings" panose="05000000000000000000" pitchFamily="2" charset="2"/>
              </a:rPr>
              <a:t>Ik wil doorgaan</a:t>
            </a:r>
          </a:p>
          <a:p>
            <a:pPr marL="457200" indent="-457200">
              <a:buNone/>
            </a:pPr>
            <a:r>
              <a:rPr lang="nl-NL" sz="1400" dirty="0">
                <a:sym typeface="Wingdings" panose="05000000000000000000" pitchFamily="2" charset="2"/>
              </a:rPr>
              <a:t>       Laatst gehaalde level = 41		</a:t>
            </a:r>
            <a:r>
              <a:rPr lang="nl-NL" sz="1400" u="sng" dirty="0">
                <a:sym typeface="Wingdings" panose="05000000000000000000" pitchFamily="2" charset="2"/>
              </a:rPr>
              <a:t>‘Veel succes bij volgend level’</a:t>
            </a:r>
          </a:p>
          <a:p>
            <a:pPr marL="457200" indent="-457200">
              <a:buNone/>
            </a:pPr>
            <a:r>
              <a:rPr lang="nl-NL" sz="1400" dirty="0">
                <a:sym typeface="Wingdings" panose="05000000000000000000" pitchFamily="2" charset="2"/>
              </a:rPr>
              <a:t>[3]: Speel level </a:t>
            </a:r>
            <a:r>
              <a:rPr lang="nl-NL" sz="1400" u="sng" dirty="0">
                <a:sym typeface="Wingdings" panose="05000000000000000000" pitchFamily="2" charset="2"/>
              </a:rPr>
              <a:t>42</a:t>
            </a:r>
            <a:r>
              <a:rPr lang="nl-NL" sz="1400" dirty="0">
                <a:sym typeface="Wingdings" panose="05000000000000000000" pitchFamily="2" charset="2"/>
              </a:rPr>
              <a:t>				</a:t>
            </a:r>
            <a:r>
              <a:rPr lang="nl-NL" sz="1400" u="sng" dirty="0">
                <a:sym typeface="Wingdings" panose="05000000000000000000" pitchFamily="2" charset="2"/>
              </a:rPr>
              <a:t>Gehaald</a:t>
            </a:r>
            <a:r>
              <a:rPr lang="nl-NL" sz="1400" dirty="0">
                <a:sym typeface="Wingdings" panose="05000000000000000000" pitchFamily="2" charset="2"/>
              </a:rPr>
              <a:t> </a:t>
            </a:r>
          </a:p>
          <a:p>
            <a:pPr marL="457200" indent="-457200">
              <a:buNone/>
            </a:pPr>
            <a:r>
              <a:rPr lang="nl-NL" sz="1400" dirty="0">
                <a:sym typeface="Wingdings" panose="05000000000000000000" pitchFamily="2" charset="2"/>
              </a:rPr>
              <a:t>[2]: Laatst gehaalde level: 			</a:t>
            </a:r>
            <a:r>
              <a:rPr lang="nl-NL" sz="1400" u="sng" dirty="0">
                <a:sym typeface="Wingdings" panose="05000000000000000000" pitchFamily="2" charset="2"/>
              </a:rPr>
              <a:t>42</a:t>
            </a:r>
          </a:p>
          <a:p>
            <a:pPr marL="457200" indent="-457200">
              <a:buNone/>
            </a:pPr>
            <a:r>
              <a:rPr lang="nl-NL" sz="1400" dirty="0">
                <a:sym typeface="Wingdings" panose="05000000000000000000" pitchFamily="2" charset="2"/>
              </a:rPr>
              <a:t>[7]: </a:t>
            </a:r>
            <a:r>
              <a:rPr lang="nl-NL" sz="1400" u="sng" dirty="0">
                <a:sym typeface="Wingdings" panose="05000000000000000000" pitchFamily="2" charset="2"/>
              </a:rPr>
              <a:t>Ik wil stoppen</a:t>
            </a:r>
            <a:r>
              <a:rPr lang="nl-NL" sz="1400" dirty="0">
                <a:sym typeface="Wingdings" panose="05000000000000000000" pitchFamily="2" charset="2"/>
              </a:rPr>
              <a:t>				</a:t>
            </a:r>
            <a:r>
              <a:rPr lang="nl-NL" sz="1400" u="sng" dirty="0">
                <a:sym typeface="Wingdings" panose="05000000000000000000" pitchFamily="2" charset="2"/>
              </a:rPr>
              <a:t>‘Gefeliciteerd met het nieuwe </a:t>
            </a:r>
            <a:r>
              <a:rPr lang="nl-NL" sz="1400" dirty="0">
                <a:sym typeface="Wingdings" panose="05000000000000000000" pitchFamily="2" charset="2"/>
              </a:rPr>
              <a:t>						</a:t>
            </a:r>
            <a:r>
              <a:rPr lang="nl-NL" sz="1400" u="sng" dirty="0">
                <a:sym typeface="Wingdings" panose="05000000000000000000" pitchFamily="2" charset="2"/>
              </a:rPr>
              <a:t>niveau’</a:t>
            </a:r>
          </a:p>
          <a:p>
            <a:pPr marL="457200" indent="-457200">
              <a:buNone/>
            </a:pPr>
            <a:r>
              <a:rPr lang="nl-NL" sz="1400" dirty="0">
                <a:sym typeface="Wingdings" panose="05000000000000000000" pitchFamily="2" charset="2"/>
              </a:rPr>
              <a:t>[7]: </a:t>
            </a:r>
            <a:r>
              <a:rPr lang="nl-NL" sz="1400" u="sng" dirty="0">
                <a:sym typeface="Wingdings" panose="05000000000000000000" pitchFamily="2" charset="2"/>
              </a:rPr>
              <a:t>sla op </a:t>
            </a:r>
            <a:r>
              <a:rPr lang="nl-NL" sz="1400" dirty="0">
                <a:sym typeface="Wingdings" panose="05000000000000000000" pitchFamily="2" charset="2"/>
              </a:rPr>
              <a:t>laatst gehaalde level		</a:t>
            </a:r>
            <a:r>
              <a:rPr lang="nl-NL" sz="1400" u="sng" dirty="0">
                <a:sym typeface="Wingdings" panose="05000000000000000000" pitchFamily="2" charset="2"/>
              </a:rPr>
              <a:t>42</a:t>
            </a:r>
          </a:p>
          <a:p>
            <a:pPr marL="457200" indent="-457200">
              <a:buNone/>
            </a:pPr>
            <a:r>
              <a:rPr lang="nl-NL" sz="1400" dirty="0">
                <a:sym typeface="Wingdings" panose="05000000000000000000" pitchFamily="2" charset="2"/>
              </a:rPr>
              <a:t>[8]: </a:t>
            </a:r>
            <a:r>
              <a:rPr lang="nl-NL" sz="1400" u="sng" dirty="0">
                <a:sym typeface="Wingdings" panose="05000000000000000000" pitchFamily="2" charset="2"/>
              </a:rPr>
              <a:t>Ik wil voortgang publiceren</a:t>
            </a:r>
            <a:r>
              <a:rPr lang="nl-NL" sz="1400" dirty="0">
                <a:sym typeface="Wingdings" panose="05000000000000000000" pitchFamily="2" charset="2"/>
              </a:rPr>
              <a:t>		</a:t>
            </a:r>
            <a:r>
              <a:rPr lang="nl-NL" sz="1400" u="sng" dirty="0">
                <a:sym typeface="Wingdings" panose="05000000000000000000" pitchFamily="2" charset="2"/>
              </a:rPr>
              <a:t>Publiceer</a:t>
            </a:r>
            <a:r>
              <a:rPr lang="nl-NL" sz="1400" dirty="0">
                <a:sym typeface="Wingdings" panose="05000000000000000000" pitchFamily="2" charset="2"/>
              </a:rPr>
              <a:t> laatst gehaalde level</a:t>
            </a:r>
          </a:p>
          <a:p>
            <a:pPr marL="457200" indent="-457200">
              <a:buNone/>
            </a:pPr>
            <a:endParaRPr lang="nl-NL" sz="1400" dirty="0"/>
          </a:p>
        </p:txBody>
      </p:sp>
      <p:sp>
        <p:nvSpPr>
          <p:cNvPr id="20" name="Tijdelijke aanduiding voor inhoud 19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</p:txBody>
      </p:sp>
      <p:sp>
        <p:nvSpPr>
          <p:cNvPr id="21" name="Tijdelijke aanduiding voor inhoud 20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2" name="Tijdelijke aanduiding voor inhoud 21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kstvak 2"/>
          <p:cNvSpPr txBox="1"/>
          <p:nvPr/>
        </p:nvSpPr>
        <p:spPr>
          <a:xfrm>
            <a:off x="3203848" y="6571446"/>
            <a:ext cx="36311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Onderstreept: invoer / uitvoerwaarden</a:t>
            </a:r>
          </a:p>
        </p:txBody>
      </p:sp>
      <p:grpSp>
        <p:nvGrpSpPr>
          <p:cNvPr id="9" name="Groep 8"/>
          <p:cNvGrpSpPr/>
          <p:nvPr/>
        </p:nvGrpSpPr>
        <p:grpSpPr>
          <a:xfrm>
            <a:off x="140311" y="3281305"/>
            <a:ext cx="2372239" cy="3249520"/>
            <a:chOff x="3266501" y="1747262"/>
            <a:chExt cx="4088456" cy="5068986"/>
          </a:xfrm>
        </p:grpSpPr>
        <p:pic>
          <p:nvPicPr>
            <p:cNvPr id="10" name="Afbeelding 9"/>
            <p:cNvPicPr>
              <a:picLocks noChangeAspect="1"/>
            </p:cNvPicPr>
            <p:nvPr/>
          </p:nvPicPr>
          <p:blipFill rotWithShape="1">
            <a:blip r:embed="rId2"/>
            <a:srcRect b="10452"/>
            <a:stretch/>
          </p:blipFill>
          <p:spPr>
            <a:xfrm>
              <a:off x="3266501" y="1747262"/>
              <a:ext cx="4088456" cy="5068986"/>
            </a:xfrm>
            <a:prstGeom prst="rect">
              <a:avLst/>
            </a:prstGeom>
          </p:spPr>
        </p:pic>
        <p:sp>
          <p:nvSpPr>
            <p:cNvPr id="11" name="Ovaal 10"/>
            <p:cNvSpPr/>
            <p:nvPr/>
          </p:nvSpPr>
          <p:spPr>
            <a:xfrm>
              <a:off x="5017325" y="2212585"/>
              <a:ext cx="246784" cy="271581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1</a:t>
              </a:r>
              <a:endParaRPr lang="en-GB" dirty="0"/>
            </a:p>
          </p:txBody>
        </p:sp>
        <p:sp>
          <p:nvSpPr>
            <p:cNvPr id="12" name="Ovaal 11"/>
            <p:cNvSpPr/>
            <p:nvPr/>
          </p:nvSpPr>
          <p:spPr>
            <a:xfrm>
              <a:off x="5016017" y="3703712"/>
              <a:ext cx="246784" cy="27158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2</a:t>
              </a:r>
              <a:endParaRPr lang="en-GB" dirty="0"/>
            </a:p>
          </p:txBody>
        </p:sp>
        <p:sp>
          <p:nvSpPr>
            <p:cNvPr id="13" name="Ovaal 12"/>
            <p:cNvSpPr/>
            <p:nvPr/>
          </p:nvSpPr>
          <p:spPr>
            <a:xfrm>
              <a:off x="3626234" y="3706169"/>
              <a:ext cx="246784" cy="27158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3</a:t>
              </a:r>
              <a:endParaRPr lang="en-GB" dirty="0"/>
            </a:p>
          </p:txBody>
        </p:sp>
        <p:sp>
          <p:nvSpPr>
            <p:cNvPr id="14" name="Ovaal 13"/>
            <p:cNvSpPr/>
            <p:nvPr/>
          </p:nvSpPr>
          <p:spPr>
            <a:xfrm>
              <a:off x="5638740" y="2992571"/>
              <a:ext cx="246784" cy="27158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4</a:t>
              </a:r>
              <a:endParaRPr lang="en-GB" dirty="0"/>
            </a:p>
          </p:txBody>
        </p:sp>
        <p:sp>
          <p:nvSpPr>
            <p:cNvPr id="15" name="Ovaal 14"/>
            <p:cNvSpPr/>
            <p:nvPr/>
          </p:nvSpPr>
          <p:spPr>
            <a:xfrm>
              <a:off x="6775977" y="2477132"/>
              <a:ext cx="246784" cy="27158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5</a:t>
              </a:r>
              <a:endParaRPr lang="en-GB" dirty="0"/>
            </a:p>
          </p:txBody>
        </p:sp>
        <p:sp>
          <p:nvSpPr>
            <p:cNvPr id="16" name="Ovaal 15"/>
            <p:cNvSpPr/>
            <p:nvPr/>
          </p:nvSpPr>
          <p:spPr>
            <a:xfrm>
              <a:off x="6775977" y="4435250"/>
              <a:ext cx="246784" cy="27158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6</a:t>
              </a:r>
              <a:endParaRPr lang="en-GB" dirty="0"/>
            </a:p>
          </p:txBody>
        </p:sp>
        <p:sp>
          <p:nvSpPr>
            <p:cNvPr id="17" name="Ovaal 16"/>
            <p:cNvSpPr/>
            <p:nvPr/>
          </p:nvSpPr>
          <p:spPr>
            <a:xfrm>
              <a:off x="3626234" y="5482556"/>
              <a:ext cx="246784" cy="27158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8</a:t>
              </a:r>
              <a:endParaRPr lang="en-GB" dirty="0"/>
            </a:p>
          </p:txBody>
        </p:sp>
        <p:sp>
          <p:nvSpPr>
            <p:cNvPr id="18" name="Ovaal 17"/>
            <p:cNvSpPr/>
            <p:nvPr/>
          </p:nvSpPr>
          <p:spPr>
            <a:xfrm>
              <a:off x="5638740" y="5482556"/>
              <a:ext cx="246784" cy="27158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9</a:t>
              </a:r>
              <a:endParaRPr lang="en-GB" dirty="0"/>
            </a:p>
          </p:txBody>
        </p:sp>
        <p:sp>
          <p:nvSpPr>
            <p:cNvPr id="19" name="Ovaal 18"/>
            <p:cNvSpPr/>
            <p:nvPr/>
          </p:nvSpPr>
          <p:spPr>
            <a:xfrm>
              <a:off x="3626234" y="4441165"/>
              <a:ext cx="246784" cy="27158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7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17660474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Is deze test voldoende?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nl-NL" dirty="0"/>
              <a:t>Nee, dit is slechts </a:t>
            </a:r>
            <a:r>
              <a:rPr lang="nl-NL" u="sng" dirty="0"/>
              <a:t>één</a:t>
            </a:r>
            <a:r>
              <a:rPr lang="nl-NL" dirty="0"/>
              <a:t> test case van één scenario</a:t>
            </a:r>
          </a:p>
          <a:p>
            <a:r>
              <a:rPr lang="nl-NL" dirty="0"/>
              <a:t>Hoe vinden de rest?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r>
              <a:rPr lang="nl-NL" b="0" dirty="0"/>
              <a:t>Daarbij komt dat je niet alleen het happy scenario wilt testen: wat gebeurt er wanneer het systeem bijvoorbeeld opnieuw level 40 wil laten spelen? Of wanneer je wel je score wilt publiceren maar geen account hebt op bijv. Facebook??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38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Hoe stellen we goede tests samen.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[stap1] Vind de testattributen van elke </a:t>
            </a:r>
            <a:r>
              <a:rPr lang="nl-NL" dirty="0" err="1"/>
              <a:t>Use</a:t>
            </a:r>
            <a:r>
              <a:rPr lang="nl-NL" dirty="0"/>
              <a:t> Case Stap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[stap2] Vind verschillende opties voor elke stap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[stap3] Kies uit de opties per stap die moeten worden getest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[stap4] Wijs waardes toe aan de variabelen</a:t>
            </a:r>
          </a:p>
          <a:p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63430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019B417B6081439134A9CA24AF155A" ma:contentTypeVersion="0" ma:contentTypeDescription="Een nieuw document maken." ma:contentTypeScope="" ma:versionID="1cb18a296fecdd28db82598a95e3eace">
  <xsd:schema xmlns:xsd="http://www.w3.org/2001/XMLSchema" xmlns:p="http://schemas.microsoft.com/office/2006/metadata/properties" targetNamespace="http://schemas.microsoft.com/office/2006/metadata/properties" ma:root="true" ma:fieldsID="b118b0825d757084c8d1e1ffd33f200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F6E7F57-9C93-4CA1-9A3A-B6C72705A638}">
  <ds:schemaRefs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7C8217E-38F2-4264-8BBF-5CB2A08B0E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95B3F8C5-F8AE-4C21-A4EC-7150DB2DD0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1920</TotalTime>
  <Words>964</Words>
  <Application>Microsoft Office PowerPoint</Application>
  <PresentationFormat>Diavoorstelling (4:3)</PresentationFormat>
  <Paragraphs>234</Paragraphs>
  <Slides>24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24</vt:i4>
      </vt:variant>
    </vt:vector>
  </HeadingPairs>
  <TitlesOfParts>
    <vt:vector size="30" baseType="lpstr">
      <vt:lpstr>Arial</vt:lpstr>
      <vt:lpstr>Calibri</vt:lpstr>
      <vt:lpstr>Helvetica Neue</vt:lpstr>
      <vt:lpstr>Helvetica Neue Light</vt:lpstr>
      <vt:lpstr>Wingdings</vt:lpstr>
      <vt:lpstr>Office Theme</vt:lpstr>
      <vt:lpstr>System Analysis &amp; Quality week 5 les 3</vt:lpstr>
      <vt:lpstr>Vandaag</vt:lpstr>
      <vt:lpstr>Scenario </vt:lpstr>
      <vt:lpstr>Hoe doorloop je je scenario?</vt:lpstr>
      <vt:lpstr>Hoe testen we een scenario?</vt:lpstr>
      <vt:lpstr>Een voorbeeld:</vt:lpstr>
      <vt:lpstr>Een voorbeeld 2:</vt:lpstr>
      <vt:lpstr>Is deze test voldoende?</vt:lpstr>
      <vt:lpstr>Hoe stellen we goede tests samen.</vt:lpstr>
      <vt:lpstr>[stap 1]</vt:lpstr>
      <vt:lpstr>[stap 2] Vind verschillende opties voor elke stap</vt:lpstr>
      <vt:lpstr>[stap 2] Extreme waarden</vt:lpstr>
      <vt:lpstr>[stap 2] de opties</vt:lpstr>
      <vt:lpstr>[stap3] Kies uit de opties per stap die moeten worden getest</vt:lpstr>
      <vt:lpstr>Stap 3 – kies de opties</vt:lpstr>
      <vt:lpstr>Stap 3 – kies de opties</vt:lpstr>
      <vt:lpstr>Voor de uitwerking in de casusopdracht!!!</vt:lpstr>
      <vt:lpstr>Voorbeeldtabel – testcases </vt:lpstr>
      <vt:lpstr>De vraag is nu hoe gaan we verder </vt:lpstr>
      <vt:lpstr>Samengevat: </vt:lpstr>
      <vt:lpstr>Testrapport (globaal)</vt:lpstr>
      <vt:lpstr>En nu zelf aan de gang</vt:lpstr>
      <vt:lpstr>Literatuur </vt:lpstr>
      <vt:lpstr>Huiswerk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Analysis &amp; Quality week 1 les 2</dc:title>
  <dc:creator>Coen Burgers</dc:creator>
  <cp:lastModifiedBy>Goede Tim de</cp:lastModifiedBy>
  <cp:revision>32</cp:revision>
  <dcterms:created xsi:type="dcterms:W3CDTF">2014-01-23T08:58:40Z</dcterms:created>
  <dcterms:modified xsi:type="dcterms:W3CDTF">2017-08-28T08:14:57Z</dcterms:modified>
</cp:coreProperties>
</file>