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4"/>
  </p:notesMasterIdLst>
  <p:sldIdLst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301" r:id="rId20"/>
    <p:sldId id="299" r:id="rId21"/>
    <p:sldId id="313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9" d="100"/>
          <a:sy n="99" d="100"/>
        </p:scale>
        <p:origin x="2067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elzang Gerrit" userId="5457342c-d2a7-4a65-8edd-e894e5cd9c24" providerId="ADAL" clId="{DE5A4CE7-EC51-459F-BE01-64323484F095}"/>
    <pc:docChg chg="modSld">
      <pc:chgData name="Vogelzang Gerrit" userId="5457342c-d2a7-4a65-8edd-e894e5cd9c24" providerId="ADAL" clId="{DE5A4CE7-EC51-459F-BE01-64323484F095}" dt="2017-08-23T13:51:10.376" v="1" actId="20577"/>
      <pc:docMkLst>
        <pc:docMk/>
      </pc:docMkLst>
      <pc:sldChg chg="modSp">
        <pc:chgData name="Vogelzang Gerrit" userId="5457342c-d2a7-4a65-8edd-e894e5cd9c24" providerId="ADAL" clId="{DE5A4CE7-EC51-459F-BE01-64323484F095}" dt="2017-08-23T13:51:10.376" v="1" actId="20577"/>
        <pc:sldMkLst>
          <pc:docMk/>
          <pc:sldMk cId="1155704272" sldId="312"/>
        </pc:sldMkLst>
        <pc:spChg chg="mod">
          <ac:chgData name="Vogelzang Gerrit" userId="5457342c-d2a7-4a65-8edd-e894e5cd9c24" providerId="ADAL" clId="{DE5A4CE7-EC51-459F-BE01-64323484F095}" dt="2017-08-23T13:51:10.376" v="1" actId="20577"/>
          <ac:spMkLst>
            <pc:docMk/>
            <pc:sldMk cId="1155704272" sldId="312"/>
            <ac:spMk id="19459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4:43.07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3:05.55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0,'0'0,"0"0,0 25,25-25,-25 0,0 0,0 24,25-24,-25 0,0 0,25 25,-25-25,0 24,25-24,0 0,-25 0,0 0,25 25,-25-25,0 0,25 0,-25 24,0-24,0 25,0-1,0-24,0 0,0 25,0-25,-25 0,25 0,-25 0,0 0,25 0,-25 0,25 0,0 0,0-25,0 1,0 24,0 0,0-25,0 25,0-24,0 24,0-25,0 25,0 0,0 25,0-25,0 0,0-25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3:15.91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0,'0'25,"25"0,-25-25,0 25,0-25,0 0,0 25,0-25,0 24,0 1,0-25,0 25,0-25,0 25,0 0,0-25,0 24,0-24,0 25,0-25,25 0,-25 0,25 0,-1 0,-24 0,25 0,-25 0,0 0,25 0,-25 0,0-25,25 25,0 0,-25 0,24 0,-24 0,0 0,0-24,0-1,0 25,0-25,0 25,25 0,-25-25,25 25,-25-25,0 25,25 0,-25 0,25 0,-25 0,24 0,-24 0,0 0,-24 0,24 0,-25 0,25 0,-25 0,0 0,25 0,-25-24,25 24,-24 0,-1 0,25 0,-25 0,25-25,0 25,-25 0,25-25,0 25,0-25,0 25,0 0,0 0,0 25,0-25,0 0,25 0,-25 25,0-25,0 0,25 0,0 0,-25 0,24 0,-24 0,25 0,0 0,-25 0,25 0,-25 25,0-25,0 24,0-24,0 25,0-25,-25 0,25 0,-25 0,25 25,-25-25,25 0,0 0,-24 0,-1 0,25 0,-25 0,25 0,0 0,0 0,0 0,0-25,0 0,0 25,0 0,0 0,0 25,0-25,-25 0,25 0,-25 0,1 0,24 0,-25 0,25-25,0 25,-25 0,25 0,0-24,0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4:43.07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3:05.55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0,'0'0,"0"0,0 25,25-25,-25 0,0 0,0 24,25-24,-25 0,0 0,25 25,-25-25,0 24,25-24,0 0,-25 0,0 0,25 25,-25-25,0 0,25 0,-25 24,0-24,0 25,0-1,0-24,0 0,0 25,0-25,-25 0,25 0,-25 0,0 0,25 0,-25 0,25 0,0 0,0-25,0 1,0 24,0 0,0-25,0 25,0-24,0 24,0-25,0 25,0 0,0 25,0-25,0 0,0-25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9-26T11:13:15.91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0,'0'25,"25"0,-25-25,0 25,0-25,0 0,0 25,0-25,0 24,0 1,0-25,0 25,0-25,0 25,0 0,0-25,0 24,0-24,0 25,0-25,25 0,-25 0,25 0,-1 0,-24 0,25 0,-25 0,0 0,25 0,-25 0,0-25,25 25,0 0,-25 0,24 0,-24 0,0 0,0-24,0-1,0 25,0-25,0 25,25 0,-25-25,25 25,-25-25,0 25,25 0,-25 0,25 0,-25 0,24 0,-24 0,0 0,-24 0,24 0,-25 0,25 0,-25 0,0 0,25 0,-25-24,25 24,-24 0,-1 0,25 0,-25 0,25-25,0 25,-25 0,25-25,0 25,0-25,0 25,0 0,0 0,0 25,0-25,0 0,25 0,-25 25,0-25,0 0,25 0,0 0,-25 0,24 0,-24 0,25 0,0 0,-25 0,25 0,-25 25,0-25,0 24,0-24,0 25,0-25,-25 0,25 0,-25 0,25 25,-25-25,25 0,0 0,-24 0,-1 0,25 0,-25 0,25 0,0 0,0 0,0 0,0-25,0 0,0 25,0 0,0 0,0 25,0-25,-25 0,25 0,-25 0,1 0,24 0,-25 0,25-25,0 25,-25 0,25 0,0-24,0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23-8-2017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ACC66-DB2B-4A8A-8D88-84AC7AB843F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946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FE3EC-7D34-4BA4-B203-32FDB7D03F9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36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3D9D3-EF05-4194-A996-A2DA464DB3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61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B2A3D-680F-4A6A-96DF-041ECE7EA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88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7A1FC-B59D-42E5-8AFB-9FB1ABD5C16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998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C44C5-D2C8-43EA-8BCF-798EB90DAAF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9547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C44C5-D2C8-43EA-8BCF-798EB90DAA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747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Uiteraard zijn er nog veel meer uitbreidingen mogelijk:</a:t>
            </a:r>
          </a:p>
          <a:p>
            <a:r>
              <a:rPr lang="nl-NL" dirty="0"/>
              <a:t>Attributen</a:t>
            </a:r>
          </a:p>
          <a:p>
            <a:r>
              <a:rPr lang="nl-NL" dirty="0"/>
              <a:t>Maar ook concepten als vermogen(geld)</a:t>
            </a:r>
          </a:p>
          <a:p>
            <a:r>
              <a:rPr lang="nl-NL" dirty="0"/>
              <a:t>Je zou square ook nog kunnen onderverdelen in straten en</a:t>
            </a:r>
            <a:r>
              <a:rPr lang="nl-NL" baseline="0" dirty="0"/>
              <a:t> niet straten. Maar dit kun je ook via de attributen regelen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DF3E2-5EB5-4EB4-BDA8-93EC2F88456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DR: Database en Reporting (blok 2), OOPD: Object </a:t>
            </a:r>
            <a:r>
              <a:rPr lang="nl-NL" dirty="0" err="1"/>
              <a:t>Oriented</a:t>
            </a:r>
            <a:r>
              <a:rPr lang="nl-NL" dirty="0"/>
              <a:t> Program Development</a:t>
            </a:r>
            <a:r>
              <a:rPr lang="nl-NL" baseline="0" dirty="0"/>
              <a:t> (blok 3)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84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Concepten: recepten;</a:t>
            </a:r>
            <a:r>
              <a:rPr lang="nl-NL" dirty="0" err="1"/>
              <a:t>patienten</a:t>
            </a:r>
            <a:r>
              <a:rPr lang="nl-NL" dirty="0"/>
              <a:t>;medewerkers (voor de vuist weg)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DF3E2-5EB5-4EB4-BDA8-93EC2F8845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5B1935-D959-4F8C-8556-213A1CDF3B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880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71ED6-4104-482D-8EE6-03613F59DD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42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8EA10-D31D-4D44-844C-2B73FE200B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11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3FEA6-831C-413F-B61E-41B58443F9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949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“Spring</a:t>
            </a:r>
            <a:r>
              <a:rPr lang="nl-NL" baseline="0" dirty="0"/>
              <a:t> terug naar de </a:t>
            </a:r>
            <a:r>
              <a:rPr lang="nl-NL" baseline="0" dirty="0" err="1"/>
              <a:t>Use</a:t>
            </a:r>
            <a:r>
              <a:rPr lang="nl-NL" baseline="0" dirty="0"/>
              <a:t> case en zoek met de studenten naar de concepten. “</a:t>
            </a:r>
          </a:p>
          <a:p>
            <a:r>
              <a:rPr lang="nl-NL" baseline="0" dirty="0"/>
              <a:t>Antwoord op volgende sheet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DF3E2-5EB5-4EB4-BDA8-93EC2F88456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0740-5EC2-48ED-85DA-1DD8A3017A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72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/>
              <a:t>Project 4 I Software Engineering 2004 voorjaar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EC21BBC-FE75-4CA0-BA39-0B504B64F246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6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jpe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emf"/><Relationship Id="rId4" Type="http://schemas.openxmlformats.org/officeDocument/2006/relationships/customXml" Target="../ink/ink1.xml"/><Relationship Id="rId9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3.jpe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3.emf"/><Relationship Id="rId4" Type="http://schemas.openxmlformats.org/officeDocument/2006/relationships/customXml" Target="../ink/ink4.xml"/><Relationship Id="rId9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6 les 2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Concepten in: </a:t>
            </a:r>
            <a:r>
              <a:rPr lang="nl-NL" dirty="0" err="1"/>
              <a:t>Use</a:t>
            </a:r>
            <a:r>
              <a:rPr lang="nl-NL" dirty="0"/>
              <a:t> Case </a:t>
            </a:r>
            <a:r>
              <a:rPr lang="nl-NL" dirty="0" err="1"/>
              <a:t>Process</a:t>
            </a:r>
            <a:r>
              <a:rPr lang="nl-NL" dirty="0"/>
              <a:t> Sale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Wie kan ze vinden?</a:t>
            </a:r>
          </a:p>
          <a:p>
            <a:endParaRPr lang="nl-NL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Verkoop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Verkoopitem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Betaling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Winkel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Artikel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nl-NL" dirty="0"/>
              <a:t>Kassa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Attributen in: </a:t>
            </a:r>
            <a:r>
              <a:rPr lang="nl-NL" dirty="0" err="1"/>
              <a:t>Use</a:t>
            </a:r>
            <a:r>
              <a:rPr lang="nl-NL" dirty="0"/>
              <a:t> Case </a:t>
            </a:r>
            <a:r>
              <a:rPr lang="nl-NL" dirty="0" err="1"/>
              <a:t>Process</a:t>
            </a:r>
            <a:r>
              <a:rPr lang="nl-NL" dirty="0"/>
              <a:t> Sale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000" dirty="0"/>
              <a:t>Verkoopitem</a:t>
            </a:r>
          </a:p>
          <a:p>
            <a:pPr lvl="1"/>
            <a:r>
              <a:rPr lang="nl-NL" sz="1800" u="sng" dirty="0"/>
              <a:t>Aantal</a:t>
            </a:r>
          </a:p>
          <a:p>
            <a:r>
              <a:rPr lang="nl-NL" sz="2000" dirty="0"/>
              <a:t>Verkoop</a:t>
            </a:r>
          </a:p>
          <a:p>
            <a:pPr lvl="1"/>
            <a:r>
              <a:rPr lang="nl-NL" sz="1800" u="sng" dirty="0"/>
              <a:t>Datum</a:t>
            </a:r>
          </a:p>
          <a:p>
            <a:pPr lvl="1"/>
            <a:r>
              <a:rPr lang="nl-NL" sz="1800" u="sng" dirty="0"/>
              <a:t>Tijd</a:t>
            </a:r>
          </a:p>
          <a:p>
            <a:r>
              <a:rPr lang="nl-NL" sz="2000" dirty="0"/>
              <a:t>Betaling</a:t>
            </a:r>
          </a:p>
          <a:p>
            <a:pPr lvl="1"/>
            <a:r>
              <a:rPr lang="nl-NL" sz="1800" u="sng" dirty="0"/>
              <a:t>Bedrag</a:t>
            </a:r>
          </a:p>
          <a:p>
            <a:r>
              <a:rPr lang="nl-NL" sz="2000" dirty="0"/>
              <a:t>Winkel</a:t>
            </a:r>
          </a:p>
          <a:p>
            <a:pPr lvl="1"/>
            <a:r>
              <a:rPr lang="nl-NL" sz="1800" u="sng" dirty="0"/>
              <a:t>Adres</a:t>
            </a:r>
          </a:p>
          <a:p>
            <a:pPr lvl="1"/>
            <a:r>
              <a:rPr lang="nl-NL" sz="1800" u="sng" dirty="0"/>
              <a:t>Naam</a:t>
            </a:r>
          </a:p>
          <a:p>
            <a:r>
              <a:rPr lang="nl-NL" sz="2000" dirty="0"/>
              <a:t>Artikel</a:t>
            </a:r>
          </a:p>
          <a:p>
            <a:r>
              <a:rPr lang="nl-NL" sz="2000" dirty="0"/>
              <a:t>Kassa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6703" y="1104382"/>
            <a:ext cx="6102660" cy="650375"/>
          </a:xfrm>
        </p:spPr>
        <p:txBody>
          <a:bodyPr/>
          <a:lstStyle/>
          <a:p>
            <a:r>
              <a:rPr lang="nl-NL" dirty="0" err="1"/>
              <a:t>Multipliciteit</a:t>
            </a:r>
            <a:r>
              <a:rPr lang="nl-NL" dirty="0"/>
              <a:t> in </a:t>
            </a:r>
            <a:br>
              <a:rPr lang="nl-NL" dirty="0"/>
            </a:br>
            <a:r>
              <a:rPr lang="nl-NL" dirty="0" err="1"/>
              <a:t>Use</a:t>
            </a:r>
            <a:r>
              <a:rPr lang="nl-NL" dirty="0"/>
              <a:t> Case: </a:t>
            </a:r>
            <a:r>
              <a:rPr lang="nl-NL" dirty="0" err="1"/>
              <a:t>Process</a:t>
            </a:r>
            <a:r>
              <a:rPr lang="nl-NL" dirty="0"/>
              <a:t> Sale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Eén verkoopitem hoort bij één verkoop</a:t>
            </a:r>
          </a:p>
          <a:p>
            <a:r>
              <a:rPr lang="nl-NL" dirty="0"/>
              <a:t>Eén verkoop bevat één of meer verkoopitems</a:t>
            </a:r>
          </a:p>
          <a:p>
            <a:endParaRPr lang="nl-NL" dirty="0"/>
          </a:p>
          <a:p>
            <a:r>
              <a:rPr lang="nl-NL" dirty="0"/>
              <a:t>Dit wordt onoverzichtelijk </a:t>
            </a:r>
            <a:r>
              <a:rPr lang="nl-NL" dirty="0">
                <a:sym typeface="Wingdings" panose="05000000000000000000" pitchFamily="2" charset="2"/>
              </a:rPr>
              <a:t> Domain Model heeft dus een figuur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Model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sz="2000" dirty="0" err="1"/>
              <a:t>Een</a:t>
            </a:r>
            <a:r>
              <a:rPr lang="en-US" sz="2000" dirty="0"/>
              <a:t> domain model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/>
              <a:t> </a:t>
            </a:r>
            <a:r>
              <a:rPr lang="en-US" sz="2000" dirty="0" err="1"/>
              <a:t>geïllustreerd</a:t>
            </a:r>
            <a:r>
              <a:rPr lang="en-US" sz="2000" dirty="0"/>
              <a:t> door class diagrams </a:t>
            </a:r>
            <a:r>
              <a:rPr lang="en-US" sz="2000" dirty="0" err="1"/>
              <a:t>zónder</a:t>
            </a:r>
            <a:r>
              <a:rPr lang="en-US" sz="2000" dirty="0"/>
              <a:t> </a:t>
            </a:r>
            <a:r>
              <a:rPr lang="en-US" sz="2000" dirty="0" err="1"/>
              <a:t>operaties</a:t>
            </a:r>
            <a:r>
              <a:rPr lang="en-US" sz="2000" dirty="0"/>
              <a:t>, </a:t>
            </a:r>
            <a:r>
              <a:rPr lang="en-US" sz="2000" dirty="0" err="1"/>
              <a:t>mbv</a:t>
            </a:r>
            <a:r>
              <a:rPr lang="en-US" sz="2000" dirty="0"/>
              <a:t> UML (ASTAH)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Concepten</a:t>
            </a:r>
            <a:r>
              <a:rPr lang="en-US" sz="2000" dirty="0"/>
              <a:t> (domain objects) </a:t>
            </a:r>
          </a:p>
          <a:p>
            <a:pPr lvl="2"/>
            <a:r>
              <a:rPr lang="en-US" sz="1800" dirty="0"/>
              <a:t>‘Concept’ voor </a:t>
            </a:r>
            <a:r>
              <a:rPr lang="en-US" sz="1800" dirty="0" err="1"/>
              <a:t>dingen</a:t>
            </a:r>
            <a:r>
              <a:rPr lang="en-US" sz="1800" dirty="0"/>
              <a:t> </a:t>
            </a:r>
            <a:r>
              <a:rPr lang="en-US" sz="1800" dirty="0" err="1"/>
              <a:t>uit</a:t>
            </a:r>
            <a:r>
              <a:rPr lang="en-US" sz="1800" dirty="0"/>
              <a:t> de real world</a:t>
            </a:r>
          </a:p>
          <a:p>
            <a:pPr lvl="2"/>
            <a:r>
              <a:rPr lang="en-US" sz="1800" dirty="0"/>
              <a:t>(‘Class’ voor software </a:t>
            </a:r>
            <a:r>
              <a:rPr lang="en-US" sz="1800" dirty="0" err="1"/>
              <a:t>specificaties</a:t>
            </a:r>
            <a:r>
              <a:rPr lang="en-US" sz="1800" dirty="0"/>
              <a:t> en </a:t>
            </a:r>
            <a:r>
              <a:rPr lang="en-US" sz="1800" dirty="0" err="1"/>
              <a:t>implementaties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 err="1"/>
              <a:t>Associaties</a:t>
            </a:r>
            <a:r>
              <a:rPr lang="en-US" sz="2000" dirty="0"/>
              <a:t> </a:t>
            </a:r>
          </a:p>
          <a:p>
            <a:pPr lvl="2"/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relatie</a:t>
            </a:r>
            <a:r>
              <a:rPr lang="en-US" sz="1800" dirty="0"/>
              <a:t> </a:t>
            </a:r>
            <a:r>
              <a:rPr lang="en-US" sz="1800" dirty="0" err="1"/>
              <a:t>tussen</a:t>
            </a:r>
            <a:r>
              <a:rPr lang="en-US" sz="1800" dirty="0"/>
              <a:t> </a:t>
            </a:r>
            <a:r>
              <a:rPr lang="en-US" sz="1800" dirty="0" err="1"/>
              <a:t>conceptuele</a:t>
            </a:r>
            <a:r>
              <a:rPr lang="en-US" sz="1800" dirty="0"/>
              <a:t> classes die </a:t>
            </a:r>
            <a:r>
              <a:rPr lang="en-US" sz="1800" dirty="0" err="1"/>
              <a:t>vaak</a:t>
            </a:r>
            <a:r>
              <a:rPr lang="en-US" sz="1800" dirty="0"/>
              <a:t> voor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bepaalde</a:t>
            </a:r>
            <a:r>
              <a:rPr lang="en-US" sz="1800" dirty="0"/>
              <a:t> </a:t>
            </a:r>
            <a:r>
              <a:rPr lang="en-US" sz="1800" dirty="0" err="1"/>
              <a:t>periode</a:t>
            </a:r>
            <a:r>
              <a:rPr lang="en-US" sz="1800" dirty="0"/>
              <a:t> </a:t>
            </a:r>
            <a:r>
              <a:rPr lang="en-US" sz="1800" dirty="0" err="1"/>
              <a:t>bestaat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 err="1"/>
              <a:t>Attributen</a:t>
            </a:r>
            <a:endParaRPr lang="en-US" sz="2000" dirty="0"/>
          </a:p>
          <a:p>
            <a:pPr lvl="2"/>
            <a:r>
              <a:rPr lang="en-US" sz="1800" dirty="0"/>
              <a:t>Voor het </a:t>
            </a:r>
            <a:r>
              <a:rPr lang="en-US" sz="1800" dirty="0" err="1"/>
              <a:t>weergeven</a:t>
            </a:r>
            <a:r>
              <a:rPr lang="en-US" sz="1800" dirty="0"/>
              <a:t> van </a:t>
            </a:r>
            <a:r>
              <a:rPr lang="en-US" sz="1800" dirty="0" err="1"/>
              <a:t>eigenschapppen</a:t>
            </a:r>
            <a:r>
              <a:rPr lang="en-US" sz="1800" dirty="0"/>
              <a:t> van domain objects</a:t>
            </a:r>
          </a:p>
          <a:p>
            <a:endParaRPr lang="en-US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266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fld id="{96E4035C-7EDF-4EA9-85C0-3E06333078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Domain Model POS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242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fld id="{D8C26773-D5DF-4D9F-88EC-AD08859DE167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0244" name="Group 115"/>
          <p:cNvGrpSpPr>
            <a:grpSpLocks/>
          </p:cNvGrpSpPr>
          <p:nvPr/>
        </p:nvGrpSpPr>
        <p:grpSpPr bwMode="auto">
          <a:xfrm>
            <a:off x="966112" y="1699064"/>
            <a:ext cx="7042150" cy="5006975"/>
            <a:chOff x="609" y="880"/>
            <a:chExt cx="4436" cy="3154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4094" y="3373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4094" y="3373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4349" y="3423"/>
              <a:ext cx="41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Register</a:t>
              </a:r>
              <a:endParaRPr lang="nl-NL" sz="1400"/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4094" y="3590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4094" y="3590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4094" y="989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4094" y="989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4435" y="1039"/>
              <a:ext cx="21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Item</a:t>
              </a:r>
              <a:endParaRPr lang="nl-NL" sz="1400"/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4094" y="1206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4094" y="1206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4094" y="2290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4094" y="2290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4413" y="2340"/>
              <a:ext cx="2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Store</a:t>
              </a:r>
              <a:endParaRPr lang="nl-NL" sz="1400"/>
            </a:p>
          </p:txBody>
        </p:sp>
        <p:sp>
          <p:nvSpPr>
            <p:cNvPr id="10258" name="Rectangle 17"/>
            <p:cNvSpPr>
              <a:spLocks noChangeArrowheads="1"/>
            </p:cNvSpPr>
            <p:nvPr/>
          </p:nvSpPr>
          <p:spPr bwMode="auto">
            <a:xfrm>
              <a:off x="4094" y="2507"/>
              <a:ext cx="869" cy="3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59" name="Rectangle 18"/>
            <p:cNvSpPr>
              <a:spLocks noChangeArrowheads="1"/>
            </p:cNvSpPr>
            <p:nvPr/>
          </p:nvSpPr>
          <p:spPr bwMode="auto">
            <a:xfrm>
              <a:off x="4094" y="2507"/>
              <a:ext cx="869" cy="32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60" name="Rectangle 19"/>
            <p:cNvSpPr>
              <a:spLocks noChangeArrowheads="1"/>
            </p:cNvSpPr>
            <p:nvPr/>
          </p:nvSpPr>
          <p:spPr bwMode="auto">
            <a:xfrm>
              <a:off x="4151" y="2555"/>
              <a:ext cx="39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address</a:t>
              </a:r>
              <a:endParaRPr lang="nl-NL" sz="1400"/>
            </a:p>
          </p:txBody>
        </p:sp>
        <p:sp>
          <p:nvSpPr>
            <p:cNvPr id="10261" name="Rectangle 20"/>
            <p:cNvSpPr>
              <a:spLocks noChangeArrowheads="1"/>
            </p:cNvSpPr>
            <p:nvPr/>
          </p:nvSpPr>
          <p:spPr bwMode="auto">
            <a:xfrm>
              <a:off x="4151" y="2670"/>
              <a:ext cx="2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name</a:t>
              </a:r>
              <a:endParaRPr lang="nl-NL" sz="1400"/>
            </a:p>
          </p:txBody>
        </p:sp>
        <p:sp>
          <p:nvSpPr>
            <p:cNvPr id="10262" name="Rectangle 21"/>
            <p:cNvSpPr>
              <a:spLocks noChangeArrowheads="1"/>
            </p:cNvSpPr>
            <p:nvPr/>
          </p:nvSpPr>
          <p:spPr bwMode="auto">
            <a:xfrm>
              <a:off x="1992" y="2290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63" name="Rectangle 22"/>
            <p:cNvSpPr>
              <a:spLocks noChangeArrowheads="1"/>
            </p:cNvSpPr>
            <p:nvPr/>
          </p:nvSpPr>
          <p:spPr bwMode="auto">
            <a:xfrm>
              <a:off x="1992" y="2290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64" name="Rectangle 23"/>
            <p:cNvSpPr>
              <a:spLocks noChangeArrowheads="1"/>
            </p:cNvSpPr>
            <p:nvPr/>
          </p:nvSpPr>
          <p:spPr bwMode="auto">
            <a:xfrm>
              <a:off x="2329" y="2340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Sale</a:t>
              </a:r>
              <a:endParaRPr lang="nl-NL" sz="1400"/>
            </a:p>
          </p:txBody>
        </p:sp>
        <p:sp>
          <p:nvSpPr>
            <p:cNvPr id="10265" name="Rectangle 24"/>
            <p:cNvSpPr>
              <a:spLocks noChangeArrowheads="1"/>
            </p:cNvSpPr>
            <p:nvPr/>
          </p:nvSpPr>
          <p:spPr bwMode="auto">
            <a:xfrm>
              <a:off x="1992" y="2507"/>
              <a:ext cx="869" cy="3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66" name="Rectangle 25"/>
            <p:cNvSpPr>
              <a:spLocks noChangeArrowheads="1"/>
            </p:cNvSpPr>
            <p:nvPr/>
          </p:nvSpPr>
          <p:spPr bwMode="auto">
            <a:xfrm>
              <a:off x="1992" y="2507"/>
              <a:ext cx="869" cy="32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67" name="Rectangle 26"/>
            <p:cNvSpPr>
              <a:spLocks noChangeArrowheads="1"/>
            </p:cNvSpPr>
            <p:nvPr/>
          </p:nvSpPr>
          <p:spPr bwMode="auto">
            <a:xfrm>
              <a:off x="2049" y="2555"/>
              <a:ext cx="2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date </a:t>
              </a:r>
              <a:endParaRPr lang="nl-NL" sz="1400"/>
            </a:p>
          </p:txBody>
        </p:sp>
        <p:sp>
          <p:nvSpPr>
            <p:cNvPr id="10268" name="Rectangle 27"/>
            <p:cNvSpPr>
              <a:spLocks noChangeArrowheads="1"/>
            </p:cNvSpPr>
            <p:nvPr/>
          </p:nvSpPr>
          <p:spPr bwMode="auto">
            <a:xfrm>
              <a:off x="2049" y="2670"/>
              <a:ext cx="21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time</a:t>
              </a:r>
              <a:endParaRPr lang="nl-NL" sz="1400"/>
            </a:p>
          </p:txBody>
        </p:sp>
        <p:sp>
          <p:nvSpPr>
            <p:cNvPr id="10269" name="Rectangle 28"/>
            <p:cNvSpPr>
              <a:spLocks noChangeArrowheads="1"/>
            </p:cNvSpPr>
            <p:nvPr/>
          </p:nvSpPr>
          <p:spPr bwMode="auto">
            <a:xfrm>
              <a:off x="1992" y="3600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0" name="Rectangle 29"/>
            <p:cNvSpPr>
              <a:spLocks noChangeArrowheads="1"/>
            </p:cNvSpPr>
            <p:nvPr/>
          </p:nvSpPr>
          <p:spPr bwMode="auto">
            <a:xfrm>
              <a:off x="1992" y="3600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1" name="Rectangle 30"/>
            <p:cNvSpPr>
              <a:spLocks noChangeArrowheads="1"/>
            </p:cNvSpPr>
            <p:nvPr/>
          </p:nvSpPr>
          <p:spPr bwMode="auto">
            <a:xfrm>
              <a:off x="2236" y="3650"/>
              <a:ext cx="44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Payment</a:t>
              </a:r>
              <a:endParaRPr lang="nl-NL" sz="1400"/>
            </a:p>
          </p:txBody>
        </p:sp>
        <p:sp>
          <p:nvSpPr>
            <p:cNvPr id="10272" name="Rectangle 31"/>
            <p:cNvSpPr>
              <a:spLocks noChangeArrowheads="1"/>
            </p:cNvSpPr>
            <p:nvPr/>
          </p:nvSpPr>
          <p:spPr bwMode="auto">
            <a:xfrm>
              <a:off x="1992" y="3817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3" name="Rectangle 32"/>
            <p:cNvSpPr>
              <a:spLocks noChangeArrowheads="1"/>
            </p:cNvSpPr>
            <p:nvPr/>
          </p:nvSpPr>
          <p:spPr bwMode="auto">
            <a:xfrm>
              <a:off x="1992" y="3817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4" name="Rectangle 33"/>
            <p:cNvSpPr>
              <a:spLocks noChangeArrowheads="1"/>
            </p:cNvSpPr>
            <p:nvPr/>
          </p:nvSpPr>
          <p:spPr bwMode="auto">
            <a:xfrm>
              <a:off x="2049" y="3867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amount</a:t>
              </a:r>
              <a:endParaRPr lang="nl-NL" sz="1400"/>
            </a:p>
          </p:txBody>
        </p:sp>
        <p:sp>
          <p:nvSpPr>
            <p:cNvPr id="10275" name="Rectangle 34"/>
            <p:cNvSpPr>
              <a:spLocks noChangeArrowheads="1"/>
            </p:cNvSpPr>
            <p:nvPr/>
          </p:nvSpPr>
          <p:spPr bwMode="auto">
            <a:xfrm>
              <a:off x="1992" y="934"/>
              <a:ext cx="869" cy="3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6" name="Rectangle 35"/>
            <p:cNvSpPr>
              <a:spLocks noChangeArrowheads="1"/>
            </p:cNvSpPr>
            <p:nvPr/>
          </p:nvSpPr>
          <p:spPr bwMode="auto">
            <a:xfrm>
              <a:off x="1992" y="934"/>
              <a:ext cx="869" cy="32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77" name="Rectangle 36"/>
            <p:cNvSpPr>
              <a:spLocks noChangeArrowheads="1"/>
            </p:cNvSpPr>
            <p:nvPr/>
          </p:nvSpPr>
          <p:spPr bwMode="auto">
            <a:xfrm>
              <a:off x="2306" y="981"/>
              <a:ext cx="28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Sales</a:t>
              </a:r>
              <a:endParaRPr lang="nl-NL" sz="1400"/>
            </a:p>
          </p:txBody>
        </p:sp>
        <p:sp>
          <p:nvSpPr>
            <p:cNvPr id="10278" name="Rectangle 37"/>
            <p:cNvSpPr>
              <a:spLocks noChangeArrowheads="1"/>
            </p:cNvSpPr>
            <p:nvPr/>
          </p:nvSpPr>
          <p:spPr bwMode="auto">
            <a:xfrm>
              <a:off x="2242" y="1097"/>
              <a:ext cx="4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LineItem</a:t>
              </a:r>
              <a:endParaRPr lang="nl-NL" sz="1400"/>
            </a:p>
          </p:txBody>
        </p:sp>
        <p:sp>
          <p:nvSpPr>
            <p:cNvPr id="10279" name="Rectangle 38"/>
            <p:cNvSpPr>
              <a:spLocks noChangeArrowheads="1"/>
            </p:cNvSpPr>
            <p:nvPr/>
          </p:nvSpPr>
          <p:spPr bwMode="auto">
            <a:xfrm>
              <a:off x="1992" y="1262"/>
              <a:ext cx="869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80" name="Rectangle 39"/>
            <p:cNvSpPr>
              <a:spLocks noChangeArrowheads="1"/>
            </p:cNvSpPr>
            <p:nvPr/>
          </p:nvSpPr>
          <p:spPr bwMode="auto">
            <a:xfrm>
              <a:off x="1992" y="1262"/>
              <a:ext cx="869" cy="2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281" name="Rectangle 40"/>
            <p:cNvSpPr>
              <a:spLocks noChangeArrowheads="1"/>
            </p:cNvSpPr>
            <p:nvPr/>
          </p:nvSpPr>
          <p:spPr bwMode="auto">
            <a:xfrm>
              <a:off x="2049" y="1313"/>
              <a:ext cx="39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quantity</a:t>
              </a:r>
              <a:endParaRPr lang="nl-NL" sz="1400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>
              <a:off x="4529" y="1423"/>
              <a:ext cx="1" cy="86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Rectangle 42"/>
            <p:cNvSpPr>
              <a:spLocks noChangeArrowheads="1"/>
            </p:cNvSpPr>
            <p:nvPr/>
          </p:nvSpPr>
          <p:spPr bwMode="auto">
            <a:xfrm>
              <a:off x="3916" y="1749"/>
              <a:ext cx="40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Stocked</a:t>
              </a:r>
              <a:endParaRPr lang="nl-NL" sz="1400"/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4377" y="1749"/>
              <a:ext cx="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in</a:t>
              </a:r>
              <a:endParaRPr lang="nl-NL" sz="1400"/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4713" y="1430"/>
              <a:ext cx="4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*</a:t>
              </a:r>
              <a:endParaRPr lang="nl-NL" sz="1400"/>
            </a:p>
          </p:txBody>
        </p:sp>
        <p:sp>
          <p:nvSpPr>
            <p:cNvPr id="10286" name="Line 46"/>
            <p:cNvSpPr>
              <a:spLocks noChangeShapeType="1"/>
            </p:cNvSpPr>
            <p:nvPr/>
          </p:nvSpPr>
          <p:spPr bwMode="auto">
            <a:xfrm flipV="1">
              <a:off x="4529" y="2834"/>
              <a:ext cx="1" cy="53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Rectangle 47"/>
            <p:cNvSpPr>
              <a:spLocks noChangeArrowheads="1"/>
            </p:cNvSpPr>
            <p:nvPr/>
          </p:nvSpPr>
          <p:spPr bwMode="auto">
            <a:xfrm>
              <a:off x="4666" y="2994"/>
              <a:ext cx="3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Houses</a:t>
              </a:r>
              <a:endParaRPr lang="nl-NL" sz="1400"/>
            </a:p>
          </p:txBody>
        </p:sp>
        <p:sp>
          <p:nvSpPr>
            <p:cNvPr id="10288" name="Rectangle 48"/>
            <p:cNvSpPr>
              <a:spLocks noChangeArrowheads="1"/>
            </p:cNvSpPr>
            <p:nvPr/>
          </p:nvSpPr>
          <p:spPr bwMode="auto">
            <a:xfrm>
              <a:off x="4667" y="3213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721" y="3213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..</a:t>
              </a:r>
              <a:endParaRPr lang="nl-NL" sz="1400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75" y="3192"/>
              <a:ext cx="4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*</a:t>
              </a:r>
              <a:endParaRPr lang="nl-NL" sz="1400"/>
            </a:p>
          </p:txBody>
        </p:sp>
        <p:sp>
          <p:nvSpPr>
            <p:cNvPr id="10291" name="Line 51"/>
            <p:cNvSpPr>
              <a:spLocks noChangeShapeType="1"/>
            </p:cNvSpPr>
            <p:nvPr/>
          </p:nvSpPr>
          <p:spPr bwMode="auto">
            <a:xfrm flipV="1">
              <a:off x="2426" y="1479"/>
              <a:ext cx="1" cy="81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1751" y="1863"/>
              <a:ext cx="5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Contained</a:t>
              </a:r>
              <a:endParaRPr lang="nl-NL" sz="1400"/>
            </a:p>
          </p:txBody>
        </p:sp>
        <p:sp>
          <p:nvSpPr>
            <p:cNvPr id="10293" name="Rectangle 54"/>
            <p:cNvSpPr>
              <a:spLocks noChangeArrowheads="1"/>
            </p:cNvSpPr>
            <p:nvPr/>
          </p:nvSpPr>
          <p:spPr bwMode="auto">
            <a:xfrm>
              <a:off x="2311" y="1863"/>
              <a:ext cx="8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in</a:t>
              </a:r>
              <a:endParaRPr lang="nl-NL" sz="1400"/>
            </a:p>
          </p:txBody>
        </p:sp>
        <p:sp>
          <p:nvSpPr>
            <p:cNvPr id="10294" name="Rectangle 55"/>
            <p:cNvSpPr>
              <a:spLocks noChangeArrowheads="1"/>
            </p:cNvSpPr>
            <p:nvPr/>
          </p:nvSpPr>
          <p:spPr bwMode="auto">
            <a:xfrm>
              <a:off x="2438" y="153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295" name="Rectangle 56"/>
            <p:cNvSpPr>
              <a:spLocks noChangeArrowheads="1"/>
            </p:cNvSpPr>
            <p:nvPr/>
          </p:nvSpPr>
          <p:spPr bwMode="auto">
            <a:xfrm>
              <a:off x="2492" y="153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..</a:t>
              </a:r>
              <a:endParaRPr lang="nl-NL" sz="1400"/>
            </a:p>
          </p:txBody>
        </p:sp>
        <p:sp>
          <p:nvSpPr>
            <p:cNvPr id="10296" name="Rectangle 57"/>
            <p:cNvSpPr>
              <a:spLocks noChangeArrowheads="1"/>
            </p:cNvSpPr>
            <p:nvPr/>
          </p:nvSpPr>
          <p:spPr bwMode="auto">
            <a:xfrm>
              <a:off x="2546" y="1514"/>
              <a:ext cx="4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*</a:t>
              </a:r>
              <a:endParaRPr lang="nl-NL" sz="1400"/>
            </a:p>
          </p:txBody>
        </p:sp>
        <p:sp>
          <p:nvSpPr>
            <p:cNvPr id="10297" name="Line 58"/>
            <p:cNvSpPr>
              <a:spLocks noChangeShapeType="1"/>
            </p:cNvSpPr>
            <p:nvPr/>
          </p:nvSpPr>
          <p:spPr bwMode="auto">
            <a:xfrm>
              <a:off x="2861" y="1206"/>
              <a:ext cx="123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Rectangle 59"/>
            <p:cNvSpPr>
              <a:spLocks noChangeArrowheads="1"/>
            </p:cNvSpPr>
            <p:nvPr/>
          </p:nvSpPr>
          <p:spPr bwMode="auto">
            <a:xfrm>
              <a:off x="3056" y="1076"/>
              <a:ext cx="41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Records</a:t>
              </a:r>
              <a:endParaRPr lang="nl-NL" sz="1400"/>
            </a:p>
          </p:txBody>
        </p:sp>
        <p:sp>
          <p:nvSpPr>
            <p:cNvPr id="10299" name="Rectangle 61"/>
            <p:cNvSpPr>
              <a:spLocks noChangeArrowheads="1"/>
            </p:cNvSpPr>
            <p:nvPr/>
          </p:nvSpPr>
          <p:spPr bwMode="auto">
            <a:xfrm>
              <a:off x="3528" y="1076"/>
              <a:ext cx="20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sale</a:t>
              </a:r>
              <a:endParaRPr lang="nl-NL" sz="1400"/>
            </a:p>
          </p:txBody>
        </p:sp>
        <p:sp>
          <p:nvSpPr>
            <p:cNvPr id="10300" name="Rectangle 63"/>
            <p:cNvSpPr>
              <a:spLocks noChangeArrowheads="1"/>
            </p:cNvSpPr>
            <p:nvPr/>
          </p:nvSpPr>
          <p:spPr bwMode="auto">
            <a:xfrm>
              <a:off x="3769" y="1076"/>
              <a:ext cx="1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of </a:t>
              </a:r>
              <a:endParaRPr lang="nl-NL" sz="1400"/>
            </a:p>
          </p:txBody>
        </p:sp>
        <p:sp>
          <p:nvSpPr>
            <p:cNvPr id="10301" name="Rectangle 64"/>
            <p:cNvSpPr>
              <a:spLocks noChangeArrowheads="1"/>
            </p:cNvSpPr>
            <p:nvPr/>
          </p:nvSpPr>
          <p:spPr bwMode="auto">
            <a:xfrm>
              <a:off x="2896" y="128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0</a:t>
              </a:r>
              <a:endParaRPr lang="nl-NL" sz="1400"/>
            </a:p>
          </p:txBody>
        </p:sp>
        <p:sp>
          <p:nvSpPr>
            <p:cNvPr id="10302" name="Rectangle 65"/>
            <p:cNvSpPr>
              <a:spLocks noChangeArrowheads="1"/>
            </p:cNvSpPr>
            <p:nvPr/>
          </p:nvSpPr>
          <p:spPr bwMode="auto">
            <a:xfrm>
              <a:off x="2949" y="128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..</a:t>
              </a:r>
              <a:endParaRPr lang="nl-NL" sz="1400"/>
            </a:p>
          </p:txBody>
        </p:sp>
        <p:sp>
          <p:nvSpPr>
            <p:cNvPr id="10303" name="Rectangle 66"/>
            <p:cNvSpPr>
              <a:spLocks noChangeArrowheads="1"/>
            </p:cNvSpPr>
            <p:nvPr/>
          </p:nvSpPr>
          <p:spPr bwMode="auto">
            <a:xfrm>
              <a:off x="3003" y="128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04" name="Line 67"/>
            <p:cNvSpPr>
              <a:spLocks noChangeShapeType="1"/>
            </p:cNvSpPr>
            <p:nvPr/>
          </p:nvSpPr>
          <p:spPr bwMode="auto">
            <a:xfrm flipV="1">
              <a:off x="2426" y="2834"/>
              <a:ext cx="1" cy="76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Rectangle 68"/>
            <p:cNvSpPr>
              <a:spLocks noChangeArrowheads="1"/>
            </p:cNvSpPr>
            <p:nvPr/>
          </p:nvSpPr>
          <p:spPr bwMode="auto">
            <a:xfrm>
              <a:off x="2005" y="3177"/>
              <a:ext cx="22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Paid</a:t>
              </a:r>
              <a:endParaRPr lang="nl-NL" sz="1400"/>
            </a:p>
          </p:txBody>
        </p:sp>
        <p:sp>
          <p:nvSpPr>
            <p:cNvPr id="10306" name="Rectangle 70"/>
            <p:cNvSpPr>
              <a:spLocks noChangeArrowheads="1"/>
            </p:cNvSpPr>
            <p:nvPr/>
          </p:nvSpPr>
          <p:spPr bwMode="auto">
            <a:xfrm>
              <a:off x="2271" y="3177"/>
              <a:ext cx="11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by</a:t>
              </a:r>
              <a:endParaRPr lang="nl-NL" sz="1400"/>
            </a:p>
          </p:txBody>
        </p:sp>
        <p:sp>
          <p:nvSpPr>
            <p:cNvPr id="10307" name="Rectangle 71"/>
            <p:cNvSpPr>
              <a:spLocks noChangeArrowheads="1"/>
            </p:cNvSpPr>
            <p:nvPr/>
          </p:nvSpPr>
          <p:spPr bwMode="auto">
            <a:xfrm>
              <a:off x="4719" y="2831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08" name="Rectangle 72"/>
            <p:cNvSpPr>
              <a:spLocks noChangeArrowheads="1"/>
            </p:cNvSpPr>
            <p:nvPr/>
          </p:nvSpPr>
          <p:spPr bwMode="auto">
            <a:xfrm>
              <a:off x="4718" y="212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09" name="Rectangle 73"/>
            <p:cNvSpPr>
              <a:spLocks noChangeArrowheads="1"/>
            </p:cNvSpPr>
            <p:nvPr/>
          </p:nvSpPr>
          <p:spPr bwMode="auto">
            <a:xfrm>
              <a:off x="3959" y="125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0" name="Rectangle 74"/>
            <p:cNvSpPr>
              <a:spLocks noChangeArrowheads="1"/>
            </p:cNvSpPr>
            <p:nvPr/>
          </p:nvSpPr>
          <p:spPr bwMode="auto">
            <a:xfrm>
              <a:off x="2310" y="3433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1" name="Rectangle 75"/>
            <p:cNvSpPr>
              <a:spLocks noChangeArrowheads="1"/>
            </p:cNvSpPr>
            <p:nvPr/>
          </p:nvSpPr>
          <p:spPr bwMode="auto">
            <a:xfrm>
              <a:off x="2310" y="288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2" name="Rectangle 76"/>
            <p:cNvSpPr>
              <a:spLocks noChangeArrowheads="1"/>
            </p:cNvSpPr>
            <p:nvPr/>
          </p:nvSpPr>
          <p:spPr bwMode="auto">
            <a:xfrm>
              <a:off x="2489" y="213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3" name="Rectangle 77"/>
            <p:cNvSpPr>
              <a:spLocks noChangeArrowheads="1"/>
            </p:cNvSpPr>
            <p:nvPr/>
          </p:nvSpPr>
          <p:spPr bwMode="auto">
            <a:xfrm>
              <a:off x="2937" y="270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0</a:t>
              </a:r>
              <a:endParaRPr lang="nl-NL" sz="1400"/>
            </a:p>
          </p:txBody>
        </p:sp>
        <p:sp>
          <p:nvSpPr>
            <p:cNvPr id="10314" name="Rectangle 78"/>
            <p:cNvSpPr>
              <a:spLocks noChangeArrowheads="1"/>
            </p:cNvSpPr>
            <p:nvPr/>
          </p:nvSpPr>
          <p:spPr bwMode="auto">
            <a:xfrm>
              <a:off x="2991" y="270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..</a:t>
              </a:r>
              <a:endParaRPr lang="nl-NL" sz="1400"/>
            </a:p>
          </p:txBody>
        </p:sp>
        <p:sp>
          <p:nvSpPr>
            <p:cNvPr id="10315" name="Rectangle 79"/>
            <p:cNvSpPr>
              <a:spLocks noChangeArrowheads="1"/>
            </p:cNvSpPr>
            <p:nvPr/>
          </p:nvSpPr>
          <p:spPr bwMode="auto">
            <a:xfrm>
              <a:off x="3044" y="270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6" name="Rectangle 80"/>
            <p:cNvSpPr>
              <a:spLocks noChangeArrowheads="1"/>
            </p:cNvSpPr>
            <p:nvPr/>
          </p:nvSpPr>
          <p:spPr bwMode="auto">
            <a:xfrm>
              <a:off x="3974" y="3728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1</a:t>
              </a:r>
              <a:endParaRPr lang="nl-NL" sz="1400"/>
            </a:p>
          </p:txBody>
        </p:sp>
        <p:sp>
          <p:nvSpPr>
            <p:cNvPr id="10317" name="Freeform 81"/>
            <p:cNvSpPr>
              <a:spLocks/>
            </p:cNvSpPr>
            <p:nvPr/>
          </p:nvSpPr>
          <p:spPr bwMode="auto">
            <a:xfrm>
              <a:off x="2861" y="2562"/>
              <a:ext cx="1233" cy="1141"/>
            </a:xfrm>
            <a:custGeom>
              <a:avLst/>
              <a:gdLst>
                <a:gd name="T0" fmla="*/ 0 w 2468"/>
                <a:gd name="T1" fmla="*/ 0 h 2281"/>
                <a:gd name="T2" fmla="*/ 162 w 2468"/>
                <a:gd name="T3" fmla="*/ 0 h 2281"/>
                <a:gd name="T4" fmla="*/ 162 w 2468"/>
                <a:gd name="T5" fmla="*/ 571 h 2281"/>
                <a:gd name="T6" fmla="*/ 616 w 2468"/>
                <a:gd name="T7" fmla="*/ 571 h 2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8"/>
                <a:gd name="T13" fmla="*/ 0 h 2281"/>
                <a:gd name="T14" fmla="*/ 2468 w 2468"/>
                <a:gd name="T15" fmla="*/ 2281 h 2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8" h="2281">
                  <a:moveTo>
                    <a:pt x="0" y="0"/>
                  </a:moveTo>
                  <a:lnTo>
                    <a:pt x="651" y="0"/>
                  </a:lnTo>
                  <a:lnTo>
                    <a:pt x="651" y="2281"/>
                  </a:lnTo>
                  <a:lnTo>
                    <a:pt x="2468" y="228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Rectangle 82"/>
            <p:cNvSpPr>
              <a:spLocks noChangeArrowheads="1"/>
            </p:cNvSpPr>
            <p:nvPr/>
          </p:nvSpPr>
          <p:spPr bwMode="auto">
            <a:xfrm>
              <a:off x="3242" y="3538"/>
              <a:ext cx="45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Captured</a:t>
              </a:r>
              <a:endParaRPr lang="nl-NL" sz="1400"/>
            </a:p>
          </p:txBody>
        </p:sp>
        <p:sp>
          <p:nvSpPr>
            <p:cNvPr id="10319" name="Rectangle 84"/>
            <p:cNvSpPr>
              <a:spLocks noChangeArrowheads="1"/>
            </p:cNvSpPr>
            <p:nvPr/>
          </p:nvSpPr>
          <p:spPr bwMode="auto">
            <a:xfrm>
              <a:off x="3747" y="3535"/>
              <a:ext cx="1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on </a:t>
              </a:r>
              <a:endParaRPr lang="nl-NL" sz="1400"/>
            </a:p>
          </p:txBody>
        </p:sp>
        <p:sp>
          <p:nvSpPr>
            <p:cNvPr id="10320" name="Rectangle 86"/>
            <p:cNvSpPr>
              <a:spLocks noChangeArrowheads="1"/>
            </p:cNvSpPr>
            <p:nvPr/>
          </p:nvSpPr>
          <p:spPr bwMode="auto">
            <a:xfrm>
              <a:off x="793" y="880"/>
              <a:ext cx="760" cy="5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21" name="Rectangle 87"/>
            <p:cNvSpPr>
              <a:spLocks noChangeArrowheads="1"/>
            </p:cNvSpPr>
            <p:nvPr/>
          </p:nvSpPr>
          <p:spPr bwMode="auto">
            <a:xfrm>
              <a:off x="793" y="880"/>
              <a:ext cx="760" cy="55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22" name="Rectangle 88"/>
            <p:cNvSpPr>
              <a:spLocks noChangeArrowheads="1"/>
            </p:cNvSpPr>
            <p:nvPr/>
          </p:nvSpPr>
          <p:spPr bwMode="auto">
            <a:xfrm>
              <a:off x="842" y="985"/>
              <a:ext cx="39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concept</a:t>
              </a:r>
              <a:endParaRPr lang="nl-NL" sz="1400"/>
            </a:p>
          </p:txBody>
        </p:sp>
        <p:sp>
          <p:nvSpPr>
            <p:cNvPr id="10323" name="Rectangle 89"/>
            <p:cNvSpPr>
              <a:spLocks noChangeArrowheads="1"/>
            </p:cNvSpPr>
            <p:nvPr/>
          </p:nvSpPr>
          <p:spPr bwMode="auto">
            <a:xfrm>
              <a:off x="842" y="1101"/>
              <a:ext cx="52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or domain </a:t>
              </a:r>
              <a:endParaRPr lang="nl-NL" sz="1400"/>
            </a:p>
          </p:txBody>
        </p:sp>
        <p:sp>
          <p:nvSpPr>
            <p:cNvPr id="10324" name="Rectangle 90"/>
            <p:cNvSpPr>
              <a:spLocks noChangeArrowheads="1"/>
            </p:cNvSpPr>
            <p:nvPr/>
          </p:nvSpPr>
          <p:spPr bwMode="auto">
            <a:xfrm>
              <a:off x="842" y="1217"/>
              <a:ext cx="2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object</a:t>
              </a:r>
              <a:endParaRPr lang="nl-NL" sz="1400"/>
            </a:p>
          </p:txBody>
        </p:sp>
        <p:sp>
          <p:nvSpPr>
            <p:cNvPr id="10325" name="Freeform 91"/>
            <p:cNvSpPr>
              <a:spLocks/>
            </p:cNvSpPr>
            <p:nvPr/>
          </p:nvSpPr>
          <p:spPr bwMode="auto">
            <a:xfrm>
              <a:off x="1432" y="880"/>
              <a:ext cx="121" cy="122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1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Freeform 92"/>
            <p:cNvSpPr>
              <a:spLocks/>
            </p:cNvSpPr>
            <p:nvPr/>
          </p:nvSpPr>
          <p:spPr bwMode="auto">
            <a:xfrm>
              <a:off x="1432" y="880"/>
              <a:ext cx="121" cy="122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1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Freeform 93"/>
            <p:cNvSpPr>
              <a:spLocks/>
            </p:cNvSpPr>
            <p:nvPr/>
          </p:nvSpPr>
          <p:spPr bwMode="auto">
            <a:xfrm>
              <a:off x="1432" y="880"/>
              <a:ext cx="121" cy="122"/>
            </a:xfrm>
            <a:custGeom>
              <a:avLst/>
              <a:gdLst>
                <a:gd name="T0" fmla="*/ 61 w 242"/>
                <a:gd name="T1" fmla="*/ 61 h 244"/>
                <a:gd name="T2" fmla="*/ 0 w 242"/>
                <a:gd name="T3" fmla="*/ 0 h 244"/>
                <a:gd name="T4" fmla="*/ 0 w 242"/>
                <a:gd name="T5" fmla="*/ 61 h 244"/>
                <a:gd name="T6" fmla="*/ 61 w 242"/>
                <a:gd name="T7" fmla="*/ 61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Freeform 94"/>
            <p:cNvSpPr>
              <a:spLocks/>
            </p:cNvSpPr>
            <p:nvPr/>
          </p:nvSpPr>
          <p:spPr bwMode="auto">
            <a:xfrm>
              <a:off x="1432" y="880"/>
              <a:ext cx="121" cy="122"/>
            </a:xfrm>
            <a:custGeom>
              <a:avLst/>
              <a:gdLst>
                <a:gd name="T0" fmla="*/ 61 w 242"/>
                <a:gd name="T1" fmla="*/ 61 h 244"/>
                <a:gd name="T2" fmla="*/ 0 w 242"/>
                <a:gd name="T3" fmla="*/ 0 h 244"/>
                <a:gd name="T4" fmla="*/ 0 w 242"/>
                <a:gd name="T5" fmla="*/ 61 h 244"/>
                <a:gd name="T6" fmla="*/ 61 w 242"/>
                <a:gd name="T7" fmla="*/ 61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Freeform 95"/>
            <p:cNvSpPr>
              <a:spLocks noEditPoints="1"/>
            </p:cNvSpPr>
            <p:nvPr/>
          </p:nvSpPr>
          <p:spPr bwMode="auto">
            <a:xfrm>
              <a:off x="1552" y="1151"/>
              <a:ext cx="293" cy="9"/>
            </a:xfrm>
            <a:custGeom>
              <a:avLst/>
              <a:gdLst>
                <a:gd name="T0" fmla="*/ 2 w 584"/>
                <a:gd name="T1" fmla="*/ 4 h 18"/>
                <a:gd name="T2" fmla="*/ 0 w 584"/>
                <a:gd name="T3" fmla="*/ 4 h 18"/>
                <a:gd name="T4" fmla="*/ 8 w 584"/>
                <a:gd name="T5" fmla="*/ 3 h 18"/>
                <a:gd name="T6" fmla="*/ 8 w 584"/>
                <a:gd name="T7" fmla="*/ 5 h 18"/>
                <a:gd name="T8" fmla="*/ 8 w 584"/>
                <a:gd name="T9" fmla="*/ 3 h 18"/>
                <a:gd name="T10" fmla="*/ 16 w 584"/>
                <a:gd name="T11" fmla="*/ 3 h 18"/>
                <a:gd name="T12" fmla="*/ 15 w 584"/>
                <a:gd name="T13" fmla="*/ 5 h 18"/>
                <a:gd name="T14" fmla="*/ 15 w 584"/>
                <a:gd name="T15" fmla="*/ 2 h 18"/>
                <a:gd name="T16" fmla="*/ 23 w 584"/>
                <a:gd name="T17" fmla="*/ 3 h 18"/>
                <a:gd name="T18" fmla="*/ 22 w 584"/>
                <a:gd name="T19" fmla="*/ 4 h 18"/>
                <a:gd name="T20" fmla="*/ 22 w 584"/>
                <a:gd name="T21" fmla="*/ 2 h 18"/>
                <a:gd name="T22" fmla="*/ 31 w 584"/>
                <a:gd name="T23" fmla="*/ 3 h 18"/>
                <a:gd name="T24" fmla="*/ 29 w 584"/>
                <a:gd name="T25" fmla="*/ 3 h 18"/>
                <a:gd name="T26" fmla="*/ 37 w 584"/>
                <a:gd name="T27" fmla="*/ 2 h 18"/>
                <a:gd name="T28" fmla="*/ 37 w 584"/>
                <a:gd name="T29" fmla="*/ 4 h 18"/>
                <a:gd name="T30" fmla="*/ 37 w 584"/>
                <a:gd name="T31" fmla="*/ 2 h 18"/>
                <a:gd name="T32" fmla="*/ 45 w 584"/>
                <a:gd name="T33" fmla="*/ 2 h 18"/>
                <a:gd name="T34" fmla="*/ 44 w 584"/>
                <a:gd name="T35" fmla="*/ 3 h 18"/>
                <a:gd name="T36" fmla="*/ 44 w 584"/>
                <a:gd name="T37" fmla="*/ 2 h 18"/>
                <a:gd name="T38" fmla="*/ 52 w 584"/>
                <a:gd name="T39" fmla="*/ 2 h 18"/>
                <a:gd name="T40" fmla="*/ 51 w 584"/>
                <a:gd name="T41" fmla="*/ 3 h 18"/>
                <a:gd name="T42" fmla="*/ 59 w 584"/>
                <a:gd name="T43" fmla="*/ 1 h 18"/>
                <a:gd name="T44" fmla="*/ 59 w 584"/>
                <a:gd name="T45" fmla="*/ 3 h 18"/>
                <a:gd name="T46" fmla="*/ 58 w 584"/>
                <a:gd name="T47" fmla="*/ 2 h 18"/>
                <a:gd name="T48" fmla="*/ 66 w 584"/>
                <a:gd name="T49" fmla="*/ 2 h 18"/>
                <a:gd name="T50" fmla="*/ 66 w 584"/>
                <a:gd name="T51" fmla="*/ 3 h 18"/>
                <a:gd name="T52" fmla="*/ 66 w 584"/>
                <a:gd name="T53" fmla="*/ 1 h 18"/>
                <a:gd name="T54" fmla="*/ 74 w 584"/>
                <a:gd name="T55" fmla="*/ 2 h 18"/>
                <a:gd name="T56" fmla="*/ 73 w 584"/>
                <a:gd name="T57" fmla="*/ 3 h 18"/>
                <a:gd name="T58" fmla="*/ 73 w 584"/>
                <a:gd name="T59" fmla="*/ 1 h 18"/>
                <a:gd name="T60" fmla="*/ 81 w 584"/>
                <a:gd name="T61" fmla="*/ 2 h 18"/>
                <a:gd name="T62" fmla="*/ 80 w 584"/>
                <a:gd name="T63" fmla="*/ 2 h 18"/>
                <a:gd name="T64" fmla="*/ 88 w 584"/>
                <a:gd name="T65" fmla="*/ 1 h 18"/>
                <a:gd name="T66" fmla="*/ 88 w 584"/>
                <a:gd name="T67" fmla="*/ 2 h 18"/>
                <a:gd name="T68" fmla="*/ 87 w 584"/>
                <a:gd name="T69" fmla="*/ 1 h 18"/>
                <a:gd name="T70" fmla="*/ 96 w 584"/>
                <a:gd name="T71" fmla="*/ 1 h 18"/>
                <a:gd name="T72" fmla="*/ 95 w 584"/>
                <a:gd name="T73" fmla="*/ 2 h 18"/>
                <a:gd name="T74" fmla="*/ 95 w 584"/>
                <a:gd name="T75" fmla="*/ 1 h 18"/>
                <a:gd name="T76" fmla="*/ 103 w 584"/>
                <a:gd name="T77" fmla="*/ 2 h 18"/>
                <a:gd name="T78" fmla="*/ 102 w 584"/>
                <a:gd name="T79" fmla="*/ 1 h 18"/>
                <a:gd name="T80" fmla="*/ 110 w 584"/>
                <a:gd name="T81" fmla="*/ 1 h 18"/>
                <a:gd name="T82" fmla="*/ 110 w 584"/>
                <a:gd name="T83" fmla="*/ 2 h 18"/>
                <a:gd name="T84" fmla="*/ 109 w 584"/>
                <a:gd name="T85" fmla="*/ 1 h 18"/>
                <a:gd name="T86" fmla="*/ 117 w 584"/>
                <a:gd name="T87" fmla="*/ 1 h 18"/>
                <a:gd name="T88" fmla="*/ 117 w 584"/>
                <a:gd name="T89" fmla="*/ 2 h 18"/>
                <a:gd name="T90" fmla="*/ 117 w 584"/>
                <a:gd name="T91" fmla="*/ 1 h 18"/>
                <a:gd name="T92" fmla="*/ 125 w 584"/>
                <a:gd name="T93" fmla="*/ 1 h 18"/>
                <a:gd name="T94" fmla="*/ 124 w 584"/>
                <a:gd name="T95" fmla="*/ 1 h 18"/>
                <a:gd name="T96" fmla="*/ 131 w 584"/>
                <a:gd name="T97" fmla="*/ 1 h 18"/>
                <a:gd name="T98" fmla="*/ 132 w 584"/>
                <a:gd name="T99" fmla="*/ 1 h 18"/>
                <a:gd name="T100" fmla="*/ 131 w 584"/>
                <a:gd name="T101" fmla="*/ 1 h 18"/>
                <a:gd name="T102" fmla="*/ 138 w 584"/>
                <a:gd name="T103" fmla="*/ 1 h 18"/>
                <a:gd name="T104" fmla="*/ 139 w 584"/>
                <a:gd name="T105" fmla="*/ 1 h 18"/>
                <a:gd name="T106" fmla="*/ 138 w 584"/>
                <a:gd name="T107" fmla="*/ 1 h 18"/>
                <a:gd name="T108" fmla="*/ 147 w 584"/>
                <a:gd name="T109" fmla="*/ 1 h 18"/>
                <a:gd name="T110" fmla="*/ 145 w 584"/>
                <a:gd name="T111" fmla="*/ 1 h 18"/>
                <a:gd name="T112" fmla="*/ 146 w 584"/>
                <a:gd name="T113" fmla="*/ 0 h 1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84"/>
                <a:gd name="T172" fmla="*/ 0 h 18"/>
                <a:gd name="T173" fmla="*/ 584 w 584"/>
                <a:gd name="T174" fmla="*/ 18 h 1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84" h="18">
                  <a:moveTo>
                    <a:pt x="1" y="12"/>
                  </a:moveTo>
                  <a:lnTo>
                    <a:pt x="1" y="12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1" y="12"/>
                  </a:lnTo>
                  <a:close/>
                  <a:moveTo>
                    <a:pt x="30" y="12"/>
                  </a:moveTo>
                  <a:lnTo>
                    <a:pt x="30" y="12"/>
                  </a:lnTo>
                  <a:lnTo>
                    <a:pt x="32" y="12"/>
                  </a:lnTo>
                  <a:lnTo>
                    <a:pt x="34" y="14"/>
                  </a:lnTo>
                  <a:lnTo>
                    <a:pt x="34" y="16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29" y="12"/>
                  </a:lnTo>
                  <a:lnTo>
                    <a:pt x="30" y="12"/>
                  </a:lnTo>
                  <a:close/>
                  <a:moveTo>
                    <a:pt x="59" y="10"/>
                  </a:moveTo>
                  <a:lnTo>
                    <a:pt x="59" y="10"/>
                  </a:lnTo>
                  <a:lnTo>
                    <a:pt x="61" y="12"/>
                  </a:lnTo>
                  <a:lnTo>
                    <a:pt x="63" y="12"/>
                  </a:lnTo>
                  <a:lnTo>
                    <a:pt x="63" y="14"/>
                  </a:lnTo>
                  <a:lnTo>
                    <a:pt x="63" y="16"/>
                  </a:lnTo>
                  <a:lnTo>
                    <a:pt x="61" y="16"/>
                  </a:lnTo>
                  <a:lnTo>
                    <a:pt x="59" y="18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9" y="12"/>
                  </a:lnTo>
                  <a:lnTo>
                    <a:pt x="59" y="10"/>
                  </a:lnTo>
                  <a:close/>
                  <a:moveTo>
                    <a:pt x="88" y="10"/>
                  </a:moveTo>
                  <a:lnTo>
                    <a:pt x="88" y="10"/>
                  </a:lnTo>
                  <a:lnTo>
                    <a:pt x="90" y="10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2" y="14"/>
                  </a:lnTo>
                  <a:lnTo>
                    <a:pt x="90" y="16"/>
                  </a:lnTo>
                  <a:lnTo>
                    <a:pt x="88" y="16"/>
                  </a:lnTo>
                  <a:lnTo>
                    <a:pt x="86" y="16"/>
                  </a:lnTo>
                  <a:lnTo>
                    <a:pt x="86" y="14"/>
                  </a:lnTo>
                  <a:lnTo>
                    <a:pt x="86" y="12"/>
                  </a:lnTo>
                  <a:lnTo>
                    <a:pt x="88" y="10"/>
                  </a:lnTo>
                  <a:close/>
                  <a:moveTo>
                    <a:pt x="117" y="10"/>
                  </a:moveTo>
                  <a:lnTo>
                    <a:pt x="117" y="10"/>
                  </a:lnTo>
                  <a:lnTo>
                    <a:pt x="119" y="10"/>
                  </a:lnTo>
                  <a:lnTo>
                    <a:pt x="121" y="12"/>
                  </a:lnTo>
                  <a:lnTo>
                    <a:pt x="121" y="14"/>
                  </a:lnTo>
                  <a:lnTo>
                    <a:pt x="119" y="16"/>
                  </a:lnTo>
                  <a:lnTo>
                    <a:pt x="117" y="16"/>
                  </a:lnTo>
                  <a:lnTo>
                    <a:pt x="115" y="16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5" y="10"/>
                  </a:lnTo>
                  <a:lnTo>
                    <a:pt x="117" y="10"/>
                  </a:lnTo>
                  <a:close/>
                  <a:moveTo>
                    <a:pt x="146" y="9"/>
                  </a:moveTo>
                  <a:lnTo>
                    <a:pt x="146" y="9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12"/>
                  </a:lnTo>
                  <a:lnTo>
                    <a:pt x="150" y="14"/>
                  </a:lnTo>
                  <a:lnTo>
                    <a:pt x="148" y="14"/>
                  </a:lnTo>
                  <a:lnTo>
                    <a:pt x="146" y="16"/>
                  </a:lnTo>
                  <a:lnTo>
                    <a:pt x="144" y="14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6" y="9"/>
                  </a:lnTo>
                  <a:close/>
                  <a:moveTo>
                    <a:pt x="175" y="9"/>
                  </a:moveTo>
                  <a:lnTo>
                    <a:pt x="175" y="9"/>
                  </a:lnTo>
                  <a:lnTo>
                    <a:pt x="177" y="9"/>
                  </a:lnTo>
                  <a:lnTo>
                    <a:pt x="177" y="10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7" y="14"/>
                  </a:lnTo>
                  <a:lnTo>
                    <a:pt x="175" y="14"/>
                  </a:lnTo>
                  <a:lnTo>
                    <a:pt x="173" y="14"/>
                  </a:lnTo>
                  <a:lnTo>
                    <a:pt x="173" y="12"/>
                  </a:lnTo>
                  <a:lnTo>
                    <a:pt x="173" y="10"/>
                  </a:lnTo>
                  <a:lnTo>
                    <a:pt x="175" y="9"/>
                  </a:lnTo>
                  <a:close/>
                  <a:moveTo>
                    <a:pt x="204" y="9"/>
                  </a:moveTo>
                  <a:lnTo>
                    <a:pt x="204" y="9"/>
                  </a:lnTo>
                  <a:lnTo>
                    <a:pt x="206" y="9"/>
                  </a:lnTo>
                  <a:lnTo>
                    <a:pt x="208" y="10"/>
                  </a:lnTo>
                  <a:lnTo>
                    <a:pt x="208" y="12"/>
                  </a:lnTo>
                  <a:lnTo>
                    <a:pt x="206" y="14"/>
                  </a:lnTo>
                  <a:lnTo>
                    <a:pt x="204" y="14"/>
                  </a:lnTo>
                  <a:lnTo>
                    <a:pt x="202" y="14"/>
                  </a:lnTo>
                  <a:lnTo>
                    <a:pt x="202" y="12"/>
                  </a:lnTo>
                  <a:lnTo>
                    <a:pt x="202" y="10"/>
                  </a:lnTo>
                  <a:lnTo>
                    <a:pt x="202" y="9"/>
                  </a:lnTo>
                  <a:lnTo>
                    <a:pt x="204" y="9"/>
                  </a:lnTo>
                  <a:close/>
                  <a:moveTo>
                    <a:pt x="233" y="7"/>
                  </a:moveTo>
                  <a:lnTo>
                    <a:pt x="233" y="7"/>
                  </a:lnTo>
                  <a:lnTo>
                    <a:pt x="235" y="9"/>
                  </a:lnTo>
                  <a:lnTo>
                    <a:pt x="237" y="9"/>
                  </a:lnTo>
                  <a:lnTo>
                    <a:pt x="237" y="10"/>
                  </a:lnTo>
                  <a:lnTo>
                    <a:pt x="237" y="12"/>
                  </a:lnTo>
                  <a:lnTo>
                    <a:pt x="235" y="12"/>
                  </a:lnTo>
                  <a:lnTo>
                    <a:pt x="233" y="14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31" y="9"/>
                  </a:lnTo>
                  <a:lnTo>
                    <a:pt x="233" y="9"/>
                  </a:lnTo>
                  <a:lnTo>
                    <a:pt x="233" y="7"/>
                  </a:lnTo>
                  <a:close/>
                  <a:moveTo>
                    <a:pt x="262" y="7"/>
                  </a:moveTo>
                  <a:lnTo>
                    <a:pt x="262" y="7"/>
                  </a:lnTo>
                  <a:lnTo>
                    <a:pt x="264" y="7"/>
                  </a:lnTo>
                  <a:lnTo>
                    <a:pt x="264" y="9"/>
                  </a:lnTo>
                  <a:lnTo>
                    <a:pt x="266" y="9"/>
                  </a:lnTo>
                  <a:lnTo>
                    <a:pt x="266" y="10"/>
                  </a:lnTo>
                  <a:lnTo>
                    <a:pt x="264" y="12"/>
                  </a:lnTo>
                  <a:lnTo>
                    <a:pt x="262" y="12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60" y="9"/>
                  </a:lnTo>
                  <a:lnTo>
                    <a:pt x="262" y="7"/>
                  </a:lnTo>
                  <a:close/>
                  <a:moveTo>
                    <a:pt x="291" y="7"/>
                  </a:moveTo>
                  <a:lnTo>
                    <a:pt x="291" y="7"/>
                  </a:lnTo>
                  <a:lnTo>
                    <a:pt x="293" y="7"/>
                  </a:lnTo>
                  <a:lnTo>
                    <a:pt x="295" y="9"/>
                  </a:lnTo>
                  <a:lnTo>
                    <a:pt x="295" y="10"/>
                  </a:lnTo>
                  <a:lnTo>
                    <a:pt x="293" y="12"/>
                  </a:lnTo>
                  <a:lnTo>
                    <a:pt x="291" y="12"/>
                  </a:lnTo>
                  <a:lnTo>
                    <a:pt x="289" y="12"/>
                  </a:lnTo>
                  <a:lnTo>
                    <a:pt x="289" y="10"/>
                  </a:lnTo>
                  <a:lnTo>
                    <a:pt x="289" y="9"/>
                  </a:lnTo>
                  <a:lnTo>
                    <a:pt x="289" y="7"/>
                  </a:lnTo>
                  <a:lnTo>
                    <a:pt x="291" y="7"/>
                  </a:lnTo>
                  <a:close/>
                  <a:moveTo>
                    <a:pt x="320" y="5"/>
                  </a:moveTo>
                  <a:lnTo>
                    <a:pt x="320" y="5"/>
                  </a:lnTo>
                  <a:lnTo>
                    <a:pt x="322" y="7"/>
                  </a:lnTo>
                  <a:lnTo>
                    <a:pt x="323" y="7"/>
                  </a:lnTo>
                  <a:lnTo>
                    <a:pt x="323" y="9"/>
                  </a:lnTo>
                  <a:lnTo>
                    <a:pt x="323" y="10"/>
                  </a:lnTo>
                  <a:lnTo>
                    <a:pt x="322" y="10"/>
                  </a:lnTo>
                  <a:lnTo>
                    <a:pt x="320" y="12"/>
                  </a:lnTo>
                  <a:lnTo>
                    <a:pt x="318" y="10"/>
                  </a:lnTo>
                  <a:lnTo>
                    <a:pt x="318" y="9"/>
                  </a:lnTo>
                  <a:lnTo>
                    <a:pt x="318" y="7"/>
                  </a:lnTo>
                  <a:lnTo>
                    <a:pt x="320" y="7"/>
                  </a:lnTo>
                  <a:lnTo>
                    <a:pt x="320" y="5"/>
                  </a:lnTo>
                  <a:close/>
                  <a:moveTo>
                    <a:pt x="349" y="5"/>
                  </a:moveTo>
                  <a:lnTo>
                    <a:pt x="349" y="5"/>
                  </a:lnTo>
                  <a:lnTo>
                    <a:pt x="351" y="5"/>
                  </a:lnTo>
                  <a:lnTo>
                    <a:pt x="351" y="7"/>
                  </a:lnTo>
                  <a:lnTo>
                    <a:pt x="352" y="7"/>
                  </a:lnTo>
                  <a:lnTo>
                    <a:pt x="352" y="9"/>
                  </a:lnTo>
                  <a:lnTo>
                    <a:pt x="351" y="10"/>
                  </a:lnTo>
                  <a:lnTo>
                    <a:pt x="349" y="10"/>
                  </a:lnTo>
                  <a:lnTo>
                    <a:pt x="347" y="10"/>
                  </a:lnTo>
                  <a:lnTo>
                    <a:pt x="347" y="9"/>
                  </a:lnTo>
                  <a:lnTo>
                    <a:pt x="347" y="7"/>
                  </a:lnTo>
                  <a:lnTo>
                    <a:pt x="349" y="5"/>
                  </a:lnTo>
                  <a:close/>
                  <a:moveTo>
                    <a:pt x="378" y="5"/>
                  </a:moveTo>
                  <a:lnTo>
                    <a:pt x="378" y="5"/>
                  </a:lnTo>
                  <a:lnTo>
                    <a:pt x="380" y="5"/>
                  </a:lnTo>
                  <a:lnTo>
                    <a:pt x="381" y="7"/>
                  </a:lnTo>
                  <a:lnTo>
                    <a:pt x="381" y="9"/>
                  </a:lnTo>
                  <a:lnTo>
                    <a:pt x="380" y="10"/>
                  </a:lnTo>
                  <a:lnTo>
                    <a:pt x="378" y="10"/>
                  </a:lnTo>
                  <a:lnTo>
                    <a:pt x="376" y="10"/>
                  </a:lnTo>
                  <a:lnTo>
                    <a:pt x="376" y="9"/>
                  </a:lnTo>
                  <a:lnTo>
                    <a:pt x="376" y="7"/>
                  </a:lnTo>
                  <a:lnTo>
                    <a:pt x="376" y="5"/>
                  </a:lnTo>
                  <a:lnTo>
                    <a:pt x="378" y="5"/>
                  </a:lnTo>
                  <a:close/>
                  <a:moveTo>
                    <a:pt x="407" y="3"/>
                  </a:moveTo>
                  <a:lnTo>
                    <a:pt x="407" y="3"/>
                  </a:lnTo>
                  <a:lnTo>
                    <a:pt x="409" y="5"/>
                  </a:lnTo>
                  <a:lnTo>
                    <a:pt x="410" y="5"/>
                  </a:lnTo>
                  <a:lnTo>
                    <a:pt x="410" y="7"/>
                  </a:lnTo>
                  <a:lnTo>
                    <a:pt x="410" y="9"/>
                  </a:lnTo>
                  <a:lnTo>
                    <a:pt x="409" y="9"/>
                  </a:lnTo>
                  <a:lnTo>
                    <a:pt x="407" y="10"/>
                  </a:lnTo>
                  <a:lnTo>
                    <a:pt x="405" y="9"/>
                  </a:lnTo>
                  <a:lnTo>
                    <a:pt x="405" y="7"/>
                  </a:lnTo>
                  <a:lnTo>
                    <a:pt x="405" y="5"/>
                  </a:lnTo>
                  <a:lnTo>
                    <a:pt x="407" y="5"/>
                  </a:lnTo>
                  <a:lnTo>
                    <a:pt x="407" y="3"/>
                  </a:lnTo>
                  <a:close/>
                  <a:moveTo>
                    <a:pt x="436" y="3"/>
                  </a:moveTo>
                  <a:lnTo>
                    <a:pt x="436" y="3"/>
                  </a:lnTo>
                  <a:lnTo>
                    <a:pt x="437" y="3"/>
                  </a:lnTo>
                  <a:lnTo>
                    <a:pt x="437" y="5"/>
                  </a:lnTo>
                  <a:lnTo>
                    <a:pt x="439" y="5"/>
                  </a:lnTo>
                  <a:lnTo>
                    <a:pt x="439" y="7"/>
                  </a:lnTo>
                  <a:lnTo>
                    <a:pt x="437" y="9"/>
                  </a:lnTo>
                  <a:lnTo>
                    <a:pt x="436" y="9"/>
                  </a:lnTo>
                  <a:lnTo>
                    <a:pt x="434" y="9"/>
                  </a:lnTo>
                  <a:lnTo>
                    <a:pt x="434" y="7"/>
                  </a:lnTo>
                  <a:lnTo>
                    <a:pt x="434" y="5"/>
                  </a:lnTo>
                  <a:lnTo>
                    <a:pt x="436" y="3"/>
                  </a:lnTo>
                  <a:close/>
                  <a:moveTo>
                    <a:pt x="465" y="3"/>
                  </a:moveTo>
                  <a:lnTo>
                    <a:pt x="465" y="3"/>
                  </a:lnTo>
                  <a:lnTo>
                    <a:pt x="466" y="3"/>
                  </a:lnTo>
                  <a:lnTo>
                    <a:pt x="468" y="5"/>
                  </a:lnTo>
                  <a:lnTo>
                    <a:pt x="468" y="7"/>
                  </a:lnTo>
                  <a:lnTo>
                    <a:pt x="466" y="9"/>
                  </a:lnTo>
                  <a:lnTo>
                    <a:pt x="465" y="9"/>
                  </a:lnTo>
                  <a:lnTo>
                    <a:pt x="463" y="9"/>
                  </a:lnTo>
                  <a:lnTo>
                    <a:pt x="463" y="7"/>
                  </a:lnTo>
                  <a:lnTo>
                    <a:pt x="463" y="5"/>
                  </a:lnTo>
                  <a:lnTo>
                    <a:pt x="463" y="3"/>
                  </a:lnTo>
                  <a:lnTo>
                    <a:pt x="465" y="3"/>
                  </a:lnTo>
                  <a:close/>
                  <a:moveTo>
                    <a:pt x="494" y="1"/>
                  </a:moveTo>
                  <a:lnTo>
                    <a:pt x="494" y="1"/>
                  </a:lnTo>
                  <a:lnTo>
                    <a:pt x="495" y="3"/>
                  </a:lnTo>
                  <a:lnTo>
                    <a:pt x="497" y="3"/>
                  </a:lnTo>
                  <a:lnTo>
                    <a:pt x="497" y="5"/>
                  </a:lnTo>
                  <a:lnTo>
                    <a:pt x="497" y="7"/>
                  </a:lnTo>
                  <a:lnTo>
                    <a:pt x="495" y="7"/>
                  </a:lnTo>
                  <a:lnTo>
                    <a:pt x="494" y="9"/>
                  </a:lnTo>
                  <a:lnTo>
                    <a:pt x="492" y="7"/>
                  </a:lnTo>
                  <a:lnTo>
                    <a:pt x="492" y="5"/>
                  </a:lnTo>
                  <a:lnTo>
                    <a:pt x="492" y="3"/>
                  </a:lnTo>
                  <a:lnTo>
                    <a:pt x="494" y="3"/>
                  </a:lnTo>
                  <a:lnTo>
                    <a:pt x="494" y="1"/>
                  </a:lnTo>
                  <a:close/>
                  <a:moveTo>
                    <a:pt x="523" y="1"/>
                  </a:moveTo>
                  <a:lnTo>
                    <a:pt x="523" y="1"/>
                  </a:lnTo>
                  <a:lnTo>
                    <a:pt x="524" y="1"/>
                  </a:lnTo>
                  <a:lnTo>
                    <a:pt x="524" y="3"/>
                  </a:lnTo>
                  <a:lnTo>
                    <a:pt x="526" y="3"/>
                  </a:lnTo>
                  <a:lnTo>
                    <a:pt x="526" y="5"/>
                  </a:lnTo>
                  <a:lnTo>
                    <a:pt x="524" y="7"/>
                  </a:lnTo>
                  <a:lnTo>
                    <a:pt x="523" y="7"/>
                  </a:lnTo>
                  <a:lnTo>
                    <a:pt x="521" y="7"/>
                  </a:lnTo>
                  <a:lnTo>
                    <a:pt x="521" y="5"/>
                  </a:lnTo>
                  <a:lnTo>
                    <a:pt x="521" y="3"/>
                  </a:lnTo>
                  <a:lnTo>
                    <a:pt x="523" y="1"/>
                  </a:lnTo>
                  <a:close/>
                  <a:moveTo>
                    <a:pt x="551" y="1"/>
                  </a:moveTo>
                  <a:lnTo>
                    <a:pt x="551" y="1"/>
                  </a:lnTo>
                  <a:lnTo>
                    <a:pt x="553" y="1"/>
                  </a:lnTo>
                  <a:lnTo>
                    <a:pt x="555" y="3"/>
                  </a:lnTo>
                  <a:lnTo>
                    <a:pt x="555" y="5"/>
                  </a:lnTo>
                  <a:lnTo>
                    <a:pt x="553" y="7"/>
                  </a:lnTo>
                  <a:lnTo>
                    <a:pt x="551" y="7"/>
                  </a:lnTo>
                  <a:lnTo>
                    <a:pt x="550" y="7"/>
                  </a:lnTo>
                  <a:lnTo>
                    <a:pt x="550" y="5"/>
                  </a:lnTo>
                  <a:lnTo>
                    <a:pt x="550" y="3"/>
                  </a:lnTo>
                  <a:lnTo>
                    <a:pt x="550" y="1"/>
                  </a:lnTo>
                  <a:lnTo>
                    <a:pt x="551" y="1"/>
                  </a:lnTo>
                  <a:close/>
                  <a:moveTo>
                    <a:pt x="580" y="0"/>
                  </a:moveTo>
                  <a:lnTo>
                    <a:pt x="580" y="0"/>
                  </a:lnTo>
                  <a:lnTo>
                    <a:pt x="582" y="1"/>
                  </a:lnTo>
                  <a:lnTo>
                    <a:pt x="584" y="1"/>
                  </a:lnTo>
                  <a:lnTo>
                    <a:pt x="584" y="3"/>
                  </a:lnTo>
                  <a:lnTo>
                    <a:pt x="584" y="5"/>
                  </a:lnTo>
                  <a:lnTo>
                    <a:pt x="582" y="5"/>
                  </a:lnTo>
                  <a:lnTo>
                    <a:pt x="580" y="7"/>
                  </a:lnTo>
                  <a:lnTo>
                    <a:pt x="579" y="5"/>
                  </a:lnTo>
                  <a:lnTo>
                    <a:pt x="579" y="3"/>
                  </a:lnTo>
                  <a:lnTo>
                    <a:pt x="579" y="1"/>
                  </a:lnTo>
                  <a:lnTo>
                    <a:pt x="580" y="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Freeform 96"/>
            <p:cNvSpPr>
              <a:spLocks/>
            </p:cNvSpPr>
            <p:nvPr/>
          </p:nvSpPr>
          <p:spPr bwMode="auto">
            <a:xfrm>
              <a:off x="1854" y="1127"/>
              <a:ext cx="50" cy="50"/>
            </a:xfrm>
            <a:custGeom>
              <a:avLst/>
              <a:gdLst>
                <a:gd name="T0" fmla="*/ 0 w 99"/>
                <a:gd name="T1" fmla="*/ 13 h 100"/>
                <a:gd name="T2" fmla="*/ 0 w 99"/>
                <a:gd name="T3" fmla="*/ 12 h 100"/>
                <a:gd name="T4" fmla="*/ 0 w 99"/>
                <a:gd name="T5" fmla="*/ 10 h 100"/>
                <a:gd name="T6" fmla="*/ 1 w 99"/>
                <a:gd name="T7" fmla="*/ 10 h 100"/>
                <a:gd name="T8" fmla="*/ 1 w 99"/>
                <a:gd name="T9" fmla="*/ 7 h 100"/>
                <a:gd name="T10" fmla="*/ 2 w 99"/>
                <a:gd name="T11" fmla="*/ 6 h 100"/>
                <a:gd name="T12" fmla="*/ 4 w 99"/>
                <a:gd name="T13" fmla="*/ 3 h 100"/>
                <a:gd name="T14" fmla="*/ 5 w 99"/>
                <a:gd name="T15" fmla="*/ 3 h 100"/>
                <a:gd name="T16" fmla="*/ 8 w 99"/>
                <a:gd name="T17" fmla="*/ 1 h 100"/>
                <a:gd name="T18" fmla="*/ 9 w 99"/>
                <a:gd name="T19" fmla="*/ 1 h 100"/>
                <a:gd name="T20" fmla="*/ 10 w 99"/>
                <a:gd name="T21" fmla="*/ 0 h 100"/>
                <a:gd name="T22" fmla="*/ 11 w 99"/>
                <a:gd name="T23" fmla="*/ 0 h 100"/>
                <a:gd name="T24" fmla="*/ 13 w 99"/>
                <a:gd name="T25" fmla="*/ 0 h 100"/>
                <a:gd name="T26" fmla="*/ 13 w 99"/>
                <a:gd name="T27" fmla="*/ 0 h 100"/>
                <a:gd name="T28" fmla="*/ 15 w 99"/>
                <a:gd name="T29" fmla="*/ 0 h 100"/>
                <a:gd name="T30" fmla="*/ 16 w 99"/>
                <a:gd name="T31" fmla="*/ 1 h 100"/>
                <a:gd name="T32" fmla="*/ 17 w 99"/>
                <a:gd name="T33" fmla="*/ 1 h 100"/>
                <a:gd name="T34" fmla="*/ 19 w 99"/>
                <a:gd name="T35" fmla="*/ 2 h 100"/>
                <a:gd name="T36" fmla="*/ 21 w 99"/>
                <a:gd name="T37" fmla="*/ 3 h 100"/>
                <a:gd name="T38" fmla="*/ 23 w 99"/>
                <a:gd name="T39" fmla="*/ 5 h 100"/>
                <a:gd name="T40" fmla="*/ 24 w 99"/>
                <a:gd name="T41" fmla="*/ 7 h 100"/>
                <a:gd name="T42" fmla="*/ 24 w 99"/>
                <a:gd name="T43" fmla="*/ 9 h 100"/>
                <a:gd name="T44" fmla="*/ 25 w 99"/>
                <a:gd name="T45" fmla="*/ 10 h 100"/>
                <a:gd name="T46" fmla="*/ 25 w 99"/>
                <a:gd name="T47" fmla="*/ 11 h 100"/>
                <a:gd name="T48" fmla="*/ 25 w 99"/>
                <a:gd name="T49" fmla="*/ 13 h 100"/>
                <a:gd name="T50" fmla="*/ 25 w 99"/>
                <a:gd name="T51" fmla="*/ 13 h 100"/>
                <a:gd name="T52" fmla="*/ 25 w 99"/>
                <a:gd name="T53" fmla="*/ 13 h 100"/>
                <a:gd name="T54" fmla="*/ 25 w 99"/>
                <a:gd name="T55" fmla="*/ 14 h 100"/>
                <a:gd name="T56" fmla="*/ 25 w 99"/>
                <a:gd name="T57" fmla="*/ 16 h 100"/>
                <a:gd name="T58" fmla="*/ 24 w 99"/>
                <a:gd name="T59" fmla="*/ 17 h 100"/>
                <a:gd name="T60" fmla="*/ 23 w 99"/>
                <a:gd name="T61" fmla="*/ 19 h 100"/>
                <a:gd name="T62" fmla="*/ 22 w 99"/>
                <a:gd name="T63" fmla="*/ 21 h 100"/>
                <a:gd name="T64" fmla="*/ 20 w 99"/>
                <a:gd name="T65" fmla="*/ 23 h 100"/>
                <a:gd name="T66" fmla="*/ 18 w 99"/>
                <a:gd name="T67" fmla="*/ 24 h 100"/>
                <a:gd name="T68" fmla="*/ 17 w 99"/>
                <a:gd name="T69" fmla="*/ 24 h 100"/>
                <a:gd name="T70" fmla="*/ 15 w 99"/>
                <a:gd name="T71" fmla="*/ 25 h 100"/>
                <a:gd name="T72" fmla="*/ 14 w 99"/>
                <a:gd name="T73" fmla="*/ 25 h 100"/>
                <a:gd name="T74" fmla="*/ 13 w 99"/>
                <a:gd name="T75" fmla="*/ 25 h 100"/>
                <a:gd name="T76" fmla="*/ 12 w 99"/>
                <a:gd name="T77" fmla="*/ 25 h 100"/>
                <a:gd name="T78" fmla="*/ 10 w 99"/>
                <a:gd name="T79" fmla="*/ 25 h 100"/>
                <a:gd name="T80" fmla="*/ 9 w 99"/>
                <a:gd name="T81" fmla="*/ 25 h 100"/>
                <a:gd name="T82" fmla="*/ 8 w 99"/>
                <a:gd name="T83" fmla="*/ 24 h 100"/>
                <a:gd name="T84" fmla="*/ 6 w 99"/>
                <a:gd name="T85" fmla="*/ 23 h 100"/>
                <a:gd name="T86" fmla="*/ 4 w 99"/>
                <a:gd name="T87" fmla="*/ 22 h 100"/>
                <a:gd name="T88" fmla="*/ 3 w 99"/>
                <a:gd name="T89" fmla="*/ 20 h 100"/>
                <a:gd name="T90" fmla="*/ 1 w 99"/>
                <a:gd name="T91" fmla="*/ 18 h 100"/>
                <a:gd name="T92" fmla="*/ 1 w 99"/>
                <a:gd name="T93" fmla="*/ 17 h 100"/>
                <a:gd name="T94" fmla="*/ 0 w 99"/>
                <a:gd name="T95" fmla="*/ 15 h 100"/>
                <a:gd name="T96" fmla="*/ 0 w 99"/>
                <a:gd name="T97" fmla="*/ 14 h 100"/>
                <a:gd name="T98" fmla="*/ 0 w 99"/>
                <a:gd name="T99" fmla="*/ 13 h 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9"/>
                <a:gd name="T151" fmla="*/ 0 h 100"/>
                <a:gd name="T152" fmla="*/ 99 w 99"/>
                <a:gd name="T153" fmla="*/ 100 h 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9" h="100">
                  <a:moveTo>
                    <a:pt x="0" y="51"/>
                  </a:moveTo>
                  <a:lnTo>
                    <a:pt x="0" y="46"/>
                  </a:lnTo>
                  <a:lnTo>
                    <a:pt x="0" y="40"/>
                  </a:lnTo>
                  <a:lnTo>
                    <a:pt x="2" y="37"/>
                  </a:lnTo>
                  <a:lnTo>
                    <a:pt x="4" y="31"/>
                  </a:lnTo>
                  <a:lnTo>
                    <a:pt x="7" y="22"/>
                  </a:lnTo>
                  <a:lnTo>
                    <a:pt x="13" y="15"/>
                  </a:lnTo>
                  <a:lnTo>
                    <a:pt x="20" y="10"/>
                  </a:lnTo>
                  <a:lnTo>
                    <a:pt x="29" y="4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3" y="2"/>
                  </a:lnTo>
                  <a:lnTo>
                    <a:pt x="67" y="4"/>
                  </a:lnTo>
                  <a:lnTo>
                    <a:pt x="76" y="8"/>
                  </a:lnTo>
                  <a:lnTo>
                    <a:pt x="83" y="13"/>
                  </a:lnTo>
                  <a:lnTo>
                    <a:pt x="90" y="20"/>
                  </a:lnTo>
                  <a:lnTo>
                    <a:pt x="94" y="29"/>
                  </a:lnTo>
                  <a:lnTo>
                    <a:pt x="96" y="33"/>
                  </a:lnTo>
                  <a:lnTo>
                    <a:pt x="98" y="38"/>
                  </a:lnTo>
                  <a:lnTo>
                    <a:pt x="99" y="44"/>
                  </a:lnTo>
                  <a:lnTo>
                    <a:pt x="99" y="49"/>
                  </a:lnTo>
                  <a:lnTo>
                    <a:pt x="99" y="53"/>
                  </a:lnTo>
                  <a:lnTo>
                    <a:pt x="98" y="58"/>
                  </a:lnTo>
                  <a:lnTo>
                    <a:pt x="98" y="64"/>
                  </a:lnTo>
                  <a:lnTo>
                    <a:pt x="96" y="67"/>
                  </a:lnTo>
                  <a:lnTo>
                    <a:pt x="90" y="76"/>
                  </a:lnTo>
                  <a:lnTo>
                    <a:pt x="85" y="84"/>
                  </a:lnTo>
                  <a:lnTo>
                    <a:pt x="78" y="91"/>
                  </a:lnTo>
                  <a:lnTo>
                    <a:pt x="70" y="95"/>
                  </a:lnTo>
                  <a:lnTo>
                    <a:pt x="65" y="96"/>
                  </a:lnTo>
                  <a:lnTo>
                    <a:pt x="60" y="98"/>
                  </a:lnTo>
                  <a:lnTo>
                    <a:pt x="56" y="100"/>
                  </a:lnTo>
                  <a:lnTo>
                    <a:pt x="51" y="100"/>
                  </a:lnTo>
                  <a:lnTo>
                    <a:pt x="45" y="100"/>
                  </a:lnTo>
                  <a:lnTo>
                    <a:pt x="40" y="98"/>
                  </a:lnTo>
                  <a:lnTo>
                    <a:pt x="36" y="98"/>
                  </a:lnTo>
                  <a:lnTo>
                    <a:pt x="31" y="96"/>
                  </a:lnTo>
                  <a:lnTo>
                    <a:pt x="22" y="91"/>
                  </a:lnTo>
                  <a:lnTo>
                    <a:pt x="14" y="86"/>
                  </a:lnTo>
                  <a:lnTo>
                    <a:pt x="9" y="78"/>
                  </a:lnTo>
                  <a:lnTo>
                    <a:pt x="4" y="71"/>
                  </a:lnTo>
                  <a:lnTo>
                    <a:pt x="2" y="66"/>
                  </a:lnTo>
                  <a:lnTo>
                    <a:pt x="0" y="60"/>
                  </a:lnTo>
                  <a:lnTo>
                    <a:pt x="0" y="57"/>
                  </a:lnTo>
                  <a:lnTo>
                    <a:pt x="0" y="51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Rectangle 97"/>
            <p:cNvSpPr>
              <a:spLocks noChangeArrowheads="1"/>
            </p:cNvSpPr>
            <p:nvPr/>
          </p:nvSpPr>
          <p:spPr bwMode="auto">
            <a:xfrm>
              <a:off x="609" y="1789"/>
              <a:ext cx="760" cy="2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32" name="Rectangle 98"/>
            <p:cNvSpPr>
              <a:spLocks noChangeArrowheads="1"/>
            </p:cNvSpPr>
            <p:nvPr/>
          </p:nvSpPr>
          <p:spPr bwMode="auto">
            <a:xfrm>
              <a:off x="609" y="1789"/>
              <a:ext cx="760" cy="245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33" name="Rectangle 99"/>
            <p:cNvSpPr>
              <a:spLocks noChangeArrowheads="1"/>
            </p:cNvSpPr>
            <p:nvPr/>
          </p:nvSpPr>
          <p:spPr bwMode="auto">
            <a:xfrm>
              <a:off x="658" y="1838"/>
              <a:ext cx="55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association</a:t>
              </a:r>
              <a:endParaRPr lang="nl-NL" sz="1400"/>
            </a:p>
          </p:txBody>
        </p:sp>
        <p:sp>
          <p:nvSpPr>
            <p:cNvPr id="10334" name="Freeform 100"/>
            <p:cNvSpPr>
              <a:spLocks/>
            </p:cNvSpPr>
            <p:nvPr/>
          </p:nvSpPr>
          <p:spPr bwMode="auto">
            <a:xfrm>
              <a:off x="1248" y="1789"/>
              <a:ext cx="121" cy="123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2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Freeform 101"/>
            <p:cNvSpPr>
              <a:spLocks/>
            </p:cNvSpPr>
            <p:nvPr/>
          </p:nvSpPr>
          <p:spPr bwMode="auto">
            <a:xfrm>
              <a:off x="1248" y="1789"/>
              <a:ext cx="121" cy="123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2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Freeform 102"/>
            <p:cNvSpPr>
              <a:spLocks/>
            </p:cNvSpPr>
            <p:nvPr/>
          </p:nvSpPr>
          <p:spPr bwMode="auto">
            <a:xfrm>
              <a:off x="1248" y="1789"/>
              <a:ext cx="121" cy="123"/>
            </a:xfrm>
            <a:custGeom>
              <a:avLst/>
              <a:gdLst>
                <a:gd name="T0" fmla="*/ 61 w 242"/>
                <a:gd name="T1" fmla="*/ 62 h 244"/>
                <a:gd name="T2" fmla="*/ 0 w 242"/>
                <a:gd name="T3" fmla="*/ 0 h 244"/>
                <a:gd name="T4" fmla="*/ 0 w 242"/>
                <a:gd name="T5" fmla="*/ 62 h 244"/>
                <a:gd name="T6" fmla="*/ 61 w 242"/>
                <a:gd name="T7" fmla="*/ 62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Freeform 103"/>
            <p:cNvSpPr>
              <a:spLocks/>
            </p:cNvSpPr>
            <p:nvPr/>
          </p:nvSpPr>
          <p:spPr bwMode="auto">
            <a:xfrm>
              <a:off x="1248" y="1789"/>
              <a:ext cx="121" cy="123"/>
            </a:xfrm>
            <a:custGeom>
              <a:avLst/>
              <a:gdLst>
                <a:gd name="T0" fmla="*/ 61 w 242"/>
                <a:gd name="T1" fmla="*/ 62 h 244"/>
                <a:gd name="T2" fmla="*/ 0 w 242"/>
                <a:gd name="T3" fmla="*/ 0 h 244"/>
                <a:gd name="T4" fmla="*/ 0 w 242"/>
                <a:gd name="T5" fmla="*/ 62 h 244"/>
                <a:gd name="T6" fmla="*/ 61 w 242"/>
                <a:gd name="T7" fmla="*/ 62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Freeform 104"/>
            <p:cNvSpPr>
              <a:spLocks noEditPoints="1"/>
            </p:cNvSpPr>
            <p:nvPr/>
          </p:nvSpPr>
          <p:spPr bwMode="auto">
            <a:xfrm>
              <a:off x="1368" y="1911"/>
              <a:ext cx="264" cy="2"/>
            </a:xfrm>
            <a:custGeom>
              <a:avLst/>
              <a:gdLst>
                <a:gd name="T0" fmla="*/ 2 w 526"/>
                <a:gd name="T1" fmla="*/ 0 h 6"/>
                <a:gd name="T2" fmla="*/ 1 w 526"/>
                <a:gd name="T3" fmla="*/ 1 h 6"/>
                <a:gd name="T4" fmla="*/ 1 w 526"/>
                <a:gd name="T5" fmla="*/ 0 h 6"/>
                <a:gd name="T6" fmla="*/ 8 w 526"/>
                <a:gd name="T7" fmla="*/ 0 h 6"/>
                <a:gd name="T8" fmla="*/ 8 w 526"/>
                <a:gd name="T9" fmla="*/ 1 h 6"/>
                <a:gd name="T10" fmla="*/ 8 w 526"/>
                <a:gd name="T11" fmla="*/ 0 h 6"/>
                <a:gd name="T12" fmla="*/ 15 w 526"/>
                <a:gd name="T13" fmla="*/ 0 h 6"/>
                <a:gd name="T14" fmla="*/ 16 w 526"/>
                <a:gd name="T15" fmla="*/ 0 h 6"/>
                <a:gd name="T16" fmla="*/ 15 w 526"/>
                <a:gd name="T17" fmla="*/ 0 h 6"/>
                <a:gd name="T18" fmla="*/ 15 w 526"/>
                <a:gd name="T19" fmla="*/ 0 h 6"/>
                <a:gd name="T20" fmla="*/ 23 w 526"/>
                <a:gd name="T21" fmla="*/ 0 h 6"/>
                <a:gd name="T22" fmla="*/ 22 w 526"/>
                <a:gd name="T23" fmla="*/ 1 h 6"/>
                <a:gd name="T24" fmla="*/ 22 w 526"/>
                <a:gd name="T25" fmla="*/ 0 h 6"/>
                <a:gd name="T26" fmla="*/ 30 w 526"/>
                <a:gd name="T27" fmla="*/ 0 h 6"/>
                <a:gd name="T28" fmla="*/ 30 w 526"/>
                <a:gd name="T29" fmla="*/ 1 h 6"/>
                <a:gd name="T30" fmla="*/ 29 w 526"/>
                <a:gd name="T31" fmla="*/ 0 h 6"/>
                <a:gd name="T32" fmla="*/ 37 w 526"/>
                <a:gd name="T33" fmla="*/ 0 h 6"/>
                <a:gd name="T34" fmla="*/ 37 w 526"/>
                <a:gd name="T35" fmla="*/ 0 h 6"/>
                <a:gd name="T36" fmla="*/ 36 w 526"/>
                <a:gd name="T37" fmla="*/ 0 h 6"/>
                <a:gd name="T38" fmla="*/ 37 w 526"/>
                <a:gd name="T39" fmla="*/ 0 h 6"/>
                <a:gd name="T40" fmla="*/ 45 w 526"/>
                <a:gd name="T41" fmla="*/ 0 h 6"/>
                <a:gd name="T42" fmla="*/ 44 w 526"/>
                <a:gd name="T43" fmla="*/ 1 h 6"/>
                <a:gd name="T44" fmla="*/ 44 w 526"/>
                <a:gd name="T45" fmla="*/ 0 h 6"/>
                <a:gd name="T46" fmla="*/ 52 w 526"/>
                <a:gd name="T47" fmla="*/ 0 h 6"/>
                <a:gd name="T48" fmla="*/ 51 w 526"/>
                <a:gd name="T49" fmla="*/ 1 h 6"/>
                <a:gd name="T50" fmla="*/ 51 w 526"/>
                <a:gd name="T51" fmla="*/ 0 h 6"/>
                <a:gd name="T52" fmla="*/ 59 w 526"/>
                <a:gd name="T53" fmla="*/ 0 h 6"/>
                <a:gd name="T54" fmla="*/ 59 w 526"/>
                <a:gd name="T55" fmla="*/ 0 h 6"/>
                <a:gd name="T56" fmla="*/ 58 w 526"/>
                <a:gd name="T57" fmla="*/ 0 h 6"/>
                <a:gd name="T58" fmla="*/ 59 w 526"/>
                <a:gd name="T59" fmla="*/ 0 h 6"/>
                <a:gd name="T60" fmla="*/ 67 w 526"/>
                <a:gd name="T61" fmla="*/ 0 h 6"/>
                <a:gd name="T62" fmla="*/ 66 w 526"/>
                <a:gd name="T63" fmla="*/ 1 h 6"/>
                <a:gd name="T64" fmla="*/ 66 w 526"/>
                <a:gd name="T65" fmla="*/ 0 h 6"/>
                <a:gd name="T66" fmla="*/ 74 w 526"/>
                <a:gd name="T67" fmla="*/ 0 h 6"/>
                <a:gd name="T68" fmla="*/ 73 w 526"/>
                <a:gd name="T69" fmla="*/ 1 h 6"/>
                <a:gd name="T70" fmla="*/ 73 w 526"/>
                <a:gd name="T71" fmla="*/ 0 h 6"/>
                <a:gd name="T72" fmla="*/ 81 w 526"/>
                <a:gd name="T73" fmla="*/ 0 h 6"/>
                <a:gd name="T74" fmla="*/ 81 w 526"/>
                <a:gd name="T75" fmla="*/ 1 h 6"/>
                <a:gd name="T76" fmla="*/ 81 w 526"/>
                <a:gd name="T77" fmla="*/ 0 h 6"/>
                <a:gd name="T78" fmla="*/ 89 w 526"/>
                <a:gd name="T79" fmla="*/ 0 h 6"/>
                <a:gd name="T80" fmla="*/ 88 w 526"/>
                <a:gd name="T81" fmla="*/ 1 h 6"/>
                <a:gd name="T82" fmla="*/ 88 w 526"/>
                <a:gd name="T83" fmla="*/ 0 h 6"/>
                <a:gd name="T84" fmla="*/ 96 w 526"/>
                <a:gd name="T85" fmla="*/ 0 h 6"/>
                <a:gd name="T86" fmla="*/ 95 w 526"/>
                <a:gd name="T87" fmla="*/ 0 h 6"/>
                <a:gd name="T88" fmla="*/ 102 w 526"/>
                <a:gd name="T89" fmla="*/ 0 h 6"/>
                <a:gd name="T90" fmla="*/ 102 w 526"/>
                <a:gd name="T91" fmla="*/ 1 h 6"/>
                <a:gd name="T92" fmla="*/ 102 w 526"/>
                <a:gd name="T93" fmla="*/ 0 h 6"/>
                <a:gd name="T94" fmla="*/ 110 w 526"/>
                <a:gd name="T95" fmla="*/ 0 h 6"/>
                <a:gd name="T96" fmla="*/ 110 w 526"/>
                <a:gd name="T97" fmla="*/ 1 h 6"/>
                <a:gd name="T98" fmla="*/ 110 w 526"/>
                <a:gd name="T99" fmla="*/ 0 h 6"/>
                <a:gd name="T100" fmla="*/ 117 w 526"/>
                <a:gd name="T101" fmla="*/ 0 h 6"/>
                <a:gd name="T102" fmla="*/ 116 w 526"/>
                <a:gd name="T103" fmla="*/ 0 h 6"/>
                <a:gd name="T104" fmla="*/ 124 w 526"/>
                <a:gd name="T105" fmla="*/ 0 h 6"/>
                <a:gd name="T106" fmla="*/ 124 w 526"/>
                <a:gd name="T107" fmla="*/ 1 h 6"/>
                <a:gd name="T108" fmla="*/ 124 w 526"/>
                <a:gd name="T109" fmla="*/ 0 h 6"/>
                <a:gd name="T110" fmla="*/ 132 w 526"/>
                <a:gd name="T111" fmla="*/ 0 h 6"/>
                <a:gd name="T112" fmla="*/ 131 w 526"/>
                <a:gd name="T113" fmla="*/ 1 h 6"/>
                <a:gd name="T114" fmla="*/ 131 w 526"/>
                <a:gd name="T115" fmla="*/ 0 h 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6"/>
                <a:gd name="T176" fmla="*/ 526 w 526"/>
                <a:gd name="T177" fmla="*/ 6 h 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6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2" y="0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30" y="0"/>
                  </a:lnTo>
                  <a:close/>
                  <a:moveTo>
                    <a:pt x="59" y="0"/>
                  </a:moveTo>
                  <a:lnTo>
                    <a:pt x="59" y="0"/>
                  </a:lnTo>
                  <a:lnTo>
                    <a:pt x="61" y="0"/>
                  </a:lnTo>
                  <a:lnTo>
                    <a:pt x="63" y="2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59" y="6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59" y="0"/>
                  </a:lnTo>
                  <a:close/>
                  <a:moveTo>
                    <a:pt x="88" y="0"/>
                  </a:moveTo>
                  <a:lnTo>
                    <a:pt x="88" y="0"/>
                  </a:lnTo>
                  <a:lnTo>
                    <a:pt x="90" y="0"/>
                  </a:lnTo>
                  <a:lnTo>
                    <a:pt x="92" y="2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6" y="0"/>
                  </a:lnTo>
                  <a:lnTo>
                    <a:pt x="88" y="0"/>
                  </a:lnTo>
                  <a:close/>
                  <a:moveTo>
                    <a:pt x="117" y="0"/>
                  </a:moveTo>
                  <a:lnTo>
                    <a:pt x="117" y="0"/>
                  </a:lnTo>
                  <a:lnTo>
                    <a:pt x="119" y="0"/>
                  </a:lnTo>
                  <a:lnTo>
                    <a:pt x="121" y="2"/>
                  </a:lnTo>
                  <a:lnTo>
                    <a:pt x="121" y="4"/>
                  </a:lnTo>
                  <a:lnTo>
                    <a:pt x="119" y="4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4"/>
                  </a:lnTo>
                  <a:lnTo>
                    <a:pt x="115" y="2"/>
                  </a:lnTo>
                  <a:lnTo>
                    <a:pt x="115" y="0"/>
                  </a:lnTo>
                  <a:lnTo>
                    <a:pt x="117" y="0"/>
                  </a:lnTo>
                  <a:close/>
                  <a:moveTo>
                    <a:pt x="146" y="0"/>
                  </a:moveTo>
                  <a:lnTo>
                    <a:pt x="146" y="0"/>
                  </a:lnTo>
                  <a:lnTo>
                    <a:pt x="148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48" y="4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4"/>
                  </a:lnTo>
                  <a:lnTo>
                    <a:pt x="144" y="2"/>
                  </a:lnTo>
                  <a:lnTo>
                    <a:pt x="144" y="0"/>
                  </a:lnTo>
                  <a:lnTo>
                    <a:pt x="146" y="0"/>
                  </a:lnTo>
                  <a:close/>
                  <a:moveTo>
                    <a:pt x="175" y="0"/>
                  </a:moveTo>
                  <a:lnTo>
                    <a:pt x="175" y="0"/>
                  </a:lnTo>
                  <a:lnTo>
                    <a:pt x="177" y="0"/>
                  </a:lnTo>
                  <a:lnTo>
                    <a:pt x="179" y="2"/>
                  </a:lnTo>
                  <a:lnTo>
                    <a:pt x="179" y="4"/>
                  </a:lnTo>
                  <a:lnTo>
                    <a:pt x="177" y="4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4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5" y="0"/>
                  </a:lnTo>
                  <a:close/>
                  <a:moveTo>
                    <a:pt x="204" y="0"/>
                  </a:moveTo>
                  <a:lnTo>
                    <a:pt x="204" y="0"/>
                  </a:lnTo>
                  <a:lnTo>
                    <a:pt x="206" y="0"/>
                  </a:lnTo>
                  <a:lnTo>
                    <a:pt x="208" y="2"/>
                  </a:lnTo>
                  <a:lnTo>
                    <a:pt x="208" y="4"/>
                  </a:lnTo>
                  <a:lnTo>
                    <a:pt x="206" y="4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4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close/>
                  <a:moveTo>
                    <a:pt x="233" y="0"/>
                  </a:moveTo>
                  <a:lnTo>
                    <a:pt x="233" y="0"/>
                  </a:lnTo>
                  <a:lnTo>
                    <a:pt x="235" y="0"/>
                  </a:lnTo>
                  <a:lnTo>
                    <a:pt x="237" y="2"/>
                  </a:lnTo>
                  <a:lnTo>
                    <a:pt x="237" y="4"/>
                  </a:lnTo>
                  <a:lnTo>
                    <a:pt x="235" y="4"/>
                  </a:lnTo>
                  <a:lnTo>
                    <a:pt x="235" y="6"/>
                  </a:lnTo>
                  <a:lnTo>
                    <a:pt x="233" y="6"/>
                  </a:lnTo>
                  <a:lnTo>
                    <a:pt x="231" y="4"/>
                  </a:lnTo>
                  <a:lnTo>
                    <a:pt x="231" y="2"/>
                  </a:lnTo>
                  <a:lnTo>
                    <a:pt x="231" y="0"/>
                  </a:lnTo>
                  <a:lnTo>
                    <a:pt x="233" y="0"/>
                  </a:lnTo>
                  <a:close/>
                  <a:moveTo>
                    <a:pt x="262" y="0"/>
                  </a:moveTo>
                  <a:lnTo>
                    <a:pt x="262" y="0"/>
                  </a:lnTo>
                  <a:lnTo>
                    <a:pt x="264" y="0"/>
                  </a:lnTo>
                  <a:lnTo>
                    <a:pt x="266" y="2"/>
                  </a:lnTo>
                  <a:lnTo>
                    <a:pt x="266" y="4"/>
                  </a:lnTo>
                  <a:lnTo>
                    <a:pt x="264" y="4"/>
                  </a:lnTo>
                  <a:lnTo>
                    <a:pt x="264" y="6"/>
                  </a:lnTo>
                  <a:lnTo>
                    <a:pt x="262" y="6"/>
                  </a:lnTo>
                  <a:lnTo>
                    <a:pt x="260" y="4"/>
                  </a:lnTo>
                  <a:lnTo>
                    <a:pt x="260" y="2"/>
                  </a:lnTo>
                  <a:lnTo>
                    <a:pt x="260" y="0"/>
                  </a:lnTo>
                  <a:lnTo>
                    <a:pt x="262" y="0"/>
                  </a:lnTo>
                  <a:close/>
                  <a:moveTo>
                    <a:pt x="291" y="0"/>
                  </a:moveTo>
                  <a:lnTo>
                    <a:pt x="291" y="0"/>
                  </a:lnTo>
                  <a:lnTo>
                    <a:pt x="293" y="0"/>
                  </a:lnTo>
                  <a:lnTo>
                    <a:pt x="295" y="2"/>
                  </a:lnTo>
                  <a:lnTo>
                    <a:pt x="295" y="4"/>
                  </a:lnTo>
                  <a:lnTo>
                    <a:pt x="293" y="4"/>
                  </a:lnTo>
                  <a:lnTo>
                    <a:pt x="293" y="6"/>
                  </a:lnTo>
                  <a:lnTo>
                    <a:pt x="291" y="6"/>
                  </a:lnTo>
                  <a:lnTo>
                    <a:pt x="289" y="4"/>
                  </a:lnTo>
                  <a:lnTo>
                    <a:pt x="289" y="2"/>
                  </a:lnTo>
                  <a:lnTo>
                    <a:pt x="289" y="0"/>
                  </a:lnTo>
                  <a:lnTo>
                    <a:pt x="291" y="0"/>
                  </a:lnTo>
                  <a:close/>
                  <a:moveTo>
                    <a:pt x="320" y="0"/>
                  </a:moveTo>
                  <a:lnTo>
                    <a:pt x="320" y="0"/>
                  </a:lnTo>
                  <a:lnTo>
                    <a:pt x="322" y="0"/>
                  </a:lnTo>
                  <a:lnTo>
                    <a:pt x="323" y="2"/>
                  </a:lnTo>
                  <a:lnTo>
                    <a:pt x="323" y="4"/>
                  </a:lnTo>
                  <a:lnTo>
                    <a:pt x="322" y="4"/>
                  </a:lnTo>
                  <a:lnTo>
                    <a:pt x="322" y="6"/>
                  </a:lnTo>
                  <a:lnTo>
                    <a:pt x="320" y="6"/>
                  </a:lnTo>
                  <a:lnTo>
                    <a:pt x="318" y="4"/>
                  </a:lnTo>
                  <a:lnTo>
                    <a:pt x="318" y="2"/>
                  </a:lnTo>
                  <a:lnTo>
                    <a:pt x="318" y="0"/>
                  </a:lnTo>
                  <a:lnTo>
                    <a:pt x="320" y="0"/>
                  </a:lnTo>
                  <a:close/>
                  <a:moveTo>
                    <a:pt x="349" y="0"/>
                  </a:moveTo>
                  <a:lnTo>
                    <a:pt x="349" y="0"/>
                  </a:lnTo>
                  <a:lnTo>
                    <a:pt x="351" y="0"/>
                  </a:lnTo>
                  <a:lnTo>
                    <a:pt x="352" y="2"/>
                  </a:lnTo>
                  <a:lnTo>
                    <a:pt x="352" y="4"/>
                  </a:lnTo>
                  <a:lnTo>
                    <a:pt x="351" y="4"/>
                  </a:lnTo>
                  <a:lnTo>
                    <a:pt x="351" y="6"/>
                  </a:lnTo>
                  <a:lnTo>
                    <a:pt x="349" y="6"/>
                  </a:lnTo>
                  <a:lnTo>
                    <a:pt x="347" y="4"/>
                  </a:lnTo>
                  <a:lnTo>
                    <a:pt x="347" y="2"/>
                  </a:lnTo>
                  <a:lnTo>
                    <a:pt x="347" y="0"/>
                  </a:lnTo>
                  <a:lnTo>
                    <a:pt x="349" y="0"/>
                  </a:lnTo>
                  <a:close/>
                  <a:moveTo>
                    <a:pt x="378" y="0"/>
                  </a:moveTo>
                  <a:lnTo>
                    <a:pt x="378" y="0"/>
                  </a:lnTo>
                  <a:lnTo>
                    <a:pt x="380" y="0"/>
                  </a:lnTo>
                  <a:lnTo>
                    <a:pt x="381" y="2"/>
                  </a:lnTo>
                  <a:lnTo>
                    <a:pt x="380" y="4"/>
                  </a:lnTo>
                  <a:lnTo>
                    <a:pt x="380" y="6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6" y="2"/>
                  </a:lnTo>
                  <a:lnTo>
                    <a:pt x="376" y="0"/>
                  </a:lnTo>
                  <a:lnTo>
                    <a:pt x="378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9" y="0"/>
                  </a:lnTo>
                  <a:lnTo>
                    <a:pt x="410" y="2"/>
                  </a:lnTo>
                  <a:lnTo>
                    <a:pt x="409" y="4"/>
                  </a:lnTo>
                  <a:lnTo>
                    <a:pt x="409" y="6"/>
                  </a:lnTo>
                  <a:lnTo>
                    <a:pt x="407" y="6"/>
                  </a:lnTo>
                  <a:lnTo>
                    <a:pt x="405" y="4"/>
                  </a:lnTo>
                  <a:lnTo>
                    <a:pt x="405" y="2"/>
                  </a:lnTo>
                  <a:lnTo>
                    <a:pt x="405" y="0"/>
                  </a:lnTo>
                  <a:lnTo>
                    <a:pt x="407" y="0"/>
                  </a:lnTo>
                  <a:close/>
                  <a:moveTo>
                    <a:pt x="436" y="0"/>
                  </a:moveTo>
                  <a:lnTo>
                    <a:pt x="436" y="0"/>
                  </a:lnTo>
                  <a:lnTo>
                    <a:pt x="437" y="0"/>
                  </a:lnTo>
                  <a:lnTo>
                    <a:pt x="439" y="2"/>
                  </a:lnTo>
                  <a:lnTo>
                    <a:pt x="437" y="4"/>
                  </a:lnTo>
                  <a:lnTo>
                    <a:pt x="437" y="6"/>
                  </a:lnTo>
                  <a:lnTo>
                    <a:pt x="436" y="6"/>
                  </a:lnTo>
                  <a:lnTo>
                    <a:pt x="434" y="4"/>
                  </a:lnTo>
                  <a:lnTo>
                    <a:pt x="434" y="2"/>
                  </a:lnTo>
                  <a:lnTo>
                    <a:pt x="434" y="0"/>
                  </a:lnTo>
                  <a:lnTo>
                    <a:pt x="436" y="0"/>
                  </a:lnTo>
                  <a:close/>
                  <a:moveTo>
                    <a:pt x="465" y="0"/>
                  </a:moveTo>
                  <a:lnTo>
                    <a:pt x="465" y="0"/>
                  </a:lnTo>
                  <a:lnTo>
                    <a:pt x="466" y="0"/>
                  </a:lnTo>
                  <a:lnTo>
                    <a:pt x="468" y="2"/>
                  </a:lnTo>
                  <a:lnTo>
                    <a:pt x="466" y="4"/>
                  </a:lnTo>
                  <a:lnTo>
                    <a:pt x="466" y="6"/>
                  </a:lnTo>
                  <a:lnTo>
                    <a:pt x="465" y="6"/>
                  </a:lnTo>
                  <a:lnTo>
                    <a:pt x="463" y="4"/>
                  </a:lnTo>
                  <a:lnTo>
                    <a:pt x="463" y="2"/>
                  </a:lnTo>
                  <a:lnTo>
                    <a:pt x="463" y="0"/>
                  </a:lnTo>
                  <a:lnTo>
                    <a:pt x="465" y="0"/>
                  </a:lnTo>
                  <a:close/>
                  <a:moveTo>
                    <a:pt x="494" y="0"/>
                  </a:moveTo>
                  <a:lnTo>
                    <a:pt x="494" y="0"/>
                  </a:lnTo>
                  <a:lnTo>
                    <a:pt x="495" y="0"/>
                  </a:lnTo>
                  <a:lnTo>
                    <a:pt x="497" y="2"/>
                  </a:lnTo>
                  <a:lnTo>
                    <a:pt x="495" y="4"/>
                  </a:lnTo>
                  <a:lnTo>
                    <a:pt x="495" y="6"/>
                  </a:lnTo>
                  <a:lnTo>
                    <a:pt x="494" y="6"/>
                  </a:lnTo>
                  <a:lnTo>
                    <a:pt x="492" y="4"/>
                  </a:lnTo>
                  <a:lnTo>
                    <a:pt x="492" y="2"/>
                  </a:lnTo>
                  <a:lnTo>
                    <a:pt x="492" y="0"/>
                  </a:lnTo>
                  <a:lnTo>
                    <a:pt x="494" y="0"/>
                  </a:lnTo>
                  <a:close/>
                  <a:moveTo>
                    <a:pt x="523" y="0"/>
                  </a:moveTo>
                  <a:lnTo>
                    <a:pt x="523" y="0"/>
                  </a:lnTo>
                  <a:lnTo>
                    <a:pt x="524" y="0"/>
                  </a:lnTo>
                  <a:lnTo>
                    <a:pt x="526" y="2"/>
                  </a:lnTo>
                  <a:lnTo>
                    <a:pt x="524" y="4"/>
                  </a:lnTo>
                  <a:lnTo>
                    <a:pt x="524" y="6"/>
                  </a:lnTo>
                  <a:lnTo>
                    <a:pt x="523" y="6"/>
                  </a:lnTo>
                  <a:lnTo>
                    <a:pt x="521" y="4"/>
                  </a:lnTo>
                  <a:lnTo>
                    <a:pt x="521" y="2"/>
                  </a:lnTo>
                  <a:lnTo>
                    <a:pt x="521" y="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Freeform 105"/>
            <p:cNvSpPr>
              <a:spLocks/>
            </p:cNvSpPr>
            <p:nvPr/>
          </p:nvSpPr>
          <p:spPr bwMode="auto">
            <a:xfrm>
              <a:off x="1643" y="1887"/>
              <a:ext cx="50" cy="50"/>
            </a:xfrm>
            <a:custGeom>
              <a:avLst/>
              <a:gdLst>
                <a:gd name="T0" fmla="*/ 0 w 99"/>
                <a:gd name="T1" fmla="*/ 13 h 100"/>
                <a:gd name="T2" fmla="*/ 0 w 99"/>
                <a:gd name="T3" fmla="*/ 13 h 100"/>
                <a:gd name="T4" fmla="*/ 0 w 99"/>
                <a:gd name="T5" fmla="*/ 15 h 100"/>
                <a:gd name="T6" fmla="*/ 1 w 99"/>
                <a:gd name="T7" fmla="*/ 16 h 100"/>
                <a:gd name="T8" fmla="*/ 1 w 99"/>
                <a:gd name="T9" fmla="*/ 18 h 100"/>
                <a:gd name="T10" fmla="*/ 2 w 99"/>
                <a:gd name="T11" fmla="*/ 20 h 100"/>
                <a:gd name="T12" fmla="*/ 4 w 99"/>
                <a:gd name="T13" fmla="*/ 22 h 100"/>
                <a:gd name="T14" fmla="*/ 6 w 99"/>
                <a:gd name="T15" fmla="*/ 23 h 100"/>
                <a:gd name="T16" fmla="*/ 8 w 99"/>
                <a:gd name="T17" fmla="*/ 24 h 100"/>
                <a:gd name="T18" fmla="*/ 9 w 99"/>
                <a:gd name="T19" fmla="*/ 25 h 100"/>
                <a:gd name="T20" fmla="*/ 10 w 99"/>
                <a:gd name="T21" fmla="*/ 25 h 100"/>
                <a:gd name="T22" fmla="*/ 11 w 99"/>
                <a:gd name="T23" fmla="*/ 25 h 100"/>
                <a:gd name="T24" fmla="*/ 13 w 99"/>
                <a:gd name="T25" fmla="*/ 25 h 100"/>
                <a:gd name="T26" fmla="*/ 14 w 99"/>
                <a:gd name="T27" fmla="*/ 25 h 100"/>
                <a:gd name="T28" fmla="*/ 15 w 99"/>
                <a:gd name="T29" fmla="*/ 25 h 100"/>
                <a:gd name="T30" fmla="*/ 16 w 99"/>
                <a:gd name="T31" fmla="*/ 25 h 100"/>
                <a:gd name="T32" fmla="*/ 17 w 99"/>
                <a:gd name="T33" fmla="*/ 24 h 100"/>
                <a:gd name="T34" fmla="*/ 20 w 99"/>
                <a:gd name="T35" fmla="*/ 23 h 100"/>
                <a:gd name="T36" fmla="*/ 22 w 99"/>
                <a:gd name="T37" fmla="*/ 22 h 100"/>
                <a:gd name="T38" fmla="*/ 23 w 99"/>
                <a:gd name="T39" fmla="*/ 20 h 100"/>
                <a:gd name="T40" fmla="*/ 24 w 99"/>
                <a:gd name="T41" fmla="*/ 18 h 100"/>
                <a:gd name="T42" fmla="*/ 25 w 99"/>
                <a:gd name="T43" fmla="*/ 16 h 100"/>
                <a:gd name="T44" fmla="*/ 25 w 99"/>
                <a:gd name="T45" fmla="*/ 15 h 100"/>
                <a:gd name="T46" fmla="*/ 25 w 99"/>
                <a:gd name="T47" fmla="*/ 13 h 100"/>
                <a:gd name="T48" fmla="*/ 25 w 99"/>
                <a:gd name="T49" fmla="*/ 13 h 100"/>
                <a:gd name="T50" fmla="*/ 25 w 99"/>
                <a:gd name="T51" fmla="*/ 13 h 100"/>
                <a:gd name="T52" fmla="*/ 25 w 99"/>
                <a:gd name="T53" fmla="*/ 11 h 100"/>
                <a:gd name="T54" fmla="*/ 25 w 99"/>
                <a:gd name="T55" fmla="*/ 10 h 100"/>
                <a:gd name="T56" fmla="*/ 25 w 99"/>
                <a:gd name="T57" fmla="*/ 9 h 100"/>
                <a:gd name="T58" fmla="*/ 24 w 99"/>
                <a:gd name="T59" fmla="*/ 7 h 100"/>
                <a:gd name="T60" fmla="*/ 23 w 99"/>
                <a:gd name="T61" fmla="*/ 6 h 100"/>
                <a:gd name="T62" fmla="*/ 22 w 99"/>
                <a:gd name="T63" fmla="*/ 3 h 100"/>
                <a:gd name="T64" fmla="*/ 20 w 99"/>
                <a:gd name="T65" fmla="*/ 2 h 100"/>
                <a:gd name="T66" fmla="*/ 17 w 99"/>
                <a:gd name="T67" fmla="*/ 1 h 100"/>
                <a:gd name="T68" fmla="*/ 16 w 99"/>
                <a:gd name="T69" fmla="*/ 1 h 100"/>
                <a:gd name="T70" fmla="*/ 15 w 99"/>
                <a:gd name="T71" fmla="*/ 0 h 100"/>
                <a:gd name="T72" fmla="*/ 14 w 99"/>
                <a:gd name="T73" fmla="*/ 0 h 100"/>
                <a:gd name="T74" fmla="*/ 13 w 99"/>
                <a:gd name="T75" fmla="*/ 0 h 100"/>
                <a:gd name="T76" fmla="*/ 11 w 99"/>
                <a:gd name="T77" fmla="*/ 0 h 100"/>
                <a:gd name="T78" fmla="*/ 10 w 99"/>
                <a:gd name="T79" fmla="*/ 0 h 100"/>
                <a:gd name="T80" fmla="*/ 9 w 99"/>
                <a:gd name="T81" fmla="*/ 1 h 100"/>
                <a:gd name="T82" fmla="*/ 8 w 99"/>
                <a:gd name="T83" fmla="*/ 1 h 100"/>
                <a:gd name="T84" fmla="*/ 6 w 99"/>
                <a:gd name="T85" fmla="*/ 2 h 100"/>
                <a:gd name="T86" fmla="*/ 4 w 99"/>
                <a:gd name="T87" fmla="*/ 3 h 100"/>
                <a:gd name="T88" fmla="*/ 2 w 99"/>
                <a:gd name="T89" fmla="*/ 6 h 100"/>
                <a:gd name="T90" fmla="*/ 1 w 99"/>
                <a:gd name="T91" fmla="*/ 7 h 100"/>
                <a:gd name="T92" fmla="*/ 1 w 99"/>
                <a:gd name="T93" fmla="*/ 9 h 100"/>
                <a:gd name="T94" fmla="*/ 0 w 99"/>
                <a:gd name="T95" fmla="*/ 10 h 100"/>
                <a:gd name="T96" fmla="*/ 0 w 99"/>
                <a:gd name="T97" fmla="*/ 11 h 100"/>
                <a:gd name="T98" fmla="*/ 0 w 99"/>
                <a:gd name="T99" fmla="*/ 13 h 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9"/>
                <a:gd name="T151" fmla="*/ 0 h 100"/>
                <a:gd name="T152" fmla="*/ 99 w 99"/>
                <a:gd name="T153" fmla="*/ 100 h 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9" h="100">
                  <a:moveTo>
                    <a:pt x="0" y="49"/>
                  </a:moveTo>
                  <a:lnTo>
                    <a:pt x="0" y="55"/>
                  </a:lnTo>
                  <a:lnTo>
                    <a:pt x="0" y="60"/>
                  </a:lnTo>
                  <a:lnTo>
                    <a:pt x="1" y="64"/>
                  </a:lnTo>
                  <a:lnTo>
                    <a:pt x="3" y="69"/>
                  </a:lnTo>
                  <a:lnTo>
                    <a:pt x="7" y="78"/>
                  </a:lnTo>
                  <a:lnTo>
                    <a:pt x="14" y="85"/>
                  </a:lnTo>
                  <a:lnTo>
                    <a:pt x="21" y="91"/>
                  </a:lnTo>
                  <a:lnTo>
                    <a:pt x="30" y="96"/>
                  </a:lnTo>
                  <a:lnTo>
                    <a:pt x="34" y="98"/>
                  </a:lnTo>
                  <a:lnTo>
                    <a:pt x="39" y="98"/>
                  </a:lnTo>
                  <a:lnTo>
                    <a:pt x="43" y="100"/>
                  </a:lnTo>
                  <a:lnTo>
                    <a:pt x="49" y="100"/>
                  </a:lnTo>
                  <a:lnTo>
                    <a:pt x="54" y="100"/>
                  </a:lnTo>
                  <a:lnTo>
                    <a:pt x="59" y="98"/>
                  </a:lnTo>
                  <a:lnTo>
                    <a:pt x="63" y="98"/>
                  </a:lnTo>
                  <a:lnTo>
                    <a:pt x="68" y="96"/>
                  </a:lnTo>
                  <a:lnTo>
                    <a:pt x="77" y="91"/>
                  </a:lnTo>
                  <a:lnTo>
                    <a:pt x="85" y="85"/>
                  </a:lnTo>
                  <a:lnTo>
                    <a:pt x="90" y="78"/>
                  </a:lnTo>
                  <a:lnTo>
                    <a:pt x="96" y="69"/>
                  </a:lnTo>
                  <a:lnTo>
                    <a:pt x="97" y="64"/>
                  </a:lnTo>
                  <a:lnTo>
                    <a:pt x="97" y="60"/>
                  </a:lnTo>
                  <a:lnTo>
                    <a:pt x="99" y="55"/>
                  </a:lnTo>
                  <a:lnTo>
                    <a:pt x="99" y="49"/>
                  </a:lnTo>
                  <a:lnTo>
                    <a:pt x="99" y="44"/>
                  </a:lnTo>
                  <a:lnTo>
                    <a:pt x="97" y="40"/>
                  </a:lnTo>
                  <a:lnTo>
                    <a:pt x="97" y="35"/>
                  </a:lnTo>
                  <a:lnTo>
                    <a:pt x="96" y="31"/>
                  </a:lnTo>
                  <a:lnTo>
                    <a:pt x="90" y="22"/>
                  </a:lnTo>
                  <a:lnTo>
                    <a:pt x="85" y="15"/>
                  </a:lnTo>
                  <a:lnTo>
                    <a:pt x="77" y="8"/>
                  </a:lnTo>
                  <a:lnTo>
                    <a:pt x="68" y="4"/>
                  </a:lnTo>
                  <a:lnTo>
                    <a:pt x="63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7" y="22"/>
                  </a:lnTo>
                  <a:lnTo>
                    <a:pt x="3" y="31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Rectangle 106"/>
            <p:cNvSpPr>
              <a:spLocks noChangeArrowheads="1"/>
            </p:cNvSpPr>
            <p:nvPr/>
          </p:nvSpPr>
          <p:spPr bwMode="auto">
            <a:xfrm>
              <a:off x="689" y="2495"/>
              <a:ext cx="760" cy="2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41" name="Rectangle 107"/>
            <p:cNvSpPr>
              <a:spLocks noChangeArrowheads="1"/>
            </p:cNvSpPr>
            <p:nvPr/>
          </p:nvSpPr>
          <p:spPr bwMode="auto">
            <a:xfrm>
              <a:off x="689" y="2495"/>
              <a:ext cx="760" cy="24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0342" name="Rectangle 108"/>
            <p:cNvSpPr>
              <a:spLocks noChangeArrowheads="1"/>
            </p:cNvSpPr>
            <p:nvPr/>
          </p:nvSpPr>
          <p:spPr bwMode="auto">
            <a:xfrm>
              <a:off x="738" y="2544"/>
              <a:ext cx="45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</a:rPr>
                <a:t>attributes</a:t>
              </a:r>
              <a:endParaRPr lang="nl-NL" sz="1400"/>
            </a:p>
          </p:txBody>
        </p:sp>
        <p:sp>
          <p:nvSpPr>
            <p:cNvPr id="10343" name="Freeform 109"/>
            <p:cNvSpPr>
              <a:spLocks/>
            </p:cNvSpPr>
            <p:nvPr/>
          </p:nvSpPr>
          <p:spPr bwMode="auto">
            <a:xfrm>
              <a:off x="1328" y="2495"/>
              <a:ext cx="121" cy="122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1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Freeform 110"/>
            <p:cNvSpPr>
              <a:spLocks/>
            </p:cNvSpPr>
            <p:nvPr/>
          </p:nvSpPr>
          <p:spPr bwMode="auto">
            <a:xfrm>
              <a:off x="1328" y="2495"/>
              <a:ext cx="121" cy="122"/>
            </a:xfrm>
            <a:custGeom>
              <a:avLst/>
              <a:gdLst>
                <a:gd name="T0" fmla="*/ 0 w 242"/>
                <a:gd name="T1" fmla="*/ 0 h 244"/>
                <a:gd name="T2" fmla="*/ 61 w 242"/>
                <a:gd name="T3" fmla="*/ 61 h 244"/>
                <a:gd name="T4" fmla="*/ 61 w 242"/>
                <a:gd name="T5" fmla="*/ 0 h 244"/>
                <a:gd name="T6" fmla="*/ 0 w 242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0" y="0"/>
                  </a:moveTo>
                  <a:lnTo>
                    <a:pt x="242" y="244"/>
                  </a:lnTo>
                  <a:lnTo>
                    <a:pt x="24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Freeform 111"/>
            <p:cNvSpPr>
              <a:spLocks/>
            </p:cNvSpPr>
            <p:nvPr/>
          </p:nvSpPr>
          <p:spPr bwMode="auto">
            <a:xfrm>
              <a:off x="1328" y="2495"/>
              <a:ext cx="121" cy="122"/>
            </a:xfrm>
            <a:custGeom>
              <a:avLst/>
              <a:gdLst>
                <a:gd name="T0" fmla="*/ 61 w 242"/>
                <a:gd name="T1" fmla="*/ 61 h 244"/>
                <a:gd name="T2" fmla="*/ 0 w 242"/>
                <a:gd name="T3" fmla="*/ 0 h 244"/>
                <a:gd name="T4" fmla="*/ 0 w 242"/>
                <a:gd name="T5" fmla="*/ 61 h 244"/>
                <a:gd name="T6" fmla="*/ 61 w 242"/>
                <a:gd name="T7" fmla="*/ 61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Freeform 112"/>
            <p:cNvSpPr>
              <a:spLocks/>
            </p:cNvSpPr>
            <p:nvPr/>
          </p:nvSpPr>
          <p:spPr bwMode="auto">
            <a:xfrm>
              <a:off x="1328" y="2495"/>
              <a:ext cx="121" cy="122"/>
            </a:xfrm>
            <a:custGeom>
              <a:avLst/>
              <a:gdLst>
                <a:gd name="T0" fmla="*/ 61 w 242"/>
                <a:gd name="T1" fmla="*/ 61 h 244"/>
                <a:gd name="T2" fmla="*/ 0 w 242"/>
                <a:gd name="T3" fmla="*/ 0 h 244"/>
                <a:gd name="T4" fmla="*/ 0 w 242"/>
                <a:gd name="T5" fmla="*/ 61 h 244"/>
                <a:gd name="T6" fmla="*/ 61 w 242"/>
                <a:gd name="T7" fmla="*/ 61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244"/>
                <a:gd name="T14" fmla="*/ 242 w 242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244">
                  <a:moveTo>
                    <a:pt x="242" y="244"/>
                  </a:moveTo>
                  <a:lnTo>
                    <a:pt x="0" y="0"/>
                  </a:lnTo>
                  <a:lnTo>
                    <a:pt x="0" y="244"/>
                  </a:lnTo>
                  <a:lnTo>
                    <a:pt x="242" y="244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Freeform 113"/>
            <p:cNvSpPr>
              <a:spLocks noEditPoints="1"/>
            </p:cNvSpPr>
            <p:nvPr/>
          </p:nvSpPr>
          <p:spPr bwMode="auto">
            <a:xfrm>
              <a:off x="1448" y="2616"/>
              <a:ext cx="466" cy="3"/>
            </a:xfrm>
            <a:custGeom>
              <a:avLst/>
              <a:gdLst>
                <a:gd name="T0" fmla="*/ 1 w 931"/>
                <a:gd name="T1" fmla="*/ 2 h 5"/>
                <a:gd name="T2" fmla="*/ 1 w 931"/>
                <a:gd name="T3" fmla="*/ 0 h 5"/>
                <a:gd name="T4" fmla="*/ 8 w 931"/>
                <a:gd name="T5" fmla="*/ 2 h 5"/>
                <a:gd name="T6" fmla="*/ 8 w 931"/>
                <a:gd name="T7" fmla="*/ 0 h 5"/>
                <a:gd name="T8" fmla="*/ 15 w 931"/>
                <a:gd name="T9" fmla="*/ 2 h 5"/>
                <a:gd name="T10" fmla="*/ 15 w 931"/>
                <a:gd name="T11" fmla="*/ 0 h 5"/>
                <a:gd name="T12" fmla="*/ 22 w 931"/>
                <a:gd name="T13" fmla="*/ 2 h 5"/>
                <a:gd name="T14" fmla="*/ 22 w 931"/>
                <a:gd name="T15" fmla="*/ 0 h 5"/>
                <a:gd name="T16" fmla="*/ 30 w 931"/>
                <a:gd name="T17" fmla="*/ 2 h 5"/>
                <a:gd name="T18" fmla="*/ 30 w 931"/>
                <a:gd name="T19" fmla="*/ 0 h 5"/>
                <a:gd name="T20" fmla="*/ 37 w 931"/>
                <a:gd name="T21" fmla="*/ 2 h 5"/>
                <a:gd name="T22" fmla="*/ 37 w 931"/>
                <a:gd name="T23" fmla="*/ 0 h 5"/>
                <a:gd name="T24" fmla="*/ 44 w 931"/>
                <a:gd name="T25" fmla="*/ 2 h 5"/>
                <a:gd name="T26" fmla="*/ 44 w 931"/>
                <a:gd name="T27" fmla="*/ 0 h 5"/>
                <a:gd name="T28" fmla="*/ 51 w 931"/>
                <a:gd name="T29" fmla="*/ 2 h 5"/>
                <a:gd name="T30" fmla="*/ 51 w 931"/>
                <a:gd name="T31" fmla="*/ 0 h 5"/>
                <a:gd name="T32" fmla="*/ 59 w 931"/>
                <a:gd name="T33" fmla="*/ 2 h 5"/>
                <a:gd name="T34" fmla="*/ 59 w 931"/>
                <a:gd name="T35" fmla="*/ 0 h 5"/>
                <a:gd name="T36" fmla="*/ 66 w 931"/>
                <a:gd name="T37" fmla="*/ 2 h 5"/>
                <a:gd name="T38" fmla="*/ 73 w 931"/>
                <a:gd name="T39" fmla="*/ 0 h 5"/>
                <a:gd name="T40" fmla="*/ 73 w 931"/>
                <a:gd name="T41" fmla="*/ 2 h 5"/>
                <a:gd name="T42" fmla="*/ 81 w 931"/>
                <a:gd name="T43" fmla="*/ 0 h 5"/>
                <a:gd name="T44" fmla="*/ 80 w 931"/>
                <a:gd name="T45" fmla="*/ 1 h 5"/>
                <a:gd name="T46" fmla="*/ 88 w 931"/>
                <a:gd name="T47" fmla="*/ 1 h 5"/>
                <a:gd name="T48" fmla="*/ 88 w 931"/>
                <a:gd name="T49" fmla="*/ 0 h 5"/>
                <a:gd name="T50" fmla="*/ 95 w 931"/>
                <a:gd name="T51" fmla="*/ 2 h 5"/>
                <a:gd name="T52" fmla="*/ 102 w 931"/>
                <a:gd name="T53" fmla="*/ 0 h 5"/>
                <a:gd name="T54" fmla="*/ 102 w 931"/>
                <a:gd name="T55" fmla="*/ 1 h 5"/>
                <a:gd name="T56" fmla="*/ 110 w 931"/>
                <a:gd name="T57" fmla="*/ 1 h 5"/>
                <a:gd name="T58" fmla="*/ 109 w 931"/>
                <a:gd name="T59" fmla="*/ 0 h 5"/>
                <a:gd name="T60" fmla="*/ 117 w 931"/>
                <a:gd name="T61" fmla="*/ 2 h 5"/>
                <a:gd name="T62" fmla="*/ 124 w 931"/>
                <a:gd name="T63" fmla="*/ 0 h 5"/>
                <a:gd name="T64" fmla="*/ 124 w 931"/>
                <a:gd name="T65" fmla="*/ 0 h 5"/>
                <a:gd name="T66" fmla="*/ 131 w 931"/>
                <a:gd name="T67" fmla="*/ 2 h 5"/>
                <a:gd name="T68" fmla="*/ 138 w 931"/>
                <a:gd name="T69" fmla="*/ 0 h 5"/>
                <a:gd name="T70" fmla="*/ 138 w 931"/>
                <a:gd name="T71" fmla="*/ 1 h 5"/>
                <a:gd name="T72" fmla="*/ 146 w 931"/>
                <a:gd name="T73" fmla="*/ 1 h 5"/>
                <a:gd name="T74" fmla="*/ 145 w 931"/>
                <a:gd name="T75" fmla="*/ 0 h 5"/>
                <a:gd name="T76" fmla="*/ 153 w 931"/>
                <a:gd name="T77" fmla="*/ 2 h 5"/>
                <a:gd name="T78" fmla="*/ 153 w 931"/>
                <a:gd name="T79" fmla="*/ 0 h 5"/>
                <a:gd name="T80" fmla="*/ 160 w 931"/>
                <a:gd name="T81" fmla="*/ 2 h 5"/>
                <a:gd name="T82" fmla="*/ 167 w 931"/>
                <a:gd name="T83" fmla="*/ 0 h 5"/>
                <a:gd name="T84" fmla="*/ 167 w 931"/>
                <a:gd name="T85" fmla="*/ 1 h 5"/>
                <a:gd name="T86" fmla="*/ 175 w 931"/>
                <a:gd name="T87" fmla="*/ 0 h 5"/>
                <a:gd name="T88" fmla="*/ 174 w 931"/>
                <a:gd name="T89" fmla="*/ 1 h 5"/>
                <a:gd name="T90" fmla="*/ 182 w 931"/>
                <a:gd name="T91" fmla="*/ 0 h 5"/>
                <a:gd name="T92" fmla="*/ 181 w 931"/>
                <a:gd name="T93" fmla="*/ 1 h 5"/>
                <a:gd name="T94" fmla="*/ 189 w 931"/>
                <a:gd name="T95" fmla="*/ 0 h 5"/>
                <a:gd name="T96" fmla="*/ 188 w 931"/>
                <a:gd name="T97" fmla="*/ 1 h 5"/>
                <a:gd name="T98" fmla="*/ 197 w 931"/>
                <a:gd name="T99" fmla="*/ 0 h 5"/>
                <a:gd name="T100" fmla="*/ 196 w 931"/>
                <a:gd name="T101" fmla="*/ 1 h 5"/>
                <a:gd name="T102" fmla="*/ 204 w 931"/>
                <a:gd name="T103" fmla="*/ 0 h 5"/>
                <a:gd name="T104" fmla="*/ 203 w 931"/>
                <a:gd name="T105" fmla="*/ 1 h 5"/>
                <a:gd name="T106" fmla="*/ 211 w 931"/>
                <a:gd name="T107" fmla="*/ 0 h 5"/>
                <a:gd name="T108" fmla="*/ 210 w 931"/>
                <a:gd name="T109" fmla="*/ 1 h 5"/>
                <a:gd name="T110" fmla="*/ 218 w 931"/>
                <a:gd name="T111" fmla="*/ 0 h 5"/>
                <a:gd name="T112" fmla="*/ 217 w 931"/>
                <a:gd name="T113" fmla="*/ 1 h 5"/>
                <a:gd name="T114" fmla="*/ 226 w 931"/>
                <a:gd name="T115" fmla="*/ 0 h 5"/>
                <a:gd name="T116" fmla="*/ 225 w 931"/>
                <a:gd name="T117" fmla="*/ 1 h 5"/>
                <a:gd name="T118" fmla="*/ 233 w 931"/>
                <a:gd name="T119" fmla="*/ 0 h 5"/>
                <a:gd name="T120" fmla="*/ 232 w 931"/>
                <a:gd name="T121" fmla="*/ 1 h 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31"/>
                <a:gd name="T184" fmla="*/ 0 h 5"/>
                <a:gd name="T185" fmla="*/ 931 w 931"/>
                <a:gd name="T186" fmla="*/ 5 h 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31" h="5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2" y="0"/>
                  </a:lnTo>
                  <a:lnTo>
                    <a:pt x="34" y="1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9" y="3"/>
                  </a:lnTo>
                  <a:lnTo>
                    <a:pt x="29" y="1"/>
                  </a:lnTo>
                  <a:lnTo>
                    <a:pt x="29" y="0"/>
                  </a:lnTo>
                  <a:lnTo>
                    <a:pt x="30" y="0"/>
                  </a:lnTo>
                  <a:close/>
                  <a:moveTo>
                    <a:pt x="59" y="0"/>
                  </a:moveTo>
                  <a:lnTo>
                    <a:pt x="59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8" y="3"/>
                  </a:lnTo>
                  <a:lnTo>
                    <a:pt x="58" y="1"/>
                  </a:lnTo>
                  <a:lnTo>
                    <a:pt x="58" y="0"/>
                  </a:lnTo>
                  <a:lnTo>
                    <a:pt x="59" y="0"/>
                  </a:lnTo>
                  <a:close/>
                  <a:moveTo>
                    <a:pt x="88" y="0"/>
                  </a:moveTo>
                  <a:lnTo>
                    <a:pt x="88" y="0"/>
                  </a:lnTo>
                  <a:lnTo>
                    <a:pt x="90" y="0"/>
                  </a:lnTo>
                  <a:lnTo>
                    <a:pt x="92" y="1"/>
                  </a:lnTo>
                  <a:lnTo>
                    <a:pt x="92" y="3"/>
                  </a:lnTo>
                  <a:lnTo>
                    <a:pt x="90" y="3"/>
                  </a:lnTo>
                  <a:lnTo>
                    <a:pt x="90" y="5"/>
                  </a:lnTo>
                  <a:lnTo>
                    <a:pt x="88" y="5"/>
                  </a:lnTo>
                  <a:lnTo>
                    <a:pt x="86" y="3"/>
                  </a:lnTo>
                  <a:lnTo>
                    <a:pt x="86" y="1"/>
                  </a:lnTo>
                  <a:lnTo>
                    <a:pt x="86" y="0"/>
                  </a:lnTo>
                  <a:lnTo>
                    <a:pt x="88" y="0"/>
                  </a:lnTo>
                  <a:close/>
                  <a:moveTo>
                    <a:pt x="117" y="0"/>
                  </a:moveTo>
                  <a:lnTo>
                    <a:pt x="117" y="0"/>
                  </a:lnTo>
                  <a:lnTo>
                    <a:pt x="119" y="0"/>
                  </a:lnTo>
                  <a:lnTo>
                    <a:pt x="121" y="1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9" y="5"/>
                  </a:lnTo>
                  <a:lnTo>
                    <a:pt x="117" y="5"/>
                  </a:lnTo>
                  <a:lnTo>
                    <a:pt x="115" y="3"/>
                  </a:lnTo>
                  <a:lnTo>
                    <a:pt x="115" y="1"/>
                  </a:lnTo>
                  <a:lnTo>
                    <a:pt x="115" y="0"/>
                  </a:lnTo>
                  <a:lnTo>
                    <a:pt x="117" y="0"/>
                  </a:lnTo>
                  <a:close/>
                  <a:moveTo>
                    <a:pt x="146" y="0"/>
                  </a:moveTo>
                  <a:lnTo>
                    <a:pt x="146" y="0"/>
                  </a:lnTo>
                  <a:lnTo>
                    <a:pt x="148" y="0"/>
                  </a:lnTo>
                  <a:lnTo>
                    <a:pt x="150" y="1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4" y="3"/>
                  </a:lnTo>
                  <a:lnTo>
                    <a:pt x="144" y="1"/>
                  </a:lnTo>
                  <a:lnTo>
                    <a:pt x="144" y="0"/>
                  </a:lnTo>
                  <a:lnTo>
                    <a:pt x="146" y="0"/>
                  </a:lnTo>
                  <a:close/>
                  <a:moveTo>
                    <a:pt x="175" y="0"/>
                  </a:moveTo>
                  <a:lnTo>
                    <a:pt x="175" y="0"/>
                  </a:lnTo>
                  <a:lnTo>
                    <a:pt x="177" y="0"/>
                  </a:lnTo>
                  <a:lnTo>
                    <a:pt x="179" y="1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7" y="5"/>
                  </a:lnTo>
                  <a:lnTo>
                    <a:pt x="175" y="5"/>
                  </a:lnTo>
                  <a:lnTo>
                    <a:pt x="173" y="3"/>
                  </a:lnTo>
                  <a:lnTo>
                    <a:pt x="173" y="1"/>
                  </a:lnTo>
                  <a:lnTo>
                    <a:pt x="173" y="0"/>
                  </a:lnTo>
                  <a:lnTo>
                    <a:pt x="175" y="0"/>
                  </a:lnTo>
                  <a:close/>
                  <a:moveTo>
                    <a:pt x="204" y="0"/>
                  </a:moveTo>
                  <a:lnTo>
                    <a:pt x="204" y="0"/>
                  </a:lnTo>
                  <a:lnTo>
                    <a:pt x="206" y="0"/>
                  </a:lnTo>
                  <a:lnTo>
                    <a:pt x="208" y="1"/>
                  </a:lnTo>
                  <a:lnTo>
                    <a:pt x="208" y="3"/>
                  </a:lnTo>
                  <a:lnTo>
                    <a:pt x="206" y="3"/>
                  </a:lnTo>
                  <a:lnTo>
                    <a:pt x="206" y="5"/>
                  </a:lnTo>
                  <a:lnTo>
                    <a:pt x="204" y="5"/>
                  </a:lnTo>
                  <a:lnTo>
                    <a:pt x="202" y="3"/>
                  </a:lnTo>
                  <a:lnTo>
                    <a:pt x="202" y="1"/>
                  </a:lnTo>
                  <a:lnTo>
                    <a:pt x="202" y="0"/>
                  </a:lnTo>
                  <a:lnTo>
                    <a:pt x="204" y="0"/>
                  </a:lnTo>
                  <a:close/>
                  <a:moveTo>
                    <a:pt x="233" y="0"/>
                  </a:moveTo>
                  <a:lnTo>
                    <a:pt x="233" y="0"/>
                  </a:lnTo>
                  <a:lnTo>
                    <a:pt x="235" y="0"/>
                  </a:lnTo>
                  <a:lnTo>
                    <a:pt x="237" y="1"/>
                  </a:lnTo>
                  <a:lnTo>
                    <a:pt x="237" y="3"/>
                  </a:lnTo>
                  <a:lnTo>
                    <a:pt x="235" y="3"/>
                  </a:lnTo>
                  <a:lnTo>
                    <a:pt x="235" y="5"/>
                  </a:lnTo>
                  <a:lnTo>
                    <a:pt x="233" y="5"/>
                  </a:lnTo>
                  <a:lnTo>
                    <a:pt x="231" y="3"/>
                  </a:lnTo>
                  <a:lnTo>
                    <a:pt x="231" y="1"/>
                  </a:lnTo>
                  <a:lnTo>
                    <a:pt x="231" y="0"/>
                  </a:lnTo>
                  <a:lnTo>
                    <a:pt x="233" y="0"/>
                  </a:lnTo>
                  <a:close/>
                  <a:moveTo>
                    <a:pt x="262" y="0"/>
                  </a:moveTo>
                  <a:lnTo>
                    <a:pt x="262" y="0"/>
                  </a:lnTo>
                  <a:lnTo>
                    <a:pt x="264" y="0"/>
                  </a:lnTo>
                  <a:lnTo>
                    <a:pt x="266" y="1"/>
                  </a:lnTo>
                  <a:lnTo>
                    <a:pt x="266" y="3"/>
                  </a:lnTo>
                  <a:lnTo>
                    <a:pt x="264" y="3"/>
                  </a:lnTo>
                  <a:lnTo>
                    <a:pt x="264" y="5"/>
                  </a:lnTo>
                  <a:lnTo>
                    <a:pt x="262" y="5"/>
                  </a:lnTo>
                  <a:lnTo>
                    <a:pt x="260" y="3"/>
                  </a:lnTo>
                  <a:lnTo>
                    <a:pt x="260" y="1"/>
                  </a:lnTo>
                  <a:lnTo>
                    <a:pt x="260" y="0"/>
                  </a:lnTo>
                  <a:lnTo>
                    <a:pt x="262" y="0"/>
                  </a:lnTo>
                  <a:close/>
                  <a:moveTo>
                    <a:pt x="291" y="0"/>
                  </a:moveTo>
                  <a:lnTo>
                    <a:pt x="291" y="0"/>
                  </a:lnTo>
                  <a:lnTo>
                    <a:pt x="293" y="0"/>
                  </a:lnTo>
                  <a:lnTo>
                    <a:pt x="295" y="1"/>
                  </a:lnTo>
                  <a:lnTo>
                    <a:pt x="295" y="3"/>
                  </a:lnTo>
                  <a:lnTo>
                    <a:pt x="293" y="3"/>
                  </a:lnTo>
                  <a:lnTo>
                    <a:pt x="293" y="5"/>
                  </a:lnTo>
                  <a:lnTo>
                    <a:pt x="291" y="5"/>
                  </a:lnTo>
                  <a:lnTo>
                    <a:pt x="289" y="3"/>
                  </a:lnTo>
                  <a:lnTo>
                    <a:pt x="289" y="1"/>
                  </a:lnTo>
                  <a:lnTo>
                    <a:pt x="289" y="0"/>
                  </a:lnTo>
                  <a:lnTo>
                    <a:pt x="291" y="0"/>
                  </a:lnTo>
                  <a:close/>
                  <a:moveTo>
                    <a:pt x="320" y="0"/>
                  </a:moveTo>
                  <a:lnTo>
                    <a:pt x="320" y="0"/>
                  </a:lnTo>
                  <a:lnTo>
                    <a:pt x="322" y="0"/>
                  </a:lnTo>
                  <a:lnTo>
                    <a:pt x="323" y="1"/>
                  </a:lnTo>
                  <a:lnTo>
                    <a:pt x="323" y="3"/>
                  </a:lnTo>
                  <a:lnTo>
                    <a:pt x="322" y="3"/>
                  </a:lnTo>
                  <a:lnTo>
                    <a:pt x="322" y="5"/>
                  </a:lnTo>
                  <a:lnTo>
                    <a:pt x="320" y="5"/>
                  </a:lnTo>
                  <a:lnTo>
                    <a:pt x="318" y="3"/>
                  </a:lnTo>
                  <a:lnTo>
                    <a:pt x="318" y="1"/>
                  </a:lnTo>
                  <a:lnTo>
                    <a:pt x="318" y="0"/>
                  </a:lnTo>
                  <a:lnTo>
                    <a:pt x="320" y="0"/>
                  </a:lnTo>
                  <a:close/>
                  <a:moveTo>
                    <a:pt x="349" y="0"/>
                  </a:moveTo>
                  <a:lnTo>
                    <a:pt x="349" y="0"/>
                  </a:lnTo>
                  <a:lnTo>
                    <a:pt x="351" y="0"/>
                  </a:lnTo>
                  <a:lnTo>
                    <a:pt x="352" y="1"/>
                  </a:lnTo>
                  <a:lnTo>
                    <a:pt x="352" y="3"/>
                  </a:lnTo>
                  <a:lnTo>
                    <a:pt x="351" y="3"/>
                  </a:lnTo>
                  <a:lnTo>
                    <a:pt x="351" y="5"/>
                  </a:lnTo>
                  <a:lnTo>
                    <a:pt x="349" y="5"/>
                  </a:lnTo>
                  <a:lnTo>
                    <a:pt x="347" y="3"/>
                  </a:lnTo>
                  <a:lnTo>
                    <a:pt x="347" y="1"/>
                  </a:lnTo>
                  <a:lnTo>
                    <a:pt x="347" y="0"/>
                  </a:lnTo>
                  <a:lnTo>
                    <a:pt x="349" y="0"/>
                  </a:lnTo>
                  <a:close/>
                  <a:moveTo>
                    <a:pt x="378" y="0"/>
                  </a:moveTo>
                  <a:lnTo>
                    <a:pt x="378" y="0"/>
                  </a:lnTo>
                  <a:lnTo>
                    <a:pt x="380" y="0"/>
                  </a:lnTo>
                  <a:lnTo>
                    <a:pt x="381" y="1"/>
                  </a:lnTo>
                  <a:lnTo>
                    <a:pt x="380" y="3"/>
                  </a:lnTo>
                  <a:lnTo>
                    <a:pt x="380" y="5"/>
                  </a:lnTo>
                  <a:lnTo>
                    <a:pt x="378" y="5"/>
                  </a:lnTo>
                  <a:lnTo>
                    <a:pt x="376" y="3"/>
                  </a:lnTo>
                  <a:lnTo>
                    <a:pt x="376" y="1"/>
                  </a:lnTo>
                  <a:lnTo>
                    <a:pt x="376" y="0"/>
                  </a:lnTo>
                  <a:lnTo>
                    <a:pt x="378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9" y="0"/>
                  </a:lnTo>
                  <a:lnTo>
                    <a:pt x="410" y="1"/>
                  </a:lnTo>
                  <a:lnTo>
                    <a:pt x="409" y="3"/>
                  </a:lnTo>
                  <a:lnTo>
                    <a:pt x="409" y="5"/>
                  </a:lnTo>
                  <a:lnTo>
                    <a:pt x="407" y="5"/>
                  </a:lnTo>
                  <a:lnTo>
                    <a:pt x="405" y="3"/>
                  </a:lnTo>
                  <a:lnTo>
                    <a:pt x="405" y="1"/>
                  </a:lnTo>
                  <a:lnTo>
                    <a:pt x="405" y="0"/>
                  </a:lnTo>
                  <a:lnTo>
                    <a:pt x="407" y="0"/>
                  </a:lnTo>
                  <a:close/>
                  <a:moveTo>
                    <a:pt x="436" y="0"/>
                  </a:moveTo>
                  <a:lnTo>
                    <a:pt x="436" y="0"/>
                  </a:lnTo>
                  <a:lnTo>
                    <a:pt x="437" y="0"/>
                  </a:lnTo>
                  <a:lnTo>
                    <a:pt x="439" y="1"/>
                  </a:lnTo>
                  <a:lnTo>
                    <a:pt x="437" y="3"/>
                  </a:lnTo>
                  <a:lnTo>
                    <a:pt x="437" y="5"/>
                  </a:lnTo>
                  <a:lnTo>
                    <a:pt x="436" y="5"/>
                  </a:lnTo>
                  <a:lnTo>
                    <a:pt x="434" y="3"/>
                  </a:lnTo>
                  <a:lnTo>
                    <a:pt x="434" y="1"/>
                  </a:lnTo>
                  <a:lnTo>
                    <a:pt x="434" y="0"/>
                  </a:lnTo>
                  <a:lnTo>
                    <a:pt x="436" y="0"/>
                  </a:lnTo>
                  <a:close/>
                  <a:moveTo>
                    <a:pt x="465" y="0"/>
                  </a:moveTo>
                  <a:lnTo>
                    <a:pt x="465" y="0"/>
                  </a:lnTo>
                  <a:lnTo>
                    <a:pt x="466" y="0"/>
                  </a:lnTo>
                  <a:lnTo>
                    <a:pt x="468" y="1"/>
                  </a:lnTo>
                  <a:lnTo>
                    <a:pt x="466" y="3"/>
                  </a:lnTo>
                  <a:lnTo>
                    <a:pt x="466" y="5"/>
                  </a:lnTo>
                  <a:lnTo>
                    <a:pt x="465" y="5"/>
                  </a:lnTo>
                  <a:lnTo>
                    <a:pt x="463" y="3"/>
                  </a:lnTo>
                  <a:lnTo>
                    <a:pt x="463" y="1"/>
                  </a:lnTo>
                  <a:lnTo>
                    <a:pt x="463" y="0"/>
                  </a:lnTo>
                  <a:lnTo>
                    <a:pt x="465" y="0"/>
                  </a:lnTo>
                  <a:close/>
                  <a:moveTo>
                    <a:pt x="494" y="0"/>
                  </a:moveTo>
                  <a:lnTo>
                    <a:pt x="494" y="0"/>
                  </a:lnTo>
                  <a:lnTo>
                    <a:pt x="495" y="0"/>
                  </a:lnTo>
                  <a:lnTo>
                    <a:pt x="497" y="1"/>
                  </a:lnTo>
                  <a:lnTo>
                    <a:pt x="495" y="3"/>
                  </a:lnTo>
                  <a:lnTo>
                    <a:pt x="495" y="5"/>
                  </a:lnTo>
                  <a:lnTo>
                    <a:pt x="494" y="5"/>
                  </a:lnTo>
                  <a:lnTo>
                    <a:pt x="492" y="3"/>
                  </a:lnTo>
                  <a:lnTo>
                    <a:pt x="492" y="1"/>
                  </a:lnTo>
                  <a:lnTo>
                    <a:pt x="492" y="0"/>
                  </a:lnTo>
                  <a:lnTo>
                    <a:pt x="494" y="0"/>
                  </a:lnTo>
                  <a:close/>
                  <a:moveTo>
                    <a:pt x="523" y="0"/>
                  </a:moveTo>
                  <a:lnTo>
                    <a:pt x="523" y="0"/>
                  </a:lnTo>
                  <a:lnTo>
                    <a:pt x="524" y="0"/>
                  </a:lnTo>
                  <a:lnTo>
                    <a:pt x="526" y="1"/>
                  </a:lnTo>
                  <a:lnTo>
                    <a:pt x="524" y="3"/>
                  </a:lnTo>
                  <a:lnTo>
                    <a:pt x="524" y="5"/>
                  </a:lnTo>
                  <a:lnTo>
                    <a:pt x="523" y="5"/>
                  </a:lnTo>
                  <a:lnTo>
                    <a:pt x="521" y="3"/>
                  </a:lnTo>
                  <a:lnTo>
                    <a:pt x="521" y="1"/>
                  </a:lnTo>
                  <a:lnTo>
                    <a:pt x="521" y="0"/>
                  </a:lnTo>
                  <a:lnTo>
                    <a:pt x="523" y="0"/>
                  </a:lnTo>
                  <a:close/>
                  <a:moveTo>
                    <a:pt x="551" y="0"/>
                  </a:moveTo>
                  <a:lnTo>
                    <a:pt x="551" y="0"/>
                  </a:lnTo>
                  <a:lnTo>
                    <a:pt x="553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3" y="5"/>
                  </a:lnTo>
                  <a:lnTo>
                    <a:pt x="551" y="5"/>
                  </a:lnTo>
                  <a:lnTo>
                    <a:pt x="550" y="3"/>
                  </a:lnTo>
                  <a:lnTo>
                    <a:pt x="550" y="1"/>
                  </a:lnTo>
                  <a:lnTo>
                    <a:pt x="550" y="0"/>
                  </a:lnTo>
                  <a:lnTo>
                    <a:pt x="551" y="0"/>
                  </a:lnTo>
                  <a:close/>
                  <a:moveTo>
                    <a:pt x="580" y="0"/>
                  </a:moveTo>
                  <a:lnTo>
                    <a:pt x="580" y="0"/>
                  </a:lnTo>
                  <a:lnTo>
                    <a:pt x="582" y="0"/>
                  </a:lnTo>
                  <a:lnTo>
                    <a:pt x="584" y="1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0" y="5"/>
                  </a:lnTo>
                  <a:lnTo>
                    <a:pt x="579" y="3"/>
                  </a:lnTo>
                  <a:lnTo>
                    <a:pt x="579" y="1"/>
                  </a:lnTo>
                  <a:lnTo>
                    <a:pt x="579" y="0"/>
                  </a:lnTo>
                  <a:lnTo>
                    <a:pt x="580" y="0"/>
                  </a:lnTo>
                  <a:close/>
                  <a:moveTo>
                    <a:pt x="609" y="0"/>
                  </a:moveTo>
                  <a:lnTo>
                    <a:pt x="609" y="0"/>
                  </a:lnTo>
                  <a:lnTo>
                    <a:pt x="611" y="0"/>
                  </a:lnTo>
                  <a:lnTo>
                    <a:pt x="613" y="1"/>
                  </a:lnTo>
                  <a:lnTo>
                    <a:pt x="611" y="3"/>
                  </a:lnTo>
                  <a:lnTo>
                    <a:pt x="611" y="5"/>
                  </a:lnTo>
                  <a:lnTo>
                    <a:pt x="609" y="5"/>
                  </a:lnTo>
                  <a:lnTo>
                    <a:pt x="608" y="3"/>
                  </a:lnTo>
                  <a:lnTo>
                    <a:pt x="608" y="1"/>
                  </a:lnTo>
                  <a:lnTo>
                    <a:pt x="608" y="0"/>
                  </a:lnTo>
                  <a:lnTo>
                    <a:pt x="609" y="0"/>
                  </a:lnTo>
                  <a:close/>
                  <a:moveTo>
                    <a:pt x="638" y="0"/>
                  </a:moveTo>
                  <a:lnTo>
                    <a:pt x="638" y="0"/>
                  </a:lnTo>
                  <a:lnTo>
                    <a:pt x="640" y="0"/>
                  </a:lnTo>
                  <a:lnTo>
                    <a:pt x="642" y="1"/>
                  </a:lnTo>
                  <a:lnTo>
                    <a:pt x="640" y="3"/>
                  </a:lnTo>
                  <a:lnTo>
                    <a:pt x="640" y="5"/>
                  </a:lnTo>
                  <a:lnTo>
                    <a:pt x="638" y="5"/>
                  </a:lnTo>
                  <a:lnTo>
                    <a:pt x="637" y="3"/>
                  </a:lnTo>
                  <a:lnTo>
                    <a:pt x="637" y="1"/>
                  </a:lnTo>
                  <a:lnTo>
                    <a:pt x="637" y="0"/>
                  </a:lnTo>
                  <a:lnTo>
                    <a:pt x="638" y="0"/>
                  </a:lnTo>
                  <a:close/>
                  <a:moveTo>
                    <a:pt x="667" y="0"/>
                  </a:moveTo>
                  <a:lnTo>
                    <a:pt x="667" y="0"/>
                  </a:lnTo>
                  <a:lnTo>
                    <a:pt x="669" y="0"/>
                  </a:lnTo>
                  <a:lnTo>
                    <a:pt x="671" y="1"/>
                  </a:lnTo>
                  <a:lnTo>
                    <a:pt x="669" y="3"/>
                  </a:lnTo>
                  <a:lnTo>
                    <a:pt x="669" y="5"/>
                  </a:lnTo>
                  <a:lnTo>
                    <a:pt x="667" y="5"/>
                  </a:lnTo>
                  <a:lnTo>
                    <a:pt x="665" y="3"/>
                  </a:lnTo>
                  <a:lnTo>
                    <a:pt x="665" y="1"/>
                  </a:lnTo>
                  <a:lnTo>
                    <a:pt x="665" y="0"/>
                  </a:lnTo>
                  <a:lnTo>
                    <a:pt x="667" y="0"/>
                  </a:lnTo>
                  <a:close/>
                  <a:moveTo>
                    <a:pt x="696" y="0"/>
                  </a:moveTo>
                  <a:lnTo>
                    <a:pt x="696" y="0"/>
                  </a:lnTo>
                  <a:lnTo>
                    <a:pt x="698" y="0"/>
                  </a:lnTo>
                  <a:lnTo>
                    <a:pt x="700" y="1"/>
                  </a:lnTo>
                  <a:lnTo>
                    <a:pt x="700" y="3"/>
                  </a:lnTo>
                  <a:lnTo>
                    <a:pt x="698" y="3"/>
                  </a:lnTo>
                  <a:lnTo>
                    <a:pt x="698" y="5"/>
                  </a:lnTo>
                  <a:lnTo>
                    <a:pt x="696" y="5"/>
                  </a:lnTo>
                  <a:lnTo>
                    <a:pt x="694" y="3"/>
                  </a:lnTo>
                  <a:lnTo>
                    <a:pt x="694" y="1"/>
                  </a:lnTo>
                  <a:lnTo>
                    <a:pt x="694" y="0"/>
                  </a:lnTo>
                  <a:lnTo>
                    <a:pt x="696" y="0"/>
                  </a:lnTo>
                  <a:close/>
                  <a:moveTo>
                    <a:pt x="725" y="0"/>
                  </a:moveTo>
                  <a:lnTo>
                    <a:pt x="725" y="0"/>
                  </a:lnTo>
                  <a:lnTo>
                    <a:pt x="727" y="0"/>
                  </a:lnTo>
                  <a:lnTo>
                    <a:pt x="729" y="1"/>
                  </a:lnTo>
                  <a:lnTo>
                    <a:pt x="729" y="3"/>
                  </a:lnTo>
                  <a:lnTo>
                    <a:pt x="727" y="3"/>
                  </a:lnTo>
                  <a:lnTo>
                    <a:pt x="727" y="5"/>
                  </a:lnTo>
                  <a:lnTo>
                    <a:pt x="725" y="5"/>
                  </a:lnTo>
                  <a:lnTo>
                    <a:pt x="723" y="3"/>
                  </a:lnTo>
                  <a:lnTo>
                    <a:pt x="723" y="1"/>
                  </a:lnTo>
                  <a:lnTo>
                    <a:pt x="723" y="0"/>
                  </a:lnTo>
                  <a:lnTo>
                    <a:pt x="725" y="0"/>
                  </a:lnTo>
                  <a:close/>
                  <a:moveTo>
                    <a:pt x="754" y="0"/>
                  </a:moveTo>
                  <a:lnTo>
                    <a:pt x="754" y="0"/>
                  </a:lnTo>
                  <a:lnTo>
                    <a:pt x="756" y="0"/>
                  </a:lnTo>
                  <a:lnTo>
                    <a:pt x="758" y="1"/>
                  </a:lnTo>
                  <a:lnTo>
                    <a:pt x="758" y="3"/>
                  </a:lnTo>
                  <a:lnTo>
                    <a:pt x="756" y="3"/>
                  </a:lnTo>
                  <a:lnTo>
                    <a:pt x="756" y="5"/>
                  </a:lnTo>
                  <a:lnTo>
                    <a:pt x="754" y="5"/>
                  </a:lnTo>
                  <a:lnTo>
                    <a:pt x="752" y="3"/>
                  </a:lnTo>
                  <a:lnTo>
                    <a:pt x="752" y="1"/>
                  </a:lnTo>
                  <a:lnTo>
                    <a:pt x="752" y="0"/>
                  </a:lnTo>
                  <a:lnTo>
                    <a:pt x="754" y="0"/>
                  </a:lnTo>
                  <a:close/>
                  <a:moveTo>
                    <a:pt x="783" y="0"/>
                  </a:moveTo>
                  <a:lnTo>
                    <a:pt x="783" y="0"/>
                  </a:lnTo>
                  <a:lnTo>
                    <a:pt x="785" y="0"/>
                  </a:lnTo>
                  <a:lnTo>
                    <a:pt x="787" y="1"/>
                  </a:lnTo>
                  <a:lnTo>
                    <a:pt x="787" y="3"/>
                  </a:lnTo>
                  <a:lnTo>
                    <a:pt x="785" y="3"/>
                  </a:lnTo>
                  <a:lnTo>
                    <a:pt x="785" y="5"/>
                  </a:lnTo>
                  <a:lnTo>
                    <a:pt x="783" y="5"/>
                  </a:lnTo>
                  <a:lnTo>
                    <a:pt x="781" y="3"/>
                  </a:lnTo>
                  <a:lnTo>
                    <a:pt x="781" y="1"/>
                  </a:lnTo>
                  <a:lnTo>
                    <a:pt x="781" y="0"/>
                  </a:lnTo>
                  <a:lnTo>
                    <a:pt x="783" y="0"/>
                  </a:lnTo>
                  <a:close/>
                  <a:moveTo>
                    <a:pt x="812" y="0"/>
                  </a:moveTo>
                  <a:lnTo>
                    <a:pt x="812" y="0"/>
                  </a:lnTo>
                  <a:lnTo>
                    <a:pt x="814" y="0"/>
                  </a:lnTo>
                  <a:lnTo>
                    <a:pt x="816" y="1"/>
                  </a:lnTo>
                  <a:lnTo>
                    <a:pt x="816" y="3"/>
                  </a:lnTo>
                  <a:lnTo>
                    <a:pt x="814" y="3"/>
                  </a:lnTo>
                  <a:lnTo>
                    <a:pt x="814" y="5"/>
                  </a:lnTo>
                  <a:lnTo>
                    <a:pt x="812" y="5"/>
                  </a:lnTo>
                  <a:lnTo>
                    <a:pt x="810" y="3"/>
                  </a:lnTo>
                  <a:lnTo>
                    <a:pt x="810" y="1"/>
                  </a:lnTo>
                  <a:lnTo>
                    <a:pt x="810" y="0"/>
                  </a:lnTo>
                  <a:lnTo>
                    <a:pt x="812" y="0"/>
                  </a:lnTo>
                  <a:close/>
                  <a:moveTo>
                    <a:pt x="841" y="0"/>
                  </a:moveTo>
                  <a:lnTo>
                    <a:pt x="841" y="0"/>
                  </a:lnTo>
                  <a:lnTo>
                    <a:pt x="843" y="0"/>
                  </a:lnTo>
                  <a:lnTo>
                    <a:pt x="845" y="1"/>
                  </a:lnTo>
                  <a:lnTo>
                    <a:pt x="845" y="3"/>
                  </a:lnTo>
                  <a:lnTo>
                    <a:pt x="843" y="3"/>
                  </a:lnTo>
                  <a:lnTo>
                    <a:pt x="843" y="5"/>
                  </a:lnTo>
                  <a:lnTo>
                    <a:pt x="841" y="5"/>
                  </a:lnTo>
                  <a:lnTo>
                    <a:pt x="839" y="3"/>
                  </a:lnTo>
                  <a:lnTo>
                    <a:pt x="839" y="1"/>
                  </a:lnTo>
                  <a:lnTo>
                    <a:pt x="839" y="0"/>
                  </a:lnTo>
                  <a:lnTo>
                    <a:pt x="841" y="0"/>
                  </a:lnTo>
                  <a:close/>
                  <a:moveTo>
                    <a:pt x="870" y="0"/>
                  </a:moveTo>
                  <a:lnTo>
                    <a:pt x="870" y="0"/>
                  </a:lnTo>
                  <a:lnTo>
                    <a:pt x="872" y="0"/>
                  </a:lnTo>
                  <a:lnTo>
                    <a:pt x="874" y="1"/>
                  </a:lnTo>
                  <a:lnTo>
                    <a:pt x="874" y="3"/>
                  </a:lnTo>
                  <a:lnTo>
                    <a:pt x="872" y="3"/>
                  </a:lnTo>
                  <a:lnTo>
                    <a:pt x="872" y="5"/>
                  </a:lnTo>
                  <a:lnTo>
                    <a:pt x="870" y="5"/>
                  </a:lnTo>
                  <a:lnTo>
                    <a:pt x="868" y="3"/>
                  </a:lnTo>
                  <a:lnTo>
                    <a:pt x="868" y="1"/>
                  </a:lnTo>
                  <a:lnTo>
                    <a:pt x="868" y="0"/>
                  </a:lnTo>
                  <a:lnTo>
                    <a:pt x="870" y="0"/>
                  </a:lnTo>
                  <a:close/>
                  <a:moveTo>
                    <a:pt x="899" y="0"/>
                  </a:moveTo>
                  <a:lnTo>
                    <a:pt x="899" y="0"/>
                  </a:lnTo>
                  <a:lnTo>
                    <a:pt x="901" y="0"/>
                  </a:lnTo>
                  <a:lnTo>
                    <a:pt x="902" y="1"/>
                  </a:lnTo>
                  <a:lnTo>
                    <a:pt x="902" y="3"/>
                  </a:lnTo>
                  <a:lnTo>
                    <a:pt x="901" y="3"/>
                  </a:lnTo>
                  <a:lnTo>
                    <a:pt x="901" y="5"/>
                  </a:lnTo>
                  <a:lnTo>
                    <a:pt x="899" y="5"/>
                  </a:lnTo>
                  <a:lnTo>
                    <a:pt x="897" y="3"/>
                  </a:lnTo>
                  <a:lnTo>
                    <a:pt x="897" y="1"/>
                  </a:lnTo>
                  <a:lnTo>
                    <a:pt x="897" y="0"/>
                  </a:lnTo>
                  <a:lnTo>
                    <a:pt x="899" y="0"/>
                  </a:lnTo>
                  <a:close/>
                  <a:moveTo>
                    <a:pt x="928" y="0"/>
                  </a:moveTo>
                  <a:lnTo>
                    <a:pt x="928" y="0"/>
                  </a:lnTo>
                  <a:lnTo>
                    <a:pt x="930" y="0"/>
                  </a:lnTo>
                  <a:lnTo>
                    <a:pt x="931" y="1"/>
                  </a:lnTo>
                  <a:lnTo>
                    <a:pt x="931" y="3"/>
                  </a:lnTo>
                  <a:lnTo>
                    <a:pt x="930" y="3"/>
                  </a:lnTo>
                  <a:lnTo>
                    <a:pt x="930" y="5"/>
                  </a:lnTo>
                  <a:lnTo>
                    <a:pt x="928" y="5"/>
                  </a:lnTo>
                  <a:lnTo>
                    <a:pt x="926" y="3"/>
                  </a:lnTo>
                  <a:lnTo>
                    <a:pt x="926" y="1"/>
                  </a:lnTo>
                  <a:lnTo>
                    <a:pt x="926" y="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8" name="Freeform 114"/>
            <p:cNvSpPr>
              <a:spLocks/>
            </p:cNvSpPr>
            <p:nvPr/>
          </p:nvSpPr>
          <p:spPr bwMode="auto">
            <a:xfrm>
              <a:off x="1913" y="2593"/>
              <a:ext cx="50" cy="49"/>
            </a:xfrm>
            <a:custGeom>
              <a:avLst/>
              <a:gdLst>
                <a:gd name="T0" fmla="*/ 0 w 99"/>
                <a:gd name="T1" fmla="*/ 12 h 100"/>
                <a:gd name="T2" fmla="*/ 0 w 99"/>
                <a:gd name="T3" fmla="*/ 13 h 100"/>
                <a:gd name="T4" fmla="*/ 0 w 99"/>
                <a:gd name="T5" fmla="*/ 14 h 100"/>
                <a:gd name="T6" fmla="*/ 1 w 99"/>
                <a:gd name="T7" fmla="*/ 15 h 100"/>
                <a:gd name="T8" fmla="*/ 1 w 99"/>
                <a:gd name="T9" fmla="*/ 17 h 100"/>
                <a:gd name="T10" fmla="*/ 2 w 99"/>
                <a:gd name="T11" fmla="*/ 19 h 100"/>
                <a:gd name="T12" fmla="*/ 4 w 99"/>
                <a:gd name="T13" fmla="*/ 21 h 100"/>
                <a:gd name="T14" fmla="*/ 6 w 99"/>
                <a:gd name="T15" fmla="*/ 22 h 100"/>
                <a:gd name="T16" fmla="*/ 8 w 99"/>
                <a:gd name="T17" fmla="*/ 23 h 100"/>
                <a:gd name="T18" fmla="*/ 9 w 99"/>
                <a:gd name="T19" fmla="*/ 24 h 100"/>
                <a:gd name="T20" fmla="*/ 10 w 99"/>
                <a:gd name="T21" fmla="*/ 24 h 100"/>
                <a:gd name="T22" fmla="*/ 11 w 99"/>
                <a:gd name="T23" fmla="*/ 24 h 100"/>
                <a:gd name="T24" fmla="*/ 12 w 99"/>
                <a:gd name="T25" fmla="*/ 24 h 100"/>
                <a:gd name="T26" fmla="*/ 14 w 99"/>
                <a:gd name="T27" fmla="*/ 24 h 100"/>
                <a:gd name="T28" fmla="*/ 15 w 99"/>
                <a:gd name="T29" fmla="*/ 24 h 100"/>
                <a:gd name="T30" fmla="*/ 16 w 99"/>
                <a:gd name="T31" fmla="*/ 24 h 100"/>
                <a:gd name="T32" fmla="*/ 17 w 99"/>
                <a:gd name="T33" fmla="*/ 23 h 100"/>
                <a:gd name="T34" fmla="*/ 20 w 99"/>
                <a:gd name="T35" fmla="*/ 22 h 100"/>
                <a:gd name="T36" fmla="*/ 22 w 99"/>
                <a:gd name="T37" fmla="*/ 21 h 100"/>
                <a:gd name="T38" fmla="*/ 23 w 99"/>
                <a:gd name="T39" fmla="*/ 19 h 100"/>
                <a:gd name="T40" fmla="*/ 24 w 99"/>
                <a:gd name="T41" fmla="*/ 17 h 100"/>
                <a:gd name="T42" fmla="*/ 25 w 99"/>
                <a:gd name="T43" fmla="*/ 15 h 100"/>
                <a:gd name="T44" fmla="*/ 25 w 99"/>
                <a:gd name="T45" fmla="*/ 14 h 100"/>
                <a:gd name="T46" fmla="*/ 25 w 99"/>
                <a:gd name="T47" fmla="*/ 13 h 100"/>
                <a:gd name="T48" fmla="*/ 25 w 99"/>
                <a:gd name="T49" fmla="*/ 12 h 100"/>
                <a:gd name="T50" fmla="*/ 25 w 99"/>
                <a:gd name="T51" fmla="*/ 12 h 100"/>
                <a:gd name="T52" fmla="*/ 25 w 99"/>
                <a:gd name="T53" fmla="*/ 11 h 100"/>
                <a:gd name="T54" fmla="*/ 25 w 99"/>
                <a:gd name="T55" fmla="*/ 10 h 100"/>
                <a:gd name="T56" fmla="*/ 25 w 99"/>
                <a:gd name="T57" fmla="*/ 8 h 100"/>
                <a:gd name="T58" fmla="*/ 24 w 99"/>
                <a:gd name="T59" fmla="*/ 7 h 100"/>
                <a:gd name="T60" fmla="*/ 23 w 99"/>
                <a:gd name="T61" fmla="*/ 5 h 100"/>
                <a:gd name="T62" fmla="*/ 22 w 99"/>
                <a:gd name="T63" fmla="*/ 3 h 100"/>
                <a:gd name="T64" fmla="*/ 20 w 99"/>
                <a:gd name="T65" fmla="*/ 2 h 100"/>
                <a:gd name="T66" fmla="*/ 17 w 99"/>
                <a:gd name="T67" fmla="*/ 1 h 100"/>
                <a:gd name="T68" fmla="*/ 16 w 99"/>
                <a:gd name="T69" fmla="*/ 0 h 100"/>
                <a:gd name="T70" fmla="*/ 15 w 99"/>
                <a:gd name="T71" fmla="*/ 0 h 100"/>
                <a:gd name="T72" fmla="*/ 14 w 99"/>
                <a:gd name="T73" fmla="*/ 0 h 100"/>
                <a:gd name="T74" fmla="*/ 12 w 99"/>
                <a:gd name="T75" fmla="*/ 0 h 100"/>
                <a:gd name="T76" fmla="*/ 11 w 99"/>
                <a:gd name="T77" fmla="*/ 0 h 100"/>
                <a:gd name="T78" fmla="*/ 10 w 99"/>
                <a:gd name="T79" fmla="*/ 0 h 100"/>
                <a:gd name="T80" fmla="*/ 9 w 99"/>
                <a:gd name="T81" fmla="*/ 0 h 100"/>
                <a:gd name="T82" fmla="*/ 8 w 99"/>
                <a:gd name="T83" fmla="*/ 1 h 100"/>
                <a:gd name="T84" fmla="*/ 6 w 99"/>
                <a:gd name="T85" fmla="*/ 2 h 100"/>
                <a:gd name="T86" fmla="*/ 4 w 99"/>
                <a:gd name="T87" fmla="*/ 3 h 100"/>
                <a:gd name="T88" fmla="*/ 2 w 99"/>
                <a:gd name="T89" fmla="*/ 5 h 100"/>
                <a:gd name="T90" fmla="*/ 1 w 99"/>
                <a:gd name="T91" fmla="*/ 7 h 100"/>
                <a:gd name="T92" fmla="*/ 1 w 99"/>
                <a:gd name="T93" fmla="*/ 8 h 100"/>
                <a:gd name="T94" fmla="*/ 0 w 99"/>
                <a:gd name="T95" fmla="*/ 10 h 100"/>
                <a:gd name="T96" fmla="*/ 0 w 99"/>
                <a:gd name="T97" fmla="*/ 11 h 100"/>
                <a:gd name="T98" fmla="*/ 0 w 99"/>
                <a:gd name="T99" fmla="*/ 12 h 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9"/>
                <a:gd name="T151" fmla="*/ 0 h 100"/>
                <a:gd name="T152" fmla="*/ 99 w 99"/>
                <a:gd name="T153" fmla="*/ 100 h 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9" h="100">
                  <a:moveTo>
                    <a:pt x="0" y="49"/>
                  </a:moveTo>
                  <a:lnTo>
                    <a:pt x="0" y="55"/>
                  </a:lnTo>
                  <a:lnTo>
                    <a:pt x="0" y="60"/>
                  </a:lnTo>
                  <a:lnTo>
                    <a:pt x="1" y="64"/>
                  </a:lnTo>
                  <a:lnTo>
                    <a:pt x="3" y="69"/>
                  </a:lnTo>
                  <a:lnTo>
                    <a:pt x="7" y="78"/>
                  </a:lnTo>
                  <a:lnTo>
                    <a:pt x="14" y="86"/>
                  </a:lnTo>
                  <a:lnTo>
                    <a:pt x="21" y="91"/>
                  </a:lnTo>
                  <a:lnTo>
                    <a:pt x="30" y="96"/>
                  </a:lnTo>
                  <a:lnTo>
                    <a:pt x="34" y="98"/>
                  </a:lnTo>
                  <a:lnTo>
                    <a:pt x="39" y="98"/>
                  </a:lnTo>
                  <a:lnTo>
                    <a:pt x="43" y="100"/>
                  </a:lnTo>
                  <a:lnTo>
                    <a:pt x="48" y="100"/>
                  </a:lnTo>
                  <a:lnTo>
                    <a:pt x="54" y="100"/>
                  </a:lnTo>
                  <a:lnTo>
                    <a:pt x="59" y="98"/>
                  </a:lnTo>
                  <a:lnTo>
                    <a:pt x="63" y="98"/>
                  </a:lnTo>
                  <a:lnTo>
                    <a:pt x="68" y="96"/>
                  </a:lnTo>
                  <a:lnTo>
                    <a:pt x="77" y="91"/>
                  </a:lnTo>
                  <a:lnTo>
                    <a:pt x="85" y="86"/>
                  </a:lnTo>
                  <a:lnTo>
                    <a:pt x="90" y="78"/>
                  </a:lnTo>
                  <a:lnTo>
                    <a:pt x="96" y="69"/>
                  </a:lnTo>
                  <a:lnTo>
                    <a:pt x="97" y="64"/>
                  </a:lnTo>
                  <a:lnTo>
                    <a:pt x="97" y="60"/>
                  </a:lnTo>
                  <a:lnTo>
                    <a:pt x="99" y="55"/>
                  </a:lnTo>
                  <a:lnTo>
                    <a:pt x="99" y="49"/>
                  </a:lnTo>
                  <a:lnTo>
                    <a:pt x="99" y="44"/>
                  </a:lnTo>
                  <a:lnTo>
                    <a:pt x="97" y="40"/>
                  </a:lnTo>
                  <a:lnTo>
                    <a:pt x="97" y="35"/>
                  </a:lnTo>
                  <a:lnTo>
                    <a:pt x="96" y="31"/>
                  </a:lnTo>
                  <a:lnTo>
                    <a:pt x="90" y="22"/>
                  </a:lnTo>
                  <a:lnTo>
                    <a:pt x="85" y="15"/>
                  </a:lnTo>
                  <a:lnTo>
                    <a:pt x="77" y="8"/>
                  </a:lnTo>
                  <a:lnTo>
                    <a:pt x="68" y="4"/>
                  </a:lnTo>
                  <a:lnTo>
                    <a:pt x="63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1" y="8"/>
                  </a:lnTo>
                  <a:lnTo>
                    <a:pt x="14" y="15"/>
                  </a:lnTo>
                  <a:lnTo>
                    <a:pt x="7" y="22"/>
                  </a:lnTo>
                  <a:lnTo>
                    <a:pt x="3" y="31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87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Associatie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relatie</a:t>
            </a:r>
            <a:r>
              <a:rPr lang="en-US" sz="2000" dirty="0"/>
              <a:t> </a:t>
            </a:r>
            <a:r>
              <a:rPr lang="en-US" sz="2000" dirty="0" err="1"/>
              <a:t>tussen</a:t>
            </a:r>
            <a:r>
              <a:rPr lang="en-US" sz="2000" dirty="0"/>
              <a:t> twee </a:t>
            </a:r>
            <a:r>
              <a:rPr lang="en-US" sz="2000" dirty="0" err="1"/>
              <a:t>conceptuele</a:t>
            </a:r>
            <a:r>
              <a:rPr lang="en-US" sz="2000" dirty="0"/>
              <a:t> classes die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potentiële</a:t>
            </a:r>
            <a:r>
              <a:rPr lang="en-US" sz="2000" dirty="0"/>
              <a:t> link </a:t>
            </a:r>
            <a:r>
              <a:rPr lang="en-US" sz="2000" dirty="0" err="1"/>
              <a:t>tussen</a:t>
            </a:r>
            <a:r>
              <a:rPr lang="en-US" sz="2000" dirty="0"/>
              <a:t> </a:t>
            </a:r>
            <a:r>
              <a:rPr lang="en-US" sz="2000" dirty="0" err="1"/>
              <a:t>instanties</a:t>
            </a:r>
            <a:r>
              <a:rPr lang="en-US" sz="2000" dirty="0"/>
              <a:t> van die classes </a:t>
            </a:r>
            <a:r>
              <a:rPr lang="en-US" sz="2000" dirty="0" err="1"/>
              <a:t>modelleert</a:t>
            </a:r>
            <a:endParaRPr lang="en-US" sz="2000" dirty="0"/>
          </a:p>
          <a:p>
            <a:pPr lvl="1"/>
            <a:r>
              <a:rPr lang="en-US" sz="1800" dirty="0" err="1"/>
              <a:t>Een</a:t>
            </a:r>
            <a:r>
              <a:rPr lang="en-US" sz="1800" dirty="0"/>
              <a:t> link is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instantie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associatie</a:t>
            </a:r>
            <a:r>
              <a:rPr lang="en-US" sz="1800" dirty="0"/>
              <a:t>, </a:t>
            </a:r>
            <a:r>
              <a:rPr lang="en-US" sz="1800" dirty="0" err="1"/>
              <a:t>zoals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object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instantie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class is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 err="1"/>
              <a:t>Associaties</a:t>
            </a:r>
            <a:r>
              <a:rPr lang="en-US" sz="2000" dirty="0"/>
              <a:t> </a:t>
            </a:r>
            <a:r>
              <a:rPr lang="en-US" sz="2000" dirty="0" err="1"/>
              <a:t>hebben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label</a:t>
            </a:r>
          </a:p>
          <a:p>
            <a:pPr lvl="1"/>
            <a:r>
              <a:rPr lang="en-US" sz="1800" dirty="0" err="1"/>
              <a:t>Meestal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werkwoord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de </a:t>
            </a:r>
            <a:r>
              <a:rPr lang="en-US" sz="1800" dirty="0" err="1"/>
              <a:t>relatie</a:t>
            </a:r>
            <a:r>
              <a:rPr lang="en-US" sz="1800" dirty="0"/>
              <a:t> </a:t>
            </a:r>
            <a:r>
              <a:rPr lang="en-US" sz="1800" dirty="0" err="1"/>
              <a:t>tussen</a:t>
            </a:r>
            <a:r>
              <a:rPr lang="en-US" sz="1800" dirty="0"/>
              <a:t> classes </a:t>
            </a:r>
            <a:r>
              <a:rPr lang="en-US" sz="1800" dirty="0" err="1"/>
              <a:t>identificeert</a:t>
            </a:r>
            <a:endParaRPr lang="en-US" sz="1800" dirty="0"/>
          </a:p>
          <a:p>
            <a:pPr lvl="1"/>
            <a:r>
              <a:rPr lang="en-US" sz="1800" dirty="0" err="1"/>
              <a:t>Voorbeelden</a:t>
            </a:r>
            <a:r>
              <a:rPr lang="en-US" sz="1800" dirty="0"/>
              <a:t>: 	Lift </a:t>
            </a:r>
            <a:r>
              <a:rPr lang="en-US" sz="1800" dirty="0" err="1"/>
              <a:t>stopt</a:t>
            </a:r>
            <a:r>
              <a:rPr lang="en-US" sz="1800" dirty="0"/>
              <a:t> op </a:t>
            </a:r>
            <a:r>
              <a:rPr lang="en-US" sz="1800" dirty="0" err="1"/>
              <a:t>Verdieping</a:t>
            </a:r>
            <a:br>
              <a:rPr lang="en-US" sz="1800" dirty="0"/>
            </a:br>
            <a:r>
              <a:rPr lang="en-US" sz="1800" dirty="0"/>
              <a:t>				</a:t>
            </a:r>
            <a:r>
              <a:rPr lang="en-US" sz="1800" dirty="0" err="1"/>
              <a:t>Lener</a:t>
            </a:r>
            <a:r>
              <a:rPr lang="en-US" sz="1800" dirty="0"/>
              <a:t> is geld </a:t>
            </a:r>
            <a:r>
              <a:rPr lang="en-US" sz="1800" dirty="0" err="1"/>
              <a:t>schuldig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Game</a:t>
            </a:r>
            <a:br>
              <a:rPr lang="en-US" sz="1800" dirty="0"/>
            </a:br>
            <a:endParaRPr lang="en-US" sz="1800" dirty="0"/>
          </a:p>
          <a:p>
            <a:pPr lvl="2"/>
            <a:endParaRPr lang="en-US" sz="16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47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Associatie notatie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86525" y="3876675"/>
            <a:ext cx="12827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486525" y="3876675"/>
            <a:ext cx="1282700" cy="53340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937375" y="4029075"/>
            <a:ext cx="382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Sale</a:t>
            </a:r>
            <a:endParaRPr lang="nl-NL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931863" y="3876675"/>
            <a:ext cx="12827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31863" y="3876675"/>
            <a:ext cx="1282700" cy="53340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220788" y="4029075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Register</a:t>
            </a:r>
            <a:endParaRPr lang="nl-NL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214563" y="4143375"/>
            <a:ext cx="42719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549650" y="3889375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Records</a:t>
            </a:r>
            <a:endParaRPr lang="nl-NL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4318000" y="3889375"/>
            <a:ext cx="6461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current </a:t>
            </a:r>
            <a:endParaRPr lang="nl-NL"/>
          </a:p>
        </p:txBody>
      </p:sp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6115050" y="41624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0</a:t>
            </a:r>
            <a:endParaRPr lang="nl-NL"/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6221413" y="4162425"/>
            <a:ext cx="104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..</a:t>
            </a:r>
            <a:endParaRPr lang="nl-NL"/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6326188" y="41624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1</a:t>
            </a:r>
            <a:endParaRPr lang="nl-NL"/>
          </a:p>
        </p:txBody>
      </p:sp>
      <p:sp>
        <p:nvSpPr>
          <p:cNvPr id="13328" name="Rectangle 18"/>
          <p:cNvSpPr>
            <a:spLocks noChangeArrowheads="1"/>
          </p:cNvSpPr>
          <p:nvPr/>
        </p:nvSpPr>
        <p:spPr bwMode="auto">
          <a:xfrm>
            <a:off x="2376488" y="41624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1</a:t>
            </a:r>
            <a:endParaRPr lang="nl-NL" dirty="0"/>
          </a:p>
        </p:txBody>
      </p:sp>
      <p:sp>
        <p:nvSpPr>
          <p:cNvPr id="13329" name="Rectangle 19"/>
          <p:cNvSpPr>
            <a:spLocks noChangeArrowheads="1"/>
          </p:cNvSpPr>
          <p:nvPr/>
        </p:nvSpPr>
        <p:spPr bwMode="auto">
          <a:xfrm>
            <a:off x="1358900" y="5318125"/>
            <a:ext cx="2136775" cy="374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30" name="Rectangle 20"/>
          <p:cNvSpPr>
            <a:spLocks noChangeArrowheads="1"/>
          </p:cNvSpPr>
          <p:nvPr/>
        </p:nvSpPr>
        <p:spPr bwMode="auto">
          <a:xfrm>
            <a:off x="1358900" y="5318125"/>
            <a:ext cx="2136775" cy="37465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31" name="Rectangle 21"/>
          <p:cNvSpPr>
            <a:spLocks noChangeArrowheads="1"/>
          </p:cNvSpPr>
          <p:nvPr/>
        </p:nvSpPr>
        <p:spPr bwMode="auto">
          <a:xfrm>
            <a:off x="1455738" y="5413375"/>
            <a:ext cx="13930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associatie naam</a:t>
            </a:r>
            <a:endParaRPr lang="nl-NL" dirty="0"/>
          </a:p>
        </p:txBody>
      </p:sp>
      <p:sp>
        <p:nvSpPr>
          <p:cNvPr id="13332" name="Freeform 22"/>
          <p:cNvSpPr>
            <a:spLocks/>
          </p:cNvSpPr>
          <p:nvPr/>
        </p:nvSpPr>
        <p:spPr bwMode="auto">
          <a:xfrm>
            <a:off x="3257550" y="5318125"/>
            <a:ext cx="238125" cy="241300"/>
          </a:xfrm>
          <a:custGeom>
            <a:avLst/>
            <a:gdLst>
              <a:gd name="T0" fmla="*/ 0 w 150"/>
              <a:gd name="T1" fmla="*/ 0 h 152"/>
              <a:gd name="T2" fmla="*/ 378023383 w 150"/>
              <a:gd name="T3" fmla="*/ 383063695 h 152"/>
              <a:gd name="T4" fmla="*/ 378023383 w 150"/>
              <a:gd name="T5" fmla="*/ 0 h 152"/>
              <a:gd name="T6" fmla="*/ 0 w 150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0" y="0"/>
                </a:moveTo>
                <a:lnTo>
                  <a:pt x="150" y="152"/>
                </a:lnTo>
                <a:lnTo>
                  <a:pt x="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Freeform 23"/>
          <p:cNvSpPr>
            <a:spLocks/>
          </p:cNvSpPr>
          <p:nvPr/>
        </p:nvSpPr>
        <p:spPr bwMode="auto">
          <a:xfrm>
            <a:off x="3257550" y="5318125"/>
            <a:ext cx="238125" cy="241300"/>
          </a:xfrm>
          <a:custGeom>
            <a:avLst/>
            <a:gdLst>
              <a:gd name="T0" fmla="*/ 0 w 150"/>
              <a:gd name="T1" fmla="*/ 0 h 152"/>
              <a:gd name="T2" fmla="*/ 378023383 w 150"/>
              <a:gd name="T3" fmla="*/ 383063695 h 152"/>
              <a:gd name="T4" fmla="*/ 378023383 w 150"/>
              <a:gd name="T5" fmla="*/ 0 h 152"/>
              <a:gd name="T6" fmla="*/ 0 w 150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0" y="0"/>
                </a:moveTo>
                <a:lnTo>
                  <a:pt x="150" y="152"/>
                </a:lnTo>
                <a:lnTo>
                  <a:pt x="150" y="0"/>
                </a:lnTo>
                <a:lnTo>
                  <a:pt x="0" y="0"/>
                </a:lnTo>
                <a:close/>
              </a:path>
            </a:pathLst>
          </a:custGeom>
          <a:noFill/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Freeform 24"/>
          <p:cNvSpPr>
            <a:spLocks/>
          </p:cNvSpPr>
          <p:nvPr/>
        </p:nvSpPr>
        <p:spPr bwMode="auto">
          <a:xfrm>
            <a:off x="3257550" y="5318125"/>
            <a:ext cx="238125" cy="241300"/>
          </a:xfrm>
          <a:custGeom>
            <a:avLst/>
            <a:gdLst>
              <a:gd name="T0" fmla="*/ 378023383 w 150"/>
              <a:gd name="T1" fmla="*/ 383063695 h 152"/>
              <a:gd name="T2" fmla="*/ 0 w 150"/>
              <a:gd name="T3" fmla="*/ 0 h 152"/>
              <a:gd name="T4" fmla="*/ 0 w 150"/>
              <a:gd name="T5" fmla="*/ 383063695 h 152"/>
              <a:gd name="T6" fmla="*/ 378023383 w 150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150" y="152"/>
                </a:moveTo>
                <a:lnTo>
                  <a:pt x="0" y="0"/>
                </a:lnTo>
                <a:lnTo>
                  <a:pt x="0" y="152"/>
                </a:lnTo>
                <a:lnTo>
                  <a:pt x="150" y="1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Freeform 25"/>
          <p:cNvSpPr>
            <a:spLocks/>
          </p:cNvSpPr>
          <p:nvPr/>
        </p:nvSpPr>
        <p:spPr bwMode="auto">
          <a:xfrm>
            <a:off x="3257550" y="5318125"/>
            <a:ext cx="238125" cy="241300"/>
          </a:xfrm>
          <a:custGeom>
            <a:avLst/>
            <a:gdLst>
              <a:gd name="T0" fmla="*/ 378023383 w 150"/>
              <a:gd name="T1" fmla="*/ 383063695 h 152"/>
              <a:gd name="T2" fmla="*/ 0 w 150"/>
              <a:gd name="T3" fmla="*/ 0 h 152"/>
              <a:gd name="T4" fmla="*/ 0 w 150"/>
              <a:gd name="T5" fmla="*/ 383063695 h 152"/>
              <a:gd name="T6" fmla="*/ 378023383 w 150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150" y="152"/>
                </a:moveTo>
                <a:lnTo>
                  <a:pt x="0" y="0"/>
                </a:lnTo>
                <a:lnTo>
                  <a:pt x="0" y="152"/>
                </a:lnTo>
                <a:lnTo>
                  <a:pt x="150" y="152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Rectangle 26"/>
          <p:cNvSpPr>
            <a:spLocks noChangeArrowheads="1"/>
          </p:cNvSpPr>
          <p:nvPr/>
        </p:nvSpPr>
        <p:spPr bwMode="auto">
          <a:xfrm>
            <a:off x="4991100" y="5318125"/>
            <a:ext cx="2974975" cy="1238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37" name="Rectangle 27"/>
          <p:cNvSpPr>
            <a:spLocks noChangeArrowheads="1"/>
          </p:cNvSpPr>
          <p:nvPr/>
        </p:nvSpPr>
        <p:spPr bwMode="auto">
          <a:xfrm>
            <a:off x="4991100" y="5318125"/>
            <a:ext cx="2949575" cy="123825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38" name="Rectangle 28"/>
          <p:cNvSpPr>
            <a:spLocks noChangeArrowheads="1"/>
          </p:cNvSpPr>
          <p:nvPr/>
        </p:nvSpPr>
        <p:spPr bwMode="auto">
          <a:xfrm>
            <a:off x="5049838" y="5387975"/>
            <a:ext cx="2916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nl-NL" sz="1500" dirty="0" err="1">
                <a:solidFill>
                  <a:srgbClr val="000000"/>
                </a:solidFill>
              </a:rPr>
              <a:t>multiplicity</a:t>
            </a:r>
            <a:r>
              <a:rPr lang="en-US" sz="1500" dirty="0">
                <a:solidFill>
                  <a:srgbClr val="000000"/>
                </a:solidFill>
              </a:rPr>
              <a:t>: </a:t>
            </a:r>
            <a:br>
              <a:rPr lang="en-US" sz="1500" dirty="0">
                <a:solidFill>
                  <a:srgbClr val="000000"/>
                </a:solidFill>
              </a:rPr>
            </a:br>
            <a:r>
              <a:rPr lang="en-US" sz="1500" dirty="0">
                <a:solidFill>
                  <a:srgbClr val="000000"/>
                </a:solidFill>
              </a:rPr>
              <a:t>indicates the number of instances of Sale that </a:t>
            </a:r>
            <a:r>
              <a:rPr lang="en-US" sz="1500" u="sng" dirty="0">
                <a:solidFill>
                  <a:srgbClr val="000000"/>
                </a:solidFill>
              </a:rPr>
              <a:t>can</a:t>
            </a:r>
            <a:r>
              <a:rPr lang="en-US" sz="1500" dirty="0">
                <a:solidFill>
                  <a:srgbClr val="000000"/>
                </a:solidFill>
              </a:rPr>
              <a:t> be associated with one instance of Register at a certain moment in time</a:t>
            </a:r>
            <a:endParaRPr lang="nl-NL" sz="1500" dirty="0">
              <a:solidFill>
                <a:srgbClr val="000000"/>
              </a:solidFill>
            </a:endParaRPr>
          </a:p>
        </p:txBody>
      </p:sp>
      <p:sp>
        <p:nvSpPr>
          <p:cNvPr id="13339" name="Freeform 29"/>
          <p:cNvSpPr>
            <a:spLocks/>
          </p:cNvSpPr>
          <p:nvPr/>
        </p:nvSpPr>
        <p:spPr bwMode="auto">
          <a:xfrm>
            <a:off x="7727950" y="5318125"/>
            <a:ext cx="238125" cy="241300"/>
          </a:xfrm>
          <a:custGeom>
            <a:avLst/>
            <a:gdLst>
              <a:gd name="T0" fmla="*/ 0 w 150"/>
              <a:gd name="T1" fmla="*/ 0 h 152"/>
              <a:gd name="T2" fmla="*/ 378023383 w 150"/>
              <a:gd name="T3" fmla="*/ 383063695 h 152"/>
              <a:gd name="T4" fmla="*/ 378023383 w 150"/>
              <a:gd name="T5" fmla="*/ 0 h 152"/>
              <a:gd name="T6" fmla="*/ 0 w 150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0" y="0"/>
                </a:moveTo>
                <a:lnTo>
                  <a:pt x="150" y="152"/>
                </a:lnTo>
                <a:lnTo>
                  <a:pt x="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0" name="Freeform 30"/>
          <p:cNvSpPr>
            <a:spLocks/>
          </p:cNvSpPr>
          <p:nvPr/>
        </p:nvSpPr>
        <p:spPr bwMode="auto">
          <a:xfrm>
            <a:off x="7702550" y="5318125"/>
            <a:ext cx="238125" cy="241300"/>
          </a:xfrm>
          <a:custGeom>
            <a:avLst/>
            <a:gdLst>
              <a:gd name="T0" fmla="*/ 0 w 150"/>
              <a:gd name="T1" fmla="*/ 0 h 152"/>
              <a:gd name="T2" fmla="*/ 378023383 w 150"/>
              <a:gd name="T3" fmla="*/ 383063695 h 152"/>
              <a:gd name="T4" fmla="*/ 378023383 w 150"/>
              <a:gd name="T5" fmla="*/ 0 h 152"/>
              <a:gd name="T6" fmla="*/ 0 w 150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0" y="0"/>
                </a:moveTo>
                <a:lnTo>
                  <a:pt x="150" y="152"/>
                </a:lnTo>
                <a:lnTo>
                  <a:pt x="150" y="0"/>
                </a:lnTo>
                <a:lnTo>
                  <a:pt x="0" y="0"/>
                </a:lnTo>
                <a:close/>
              </a:path>
            </a:pathLst>
          </a:custGeom>
          <a:noFill/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Freeform 31"/>
          <p:cNvSpPr>
            <a:spLocks/>
          </p:cNvSpPr>
          <p:nvPr/>
        </p:nvSpPr>
        <p:spPr bwMode="auto">
          <a:xfrm>
            <a:off x="7702550" y="5318125"/>
            <a:ext cx="238125" cy="241300"/>
          </a:xfrm>
          <a:custGeom>
            <a:avLst/>
            <a:gdLst>
              <a:gd name="T0" fmla="*/ 378023383 w 150"/>
              <a:gd name="T1" fmla="*/ 383063695 h 152"/>
              <a:gd name="T2" fmla="*/ 0 w 150"/>
              <a:gd name="T3" fmla="*/ 0 h 152"/>
              <a:gd name="T4" fmla="*/ 0 w 150"/>
              <a:gd name="T5" fmla="*/ 383063695 h 152"/>
              <a:gd name="T6" fmla="*/ 378023383 w 150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150" y="152"/>
                </a:moveTo>
                <a:lnTo>
                  <a:pt x="0" y="0"/>
                </a:lnTo>
                <a:lnTo>
                  <a:pt x="0" y="152"/>
                </a:lnTo>
                <a:lnTo>
                  <a:pt x="150" y="1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2" name="Freeform 32"/>
          <p:cNvSpPr>
            <a:spLocks/>
          </p:cNvSpPr>
          <p:nvPr/>
        </p:nvSpPr>
        <p:spPr bwMode="auto">
          <a:xfrm>
            <a:off x="7702550" y="5318125"/>
            <a:ext cx="238125" cy="241300"/>
          </a:xfrm>
          <a:custGeom>
            <a:avLst/>
            <a:gdLst>
              <a:gd name="T0" fmla="*/ 378023383 w 150"/>
              <a:gd name="T1" fmla="*/ 383063695 h 152"/>
              <a:gd name="T2" fmla="*/ 0 w 150"/>
              <a:gd name="T3" fmla="*/ 0 h 152"/>
              <a:gd name="T4" fmla="*/ 0 w 150"/>
              <a:gd name="T5" fmla="*/ 383063695 h 152"/>
              <a:gd name="T6" fmla="*/ 378023383 w 150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152"/>
              <a:gd name="T14" fmla="*/ 150 w 15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152">
                <a:moveTo>
                  <a:pt x="150" y="152"/>
                </a:moveTo>
                <a:lnTo>
                  <a:pt x="0" y="0"/>
                </a:lnTo>
                <a:lnTo>
                  <a:pt x="0" y="152"/>
                </a:lnTo>
                <a:lnTo>
                  <a:pt x="150" y="152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Rectangle 33"/>
          <p:cNvSpPr>
            <a:spLocks noChangeArrowheads="1"/>
          </p:cNvSpPr>
          <p:nvPr/>
        </p:nvSpPr>
        <p:spPr bwMode="auto">
          <a:xfrm>
            <a:off x="3068638" y="1660525"/>
            <a:ext cx="4700587" cy="1255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44" name="Rectangle 34"/>
          <p:cNvSpPr>
            <a:spLocks noChangeArrowheads="1"/>
          </p:cNvSpPr>
          <p:nvPr/>
        </p:nvSpPr>
        <p:spPr bwMode="auto">
          <a:xfrm>
            <a:off x="3068638" y="1660525"/>
            <a:ext cx="4700587" cy="1255713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345" name="Rectangle 35"/>
          <p:cNvSpPr>
            <a:spLocks noChangeArrowheads="1"/>
          </p:cNvSpPr>
          <p:nvPr/>
        </p:nvSpPr>
        <p:spPr bwMode="auto">
          <a:xfrm>
            <a:off x="3165475" y="183356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-</a:t>
            </a:r>
            <a:endParaRPr lang="nl-NL"/>
          </a:p>
        </p:txBody>
      </p:sp>
      <p:sp>
        <p:nvSpPr>
          <p:cNvPr id="13347" name="Rectangle 37"/>
          <p:cNvSpPr>
            <a:spLocks noChangeArrowheads="1"/>
          </p:cNvSpPr>
          <p:nvPr/>
        </p:nvSpPr>
        <p:spPr bwMode="auto">
          <a:xfrm>
            <a:off x="3228975" y="1833563"/>
            <a:ext cx="14484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Lees richting pijl</a:t>
            </a:r>
            <a:endParaRPr lang="nl-NL" dirty="0"/>
          </a:p>
        </p:txBody>
      </p:sp>
      <p:sp>
        <p:nvSpPr>
          <p:cNvPr id="13349" name="Rectangle 39"/>
          <p:cNvSpPr>
            <a:spLocks noChangeArrowheads="1"/>
          </p:cNvSpPr>
          <p:nvPr/>
        </p:nvSpPr>
        <p:spPr bwMode="auto">
          <a:xfrm>
            <a:off x="3165475" y="2060575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>
                <a:solidFill>
                  <a:srgbClr val="000000"/>
                </a:solidFill>
              </a:rPr>
              <a:t>-</a:t>
            </a:r>
            <a:endParaRPr lang="nl-NL"/>
          </a:p>
        </p:txBody>
      </p:sp>
      <p:sp>
        <p:nvSpPr>
          <p:cNvPr id="13350" name="Rectangle 40"/>
          <p:cNvSpPr>
            <a:spLocks noChangeArrowheads="1"/>
          </p:cNvSpPr>
          <p:nvPr/>
        </p:nvSpPr>
        <p:spPr bwMode="auto">
          <a:xfrm>
            <a:off x="3227388" y="2060575"/>
            <a:ext cx="45525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Geen betekenis behalve hulpje voor het correct lezen</a:t>
            </a:r>
            <a:endParaRPr lang="nl-NL" dirty="0"/>
          </a:p>
        </p:txBody>
      </p:sp>
      <p:sp>
        <p:nvSpPr>
          <p:cNvPr id="13354" name="Rectangle 44"/>
          <p:cNvSpPr>
            <a:spLocks noChangeArrowheads="1"/>
          </p:cNvSpPr>
          <p:nvPr/>
        </p:nvSpPr>
        <p:spPr bwMode="auto">
          <a:xfrm>
            <a:off x="3163888" y="2285356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-</a:t>
            </a:r>
            <a:endParaRPr lang="nl-NL" dirty="0"/>
          </a:p>
        </p:txBody>
      </p:sp>
      <p:sp>
        <p:nvSpPr>
          <p:cNvPr id="13355" name="Rectangle 45"/>
          <p:cNvSpPr>
            <a:spLocks noChangeArrowheads="1"/>
          </p:cNvSpPr>
          <p:nvPr/>
        </p:nvSpPr>
        <p:spPr bwMode="auto">
          <a:xfrm>
            <a:off x="3227388" y="2285356"/>
            <a:ext cx="20099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nl-NL" sz="1500" dirty="0">
                <a:solidFill>
                  <a:srgbClr val="000000"/>
                </a:solidFill>
              </a:rPr>
              <a:t>Wordt vaak weggelaten</a:t>
            </a:r>
            <a:endParaRPr lang="nl-NL" dirty="0"/>
          </a:p>
        </p:txBody>
      </p:sp>
      <p:sp>
        <p:nvSpPr>
          <p:cNvPr id="13356" name="Freeform 46"/>
          <p:cNvSpPr>
            <a:spLocks/>
          </p:cNvSpPr>
          <p:nvPr/>
        </p:nvSpPr>
        <p:spPr bwMode="auto">
          <a:xfrm>
            <a:off x="7529513" y="1660525"/>
            <a:ext cx="239712" cy="241300"/>
          </a:xfrm>
          <a:custGeom>
            <a:avLst/>
            <a:gdLst>
              <a:gd name="T0" fmla="*/ 0 w 151"/>
              <a:gd name="T1" fmla="*/ 0 h 152"/>
              <a:gd name="T2" fmla="*/ 380541952 w 151"/>
              <a:gd name="T3" fmla="*/ 383063695 h 152"/>
              <a:gd name="T4" fmla="*/ 380541952 w 151"/>
              <a:gd name="T5" fmla="*/ 0 h 152"/>
              <a:gd name="T6" fmla="*/ 0 w 151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52"/>
              <a:gd name="T14" fmla="*/ 151 w 151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52">
                <a:moveTo>
                  <a:pt x="0" y="0"/>
                </a:moveTo>
                <a:lnTo>
                  <a:pt x="151" y="152"/>
                </a:lnTo>
                <a:lnTo>
                  <a:pt x="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7" name="Freeform 47"/>
          <p:cNvSpPr>
            <a:spLocks/>
          </p:cNvSpPr>
          <p:nvPr/>
        </p:nvSpPr>
        <p:spPr bwMode="auto">
          <a:xfrm>
            <a:off x="7529513" y="1660525"/>
            <a:ext cx="239712" cy="241300"/>
          </a:xfrm>
          <a:custGeom>
            <a:avLst/>
            <a:gdLst>
              <a:gd name="T0" fmla="*/ 0 w 151"/>
              <a:gd name="T1" fmla="*/ 0 h 152"/>
              <a:gd name="T2" fmla="*/ 380541952 w 151"/>
              <a:gd name="T3" fmla="*/ 383063695 h 152"/>
              <a:gd name="T4" fmla="*/ 380541952 w 151"/>
              <a:gd name="T5" fmla="*/ 0 h 152"/>
              <a:gd name="T6" fmla="*/ 0 w 151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52"/>
              <a:gd name="T14" fmla="*/ 151 w 151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52">
                <a:moveTo>
                  <a:pt x="0" y="0"/>
                </a:moveTo>
                <a:lnTo>
                  <a:pt x="151" y="152"/>
                </a:lnTo>
                <a:lnTo>
                  <a:pt x="151" y="0"/>
                </a:lnTo>
                <a:lnTo>
                  <a:pt x="0" y="0"/>
                </a:lnTo>
                <a:close/>
              </a:path>
            </a:pathLst>
          </a:custGeom>
          <a:noFill/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8" name="Freeform 48"/>
          <p:cNvSpPr>
            <a:spLocks/>
          </p:cNvSpPr>
          <p:nvPr/>
        </p:nvSpPr>
        <p:spPr bwMode="auto">
          <a:xfrm>
            <a:off x="7529513" y="1660525"/>
            <a:ext cx="239712" cy="241300"/>
          </a:xfrm>
          <a:custGeom>
            <a:avLst/>
            <a:gdLst>
              <a:gd name="T0" fmla="*/ 380541952 w 151"/>
              <a:gd name="T1" fmla="*/ 383063695 h 152"/>
              <a:gd name="T2" fmla="*/ 0 w 151"/>
              <a:gd name="T3" fmla="*/ 0 h 152"/>
              <a:gd name="T4" fmla="*/ 0 w 151"/>
              <a:gd name="T5" fmla="*/ 383063695 h 152"/>
              <a:gd name="T6" fmla="*/ 380541952 w 151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52"/>
              <a:gd name="T14" fmla="*/ 151 w 151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52">
                <a:moveTo>
                  <a:pt x="151" y="152"/>
                </a:moveTo>
                <a:lnTo>
                  <a:pt x="0" y="0"/>
                </a:lnTo>
                <a:lnTo>
                  <a:pt x="0" y="152"/>
                </a:lnTo>
                <a:lnTo>
                  <a:pt x="151" y="1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9" name="Freeform 49"/>
          <p:cNvSpPr>
            <a:spLocks/>
          </p:cNvSpPr>
          <p:nvPr/>
        </p:nvSpPr>
        <p:spPr bwMode="auto">
          <a:xfrm>
            <a:off x="7529513" y="1660525"/>
            <a:ext cx="239712" cy="241300"/>
          </a:xfrm>
          <a:custGeom>
            <a:avLst/>
            <a:gdLst>
              <a:gd name="T0" fmla="*/ 380541952 w 151"/>
              <a:gd name="T1" fmla="*/ 383063695 h 152"/>
              <a:gd name="T2" fmla="*/ 0 w 151"/>
              <a:gd name="T3" fmla="*/ 0 h 152"/>
              <a:gd name="T4" fmla="*/ 0 w 151"/>
              <a:gd name="T5" fmla="*/ 383063695 h 152"/>
              <a:gd name="T6" fmla="*/ 380541952 w 151"/>
              <a:gd name="T7" fmla="*/ 383063695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1"/>
              <a:gd name="T13" fmla="*/ 0 h 152"/>
              <a:gd name="T14" fmla="*/ 151 w 151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" h="152">
                <a:moveTo>
                  <a:pt x="151" y="152"/>
                </a:moveTo>
                <a:lnTo>
                  <a:pt x="0" y="0"/>
                </a:lnTo>
                <a:lnTo>
                  <a:pt x="0" y="152"/>
                </a:lnTo>
                <a:lnTo>
                  <a:pt x="151" y="152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0" name="Freeform 50"/>
          <p:cNvSpPr>
            <a:spLocks noEditPoints="1"/>
          </p:cNvSpPr>
          <p:nvPr/>
        </p:nvSpPr>
        <p:spPr bwMode="auto">
          <a:xfrm>
            <a:off x="6057900" y="4572000"/>
            <a:ext cx="203200" cy="749300"/>
          </a:xfrm>
          <a:custGeom>
            <a:avLst/>
            <a:gdLst>
              <a:gd name="T0" fmla="*/ 7559674 w 128"/>
              <a:gd name="T1" fmla="*/ 1181954166 h 472"/>
              <a:gd name="T2" fmla="*/ 0 w 128"/>
              <a:gd name="T3" fmla="*/ 1184473528 h 472"/>
              <a:gd name="T4" fmla="*/ 20161247 w 128"/>
              <a:gd name="T5" fmla="*/ 1139110727 h 472"/>
              <a:gd name="T6" fmla="*/ 10080623 w 128"/>
              <a:gd name="T7" fmla="*/ 1139110727 h 472"/>
              <a:gd name="T8" fmla="*/ 30241873 w 128"/>
              <a:gd name="T9" fmla="*/ 1101309187 h 472"/>
              <a:gd name="T10" fmla="*/ 22680608 w 128"/>
              <a:gd name="T11" fmla="*/ 1096268876 h 472"/>
              <a:gd name="T12" fmla="*/ 42841854 w 128"/>
              <a:gd name="T13" fmla="*/ 1055946386 h 472"/>
              <a:gd name="T14" fmla="*/ 32761234 w 128"/>
              <a:gd name="T15" fmla="*/ 1055946386 h 472"/>
              <a:gd name="T16" fmla="*/ 52922487 w 128"/>
              <a:gd name="T17" fmla="*/ 1008062636 h 472"/>
              <a:gd name="T18" fmla="*/ 45362803 w 128"/>
              <a:gd name="T19" fmla="*/ 1013102947 h 472"/>
              <a:gd name="T20" fmla="*/ 63003107 w 128"/>
              <a:gd name="T21" fmla="*/ 962699835 h 472"/>
              <a:gd name="T22" fmla="*/ 63003107 w 128"/>
              <a:gd name="T23" fmla="*/ 972780458 h 472"/>
              <a:gd name="T24" fmla="*/ 70564366 w 128"/>
              <a:gd name="T25" fmla="*/ 922377346 h 472"/>
              <a:gd name="T26" fmla="*/ 75604676 w 128"/>
              <a:gd name="T27" fmla="*/ 927417657 h 472"/>
              <a:gd name="T28" fmla="*/ 80644986 w 128"/>
              <a:gd name="T29" fmla="*/ 879535494 h 472"/>
              <a:gd name="T30" fmla="*/ 90725607 w 128"/>
              <a:gd name="T31" fmla="*/ 879535494 h 472"/>
              <a:gd name="T32" fmla="*/ 80644986 w 128"/>
              <a:gd name="T33" fmla="*/ 879535494 h 472"/>
              <a:gd name="T34" fmla="*/ 100806227 w 128"/>
              <a:gd name="T35" fmla="*/ 834172694 h 472"/>
              <a:gd name="T36" fmla="*/ 93244968 w 128"/>
              <a:gd name="T37" fmla="*/ 834172694 h 472"/>
              <a:gd name="T38" fmla="*/ 113406233 w 128"/>
              <a:gd name="T39" fmla="*/ 796369367 h 472"/>
              <a:gd name="T40" fmla="*/ 103325588 w 128"/>
              <a:gd name="T41" fmla="*/ 791329056 h 472"/>
              <a:gd name="T42" fmla="*/ 123486853 w 128"/>
              <a:gd name="T43" fmla="*/ 745966256 h 472"/>
              <a:gd name="T44" fmla="*/ 115927182 w 128"/>
              <a:gd name="T45" fmla="*/ 745966256 h 472"/>
              <a:gd name="T46" fmla="*/ 136088422 w 128"/>
              <a:gd name="T47" fmla="*/ 705643766 h 472"/>
              <a:gd name="T48" fmla="*/ 126007802 w 128"/>
              <a:gd name="T49" fmla="*/ 705643766 h 472"/>
              <a:gd name="T50" fmla="*/ 146169042 w 128"/>
              <a:gd name="T51" fmla="*/ 662801915 h 472"/>
              <a:gd name="T52" fmla="*/ 138607784 w 128"/>
              <a:gd name="T53" fmla="*/ 660280965 h 472"/>
              <a:gd name="T54" fmla="*/ 158769024 w 128"/>
              <a:gd name="T55" fmla="*/ 619958476 h 472"/>
              <a:gd name="T56" fmla="*/ 148688404 w 128"/>
              <a:gd name="T57" fmla="*/ 617437526 h 472"/>
              <a:gd name="T58" fmla="*/ 171370593 w 128"/>
              <a:gd name="T59" fmla="*/ 574595675 h 472"/>
              <a:gd name="T60" fmla="*/ 161289973 w 128"/>
              <a:gd name="T61" fmla="*/ 572076313 h 472"/>
              <a:gd name="T62" fmla="*/ 183970574 w 128"/>
              <a:gd name="T63" fmla="*/ 531753823 h 472"/>
              <a:gd name="T64" fmla="*/ 173889954 w 128"/>
              <a:gd name="T65" fmla="*/ 529232874 h 472"/>
              <a:gd name="T66" fmla="*/ 194051195 w 128"/>
              <a:gd name="T67" fmla="*/ 486391023 h 472"/>
              <a:gd name="T68" fmla="*/ 186491523 w 128"/>
              <a:gd name="T69" fmla="*/ 486391023 h 472"/>
              <a:gd name="T70" fmla="*/ 206652764 w 128"/>
              <a:gd name="T71" fmla="*/ 441028222 h 472"/>
              <a:gd name="T72" fmla="*/ 196572143 w 128"/>
              <a:gd name="T73" fmla="*/ 441028222 h 472"/>
              <a:gd name="T74" fmla="*/ 216733433 w 128"/>
              <a:gd name="T75" fmla="*/ 400705633 h 472"/>
              <a:gd name="T76" fmla="*/ 209172174 w 128"/>
              <a:gd name="T77" fmla="*/ 400705633 h 472"/>
              <a:gd name="T78" fmla="*/ 229333415 w 128"/>
              <a:gd name="T79" fmla="*/ 357862194 h 472"/>
              <a:gd name="T80" fmla="*/ 219252795 w 128"/>
              <a:gd name="T81" fmla="*/ 355342832 h 472"/>
              <a:gd name="T82" fmla="*/ 239414035 w 128"/>
              <a:gd name="T83" fmla="*/ 312499393 h 472"/>
              <a:gd name="T84" fmla="*/ 231854364 w 128"/>
              <a:gd name="T85" fmla="*/ 315018755 h 472"/>
              <a:gd name="T86" fmla="*/ 252015604 w 128"/>
              <a:gd name="T87" fmla="*/ 264617231 h 472"/>
              <a:gd name="T88" fmla="*/ 246975294 w 128"/>
              <a:gd name="T89" fmla="*/ 269657542 h 472"/>
              <a:gd name="T90" fmla="*/ 264615586 w 128"/>
              <a:gd name="T91" fmla="*/ 224294741 h 472"/>
              <a:gd name="T92" fmla="*/ 254534965 w 128"/>
              <a:gd name="T93" fmla="*/ 224294741 h 472"/>
              <a:gd name="T94" fmla="*/ 277217155 w 128"/>
              <a:gd name="T95" fmla="*/ 181451253 h 472"/>
              <a:gd name="T96" fmla="*/ 267136534 w 128"/>
              <a:gd name="T97" fmla="*/ 178931891 h 472"/>
              <a:gd name="T98" fmla="*/ 287297775 w 128"/>
              <a:gd name="T99" fmla="*/ 133569090 h 472"/>
              <a:gd name="T100" fmla="*/ 279736516 w 128"/>
              <a:gd name="T101" fmla="*/ 136088452 h 472"/>
              <a:gd name="T102" fmla="*/ 299897756 w 128"/>
              <a:gd name="T103" fmla="*/ 90725626 h 472"/>
              <a:gd name="T104" fmla="*/ 289817136 w 128"/>
              <a:gd name="T105" fmla="*/ 90725626 h 472"/>
              <a:gd name="T106" fmla="*/ 309978376 w 128"/>
              <a:gd name="T107" fmla="*/ 52924086 h 472"/>
              <a:gd name="T108" fmla="*/ 302418705 w 128"/>
              <a:gd name="T109" fmla="*/ 50403124 h 472"/>
              <a:gd name="T110" fmla="*/ 322579945 w 128"/>
              <a:gd name="T111" fmla="*/ 5040313 h 472"/>
              <a:gd name="T112" fmla="*/ 312499325 w 128"/>
              <a:gd name="T113" fmla="*/ 5040313 h 47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8"/>
              <a:gd name="T172" fmla="*/ 0 h 472"/>
              <a:gd name="T173" fmla="*/ 128 w 128"/>
              <a:gd name="T174" fmla="*/ 472 h 472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8" h="472">
                <a:moveTo>
                  <a:pt x="0" y="470"/>
                </a:moveTo>
                <a:lnTo>
                  <a:pt x="0" y="470"/>
                </a:lnTo>
                <a:lnTo>
                  <a:pt x="0" y="469"/>
                </a:lnTo>
                <a:lnTo>
                  <a:pt x="1" y="469"/>
                </a:lnTo>
                <a:lnTo>
                  <a:pt x="2" y="469"/>
                </a:lnTo>
                <a:lnTo>
                  <a:pt x="3" y="469"/>
                </a:lnTo>
                <a:lnTo>
                  <a:pt x="3" y="471"/>
                </a:lnTo>
                <a:lnTo>
                  <a:pt x="2" y="472"/>
                </a:lnTo>
                <a:lnTo>
                  <a:pt x="1" y="472"/>
                </a:lnTo>
                <a:lnTo>
                  <a:pt x="0" y="471"/>
                </a:lnTo>
                <a:lnTo>
                  <a:pt x="0" y="470"/>
                </a:lnTo>
                <a:close/>
                <a:moveTo>
                  <a:pt x="4" y="452"/>
                </a:moveTo>
                <a:lnTo>
                  <a:pt x="4" y="452"/>
                </a:lnTo>
                <a:lnTo>
                  <a:pt x="6" y="451"/>
                </a:lnTo>
                <a:lnTo>
                  <a:pt x="7" y="451"/>
                </a:lnTo>
                <a:lnTo>
                  <a:pt x="8" y="452"/>
                </a:lnTo>
                <a:lnTo>
                  <a:pt x="8" y="453"/>
                </a:lnTo>
                <a:lnTo>
                  <a:pt x="7" y="455"/>
                </a:lnTo>
                <a:lnTo>
                  <a:pt x="6" y="455"/>
                </a:lnTo>
                <a:lnTo>
                  <a:pt x="4" y="455"/>
                </a:lnTo>
                <a:lnTo>
                  <a:pt x="4" y="453"/>
                </a:lnTo>
                <a:lnTo>
                  <a:pt x="4" y="452"/>
                </a:lnTo>
                <a:close/>
                <a:moveTo>
                  <a:pt x="9" y="435"/>
                </a:moveTo>
                <a:lnTo>
                  <a:pt x="9" y="435"/>
                </a:lnTo>
                <a:lnTo>
                  <a:pt x="9" y="434"/>
                </a:lnTo>
                <a:lnTo>
                  <a:pt x="10" y="434"/>
                </a:lnTo>
                <a:lnTo>
                  <a:pt x="11" y="434"/>
                </a:lnTo>
                <a:lnTo>
                  <a:pt x="12" y="435"/>
                </a:lnTo>
                <a:lnTo>
                  <a:pt x="12" y="437"/>
                </a:lnTo>
                <a:lnTo>
                  <a:pt x="11" y="438"/>
                </a:lnTo>
                <a:lnTo>
                  <a:pt x="10" y="438"/>
                </a:lnTo>
                <a:lnTo>
                  <a:pt x="9" y="437"/>
                </a:lnTo>
                <a:lnTo>
                  <a:pt x="9" y="435"/>
                </a:lnTo>
                <a:close/>
                <a:moveTo>
                  <a:pt x="13" y="419"/>
                </a:moveTo>
                <a:lnTo>
                  <a:pt x="13" y="419"/>
                </a:lnTo>
                <a:lnTo>
                  <a:pt x="13" y="418"/>
                </a:lnTo>
                <a:lnTo>
                  <a:pt x="15" y="418"/>
                </a:lnTo>
                <a:lnTo>
                  <a:pt x="16" y="416"/>
                </a:lnTo>
                <a:lnTo>
                  <a:pt x="17" y="418"/>
                </a:lnTo>
                <a:lnTo>
                  <a:pt x="17" y="419"/>
                </a:lnTo>
                <a:lnTo>
                  <a:pt x="17" y="420"/>
                </a:lnTo>
                <a:lnTo>
                  <a:pt x="16" y="420"/>
                </a:lnTo>
                <a:lnTo>
                  <a:pt x="15" y="420"/>
                </a:lnTo>
                <a:lnTo>
                  <a:pt x="13" y="420"/>
                </a:lnTo>
                <a:lnTo>
                  <a:pt x="13" y="419"/>
                </a:lnTo>
                <a:close/>
                <a:moveTo>
                  <a:pt x="18" y="401"/>
                </a:moveTo>
                <a:lnTo>
                  <a:pt x="18" y="401"/>
                </a:lnTo>
                <a:lnTo>
                  <a:pt x="18" y="400"/>
                </a:lnTo>
                <a:lnTo>
                  <a:pt x="19" y="400"/>
                </a:lnTo>
                <a:lnTo>
                  <a:pt x="20" y="400"/>
                </a:lnTo>
                <a:lnTo>
                  <a:pt x="21" y="400"/>
                </a:lnTo>
                <a:lnTo>
                  <a:pt x="21" y="401"/>
                </a:lnTo>
                <a:lnTo>
                  <a:pt x="21" y="402"/>
                </a:lnTo>
                <a:lnTo>
                  <a:pt x="21" y="403"/>
                </a:lnTo>
                <a:lnTo>
                  <a:pt x="19" y="403"/>
                </a:lnTo>
                <a:lnTo>
                  <a:pt x="18" y="402"/>
                </a:lnTo>
                <a:lnTo>
                  <a:pt x="18" y="401"/>
                </a:lnTo>
                <a:close/>
                <a:moveTo>
                  <a:pt x="22" y="384"/>
                </a:moveTo>
                <a:lnTo>
                  <a:pt x="22" y="384"/>
                </a:lnTo>
                <a:lnTo>
                  <a:pt x="23" y="383"/>
                </a:lnTo>
                <a:lnTo>
                  <a:pt x="25" y="382"/>
                </a:lnTo>
                <a:lnTo>
                  <a:pt x="26" y="383"/>
                </a:lnTo>
                <a:lnTo>
                  <a:pt x="26" y="384"/>
                </a:lnTo>
                <a:lnTo>
                  <a:pt x="26" y="385"/>
                </a:lnTo>
                <a:lnTo>
                  <a:pt x="25" y="386"/>
                </a:lnTo>
                <a:lnTo>
                  <a:pt x="23" y="385"/>
                </a:lnTo>
                <a:lnTo>
                  <a:pt x="22" y="384"/>
                </a:lnTo>
                <a:close/>
                <a:moveTo>
                  <a:pt x="28" y="366"/>
                </a:moveTo>
                <a:lnTo>
                  <a:pt x="28" y="366"/>
                </a:lnTo>
                <a:lnTo>
                  <a:pt x="28" y="365"/>
                </a:lnTo>
                <a:lnTo>
                  <a:pt x="29" y="365"/>
                </a:lnTo>
                <a:lnTo>
                  <a:pt x="30" y="366"/>
                </a:lnTo>
                <a:lnTo>
                  <a:pt x="31" y="366"/>
                </a:lnTo>
                <a:lnTo>
                  <a:pt x="31" y="367"/>
                </a:lnTo>
                <a:lnTo>
                  <a:pt x="30" y="367"/>
                </a:lnTo>
                <a:lnTo>
                  <a:pt x="30" y="368"/>
                </a:lnTo>
                <a:lnTo>
                  <a:pt x="29" y="368"/>
                </a:lnTo>
                <a:lnTo>
                  <a:pt x="28" y="368"/>
                </a:lnTo>
                <a:lnTo>
                  <a:pt x="28" y="367"/>
                </a:lnTo>
                <a:lnTo>
                  <a:pt x="27" y="367"/>
                </a:lnTo>
                <a:lnTo>
                  <a:pt x="28" y="366"/>
                </a:lnTo>
                <a:close/>
                <a:moveTo>
                  <a:pt x="32" y="349"/>
                </a:moveTo>
                <a:lnTo>
                  <a:pt x="32" y="349"/>
                </a:lnTo>
                <a:lnTo>
                  <a:pt x="32" y="348"/>
                </a:lnTo>
                <a:lnTo>
                  <a:pt x="34" y="347"/>
                </a:lnTo>
                <a:lnTo>
                  <a:pt x="35" y="348"/>
                </a:lnTo>
                <a:lnTo>
                  <a:pt x="36" y="348"/>
                </a:lnTo>
                <a:lnTo>
                  <a:pt x="36" y="349"/>
                </a:lnTo>
                <a:lnTo>
                  <a:pt x="35" y="350"/>
                </a:lnTo>
                <a:lnTo>
                  <a:pt x="34" y="351"/>
                </a:lnTo>
                <a:lnTo>
                  <a:pt x="32" y="350"/>
                </a:lnTo>
                <a:lnTo>
                  <a:pt x="32" y="349"/>
                </a:lnTo>
                <a:close/>
                <a:moveTo>
                  <a:pt x="37" y="331"/>
                </a:moveTo>
                <a:lnTo>
                  <a:pt x="37" y="331"/>
                </a:lnTo>
                <a:lnTo>
                  <a:pt x="37" y="330"/>
                </a:lnTo>
                <a:lnTo>
                  <a:pt x="38" y="330"/>
                </a:lnTo>
                <a:lnTo>
                  <a:pt x="39" y="330"/>
                </a:lnTo>
                <a:lnTo>
                  <a:pt x="40" y="331"/>
                </a:lnTo>
                <a:lnTo>
                  <a:pt x="40" y="332"/>
                </a:lnTo>
                <a:lnTo>
                  <a:pt x="39" y="333"/>
                </a:lnTo>
                <a:lnTo>
                  <a:pt x="38" y="333"/>
                </a:lnTo>
                <a:lnTo>
                  <a:pt x="37" y="332"/>
                </a:lnTo>
                <a:lnTo>
                  <a:pt x="37" y="331"/>
                </a:lnTo>
                <a:close/>
                <a:moveTo>
                  <a:pt x="41" y="314"/>
                </a:moveTo>
                <a:lnTo>
                  <a:pt x="41" y="314"/>
                </a:lnTo>
                <a:lnTo>
                  <a:pt x="43" y="313"/>
                </a:lnTo>
                <a:lnTo>
                  <a:pt x="44" y="313"/>
                </a:lnTo>
                <a:lnTo>
                  <a:pt x="45" y="313"/>
                </a:lnTo>
                <a:lnTo>
                  <a:pt x="45" y="314"/>
                </a:lnTo>
                <a:lnTo>
                  <a:pt x="45" y="316"/>
                </a:lnTo>
                <a:lnTo>
                  <a:pt x="44" y="317"/>
                </a:lnTo>
                <a:lnTo>
                  <a:pt x="43" y="317"/>
                </a:lnTo>
                <a:lnTo>
                  <a:pt x="41" y="316"/>
                </a:lnTo>
                <a:lnTo>
                  <a:pt x="41" y="314"/>
                </a:lnTo>
                <a:close/>
                <a:moveTo>
                  <a:pt x="46" y="296"/>
                </a:moveTo>
                <a:lnTo>
                  <a:pt x="46" y="296"/>
                </a:lnTo>
                <a:lnTo>
                  <a:pt x="47" y="295"/>
                </a:lnTo>
                <a:lnTo>
                  <a:pt x="48" y="295"/>
                </a:lnTo>
                <a:lnTo>
                  <a:pt x="49" y="296"/>
                </a:lnTo>
                <a:lnTo>
                  <a:pt x="49" y="298"/>
                </a:lnTo>
                <a:lnTo>
                  <a:pt x="49" y="299"/>
                </a:lnTo>
                <a:lnTo>
                  <a:pt x="48" y="299"/>
                </a:lnTo>
                <a:lnTo>
                  <a:pt x="47" y="299"/>
                </a:lnTo>
                <a:lnTo>
                  <a:pt x="46" y="299"/>
                </a:lnTo>
                <a:lnTo>
                  <a:pt x="46" y="296"/>
                </a:lnTo>
                <a:close/>
                <a:moveTo>
                  <a:pt x="50" y="280"/>
                </a:moveTo>
                <a:lnTo>
                  <a:pt x="50" y="280"/>
                </a:lnTo>
                <a:lnTo>
                  <a:pt x="52" y="279"/>
                </a:lnTo>
                <a:lnTo>
                  <a:pt x="53" y="279"/>
                </a:lnTo>
                <a:lnTo>
                  <a:pt x="54" y="279"/>
                </a:lnTo>
                <a:lnTo>
                  <a:pt x="54" y="280"/>
                </a:lnTo>
                <a:lnTo>
                  <a:pt x="54" y="281"/>
                </a:lnTo>
                <a:lnTo>
                  <a:pt x="53" y="282"/>
                </a:lnTo>
                <a:lnTo>
                  <a:pt x="52" y="282"/>
                </a:lnTo>
                <a:lnTo>
                  <a:pt x="50" y="281"/>
                </a:lnTo>
                <a:lnTo>
                  <a:pt x="50" y="280"/>
                </a:lnTo>
                <a:close/>
                <a:moveTo>
                  <a:pt x="55" y="262"/>
                </a:moveTo>
                <a:lnTo>
                  <a:pt x="55" y="262"/>
                </a:lnTo>
                <a:lnTo>
                  <a:pt x="56" y="261"/>
                </a:lnTo>
                <a:lnTo>
                  <a:pt x="57" y="261"/>
                </a:lnTo>
                <a:lnTo>
                  <a:pt x="58" y="262"/>
                </a:lnTo>
                <a:lnTo>
                  <a:pt x="58" y="263"/>
                </a:lnTo>
                <a:lnTo>
                  <a:pt x="58" y="264"/>
                </a:lnTo>
                <a:lnTo>
                  <a:pt x="57" y="264"/>
                </a:lnTo>
                <a:lnTo>
                  <a:pt x="56" y="264"/>
                </a:lnTo>
                <a:lnTo>
                  <a:pt x="55" y="264"/>
                </a:lnTo>
                <a:lnTo>
                  <a:pt x="55" y="262"/>
                </a:lnTo>
                <a:close/>
                <a:moveTo>
                  <a:pt x="59" y="245"/>
                </a:moveTo>
                <a:lnTo>
                  <a:pt x="59" y="245"/>
                </a:lnTo>
                <a:lnTo>
                  <a:pt x="61" y="244"/>
                </a:lnTo>
                <a:lnTo>
                  <a:pt x="62" y="244"/>
                </a:lnTo>
                <a:lnTo>
                  <a:pt x="63" y="244"/>
                </a:lnTo>
                <a:lnTo>
                  <a:pt x="63" y="245"/>
                </a:lnTo>
                <a:lnTo>
                  <a:pt x="63" y="246"/>
                </a:lnTo>
                <a:lnTo>
                  <a:pt x="63" y="247"/>
                </a:lnTo>
                <a:lnTo>
                  <a:pt x="62" y="247"/>
                </a:lnTo>
                <a:lnTo>
                  <a:pt x="61" y="247"/>
                </a:lnTo>
                <a:lnTo>
                  <a:pt x="61" y="246"/>
                </a:lnTo>
                <a:lnTo>
                  <a:pt x="59" y="245"/>
                </a:lnTo>
                <a:close/>
                <a:moveTo>
                  <a:pt x="64" y="227"/>
                </a:moveTo>
                <a:lnTo>
                  <a:pt x="64" y="227"/>
                </a:lnTo>
                <a:lnTo>
                  <a:pt x="65" y="226"/>
                </a:lnTo>
                <a:lnTo>
                  <a:pt x="66" y="226"/>
                </a:lnTo>
                <a:lnTo>
                  <a:pt x="67" y="226"/>
                </a:lnTo>
                <a:lnTo>
                  <a:pt x="67" y="227"/>
                </a:lnTo>
                <a:lnTo>
                  <a:pt x="68" y="228"/>
                </a:lnTo>
                <a:lnTo>
                  <a:pt x="67" y="229"/>
                </a:lnTo>
                <a:lnTo>
                  <a:pt x="66" y="229"/>
                </a:lnTo>
                <a:lnTo>
                  <a:pt x="65" y="229"/>
                </a:lnTo>
                <a:lnTo>
                  <a:pt x="64" y="227"/>
                </a:lnTo>
                <a:close/>
                <a:moveTo>
                  <a:pt x="69" y="210"/>
                </a:moveTo>
                <a:lnTo>
                  <a:pt x="69" y="210"/>
                </a:lnTo>
                <a:lnTo>
                  <a:pt x="69" y="209"/>
                </a:lnTo>
                <a:lnTo>
                  <a:pt x="71" y="209"/>
                </a:lnTo>
                <a:lnTo>
                  <a:pt x="72" y="209"/>
                </a:lnTo>
                <a:lnTo>
                  <a:pt x="73" y="209"/>
                </a:lnTo>
                <a:lnTo>
                  <a:pt x="73" y="210"/>
                </a:lnTo>
                <a:lnTo>
                  <a:pt x="73" y="211"/>
                </a:lnTo>
                <a:lnTo>
                  <a:pt x="72" y="211"/>
                </a:lnTo>
                <a:lnTo>
                  <a:pt x="72" y="212"/>
                </a:lnTo>
                <a:lnTo>
                  <a:pt x="71" y="212"/>
                </a:lnTo>
                <a:lnTo>
                  <a:pt x="69" y="211"/>
                </a:lnTo>
                <a:lnTo>
                  <a:pt x="69" y="210"/>
                </a:lnTo>
                <a:close/>
                <a:moveTo>
                  <a:pt x="74" y="193"/>
                </a:moveTo>
                <a:lnTo>
                  <a:pt x="74" y="193"/>
                </a:lnTo>
                <a:lnTo>
                  <a:pt x="74" y="192"/>
                </a:lnTo>
                <a:lnTo>
                  <a:pt x="76" y="191"/>
                </a:lnTo>
                <a:lnTo>
                  <a:pt x="77" y="192"/>
                </a:lnTo>
                <a:lnTo>
                  <a:pt x="77" y="193"/>
                </a:lnTo>
                <a:lnTo>
                  <a:pt x="77" y="194"/>
                </a:lnTo>
                <a:lnTo>
                  <a:pt x="76" y="194"/>
                </a:lnTo>
                <a:lnTo>
                  <a:pt x="75" y="194"/>
                </a:lnTo>
                <a:lnTo>
                  <a:pt x="74" y="194"/>
                </a:lnTo>
                <a:lnTo>
                  <a:pt x="74" y="193"/>
                </a:lnTo>
                <a:close/>
                <a:moveTo>
                  <a:pt x="78" y="175"/>
                </a:moveTo>
                <a:lnTo>
                  <a:pt x="78" y="175"/>
                </a:lnTo>
                <a:lnTo>
                  <a:pt x="80" y="174"/>
                </a:lnTo>
                <a:lnTo>
                  <a:pt x="81" y="174"/>
                </a:lnTo>
                <a:lnTo>
                  <a:pt x="82" y="175"/>
                </a:lnTo>
                <a:lnTo>
                  <a:pt x="82" y="176"/>
                </a:lnTo>
                <a:lnTo>
                  <a:pt x="81" y="178"/>
                </a:lnTo>
                <a:lnTo>
                  <a:pt x="80" y="178"/>
                </a:lnTo>
                <a:lnTo>
                  <a:pt x="78" y="176"/>
                </a:lnTo>
                <a:lnTo>
                  <a:pt x="78" y="175"/>
                </a:lnTo>
                <a:close/>
                <a:moveTo>
                  <a:pt x="83" y="159"/>
                </a:moveTo>
                <a:lnTo>
                  <a:pt x="83" y="159"/>
                </a:lnTo>
                <a:lnTo>
                  <a:pt x="84" y="157"/>
                </a:lnTo>
                <a:lnTo>
                  <a:pt x="84" y="156"/>
                </a:lnTo>
                <a:lnTo>
                  <a:pt x="85" y="156"/>
                </a:lnTo>
                <a:lnTo>
                  <a:pt x="85" y="157"/>
                </a:lnTo>
                <a:lnTo>
                  <a:pt x="86" y="157"/>
                </a:lnTo>
                <a:lnTo>
                  <a:pt x="86" y="159"/>
                </a:lnTo>
                <a:lnTo>
                  <a:pt x="86" y="160"/>
                </a:lnTo>
                <a:lnTo>
                  <a:pt x="85" y="160"/>
                </a:lnTo>
                <a:lnTo>
                  <a:pt x="84" y="161"/>
                </a:lnTo>
                <a:lnTo>
                  <a:pt x="83" y="160"/>
                </a:lnTo>
                <a:lnTo>
                  <a:pt x="83" y="159"/>
                </a:lnTo>
                <a:close/>
                <a:moveTo>
                  <a:pt x="87" y="141"/>
                </a:moveTo>
                <a:lnTo>
                  <a:pt x="87" y="141"/>
                </a:lnTo>
                <a:lnTo>
                  <a:pt x="89" y="139"/>
                </a:lnTo>
                <a:lnTo>
                  <a:pt x="90" y="139"/>
                </a:lnTo>
                <a:lnTo>
                  <a:pt x="91" y="141"/>
                </a:lnTo>
                <a:lnTo>
                  <a:pt x="91" y="142"/>
                </a:lnTo>
                <a:lnTo>
                  <a:pt x="90" y="143"/>
                </a:lnTo>
                <a:lnTo>
                  <a:pt x="89" y="143"/>
                </a:lnTo>
                <a:lnTo>
                  <a:pt x="87" y="142"/>
                </a:lnTo>
                <a:lnTo>
                  <a:pt x="87" y="141"/>
                </a:lnTo>
                <a:close/>
                <a:moveTo>
                  <a:pt x="92" y="124"/>
                </a:moveTo>
                <a:lnTo>
                  <a:pt x="92" y="124"/>
                </a:lnTo>
                <a:lnTo>
                  <a:pt x="93" y="123"/>
                </a:lnTo>
                <a:lnTo>
                  <a:pt x="93" y="122"/>
                </a:lnTo>
                <a:lnTo>
                  <a:pt x="94" y="123"/>
                </a:lnTo>
                <a:lnTo>
                  <a:pt x="95" y="123"/>
                </a:lnTo>
                <a:lnTo>
                  <a:pt x="95" y="124"/>
                </a:lnTo>
                <a:lnTo>
                  <a:pt x="95" y="125"/>
                </a:lnTo>
                <a:lnTo>
                  <a:pt x="94" y="126"/>
                </a:lnTo>
                <a:lnTo>
                  <a:pt x="93" y="126"/>
                </a:lnTo>
                <a:lnTo>
                  <a:pt x="93" y="125"/>
                </a:lnTo>
                <a:lnTo>
                  <a:pt x="92" y="125"/>
                </a:lnTo>
                <a:lnTo>
                  <a:pt x="92" y="124"/>
                </a:lnTo>
                <a:close/>
                <a:moveTo>
                  <a:pt x="96" y="106"/>
                </a:moveTo>
                <a:lnTo>
                  <a:pt x="96" y="106"/>
                </a:lnTo>
                <a:lnTo>
                  <a:pt x="98" y="105"/>
                </a:lnTo>
                <a:lnTo>
                  <a:pt x="99" y="105"/>
                </a:lnTo>
                <a:lnTo>
                  <a:pt x="100" y="105"/>
                </a:lnTo>
                <a:lnTo>
                  <a:pt x="100" y="106"/>
                </a:lnTo>
                <a:lnTo>
                  <a:pt x="100" y="107"/>
                </a:lnTo>
                <a:lnTo>
                  <a:pt x="100" y="108"/>
                </a:lnTo>
                <a:lnTo>
                  <a:pt x="99" y="108"/>
                </a:lnTo>
                <a:lnTo>
                  <a:pt x="98" y="107"/>
                </a:lnTo>
                <a:lnTo>
                  <a:pt x="96" y="106"/>
                </a:lnTo>
                <a:close/>
                <a:moveTo>
                  <a:pt x="101" y="89"/>
                </a:moveTo>
                <a:lnTo>
                  <a:pt x="101" y="89"/>
                </a:lnTo>
                <a:lnTo>
                  <a:pt x="102" y="88"/>
                </a:lnTo>
                <a:lnTo>
                  <a:pt x="103" y="88"/>
                </a:lnTo>
                <a:lnTo>
                  <a:pt x="104" y="88"/>
                </a:lnTo>
                <a:lnTo>
                  <a:pt x="105" y="89"/>
                </a:lnTo>
                <a:lnTo>
                  <a:pt x="104" y="90"/>
                </a:lnTo>
                <a:lnTo>
                  <a:pt x="103" y="91"/>
                </a:lnTo>
                <a:lnTo>
                  <a:pt x="102" y="90"/>
                </a:lnTo>
                <a:lnTo>
                  <a:pt x="101" y="89"/>
                </a:lnTo>
                <a:close/>
                <a:moveTo>
                  <a:pt x="106" y="71"/>
                </a:moveTo>
                <a:lnTo>
                  <a:pt x="106" y="71"/>
                </a:lnTo>
                <a:lnTo>
                  <a:pt x="106" y="70"/>
                </a:lnTo>
                <a:lnTo>
                  <a:pt x="109" y="70"/>
                </a:lnTo>
                <a:lnTo>
                  <a:pt x="110" y="71"/>
                </a:lnTo>
                <a:lnTo>
                  <a:pt x="110" y="72"/>
                </a:lnTo>
                <a:lnTo>
                  <a:pt x="109" y="73"/>
                </a:lnTo>
                <a:lnTo>
                  <a:pt x="108" y="73"/>
                </a:lnTo>
                <a:lnTo>
                  <a:pt x="106" y="73"/>
                </a:lnTo>
                <a:lnTo>
                  <a:pt x="106" y="72"/>
                </a:lnTo>
                <a:lnTo>
                  <a:pt x="106" y="71"/>
                </a:lnTo>
                <a:close/>
                <a:moveTo>
                  <a:pt x="111" y="54"/>
                </a:moveTo>
                <a:lnTo>
                  <a:pt x="111" y="54"/>
                </a:lnTo>
                <a:lnTo>
                  <a:pt x="111" y="53"/>
                </a:lnTo>
                <a:lnTo>
                  <a:pt x="112" y="53"/>
                </a:lnTo>
                <a:lnTo>
                  <a:pt x="113" y="53"/>
                </a:lnTo>
                <a:lnTo>
                  <a:pt x="114" y="53"/>
                </a:lnTo>
                <a:lnTo>
                  <a:pt x="114" y="54"/>
                </a:lnTo>
                <a:lnTo>
                  <a:pt x="114" y="55"/>
                </a:lnTo>
                <a:lnTo>
                  <a:pt x="113" y="57"/>
                </a:lnTo>
                <a:lnTo>
                  <a:pt x="112" y="57"/>
                </a:lnTo>
                <a:lnTo>
                  <a:pt x="111" y="55"/>
                </a:lnTo>
                <a:lnTo>
                  <a:pt x="111" y="54"/>
                </a:lnTo>
                <a:close/>
                <a:moveTo>
                  <a:pt x="115" y="36"/>
                </a:moveTo>
                <a:lnTo>
                  <a:pt x="115" y="36"/>
                </a:lnTo>
                <a:lnTo>
                  <a:pt x="117" y="35"/>
                </a:lnTo>
                <a:lnTo>
                  <a:pt x="118" y="35"/>
                </a:lnTo>
                <a:lnTo>
                  <a:pt x="119" y="36"/>
                </a:lnTo>
                <a:lnTo>
                  <a:pt x="119" y="37"/>
                </a:lnTo>
                <a:lnTo>
                  <a:pt x="119" y="39"/>
                </a:lnTo>
                <a:lnTo>
                  <a:pt x="118" y="39"/>
                </a:lnTo>
                <a:lnTo>
                  <a:pt x="117" y="39"/>
                </a:lnTo>
                <a:lnTo>
                  <a:pt x="115" y="39"/>
                </a:lnTo>
                <a:lnTo>
                  <a:pt x="115" y="36"/>
                </a:lnTo>
                <a:close/>
                <a:moveTo>
                  <a:pt x="120" y="20"/>
                </a:moveTo>
                <a:lnTo>
                  <a:pt x="120" y="20"/>
                </a:lnTo>
                <a:lnTo>
                  <a:pt x="121" y="18"/>
                </a:lnTo>
                <a:lnTo>
                  <a:pt x="122" y="18"/>
                </a:lnTo>
                <a:lnTo>
                  <a:pt x="123" y="18"/>
                </a:lnTo>
                <a:lnTo>
                  <a:pt x="123" y="20"/>
                </a:lnTo>
                <a:lnTo>
                  <a:pt x="123" y="21"/>
                </a:lnTo>
                <a:lnTo>
                  <a:pt x="122" y="22"/>
                </a:lnTo>
                <a:lnTo>
                  <a:pt x="121" y="22"/>
                </a:lnTo>
                <a:lnTo>
                  <a:pt x="120" y="21"/>
                </a:lnTo>
                <a:lnTo>
                  <a:pt x="120" y="20"/>
                </a:lnTo>
                <a:close/>
                <a:moveTo>
                  <a:pt x="124" y="2"/>
                </a:moveTo>
                <a:lnTo>
                  <a:pt x="124" y="2"/>
                </a:lnTo>
                <a:lnTo>
                  <a:pt x="126" y="0"/>
                </a:lnTo>
                <a:lnTo>
                  <a:pt x="127" y="0"/>
                </a:lnTo>
                <a:lnTo>
                  <a:pt x="128" y="0"/>
                </a:lnTo>
                <a:lnTo>
                  <a:pt x="128" y="2"/>
                </a:lnTo>
                <a:lnTo>
                  <a:pt x="128" y="3"/>
                </a:lnTo>
                <a:lnTo>
                  <a:pt x="128" y="4"/>
                </a:lnTo>
                <a:lnTo>
                  <a:pt x="127" y="4"/>
                </a:lnTo>
                <a:lnTo>
                  <a:pt x="126" y="4"/>
                </a:lnTo>
                <a:lnTo>
                  <a:pt x="124" y="4"/>
                </a:lnTo>
                <a:lnTo>
                  <a:pt x="124" y="2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1" name="Freeform 51"/>
          <p:cNvSpPr>
            <a:spLocks/>
          </p:cNvSpPr>
          <p:nvPr/>
        </p:nvSpPr>
        <p:spPr bwMode="auto">
          <a:xfrm>
            <a:off x="6224588" y="4468813"/>
            <a:ext cx="98425" cy="98425"/>
          </a:xfrm>
          <a:custGeom>
            <a:avLst/>
            <a:gdLst>
              <a:gd name="T0" fmla="*/ 57964398 w 62"/>
              <a:gd name="T1" fmla="*/ 153730337 h 62"/>
              <a:gd name="T2" fmla="*/ 47883763 w 62"/>
              <a:gd name="T3" fmla="*/ 151209387 h 62"/>
              <a:gd name="T4" fmla="*/ 42843452 w 62"/>
              <a:gd name="T5" fmla="*/ 148690026 h 62"/>
              <a:gd name="T6" fmla="*/ 30241880 w 62"/>
              <a:gd name="T7" fmla="*/ 138609403 h 62"/>
              <a:gd name="T8" fmla="*/ 17641889 w 62"/>
              <a:gd name="T9" fmla="*/ 128528780 h 62"/>
              <a:gd name="T10" fmla="*/ 10080626 w 62"/>
              <a:gd name="T11" fmla="*/ 115927209 h 62"/>
              <a:gd name="T12" fmla="*/ 2520950 w 62"/>
              <a:gd name="T13" fmla="*/ 103327199 h 62"/>
              <a:gd name="T14" fmla="*/ 0 w 62"/>
              <a:gd name="T15" fmla="*/ 98286888 h 62"/>
              <a:gd name="T16" fmla="*/ 0 w 62"/>
              <a:gd name="T17" fmla="*/ 88206266 h 62"/>
              <a:gd name="T18" fmla="*/ 0 w 62"/>
              <a:gd name="T19" fmla="*/ 80645005 h 62"/>
              <a:gd name="T20" fmla="*/ 0 w 62"/>
              <a:gd name="T21" fmla="*/ 75604694 h 62"/>
              <a:gd name="T22" fmla="*/ 0 w 62"/>
              <a:gd name="T23" fmla="*/ 65524071 h 62"/>
              <a:gd name="T24" fmla="*/ 2520950 w 62"/>
              <a:gd name="T25" fmla="*/ 57964398 h 62"/>
              <a:gd name="T26" fmla="*/ 7561264 w 62"/>
              <a:gd name="T27" fmla="*/ 47883763 h 62"/>
              <a:gd name="T28" fmla="*/ 10080626 w 62"/>
              <a:gd name="T29" fmla="*/ 42843452 h 62"/>
              <a:gd name="T30" fmla="*/ 15120940 w 62"/>
              <a:gd name="T31" fmla="*/ 30241880 h 62"/>
              <a:gd name="T32" fmla="*/ 25201562 w 62"/>
              <a:gd name="T33" fmla="*/ 17641889 h 62"/>
              <a:gd name="T34" fmla="*/ 37803141 w 62"/>
              <a:gd name="T35" fmla="*/ 10080626 h 62"/>
              <a:gd name="T36" fmla="*/ 52924087 w 62"/>
              <a:gd name="T37" fmla="*/ 5040313 h 62"/>
              <a:gd name="T38" fmla="*/ 60483760 w 62"/>
              <a:gd name="T39" fmla="*/ 0 h 62"/>
              <a:gd name="T40" fmla="*/ 65524071 w 62"/>
              <a:gd name="T41" fmla="*/ 0 h 62"/>
              <a:gd name="T42" fmla="*/ 75604694 w 62"/>
              <a:gd name="T43" fmla="*/ 0 h 62"/>
              <a:gd name="T44" fmla="*/ 83165954 w 62"/>
              <a:gd name="T45" fmla="*/ 0 h 62"/>
              <a:gd name="T46" fmla="*/ 90725627 w 62"/>
              <a:gd name="T47" fmla="*/ 0 h 62"/>
              <a:gd name="T48" fmla="*/ 95765939 w 62"/>
              <a:gd name="T49" fmla="*/ 5040313 h 62"/>
              <a:gd name="T50" fmla="*/ 95765939 w 62"/>
              <a:gd name="T51" fmla="*/ 5040313 h 62"/>
              <a:gd name="T52" fmla="*/ 105846586 w 62"/>
              <a:gd name="T53" fmla="*/ 7561264 h 62"/>
              <a:gd name="T54" fmla="*/ 113407847 w 62"/>
              <a:gd name="T55" fmla="*/ 10080626 h 62"/>
              <a:gd name="T56" fmla="*/ 126007831 w 62"/>
              <a:gd name="T57" fmla="*/ 15120940 h 62"/>
              <a:gd name="T58" fmla="*/ 136088454 w 62"/>
              <a:gd name="T59" fmla="*/ 27722518 h 62"/>
              <a:gd name="T60" fmla="*/ 146169076 w 62"/>
              <a:gd name="T61" fmla="*/ 37803141 h 62"/>
              <a:gd name="T62" fmla="*/ 151209387 w 62"/>
              <a:gd name="T63" fmla="*/ 52924087 h 62"/>
              <a:gd name="T64" fmla="*/ 153730337 w 62"/>
              <a:gd name="T65" fmla="*/ 60483760 h 62"/>
              <a:gd name="T66" fmla="*/ 156249699 w 62"/>
              <a:gd name="T67" fmla="*/ 65524071 h 62"/>
              <a:gd name="T68" fmla="*/ 156249699 w 62"/>
              <a:gd name="T69" fmla="*/ 75604694 h 62"/>
              <a:gd name="T70" fmla="*/ 156249699 w 62"/>
              <a:gd name="T71" fmla="*/ 83165954 h 62"/>
              <a:gd name="T72" fmla="*/ 153730337 w 62"/>
              <a:gd name="T73" fmla="*/ 90725627 h 62"/>
              <a:gd name="T74" fmla="*/ 153730337 w 62"/>
              <a:gd name="T75" fmla="*/ 98286888 h 62"/>
              <a:gd name="T76" fmla="*/ 151209387 w 62"/>
              <a:gd name="T77" fmla="*/ 105846586 h 62"/>
              <a:gd name="T78" fmla="*/ 148690026 w 62"/>
              <a:gd name="T79" fmla="*/ 113407847 h 62"/>
              <a:gd name="T80" fmla="*/ 138609403 w 62"/>
              <a:gd name="T81" fmla="*/ 126007831 h 62"/>
              <a:gd name="T82" fmla="*/ 128528780 w 62"/>
              <a:gd name="T83" fmla="*/ 136088454 h 62"/>
              <a:gd name="T84" fmla="*/ 115927209 w 62"/>
              <a:gd name="T85" fmla="*/ 146169076 h 62"/>
              <a:gd name="T86" fmla="*/ 103327199 w 62"/>
              <a:gd name="T87" fmla="*/ 151209387 h 62"/>
              <a:gd name="T88" fmla="*/ 95765939 w 62"/>
              <a:gd name="T89" fmla="*/ 153730337 h 62"/>
              <a:gd name="T90" fmla="*/ 88206266 w 62"/>
              <a:gd name="T91" fmla="*/ 156249699 h 62"/>
              <a:gd name="T92" fmla="*/ 80645005 w 62"/>
              <a:gd name="T93" fmla="*/ 156249699 h 62"/>
              <a:gd name="T94" fmla="*/ 75604694 w 62"/>
              <a:gd name="T95" fmla="*/ 156249699 h 62"/>
              <a:gd name="T96" fmla="*/ 65524071 w 62"/>
              <a:gd name="T97" fmla="*/ 153730337 h 62"/>
              <a:gd name="T98" fmla="*/ 57964398 w 62"/>
              <a:gd name="T99" fmla="*/ 153730337 h 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2"/>
              <a:gd name="T151" fmla="*/ 0 h 62"/>
              <a:gd name="T152" fmla="*/ 62 w 62"/>
              <a:gd name="T153" fmla="*/ 62 h 6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2" h="62">
                <a:moveTo>
                  <a:pt x="23" y="61"/>
                </a:moveTo>
                <a:lnTo>
                  <a:pt x="19" y="60"/>
                </a:lnTo>
                <a:lnTo>
                  <a:pt x="17" y="59"/>
                </a:lnTo>
                <a:lnTo>
                  <a:pt x="12" y="55"/>
                </a:lnTo>
                <a:lnTo>
                  <a:pt x="7" y="51"/>
                </a:lnTo>
                <a:lnTo>
                  <a:pt x="4" y="46"/>
                </a:lnTo>
                <a:lnTo>
                  <a:pt x="1" y="41"/>
                </a:lnTo>
                <a:lnTo>
                  <a:pt x="0" y="39"/>
                </a:lnTo>
                <a:lnTo>
                  <a:pt x="0" y="35"/>
                </a:lnTo>
                <a:lnTo>
                  <a:pt x="0" y="32"/>
                </a:lnTo>
                <a:lnTo>
                  <a:pt x="0" y="30"/>
                </a:lnTo>
                <a:lnTo>
                  <a:pt x="0" y="26"/>
                </a:lnTo>
                <a:lnTo>
                  <a:pt x="1" y="23"/>
                </a:lnTo>
                <a:lnTo>
                  <a:pt x="3" y="19"/>
                </a:lnTo>
                <a:lnTo>
                  <a:pt x="4" y="17"/>
                </a:lnTo>
                <a:lnTo>
                  <a:pt x="6" y="12"/>
                </a:lnTo>
                <a:lnTo>
                  <a:pt x="10" y="7"/>
                </a:lnTo>
                <a:lnTo>
                  <a:pt x="15" y="4"/>
                </a:lnTo>
                <a:lnTo>
                  <a:pt x="21" y="2"/>
                </a:lnTo>
                <a:lnTo>
                  <a:pt x="24" y="0"/>
                </a:lnTo>
                <a:lnTo>
                  <a:pt x="26" y="0"/>
                </a:lnTo>
                <a:lnTo>
                  <a:pt x="30" y="0"/>
                </a:lnTo>
                <a:lnTo>
                  <a:pt x="33" y="0"/>
                </a:lnTo>
                <a:lnTo>
                  <a:pt x="36" y="0"/>
                </a:lnTo>
                <a:lnTo>
                  <a:pt x="38" y="2"/>
                </a:lnTo>
                <a:lnTo>
                  <a:pt x="42" y="3"/>
                </a:lnTo>
                <a:lnTo>
                  <a:pt x="45" y="4"/>
                </a:lnTo>
                <a:lnTo>
                  <a:pt x="50" y="6"/>
                </a:lnTo>
                <a:lnTo>
                  <a:pt x="54" y="11"/>
                </a:lnTo>
                <a:lnTo>
                  <a:pt x="58" y="15"/>
                </a:lnTo>
                <a:lnTo>
                  <a:pt x="60" y="21"/>
                </a:lnTo>
                <a:lnTo>
                  <a:pt x="61" y="24"/>
                </a:lnTo>
                <a:lnTo>
                  <a:pt x="62" y="26"/>
                </a:lnTo>
                <a:lnTo>
                  <a:pt x="62" y="30"/>
                </a:lnTo>
                <a:lnTo>
                  <a:pt x="62" y="33"/>
                </a:lnTo>
                <a:lnTo>
                  <a:pt x="61" y="36"/>
                </a:lnTo>
                <a:lnTo>
                  <a:pt x="61" y="39"/>
                </a:lnTo>
                <a:lnTo>
                  <a:pt x="60" y="42"/>
                </a:lnTo>
                <a:lnTo>
                  <a:pt x="59" y="45"/>
                </a:lnTo>
                <a:lnTo>
                  <a:pt x="55" y="50"/>
                </a:lnTo>
                <a:lnTo>
                  <a:pt x="51" y="54"/>
                </a:lnTo>
                <a:lnTo>
                  <a:pt x="46" y="58"/>
                </a:lnTo>
                <a:lnTo>
                  <a:pt x="41" y="60"/>
                </a:lnTo>
                <a:lnTo>
                  <a:pt x="38" y="61"/>
                </a:lnTo>
                <a:lnTo>
                  <a:pt x="35" y="62"/>
                </a:lnTo>
                <a:lnTo>
                  <a:pt x="32" y="62"/>
                </a:lnTo>
                <a:lnTo>
                  <a:pt x="30" y="62"/>
                </a:lnTo>
                <a:lnTo>
                  <a:pt x="26" y="61"/>
                </a:lnTo>
                <a:lnTo>
                  <a:pt x="23" y="6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2" name="Freeform 52"/>
          <p:cNvSpPr>
            <a:spLocks noEditPoints="1"/>
          </p:cNvSpPr>
          <p:nvPr/>
        </p:nvSpPr>
        <p:spPr bwMode="auto">
          <a:xfrm>
            <a:off x="2425700" y="4341813"/>
            <a:ext cx="1444625" cy="979487"/>
          </a:xfrm>
          <a:custGeom>
            <a:avLst/>
            <a:gdLst>
              <a:gd name="T0" fmla="*/ 0 w 910"/>
              <a:gd name="T1" fmla="*/ 1547374932 h 617"/>
              <a:gd name="T2" fmla="*/ 40322502 w 910"/>
              <a:gd name="T3" fmla="*/ 1522173393 h 617"/>
              <a:gd name="T4" fmla="*/ 113407844 w 910"/>
              <a:gd name="T5" fmla="*/ 1471770313 h 617"/>
              <a:gd name="T6" fmla="*/ 151209384 w 910"/>
              <a:gd name="T7" fmla="*/ 1446568774 h 617"/>
              <a:gd name="T8" fmla="*/ 191531873 w 910"/>
              <a:gd name="T9" fmla="*/ 1421367234 h 617"/>
              <a:gd name="T10" fmla="*/ 229335050 w 910"/>
              <a:gd name="T11" fmla="*/ 1396165694 h 617"/>
              <a:gd name="T12" fmla="*/ 267136590 w 910"/>
              <a:gd name="T13" fmla="*/ 1368443207 h 617"/>
              <a:gd name="T14" fmla="*/ 302418768 w 910"/>
              <a:gd name="T15" fmla="*/ 1343241667 h 617"/>
              <a:gd name="T16" fmla="*/ 342741257 w 910"/>
              <a:gd name="T17" fmla="*/ 1318040128 h 617"/>
              <a:gd name="T18" fmla="*/ 383063746 w 910"/>
              <a:gd name="T19" fmla="*/ 1295359536 h 617"/>
              <a:gd name="T20" fmla="*/ 420866973 w 910"/>
              <a:gd name="T21" fmla="*/ 1272677356 h 617"/>
              <a:gd name="T22" fmla="*/ 458668513 w 910"/>
              <a:gd name="T23" fmla="*/ 1247475816 h 617"/>
              <a:gd name="T24" fmla="*/ 491431329 w 910"/>
              <a:gd name="T25" fmla="*/ 1224793637 h 617"/>
              <a:gd name="T26" fmla="*/ 531753818 w 910"/>
              <a:gd name="T27" fmla="*/ 1199593685 h 617"/>
              <a:gd name="T28" fmla="*/ 569555358 w 910"/>
              <a:gd name="T29" fmla="*/ 1174392145 h 617"/>
              <a:gd name="T30" fmla="*/ 604837536 w 910"/>
              <a:gd name="T31" fmla="*/ 1149190606 h 617"/>
              <a:gd name="T32" fmla="*/ 645160025 w 910"/>
              <a:gd name="T33" fmla="*/ 1121468118 h 617"/>
              <a:gd name="T34" fmla="*/ 677922842 w 910"/>
              <a:gd name="T35" fmla="*/ 1088706910 h 617"/>
              <a:gd name="T36" fmla="*/ 713205020 w 910"/>
              <a:gd name="T37" fmla="*/ 1063505371 h 617"/>
              <a:gd name="T38" fmla="*/ 748487198 w 910"/>
              <a:gd name="T39" fmla="*/ 1038303831 h 617"/>
              <a:gd name="T40" fmla="*/ 791329049 w 910"/>
              <a:gd name="T41" fmla="*/ 1013102291 h 617"/>
              <a:gd name="T42" fmla="*/ 831651538 w 910"/>
              <a:gd name="T43" fmla="*/ 990420112 h 617"/>
              <a:gd name="T44" fmla="*/ 866933914 w 910"/>
              <a:gd name="T45" fmla="*/ 967739520 h 617"/>
              <a:gd name="T46" fmla="*/ 904737042 w 910"/>
              <a:gd name="T47" fmla="*/ 945057341 h 617"/>
              <a:gd name="T48" fmla="*/ 942538582 w 910"/>
              <a:gd name="T49" fmla="*/ 919855801 h 617"/>
              <a:gd name="T50" fmla="*/ 980341709 w 910"/>
              <a:gd name="T51" fmla="*/ 894654261 h 617"/>
              <a:gd name="T52" fmla="*/ 1018143249 w 910"/>
              <a:gd name="T53" fmla="*/ 869452722 h 617"/>
              <a:gd name="T54" fmla="*/ 1050906065 w 910"/>
              <a:gd name="T55" fmla="*/ 844251182 h 617"/>
              <a:gd name="T56" fmla="*/ 1088707605 w 910"/>
              <a:gd name="T57" fmla="*/ 819049444 h 617"/>
              <a:gd name="T58" fmla="*/ 1121470421 w 910"/>
              <a:gd name="T59" fmla="*/ 793847904 h 617"/>
              <a:gd name="T60" fmla="*/ 1159271961 w 910"/>
              <a:gd name="T61" fmla="*/ 761086696 h 617"/>
              <a:gd name="T62" fmla="*/ 1199594450 w 910"/>
              <a:gd name="T63" fmla="*/ 733364209 h 617"/>
              <a:gd name="T64" fmla="*/ 1234876628 w 910"/>
              <a:gd name="T65" fmla="*/ 713202977 h 617"/>
              <a:gd name="T66" fmla="*/ 1272678168 w 910"/>
              <a:gd name="T67" fmla="*/ 690522385 h 617"/>
              <a:gd name="T68" fmla="*/ 1318042556 w 910"/>
              <a:gd name="T69" fmla="*/ 665320846 h 617"/>
              <a:gd name="T70" fmla="*/ 1353324734 w 910"/>
              <a:gd name="T71" fmla="*/ 640119306 h 617"/>
              <a:gd name="T72" fmla="*/ 1391126274 w 910"/>
              <a:gd name="T73" fmla="*/ 614917766 h 617"/>
              <a:gd name="T74" fmla="*/ 1426408452 w 910"/>
              <a:gd name="T75" fmla="*/ 589716227 h 617"/>
              <a:gd name="T76" fmla="*/ 1466730941 w 910"/>
              <a:gd name="T77" fmla="*/ 564514687 h 617"/>
              <a:gd name="T78" fmla="*/ 1499493757 w 910"/>
              <a:gd name="T79" fmla="*/ 539313147 h 617"/>
              <a:gd name="T80" fmla="*/ 1534775935 w 910"/>
              <a:gd name="T81" fmla="*/ 509071300 h 617"/>
              <a:gd name="T82" fmla="*/ 1575098424 w 910"/>
              <a:gd name="T83" fmla="*/ 481348812 h 617"/>
              <a:gd name="T84" fmla="*/ 1648182142 w 910"/>
              <a:gd name="T85" fmla="*/ 430945733 h 617"/>
              <a:gd name="T86" fmla="*/ 1685985666 w 910"/>
              <a:gd name="T87" fmla="*/ 405744094 h 617"/>
              <a:gd name="T88" fmla="*/ 1723787206 w 910"/>
              <a:gd name="T89" fmla="*/ 380542554 h 617"/>
              <a:gd name="T90" fmla="*/ 1761590334 w 910"/>
              <a:gd name="T91" fmla="*/ 355341015 h 617"/>
              <a:gd name="T92" fmla="*/ 1796872512 w 910"/>
              <a:gd name="T93" fmla="*/ 330139475 h 617"/>
              <a:gd name="T94" fmla="*/ 1837195001 w 910"/>
              <a:gd name="T95" fmla="*/ 302418575 h 617"/>
              <a:gd name="T96" fmla="*/ 1874996541 w 910"/>
              <a:gd name="T97" fmla="*/ 279736396 h 617"/>
              <a:gd name="T98" fmla="*/ 1872477179 w 910"/>
              <a:gd name="T99" fmla="*/ 279736396 h 617"/>
              <a:gd name="T100" fmla="*/ 1907759357 w 910"/>
              <a:gd name="T101" fmla="*/ 257055804 h 617"/>
              <a:gd name="T102" fmla="*/ 1945560897 w 910"/>
              <a:gd name="T103" fmla="*/ 231854264 h 617"/>
              <a:gd name="T104" fmla="*/ 1983364024 w 910"/>
              <a:gd name="T105" fmla="*/ 206652675 h 617"/>
              <a:gd name="T106" fmla="*/ 2021165564 w 910"/>
              <a:gd name="T107" fmla="*/ 178930187 h 617"/>
              <a:gd name="T108" fmla="*/ 2061488053 w 910"/>
              <a:gd name="T109" fmla="*/ 151209288 h 617"/>
              <a:gd name="T110" fmla="*/ 2134573359 w 910"/>
              <a:gd name="T111" fmla="*/ 100806183 h 617"/>
              <a:gd name="T112" fmla="*/ 2147483647 w 910"/>
              <a:gd name="T113" fmla="*/ 73083696 h 617"/>
              <a:gd name="T114" fmla="*/ 2147483647 w 910"/>
              <a:gd name="T115" fmla="*/ 50403092 h 617"/>
              <a:gd name="T116" fmla="*/ 2147483647 w 910"/>
              <a:gd name="T117" fmla="*/ 27720912 h 617"/>
              <a:gd name="T118" fmla="*/ 2147483647 w 910"/>
              <a:gd name="T119" fmla="*/ 2519361 h 61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10"/>
              <a:gd name="T181" fmla="*/ 0 h 617"/>
              <a:gd name="T182" fmla="*/ 910 w 910"/>
              <a:gd name="T183" fmla="*/ 617 h 61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10" h="617">
                <a:moveTo>
                  <a:pt x="0" y="614"/>
                </a:moveTo>
                <a:lnTo>
                  <a:pt x="0" y="614"/>
                </a:lnTo>
                <a:lnTo>
                  <a:pt x="1" y="614"/>
                </a:lnTo>
                <a:lnTo>
                  <a:pt x="3" y="614"/>
                </a:lnTo>
                <a:lnTo>
                  <a:pt x="3" y="615"/>
                </a:lnTo>
                <a:lnTo>
                  <a:pt x="2" y="617"/>
                </a:lnTo>
                <a:lnTo>
                  <a:pt x="1" y="617"/>
                </a:lnTo>
                <a:lnTo>
                  <a:pt x="0" y="616"/>
                </a:lnTo>
                <a:lnTo>
                  <a:pt x="0" y="615"/>
                </a:lnTo>
                <a:lnTo>
                  <a:pt x="0" y="614"/>
                </a:lnTo>
                <a:close/>
                <a:moveTo>
                  <a:pt x="16" y="604"/>
                </a:moveTo>
                <a:lnTo>
                  <a:pt x="16" y="604"/>
                </a:lnTo>
                <a:lnTo>
                  <a:pt x="17" y="604"/>
                </a:lnTo>
                <a:lnTo>
                  <a:pt x="18" y="604"/>
                </a:lnTo>
                <a:lnTo>
                  <a:pt x="18" y="605"/>
                </a:lnTo>
                <a:lnTo>
                  <a:pt x="18" y="606"/>
                </a:lnTo>
                <a:lnTo>
                  <a:pt x="18" y="607"/>
                </a:lnTo>
                <a:lnTo>
                  <a:pt x="17" y="607"/>
                </a:lnTo>
                <a:lnTo>
                  <a:pt x="16" y="607"/>
                </a:lnTo>
                <a:lnTo>
                  <a:pt x="15" y="606"/>
                </a:lnTo>
                <a:lnTo>
                  <a:pt x="15" y="605"/>
                </a:lnTo>
                <a:lnTo>
                  <a:pt x="16" y="604"/>
                </a:lnTo>
                <a:close/>
                <a:moveTo>
                  <a:pt x="30" y="594"/>
                </a:moveTo>
                <a:lnTo>
                  <a:pt x="30" y="594"/>
                </a:lnTo>
                <a:lnTo>
                  <a:pt x="32" y="594"/>
                </a:lnTo>
                <a:lnTo>
                  <a:pt x="33" y="594"/>
                </a:lnTo>
                <a:lnTo>
                  <a:pt x="33" y="596"/>
                </a:lnTo>
                <a:lnTo>
                  <a:pt x="33" y="597"/>
                </a:lnTo>
                <a:lnTo>
                  <a:pt x="32" y="597"/>
                </a:lnTo>
                <a:lnTo>
                  <a:pt x="30" y="596"/>
                </a:lnTo>
                <a:lnTo>
                  <a:pt x="29" y="596"/>
                </a:lnTo>
                <a:lnTo>
                  <a:pt x="29" y="595"/>
                </a:lnTo>
                <a:lnTo>
                  <a:pt x="30" y="594"/>
                </a:lnTo>
                <a:close/>
                <a:moveTo>
                  <a:pt x="45" y="584"/>
                </a:moveTo>
                <a:lnTo>
                  <a:pt x="45" y="584"/>
                </a:lnTo>
                <a:lnTo>
                  <a:pt x="46" y="584"/>
                </a:lnTo>
                <a:lnTo>
                  <a:pt x="47" y="584"/>
                </a:lnTo>
                <a:lnTo>
                  <a:pt x="48" y="586"/>
                </a:lnTo>
                <a:lnTo>
                  <a:pt x="47" y="587"/>
                </a:lnTo>
                <a:lnTo>
                  <a:pt x="46" y="587"/>
                </a:lnTo>
                <a:lnTo>
                  <a:pt x="45" y="586"/>
                </a:lnTo>
                <a:lnTo>
                  <a:pt x="44" y="586"/>
                </a:lnTo>
                <a:lnTo>
                  <a:pt x="44" y="585"/>
                </a:lnTo>
                <a:lnTo>
                  <a:pt x="45" y="584"/>
                </a:lnTo>
                <a:close/>
                <a:moveTo>
                  <a:pt x="60" y="574"/>
                </a:moveTo>
                <a:lnTo>
                  <a:pt x="60" y="574"/>
                </a:lnTo>
                <a:lnTo>
                  <a:pt x="62" y="574"/>
                </a:lnTo>
                <a:lnTo>
                  <a:pt x="63" y="574"/>
                </a:lnTo>
                <a:lnTo>
                  <a:pt x="63" y="576"/>
                </a:lnTo>
                <a:lnTo>
                  <a:pt x="62" y="577"/>
                </a:lnTo>
                <a:lnTo>
                  <a:pt x="61" y="577"/>
                </a:lnTo>
                <a:lnTo>
                  <a:pt x="60" y="576"/>
                </a:lnTo>
                <a:lnTo>
                  <a:pt x="60" y="575"/>
                </a:lnTo>
                <a:lnTo>
                  <a:pt x="60" y="574"/>
                </a:lnTo>
                <a:close/>
                <a:moveTo>
                  <a:pt x="75" y="564"/>
                </a:moveTo>
                <a:lnTo>
                  <a:pt x="75" y="564"/>
                </a:lnTo>
                <a:lnTo>
                  <a:pt x="76" y="564"/>
                </a:lnTo>
                <a:lnTo>
                  <a:pt x="77" y="564"/>
                </a:lnTo>
                <a:lnTo>
                  <a:pt x="77" y="566"/>
                </a:lnTo>
                <a:lnTo>
                  <a:pt x="76" y="567"/>
                </a:lnTo>
                <a:lnTo>
                  <a:pt x="75" y="567"/>
                </a:lnTo>
                <a:lnTo>
                  <a:pt x="74" y="566"/>
                </a:lnTo>
                <a:lnTo>
                  <a:pt x="74" y="565"/>
                </a:lnTo>
                <a:lnTo>
                  <a:pt x="75" y="564"/>
                </a:lnTo>
                <a:close/>
                <a:moveTo>
                  <a:pt x="90" y="554"/>
                </a:moveTo>
                <a:lnTo>
                  <a:pt x="90" y="554"/>
                </a:lnTo>
                <a:lnTo>
                  <a:pt x="91" y="554"/>
                </a:lnTo>
                <a:lnTo>
                  <a:pt x="92" y="554"/>
                </a:lnTo>
                <a:lnTo>
                  <a:pt x="92" y="556"/>
                </a:lnTo>
                <a:lnTo>
                  <a:pt x="92" y="557"/>
                </a:lnTo>
                <a:lnTo>
                  <a:pt x="90" y="557"/>
                </a:lnTo>
                <a:lnTo>
                  <a:pt x="89" y="556"/>
                </a:lnTo>
                <a:lnTo>
                  <a:pt x="89" y="555"/>
                </a:lnTo>
                <a:lnTo>
                  <a:pt x="90" y="554"/>
                </a:lnTo>
                <a:close/>
                <a:moveTo>
                  <a:pt x="104" y="543"/>
                </a:moveTo>
                <a:lnTo>
                  <a:pt x="104" y="543"/>
                </a:lnTo>
                <a:lnTo>
                  <a:pt x="106" y="543"/>
                </a:lnTo>
                <a:lnTo>
                  <a:pt x="107" y="545"/>
                </a:lnTo>
                <a:lnTo>
                  <a:pt x="108" y="546"/>
                </a:lnTo>
                <a:lnTo>
                  <a:pt x="107" y="547"/>
                </a:lnTo>
                <a:lnTo>
                  <a:pt x="106" y="547"/>
                </a:lnTo>
                <a:lnTo>
                  <a:pt x="104" y="546"/>
                </a:lnTo>
                <a:lnTo>
                  <a:pt x="103" y="546"/>
                </a:lnTo>
                <a:lnTo>
                  <a:pt x="103" y="545"/>
                </a:lnTo>
                <a:lnTo>
                  <a:pt x="104" y="543"/>
                </a:lnTo>
                <a:close/>
                <a:moveTo>
                  <a:pt x="119" y="533"/>
                </a:moveTo>
                <a:lnTo>
                  <a:pt x="119" y="533"/>
                </a:lnTo>
                <a:lnTo>
                  <a:pt x="120" y="533"/>
                </a:lnTo>
                <a:lnTo>
                  <a:pt x="122" y="535"/>
                </a:lnTo>
                <a:lnTo>
                  <a:pt x="122" y="536"/>
                </a:lnTo>
                <a:lnTo>
                  <a:pt x="121" y="537"/>
                </a:lnTo>
                <a:lnTo>
                  <a:pt x="120" y="537"/>
                </a:lnTo>
                <a:lnTo>
                  <a:pt x="119" y="537"/>
                </a:lnTo>
                <a:lnTo>
                  <a:pt x="119" y="536"/>
                </a:lnTo>
                <a:lnTo>
                  <a:pt x="119" y="535"/>
                </a:lnTo>
                <a:lnTo>
                  <a:pt x="119" y="533"/>
                </a:lnTo>
                <a:close/>
                <a:moveTo>
                  <a:pt x="135" y="523"/>
                </a:moveTo>
                <a:lnTo>
                  <a:pt x="135" y="523"/>
                </a:lnTo>
                <a:lnTo>
                  <a:pt x="136" y="523"/>
                </a:lnTo>
                <a:lnTo>
                  <a:pt x="137" y="524"/>
                </a:lnTo>
                <a:lnTo>
                  <a:pt x="137" y="526"/>
                </a:lnTo>
                <a:lnTo>
                  <a:pt x="136" y="527"/>
                </a:lnTo>
                <a:lnTo>
                  <a:pt x="135" y="527"/>
                </a:lnTo>
                <a:lnTo>
                  <a:pt x="134" y="526"/>
                </a:lnTo>
                <a:lnTo>
                  <a:pt x="134" y="524"/>
                </a:lnTo>
                <a:lnTo>
                  <a:pt x="135" y="523"/>
                </a:lnTo>
                <a:close/>
                <a:moveTo>
                  <a:pt x="149" y="513"/>
                </a:moveTo>
                <a:lnTo>
                  <a:pt x="149" y="513"/>
                </a:lnTo>
                <a:lnTo>
                  <a:pt x="150" y="513"/>
                </a:lnTo>
                <a:lnTo>
                  <a:pt x="152" y="514"/>
                </a:lnTo>
                <a:lnTo>
                  <a:pt x="152" y="515"/>
                </a:lnTo>
                <a:lnTo>
                  <a:pt x="152" y="517"/>
                </a:lnTo>
                <a:lnTo>
                  <a:pt x="150" y="517"/>
                </a:lnTo>
                <a:lnTo>
                  <a:pt x="149" y="517"/>
                </a:lnTo>
                <a:lnTo>
                  <a:pt x="148" y="515"/>
                </a:lnTo>
                <a:lnTo>
                  <a:pt x="148" y="514"/>
                </a:lnTo>
                <a:lnTo>
                  <a:pt x="149" y="513"/>
                </a:lnTo>
                <a:close/>
                <a:moveTo>
                  <a:pt x="164" y="503"/>
                </a:moveTo>
                <a:lnTo>
                  <a:pt x="164" y="503"/>
                </a:lnTo>
                <a:lnTo>
                  <a:pt x="165" y="503"/>
                </a:lnTo>
                <a:lnTo>
                  <a:pt x="166" y="504"/>
                </a:lnTo>
                <a:lnTo>
                  <a:pt x="167" y="505"/>
                </a:lnTo>
                <a:lnTo>
                  <a:pt x="166" y="506"/>
                </a:lnTo>
                <a:lnTo>
                  <a:pt x="165" y="506"/>
                </a:lnTo>
                <a:lnTo>
                  <a:pt x="164" y="505"/>
                </a:lnTo>
                <a:lnTo>
                  <a:pt x="163" y="504"/>
                </a:lnTo>
                <a:lnTo>
                  <a:pt x="164" y="503"/>
                </a:lnTo>
                <a:close/>
                <a:moveTo>
                  <a:pt x="178" y="493"/>
                </a:moveTo>
                <a:lnTo>
                  <a:pt x="178" y="493"/>
                </a:lnTo>
                <a:lnTo>
                  <a:pt x="180" y="493"/>
                </a:lnTo>
                <a:lnTo>
                  <a:pt x="182" y="494"/>
                </a:lnTo>
                <a:lnTo>
                  <a:pt x="182" y="495"/>
                </a:lnTo>
                <a:lnTo>
                  <a:pt x="181" y="496"/>
                </a:lnTo>
                <a:lnTo>
                  <a:pt x="180" y="496"/>
                </a:lnTo>
                <a:lnTo>
                  <a:pt x="178" y="495"/>
                </a:lnTo>
                <a:lnTo>
                  <a:pt x="178" y="494"/>
                </a:lnTo>
                <a:lnTo>
                  <a:pt x="178" y="493"/>
                </a:lnTo>
                <a:close/>
                <a:moveTo>
                  <a:pt x="194" y="483"/>
                </a:moveTo>
                <a:lnTo>
                  <a:pt x="194" y="483"/>
                </a:lnTo>
                <a:lnTo>
                  <a:pt x="195" y="483"/>
                </a:lnTo>
                <a:lnTo>
                  <a:pt x="196" y="484"/>
                </a:lnTo>
                <a:lnTo>
                  <a:pt x="196" y="485"/>
                </a:lnTo>
                <a:lnTo>
                  <a:pt x="195" y="486"/>
                </a:lnTo>
                <a:lnTo>
                  <a:pt x="194" y="486"/>
                </a:lnTo>
                <a:lnTo>
                  <a:pt x="193" y="485"/>
                </a:lnTo>
                <a:lnTo>
                  <a:pt x="193" y="484"/>
                </a:lnTo>
                <a:lnTo>
                  <a:pt x="194" y="483"/>
                </a:lnTo>
                <a:close/>
                <a:moveTo>
                  <a:pt x="209" y="473"/>
                </a:moveTo>
                <a:lnTo>
                  <a:pt x="209" y="473"/>
                </a:lnTo>
                <a:lnTo>
                  <a:pt x="210" y="473"/>
                </a:lnTo>
                <a:lnTo>
                  <a:pt x="211" y="474"/>
                </a:lnTo>
                <a:lnTo>
                  <a:pt x="211" y="475"/>
                </a:lnTo>
                <a:lnTo>
                  <a:pt x="211" y="476"/>
                </a:lnTo>
                <a:lnTo>
                  <a:pt x="209" y="476"/>
                </a:lnTo>
                <a:lnTo>
                  <a:pt x="208" y="475"/>
                </a:lnTo>
                <a:lnTo>
                  <a:pt x="208" y="474"/>
                </a:lnTo>
                <a:lnTo>
                  <a:pt x="209" y="473"/>
                </a:lnTo>
                <a:close/>
                <a:moveTo>
                  <a:pt x="223" y="463"/>
                </a:moveTo>
                <a:lnTo>
                  <a:pt x="223" y="463"/>
                </a:lnTo>
                <a:lnTo>
                  <a:pt x="224" y="463"/>
                </a:lnTo>
                <a:lnTo>
                  <a:pt x="226" y="464"/>
                </a:lnTo>
                <a:lnTo>
                  <a:pt x="227" y="464"/>
                </a:lnTo>
                <a:lnTo>
                  <a:pt x="227" y="465"/>
                </a:lnTo>
                <a:lnTo>
                  <a:pt x="226" y="466"/>
                </a:lnTo>
                <a:lnTo>
                  <a:pt x="224" y="466"/>
                </a:lnTo>
                <a:lnTo>
                  <a:pt x="223" y="465"/>
                </a:lnTo>
                <a:lnTo>
                  <a:pt x="222" y="464"/>
                </a:lnTo>
                <a:lnTo>
                  <a:pt x="223" y="463"/>
                </a:lnTo>
                <a:close/>
                <a:moveTo>
                  <a:pt x="238" y="453"/>
                </a:moveTo>
                <a:lnTo>
                  <a:pt x="238" y="453"/>
                </a:lnTo>
                <a:lnTo>
                  <a:pt x="239" y="453"/>
                </a:lnTo>
                <a:lnTo>
                  <a:pt x="241" y="454"/>
                </a:lnTo>
                <a:lnTo>
                  <a:pt x="241" y="455"/>
                </a:lnTo>
                <a:lnTo>
                  <a:pt x="240" y="456"/>
                </a:lnTo>
                <a:lnTo>
                  <a:pt x="239" y="456"/>
                </a:lnTo>
                <a:lnTo>
                  <a:pt x="238" y="455"/>
                </a:lnTo>
                <a:lnTo>
                  <a:pt x="238" y="454"/>
                </a:lnTo>
                <a:lnTo>
                  <a:pt x="238" y="453"/>
                </a:lnTo>
                <a:close/>
                <a:moveTo>
                  <a:pt x="254" y="443"/>
                </a:moveTo>
                <a:lnTo>
                  <a:pt x="254" y="443"/>
                </a:lnTo>
                <a:lnTo>
                  <a:pt x="255" y="443"/>
                </a:lnTo>
                <a:lnTo>
                  <a:pt x="256" y="444"/>
                </a:lnTo>
                <a:lnTo>
                  <a:pt x="256" y="445"/>
                </a:lnTo>
                <a:lnTo>
                  <a:pt x="255" y="446"/>
                </a:lnTo>
                <a:lnTo>
                  <a:pt x="254" y="446"/>
                </a:lnTo>
                <a:lnTo>
                  <a:pt x="252" y="445"/>
                </a:lnTo>
                <a:lnTo>
                  <a:pt x="252" y="444"/>
                </a:lnTo>
                <a:lnTo>
                  <a:pt x="254" y="443"/>
                </a:lnTo>
                <a:close/>
                <a:moveTo>
                  <a:pt x="268" y="432"/>
                </a:moveTo>
                <a:lnTo>
                  <a:pt x="268" y="432"/>
                </a:lnTo>
                <a:lnTo>
                  <a:pt x="269" y="432"/>
                </a:lnTo>
                <a:lnTo>
                  <a:pt x="270" y="434"/>
                </a:lnTo>
                <a:lnTo>
                  <a:pt x="270" y="435"/>
                </a:lnTo>
                <a:lnTo>
                  <a:pt x="270" y="436"/>
                </a:lnTo>
                <a:lnTo>
                  <a:pt x="269" y="436"/>
                </a:lnTo>
                <a:lnTo>
                  <a:pt x="268" y="436"/>
                </a:lnTo>
                <a:lnTo>
                  <a:pt x="267" y="436"/>
                </a:lnTo>
                <a:lnTo>
                  <a:pt x="267" y="435"/>
                </a:lnTo>
                <a:lnTo>
                  <a:pt x="267" y="434"/>
                </a:lnTo>
                <a:lnTo>
                  <a:pt x="268" y="432"/>
                </a:lnTo>
                <a:close/>
                <a:moveTo>
                  <a:pt x="283" y="422"/>
                </a:moveTo>
                <a:lnTo>
                  <a:pt x="283" y="422"/>
                </a:lnTo>
                <a:lnTo>
                  <a:pt x="284" y="422"/>
                </a:lnTo>
                <a:lnTo>
                  <a:pt x="285" y="424"/>
                </a:lnTo>
                <a:lnTo>
                  <a:pt x="285" y="425"/>
                </a:lnTo>
                <a:lnTo>
                  <a:pt x="285" y="426"/>
                </a:lnTo>
                <a:lnTo>
                  <a:pt x="284" y="426"/>
                </a:lnTo>
                <a:lnTo>
                  <a:pt x="283" y="426"/>
                </a:lnTo>
                <a:lnTo>
                  <a:pt x="282" y="425"/>
                </a:lnTo>
                <a:lnTo>
                  <a:pt x="282" y="424"/>
                </a:lnTo>
                <a:lnTo>
                  <a:pt x="283" y="422"/>
                </a:lnTo>
                <a:close/>
                <a:moveTo>
                  <a:pt x="297" y="412"/>
                </a:moveTo>
                <a:lnTo>
                  <a:pt x="297" y="412"/>
                </a:lnTo>
                <a:lnTo>
                  <a:pt x="298" y="412"/>
                </a:lnTo>
                <a:lnTo>
                  <a:pt x="300" y="413"/>
                </a:lnTo>
                <a:lnTo>
                  <a:pt x="301" y="415"/>
                </a:lnTo>
                <a:lnTo>
                  <a:pt x="300" y="416"/>
                </a:lnTo>
                <a:lnTo>
                  <a:pt x="298" y="416"/>
                </a:lnTo>
                <a:lnTo>
                  <a:pt x="297" y="416"/>
                </a:lnTo>
                <a:lnTo>
                  <a:pt x="297" y="415"/>
                </a:lnTo>
                <a:lnTo>
                  <a:pt x="297" y="413"/>
                </a:lnTo>
                <a:lnTo>
                  <a:pt x="297" y="412"/>
                </a:lnTo>
                <a:close/>
                <a:moveTo>
                  <a:pt x="312" y="402"/>
                </a:moveTo>
                <a:lnTo>
                  <a:pt x="312" y="402"/>
                </a:lnTo>
                <a:lnTo>
                  <a:pt x="314" y="402"/>
                </a:lnTo>
                <a:lnTo>
                  <a:pt x="315" y="403"/>
                </a:lnTo>
                <a:lnTo>
                  <a:pt x="315" y="404"/>
                </a:lnTo>
                <a:lnTo>
                  <a:pt x="314" y="406"/>
                </a:lnTo>
                <a:lnTo>
                  <a:pt x="313" y="406"/>
                </a:lnTo>
                <a:lnTo>
                  <a:pt x="312" y="406"/>
                </a:lnTo>
                <a:lnTo>
                  <a:pt x="312" y="404"/>
                </a:lnTo>
                <a:lnTo>
                  <a:pt x="312" y="403"/>
                </a:lnTo>
                <a:lnTo>
                  <a:pt x="312" y="402"/>
                </a:lnTo>
                <a:close/>
                <a:moveTo>
                  <a:pt x="328" y="392"/>
                </a:moveTo>
                <a:lnTo>
                  <a:pt x="328" y="392"/>
                </a:lnTo>
                <a:lnTo>
                  <a:pt x="329" y="392"/>
                </a:lnTo>
                <a:lnTo>
                  <a:pt x="330" y="393"/>
                </a:lnTo>
                <a:lnTo>
                  <a:pt x="330" y="394"/>
                </a:lnTo>
                <a:lnTo>
                  <a:pt x="330" y="395"/>
                </a:lnTo>
                <a:lnTo>
                  <a:pt x="328" y="395"/>
                </a:lnTo>
                <a:lnTo>
                  <a:pt x="326" y="395"/>
                </a:lnTo>
                <a:lnTo>
                  <a:pt x="326" y="394"/>
                </a:lnTo>
                <a:lnTo>
                  <a:pt x="326" y="393"/>
                </a:lnTo>
                <a:lnTo>
                  <a:pt x="328" y="392"/>
                </a:lnTo>
                <a:close/>
                <a:moveTo>
                  <a:pt x="342" y="382"/>
                </a:moveTo>
                <a:lnTo>
                  <a:pt x="342" y="382"/>
                </a:lnTo>
                <a:lnTo>
                  <a:pt x="343" y="382"/>
                </a:lnTo>
                <a:lnTo>
                  <a:pt x="344" y="383"/>
                </a:lnTo>
                <a:lnTo>
                  <a:pt x="344" y="384"/>
                </a:lnTo>
                <a:lnTo>
                  <a:pt x="344" y="385"/>
                </a:lnTo>
                <a:lnTo>
                  <a:pt x="343" y="385"/>
                </a:lnTo>
                <a:lnTo>
                  <a:pt x="342" y="385"/>
                </a:lnTo>
                <a:lnTo>
                  <a:pt x="341" y="383"/>
                </a:lnTo>
                <a:lnTo>
                  <a:pt x="342" y="382"/>
                </a:lnTo>
                <a:close/>
                <a:moveTo>
                  <a:pt x="357" y="372"/>
                </a:moveTo>
                <a:lnTo>
                  <a:pt x="357" y="372"/>
                </a:lnTo>
                <a:lnTo>
                  <a:pt x="358" y="372"/>
                </a:lnTo>
                <a:lnTo>
                  <a:pt x="359" y="373"/>
                </a:lnTo>
                <a:lnTo>
                  <a:pt x="360" y="374"/>
                </a:lnTo>
                <a:lnTo>
                  <a:pt x="359" y="375"/>
                </a:lnTo>
                <a:lnTo>
                  <a:pt x="358" y="375"/>
                </a:lnTo>
                <a:lnTo>
                  <a:pt x="357" y="375"/>
                </a:lnTo>
                <a:lnTo>
                  <a:pt x="356" y="373"/>
                </a:lnTo>
                <a:lnTo>
                  <a:pt x="357" y="372"/>
                </a:lnTo>
                <a:close/>
                <a:moveTo>
                  <a:pt x="371" y="362"/>
                </a:moveTo>
                <a:lnTo>
                  <a:pt x="371" y="362"/>
                </a:lnTo>
                <a:lnTo>
                  <a:pt x="372" y="362"/>
                </a:lnTo>
                <a:lnTo>
                  <a:pt x="374" y="362"/>
                </a:lnTo>
                <a:lnTo>
                  <a:pt x="375" y="363"/>
                </a:lnTo>
                <a:lnTo>
                  <a:pt x="375" y="364"/>
                </a:lnTo>
                <a:lnTo>
                  <a:pt x="374" y="365"/>
                </a:lnTo>
                <a:lnTo>
                  <a:pt x="372" y="365"/>
                </a:lnTo>
                <a:lnTo>
                  <a:pt x="371" y="365"/>
                </a:lnTo>
                <a:lnTo>
                  <a:pt x="371" y="363"/>
                </a:lnTo>
                <a:lnTo>
                  <a:pt x="371" y="362"/>
                </a:lnTo>
                <a:close/>
                <a:moveTo>
                  <a:pt x="387" y="352"/>
                </a:moveTo>
                <a:lnTo>
                  <a:pt x="387" y="352"/>
                </a:lnTo>
                <a:lnTo>
                  <a:pt x="388" y="352"/>
                </a:lnTo>
                <a:lnTo>
                  <a:pt x="389" y="353"/>
                </a:lnTo>
                <a:lnTo>
                  <a:pt x="389" y="354"/>
                </a:lnTo>
                <a:lnTo>
                  <a:pt x="389" y="355"/>
                </a:lnTo>
                <a:lnTo>
                  <a:pt x="388" y="355"/>
                </a:lnTo>
                <a:lnTo>
                  <a:pt x="387" y="355"/>
                </a:lnTo>
                <a:lnTo>
                  <a:pt x="386" y="355"/>
                </a:lnTo>
                <a:lnTo>
                  <a:pt x="386" y="353"/>
                </a:lnTo>
                <a:lnTo>
                  <a:pt x="387" y="352"/>
                </a:lnTo>
                <a:close/>
                <a:moveTo>
                  <a:pt x="402" y="342"/>
                </a:moveTo>
                <a:lnTo>
                  <a:pt x="402" y="342"/>
                </a:lnTo>
                <a:lnTo>
                  <a:pt x="403" y="342"/>
                </a:lnTo>
                <a:lnTo>
                  <a:pt x="404" y="343"/>
                </a:lnTo>
                <a:lnTo>
                  <a:pt x="404" y="344"/>
                </a:lnTo>
                <a:lnTo>
                  <a:pt x="404" y="345"/>
                </a:lnTo>
                <a:lnTo>
                  <a:pt x="403" y="345"/>
                </a:lnTo>
                <a:lnTo>
                  <a:pt x="402" y="345"/>
                </a:lnTo>
                <a:lnTo>
                  <a:pt x="400" y="343"/>
                </a:lnTo>
                <a:lnTo>
                  <a:pt x="402" y="342"/>
                </a:lnTo>
                <a:close/>
                <a:moveTo>
                  <a:pt x="416" y="332"/>
                </a:moveTo>
                <a:lnTo>
                  <a:pt x="416" y="332"/>
                </a:lnTo>
                <a:lnTo>
                  <a:pt x="417" y="332"/>
                </a:lnTo>
                <a:lnTo>
                  <a:pt x="418" y="333"/>
                </a:lnTo>
                <a:lnTo>
                  <a:pt x="420" y="334"/>
                </a:lnTo>
                <a:lnTo>
                  <a:pt x="418" y="335"/>
                </a:lnTo>
                <a:lnTo>
                  <a:pt x="417" y="335"/>
                </a:lnTo>
                <a:lnTo>
                  <a:pt x="416" y="335"/>
                </a:lnTo>
                <a:lnTo>
                  <a:pt x="415" y="333"/>
                </a:lnTo>
                <a:lnTo>
                  <a:pt x="416" y="332"/>
                </a:lnTo>
                <a:close/>
                <a:moveTo>
                  <a:pt x="431" y="321"/>
                </a:moveTo>
                <a:lnTo>
                  <a:pt x="431" y="321"/>
                </a:lnTo>
                <a:lnTo>
                  <a:pt x="433" y="321"/>
                </a:lnTo>
                <a:lnTo>
                  <a:pt x="434" y="323"/>
                </a:lnTo>
                <a:lnTo>
                  <a:pt x="434" y="324"/>
                </a:lnTo>
                <a:lnTo>
                  <a:pt x="433" y="325"/>
                </a:lnTo>
                <a:lnTo>
                  <a:pt x="432" y="325"/>
                </a:lnTo>
                <a:lnTo>
                  <a:pt x="431" y="325"/>
                </a:lnTo>
                <a:lnTo>
                  <a:pt x="431" y="323"/>
                </a:lnTo>
                <a:lnTo>
                  <a:pt x="431" y="321"/>
                </a:lnTo>
                <a:close/>
                <a:moveTo>
                  <a:pt x="446" y="311"/>
                </a:moveTo>
                <a:lnTo>
                  <a:pt x="446" y="311"/>
                </a:lnTo>
                <a:lnTo>
                  <a:pt x="448" y="311"/>
                </a:lnTo>
                <a:lnTo>
                  <a:pt x="449" y="313"/>
                </a:lnTo>
                <a:lnTo>
                  <a:pt x="449" y="314"/>
                </a:lnTo>
                <a:lnTo>
                  <a:pt x="449" y="315"/>
                </a:lnTo>
                <a:lnTo>
                  <a:pt x="446" y="315"/>
                </a:lnTo>
                <a:lnTo>
                  <a:pt x="445" y="315"/>
                </a:lnTo>
                <a:lnTo>
                  <a:pt x="445" y="313"/>
                </a:lnTo>
                <a:lnTo>
                  <a:pt x="446" y="311"/>
                </a:lnTo>
                <a:close/>
                <a:moveTo>
                  <a:pt x="461" y="301"/>
                </a:moveTo>
                <a:lnTo>
                  <a:pt x="461" y="301"/>
                </a:lnTo>
                <a:lnTo>
                  <a:pt x="462" y="301"/>
                </a:lnTo>
                <a:lnTo>
                  <a:pt x="463" y="302"/>
                </a:lnTo>
                <a:lnTo>
                  <a:pt x="463" y="304"/>
                </a:lnTo>
                <a:lnTo>
                  <a:pt x="463" y="305"/>
                </a:lnTo>
                <a:lnTo>
                  <a:pt x="462" y="305"/>
                </a:lnTo>
                <a:lnTo>
                  <a:pt x="461" y="305"/>
                </a:lnTo>
                <a:lnTo>
                  <a:pt x="460" y="302"/>
                </a:lnTo>
                <a:lnTo>
                  <a:pt x="461" y="301"/>
                </a:lnTo>
                <a:close/>
                <a:moveTo>
                  <a:pt x="476" y="291"/>
                </a:moveTo>
                <a:lnTo>
                  <a:pt x="476" y="291"/>
                </a:lnTo>
                <a:lnTo>
                  <a:pt x="477" y="291"/>
                </a:lnTo>
                <a:lnTo>
                  <a:pt x="478" y="292"/>
                </a:lnTo>
                <a:lnTo>
                  <a:pt x="479" y="292"/>
                </a:lnTo>
                <a:lnTo>
                  <a:pt x="479" y="293"/>
                </a:lnTo>
                <a:lnTo>
                  <a:pt x="478" y="295"/>
                </a:lnTo>
                <a:lnTo>
                  <a:pt x="477" y="295"/>
                </a:lnTo>
                <a:lnTo>
                  <a:pt x="476" y="295"/>
                </a:lnTo>
                <a:lnTo>
                  <a:pt x="475" y="292"/>
                </a:lnTo>
                <a:lnTo>
                  <a:pt x="476" y="291"/>
                </a:lnTo>
                <a:close/>
                <a:moveTo>
                  <a:pt x="490" y="281"/>
                </a:moveTo>
                <a:lnTo>
                  <a:pt x="490" y="281"/>
                </a:lnTo>
                <a:lnTo>
                  <a:pt x="491" y="281"/>
                </a:lnTo>
                <a:lnTo>
                  <a:pt x="492" y="281"/>
                </a:lnTo>
                <a:lnTo>
                  <a:pt x="494" y="282"/>
                </a:lnTo>
                <a:lnTo>
                  <a:pt x="494" y="283"/>
                </a:lnTo>
                <a:lnTo>
                  <a:pt x="494" y="284"/>
                </a:lnTo>
                <a:lnTo>
                  <a:pt x="492" y="284"/>
                </a:lnTo>
                <a:lnTo>
                  <a:pt x="491" y="284"/>
                </a:lnTo>
                <a:lnTo>
                  <a:pt x="490" y="284"/>
                </a:lnTo>
                <a:lnTo>
                  <a:pt x="490" y="283"/>
                </a:lnTo>
                <a:lnTo>
                  <a:pt x="490" y="282"/>
                </a:lnTo>
                <a:lnTo>
                  <a:pt x="490" y="281"/>
                </a:lnTo>
                <a:close/>
                <a:moveTo>
                  <a:pt x="506" y="271"/>
                </a:moveTo>
                <a:lnTo>
                  <a:pt x="506" y="271"/>
                </a:lnTo>
                <a:lnTo>
                  <a:pt x="507" y="271"/>
                </a:lnTo>
                <a:lnTo>
                  <a:pt x="508" y="272"/>
                </a:lnTo>
                <a:lnTo>
                  <a:pt x="508" y="273"/>
                </a:lnTo>
                <a:lnTo>
                  <a:pt x="507" y="274"/>
                </a:lnTo>
                <a:lnTo>
                  <a:pt x="506" y="274"/>
                </a:lnTo>
                <a:lnTo>
                  <a:pt x="505" y="274"/>
                </a:lnTo>
                <a:lnTo>
                  <a:pt x="505" y="273"/>
                </a:lnTo>
                <a:lnTo>
                  <a:pt x="505" y="272"/>
                </a:lnTo>
                <a:lnTo>
                  <a:pt x="506" y="271"/>
                </a:lnTo>
                <a:close/>
                <a:moveTo>
                  <a:pt x="520" y="262"/>
                </a:moveTo>
                <a:lnTo>
                  <a:pt x="520" y="262"/>
                </a:lnTo>
                <a:lnTo>
                  <a:pt x="520" y="261"/>
                </a:lnTo>
                <a:lnTo>
                  <a:pt x="522" y="261"/>
                </a:lnTo>
                <a:lnTo>
                  <a:pt x="523" y="261"/>
                </a:lnTo>
                <a:lnTo>
                  <a:pt x="523" y="262"/>
                </a:lnTo>
                <a:lnTo>
                  <a:pt x="523" y="263"/>
                </a:lnTo>
                <a:lnTo>
                  <a:pt x="523" y="264"/>
                </a:lnTo>
                <a:lnTo>
                  <a:pt x="522" y="264"/>
                </a:lnTo>
                <a:lnTo>
                  <a:pt x="520" y="264"/>
                </a:lnTo>
                <a:lnTo>
                  <a:pt x="519" y="264"/>
                </a:lnTo>
                <a:lnTo>
                  <a:pt x="519" y="263"/>
                </a:lnTo>
                <a:lnTo>
                  <a:pt x="520" y="262"/>
                </a:lnTo>
                <a:close/>
                <a:moveTo>
                  <a:pt x="535" y="252"/>
                </a:moveTo>
                <a:lnTo>
                  <a:pt x="535" y="252"/>
                </a:lnTo>
                <a:lnTo>
                  <a:pt x="536" y="251"/>
                </a:lnTo>
                <a:lnTo>
                  <a:pt x="537" y="252"/>
                </a:lnTo>
                <a:lnTo>
                  <a:pt x="538" y="253"/>
                </a:lnTo>
                <a:lnTo>
                  <a:pt x="537" y="254"/>
                </a:lnTo>
                <a:lnTo>
                  <a:pt x="536" y="254"/>
                </a:lnTo>
                <a:lnTo>
                  <a:pt x="535" y="254"/>
                </a:lnTo>
                <a:lnTo>
                  <a:pt x="534" y="253"/>
                </a:lnTo>
                <a:lnTo>
                  <a:pt x="535" y="252"/>
                </a:lnTo>
                <a:close/>
                <a:moveTo>
                  <a:pt x="550" y="242"/>
                </a:moveTo>
                <a:lnTo>
                  <a:pt x="550" y="242"/>
                </a:lnTo>
                <a:lnTo>
                  <a:pt x="551" y="241"/>
                </a:lnTo>
                <a:lnTo>
                  <a:pt x="553" y="242"/>
                </a:lnTo>
                <a:lnTo>
                  <a:pt x="553" y="243"/>
                </a:lnTo>
                <a:lnTo>
                  <a:pt x="552" y="244"/>
                </a:lnTo>
                <a:lnTo>
                  <a:pt x="551" y="244"/>
                </a:lnTo>
                <a:lnTo>
                  <a:pt x="550" y="244"/>
                </a:lnTo>
                <a:lnTo>
                  <a:pt x="550" y="243"/>
                </a:lnTo>
                <a:lnTo>
                  <a:pt x="550" y="242"/>
                </a:lnTo>
                <a:close/>
                <a:moveTo>
                  <a:pt x="565" y="232"/>
                </a:moveTo>
                <a:lnTo>
                  <a:pt x="565" y="232"/>
                </a:lnTo>
                <a:lnTo>
                  <a:pt x="566" y="231"/>
                </a:lnTo>
                <a:lnTo>
                  <a:pt x="568" y="232"/>
                </a:lnTo>
                <a:lnTo>
                  <a:pt x="568" y="233"/>
                </a:lnTo>
                <a:lnTo>
                  <a:pt x="566" y="234"/>
                </a:lnTo>
                <a:lnTo>
                  <a:pt x="565" y="234"/>
                </a:lnTo>
                <a:lnTo>
                  <a:pt x="564" y="234"/>
                </a:lnTo>
                <a:lnTo>
                  <a:pt x="564" y="233"/>
                </a:lnTo>
                <a:lnTo>
                  <a:pt x="565" y="232"/>
                </a:lnTo>
                <a:close/>
                <a:moveTo>
                  <a:pt x="580" y="222"/>
                </a:moveTo>
                <a:lnTo>
                  <a:pt x="580" y="222"/>
                </a:lnTo>
                <a:lnTo>
                  <a:pt x="581" y="221"/>
                </a:lnTo>
                <a:lnTo>
                  <a:pt x="582" y="222"/>
                </a:lnTo>
                <a:lnTo>
                  <a:pt x="582" y="223"/>
                </a:lnTo>
                <a:lnTo>
                  <a:pt x="582" y="224"/>
                </a:lnTo>
                <a:lnTo>
                  <a:pt x="580" y="224"/>
                </a:lnTo>
                <a:lnTo>
                  <a:pt x="579" y="224"/>
                </a:lnTo>
                <a:lnTo>
                  <a:pt x="579" y="223"/>
                </a:lnTo>
                <a:lnTo>
                  <a:pt x="580" y="222"/>
                </a:lnTo>
                <a:close/>
                <a:moveTo>
                  <a:pt x="595" y="212"/>
                </a:moveTo>
                <a:lnTo>
                  <a:pt x="595" y="212"/>
                </a:lnTo>
                <a:lnTo>
                  <a:pt x="596" y="210"/>
                </a:lnTo>
                <a:lnTo>
                  <a:pt x="597" y="212"/>
                </a:lnTo>
                <a:lnTo>
                  <a:pt x="598" y="213"/>
                </a:lnTo>
                <a:lnTo>
                  <a:pt x="597" y="214"/>
                </a:lnTo>
                <a:lnTo>
                  <a:pt x="596" y="214"/>
                </a:lnTo>
                <a:lnTo>
                  <a:pt x="595" y="214"/>
                </a:lnTo>
                <a:lnTo>
                  <a:pt x="593" y="213"/>
                </a:lnTo>
                <a:lnTo>
                  <a:pt x="595" y="212"/>
                </a:lnTo>
                <a:close/>
                <a:moveTo>
                  <a:pt x="609" y="202"/>
                </a:moveTo>
                <a:lnTo>
                  <a:pt x="609" y="202"/>
                </a:lnTo>
                <a:lnTo>
                  <a:pt x="610" y="200"/>
                </a:lnTo>
                <a:lnTo>
                  <a:pt x="612" y="202"/>
                </a:lnTo>
                <a:lnTo>
                  <a:pt x="612" y="203"/>
                </a:lnTo>
                <a:lnTo>
                  <a:pt x="611" y="204"/>
                </a:lnTo>
                <a:lnTo>
                  <a:pt x="610" y="204"/>
                </a:lnTo>
                <a:lnTo>
                  <a:pt x="609" y="204"/>
                </a:lnTo>
                <a:lnTo>
                  <a:pt x="609" y="203"/>
                </a:lnTo>
                <a:lnTo>
                  <a:pt x="609" y="202"/>
                </a:lnTo>
                <a:close/>
                <a:moveTo>
                  <a:pt x="625" y="191"/>
                </a:moveTo>
                <a:lnTo>
                  <a:pt x="625" y="191"/>
                </a:lnTo>
                <a:lnTo>
                  <a:pt x="625" y="190"/>
                </a:lnTo>
                <a:lnTo>
                  <a:pt x="626" y="190"/>
                </a:lnTo>
                <a:lnTo>
                  <a:pt x="627" y="191"/>
                </a:lnTo>
                <a:lnTo>
                  <a:pt x="627" y="193"/>
                </a:lnTo>
                <a:lnTo>
                  <a:pt x="626" y="194"/>
                </a:lnTo>
                <a:lnTo>
                  <a:pt x="625" y="194"/>
                </a:lnTo>
                <a:lnTo>
                  <a:pt x="624" y="194"/>
                </a:lnTo>
                <a:lnTo>
                  <a:pt x="624" y="193"/>
                </a:lnTo>
                <a:lnTo>
                  <a:pt x="625" y="191"/>
                </a:lnTo>
                <a:close/>
                <a:moveTo>
                  <a:pt x="639" y="181"/>
                </a:moveTo>
                <a:lnTo>
                  <a:pt x="639" y="181"/>
                </a:lnTo>
                <a:lnTo>
                  <a:pt x="639" y="180"/>
                </a:lnTo>
                <a:lnTo>
                  <a:pt x="640" y="180"/>
                </a:lnTo>
                <a:lnTo>
                  <a:pt x="642" y="181"/>
                </a:lnTo>
                <a:lnTo>
                  <a:pt x="642" y="182"/>
                </a:lnTo>
                <a:lnTo>
                  <a:pt x="642" y="184"/>
                </a:lnTo>
                <a:lnTo>
                  <a:pt x="639" y="184"/>
                </a:lnTo>
                <a:lnTo>
                  <a:pt x="638" y="184"/>
                </a:lnTo>
                <a:lnTo>
                  <a:pt x="638" y="182"/>
                </a:lnTo>
                <a:lnTo>
                  <a:pt x="639" y="181"/>
                </a:lnTo>
                <a:close/>
                <a:moveTo>
                  <a:pt x="654" y="171"/>
                </a:moveTo>
                <a:lnTo>
                  <a:pt x="654" y="171"/>
                </a:lnTo>
                <a:lnTo>
                  <a:pt x="655" y="170"/>
                </a:lnTo>
                <a:lnTo>
                  <a:pt x="656" y="171"/>
                </a:lnTo>
                <a:lnTo>
                  <a:pt x="657" y="172"/>
                </a:lnTo>
                <a:lnTo>
                  <a:pt x="656" y="173"/>
                </a:lnTo>
                <a:lnTo>
                  <a:pt x="655" y="173"/>
                </a:lnTo>
                <a:lnTo>
                  <a:pt x="654" y="173"/>
                </a:lnTo>
                <a:lnTo>
                  <a:pt x="653" y="172"/>
                </a:lnTo>
                <a:lnTo>
                  <a:pt x="654" y="171"/>
                </a:lnTo>
                <a:close/>
                <a:moveTo>
                  <a:pt x="669" y="161"/>
                </a:moveTo>
                <a:lnTo>
                  <a:pt x="669" y="161"/>
                </a:lnTo>
                <a:lnTo>
                  <a:pt x="670" y="160"/>
                </a:lnTo>
                <a:lnTo>
                  <a:pt x="672" y="161"/>
                </a:lnTo>
                <a:lnTo>
                  <a:pt x="672" y="162"/>
                </a:lnTo>
                <a:lnTo>
                  <a:pt x="671" y="163"/>
                </a:lnTo>
                <a:lnTo>
                  <a:pt x="671" y="165"/>
                </a:lnTo>
                <a:lnTo>
                  <a:pt x="670" y="165"/>
                </a:lnTo>
                <a:lnTo>
                  <a:pt x="669" y="163"/>
                </a:lnTo>
                <a:lnTo>
                  <a:pt x="669" y="162"/>
                </a:lnTo>
                <a:lnTo>
                  <a:pt x="669" y="161"/>
                </a:lnTo>
                <a:close/>
                <a:moveTo>
                  <a:pt x="684" y="151"/>
                </a:moveTo>
                <a:lnTo>
                  <a:pt x="684" y="151"/>
                </a:lnTo>
                <a:lnTo>
                  <a:pt x="685" y="150"/>
                </a:lnTo>
                <a:lnTo>
                  <a:pt x="686" y="151"/>
                </a:lnTo>
                <a:lnTo>
                  <a:pt x="686" y="152"/>
                </a:lnTo>
                <a:lnTo>
                  <a:pt x="685" y="153"/>
                </a:lnTo>
                <a:lnTo>
                  <a:pt x="685" y="154"/>
                </a:lnTo>
                <a:lnTo>
                  <a:pt x="684" y="154"/>
                </a:lnTo>
                <a:lnTo>
                  <a:pt x="683" y="153"/>
                </a:lnTo>
                <a:lnTo>
                  <a:pt x="683" y="152"/>
                </a:lnTo>
                <a:lnTo>
                  <a:pt x="684" y="151"/>
                </a:lnTo>
                <a:close/>
                <a:moveTo>
                  <a:pt x="699" y="141"/>
                </a:moveTo>
                <a:lnTo>
                  <a:pt x="699" y="141"/>
                </a:lnTo>
                <a:lnTo>
                  <a:pt x="700" y="140"/>
                </a:lnTo>
                <a:lnTo>
                  <a:pt x="701" y="141"/>
                </a:lnTo>
                <a:lnTo>
                  <a:pt x="701" y="142"/>
                </a:lnTo>
                <a:lnTo>
                  <a:pt x="701" y="143"/>
                </a:lnTo>
                <a:lnTo>
                  <a:pt x="699" y="144"/>
                </a:lnTo>
                <a:lnTo>
                  <a:pt x="698" y="143"/>
                </a:lnTo>
                <a:lnTo>
                  <a:pt x="698" y="142"/>
                </a:lnTo>
                <a:lnTo>
                  <a:pt x="699" y="141"/>
                </a:lnTo>
                <a:close/>
                <a:moveTo>
                  <a:pt x="713" y="131"/>
                </a:moveTo>
                <a:lnTo>
                  <a:pt x="713" y="131"/>
                </a:lnTo>
                <a:lnTo>
                  <a:pt x="714" y="130"/>
                </a:lnTo>
                <a:lnTo>
                  <a:pt x="716" y="131"/>
                </a:lnTo>
                <a:lnTo>
                  <a:pt x="717" y="132"/>
                </a:lnTo>
                <a:lnTo>
                  <a:pt x="716" y="133"/>
                </a:lnTo>
                <a:lnTo>
                  <a:pt x="714" y="134"/>
                </a:lnTo>
                <a:lnTo>
                  <a:pt x="713" y="133"/>
                </a:lnTo>
                <a:lnTo>
                  <a:pt x="712" y="132"/>
                </a:lnTo>
                <a:lnTo>
                  <a:pt x="713" y="131"/>
                </a:lnTo>
                <a:close/>
                <a:moveTo>
                  <a:pt x="728" y="121"/>
                </a:moveTo>
                <a:lnTo>
                  <a:pt x="728" y="121"/>
                </a:lnTo>
                <a:lnTo>
                  <a:pt x="729" y="120"/>
                </a:lnTo>
                <a:lnTo>
                  <a:pt x="730" y="121"/>
                </a:lnTo>
                <a:lnTo>
                  <a:pt x="731" y="122"/>
                </a:lnTo>
                <a:lnTo>
                  <a:pt x="730" y="123"/>
                </a:lnTo>
                <a:lnTo>
                  <a:pt x="729" y="124"/>
                </a:lnTo>
                <a:lnTo>
                  <a:pt x="728" y="123"/>
                </a:lnTo>
                <a:lnTo>
                  <a:pt x="728" y="122"/>
                </a:lnTo>
                <a:lnTo>
                  <a:pt x="728" y="121"/>
                </a:lnTo>
                <a:close/>
                <a:moveTo>
                  <a:pt x="744" y="111"/>
                </a:moveTo>
                <a:lnTo>
                  <a:pt x="744" y="111"/>
                </a:lnTo>
                <a:lnTo>
                  <a:pt x="744" y="110"/>
                </a:lnTo>
                <a:lnTo>
                  <a:pt x="745" y="110"/>
                </a:lnTo>
                <a:lnTo>
                  <a:pt x="746" y="111"/>
                </a:lnTo>
                <a:lnTo>
                  <a:pt x="746" y="112"/>
                </a:lnTo>
                <a:lnTo>
                  <a:pt x="746" y="113"/>
                </a:lnTo>
                <a:lnTo>
                  <a:pt x="745" y="113"/>
                </a:lnTo>
                <a:lnTo>
                  <a:pt x="744" y="114"/>
                </a:lnTo>
                <a:lnTo>
                  <a:pt x="743" y="113"/>
                </a:lnTo>
                <a:lnTo>
                  <a:pt x="743" y="112"/>
                </a:lnTo>
                <a:lnTo>
                  <a:pt x="743" y="111"/>
                </a:lnTo>
                <a:lnTo>
                  <a:pt x="744" y="111"/>
                </a:lnTo>
                <a:close/>
                <a:moveTo>
                  <a:pt x="758" y="101"/>
                </a:moveTo>
                <a:lnTo>
                  <a:pt x="758" y="101"/>
                </a:lnTo>
                <a:lnTo>
                  <a:pt x="758" y="99"/>
                </a:lnTo>
                <a:lnTo>
                  <a:pt x="759" y="99"/>
                </a:lnTo>
                <a:lnTo>
                  <a:pt x="760" y="101"/>
                </a:lnTo>
                <a:lnTo>
                  <a:pt x="760" y="102"/>
                </a:lnTo>
                <a:lnTo>
                  <a:pt x="760" y="103"/>
                </a:lnTo>
                <a:lnTo>
                  <a:pt x="758" y="104"/>
                </a:lnTo>
                <a:lnTo>
                  <a:pt x="757" y="103"/>
                </a:lnTo>
                <a:lnTo>
                  <a:pt x="757" y="102"/>
                </a:lnTo>
                <a:lnTo>
                  <a:pt x="758" y="101"/>
                </a:lnTo>
                <a:close/>
                <a:moveTo>
                  <a:pt x="773" y="91"/>
                </a:moveTo>
                <a:lnTo>
                  <a:pt x="773" y="91"/>
                </a:lnTo>
                <a:lnTo>
                  <a:pt x="773" y="89"/>
                </a:lnTo>
                <a:lnTo>
                  <a:pt x="774" y="89"/>
                </a:lnTo>
                <a:lnTo>
                  <a:pt x="775" y="91"/>
                </a:lnTo>
                <a:lnTo>
                  <a:pt x="775" y="92"/>
                </a:lnTo>
                <a:lnTo>
                  <a:pt x="775" y="93"/>
                </a:lnTo>
                <a:lnTo>
                  <a:pt x="774" y="94"/>
                </a:lnTo>
                <a:lnTo>
                  <a:pt x="773" y="93"/>
                </a:lnTo>
                <a:lnTo>
                  <a:pt x="772" y="92"/>
                </a:lnTo>
                <a:lnTo>
                  <a:pt x="773" y="91"/>
                </a:lnTo>
                <a:close/>
                <a:moveTo>
                  <a:pt x="787" y="80"/>
                </a:moveTo>
                <a:lnTo>
                  <a:pt x="787" y="80"/>
                </a:lnTo>
                <a:lnTo>
                  <a:pt x="789" y="79"/>
                </a:lnTo>
                <a:lnTo>
                  <a:pt x="790" y="80"/>
                </a:lnTo>
                <a:lnTo>
                  <a:pt x="791" y="82"/>
                </a:lnTo>
                <a:lnTo>
                  <a:pt x="790" y="83"/>
                </a:lnTo>
                <a:lnTo>
                  <a:pt x="789" y="84"/>
                </a:lnTo>
                <a:lnTo>
                  <a:pt x="787" y="83"/>
                </a:lnTo>
                <a:lnTo>
                  <a:pt x="787" y="82"/>
                </a:lnTo>
                <a:lnTo>
                  <a:pt x="787" y="80"/>
                </a:lnTo>
                <a:close/>
                <a:moveTo>
                  <a:pt x="802" y="70"/>
                </a:moveTo>
                <a:lnTo>
                  <a:pt x="802" y="70"/>
                </a:lnTo>
                <a:lnTo>
                  <a:pt x="804" y="69"/>
                </a:lnTo>
                <a:lnTo>
                  <a:pt x="805" y="70"/>
                </a:lnTo>
                <a:lnTo>
                  <a:pt x="805" y="71"/>
                </a:lnTo>
                <a:lnTo>
                  <a:pt x="804" y="73"/>
                </a:lnTo>
                <a:lnTo>
                  <a:pt x="804" y="74"/>
                </a:lnTo>
                <a:lnTo>
                  <a:pt x="803" y="74"/>
                </a:lnTo>
                <a:lnTo>
                  <a:pt x="802" y="73"/>
                </a:lnTo>
                <a:lnTo>
                  <a:pt x="802" y="71"/>
                </a:lnTo>
                <a:lnTo>
                  <a:pt x="802" y="70"/>
                </a:lnTo>
                <a:close/>
                <a:moveTo>
                  <a:pt x="818" y="60"/>
                </a:moveTo>
                <a:lnTo>
                  <a:pt x="818" y="60"/>
                </a:lnTo>
                <a:lnTo>
                  <a:pt x="819" y="59"/>
                </a:lnTo>
                <a:lnTo>
                  <a:pt x="820" y="60"/>
                </a:lnTo>
                <a:lnTo>
                  <a:pt x="820" y="61"/>
                </a:lnTo>
                <a:lnTo>
                  <a:pt x="820" y="62"/>
                </a:lnTo>
                <a:lnTo>
                  <a:pt x="819" y="64"/>
                </a:lnTo>
                <a:lnTo>
                  <a:pt x="818" y="64"/>
                </a:lnTo>
                <a:lnTo>
                  <a:pt x="817" y="62"/>
                </a:lnTo>
                <a:lnTo>
                  <a:pt x="817" y="61"/>
                </a:lnTo>
                <a:lnTo>
                  <a:pt x="818" y="60"/>
                </a:lnTo>
                <a:close/>
                <a:moveTo>
                  <a:pt x="832" y="50"/>
                </a:moveTo>
                <a:lnTo>
                  <a:pt x="832" y="50"/>
                </a:lnTo>
                <a:lnTo>
                  <a:pt x="833" y="49"/>
                </a:lnTo>
                <a:lnTo>
                  <a:pt x="834" y="50"/>
                </a:lnTo>
                <a:lnTo>
                  <a:pt x="834" y="51"/>
                </a:lnTo>
                <a:lnTo>
                  <a:pt x="834" y="52"/>
                </a:lnTo>
                <a:lnTo>
                  <a:pt x="833" y="54"/>
                </a:lnTo>
                <a:lnTo>
                  <a:pt x="832" y="52"/>
                </a:lnTo>
                <a:lnTo>
                  <a:pt x="831" y="51"/>
                </a:lnTo>
                <a:lnTo>
                  <a:pt x="832" y="50"/>
                </a:lnTo>
                <a:close/>
                <a:moveTo>
                  <a:pt x="847" y="40"/>
                </a:moveTo>
                <a:lnTo>
                  <a:pt x="847" y="40"/>
                </a:lnTo>
                <a:lnTo>
                  <a:pt x="848" y="39"/>
                </a:lnTo>
                <a:lnTo>
                  <a:pt x="849" y="40"/>
                </a:lnTo>
                <a:lnTo>
                  <a:pt x="850" y="41"/>
                </a:lnTo>
                <a:lnTo>
                  <a:pt x="849" y="42"/>
                </a:lnTo>
                <a:lnTo>
                  <a:pt x="848" y="43"/>
                </a:lnTo>
                <a:lnTo>
                  <a:pt x="847" y="42"/>
                </a:lnTo>
                <a:lnTo>
                  <a:pt x="846" y="41"/>
                </a:lnTo>
                <a:lnTo>
                  <a:pt x="847" y="40"/>
                </a:lnTo>
                <a:close/>
                <a:moveTo>
                  <a:pt x="861" y="30"/>
                </a:moveTo>
                <a:lnTo>
                  <a:pt x="861" y="30"/>
                </a:lnTo>
                <a:lnTo>
                  <a:pt x="864" y="29"/>
                </a:lnTo>
                <a:lnTo>
                  <a:pt x="865" y="30"/>
                </a:lnTo>
                <a:lnTo>
                  <a:pt x="865" y="31"/>
                </a:lnTo>
                <a:lnTo>
                  <a:pt x="864" y="32"/>
                </a:lnTo>
                <a:lnTo>
                  <a:pt x="863" y="33"/>
                </a:lnTo>
                <a:lnTo>
                  <a:pt x="861" y="32"/>
                </a:lnTo>
                <a:lnTo>
                  <a:pt x="861" y="31"/>
                </a:lnTo>
                <a:lnTo>
                  <a:pt x="861" y="30"/>
                </a:lnTo>
                <a:close/>
                <a:moveTo>
                  <a:pt x="877" y="20"/>
                </a:moveTo>
                <a:lnTo>
                  <a:pt x="877" y="20"/>
                </a:lnTo>
                <a:lnTo>
                  <a:pt x="878" y="20"/>
                </a:lnTo>
                <a:lnTo>
                  <a:pt x="879" y="20"/>
                </a:lnTo>
                <a:lnTo>
                  <a:pt x="879" y="21"/>
                </a:lnTo>
                <a:lnTo>
                  <a:pt x="879" y="22"/>
                </a:lnTo>
                <a:lnTo>
                  <a:pt x="877" y="23"/>
                </a:lnTo>
                <a:lnTo>
                  <a:pt x="876" y="22"/>
                </a:lnTo>
                <a:lnTo>
                  <a:pt x="876" y="21"/>
                </a:lnTo>
                <a:lnTo>
                  <a:pt x="877" y="20"/>
                </a:lnTo>
                <a:close/>
                <a:moveTo>
                  <a:pt x="892" y="10"/>
                </a:moveTo>
                <a:lnTo>
                  <a:pt x="892" y="10"/>
                </a:lnTo>
                <a:lnTo>
                  <a:pt x="893" y="10"/>
                </a:lnTo>
                <a:lnTo>
                  <a:pt x="894" y="10"/>
                </a:lnTo>
                <a:lnTo>
                  <a:pt x="894" y="11"/>
                </a:lnTo>
                <a:lnTo>
                  <a:pt x="894" y="12"/>
                </a:lnTo>
                <a:lnTo>
                  <a:pt x="893" y="13"/>
                </a:lnTo>
                <a:lnTo>
                  <a:pt x="892" y="12"/>
                </a:lnTo>
                <a:lnTo>
                  <a:pt x="891" y="11"/>
                </a:lnTo>
                <a:lnTo>
                  <a:pt x="892" y="10"/>
                </a:lnTo>
                <a:close/>
                <a:moveTo>
                  <a:pt x="906" y="0"/>
                </a:moveTo>
                <a:lnTo>
                  <a:pt x="906" y="0"/>
                </a:lnTo>
                <a:lnTo>
                  <a:pt x="907" y="0"/>
                </a:lnTo>
                <a:lnTo>
                  <a:pt x="909" y="0"/>
                </a:lnTo>
                <a:lnTo>
                  <a:pt x="910" y="1"/>
                </a:lnTo>
                <a:lnTo>
                  <a:pt x="909" y="2"/>
                </a:lnTo>
                <a:lnTo>
                  <a:pt x="907" y="3"/>
                </a:lnTo>
                <a:lnTo>
                  <a:pt x="906" y="2"/>
                </a:lnTo>
                <a:lnTo>
                  <a:pt x="905" y="1"/>
                </a:lnTo>
                <a:lnTo>
                  <a:pt x="90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3" name="Freeform 53"/>
          <p:cNvSpPr>
            <a:spLocks/>
          </p:cNvSpPr>
          <p:nvPr/>
        </p:nvSpPr>
        <p:spPr bwMode="auto">
          <a:xfrm>
            <a:off x="3875088" y="4256088"/>
            <a:ext cx="98425" cy="98425"/>
          </a:xfrm>
          <a:custGeom>
            <a:avLst/>
            <a:gdLst>
              <a:gd name="T0" fmla="*/ 10080626 w 62"/>
              <a:gd name="T1" fmla="*/ 120967520 h 62"/>
              <a:gd name="T2" fmla="*/ 7561264 w 62"/>
              <a:gd name="T3" fmla="*/ 113407847 h 62"/>
              <a:gd name="T4" fmla="*/ 5040313 w 62"/>
              <a:gd name="T5" fmla="*/ 105846586 h 62"/>
              <a:gd name="T6" fmla="*/ 2520950 w 62"/>
              <a:gd name="T7" fmla="*/ 98286888 h 62"/>
              <a:gd name="T8" fmla="*/ 0 w 62"/>
              <a:gd name="T9" fmla="*/ 93246577 h 62"/>
              <a:gd name="T10" fmla="*/ 0 w 62"/>
              <a:gd name="T11" fmla="*/ 85685316 h 62"/>
              <a:gd name="T12" fmla="*/ 0 w 62"/>
              <a:gd name="T13" fmla="*/ 75604694 h 62"/>
              <a:gd name="T14" fmla="*/ 0 w 62"/>
              <a:gd name="T15" fmla="*/ 70564382 h 62"/>
              <a:gd name="T16" fmla="*/ 0 w 62"/>
              <a:gd name="T17" fmla="*/ 63004709 h 62"/>
              <a:gd name="T18" fmla="*/ 5040313 w 62"/>
              <a:gd name="T19" fmla="*/ 47883763 h 62"/>
              <a:gd name="T20" fmla="*/ 10080626 w 62"/>
              <a:gd name="T21" fmla="*/ 32762829 h 62"/>
              <a:gd name="T22" fmla="*/ 20161251 w 62"/>
              <a:gd name="T23" fmla="*/ 22682201 h 62"/>
              <a:gd name="T24" fmla="*/ 32762829 w 62"/>
              <a:gd name="T25" fmla="*/ 10080626 h 62"/>
              <a:gd name="T26" fmla="*/ 40322502 w 62"/>
              <a:gd name="T27" fmla="*/ 7561264 h 62"/>
              <a:gd name="T28" fmla="*/ 47883763 w 62"/>
              <a:gd name="T29" fmla="*/ 5040313 h 62"/>
              <a:gd name="T30" fmla="*/ 52924087 w 62"/>
              <a:gd name="T31" fmla="*/ 2520950 h 62"/>
              <a:gd name="T32" fmla="*/ 63004709 w 62"/>
              <a:gd name="T33" fmla="*/ 0 h 62"/>
              <a:gd name="T34" fmla="*/ 70564382 w 62"/>
              <a:gd name="T35" fmla="*/ 0 h 62"/>
              <a:gd name="T36" fmla="*/ 75604694 w 62"/>
              <a:gd name="T37" fmla="*/ 0 h 62"/>
              <a:gd name="T38" fmla="*/ 85685316 w 62"/>
              <a:gd name="T39" fmla="*/ 0 h 62"/>
              <a:gd name="T40" fmla="*/ 90725627 w 62"/>
              <a:gd name="T41" fmla="*/ 0 h 62"/>
              <a:gd name="T42" fmla="*/ 108367535 w 62"/>
              <a:gd name="T43" fmla="*/ 5040313 h 62"/>
              <a:gd name="T44" fmla="*/ 118448158 w 62"/>
              <a:gd name="T45" fmla="*/ 10080626 h 62"/>
              <a:gd name="T46" fmla="*/ 133569092 w 62"/>
              <a:gd name="T47" fmla="*/ 20161251 h 62"/>
              <a:gd name="T48" fmla="*/ 141128765 w 62"/>
              <a:gd name="T49" fmla="*/ 32762829 h 62"/>
              <a:gd name="T50" fmla="*/ 141128765 w 62"/>
              <a:gd name="T51" fmla="*/ 32762829 h 62"/>
              <a:gd name="T52" fmla="*/ 146169076 w 62"/>
              <a:gd name="T53" fmla="*/ 40322502 h 62"/>
              <a:gd name="T54" fmla="*/ 148690026 w 62"/>
              <a:gd name="T55" fmla="*/ 47883763 h 62"/>
              <a:gd name="T56" fmla="*/ 153730337 w 62"/>
              <a:gd name="T57" fmla="*/ 52924087 h 62"/>
              <a:gd name="T58" fmla="*/ 153730337 w 62"/>
              <a:gd name="T59" fmla="*/ 63004709 h 62"/>
              <a:gd name="T60" fmla="*/ 156249699 w 62"/>
              <a:gd name="T61" fmla="*/ 70564382 h 62"/>
              <a:gd name="T62" fmla="*/ 156249699 w 62"/>
              <a:gd name="T63" fmla="*/ 75604694 h 62"/>
              <a:gd name="T64" fmla="*/ 156249699 w 62"/>
              <a:gd name="T65" fmla="*/ 85685316 h 62"/>
              <a:gd name="T66" fmla="*/ 153730337 w 62"/>
              <a:gd name="T67" fmla="*/ 90725627 h 62"/>
              <a:gd name="T68" fmla="*/ 148690026 w 62"/>
              <a:gd name="T69" fmla="*/ 105846586 h 62"/>
              <a:gd name="T70" fmla="*/ 141128765 w 62"/>
              <a:gd name="T71" fmla="*/ 118448158 h 62"/>
              <a:gd name="T72" fmla="*/ 133569092 w 62"/>
              <a:gd name="T73" fmla="*/ 133569092 h 62"/>
              <a:gd name="T74" fmla="*/ 120967520 w 62"/>
              <a:gd name="T75" fmla="*/ 141128765 h 62"/>
              <a:gd name="T76" fmla="*/ 113407847 w 62"/>
              <a:gd name="T77" fmla="*/ 146169076 h 62"/>
              <a:gd name="T78" fmla="*/ 108367535 w 62"/>
              <a:gd name="T79" fmla="*/ 148690026 h 62"/>
              <a:gd name="T80" fmla="*/ 98286888 w 62"/>
              <a:gd name="T81" fmla="*/ 151209387 h 62"/>
              <a:gd name="T82" fmla="*/ 93246577 w 62"/>
              <a:gd name="T83" fmla="*/ 151209387 h 62"/>
              <a:gd name="T84" fmla="*/ 85685316 w 62"/>
              <a:gd name="T85" fmla="*/ 156249699 h 62"/>
              <a:gd name="T86" fmla="*/ 75604694 w 62"/>
              <a:gd name="T87" fmla="*/ 156249699 h 62"/>
              <a:gd name="T88" fmla="*/ 70564382 w 62"/>
              <a:gd name="T89" fmla="*/ 156249699 h 62"/>
              <a:gd name="T90" fmla="*/ 63004709 w 62"/>
              <a:gd name="T91" fmla="*/ 151209387 h 62"/>
              <a:gd name="T92" fmla="*/ 47883763 w 62"/>
              <a:gd name="T93" fmla="*/ 148690026 h 62"/>
              <a:gd name="T94" fmla="*/ 32762829 w 62"/>
              <a:gd name="T95" fmla="*/ 141128765 h 62"/>
              <a:gd name="T96" fmla="*/ 22682201 w 62"/>
              <a:gd name="T97" fmla="*/ 133569092 h 62"/>
              <a:gd name="T98" fmla="*/ 10080626 w 62"/>
              <a:gd name="T99" fmla="*/ 120967520 h 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2"/>
              <a:gd name="T151" fmla="*/ 0 h 62"/>
              <a:gd name="T152" fmla="*/ 62 w 62"/>
              <a:gd name="T153" fmla="*/ 62 h 6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2" h="62">
                <a:moveTo>
                  <a:pt x="4" y="48"/>
                </a:moveTo>
                <a:lnTo>
                  <a:pt x="3" y="45"/>
                </a:lnTo>
                <a:lnTo>
                  <a:pt x="2" y="42"/>
                </a:lnTo>
                <a:lnTo>
                  <a:pt x="1" y="39"/>
                </a:lnTo>
                <a:lnTo>
                  <a:pt x="0" y="37"/>
                </a:lnTo>
                <a:lnTo>
                  <a:pt x="0" y="34"/>
                </a:lnTo>
                <a:lnTo>
                  <a:pt x="0" y="30"/>
                </a:lnTo>
                <a:lnTo>
                  <a:pt x="0" y="28"/>
                </a:lnTo>
                <a:lnTo>
                  <a:pt x="0" y="25"/>
                </a:lnTo>
                <a:lnTo>
                  <a:pt x="2" y="19"/>
                </a:lnTo>
                <a:lnTo>
                  <a:pt x="4" y="13"/>
                </a:lnTo>
                <a:lnTo>
                  <a:pt x="8" y="9"/>
                </a:lnTo>
                <a:lnTo>
                  <a:pt x="13" y="4"/>
                </a:lnTo>
                <a:lnTo>
                  <a:pt x="16" y="3"/>
                </a:lnTo>
                <a:lnTo>
                  <a:pt x="19" y="2"/>
                </a:lnTo>
                <a:lnTo>
                  <a:pt x="21" y="1"/>
                </a:lnTo>
                <a:lnTo>
                  <a:pt x="25" y="0"/>
                </a:lnTo>
                <a:lnTo>
                  <a:pt x="28" y="0"/>
                </a:lnTo>
                <a:lnTo>
                  <a:pt x="30" y="0"/>
                </a:lnTo>
                <a:lnTo>
                  <a:pt x="34" y="0"/>
                </a:lnTo>
                <a:lnTo>
                  <a:pt x="36" y="0"/>
                </a:lnTo>
                <a:lnTo>
                  <a:pt x="43" y="2"/>
                </a:lnTo>
                <a:lnTo>
                  <a:pt x="47" y="4"/>
                </a:lnTo>
                <a:lnTo>
                  <a:pt x="53" y="8"/>
                </a:lnTo>
                <a:lnTo>
                  <a:pt x="56" y="13"/>
                </a:lnTo>
                <a:lnTo>
                  <a:pt x="58" y="16"/>
                </a:lnTo>
                <a:lnTo>
                  <a:pt x="59" y="19"/>
                </a:lnTo>
                <a:lnTo>
                  <a:pt x="61" y="21"/>
                </a:lnTo>
                <a:lnTo>
                  <a:pt x="61" y="25"/>
                </a:lnTo>
                <a:lnTo>
                  <a:pt x="62" y="28"/>
                </a:lnTo>
                <a:lnTo>
                  <a:pt x="62" y="30"/>
                </a:lnTo>
                <a:lnTo>
                  <a:pt x="62" y="34"/>
                </a:lnTo>
                <a:lnTo>
                  <a:pt x="61" y="36"/>
                </a:lnTo>
                <a:lnTo>
                  <a:pt x="59" y="42"/>
                </a:lnTo>
                <a:lnTo>
                  <a:pt x="56" y="47"/>
                </a:lnTo>
                <a:lnTo>
                  <a:pt x="53" y="53"/>
                </a:lnTo>
                <a:lnTo>
                  <a:pt x="48" y="56"/>
                </a:lnTo>
                <a:lnTo>
                  <a:pt x="45" y="58"/>
                </a:lnTo>
                <a:lnTo>
                  <a:pt x="43" y="59"/>
                </a:lnTo>
                <a:lnTo>
                  <a:pt x="39" y="60"/>
                </a:lnTo>
                <a:lnTo>
                  <a:pt x="37" y="60"/>
                </a:lnTo>
                <a:lnTo>
                  <a:pt x="34" y="62"/>
                </a:lnTo>
                <a:lnTo>
                  <a:pt x="30" y="62"/>
                </a:lnTo>
                <a:lnTo>
                  <a:pt x="28" y="62"/>
                </a:lnTo>
                <a:lnTo>
                  <a:pt x="25" y="60"/>
                </a:lnTo>
                <a:lnTo>
                  <a:pt x="19" y="59"/>
                </a:lnTo>
                <a:lnTo>
                  <a:pt x="13" y="56"/>
                </a:lnTo>
                <a:lnTo>
                  <a:pt x="9" y="53"/>
                </a:lnTo>
                <a:lnTo>
                  <a:pt x="4" y="4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4" name="Freeform 54"/>
          <p:cNvSpPr>
            <a:spLocks noEditPoints="1"/>
          </p:cNvSpPr>
          <p:nvPr/>
        </p:nvSpPr>
        <p:spPr bwMode="auto">
          <a:xfrm>
            <a:off x="5116513" y="2914650"/>
            <a:ext cx="306387" cy="803275"/>
          </a:xfrm>
          <a:custGeom>
            <a:avLst/>
            <a:gdLst>
              <a:gd name="T0" fmla="*/ 476308008 w 193"/>
              <a:gd name="T1" fmla="*/ 2520950 h 506"/>
              <a:gd name="T2" fmla="*/ 468748348 w 193"/>
              <a:gd name="T3" fmla="*/ 47883763 h 506"/>
              <a:gd name="T4" fmla="*/ 466227403 w 193"/>
              <a:gd name="T5" fmla="*/ 40322503 h 506"/>
              <a:gd name="T6" fmla="*/ 446066192 w 193"/>
              <a:gd name="T7" fmla="*/ 93246577 h 506"/>
              <a:gd name="T8" fmla="*/ 453627440 w 193"/>
              <a:gd name="T9" fmla="*/ 85685317 h 506"/>
              <a:gd name="T10" fmla="*/ 428425926 w 193"/>
              <a:gd name="T11" fmla="*/ 128528781 h 506"/>
              <a:gd name="T12" fmla="*/ 438506532 w 193"/>
              <a:gd name="T13" fmla="*/ 131048143 h 506"/>
              <a:gd name="T14" fmla="*/ 410783974 w 193"/>
              <a:gd name="T15" fmla="*/ 171370633 h 506"/>
              <a:gd name="T16" fmla="*/ 420864679 w 193"/>
              <a:gd name="T17" fmla="*/ 173891583 h 506"/>
              <a:gd name="T18" fmla="*/ 398184011 w 193"/>
              <a:gd name="T19" fmla="*/ 216733484 h 506"/>
              <a:gd name="T20" fmla="*/ 405743671 w 193"/>
              <a:gd name="T21" fmla="*/ 214214123 h 506"/>
              <a:gd name="T22" fmla="*/ 383063103 w 193"/>
              <a:gd name="T23" fmla="*/ 262096286 h 506"/>
              <a:gd name="T24" fmla="*/ 388103406 w 193"/>
              <a:gd name="T25" fmla="*/ 257055975 h 506"/>
              <a:gd name="T26" fmla="*/ 365421250 w 193"/>
              <a:gd name="T27" fmla="*/ 304939726 h 506"/>
              <a:gd name="T28" fmla="*/ 372982498 w 193"/>
              <a:gd name="T29" fmla="*/ 297378465 h 506"/>
              <a:gd name="T30" fmla="*/ 352821287 w 193"/>
              <a:gd name="T31" fmla="*/ 345262216 h 506"/>
              <a:gd name="T32" fmla="*/ 355340644 w 193"/>
              <a:gd name="T33" fmla="*/ 337700955 h 506"/>
              <a:gd name="T34" fmla="*/ 337700379 w 193"/>
              <a:gd name="T35" fmla="*/ 388104068 h 506"/>
              <a:gd name="T36" fmla="*/ 337700379 w 193"/>
              <a:gd name="T37" fmla="*/ 380544395 h 506"/>
              <a:gd name="T38" fmla="*/ 325098828 w 193"/>
              <a:gd name="T39" fmla="*/ 428426658 h 506"/>
              <a:gd name="T40" fmla="*/ 317539168 w 193"/>
              <a:gd name="T41" fmla="*/ 423386346 h 506"/>
              <a:gd name="T42" fmla="*/ 309977920 w 193"/>
              <a:gd name="T43" fmla="*/ 471270097 h 506"/>
              <a:gd name="T44" fmla="*/ 302418260 w 193"/>
              <a:gd name="T45" fmla="*/ 466229786 h 506"/>
              <a:gd name="T46" fmla="*/ 292337655 w 193"/>
              <a:gd name="T47" fmla="*/ 514111949 h 506"/>
              <a:gd name="T48" fmla="*/ 284776407 w 193"/>
              <a:gd name="T49" fmla="*/ 509071638 h 506"/>
              <a:gd name="T50" fmla="*/ 292337655 w 193"/>
              <a:gd name="T51" fmla="*/ 506552276 h 506"/>
              <a:gd name="T52" fmla="*/ 272176444 w 193"/>
              <a:gd name="T53" fmla="*/ 559474751 h 506"/>
              <a:gd name="T54" fmla="*/ 272176444 w 193"/>
              <a:gd name="T55" fmla="*/ 549394128 h 506"/>
              <a:gd name="T56" fmla="*/ 259574894 w 193"/>
              <a:gd name="T57" fmla="*/ 599797241 h 506"/>
              <a:gd name="T58" fmla="*/ 257055536 w 193"/>
              <a:gd name="T59" fmla="*/ 592237568 h 506"/>
              <a:gd name="T60" fmla="*/ 241934628 w 193"/>
              <a:gd name="T61" fmla="*/ 642639093 h 506"/>
              <a:gd name="T62" fmla="*/ 244453985 w 193"/>
              <a:gd name="T63" fmla="*/ 635079420 h 506"/>
              <a:gd name="T64" fmla="*/ 221773417 w 193"/>
              <a:gd name="T65" fmla="*/ 682963171 h 506"/>
              <a:gd name="T66" fmla="*/ 231854023 w 193"/>
              <a:gd name="T67" fmla="*/ 682963171 h 506"/>
              <a:gd name="T68" fmla="*/ 206652460 w 193"/>
              <a:gd name="T69" fmla="*/ 718245350 h 506"/>
              <a:gd name="T70" fmla="*/ 199091212 w 193"/>
              <a:gd name="T71" fmla="*/ 766127514 h 506"/>
              <a:gd name="T72" fmla="*/ 194050909 w 193"/>
              <a:gd name="T73" fmla="*/ 758567840 h 506"/>
              <a:gd name="T74" fmla="*/ 176410643 w 193"/>
              <a:gd name="T75" fmla="*/ 811490315 h 506"/>
              <a:gd name="T76" fmla="*/ 183970304 w 193"/>
              <a:gd name="T77" fmla="*/ 803930642 h 506"/>
              <a:gd name="T78" fmla="*/ 161289735 w 193"/>
              <a:gd name="T79" fmla="*/ 851813004 h 506"/>
              <a:gd name="T80" fmla="*/ 166330038 w 193"/>
              <a:gd name="T81" fmla="*/ 846772693 h 506"/>
              <a:gd name="T82" fmla="*/ 148688185 w 193"/>
              <a:gd name="T83" fmla="*/ 894656444 h 506"/>
              <a:gd name="T84" fmla="*/ 146168827 w 193"/>
              <a:gd name="T85" fmla="*/ 887095183 h 506"/>
              <a:gd name="T86" fmla="*/ 136088222 w 193"/>
              <a:gd name="T87" fmla="*/ 937498296 h 506"/>
              <a:gd name="T88" fmla="*/ 128526974 w 193"/>
              <a:gd name="T89" fmla="*/ 927417673 h 506"/>
              <a:gd name="T90" fmla="*/ 118446369 w 193"/>
              <a:gd name="T91" fmla="*/ 980341735 h 506"/>
              <a:gd name="T92" fmla="*/ 120967314 w 193"/>
              <a:gd name="T93" fmla="*/ 972780475 h 506"/>
              <a:gd name="T94" fmla="*/ 98285133 w 193"/>
              <a:gd name="T95" fmla="*/ 1020664226 h 506"/>
              <a:gd name="T96" fmla="*/ 103325436 w 193"/>
              <a:gd name="T97" fmla="*/ 1020664226 h 506"/>
              <a:gd name="T98" fmla="*/ 78123923 w 193"/>
              <a:gd name="T99" fmla="*/ 1058465767 h 506"/>
              <a:gd name="T100" fmla="*/ 73083620 w 193"/>
              <a:gd name="T101" fmla="*/ 1106349517 h 506"/>
              <a:gd name="T102" fmla="*/ 68043317 w 193"/>
              <a:gd name="T103" fmla="*/ 1098788257 h 506"/>
              <a:gd name="T104" fmla="*/ 52922409 w 193"/>
              <a:gd name="T105" fmla="*/ 1149191370 h 506"/>
              <a:gd name="T106" fmla="*/ 52922409 w 193"/>
              <a:gd name="T107" fmla="*/ 1139110747 h 506"/>
              <a:gd name="T108" fmla="*/ 37801489 w 193"/>
              <a:gd name="T109" fmla="*/ 1192034809 h 506"/>
              <a:gd name="T110" fmla="*/ 32761186 w 193"/>
              <a:gd name="T111" fmla="*/ 1184473549 h 506"/>
              <a:gd name="T112" fmla="*/ 37801489 w 193"/>
              <a:gd name="T113" fmla="*/ 1189513860 h 506"/>
              <a:gd name="T114" fmla="*/ 15120914 w 193"/>
              <a:gd name="T115" fmla="*/ 1229836350 h 506"/>
              <a:gd name="T116" fmla="*/ 22680575 w 193"/>
              <a:gd name="T117" fmla="*/ 1227316988 h 506"/>
              <a:gd name="T118" fmla="*/ 5040304 w 193"/>
              <a:gd name="T119" fmla="*/ 1275199152 h 506"/>
              <a:gd name="T120" fmla="*/ 2519358 w 193"/>
              <a:gd name="T121" fmla="*/ 1267639479 h 50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93"/>
              <a:gd name="T184" fmla="*/ 0 h 506"/>
              <a:gd name="T185" fmla="*/ 193 w 193"/>
              <a:gd name="T186" fmla="*/ 506 h 50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93" h="506">
                <a:moveTo>
                  <a:pt x="193" y="2"/>
                </a:moveTo>
                <a:lnTo>
                  <a:pt x="193" y="2"/>
                </a:lnTo>
                <a:lnTo>
                  <a:pt x="191" y="3"/>
                </a:lnTo>
                <a:lnTo>
                  <a:pt x="190" y="3"/>
                </a:lnTo>
                <a:lnTo>
                  <a:pt x="189" y="2"/>
                </a:lnTo>
                <a:lnTo>
                  <a:pt x="189" y="1"/>
                </a:lnTo>
                <a:lnTo>
                  <a:pt x="190" y="0"/>
                </a:lnTo>
                <a:lnTo>
                  <a:pt x="191" y="0"/>
                </a:lnTo>
                <a:lnTo>
                  <a:pt x="193" y="1"/>
                </a:lnTo>
                <a:lnTo>
                  <a:pt x="193" y="2"/>
                </a:lnTo>
                <a:close/>
                <a:moveTo>
                  <a:pt x="186" y="19"/>
                </a:moveTo>
                <a:lnTo>
                  <a:pt x="186" y="19"/>
                </a:lnTo>
                <a:lnTo>
                  <a:pt x="185" y="20"/>
                </a:lnTo>
                <a:lnTo>
                  <a:pt x="184" y="20"/>
                </a:lnTo>
                <a:lnTo>
                  <a:pt x="182" y="19"/>
                </a:lnTo>
                <a:lnTo>
                  <a:pt x="182" y="17"/>
                </a:lnTo>
                <a:lnTo>
                  <a:pt x="184" y="16"/>
                </a:lnTo>
                <a:lnTo>
                  <a:pt x="185" y="16"/>
                </a:lnTo>
                <a:lnTo>
                  <a:pt x="186" y="17"/>
                </a:lnTo>
                <a:lnTo>
                  <a:pt x="186" y="19"/>
                </a:lnTo>
                <a:close/>
                <a:moveTo>
                  <a:pt x="180" y="35"/>
                </a:moveTo>
                <a:lnTo>
                  <a:pt x="180" y="35"/>
                </a:lnTo>
                <a:lnTo>
                  <a:pt x="179" y="37"/>
                </a:lnTo>
                <a:lnTo>
                  <a:pt x="177" y="37"/>
                </a:lnTo>
                <a:lnTo>
                  <a:pt x="177" y="35"/>
                </a:lnTo>
                <a:lnTo>
                  <a:pt x="177" y="34"/>
                </a:lnTo>
                <a:lnTo>
                  <a:pt x="177" y="33"/>
                </a:lnTo>
                <a:lnTo>
                  <a:pt x="178" y="33"/>
                </a:lnTo>
                <a:lnTo>
                  <a:pt x="179" y="33"/>
                </a:lnTo>
                <a:lnTo>
                  <a:pt x="180" y="34"/>
                </a:lnTo>
                <a:lnTo>
                  <a:pt x="180" y="35"/>
                </a:lnTo>
                <a:close/>
                <a:moveTo>
                  <a:pt x="174" y="52"/>
                </a:moveTo>
                <a:lnTo>
                  <a:pt x="174" y="52"/>
                </a:lnTo>
                <a:lnTo>
                  <a:pt x="172" y="53"/>
                </a:lnTo>
                <a:lnTo>
                  <a:pt x="171" y="53"/>
                </a:lnTo>
                <a:lnTo>
                  <a:pt x="170" y="52"/>
                </a:lnTo>
                <a:lnTo>
                  <a:pt x="170" y="51"/>
                </a:lnTo>
                <a:lnTo>
                  <a:pt x="171" y="50"/>
                </a:lnTo>
                <a:lnTo>
                  <a:pt x="172" y="50"/>
                </a:lnTo>
                <a:lnTo>
                  <a:pt x="174" y="51"/>
                </a:lnTo>
                <a:lnTo>
                  <a:pt x="174" y="52"/>
                </a:lnTo>
                <a:close/>
                <a:moveTo>
                  <a:pt x="167" y="69"/>
                </a:moveTo>
                <a:lnTo>
                  <a:pt x="167" y="69"/>
                </a:lnTo>
                <a:lnTo>
                  <a:pt x="166" y="70"/>
                </a:lnTo>
                <a:lnTo>
                  <a:pt x="165" y="70"/>
                </a:lnTo>
                <a:lnTo>
                  <a:pt x="165" y="69"/>
                </a:lnTo>
                <a:lnTo>
                  <a:pt x="163" y="69"/>
                </a:lnTo>
                <a:lnTo>
                  <a:pt x="163" y="68"/>
                </a:lnTo>
                <a:lnTo>
                  <a:pt x="165" y="67"/>
                </a:lnTo>
                <a:lnTo>
                  <a:pt x="166" y="67"/>
                </a:lnTo>
                <a:lnTo>
                  <a:pt x="167" y="67"/>
                </a:lnTo>
                <a:lnTo>
                  <a:pt x="167" y="68"/>
                </a:lnTo>
                <a:lnTo>
                  <a:pt x="167" y="69"/>
                </a:lnTo>
                <a:close/>
                <a:moveTo>
                  <a:pt x="161" y="86"/>
                </a:moveTo>
                <a:lnTo>
                  <a:pt x="161" y="86"/>
                </a:lnTo>
                <a:lnTo>
                  <a:pt x="160" y="87"/>
                </a:lnTo>
                <a:lnTo>
                  <a:pt x="159" y="87"/>
                </a:lnTo>
                <a:lnTo>
                  <a:pt x="158" y="86"/>
                </a:lnTo>
                <a:lnTo>
                  <a:pt x="158" y="85"/>
                </a:lnTo>
                <a:lnTo>
                  <a:pt x="159" y="84"/>
                </a:lnTo>
                <a:lnTo>
                  <a:pt x="160" y="84"/>
                </a:lnTo>
                <a:lnTo>
                  <a:pt x="161" y="85"/>
                </a:lnTo>
                <a:lnTo>
                  <a:pt x="161" y="86"/>
                </a:lnTo>
                <a:close/>
                <a:moveTo>
                  <a:pt x="154" y="103"/>
                </a:moveTo>
                <a:lnTo>
                  <a:pt x="154" y="103"/>
                </a:lnTo>
                <a:lnTo>
                  <a:pt x="153" y="104"/>
                </a:lnTo>
                <a:lnTo>
                  <a:pt x="152" y="104"/>
                </a:lnTo>
                <a:lnTo>
                  <a:pt x="151" y="103"/>
                </a:lnTo>
                <a:lnTo>
                  <a:pt x="151" y="102"/>
                </a:lnTo>
                <a:lnTo>
                  <a:pt x="152" y="100"/>
                </a:lnTo>
                <a:lnTo>
                  <a:pt x="153" y="100"/>
                </a:lnTo>
                <a:lnTo>
                  <a:pt x="154" y="102"/>
                </a:lnTo>
                <a:lnTo>
                  <a:pt x="154" y="103"/>
                </a:lnTo>
                <a:close/>
                <a:moveTo>
                  <a:pt x="148" y="119"/>
                </a:moveTo>
                <a:lnTo>
                  <a:pt x="148" y="119"/>
                </a:lnTo>
                <a:lnTo>
                  <a:pt x="148" y="121"/>
                </a:lnTo>
                <a:lnTo>
                  <a:pt x="147" y="121"/>
                </a:lnTo>
                <a:lnTo>
                  <a:pt x="145" y="121"/>
                </a:lnTo>
                <a:lnTo>
                  <a:pt x="144" y="119"/>
                </a:lnTo>
                <a:lnTo>
                  <a:pt x="144" y="118"/>
                </a:lnTo>
                <a:lnTo>
                  <a:pt x="145" y="118"/>
                </a:lnTo>
                <a:lnTo>
                  <a:pt x="145" y="117"/>
                </a:lnTo>
                <a:lnTo>
                  <a:pt x="148" y="117"/>
                </a:lnTo>
                <a:lnTo>
                  <a:pt x="148" y="118"/>
                </a:lnTo>
                <a:lnTo>
                  <a:pt x="149" y="118"/>
                </a:lnTo>
                <a:lnTo>
                  <a:pt x="148" y="119"/>
                </a:lnTo>
                <a:close/>
                <a:moveTo>
                  <a:pt x="142" y="136"/>
                </a:moveTo>
                <a:lnTo>
                  <a:pt x="142" y="136"/>
                </a:lnTo>
                <a:lnTo>
                  <a:pt x="141" y="136"/>
                </a:lnTo>
                <a:lnTo>
                  <a:pt x="141" y="137"/>
                </a:lnTo>
                <a:lnTo>
                  <a:pt x="140" y="137"/>
                </a:lnTo>
                <a:lnTo>
                  <a:pt x="139" y="136"/>
                </a:lnTo>
                <a:lnTo>
                  <a:pt x="139" y="135"/>
                </a:lnTo>
                <a:lnTo>
                  <a:pt x="139" y="134"/>
                </a:lnTo>
                <a:lnTo>
                  <a:pt x="140" y="134"/>
                </a:lnTo>
                <a:lnTo>
                  <a:pt x="141" y="134"/>
                </a:lnTo>
                <a:lnTo>
                  <a:pt x="142" y="135"/>
                </a:lnTo>
                <a:lnTo>
                  <a:pt x="142" y="136"/>
                </a:lnTo>
                <a:close/>
                <a:moveTo>
                  <a:pt x="135" y="153"/>
                </a:moveTo>
                <a:lnTo>
                  <a:pt x="135" y="153"/>
                </a:lnTo>
                <a:lnTo>
                  <a:pt x="134" y="154"/>
                </a:lnTo>
                <a:lnTo>
                  <a:pt x="133" y="154"/>
                </a:lnTo>
                <a:lnTo>
                  <a:pt x="132" y="153"/>
                </a:lnTo>
                <a:lnTo>
                  <a:pt x="132" y="152"/>
                </a:lnTo>
                <a:lnTo>
                  <a:pt x="133" y="151"/>
                </a:lnTo>
                <a:lnTo>
                  <a:pt x="134" y="151"/>
                </a:lnTo>
                <a:lnTo>
                  <a:pt x="135" y="152"/>
                </a:lnTo>
                <a:lnTo>
                  <a:pt x="135" y="153"/>
                </a:lnTo>
                <a:close/>
                <a:moveTo>
                  <a:pt x="130" y="170"/>
                </a:moveTo>
                <a:lnTo>
                  <a:pt x="130" y="170"/>
                </a:lnTo>
                <a:lnTo>
                  <a:pt x="129" y="170"/>
                </a:lnTo>
                <a:lnTo>
                  <a:pt x="129" y="171"/>
                </a:lnTo>
                <a:lnTo>
                  <a:pt x="128" y="171"/>
                </a:lnTo>
                <a:lnTo>
                  <a:pt x="126" y="170"/>
                </a:lnTo>
                <a:lnTo>
                  <a:pt x="126" y="169"/>
                </a:lnTo>
                <a:lnTo>
                  <a:pt x="126" y="168"/>
                </a:lnTo>
                <a:lnTo>
                  <a:pt x="128" y="168"/>
                </a:lnTo>
                <a:lnTo>
                  <a:pt x="129" y="168"/>
                </a:lnTo>
                <a:lnTo>
                  <a:pt x="130" y="169"/>
                </a:lnTo>
                <a:lnTo>
                  <a:pt x="130" y="170"/>
                </a:lnTo>
                <a:close/>
                <a:moveTo>
                  <a:pt x="123" y="187"/>
                </a:moveTo>
                <a:lnTo>
                  <a:pt x="123" y="187"/>
                </a:lnTo>
                <a:lnTo>
                  <a:pt x="122" y="188"/>
                </a:lnTo>
                <a:lnTo>
                  <a:pt x="121" y="188"/>
                </a:lnTo>
                <a:lnTo>
                  <a:pt x="120" y="187"/>
                </a:lnTo>
                <a:lnTo>
                  <a:pt x="120" y="186"/>
                </a:lnTo>
                <a:lnTo>
                  <a:pt x="120" y="185"/>
                </a:lnTo>
                <a:lnTo>
                  <a:pt x="121" y="185"/>
                </a:lnTo>
                <a:lnTo>
                  <a:pt x="122" y="185"/>
                </a:lnTo>
                <a:lnTo>
                  <a:pt x="123" y="186"/>
                </a:lnTo>
                <a:lnTo>
                  <a:pt x="123" y="187"/>
                </a:lnTo>
                <a:close/>
                <a:moveTo>
                  <a:pt x="116" y="204"/>
                </a:moveTo>
                <a:lnTo>
                  <a:pt x="116" y="204"/>
                </a:lnTo>
                <a:lnTo>
                  <a:pt x="115" y="205"/>
                </a:lnTo>
                <a:lnTo>
                  <a:pt x="114" y="205"/>
                </a:lnTo>
                <a:lnTo>
                  <a:pt x="114" y="204"/>
                </a:lnTo>
                <a:lnTo>
                  <a:pt x="113" y="204"/>
                </a:lnTo>
                <a:lnTo>
                  <a:pt x="113" y="202"/>
                </a:lnTo>
                <a:lnTo>
                  <a:pt x="114" y="201"/>
                </a:lnTo>
                <a:lnTo>
                  <a:pt x="115" y="201"/>
                </a:lnTo>
                <a:lnTo>
                  <a:pt x="116" y="201"/>
                </a:lnTo>
                <a:lnTo>
                  <a:pt x="116" y="202"/>
                </a:lnTo>
                <a:lnTo>
                  <a:pt x="116" y="204"/>
                </a:lnTo>
                <a:close/>
                <a:moveTo>
                  <a:pt x="111" y="220"/>
                </a:moveTo>
                <a:lnTo>
                  <a:pt x="111" y="220"/>
                </a:lnTo>
                <a:lnTo>
                  <a:pt x="110" y="222"/>
                </a:lnTo>
                <a:lnTo>
                  <a:pt x="108" y="222"/>
                </a:lnTo>
                <a:lnTo>
                  <a:pt x="107" y="220"/>
                </a:lnTo>
                <a:lnTo>
                  <a:pt x="107" y="219"/>
                </a:lnTo>
                <a:lnTo>
                  <a:pt x="107" y="218"/>
                </a:lnTo>
                <a:lnTo>
                  <a:pt x="108" y="218"/>
                </a:lnTo>
                <a:lnTo>
                  <a:pt x="110" y="218"/>
                </a:lnTo>
                <a:lnTo>
                  <a:pt x="111" y="218"/>
                </a:lnTo>
                <a:lnTo>
                  <a:pt x="111" y="220"/>
                </a:lnTo>
                <a:close/>
                <a:moveTo>
                  <a:pt x="104" y="237"/>
                </a:moveTo>
                <a:lnTo>
                  <a:pt x="104" y="237"/>
                </a:lnTo>
                <a:lnTo>
                  <a:pt x="103" y="238"/>
                </a:lnTo>
                <a:lnTo>
                  <a:pt x="102" y="238"/>
                </a:lnTo>
                <a:lnTo>
                  <a:pt x="101" y="237"/>
                </a:lnTo>
                <a:lnTo>
                  <a:pt x="101" y="236"/>
                </a:lnTo>
                <a:lnTo>
                  <a:pt x="101" y="235"/>
                </a:lnTo>
                <a:lnTo>
                  <a:pt x="102" y="235"/>
                </a:lnTo>
                <a:lnTo>
                  <a:pt x="103" y="235"/>
                </a:lnTo>
                <a:lnTo>
                  <a:pt x="104" y="235"/>
                </a:lnTo>
                <a:lnTo>
                  <a:pt x="104" y="237"/>
                </a:lnTo>
                <a:close/>
                <a:moveTo>
                  <a:pt x="98" y="254"/>
                </a:moveTo>
                <a:lnTo>
                  <a:pt x="98" y="254"/>
                </a:lnTo>
                <a:lnTo>
                  <a:pt x="97" y="255"/>
                </a:lnTo>
                <a:lnTo>
                  <a:pt x="96" y="255"/>
                </a:lnTo>
                <a:lnTo>
                  <a:pt x="95" y="255"/>
                </a:lnTo>
                <a:lnTo>
                  <a:pt x="94" y="254"/>
                </a:lnTo>
                <a:lnTo>
                  <a:pt x="94" y="253"/>
                </a:lnTo>
                <a:lnTo>
                  <a:pt x="95" y="252"/>
                </a:lnTo>
                <a:lnTo>
                  <a:pt x="97" y="252"/>
                </a:lnTo>
                <a:lnTo>
                  <a:pt x="98" y="254"/>
                </a:lnTo>
                <a:close/>
                <a:moveTo>
                  <a:pt x="92" y="271"/>
                </a:moveTo>
                <a:lnTo>
                  <a:pt x="92" y="271"/>
                </a:lnTo>
                <a:lnTo>
                  <a:pt x="91" y="272"/>
                </a:lnTo>
                <a:lnTo>
                  <a:pt x="89" y="272"/>
                </a:lnTo>
                <a:lnTo>
                  <a:pt x="88" y="271"/>
                </a:lnTo>
                <a:lnTo>
                  <a:pt x="88" y="270"/>
                </a:lnTo>
                <a:lnTo>
                  <a:pt x="88" y="269"/>
                </a:lnTo>
                <a:lnTo>
                  <a:pt x="89" y="269"/>
                </a:lnTo>
                <a:lnTo>
                  <a:pt x="91" y="269"/>
                </a:lnTo>
                <a:lnTo>
                  <a:pt x="92" y="269"/>
                </a:lnTo>
                <a:lnTo>
                  <a:pt x="92" y="271"/>
                </a:lnTo>
                <a:close/>
                <a:moveTo>
                  <a:pt x="85" y="288"/>
                </a:moveTo>
                <a:lnTo>
                  <a:pt x="85" y="288"/>
                </a:lnTo>
                <a:lnTo>
                  <a:pt x="84" y="288"/>
                </a:lnTo>
                <a:lnTo>
                  <a:pt x="83" y="289"/>
                </a:lnTo>
                <a:lnTo>
                  <a:pt x="82" y="288"/>
                </a:lnTo>
                <a:lnTo>
                  <a:pt x="82" y="287"/>
                </a:lnTo>
                <a:lnTo>
                  <a:pt x="82" y="285"/>
                </a:lnTo>
                <a:lnTo>
                  <a:pt x="83" y="285"/>
                </a:lnTo>
                <a:lnTo>
                  <a:pt x="84" y="284"/>
                </a:lnTo>
                <a:lnTo>
                  <a:pt x="84" y="285"/>
                </a:lnTo>
                <a:lnTo>
                  <a:pt x="85" y="285"/>
                </a:lnTo>
                <a:lnTo>
                  <a:pt x="85" y="288"/>
                </a:lnTo>
                <a:close/>
                <a:moveTo>
                  <a:pt x="79" y="304"/>
                </a:moveTo>
                <a:lnTo>
                  <a:pt x="79" y="304"/>
                </a:lnTo>
                <a:lnTo>
                  <a:pt x="78" y="304"/>
                </a:lnTo>
                <a:lnTo>
                  <a:pt x="77" y="306"/>
                </a:lnTo>
                <a:lnTo>
                  <a:pt x="76" y="304"/>
                </a:lnTo>
                <a:lnTo>
                  <a:pt x="76" y="303"/>
                </a:lnTo>
                <a:lnTo>
                  <a:pt x="76" y="302"/>
                </a:lnTo>
                <a:lnTo>
                  <a:pt x="77" y="301"/>
                </a:lnTo>
                <a:lnTo>
                  <a:pt x="78" y="302"/>
                </a:lnTo>
                <a:lnTo>
                  <a:pt x="79" y="302"/>
                </a:lnTo>
                <a:lnTo>
                  <a:pt x="79" y="304"/>
                </a:lnTo>
                <a:close/>
                <a:moveTo>
                  <a:pt x="73" y="321"/>
                </a:moveTo>
                <a:lnTo>
                  <a:pt x="73" y="321"/>
                </a:lnTo>
                <a:lnTo>
                  <a:pt x="71" y="321"/>
                </a:lnTo>
                <a:lnTo>
                  <a:pt x="70" y="322"/>
                </a:lnTo>
                <a:lnTo>
                  <a:pt x="69" y="321"/>
                </a:lnTo>
                <a:lnTo>
                  <a:pt x="69" y="320"/>
                </a:lnTo>
                <a:lnTo>
                  <a:pt x="69" y="319"/>
                </a:lnTo>
                <a:lnTo>
                  <a:pt x="70" y="318"/>
                </a:lnTo>
                <a:lnTo>
                  <a:pt x="71" y="319"/>
                </a:lnTo>
                <a:lnTo>
                  <a:pt x="73" y="319"/>
                </a:lnTo>
                <a:lnTo>
                  <a:pt x="73" y="321"/>
                </a:lnTo>
                <a:close/>
                <a:moveTo>
                  <a:pt x="66" y="338"/>
                </a:moveTo>
                <a:lnTo>
                  <a:pt x="66" y="338"/>
                </a:lnTo>
                <a:lnTo>
                  <a:pt x="65" y="339"/>
                </a:lnTo>
                <a:lnTo>
                  <a:pt x="64" y="338"/>
                </a:lnTo>
                <a:lnTo>
                  <a:pt x="62" y="338"/>
                </a:lnTo>
                <a:lnTo>
                  <a:pt x="62" y="337"/>
                </a:lnTo>
                <a:lnTo>
                  <a:pt x="62" y="336"/>
                </a:lnTo>
                <a:lnTo>
                  <a:pt x="64" y="335"/>
                </a:lnTo>
                <a:lnTo>
                  <a:pt x="65" y="335"/>
                </a:lnTo>
                <a:lnTo>
                  <a:pt x="66" y="336"/>
                </a:lnTo>
                <a:lnTo>
                  <a:pt x="67" y="337"/>
                </a:lnTo>
                <a:lnTo>
                  <a:pt x="66" y="338"/>
                </a:lnTo>
                <a:close/>
                <a:moveTo>
                  <a:pt x="60" y="355"/>
                </a:moveTo>
                <a:lnTo>
                  <a:pt x="60" y="355"/>
                </a:lnTo>
                <a:lnTo>
                  <a:pt x="59" y="355"/>
                </a:lnTo>
                <a:lnTo>
                  <a:pt x="58" y="356"/>
                </a:lnTo>
                <a:lnTo>
                  <a:pt x="58" y="355"/>
                </a:lnTo>
                <a:lnTo>
                  <a:pt x="57" y="355"/>
                </a:lnTo>
                <a:lnTo>
                  <a:pt x="57" y="354"/>
                </a:lnTo>
                <a:lnTo>
                  <a:pt x="57" y="353"/>
                </a:lnTo>
                <a:lnTo>
                  <a:pt x="58" y="352"/>
                </a:lnTo>
                <a:lnTo>
                  <a:pt x="59" y="353"/>
                </a:lnTo>
                <a:lnTo>
                  <a:pt x="60" y="353"/>
                </a:lnTo>
                <a:lnTo>
                  <a:pt x="60" y="354"/>
                </a:lnTo>
                <a:lnTo>
                  <a:pt x="60" y="355"/>
                </a:lnTo>
                <a:close/>
                <a:moveTo>
                  <a:pt x="54" y="372"/>
                </a:moveTo>
                <a:lnTo>
                  <a:pt x="54" y="372"/>
                </a:lnTo>
                <a:lnTo>
                  <a:pt x="52" y="372"/>
                </a:lnTo>
                <a:lnTo>
                  <a:pt x="52" y="373"/>
                </a:lnTo>
                <a:lnTo>
                  <a:pt x="51" y="372"/>
                </a:lnTo>
                <a:lnTo>
                  <a:pt x="50" y="372"/>
                </a:lnTo>
                <a:lnTo>
                  <a:pt x="50" y="370"/>
                </a:lnTo>
                <a:lnTo>
                  <a:pt x="51" y="368"/>
                </a:lnTo>
                <a:lnTo>
                  <a:pt x="52" y="368"/>
                </a:lnTo>
                <a:lnTo>
                  <a:pt x="54" y="370"/>
                </a:lnTo>
                <a:lnTo>
                  <a:pt x="54" y="371"/>
                </a:lnTo>
                <a:lnTo>
                  <a:pt x="54" y="372"/>
                </a:lnTo>
                <a:close/>
                <a:moveTo>
                  <a:pt x="48" y="389"/>
                </a:moveTo>
                <a:lnTo>
                  <a:pt x="48" y="389"/>
                </a:lnTo>
                <a:lnTo>
                  <a:pt x="47" y="389"/>
                </a:lnTo>
                <a:lnTo>
                  <a:pt x="46" y="390"/>
                </a:lnTo>
                <a:lnTo>
                  <a:pt x="45" y="389"/>
                </a:lnTo>
                <a:lnTo>
                  <a:pt x="45" y="386"/>
                </a:lnTo>
                <a:lnTo>
                  <a:pt x="45" y="385"/>
                </a:lnTo>
                <a:lnTo>
                  <a:pt x="47" y="385"/>
                </a:lnTo>
                <a:lnTo>
                  <a:pt x="48" y="386"/>
                </a:lnTo>
                <a:lnTo>
                  <a:pt x="48" y="387"/>
                </a:lnTo>
                <a:lnTo>
                  <a:pt x="48" y="389"/>
                </a:lnTo>
                <a:close/>
                <a:moveTo>
                  <a:pt x="41" y="405"/>
                </a:moveTo>
                <a:lnTo>
                  <a:pt x="41" y="405"/>
                </a:lnTo>
                <a:lnTo>
                  <a:pt x="40" y="405"/>
                </a:lnTo>
                <a:lnTo>
                  <a:pt x="39" y="407"/>
                </a:lnTo>
                <a:lnTo>
                  <a:pt x="39" y="405"/>
                </a:lnTo>
                <a:lnTo>
                  <a:pt x="38" y="405"/>
                </a:lnTo>
                <a:lnTo>
                  <a:pt x="38" y="403"/>
                </a:lnTo>
                <a:lnTo>
                  <a:pt x="39" y="402"/>
                </a:lnTo>
                <a:lnTo>
                  <a:pt x="40" y="402"/>
                </a:lnTo>
                <a:lnTo>
                  <a:pt x="41" y="403"/>
                </a:lnTo>
                <a:lnTo>
                  <a:pt x="41" y="404"/>
                </a:lnTo>
                <a:lnTo>
                  <a:pt x="41" y="405"/>
                </a:lnTo>
                <a:close/>
                <a:moveTo>
                  <a:pt x="34" y="422"/>
                </a:moveTo>
                <a:lnTo>
                  <a:pt x="34" y="422"/>
                </a:lnTo>
                <a:lnTo>
                  <a:pt x="33" y="422"/>
                </a:lnTo>
                <a:lnTo>
                  <a:pt x="32" y="422"/>
                </a:lnTo>
                <a:lnTo>
                  <a:pt x="31" y="422"/>
                </a:lnTo>
                <a:lnTo>
                  <a:pt x="31" y="420"/>
                </a:lnTo>
                <a:lnTo>
                  <a:pt x="32" y="419"/>
                </a:lnTo>
                <a:lnTo>
                  <a:pt x="33" y="419"/>
                </a:lnTo>
                <a:lnTo>
                  <a:pt x="34" y="420"/>
                </a:lnTo>
                <a:lnTo>
                  <a:pt x="34" y="421"/>
                </a:lnTo>
                <a:lnTo>
                  <a:pt x="34" y="422"/>
                </a:lnTo>
                <a:close/>
                <a:moveTo>
                  <a:pt x="29" y="439"/>
                </a:moveTo>
                <a:lnTo>
                  <a:pt x="29" y="439"/>
                </a:lnTo>
                <a:lnTo>
                  <a:pt x="28" y="439"/>
                </a:lnTo>
                <a:lnTo>
                  <a:pt x="27" y="439"/>
                </a:lnTo>
                <a:lnTo>
                  <a:pt x="25" y="438"/>
                </a:lnTo>
                <a:lnTo>
                  <a:pt x="25" y="437"/>
                </a:lnTo>
                <a:lnTo>
                  <a:pt x="27" y="436"/>
                </a:lnTo>
                <a:lnTo>
                  <a:pt x="28" y="436"/>
                </a:lnTo>
                <a:lnTo>
                  <a:pt x="29" y="437"/>
                </a:lnTo>
                <a:lnTo>
                  <a:pt x="29" y="438"/>
                </a:lnTo>
                <a:lnTo>
                  <a:pt x="29" y="439"/>
                </a:lnTo>
                <a:close/>
                <a:moveTo>
                  <a:pt x="22" y="456"/>
                </a:moveTo>
                <a:lnTo>
                  <a:pt x="22" y="456"/>
                </a:lnTo>
                <a:lnTo>
                  <a:pt x="21" y="456"/>
                </a:lnTo>
                <a:lnTo>
                  <a:pt x="20" y="456"/>
                </a:lnTo>
                <a:lnTo>
                  <a:pt x="19" y="455"/>
                </a:lnTo>
                <a:lnTo>
                  <a:pt x="19" y="454"/>
                </a:lnTo>
                <a:lnTo>
                  <a:pt x="20" y="452"/>
                </a:lnTo>
                <a:lnTo>
                  <a:pt x="21" y="452"/>
                </a:lnTo>
                <a:lnTo>
                  <a:pt x="22" y="454"/>
                </a:lnTo>
                <a:lnTo>
                  <a:pt x="22" y="455"/>
                </a:lnTo>
                <a:lnTo>
                  <a:pt x="22" y="456"/>
                </a:lnTo>
                <a:close/>
                <a:moveTo>
                  <a:pt x="15" y="472"/>
                </a:moveTo>
                <a:lnTo>
                  <a:pt x="15" y="472"/>
                </a:lnTo>
                <a:lnTo>
                  <a:pt x="15" y="473"/>
                </a:lnTo>
                <a:lnTo>
                  <a:pt x="14" y="473"/>
                </a:lnTo>
                <a:lnTo>
                  <a:pt x="13" y="473"/>
                </a:lnTo>
                <a:lnTo>
                  <a:pt x="12" y="472"/>
                </a:lnTo>
                <a:lnTo>
                  <a:pt x="13" y="470"/>
                </a:lnTo>
                <a:lnTo>
                  <a:pt x="13" y="469"/>
                </a:lnTo>
                <a:lnTo>
                  <a:pt x="14" y="469"/>
                </a:lnTo>
                <a:lnTo>
                  <a:pt x="15" y="469"/>
                </a:lnTo>
                <a:lnTo>
                  <a:pt x="15" y="470"/>
                </a:lnTo>
                <a:lnTo>
                  <a:pt x="17" y="472"/>
                </a:lnTo>
                <a:lnTo>
                  <a:pt x="15" y="472"/>
                </a:lnTo>
                <a:close/>
                <a:moveTo>
                  <a:pt x="10" y="488"/>
                </a:moveTo>
                <a:lnTo>
                  <a:pt x="10" y="488"/>
                </a:lnTo>
                <a:lnTo>
                  <a:pt x="9" y="489"/>
                </a:lnTo>
                <a:lnTo>
                  <a:pt x="8" y="489"/>
                </a:lnTo>
                <a:lnTo>
                  <a:pt x="6" y="489"/>
                </a:lnTo>
                <a:lnTo>
                  <a:pt x="6" y="488"/>
                </a:lnTo>
                <a:lnTo>
                  <a:pt x="6" y="487"/>
                </a:lnTo>
                <a:lnTo>
                  <a:pt x="8" y="486"/>
                </a:lnTo>
                <a:lnTo>
                  <a:pt x="9" y="486"/>
                </a:lnTo>
                <a:lnTo>
                  <a:pt x="9" y="487"/>
                </a:lnTo>
                <a:lnTo>
                  <a:pt x="10" y="487"/>
                </a:lnTo>
                <a:lnTo>
                  <a:pt x="10" y="488"/>
                </a:lnTo>
                <a:close/>
                <a:moveTo>
                  <a:pt x="3" y="505"/>
                </a:moveTo>
                <a:lnTo>
                  <a:pt x="3" y="505"/>
                </a:lnTo>
                <a:lnTo>
                  <a:pt x="3" y="506"/>
                </a:lnTo>
                <a:lnTo>
                  <a:pt x="2" y="506"/>
                </a:lnTo>
                <a:lnTo>
                  <a:pt x="1" y="506"/>
                </a:lnTo>
                <a:lnTo>
                  <a:pt x="0" y="505"/>
                </a:lnTo>
                <a:lnTo>
                  <a:pt x="0" y="504"/>
                </a:lnTo>
                <a:lnTo>
                  <a:pt x="1" y="504"/>
                </a:lnTo>
                <a:lnTo>
                  <a:pt x="1" y="503"/>
                </a:lnTo>
                <a:lnTo>
                  <a:pt x="2" y="503"/>
                </a:lnTo>
                <a:lnTo>
                  <a:pt x="3" y="504"/>
                </a:lnTo>
                <a:lnTo>
                  <a:pt x="3" y="505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5" name="Freeform 55"/>
          <p:cNvSpPr>
            <a:spLocks/>
          </p:cNvSpPr>
          <p:nvPr/>
        </p:nvSpPr>
        <p:spPr bwMode="auto">
          <a:xfrm>
            <a:off x="5049838" y="3722688"/>
            <a:ext cx="98425" cy="96837"/>
          </a:xfrm>
          <a:custGeom>
            <a:avLst/>
            <a:gdLst>
              <a:gd name="T0" fmla="*/ 105846586 w 62"/>
              <a:gd name="T1" fmla="*/ 2519350 h 61"/>
              <a:gd name="T2" fmla="*/ 118448158 w 62"/>
              <a:gd name="T3" fmla="*/ 10080574 h 61"/>
              <a:gd name="T4" fmla="*/ 131048142 w 62"/>
              <a:gd name="T5" fmla="*/ 17640211 h 61"/>
              <a:gd name="T6" fmla="*/ 141128765 w 62"/>
              <a:gd name="T7" fmla="*/ 30241724 h 61"/>
              <a:gd name="T8" fmla="*/ 148690026 w 62"/>
              <a:gd name="T9" fmla="*/ 42841643 h 61"/>
              <a:gd name="T10" fmla="*/ 153730337 w 62"/>
              <a:gd name="T11" fmla="*/ 57962511 h 61"/>
              <a:gd name="T12" fmla="*/ 156249699 w 62"/>
              <a:gd name="T13" fmla="*/ 63002796 h 61"/>
              <a:gd name="T14" fmla="*/ 156249699 w 62"/>
              <a:gd name="T15" fmla="*/ 73083367 h 61"/>
              <a:gd name="T16" fmla="*/ 156249699 w 62"/>
              <a:gd name="T17" fmla="*/ 80644588 h 61"/>
              <a:gd name="T18" fmla="*/ 156249699 w 62"/>
              <a:gd name="T19" fmla="*/ 88204222 h 61"/>
              <a:gd name="T20" fmla="*/ 153730337 w 62"/>
              <a:gd name="T21" fmla="*/ 95765444 h 61"/>
              <a:gd name="T22" fmla="*/ 151209387 w 62"/>
              <a:gd name="T23" fmla="*/ 103325078 h 61"/>
              <a:gd name="T24" fmla="*/ 143649714 w 62"/>
              <a:gd name="T25" fmla="*/ 118445958 h 61"/>
              <a:gd name="T26" fmla="*/ 133569092 w 62"/>
              <a:gd name="T27" fmla="*/ 128526529 h 61"/>
              <a:gd name="T28" fmla="*/ 120967520 w 62"/>
              <a:gd name="T29" fmla="*/ 141128036 h 61"/>
              <a:gd name="T30" fmla="*/ 110886897 w 62"/>
              <a:gd name="T31" fmla="*/ 146168321 h 61"/>
              <a:gd name="T32" fmla="*/ 95765939 w 62"/>
              <a:gd name="T33" fmla="*/ 151208606 h 61"/>
              <a:gd name="T34" fmla="*/ 88206266 w 62"/>
              <a:gd name="T35" fmla="*/ 153727955 h 61"/>
              <a:gd name="T36" fmla="*/ 80645005 w 62"/>
              <a:gd name="T37" fmla="*/ 153727955 h 61"/>
              <a:gd name="T38" fmla="*/ 73085332 w 62"/>
              <a:gd name="T39" fmla="*/ 153727955 h 61"/>
              <a:gd name="T40" fmla="*/ 65524071 w 62"/>
              <a:gd name="T41" fmla="*/ 153727955 h 61"/>
              <a:gd name="T42" fmla="*/ 57964398 w 62"/>
              <a:gd name="T43" fmla="*/ 151208606 h 61"/>
              <a:gd name="T44" fmla="*/ 50403125 w 62"/>
              <a:gd name="T45" fmla="*/ 148687670 h 61"/>
              <a:gd name="T46" fmla="*/ 50403125 w 62"/>
              <a:gd name="T47" fmla="*/ 148687670 h 61"/>
              <a:gd name="T48" fmla="*/ 37803141 w 62"/>
              <a:gd name="T49" fmla="*/ 143647384 h 61"/>
              <a:gd name="T50" fmla="*/ 22682201 w 62"/>
              <a:gd name="T51" fmla="*/ 131047465 h 61"/>
              <a:gd name="T52" fmla="*/ 15120940 w 62"/>
              <a:gd name="T53" fmla="*/ 120966895 h 61"/>
              <a:gd name="T54" fmla="*/ 5040313 w 62"/>
              <a:gd name="T55" fmla="*/ 108365388 h 61"/>
              <a:gd name="T56" fmla="*/ 0 w 62"/>
              <a:gd name="T57" fmla="*/ 95765444 h 61"/>
              <a:gd name="T58" fmla="*/ 0 w 62"/>
              <a:gd name="T59" fmla="*/ 85684873 h 61"/>
              <a:gd name="T60" fmla="*/ 0 w 62"/>
              <a:gd name="T61" fmla="*/ 78123652 h 61"/>
              <a:gd name="T62" fmla="*/ 0 w 62"/>
              <a:gd name="T63" fmla="*/ 73083367 h 61"/>
              <a:gd name="T64" fmla="*/ 0 w 62"/>
              <a:gd name="T65" fmla="*/ 63002796 h 61"/>
              <a:gd name="T66" fmla="*/ 2520950 w 62"/>
              <a:gd name="T67" fmla="*/ 55443162 h 61"/>
              <a:gd name="T68" fmla="*/ 2520950 w 62"/>
              <a:gd name="T69" fmla="*/ 50402865 h 61"/>
              <a:gd name="T70" fmla="*/ 12601575 w 62"/>
              <a:gd name="T71" fmla="*/ 35282009 h 61"/>
              <a:gd name="T72" fmla="*/ 20161251 w 62"/>
              <a:gd name="T73" fmla="*/ 20161147 h 61"/>
              <a:gd name="T74" fmla="*/ 32762829 w 62"/>
              <a:gd name="T75" fmla="*/ 12599922 h 61"/>
              <a:gd name="T76" fmla="*/ 45362814 w 62"/>
              <a:gd name="T77" fmla="*/ 5040287 h 61"/>
              <a:gd name="T78" fmla="*/ 60483760 w 62"/>
              <a:gd name="T79" fmla="*/ 0 h 61"/>
              <a:gd name="T80" fmla="*/ 65524071 w 62"/>
              <a:gd name="T81" fmla="*/ 0 h 61"/>
              <a:gd name="T82" fmla="*/ 73085332 w 62"/>
              <a:gd name="T83" fmla="*/ 0 h 61"/>
              <a:gd name="T84" fmla="*/ 83165954 w 62"/>
              <a:gd name="T85" fmla="*/ 0 h 61"/>
              <a:gd name="T86" fmla="*/ 90725627 w 62"/>
              <a:gd name="T87" fmla="*/ 0 h 61"/>
              <a:gd name="T88" fmla="*/ 95765939 w 62"/>
              <a:gd name="T89" fmla="*/ 2519350 h 61"/>
              <a:gd name="T90" fmla="*/ 105846586 w 62"/>
              <a:gd name="T91" fmla="*/ 2519350 h 6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62"/>
              <a:gd name="T139" fmla="*/ 0 h 61"/>
              <a:gd name="T140" fmla="*/ 62 w 62"/>
              <a:gd name="T141" fmla="*/ 61 h 61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62" h="61">
                <a:moveTo>
                  <a:pt x="42" y="1"/>
                </a:moveTo>
                <a:lnTo>
                  <a:pt x="47" y="4"/>
                </a:lnTo>
                <a:lnTo>
                  <a:pt x="52" y="7"/>
                </a:lnTo>
                <a:lnTo>
                  <a:pt x="56" y="12"/>
                </a:lnTo>
                <a:lnTo>
                  <a:pt x="59" y="17"/>
                </a:lnTo>
                <a:lnTo>
                  <a:pt x="61" y="23"/>
                </a:lnTo>
                <a:lnTo>
                  <a:pt x="62" y="25"/>
                </a:lnTo>
                <a:lnTo>
                  <a:pt x="62" y="29"/>
                </a:lnTo>
                <a:lnTo>
                  <a:pt x="62" y="32"/>
                </a:lnTo>
                <a:lnTo>
                  <a:pt x="62" y="35"/>
                </a:lnTo>
                <a:lnTo>
                  <a:pt x="61" y="38"/>
                </a:lnTo>
                <a:lnTo>
                  <a:pt x="60" y="41"/>
                </a:lnTo>
                <a:lnTo>
                  <a:pt x="57" y="47"/>
                </a:lnTo>
                <a:lnTo>
                  <a:pt x="53" y="51"/>
                </a:lnTo>
                <a:lnTo>
                  <a:pt x="48" y="56"/>
                </a:lnTo>
                <a:lnTo>
                  <a:pt x="44" y="58"/>
                </a:lnTo>
                <a:lnTo>
                  <a:pt x="38" y="60"/>
                </a:lnTo>
                <a:lnTo>
                  <a:pt x="35" y="61"/>
                </a:lnTo>
                <a:lnTo>
                  <a:pt x="32" y="61"/>
                </a:lnTo>
                <a:lnTo>
                  <a:pt x="29" y="61"/>
                </a:lnTo>
                <a:lnTo>
                  <a:pt x="26" y="61"/>
                </a:lnTo>
                <a:lnTo>
                  <a:pt x="23" y="60"/>
                </a:lnTo>
                <a:lnTo>
                  <a:pt x="20" y="59"/>
                </a:lnTo>
                <a:lnTo>
                  <a:pt x="15" y="57"/>
                </a:lnTo>
                <a:lnTo>
                  <a:pt x="9" y="52"/>
                </a:lnTo>
                <a:lnTo>
                  <a:pt x="6" y="48"/>
                </a:lnTo>
                <a:lnTo>
                  <a:pt x="2" y="43"/>
                </a:lnTo>
                <a:lnTo>
                  <a:pt x="0" y="38"/>
                </a:lnTo>
                <a:lnTo>
                  <a:pt x="0" y="34"/>
                </a:lnTo>
                <a:lnTo>
                  <a:pt x="0" y="31"/>
                </a:lnTo>
                <a:lnTo>
                  <a:pt x="0" y="29"/>
                </a:lnTo>
                <a:lnTo>
                  <a:pt x="0" y="25"/>
                </a:lnTo>
                <a:lnTo>
                  <a:pt x="1" y="22"/>
                </a:lnTo>
                <a:lnTo>
                  <a:pt x="1" y="20"/>
                </a:lnTo>
                <a:lnTo>
                  <a:pt x="5" y="14"/>
                </a:lnTo>
                <a:lnTo>
                  <a:pt x="8" y="8"/>
                </a:lnTo>
                <a:lnTo>
                  <a:pt x="13" y="5"/>
                </a:lnTo>
                <a:lnTo>
                  <a:pt x="18" y="2"/>
                </a:lnTo>
                <a:lnTo>
                  <a:pt x="24" y="0"/>
                </a:lnTo>
                <a:lnTo>
                  <a:pt x="26" y="0"/>
                </a:lnTo>
                <a:lnTo>
                  <a:pt x="29" y="0"/>
                </a:lnTo>
                <a:lnTo>
                  <a:pt x="33" y="0"/>
                </a:lnTo>
                <a:lnTo>
                  <a:pt x="36" y="0"/>
                </a:lnTo>
                <a:lnTo>
                  <a:pt x="38" y="1"/>
                </a:lnTo>
                <a:lnTo>
                  <a:pt x="42" y="1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6" name="Line 56"/>
          <p:cNvSpPr>
            <a:spLocks noChangeShapeType="1"/>
          </p:cNvSpPr>
          <p:nvPr/>
        </p:nvSpPr>
        <p:spPr bwMode="auto">
          <a:xfrm>
            <a:off x="5037138" y="3930650"/>
            <a:ext cx="107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8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een domain model lezen?</a:t>
            </a:r>
            <a:endParaRPr lang="en-US" dirty="0"/>
          </a:p>
        </p:txBody>
      </p:sp>
      <p:sp>
        <p:nvSpPr>
          <p:cNvPr id="110" name="Tijdelijke aanduiding voor inhoud 109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store heeft één of meer kassa’s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kassa (register) hoort bij één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9" name="Afbeelding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4" y="2457811"/>
            <a:ext cx="17430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7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Tip: oefen met een voorbeeld populatie:</a:t>
            </a:r>
          </a:p>
          <a:p>
            <a:r>
              <a:rPr lang="nl-NL" dirty="0"/>
              <a:t>STORE: </a:t>
            </a:r>
          </a:p>
          <a:p>
            <a:r>
              <a:rPr lang="nl-NL" dirty="0" err="1"/>
              <a:t>MediaMarkt</a:t>
            </a:r>
            <a:r>
              <a:rPr lang="nl-NL" dirty="0"/>
              <a:t> Arnhem – </a:t>
            </a:r>
            <a:r>
              <a:rPr lang="nl-NL" dirty="0" err="1"/>
              <a:t>Velperplein</a:t>
            </a:r>
            <a:r>
              <a:rPr lang="nl-NL" dirty="0"/>
              <a:t>, </a:t>
            </a:r>
            <a:r>
              <a:rPr lang="nl-NL" dirty="0" err="1"/>
              <a:t>MediaMarkt</a:t>
            </a:r>
            <a:r>
              <a:rPr lang="nl-NL" dirty="0"/>
              <a:t> Duiven – Cartograaf </a:t>
            </a:r>
          </a:p>
          <a:p>
            <a:endParaRPr lang="nl-NL" dirty="0"/>
          </a:p>
          <a:p>
            <a:r>
              <a:rPr lang="nl-NL" dirty="0"/>
              <a:t>REGISTER:</a:t>
            </a:r>
          </a:p>
          <a:p>
            <a:r>
              <a:rPr lang="nl-NL" dirty="0"/>
              <a:t>Kassa 1, Kassa 2, Kassa A, Kassa B</a:t>
            </a:r>
          </a:p>
          <a:p>
            <a:endParaRPr lang="nl-NL" dirty="0"/>
          </a:p>
          <a:p>
            <a:r>
              <a:rPr lang="nl-NL" dirty="0"/>
              <a:t>Voorbeelden:</a:t>
            </a:r>
          </a:p>
          <a:p>
            <a:r>
              <a:rPr lang="nl-NL" dirty="0"/>
              <a:t>De MM in Arnhem heeft kassa 1		DUS MM-Arnhem kan meerdere</a:t>
            </a:r>
          </a:p>
          <a:p>
            <a:r>
              <a:rPr lang="nl-NL" dirty="0"/>
              <a:t>De MM in Arnhem heeft kassa 2		 kassa’s hebben</a:t>
            </a:r>
          </a:p>
          <a:p>
            <a:r>
              <a:rPr lang="nl-NL" dirty="0"/>
              <a:t>De MM in Duiven heeft kassa A</a:t>
            </a:r>
          </a:p>
          <a:p>
            <a:r>
              <a:rPr lang="nl-NL" dirty="0"/>
              <a:t>De MM in Duiven heeft kassa B		</a:t>
            </a:r>
          </a:p>
          <a:p>
            <a:r>
              <a:rPr lang="nl-NL" dirty="0"/>
              <a:t>Kassa A hoort bij MM Duiven</a:t>
            </a:r>
          </a:p>
          <a:p>
            <a:r>
              <a:rPr lang="nl-NL" dirty="0"/>
              <a:t>Kassa 2 hoort bij MM Arnhem</a:t>
            </a:r>
          </a:p>
          <a:p>
            <a:r>
              <a:rPr lang="nl-NL" dirty="0"/>
              <a:t>Kassa B hoort bij MM Duiven</a:t>
            </a:r>
          </a:p>
          <a:p>
            <a:r>
              <a:rPr lang="nl-NL" dirty="0"/>
              <a:t>Kassa 1 hoort bij MM Arnhem</a:t>
            </a:r>
          </a:p>
          <a:p>
            <a:endParaRPr lang="nl-NL" dirty="0"/>
          </a:p>
          <a:p>
            <a:r>
              <a:rPr lang="nl-NL" dirty="0"/>
              <a:t>De uitspraak: Kassa 2 hoort bij MM in Duiven is ONJUIST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4" y="2457811"/>
            <a:ext cx="1743075" cy="262890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041036" y="4062334"/>
            <a:ext cx="2750695" cy="5246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9265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Twee associaties tussen classes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Bedenk </a:t>
            </a:r>
            <a:r>
              <a:rPr lang="nl-NL" u="sng" dirty="0"/>
              <a:t>vier</a:t>
            </a:r>
            <a:r>
              <a:rPr lang="nl-NL" dirty="0"/>
              <a:t> voorbeeldzinnen die voor beide associaties beide richtingen verwoord.</a:t>
            </a:r>
          </a:p>
          <a:p>
            <a:endParaRPr lang="nl-NL" dirty="0"/>
          </a:p>
          <a:p>
            <a:r>
              <a:rPr lang="nl-NL" dirty="0"/>
              <a:t>Voorbeeld populatie</a:t>
            </a:r>
          </a:p>
          <a:p>
            <a:r>
              <a:rPr lang="nl-NL" dirty="0"/>
              <a:t>FLIGHT: 	KL123, NW456</a:t>
            </a:r>
          </a:p>
          <a:p>
            <a:r>
              <a:rPr lang="nl-NL" dirty="0"/>
              <a:t>AIRPORT: 	AMS, LAX</a:t>
            </a:r>
          </a:p>
          <a:p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88" y="1700808"/>
            <a:ext cx="6597375" cy="240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416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Business Domain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Inmiddels weten we heel veel over het domein van de applicatie. We hebben niet alleen de </a:t>
            </a:r>
            <a:r>
              <a:rPr lang="nl-NL" sz="2400" u="sng" dirty="0"/>
              <a:t>gebruiker</a:t>
            </a:r>
            <a:r>
              <a:rPr lang="nl-NL" sz="2400" dirty="0"/>
              <a:t> leren kennen maar ook zijn of haar vak.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We weten vrij veel van de </a:t>
            </a:r>
            <a:r>
              <a:rPr lang="nl-NL" sz="2400" u="sng" dirty="0"/>
              <a:t>objecten</a:t>
            </a:r>
            <a:r>
              <a:rPr lang="nl-NL" sz="2400" dirty="0"/>
              <a:t> die in dat vakgebied een rol spelen.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Deze objecten staan centraal in ons informatiesysteem en hoe ze er precies uitzien willen we nader </a:t>
            </a:r>
            <a:r>
              <a:rPr lang="nl-NL" sz="2400" u="sng" dirty="0"/>
              <a:t>specificeren</a:t>
            </a:r>
            <a:r>
              <a:rPr lang="nl-NL" sz="2400" dirty="0"/>
              <a:t>. En overdragen aan de rest van het ontwikkelteam.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Rollen</a:t>
            </a:r>
            <a:endParaRPr 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eaLnBrk="1" hangingPunct="1"/>
            <a:r>
              <a:rPr lang="en-US" sz="1600" dirty="0"/>
              <a:t>Elk </a:t>
            </a:r>
            <a:r>
              <a:rPr lang="en-US" sz="1600" dirty="0" err="1"/>
              <a:t>eindpunt</a:t>
            </a:r>
            <a:r>
              <a:rPr lang="en-US" sz="1600" dirty="0"/>
              <a:t> van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associatie</a:t>
            </a:r>
            <a:r>
              <a:rPr lang="en-US" sz="1600" dirty="0"/>
              <a:t> is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rol</a:t>
            </a:r>
            <a:r>
              <a:rPr lang="en-US" sz="1600" dirty="0"/>
              <a:t>, met </a:t>
            </a:r>
            <a:r>
              <a:rPr lang="en-US" sz="1600" dirty="0" err="1"/>
              <a:t>bepaalde</a:t>
            </a:r>
            <a:r>
              <a:rPr lang="en-US" sz="1600" dirty="0"/>
              <a:t> properties</a:t>
            </a:r>
          </a:p>
          <a:p>
            <a:pPr lvl="1" eaLnBrk="1" hangingPunct="1"/>
            <a:r>
              <a:rPr lang="en-US" sz="1400" dirty="0"/>
              <a:t>Role name</a:t>
            </a:r>
          </a:p>
          <a:p>
            <a:pPr lvl="1" eaLnBrk="1" hangingPunct="1"/>
            <a:r>
              <a:rPr lang="en-US" sz="1400" dirty="0"/>
              <a:t>Multiplicity</a:t>
            </a:r>
          </a:p>
          <a:p>
            <a:pPr lvl="1" eaLnBrk="1" hangingPunct="1"/>
            <a:r>
              <a:rPr lang="en-US" sz="1400" dirty="0"/>
              <a:t>...</a:t>
            </a:r>
            <a:br>
              <a:rPr lang="en-US" sz="1400" dirty="0"/>
            </a:br>
            <a:endParaRPr lang="en-US" sz="1400" dirty="0"/>
          </a:p>
          <a:p>
            <a:pPr eaLnBrk="1" hangingPunct="1"/>
            <a:r>
              <a:rPr lang="en-US" sz="1600" dirty="0" err="1"/>
              <a:t>Rolnaam</a:t>
            </a:r>
            <a:r>
              <a:rPr lang="en-US" sz="1600" dirty="0"/>
              <a:t> is 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vereist</a:t>
            </a:r>
            <a:endParaRPr lang="en-US" sz="1600" dirty="0"/>
          </a:p>
          <a:p>
            <a:pPr lvl="1" eaLnBrk="1" hangingPunct="1"/>
            <a:r>
              <a:rPr lang="en-US" sz="1400" dirty="0" err="1"/>
              <a:t>Maar</a:t>
            </a:r>
            <a:r>
              <a:rPr lang="en-US" sz="1400" dirty="0"/>
              <a:t>  </a:t>
            </a:r>
            <a:r>
              <a:rPr lang="en-US" sz="1400" dirty="0" err="1"/>
              <a:t>kan</a:t>
            </a:r>
            <a:r>
              <a:rPr lang="en-US" sz="1400" dirty="0"/>
              <a:t> </a:t>
            </a:r>
            <a:r>
              <a:rPr lang="en-US" sz="1400" dirty="0" err="1"/>
              <a:t>soms</a:t>
            </a:r>
            <a:r>
              <a:rPr lang="en-US" sz="1400" dirty="0"/>
              <a:t> </a:t>
            </a:r>
            <a:r>
              <a:rPr lang="en-US" sz="1400" dirty="0" err="1"/>
              <a:t>wel</a:t>
            </a:r>
            <a:r>
              <a:rPr lang="en-US" sz="1400" dirty="0"/>
              <a:t> </a:t>
            </a:r>
            <a:r>
              <a:rPr lang="en-US" sz="1400" dirty="0" err="1"/>
              <a:t>verhelderen</a:t>
            </a:r>
            <a:endParaRPr lang="en-US" sz="1400" dirty="0"/>
          </a:p>
          <a:p>
            <a:pPr lvl="1"/>
            <a:r>
              <a:rPr lang="nl-NL" sz="1400" dirty="0"/>
              <a:t>Lees richting</a:t>
            </a:r>
            <a:endParaRPr lang="en-US" sz="1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362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990600" y="4802188"/>
            <a:ext cx="7467600" cy="677862"/>
            <a:chOff x="624" y="2929"/>
            <a:chExt cx="4704" cy="427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624" y="3025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/>
                <a:t>Persoon</a:t>
              </a:r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4032" y="3025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nl-NL" sz="1800"/>
                <a:t>Bedrijf</a:t>
              </a:r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>
              <a:off x="1920" y="3169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2626" y="2929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nl-NL" sz="1800"/>
                <a:t>werkt bij</a:t>
              </a: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1920" y="3135"/>
              <a:ext cx="7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nl-NL" sz="1600"/>
                <a:t> werknemer</a:t>
              </a: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3280" y="3144"/>
              <a:ext cx="7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nl-NL" sz="1600"/>
                <a:t>werkgever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87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Domain Model Monopoly</a:t>
            </a:r>
          </a:p>
        </p:txBody>
      </p:sp>
      <p:pic>
        <p:nvPicPr>
          <p:cNvPr id="16388" name="Picture 3" descr="DM-mono"/>
          <p:cNvPicPr>
            <a:picLocks noGrp="1" noChangeAspect="1" noChangeArrowheads="1"/>
          </p:cNvPicPr>
          <p:nvPr>
            <p:ph idx="13"/>
          </p:nvPr>
        </p:nvPicPr>
        <p:blipFill>
          <a:blip r:embed="rId3" cstate="print"/>
          <a:stretch>
            <a:fillRect/>
          </a:stretch>
        </p:blipFill>
        <p:spPr>
          <a:xfrm>
            <a:off x="2805479" y="2384425"/>
            <a:ext cx="6025418" cy="3952875"/>
          </a:xfrm>
          <a:noFill/>
        </p:spPr>
      </p:pic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105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91513" y="81954688"/>
              <a:ext cx="0" cy="0"/>
            </p14:xfrm>
          </p:contentPart>
        </mc:Choice>
        <mc:Fallback xmlns="">
          <p:pic>
            <p:nvPicPr>
              <p:cNvPr id="47105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91513" y="81954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1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2863" y="1812925"/>
              <a:ext cx="63500" cy="80963"/>
            </p14:xfrm>
          </p:contentPart>
        </mc:Choice>
        <mc:Fallback xmlns="">
          <p:pic>
            <p:nvPicPr>
              <p:cNvPr id="471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6369" y="1806448"/>
                <a:ext cx="76489" cy="93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1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2863" y="1812925"/>
              <a:ext cx="125412" cy="98425"/>
            </p14:xfrm>
          </p:contentPart>
        </mc:Choice>
        <mc:Fallback xmlns="">
          <p:pic>
            <p:nvPicPr>
              <p:cNvPr id="471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6376" y="1806459"/>
                <a:ext cx="138386" cy="111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34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Domain Model Monopoly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r>
              <a:rPr lang="nl-NL" dirty="0"/>
              <a:t>Eén </a:t>
            </a:r>
            <a:r>
              <a:rPr lang="nl-NL" dirty="0" err="1"/>
              <a:t>player</a:t>
            </a:r>
            <a:r>
              <a:rPr lang="nl-NL" dirty="0"/>
              <a:t> bezit één speelstuk</a:t>
            </a:r>
          </a:p>
          <a:p>
            <a:r>
              <a:rPr lang="nl-NL" dirty="0"/>
              <a:t>Eén speelstuk hoort bij één speler</a:t>
            </a:r>
          </a:p>
          <a:p>
            <a:endParaRPr lang="nl-NL" dirty="0"/>
          </a:p>
          <a:p>
            <a:r>
              <a:rPr lang="nl-NL" dirty="0"/>
              <a:t>Eén speelstuk bevindt zich op één veld</a:t>
            </a:r>
          </a:p>
          <a:p>
            <a:r>
              <a:rPr lang="nl-NL" dirty="0"/>
              <a:t>Eén veld bevat 0 tot </a:t>
            </a:r>
            <a:br>
              <a:rPr lang="nl-NL" dirty="0"/>
            </a:br>
            <a:r>
              <a:rPr lang="nl-NL" dirty="0"/>
              <a:t>8 speelstukken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65" y="1742042"/>
            <a:ext cx="3352800" cy="13811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28" y="5040888"/>
            <a:ext cx="4219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9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Lezen domain model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Start vanuit één concept (A)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Volg de pijl en lees dan de </a:t>
            </a:r>
            <a:r>
              <a:rPr lang="nl-NL" dirty="0" err="1"/>
              <a:t>multipliciteit</a:t>
            </a:r>
            <a:r>
              <a:rPr lang="nl-NL" dirty="0"/>
              <a:t> van het bijbehorende concept (B)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Start vanuit concept B, neem opnieuw 1 instantie en lees dan de </a:t>
            </a:r>
            <a:r>
              <a:rPr lang="nl-NL" dirty="0" err="1"/>
              <a:t>multipliciteit</a:t>
            </a:r>
            <a:r>
              <a:rPr lang="nl-NL" dirty="0"/>
              <a:t> bij A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89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Domain Model Monopoly</a:t>
            </a:r>
          </a:p>
        </p:txBody>
      </p:sp>
      <p:pic>
        <p:nvPicPr>
          <p:cNvPr id="16388" name="Picture 3" descr="DM-mono"/>
          <p:cNvPicPr>
            <a:picLocks noGrp="1" noChangeAspect="1" noChangeArrowheads="1"/>
          </p:cNvPicPr>
          <p:nvPr>
            <p:ph idx="13"/>
          </p:nvPr>
        </p:nvPicPr>
        <p:blipFill>
          <a:blip r:embed="rId3" cstate="print"/>
          <a:stretch>
            <a:fillRect/>
          </a:stretch>
        </p:blipFill>
        <p:spPr>
          <a:xfrm>
            <a:off x="2805479" y="2384425"/>
            <a:ext cx="6025418" cy="3952875"/>
          </a:xfrm>
          <a:noFill/>
        </p:spPr>
      </p:pic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>
            <a:normAutofit lnSpcReduction="10000"/>
          </a:bodyPr>
          <a:lstStyle/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OPDRACHT:</a:t>
            </a:r>
          </a:p>
          <a:p>
            <a:endParaRPr lang="nl-NL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A. In tweetallen beschrijf alle associaties in beide richtingen in formele taal.</a:t>
            </a:r>
          </a:p>
          <a:p>
            <a:endParaRPr lang="nl-NL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B. Probeer het model uit te breiden met onroerend goed</a:t>
            </a:r>
          </a:p>
          <a:p>
            <a:endParaRPr lang="nl-NL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Bijvoorbeeld</a:t>
            </a: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Uitwerking A:</a:t>
            </a:r>
          </a:p>
          <a:p>
            <a:r>
              <a:rPr lang="nl-NL" dirty="0"/>
              <a:t>Eén dobbelsteen hoort bij één monopolygame</a:t>
            </a: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Uitwerking B:</a:t>
            </a:r>
          </a:p>
          <a:p>
            <a:r>
              <a:rPr lang="nl-NL" b="1" dirty="0">
                <a:solidFill>
                  <a:schemeClr val="bg2">
                    <a:lumMod val="25000"/>
                  </a:schemeClr>
                </a:solidFill>
              </a:rPr>
              <a:t>Concept: onroerend goed toevoegen</a:t>
            </a:r>
          </a:p>
          <a:p>
            <a:endParaRPr lang="nl-NL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105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91513" y="81954688"/>
              <a:ext cx="0" cy="0"/>
            </p14:xfrm>
          </p:contentPart>
        </mc:Choice>
        <mc:Fallback xmlns="">
          <p:pic>
            <p:nvPicPr>
              <p:cNvPr id="47105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91513" y="81954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1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2863" y="1812925"/>
              <a:ext cx="63500" cy="80963"/>
            </p14:xfrm>
          </p:contentPart>
        </mc:Choice>
        <mc:Fallback xmlns="">
          <p:pic>
            <p:nvPicPr>
              <p:cNvPr id="471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6369" y="1806448"/>
                <a:ext cx="76489" cy="93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1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92863" y="1812925"/>
              <a:ext cx="125412" cy="98425"/>
            </p14:xfrm>
          </p:contentPart>
        </mc:Choice>
        <mc:Fallback xmlns="">
          <p:pic>
            <p:nvPicPr>
              <p:cNvPr id="471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6376" y="1806459"/>
                <a:ext cx="138386" cy="111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5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dobbelsteen hoort bij één monopolygame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monopolygame wordt gespeeld met 2 dobbelstenen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monopolygame wordt gespeeld op één bord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bord bevat één monopolygame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monopolygame wordt gespeeld door 2 tot 8 spelers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9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speler speelt één monopolygame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speler bezit één piece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piece hoort bij één speler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piece is op één square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square bevat 0 tot 8 pieces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square bevindt zich op één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board bevat 40 squares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Monopoly plus uitbreiding.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413" y="836713"/>
            <a:ext cx="6005859" cy="56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332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nu verder?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Neem een Business Class Diagram op in je test rapport</a:t>
            </a:r>
          </a:p>
          <a:p>
            <a:pPr lvl="1"/>
            <a:r>
              <a:rPr lang="nl-NL" sz="2000" dirty="0"/>
              <a:t>Benoem de concepten/attributen per UC</a:t>
            </a:r>
          </a:p>
          <a:p>
            <a:pPr lvl="1"/>
            <a:r>
              <a:rPr lang="nl-NL" sz="2000" dirty="0"/>
              <a:t>Geef per concept een toelichting/voorbeeld</a:t>
            </a:r>
          </a:p>
          <a:p>
            <a:pPr lvl="1"/>
            <a:r>
              <a:rPr lang="nl-NL" sz="2000" dirty="0"/>
              <a:t>Geef associaties en </a:t>
            </a:r>
            <a:r>
              <a:rPr lang="nl-NL" sz="2000" dirty="0" err="1"/>
              <a:t>multipliciteit</a:t>
            </a:r>
            <a:endParaRPr lang="nl-NL" sz="2000" dirty="0"/>
          </a:p>
          <a:p>
            <a:pPr lvl="1"/>
            <a:r>
              <a:rPr lang="nl-NL" sz="2000" dirty="0"/>
              <a:t>Maak (combineer) het Business Class Diagram van de hele casus</a:t>
            </a:r>
          </a:p>
          <a:p>
            <a:r>
              <a:rPr lang="nl-NL" sz="2400" dirty="0"/>
              <a:t>Zorg ervoor dat je alle variabelen van de testcases kunt invoeren</a:t>
            </a:r>
            <a:endParaRPr lang="nl-NL" sz="20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9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>
                <a:latin typeface="Arial" charset="0"/>
                <a:cs typeface="Arial" charset="0"/>
              </a:rPr>
              <a:t>Huiswerk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nl-NL" sz="2400" dirty="0"/>
              <a:t>Werk verder aan de casus </a:t>
            </a:r>
            <a:r>
              <a:rPr lang="nl-NL" sz="2400" dirty="0" err="1"/>
              <a:t>GameParadise</a:t>
            </a:r>
            <a:r>
              <a:rPr lang="nl-NL" sz="2400" dirty="0"/>
              <a:t>, maak </a:t>
            </a:r>
            <a:r>
              <a:rPr lang="nl-NL" sz="2400"/>
              <a:t>opdracht 11</a:t>
            </a:r>
            <a:endParaRPr lang="nl-NL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04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Business Domain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nl-NL" sz="2400" dirty="0"/>
              <a:t>Domain = gebied waar de applicatie betrekking op heeft.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nl-NL" sz="2400" dirty="0"/>
              <a:t>Eerste schets van de Concepten/klassen tijdens </a:t>
            </a:r>
            <a:r>
              <a:rPr lang="nl-NL" sz="2400" dirty="0" err="1"/>
              <a:t>requirements</a:t>
            </a:r>
            <a:r>
              <a:rPr lang="nl-NL" sz="2400" dirty="0"/>
              <a:t> analyse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nl-NL" sz="2400" dirty="0"/>
              <a:t>De Business Class Diagram is een aanzet om later tot het ‘technische’ Class Diagram te komen (DR, OOPD en 2</a:t>
            </a:r>
            <a:r>
              <a:rPr lang="nl-NL" sz="2400" baseline="30000" dirty="0"/>
              <a:t>e</a:t>
            </a:r>
            <a:r>
              <a:rPr lang="nl-NL" sz="2400" dirty="0"/>
              <a:t> jaar).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nl-NL" sz="2400" dirty="0"/>
              <a:t>In plaats van over </a:t>
            </a:r>
            <a:r>
              <a:rPr lang="nl-NL" sz="2400" u="sng" dirty="0"/>
              <a:t>classes</a:t>
            </a:r>
            <a:r>
              <a:rPr lang="nl-NL" sz="2400" dirty="0"/>
              <a:t> spreken we in het Business Class Diagram over </a:t>
            </a:r>
            <a:r>
              <a:rPr lang="nl-NL" sz="2400" u="sng" dirty="0"/>
              <a:t>concepten</a:t>
            </a:r>
            <a:r>
              <a:rPr lang="nl-NL" sz="2400" dirty="0"/>
              <a:t>.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4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nou een concept of klasse?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de tafel waar je aan zit we beschouwen als een </a:t>
            </a:r>
            <a:r>
              <a:rPr lang="nl-NL" sz="2400" b="0" i="1" dirty="0"/>
              <a:t>object</a:t>
            </a:r>
            <a:r>
              <a:rPr lang="nl-NL" sz="2400" b="0" dirty="0"/>
              <a:t> van het </a:t>
            </a:r>
            <a:r>
              <a:rPr lang="nl-NL" sz="2400" b="0" i="1" dirty="0"/>
              <a:t>concept/klasse</a:t>
            </a:r>
            <a:r>
              <a:rPr lang="nl-NL" sz="2400" b="0" dirty="0"/>
              <a:t> tafel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er zijn vele verschillende tafels deze </a:t>
            </a:r>
            <a:r>
              <a:rPr lang="nl-NL" sz="2400" b="0" i="1" dirty="0"/>
              <a:t>objecten</a:t>
            </a:r>
            <a:r>
              <a:rPr lang="nl-NL" sz="2400" b="0" dirty="0"/>
              <a:t> hebben misschien andere </a:t>
            </a:r>
            <a:r>
              <a:rPr lang="nl-NL" sz="2400" b="0" dirty="0">
                <a:solidFill>
                  <a:srgbClr val="FF0000"/>
                </a:solidFill>
              </a:rPr>
              <a:t>afmetingen</a:t>
            </a:r>
            <a:r>
              <a:rPr lang="nl-NL" sz="2400" b="0" dirty="0"/>
              <a:t> en </a:t>
            </a:r>
            <a:r>
              <a:rPr lang="nl-NL" sz="2400" b="0" dirty="0">
                <a:solidFill>
                  <a:srgbClr val="FF0000"/>
                </a:solidFill>
              </a:rPr>
              <a:t>kleuren</a:t>
            </a:r>
            <a:r>
              <a:rPr lang="nl-NL" sz="2400" b="0" dirty="0"/>
              <a:t> maar ze passen ook in het </a:t>
            </a:r>
            <a:r>
              <a:rPr lang="nl-NL" sz="2400" b="0" i="1" dirty="0"/>
              <a:t>concept/klasse </a:t>
            </a:r>
            <a:r>
              <a:rPr lang="nl-NL" sz="2400" b="0" dirty="0"/>
              <a:t>tafel.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Al deze tafels zijn </a:t>
            </a:r>
            <a:r>
              <a:rPr lang="nl-NL" sz="2400" b="0" i="1" dirty="0"/>
              <a:t>instanties</a:t>
            </a:r>
            <a:r>
              <a:rPr lang="nl-NL" sz="2400" b="0" dirty="0"/>
              <a:t> van het </a:t>
            </a:r>
            <a:r>
              <a:rPr lang="nl-NL" sz="2400" b="0" i="1" dirty="0"/>
              <a:t>concept/klasse tafel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>
                <a:solidFill>
                  <a:srgbClr val="7030A0"/>
                </a:solidFill>
              </a:rPr>
              <a:t>Welke </a:t>
            </a:r>
            <a:r>
              <a:rPr lang="nl-NL" sz="2400" b="0" i="1" dirty="0">
                <a:solidFill>
                  <a:srgbClr val="7030A0"/>
                </a:solidFill>
              </a:rPr>
              <a:t>concepten</a:t>
            </a:r>
            <a:r>
              <a:rPr lang="nl-NL" sz="2400" b="0" dirty="0">
                <a:solidFill>
                  <a:srgbClr val="7030A0"/>
                </a:solidFill>
              </a:rPr>
              <a:t> kennen we in de Apothekerscasus?</a:t>
            </a:r>
            <a:endParaRPr lang="nl-NL" sz="2400" dirty="0">
              <a:solidFill>
                <a:srgbClr val="7030A0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De Grote Lijn: Analyse (1)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sz="2000" b="0" dirty="0" err="1"/>
              <a:t>Hierarchisch</a:t>
            </a:r>
            <a:r>
              <a:rPr lang="nl-NL" sz="2000" b="0" dirty="0"/>
              <a:t> processchema</a:t>
            </a:r>
          </a:p>
          <a:p>
            <a:pPr eaLnBrk="1" hangingPunct="1"/>
            <a:r>
              <a:rPr lang="nl-NL" b="0" dirty="0"/>
              <a:t>			leidt tot </a:t>
            </a:r>
            <a:endParaRPr lang="nl-NL" sz="2000" b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sz="2000" b="0" dirty="0" err="1"/>
              <a:t>Requirements</a:t>
            </a:r>
            <a:endParaRPr lang="nl-NL" b="0" dirty="0"/>
          </a:p>
          <a:p>
            <a:pPr lvl="1" indent="0">
              <a:buNone/>
            </a:pPr>
            <a:r>
              <a:rPr lang="nl-NL" dirty="0"/>
              <a:t>	</a:t>
            </a:r>
            <a:r>
              <a:rPr lang="nl-NL" b="0" dirty="0"/>
              <a:t>worden uitgewerkt in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sz="2000" b="0" dirty="0" err="1"/>
              <a:t>Use</a:t>
            </a:r>
            <a:r>
              <a:rPr lang="nl-NL" sz="2000" b="0" dirty="0"/>
              <a:t> Case Diagram</a:t>
            </a:r>
          </a:p>
          <a:p>
            <a:pPr lvl="1" indent="0">
              <a:buNone/>
            </a:pPr>
            <a:r>
              <a:rPr lang="nl-NL" dirty="0"/>
              <a:t>	</a:t>
            </a:r>
            <a:r>
              <a:rPr lang="nl-NL" b="0" dirty="0"/>
              <a:t>worden uitgewerkt in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b="0" dirty="0" err="1"/>
              <a:t>Use</a:t>
            </a:r>
            <a:r>
              <a:rPr lang="nl-NL" b="0" dirty="0"/>
              <a:t> Cases</a:t>
            </a:r>
          </a:p>
          <a:p>
            <a:pPr eaLnBrk="1" hangingPunct="1"/>
            <a:r>
              <a:rPr lang="nl-NL" b="0" dirty="0"/>
              <a:t>		worden gedetailleerd in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b="0" dirty="0"/>
              <a:t>Activity Diagrammen</a:t>
            </a:r>
          </a:p>
          <a:p>
            <a:pPr eaLnBrk="1" hangingPunct="1"/>
            <a:r>
              <a:rPr lang="nl-NL" b="0" dirty="0"/>
              <a:t>		worden getest door middel van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b="0" dirty="0"/>
              <a:t>Scenario’s</a:t>
            </a:r>
          </a:p>
          <a:p>
            <a:pPr eaLnBrk="1" hangingPunct="1"/>
            <a:r>
              <a:rPr lang="nl-NL" b="0" dirty="0"/>
              <a:t>		worden gespecificeerd in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b="0" dirty="0"/>
              <a:t>Test cases </a:t>
            </a:r>
          </a:p>
          <a:p>
            <a:pPr lvl="1" indent="0">
              <a:buNone/>
            </a:pPr>
            <a:r>
              <a:rPr lang="nl-NL" dirty="0"/>
              <a:t>	worden weergegeven in een</a:t>
            </a:r>
            <a:endParaRPr lang="nl-NL" b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nl-NL" b="0" dirty="0"/>
              <a:t>Business Class Diagram model</a:t>
            </a:r>
            <a:endParaRPr lang="nl-NL" sz="2000" b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nl-NL" sz="2000" b="0" dirty="0"/>
          </a:p>
          <a:p>
            <a:pPr lvl="1"/>
            <a:endParaRPr lang="nl-NL" sz="1800" dirty="0">
              <a:solidFill>
                <a:schemeClr val="folHlink"/>
              </a:solidFill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146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  <a:noFill/>
        </p:spPr>
        <p:txBody>
          <a:bodyPr/>
          <a:lstStyle/>
          <a:p>
            <a:fld id="{3EA9ED60-D97D-47A4-8EA3-46DC3E3B55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/>
              <a:t>De Grote Lijn: Analyse (2)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42900" indent="-342900" eaLnBrk="1" hangingPunct="1"/>
            <a:r>
              <a:rPr lang="nl-NL" sz="2000" i="1" dirty="0"/>
              <a:t>Domein model</a:t>
            </a:r>
            <a:r>
              <a:rPr lang="nl-NL" sz="2000" b="0" dirty="0"/>
              <a:t> (BUSINESS class diagram)</a:t>
            </a:r>
          </a:p>
          <a:p>
            <a:pPr marL="742950" lvl="1" eaLnBrk="1" hangingPunct="1"/>
            <a:r>
              <a:rPr lang="nl-NL" sz="1800" dirty="0"/>
              <a:t>Welke Business classes, concepten, zijn er?</a:t>
            </a:r>
          </a:p>
          <a:p>
            <a:pPr marL="742950" lvl="1" eaLnBrk="1" hangingPunct="1"/>
            <a:r>
              <a:rPr lang="nl-NL" sz="1800" dirty="0"/>
              <a:t>Wat hebben ze met elkaar te maken? (associaties)</a:t>
            </a:r>
          </a:p>
          <a:p>
            <a:pPr marL="742950" lvl="1" eaLnBrk="1" hangingPunct="1"/>
            <a:r>
              <a:rPr lang="nl-NL" sz="1800" dirty="0"/>
              <a:t>Wat zijn attributen van de concepten?</a:t>
            </a:r>
          </a:p>
          <a:p>
            <a:pPr marL="742950" lvl="1" eaLnBrk="1" hangingPunct="1"/>
            <a:r>
              <a:rPr lang="nl-NL" sz="1800" i="1" dirty="0"/>
              <a:t>Niet</a:t>
            </a:r>
            <a:r>
              <a:rPr lang="nl-NL" sz="1800" dirty="0"/>
              <a:t>: welke operaties hebben ze! </a:t>
            </a:r>
          </a:p>
          <a:p>
            <a:pPr marL="342900" indent="-342900" eaLnBrk="1" hangingPunct="1"/>
            <a:endParaRPr lang="nl-NL" sz="2000" b="0" dirty="0"/>
          </a:p>
          <a:p>
            <a:pPr marL="742950" lvl="1" eaLnBrk="1" hangingPunct="1">
              <a:buFont typeface="Wingdings" pitchFamily="2" charset="2"/>
              <a:buNone/>
            </a:pPr>
            <a:endParaRPr lang="nl-NL" sz="1800" dirty="0">
              <a:solidFill>
                <a:schemeClr val="folHlink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170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  <a:noFill/>
        </p:spPr>
        <p:txBody>
          <a:bodyPr/>
          <a:lstStyle/>
          <a:p>
            <a:fld id="{81F64A27-2D51-4135-9DA3-36E930C3921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7019" y="4432343"/>
            <a:ext cx="3239914" cy="23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oelichting met afgeronde rechthoek 8"/>
          <p:cNvSpPr/>
          <p:nvPr/>
        </p:nvSpPr>
        <p:spPr>
          <a:xfrm>
            <a:off x="2603500" y="4360862"/>
            <a:ext cx="1319066" cy="434457"/>
          </a:xfrm>
          <a:prstGeom prst="wedgeRoundRectCallout">
            <a:avLst>
              <a:gd name="adj1" fmla="val 148578"/>
              <a:gd name="adj2" fmla="val 21188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associatie</a:t>
            </a:r>
          </a:p>
        </p:txBody>
      </p:sp>
    </p:spTree>
    <p:extLst>
      <p:ext uri="{BB962C8B-B14F-4D97-AF65-F5344CB8AC3E}">
        <p14:creationId xmlns:p14="http://schemas.microsoft.com/office/powerpoint/2010/main" val="10629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staat er in een Business </a:t>
            </a:r>
            <a:r>
              <a:rPr lang="nl-NL" dirty="0" err="1"/>
              <a:t>Class</a:t>
            </a:r>
            <a:r>
              <a:rPr lang="nl-NL" dirty="0"/>
              <a:t> Diagram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De </a:t>
            </a:r>
            <a:r>
              <a:rPr lang="nl-NL" u="sng" dirty="0"/>
              <a:t>concepten </a:t>
            </a:r>
            <a:r>
              <a:rPr lang="nl-NL" dirty="0"/>
              <a:t>waar in de applicatie meegewerkt wordt.</a:t>
            </a:r>
          </a:p>
          <a:p>
            <a:pPr marL="457200" indent="-457200">
              <a:buFont typeface="+mj-lt"/>
              <a:buAutoNum type="arabicPeriod"/>
            </a:pPr>
            <a:r>
              <a:rPr lang="nl-NL" u="sng" dirty="0"/>
              <a:t>Attributen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De </a:t>
            </a:r>
            <a:r>
              <a:rPr lang="nl-NL" u="sng" dirty="0"/>
              <a:t>associaties </a:t>
            </a:r>
            <a:r>
              <a:rPr lang="nl-NL" dirty="0"/>
              <a:t>van deze objecten</a:t>
            </a:r>
          </a:p>
          <a:p>
            <a:pPr marL="457200" indent="-457200">
              <a:buFont typeface="+mj-lt"/>
              <a:buAutoNum type="arabicPeriod"/>
            </a:pPr>
            <a:r>
              <a:rPr lang="nl-NL" u="sng" dirty="0" err="1"/>
              <a:t>Multipliciteit</a:t>
            </a:r>
            <a:endParaRPr lang="en-US" u="sng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458788" cy="338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A1EDEB-E2E8-4796-9B2A-056923EB86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019" y="4432343"/>
            <a:ext cx="3239914" cy="23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al 8"/>
          <p:cNvSpPr/>
          <p:nvPr/>
        </p:nvSpPr>
        <p:spPr>
          <a:xfrm>
            <a:off x="4476998" y="4438281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Ovaal 9"/>
          <p:cNvSpPr/>
          <p:nvPr/>
        </p:nvSpPr>
        <p:spPr>
          <a:xfrm>
            <a:off x="4501084" y="4825570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2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1" name="Ovaal 10"/>
          <p:cNvSpPr/>
          <p:nvPr/>
        </p:nvSpPr>
        <p:spPr>
          <a:xfrm>
            <a:off x="6132122" y="4590681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3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5648202" y="5637530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4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4253458" y="5975102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7691498" y="4438281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7691498" y="4837573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2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4257305" y="6305428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2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91946" y="5515746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3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5649303" y="5222611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4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9" name="Ovaal 18"/>
          <p:cNvSpPr/>
          <p:nvPr/>
        </p:nvSpPr>
        <p:spPr>
          <a:xfrm>
            <a:off x="6479771" y="5212356"/>
            <a:ext cx="483920" cy="362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4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6702" y="941108"/>
            <a:ext cx="6102660" cy="650375"/>
          </a:xfrm>
        </p:spPr>
        <p:txBody>
          <a:bodyPr/>
          <a:lstStyle/>
          <a:p>
            <a:pPr eaLnBrk="1" hangingPunct="1"/>
            <a:r>
              <a:rPr lang="en-US" sz="2800" dirty="0"/>
              <a:t>Use Case </a:t>
            </a:r>
            <a:r>
              <a:rPr lang="en-US" sz="2800" i="1" dirty="0"/>
              <a:t>Process Sale </a:t>
            </a:r>
            <a:r>
              <a:rPr lang="en-US" sz="2800" dirty="0"/>
              <a:t>(1)</a:t>
            </a:r>
            <a:endParaRPr lang="en-US" sz="1400" dirty="0"/>
          </a:p>
        </p:txBody>
      </p:sp>
      <p:graphicFrame>
        <p:nvGraphicFramePr>
          <p:cNvPr id="611331" name="Group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69554896"/>
              </p:ext>
            </p:extLst>
          </p:nvPr>
        </p:nvGraphicFramePr>
        <p:xfrm>
          <a:off x="1118095" y="1465941"/>
          <a:ext cx="6102318" cy="5430523"/>
        </p:xfrm>
        <a:graphic>
          <a:graphicData uri="http://schemas.openxmlformats.org/drawingml/2006/table">
            <a:tbl>
              <a:tblPr/>
              <a:tblGrid>
                <a:gridCol w="304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Primary actor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Cashier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Stakeholders and interests</a:t>
                      </a: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Cashier, Customer, Company, etc.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9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Preconditions</a:t>
                      </a: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Cashier is identified and authenticated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Postconditions (Success Guarantee)</a:t>
                      </a: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Sale is saved.Tax is correctly calculated. Etc.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Main Success Scenario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Actor action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System responsibility</a:t>
                      </a: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1. Customer arrives at a POS checkout with goods to purchase.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5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2. Cashier starts a new sale.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5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0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3. Cashier enters item identifier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4. System records each sale line item and presents item description and running total. Price calculated from a set of price rules.</a:t>
                      </a: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Cashier repeats steps 3-4 until indicates done.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5. System presents total with taxes calculated.</a:t>
                      </a: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6. Cashier tells Customer the total, and asks for payment.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5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7. Customer pays.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8. System handles payment.</a:t>
                      </a: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00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5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9. System logs the completed sale and sends information to external accounting and inventory systems. System presents receipt.</a:t>
                      </a:r>
                    </a:p>
                  </a:txBody>
                  <a:tcPr marL="77218" marR="772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2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Extensions (Alternative flows)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77218" marR="772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6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6704" y="916870"/>
            <a:ext cx="6102660" cy="650375"/>
          </a:xfrm>
        </p:spPr>
        <p:txBody>
          <a:bodyPr/>
          <a:lstStyle/>
          <a:p>
            <a:pPr eaLnBrk="1" hangingPunct="1"/>
            <a:r>
              <a:rPr lang="en-US" sz="2800" dirty="0"/>
              <a:t>Use Case </a:t>
            </a:r>
            <a:r>
              <a:rPr lang="en-US" sz="2800" i="1" dirty="0"/>
              <a:t>Process Sale </a:t>
            </a:r>
            <a:r>
              <a:rPr lang="en-US" sz="2800" dirty="0"/>
              <a:t>(2)</a:t>
            </a:r>
            <a:endParaRPr lang="en-US" sz="1400" dirty="0"/>
          </a:p>
        </p:txBody>
      </p:sp>
      <p:graphicFrame>
        <p:nvGraphicFramePr>
          <p:cNvPr id="613379" name="Group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97071367"/>
              </p:ext>
            </p:extLst>
          </p:nvPr>
        </p:nvGraphicFramePr>
        <p:xfrm>
          <a:off x="1125590" y="1474136"/>
          <a:ext cx="6102720" cy="5339882"/>
        </p:xfrm>
        <a:graphic>
          <a:graphicData uri="http://schemas.openxmlformats.org/drawingml/2006/table">
            <a:tbl>
              <a:tblPr/>
              <a:tblGrid>
                <a:gridCol w="304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Extensions (Alternative flows)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Actor action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System responsibility</a:t>
                      </a: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3a. Invalid identifier: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1. System signals error and rejects entry.</a:t>
                      </a: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3-6b. Customer tells Cashier to cancel sale: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	1. Cashier cancels Sale on system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2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7a. Paying by cash:</a:t>
                      </a:r>
                      <a:b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1.Cashier enters the cash amount tendered.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2. System presents the balance due, and  releases the cash drawer.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3. Cashier deposits cash tendered and returns balance in cash to Customer.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4. Systems records the cash payment.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7b. Paying by credit: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Special non-functional requirements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Credit authorization within 30 seconds 90% of the time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3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Technology and data variations list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3b. Item identifier may be any UPC or SKU coding scheme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78862" marR="7886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Frequency of occurrence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6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Could be nearly continuous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6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Open issues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Must a cashier take their cash drawer when they log out?</a:t>
                      </a:r>
                    </a:p>
                  </a:txBody>
                  <a:tcPr marL="78862" marR="78862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1267</Words>
  <Application>Microsoft Office PowerPoint</Application>
  <PresentationFormat>Diavoorstelling (4:3)</PresentationFormat>
  <Paragraphs>343</Paragraphs>
  <Slides>29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Arial</vt:lpstr>
      <vt:lpstr>Calibri</vt:lpstr>
      <vt:lpstr>Helvetica Neue</vt:lpstr>
      <vt:lpstr>Helvetica Neue Light</vt:lpstr>
      <vt:lpstr>Verdana</vt:lpstr>
      <vt:lpstr>Wingdings</vt:lpstr>
      <vt:lpstr>Office Theme</vt:lpstr>
      <vt:lpstr>System Analysis &amp; Quality week 6 les 2</vt:lpstr>
      <vt:lpstr>Business Domain </vt:lpstr>
      <vt:lpstr>Business Domain</vt:lpstr>
      <vt:lpstr>Wat is nou een concept of klasse?</vt:lpstr>
      <vt:lpstr>De Grote Lijn: Analyse (1)</vt:lpstr>
      <vt:lpstr>De Grote Lijn: Analyse (2)</vt:lpstr>
      <vt:lpstr>Wat staat er in een Business Class Diagram </vt:lpstr>
      <vt:lpstr>Use Case Process Sale (1)</vt:lpstr>
      <vt:lpstr>Use Case Process Sale (2)</vt:lpstr>
      <vt:lpstr>Concepten in: Use Case Process Sale</vt:lpstr>
      <vt:lpstr>Attributen in: Use Case Process Sale</vt:lpstr>
      <vt:lpstr>Multipliciteit in  Use Case: Process Sale</vt:lpstr>
      <vt:lpstr>Domain Model</vt:lpstr>
      <vt:lpstr>Domain Model POS</vt:lpstr>
      <vt:lpstr>Associatie</vt:lpstr>
      <vt:lpstr>Associatie notatie</vt:lpstr>
      <vt:lpstr>Hoe een domain model lezen?</vt:lpstr>
      <vt:lpstr>PowerPoint-presentatie</vt:lpstr>
      <vt:lpstr>Twee associaties tussen classes</vt:lpstr>
      <vt:lpstr>Rollen</vt:lpstr>
      <vt:lpstr>Domain Model Monopoly</vt:lpstr>
      <vt:lpstr>Domain Model Monopoly</vt:lpstr>
      <vt:lpstr>Lezen domain model</vt:lpstr>
      <vt:lpstr>Domain Model Monopoly</vt:lpstr>
      <vt:lpstr>Uitwerking</vt:lpstr>
      <vt:lpstr>Uitwerking 2</vt:lpstr>
      <vt:lpstr>Monopoly plus uitbreiding.</vt:lpstr>
      <vt:lpstr>Hoe nu verder? 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Vogelzang Gerrit</cp:lastModifiedBy>
  <cp:revision>29</cp:revision>
  <dcterms:created xsi:type="dcterms:W3CDTF">2014-01-23T08:58:40Z</dcterms:created>
  <dcterms:modified xsi:type="dcterms:W3CDTF">2017-08-23T13:51:11Z</dcterms:modified>
</cp:coreProperties>
</file>