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8"/>
  </p:notesMasterIdLst>
  <p:sldIdLst>
    <p:sldId id="285" r:id="rId5"/>
    <p:sldId id="286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A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1274" autoAdjust="0"/>
  </p:normalViewPr>
  <p:slideViewPr>
    <p:cSldViewPr snapToGrid="0" snapToObjects="1">
      <p:cViewPr varScale="1">
        <p:scale>
          <a:sx n="99" d="100"/>
          <a:sy n="99" d="100"/>
        </p:scale>
        <p:origin x="2067" y="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gelzang Gerrit" userId="5457342c-d2a7-4a65-8edd-e894e5cd9c24" providerId="ADAL" clId="{9226914E-3086-4D00-916D-C6A35D52654A}"/>
    <pc:docChg chg="custSel delSld modSld sldOrd">
      <pc:chgData name="Vogelzang Gerrit" userId="5457342c-d2a7-4a65-8edd-e894e5cd9c24" providerId="ADAL" clId="{9226914E-3086-4D00-916D-C6A35D52654A}" dt="2017-08-28T09:57:08.917" v="258" actId="2696"/>
      <pc:docMkLst>
        <pc:docMk/>
      </pc:docMkLst>
      <pc:sldChg chg="modSp">
        <pc:chgData name="Vogelzang Gerrit" userId="5457342c-d2a7-4a65-8edd-e894e5cd9c24" providerId="ADAL" clId="{9226914E-3086-4D00-916D-C6A35D52654A}" dt="2017-08-28T09:49:33.179" v="66" actId="20577"/>
        <pc:sldMkLst>
          <pc:docMk/>
          <pc:sldMk cId="1740513180" sldId="285"/>
        </pc:sldMkLst>
        <pc:spChg chg="mod">
          <ac:chgData name="Vogelzang Gerrit" userId="5457342c-d2a7-4a65-8edd-e894e5cd9c24" providerId="ADAL" clId="{9226914E-3086-4D00-916D-C6A35D52654A}" dt="2017-08-28T09:49:33.179" v="66" actId="20577"/>
          <ac:spMkLst>
            <pc:docMk/>
            <pc:sldMk cId="1740513180" sldId="285"/>
            <ac:spMk id="7" creationId="{00000000-0000-0000-0000-000000000000}"/>
          </ac:spMkLst>
        </pc:spChg>
      </pc:sldChg>
      <pc:sldChg chg="modSp">
        <pc:chgData name="Vogelzang Gerrit" userId="5457342c-d2a7-4a65-8edd-e894e5cd9c24" providerId="ADAL" clId="{9226914E-3086-4D00-916D-C6A35D52654A}" dt="2017-08-28T09:51:41.798" v="247"/>
        <pc:sldMkLst>
          <pc:docMk/>
          <pc:sldMk cId="954235131" sldId="286"/>
        </pc:sldMkLst>
        <pc:spChg chg="mod">
          <ac:chgData name="Vogelzang Gerrit" userId="5457342c-d2a7-4a65-8edd-e894e5cd9c24" providerId="ADAL" clId="{9226914E-3086-4D00-916D-C6A35D52654A}" dt="2017-08-28T09:50:33.567" v="246" actId="20577"/>
          <ac:spMkLst>
            <pc:docMk/>
            <pc:sldMk cId="954235131" sldId="286"/>
            <ac:spMk id="2" creationId="{00000000-0000-0000-0000-000000000000}"/>
          </ac:spMkLst>
        </pc:spChg>
        <pc:spChg chg="mod">
          <ac:chgData name="Vogelzang Gerrit" userId="5457342c-d2a7-4a65-8edd-e894e5cd9c24" providerId="ADAL" clId="{9226914E-3086-4D00-916D-C6A35D52654A}" dt="2017-08-28T09:51:41.798" v="247"/>
          <ac:spMkLst>
            <pc:docMk/>
            <pc:sldMk cId="954235131" sldId="286"/>
            <ac:spMk id="3" creationId="{00000000-0000-0000-0000-000000000000}"/>
          </ac:spMkLst>
        </pc:spChg>
      </pc:sldChg>
      <pc:sldChg chg="del ord">
        <pc:chgData name="Vogelzang Gerrit" userId="5457342c-d2a7-4a65-8edd-e894e5cd9c24" providerId="ADAL" clId="{9226914E-3086-4D00-916D-C6A35D52654A}" dt="2017-08-28T09:57:08.838" v="253" actId="2696"/>
        <pc:sldMkLst>
          <pc:docMk/>
          <pc:sldMk cId="3169237966" sldId="287"/>
        </pc:sldMkLst>
      </pc:sldChg>
      <pc:sldChg chg="del ord">
        <pc:chgData name="Vogelzang Gerrit" userId="5457342c-d2a7-4a65-8edd-e894e5cd9c24" providerId="ADAL" clId="{9226914E-3086-4D00-916D-C6A35D52654A}" dt="2017-08-28T09:57:08.856" v="254" actId="2696"/>
        <pc:sldMkLst>
          <pc:docMk/>
          <pc:sldMk cId="1461711351" sldId="288"/>
        </pc:sldMkLst>
      </pc:sldChg>
      <pc:sldChg chg="modSp del ord modNotesTx">
        <pc:chgData name="Vogelzang Gerrit" userId="5457342c-d2a7-4a65-8edd-e894e5cd9c24" providerId="ADAL" clId="{9226914E-3086-4D00-916D-C6A35D52654A}" dt="2017-08-28T09:57:08.869" v="255" actId="2696"/>
        <pc:sldMkLst>
          <pc:docMk/>
          <pc:sldMk cId="2364479815" sldId="289"/>
        </pc:sldMkLst>
        <pc:spChg chg="mod">
          <ac:chgData name="Vogelzang Gerrit" userId="5457342c-d2a7-4a65-8edd-e894e5cd9c24" providerId="ADAL" clId="{9226914E-3086-4D00-916D-C6A35D52654A}" dt="2017-08-28T07:21:54.910" v="55" actId="20577"/>
          <ac:spMkLst>
            <pc:docMk/>
            <pc:sldMk cId="2364479815" sldId="289"/>
            <ac:spMk id="3" creationId="{00000000-0000-0000-0000-000000000000}"/>
          </ac:spMkLst>
        </pc:spChg>
      </pc:sldChg>
      <pc:sldChg chg="modSp del ord">
        <pc:chgData name="Vogelzang Gerrit" userId="5457342c-d2a7-4a65-8edd-e894e5cd9c24" providerId="ADAL" clId="{9226914E-3086-4D00-916D-C6A35D52654A}" dt="2017-08-28T09:57:08.886" v="256" actId="2696"/>
        <pc:sldMkLst>
          <pc:docMk/>
          <pc:sldMk cId="197414045" sldId="290"/>
        </pc:sldMkLst>
        <pc:spChg chg="mod">
          <ac:chgData name="Vogelzang Gerrit" userId="5457342c-d2a7-4a65-8edd-e894e5cd9c24" providerId="ADAL" clId="{9226914E-3086-4D00-916D-C6A35D52654A}" dt="2017-08-28T07:22:13.754" v="65" actId="20577"/>
          <ac:spMkLst>
            <pc:docMk/>
            <pc:sldMk cId="197414045" sldId="290"/>
            <ac:spMk id="3" creationId="{00000000-0000-0000-0000-000000000000}"/>
          </ac:spMkLst>
        </pc:spChg>
      </pc:sldChg>
      <pc:sldChg chg="del ord">
        <pc:chgData name="Vogelzang Gerrit" userId="5457342c-d2a7-4a65-8edd-e894e5cd9c24" providerId="ADAL" clId="{9226914E-3086-4D00-916D-C6A35D52654A}" dt="2017-08-28T09:57:08.917" v="258" actId="2696"/>
        <pc:sldMkLst>
          <pc:docMk/>
          <pc:sldMk cId="4059643331" sldId="291"/>
        </pc:sldMkLst>
      </pc:sldChg>
      <pc:sldChg chg="del ord">
        <pc:chgData name="Vogelzang Gerrit" userId="5457342c-d2a7-4a65-8edd-e894e5cd9c24" providerId="ADAL" clId="{9226914E-3086-4D00-916D-C6A35D52654A}" dt="2017-08-28T09:57:08.902" v="257" actId="2696"/>
        <pc:sldMkLst>
          <pc:docMk/>
          <pc:sldMk cId="431041603" sldId="292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5E0D3-E02F-504A-8D3F-595DD2F72C98}" type="datetimeFigureOut">
              <a:rPr lang="nl-NL" smtClean="0"/>
              <a:t>28-8-2017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B5D4D-6F1B-5F42-8E80-3D346F0E7E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217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I94-tJlovg&amp;feature=youtu.be&amp;a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Even zelf</a:t>
            </a:r>
            <a:r>
              <a:rPr lang="nl-NL" baseline="0" dirty="0"/>
              <a:t> je naam invullen ;-))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B7AD03-9742-4A69-BFC0-5FDA7E9E25F4}" type="slidenum">
              <a: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56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meer</a:t>
            </a:r>
            <a:r>
              <a:rPr lang="en-GB" dirty="0"/>
              <a:t> info </a:t>
            </a:r>
            <a:r>
              <a:rPr lang="en-GB" dirty="0" err="1"/>
              <a:t>zie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(</a:t>
            </a:r>
            <a:r>
              <a:rPr lang="en-GB" dirty="0" err="1"/>
              <a:t>bonusmateriaal</a:t>
            </a:r>
            <a:r>
              <a:rPr lang="en-GB" dirty="0"/>
              <a:t>, </a:t>
            </a:r>
            <a:r>
              <a:rPr lang="en-GB" dirty="0" err="1"/>
              <a:t>geen</a:t>
            </a:r>
            <a:r>
              <a:rPr lang="en-GB" dirty="0"/>
              <a:t> </a:t>
            </a:r>
            <a:r>
              <a:rPr lang="en-GB" dirty="0" err="1"/>
              <a:t>tentamenstof</a:t>
            </a:r>
            <a:r>
              <a:rPr lang="en-GB" dirty="0"/>
              <a:t>): </a:t>
            </a:r>
            <a:r>
              <a:rPr lang="en-GB" dirty="0">
                <a:hlinkClick r:id="rId3"/>
              </a:rPr>
              <a:t>https://www.youtube.com/watch?v=_I94-tJlovg&amp;feature=youtu.be&amp;a</a:t>
            </a:r>
            <a:r>
              <a:rPr lang="en-GB" dirty="0"/>
              <a:t>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5D4D-6F1B-5F42-8E80-3D346F0E7EE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6571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7914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0700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Scrum schrijft vier formele gelegenheden voor ten behoeve van inspectie en aanpassing: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Sprint Planning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Dagelijkse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Sprint 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Sprint </a:t>
            </a:r>
            <a:r>
              <a:rPr lang="nl-NL" dirty="0" err="1"/>
              <a:t>Retrospective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899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https://en.wikipedia.org/wiki/Cross-functional_team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7696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Tip: laat de</a:t>
            </a:r>
            <a:r>
              <a:rPr lang="nl-NL" baseline="0" dirty="0"/>
              <a:t> studenten met de ‘rug’ naar elkaar toe bouwen.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5D4D-6F1B-5F42-8E80-3D346F0E7EE5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1098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1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3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8" descr="titeldia MET FOTO SMAL NL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Rechte verbindingslijn 10"/>
          <p:cNvCxnSpPr>
            <a:cxnSpLocks noChangeShapeType="1"/>
          </p:cNvCxnSpPr>
          <p:nvPr/>
        </p:nvCxnSpPr>
        <p:spPr bwMode="auto">
          <a:xfrm>
            <a:off x="0" y="83661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Rechthoek 11"/>
          <p:cNvSpPr>
            <a:spLocks noChangeArrowheads="1"/>
          </p:cNvSpPr>
          <p:nvPr userDrawn="1"/>
        </p:nvSpPr>
        <p:spPr bwMode="auto">
          <a:xfrm>
            <a:off x="6102350" y="279400"/>
            <a:ext cx="24749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nl-NL" sz="3600" b="1">
              <a:solidFill>
                <a:srgbClr val="000000"/>
              </a:solidFill>
              <a:ea typeface="+mn-ea"/>
            </a:endParaRPr>
          </a:p>
        </p:txBody>
      </p:sp>
      <p:pic>
        <p:nvPicPr>
          <p:cNvPr id="7" name="Afbeelding 12" descr="logoNLl-transparan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440000" y="1620000"/>
            <a:ext cx="7058300" cy="504255"/>
          </a:xfrm>
        </p:spPr>
        <p:txBody>
          <a:bodyPr anchor="t"/>
          <a:lstStyle>
            <a:lvl1pPr algn="l">
              <a:lnSpc>
                <a:spcPct val="100000"/>
              </a:lnSpc>
              <a:defRPr sz="2300" b="1" baseline="0">
                <a:solidFill>
                  <a:srgbClr val="E11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noProof="0"/>
              <a:t>Klik om de stijl te bewerken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4294967295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1422400" y="6376988"/>
            <a:ext cx="3279775" cy="215900"/>
          </a:xfrm>
          <a:prstGeom prst="rect">
            <a:avLst/>
          </a:prstGeom>
        </p:spPr>
        <p:txBody>
          <a:bodyPr anchor="b">
            <a:spAutoFit/>
          </a:bodyPr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2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4163"/>
            <a:ext cx="14271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11" descr="logoNLl-transparant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838" y="6359525"/>
            <a:ext cx="2895600" cy="338138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1450" y="6359525"/>
            <a:ext cx="458788" cy="338138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42A90D9E-9510-0E46-ADEA-A4DD8EC8D5E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46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4700" y="900000"/>
            <a:ext cx="7122745" cy="643932"/>
          </a:xfrm>
        </p:spPr>
        <p:txBody>
          <a:bodyPr/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54700" y="1577779"/>
            <a:ext cx="3432336" cy="5010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54700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53892" y="1580118"/>
            <a:ext cx="3423554" cy="498732"/>
          </a:xfrm>
        </p:spPr>
        <p:txBody>
          <a:bodyPr anchor="b"/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53891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6"/>
          <p:cNvSpPr>
            <a:spLocks noGrp="1"/>
          </p:cNvSpPr>
          <p:nvPr>
            <p:ph type="ftr" sz="quarter" idx="10"/>
          </p:nvPr>
        </p:nvSpPr>
        <p:spPr>
          <a:xfrm>
            <a:off x="1935163" y="6381750"/>
            <a:ext cx="3492500" cy="339725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7"/>
          <p:cNvSpPr>
            <a:spLocks noGrp="1"/>
          </p:cNvSpPr>
          <p:nvPr>
            <p:ph type="sldNum" sz="quarter" idx="11"/>
          </p:nvPr>
        </p:nvSpPr>
        <p:spPr>
          <a:xfrm>
            <a:off x="1404938" y="6381750"/>
            <a:ext cx="557212" cy="339725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A0C72C1C-28C5-B34A-9CE2-EB297BDA35B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2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8813" y="1143000"/>
            <a:ext cx="7411915" cy="1143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48812" y="2273300"/>
            <a:ext cx="3635619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25108" y="2273300"/>
            <a:ext cx="363562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A5A536-992E-4B07-AF26-7363209B47A3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68087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3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pp.pluralsight.com/playlist/436de9cd-b9ad-4a5b-a5a8-d01f30b6246f" TargetMode="External"/><Relationship Id="rId2" Type="http://schemas.openxmlformats.org/officeDocument/2006/relationships/hyperlink" Target="http://www.pluralsight.com/courses/scrum-fundamenta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rumguides.org/docs/scrumguide/v1/Scrum-Guide-NL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766705" y="2859513"/>
            <a:ext cx="6102660" cy="650375"/>
          </a:xfrm>
        </p:spPr>
        <p:txBody>
          <a:bodyPr/>
          <a:lstStyle/>
          <a:p>
            <a:r>
              <a:rPr lang="nl-NL" dirty="0"/>
              <a:t>System Analysis &amp; Quality</a:t>
            </a:r>
            <a:br>
              <a:rPr lang="nl-NL" dirty="0"/>
            </a:br>
            <a:r>
              <a:rPr lang="nl-NL" dirty="0"/>
              <a:t>week 2 les 1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1115616" y="6246604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© HAN, behalve daar waar anders aangegeven</a:t>
            </a:r>
          </a:p>
        </p:txBody>
      </p:sp>
      <p:pic>
        <p:nvPicPr>
          <p:cNvPr id="6" name="Afbeelding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9" y="4138273"/>
            <a:ext cx="1633591" cy="1500917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1" name="Tijdelijke aanduiding voor inhoud 10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SAQ I-Propedeuse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51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Product </a:t>
            </a:r>
            <a:r>
              <a:rPr lang="nl-NL" dirty="0" err="1"/>
              <a:t>Owner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sz="2000" dirty="0"/>
              <a:t>IT – Project: (gedelegeerd) opdrachtgever </a:t>
            </a:r>
          </a:p>
          <a:p>
            <a:pPr marL="0" indent="0">
              <a:buNone/>
            </a:pPr>
            <a:r>
              <a:rPr lang="nl-NL" sz="2000" dirty="0"/>
              <a:t>(I-Project: </a:t>
            </a:r>
            <a:r>
              <a:rPr lang="nl-NL" sz="2000" b="0" dirty="0"/>
              <a:t>Docent)</a:t>
            </a:r>
          </a:p>
          <a:p>
            <a:pPr marL="0" indent="0">
              <a:buNone/>
            </a:pPr>
            <a:endParaRPr lang="nl-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“</a:t>
            </a:r>
            <a:r>
              <a:rPr lang="nl-NL" sz="2000" dirty="0" err="1"/>
              <a:t>Owns</a:t>
            </a:r>
            <a:r>
              <a:rPr lang="nl-NL" sz="2000" dirty="0"/>
              <a:t>” het product namens het bedrijf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Onderhoudt en prioriteert het werk in de </a:t>
            </a:r>
            <a:r>
              <a:rPr lang="nl-NL" sz="2000" dirty="0" err="1"/>
              <a:t>backlog</a:t>
            </a:r>
            <a:endParaRPr lang="nl-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Heeft visie welke richting het product op moet</a:t>
            </a:r>
          </a:p>
          <a:p>
            <a:pPr lvl="1"/>
            <a:r>
              <a:rPr lang="nl-NL" sz="1800" dirty="0"/>
              <a:t>Welke features moeten volgende keer..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Verantwoordelijk voor het succes van het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Zorgt dat iedereen de werkitems begrijpt</a:t>
            </a:r>
          </a:p>
          <a:p>
            <a:pPr lvl="1"/>
            <a:r>
              <a:rPr lang="nl-NL" sz="1800" dirty="0"/>
              <a:t>vaak beschikbaar!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Is GÉÉN projectmanager</a:t>
            </a:r>
          </a:p>
          <a:p>
            <a:pPr lvl="1"/>
            <a:r>
              <a:rPr lang="nl-NL" sz="1800" dirty="0"/>
              <a:t>Houdt </a:t>
            </a:r>
            <a:r>
              <a:rPr lang="nl-NL" sz="1800" dirty="0">
                <a:solidFill>
                  <a:schemeClr val="accent2"/>
                </a:solidFill>
              </a:rPr>
              <a:t>niet</a:t>
            </a:r>
            <a:r>
              <a:rPr lang="nl-NL" sz="1800" dirty="0"/>
              <a:t> de status van het project in de gaten</a:t>
            </a:r>
          </a:p>
          <a:p>
            <a:pPr lvl="1"/>
            <a:r>
              <a:rPr lang="nl-NL" sz="1800" dirty="0"/>
              <a:t>Richt zich op zoveel mogelijk toevoegen business </a:t>
            </a:r>
            <a:r>
              <a:rPr lang="nl-NL" sz="1800" dirty="0" err="1"/>
              <a:t>value</a:t>
            </a:r>
            <a:r>
              <a:rPr lang="nl-NL" sz="1800" dirty="0"/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/>
          </a:p>
          <a:p>
            <a:pPr lvl="1"/>
            <a:endParaRPr lang="nl-NL" sz="1600" dirty="0"/>
          </a:p>
          <a:p>
            <a:endParaRPr lang="nl-NL" sz="2000" dirty="0"/>
          </a:p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322125"/>
              </p:ext>
            </p:extLst>
          </p:nvPr>
        </p:nvGraphicFramePr>
        <p:xfrm>
          <a:off x="227014" y="2384425"/>
          <a:ext cx="203200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3" imgW="2031480" imgH="2552040" progId="Photoshop.Image.15">
                  <p:embed/>
                </p:oleObj>
              </mc:Choice>
              <mc:Fallback>
                <p:oleObj name="Image" r:id="rId3" imgW="2031480" imgH="2552040" progId="Photoshop.Image.15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014" y="2384425"/>
                        <a:ext cx="2032000" cy="255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1709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Scrum Master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sz="2000" dirty="0"/>
              <a:t>IT-Project: rol voor één van de projectleden</a:t>
            </a:r>
          </a:p>
          <a:p>
            <a:pPr marL="0" indent="0">
              <a:buNone/>
            </a:pPr>
            <a:r>
              <a:rPr lang="nl-NL" sz="2000" dirty="0"/>
              <a:t>(I-Project: </a:t>
            </a:r>
            <a:r>
              <a:rPr lang="nl-NL" sz="2000" b="0" dirty="0"/>
              <a:t>Docent)</a:t>
            </a:r>
          </a:p>
          <a:p>
            <a:pPr marL="0" indent="0">
              <a:buNone/>
            </a:pPr>
            <a:endParaRPr lang="nl-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Team Coach</a:t>
            </a:r>
          </a:p>
          <a:p>
            <a:pPr lvl="1"/>
            <a:r>
              <a:rPr lang="nl-NL" sz="1800" dirty="0"/>
              <a:t>Geen management rol!</a:t>
            </a:r>
          </a:p>
          <a:p>
            <a:pPr lvl="1"/>
            <a:r>
              <a:rPr lang="nl-NL" sz="1800" dirty="0"/>
              <a:t>Coaching in zelfsturing en zelforganisatie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Draagt zorg voor het goed volgen van Scrum</a:t>
            </a:r>
          </a:p>
          <a:p>
            <a:pPr lvl="1"/>
            <a:r>
              <a:rPr lang="nl-NL" sz="1600" dirty="0"/>
              <a:t>Faciliteren tijdens ceremonies (</a:t>
            </a:r>
            <a:r>
              <a:rPr lang="nl-NL" sz="1600" dirty="0" err="1"/>
              <a:t>standup</a:t>
            </a:r>
            <a:r>
              <a:rPr lang="nl-NL" sz="1600" dirty="0"/>
              <a:t>, review en </a:t>
            </a:r>
            <a:r>
              <a:rPr lang="nl-NL" sz="1600" dirty="0" err="1"/>
              <a:t>retrospective</a:t>
            </a:r>
            <a:r>
              <a:rPr lang="nl-NL" sz="16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Verwijderen van belemmeringen (</a:t>
            </a:r>
            <a:r>
              <a:rPr lang="nl-NL" sz="2000" dirty="0" err="1"/>
              <a:t>impediments</a:t>
            </a:r>
            <a:r>
              <a:rPr lang="nl-NL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Afschermen van het team voor afleidingen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Verdedigen tegen het veranderen van de scope van een sprint als deze al gestart is.</a:t>
            </a:r>
          </a:p>
          <a:p>
            <a:pPr lvl="1"/>
            <a:r>
              <a:rPr lang="nl-NL" sz="1800" dirty="0"/>
              <a:t>Anti-</a:t>
            </a:r>
            <a:r>
              <a:rPr lang="nl-NL" sz="1800" dirty="0" err="1"/>
              <a:t>pattern</a:t>
            </a:r>
            <a:endParaRPr lang="nl-NL" sz="1800" dirty="0"/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711211"/>
              </p:ext>
            </p:extLst>
          </p:nvPr>
        </p:nvGraphicFramePr>
        <p:xfrm>
          <a:off x="145143" y="2384425"/>
          <a:ext cx="20447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Image" r:id="rId3" imgW="2044440" imgH="2640960" progId="Photoshop.Image.15">
                  <p:embed/>
                </p:oleObj>
              </mc:Choice>
              <mc:Fallback>
                <p:oleObj name="Image" r:id="rId3" imgW="2044440" imgH="2640960" progId="Photoshop.Image.15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143" y="2384425"/>
                        <a:ext cx="2044700" cy="264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649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Development Team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Zelfsturend / zelf organiserend</a:t>
            </a:r>
          </a:p>
          <a:p>
            <a:pPr lvl="1"/>
            <a:r>
              <a:rPr lang="nl-NL" sz="1800" dirty="0"/>
              <a:t>Kiest </a:t>
            </a:r>
            <a:r>
              <a:rPr lang="nl-NL" sz="1800" b="1" dirty="0">
                <a:solidFill>
                  <a:schemeClr val="accent2"/>
                </a:solidFill>
              </a:rPr>
              <a:t>zelf</a:t>
            </a:r>
            <a:r>
              <a:rPr lang="nl-NL" sz="1800" dirty="0">
                <a:solidFill>
                  <a:schemeClr val="accent2"/>
                </a:solidFill>
              </a:rPr>
              <a:t> </a:t>
            </a:r>
            <a:r>
              <a:rPr lang="nl-NL" sz="1800" dirty="0"/>
              <a:t>hoe ze het beste functioneren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 err="1"/>
              <a:t>Multi-disciplinair</a:t>
            </a:r>
            <a:endParaRPr lang="nl-NL" sz="2000" dirty="0"/>
          </a:p>
          <a:p>
            <a:pPr lvl="1"/>
            <a:r>
              <a:rPr lang="nl-NL" sz="1700" dirty="0"/>
              <a:t>Bezit alle competenties die nodig zijn om het werk uit te voeren </a:t>
            </a:r>
          </a:p>
          <a:p>
            <a:pPr lvl="1"/>
            <a:r>
              <a:rPr lang="nl-NL" sz="1800" dirty="0"/>
              <a:t>Optimale flexibiliteit, creativiteit en productiviteit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Leveren iteratief en incrementeel producten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Feedbackmomenten worden gemaximaliseerd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Scrum erkent geen titels voor teamleden anders dan ontwikkelaar</a:t>
            </a:r>
            <a:r>
              <a:rPr lang="nl-NL" sz="2000" b="0" dirty="0"/>
              <a:t>, ongeacht het werk dat door de persoon wordt uitgevoerd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Ontwikkelteams omvatten geen </a:t>
            </a:r>
            <a:r>
              <a:rPr lang="nl-NL" sz="2000" dirty="0" err="1"/>
              <a:t>subteams</a:t>
            </a:r>
            <a:r>
              <a:rPr lang="nl-NL" sz="2000" dirty="0"/>
              <a:t> die toegewijd zijn aan een specifiek domein</a:t>
            </a:r>
            <a:r>
              <a:rPr lang="nl-NL" sz="2000" b="0" dirty="0"/>
              <a:t> zoals testen of business analyse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0" dirty="0">
                <a:solidFill>
                  <a:schemeClr val="accent2"/>
                </a:solidFill>
              </a:rPr>
              <a:t>Er zijn geen uitzonderingen op deze regels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0" y="476672"/>
          <a:ext cx="2126936" cy="2698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Image" r:id="rId3" imgW="4152240" imgH="5269680" progId="Photoshop.Image.15">
                  <p:embed/>
                </p:oleObj>
              </mc:Choice>
              <mc:Fallback>
                <p:oleObj name="Image" r:id="rId3" imgW="4152240" imgH="5269680" progId="Photoshop.Image.15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476672"/>
                        <a:ext cx="2126936" cy="2698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9754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Oefening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xfrm>
            <a:off x="2766703" y="2384425"/>
            <a:ext cx="6102660" cy="4306030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Klas wordt in gedeeld in 4 groepen:</a:t>
            </a:r>
          </a:p>
          <a:p>
            <a:r>
              <a:rPr lang="nl-NL" dirty="0"/>
              <a:t>	a. twee scrumteams</a:t>
            </a:r>
          </a:p>
          <a:p>
            <a:r>
              <a:rPr lang="nl-NL" dirty="0"/>
              <a:t>	b. twee watervalteams</a:t>
            </a:r>
          </a:p>
          <a:p>
            <a:endParaRPr lang="nl-NL" dirty="0"/>
          </a:p>
          <a:p>
            <a:r>
              <a:rPr lang="nl-NL" dirty="0"/>
              <a:t>Opdracht: 20 minuten:</a:t>
            </a:r>
          </a:p>
          <a:p>
            <a:r>
              <a:rPr lang="nl-NL" dirty="0"/>
              <a:t>Bouw een zo hoog mogelijke toren met behulp van ‘</a:t>
            </a:r>
            <a:r>
              <a:rPr lang="nl-NL" dirty="0" err="1"/>
              <a:t>sate</a:t>
            </a:r>
            <a:r>
              <a:rPr lang="nl-NL" dirty="0"/>
              <a:t> prikkers’ en ‘marshmallows / </a:t>
            </a:r>
            <a:r>
              <a:rPr lang="nl-NL" dirty="0" err="1"/>
              <a:t>winegums</a:t>
            </a:r>
            <a:r>
              <a:rPr lang="nl-NL" dirty="0"/>
              <a:t>’.</a:t>
            </a:r>
          </a:p>
          <a:p>
            <a:endParaRPr lang="nl-NL" dirty="0"/>
          </a:p>
          <a:p>
            <a:r>
              <a:rPr lang="nl-NL" dirty="0"/>
              <a:t>De piek van de toren is de mobiele telefoon van één van de groepsdeelnemers.</a:t>
            </a:r>
          </a:p>
          <a:p>
            <a:r>
              <a:rPr lang="nl-NL" dirty="0"/>
              <a:t>De watervalteams krijgen de materialen om te bouwen NA het laten beoordelen van het ontwerp</a:t>
            </a:r>
          </a:p>
          <a:p>
            <a:endParaRPr lang="nl-NL" dirty="0"/>
          </a:p>
          <a:p>
            <a:r>
              <a:rPr lang="nl-NL" dirty="0"/>
              <a:t>Winnaar: het team dat binnen de gestelde tijd de hoogste toren heeft gebouwd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nl-NL" dirty="0"/>
              <a:t>Het scrumteam gaat in verschillende iteraties onderzoeken wat de mogelijkheden zijn voor het bouwen.</a:t>
            </a:r>
          </a:p>
          <a:p>
            <a:endParaRPr lang="nl-NL" dirty="0"/>
          </a:p>
          <a:p>
            <a:r>
              <a:rPr lang="nl-NL" dirty="0"/>
              <a:t>Het ‘waterval’ team gaat eerst requirements specificeren, een tekening maken en daarna bouwen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352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Weten we nu ‘alles’?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nl-NL" dirty="0"/>
              <a:t>Informatiesysteem is ontworpen</a:t>
            </a:r>
          </a:p>
          <a:p>
            <a:pPr marL="342900" indent="-342900">
              <a:buFontTx/>
              <a:buChar char="-"/>
            </a:pPr>
            <a:r>
              <a:rPr lang="nl-NL" dirty="0"/>
              <a:t>De PADI-cyclus is een traditionele </a:t>
            </a:r>
            <a:r>
              <a:rPr lang="nl-NL" dirty="0" err="1"/>
              <a:t>systeemontwikkelbenadering</a:t>
            </a:r>
            <a:endParaRPr lang="nl-NL" dirty="0"/>
          </a:p>
          <a:p>
            <a:r>
              <a:rPr lang="nl-NL" dirty="0"/>
              <a:t>Tegenwoordig gebruikt men ook vaak een SCRUM - benadering</a:t>
            </a:r>
          </a:p>
          <a:p>
            <a:endParaRPr lang="nl-NL" dirty="0"/>
          </a:p>
          <a:p>
            <a:pPr marL="1085850" lvl="1" indent="-342900">
              <a:buFontTx/>
              <a:buChar char="-"/>
            </a:pPr>
            <a:endParaRPr lang="en-GB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23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Samenvatting van Scrum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jdelijke aanduiding voor inhoud 5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464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SCRUM informatie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sz="3200" b="0" dirty="0"/>
              <a:t>Details zijn te vinden op:</a:t>
            </a:r>
          </a:p>
          <a:p>
            <a:pPr marL="0" indent="0">
              <a:buNone/>
            </a:pPr>
            <a:endParaRPr lang="nl-NL" b="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nl-NL" b="0" dirty="0" err="1">
                <a:solidFill>
                  <a:schemeClr val="accent2"/>
                </a:solidFill>
              </a:rPr>
              <a:t>PluralSight</a:t>
            </a:r>
            <a:r>
              <a:rPr lang="nl-NL" b="0" dirty="0"/>
              <a:t>: 			</a:t>
            </a:r>
            <a:r>
              <a:rPr lang="nl-NL" b="0" dirty="0">
                <a:hlinkClick r:id="rId2"/>
              </a:rPr>
              <a:t>Scrum Fundamentals</a:t>
            </a:r>
            <a:endParaRPr lang="nl-NL" b="0" dirty="0"/>
          </a:p>
          <a:p>
            <a:pPr marL="0" indent="0">
              <a:buNone/>
            </a:pPr>
            <a:r>
              <a:rPr lang="nl-NL" b="0" dirty="0"/>
              <a:t>					</a:t>
            </a:r>
            <a:r>
              <a:rPr lang="nl-NL" b="0" dirty="0">
                <a:hlinkClick r:id="rId3"/>
              </a:rPr>
              <a:t>Scrum Foundation</a:t>
            </a:r>
            <a:endParaRPr lang="nl-NL" b="0" dirty="0"/>
          </a:p>
          <a:p>
            <a:pPr marL="0" indent="0">
              <a:buNone/>
            </a:pPr>
            <a:r>
              <a:rPr lang="nl-NL" b="0" dirty="0">
                <a:solidFill>
                  <a:schemeClr val="accent2"/>
                </a:solidFill>
              </a:rPr>
              <a:t>De Scrum Gids</a:t>
            </a:r>
            <a:r>
              <a:rPr lang="nl-NL" b="0" dirty="0"/>
              <a:t>: 	</a:t>
            </a:r>
            <a:r>
              <a:rPr lang="nl-NL" b="0" dirty="0">
                <a:hlinkClick r:id="rId4"/>
              </a:rPr>
              <a:t>ScrumGuides.org</a:t>
            </a:r>
            <a:endParaRPr lang="nl-NL" b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87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one-image.biz/wp-content/uploads/2014/07/Rugby-Scr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" y="859707"/>
            <a:ext cx="9137089" cy="609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dirty="0"/>
              <a:t>Agile Methode </a:t>
            </a:r>
            <a:r>
              <a:rPr lang="nl-NL" dirty="0"/>
              <a:t>Scrum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effectLst>
            <a:outerShdw blurRad="88900" dist="38100" dir="2700000" algn="tl" rotWithShape="0">
              <a:prstClr val="black">
                <a:alpha val="79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b="0" i="1" dirty="0">
                <a:solidFill>
                  <a:schemeClr val="bg1"/>
                </a:solidFill>
              </a:rPr>
              <a:t>“</a:t>
            </a:r>
            <a:r>
              <a:rPr lang="en-US" dirty="0">
                <a:solidFill>
                  <a:schemeClr val="bg1"/>
                </a:solidFill>
              </a:rPr>
              <a:t>cross-functional</a:t>
            </a:r>
            <a:r>
              <a:rPr lang="en-US" b="0" dirty="0">
                <a:solidFill>
                  <a:schemeClr val="bg1"/>
                </a:solidFill>
              </a:rPr>
              <a:t> and </a:t>
            </a:r>
            <a:r>
              <a:rPr lang="en-US" dirty="0">
                <a:solidFill>
                  <a:schemeClr val="bg1"/>
                </a:solidFill>
              </a:rPr>
              <a:t>self-organizing</a:t>
            </a:r>
            <a:r>
              <a:rPr lang="en-US" b="0" dirty="0">
                <a:solidFill>
                  <a:schemeClr val="bg1"/>
                </a:solidFill>
              </a:rPr>
              <a:t> teams are </a:t>
            </a:r>
            <a:r>
              <a:rPr lang="en-US" dirty="0">
                <a:solidFill>
                  <a:schemeClr val="bg1"/>
                </a:solidFill>
              </a:rPr>
              <a:t>key to success </a:t>
            </a:r>
            <a:r>
              <a:rPr lang="en-US" b="0" dirty="0">
                <a:solidFill>
                  <a:schemeClr val="bg1"/>
                </a:solidFill>
              </a:rPr>
              <a:t>in </a:t>
            </a:r>
            <a:r>
              <a:rPr lang="en-US" dirty="0">
                <a:solidFill>
                  <a:schemeClr val="bg1"/>
                </a:solidFill>
              </a:rPr>
              <a:t>product development</a:t>
            </a:r>
            <a:r>
              <a:rPr lang="en-US" b="0" dirty="0">
                <a:solidFill>
                  <a:schemeClr val="bg1"/>
                </a:solidFill>
              </a:rPr>
              <a:t>, 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bg1"/>
                </a:solidFill>
              </a:rPr>
              <a:t>like they are in a team sport like rugby”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Rechthoek 4"/>
          <p:cNvSpPr/>
          <p:nvPr/>
        </p:nvSpPr>
        <p:spPr>
          <a:xfrm>
            <a:off x="5940152" y="6381328"/>
            <a:ext cx="31486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  <a:latin typeface="Helvetica Neue"/>
              </a:rPr>
              <a:t>Jeff Sutherland &amp; Ken </a:t>
            </a:r>
            <a:r>
              <a:rPr lang="de-DE" sz="1600" dirty="0" err="1">
                <a:solidFill>
                  <a:schemeClr val="bg1"/>
                </a:solidFill>
                <a:latin typeface="Helvetica Neue"/>
              </a:rPr>
              <a:t>Schwaber</a:t>
            </a:r>
            <a:endParaRPr lang="nl-N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95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13459" y="5157192"/>
            <a:ext cx="208823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Scrum Raamwerk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0" dirty="0"/>
              <a:t>Scrum is </a:t>
            </a:r>
            <a:r>
              <a:rPr lang="nl-NL" dirty="0"/>
              <a:t>geen</a:t>
            </a:r>
            <a:r>
              <a:rPr lang="nl-NL" b="0" dirty="0"/>
              <a:t> proces of techniek voor het bouwen van producten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Het is een raamwerk waar binnen je de </a:t>
            </a:r>
            <a:r>
              <a:rPr lang="nl-NL" dirty="0"/>
              <a:t>verschillende processen en technieken</a:t>
            </a:r>
            <a:r>
              <a:rPr lang="nl-NL" b="0" dirty="0"/>
              <a:t> kunt inzetten.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Het maakt de </a:t>
            </a:r>
            <a:r>
              <a:rPr lang="nl-NL" dirty="0"/>
              <a:t>effectiviteit</a:t>
            </a:r>
            <a:r>
              <a:rPr lang="nl-NL" b="0" dirty="0"/>
              <a:t> van jouw productmanagement en ontwikkeltechnieken </a:t>
            </a:r>
            <a:r>
              <a:rPr lang="nl-NL" dirty="0"/>
              <a:t>inzichtelijk</a:t>
            </a:r>
            <a:r>
              <a:rPr lang="nl-NL" b="0" dirty="0"/>
              <a:t> zodat je kunt verbeteren.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943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Scrum Raamwerk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0" dirty="0"/>
              <a:t>Basistheorie: gaat er vanuit dat kennis ontstaat uit</a:t>
            </a:r>
            <a:r>
              <a:rPr lang="nl-NL" dirty="0"/>
              <a:t> ervaring</a:t>
            </a:r>
            <a:r>
              <a:rPr lang="nl-NL" b="0" dirty="0"/>
              <a:t> </a:t>
            </a:r>
            <a:r>
              <a:rPr lang="nl-NL" b="0" dirty="0">
                <a:solidFill>
                  <a:schemeClr val="accent2"/>
                </a:solidFill>
              </a:rPr>
              <a:t>en</a:t>
            </a:r>
            <a:r>
              <a:rPr lang="nl-NL" b="0" dirty="0"/>
              <a:t> </a:t>
            </a:r>
            <a:r>
              <a:rPr lang="nl-NL" dirty="0"/>
              <a:t>het nemen van beslissingen op basis van </a:t>
            </a:r>
            <a:r>
              <a:rPr lang="nl-NL" dirty="0">
                <a:solidFill>
                  <a:schemeClr val="accent2"/>
                </a:solidFill>
              </a:rPr>
              <a:t>wat bekend is</a:t>
            </a:r>
            <a:r>
              <a:rPr lang="nl-NL" b="0" dirty="0"/>
              <a:t>. </a:t>
            </a:r>
          </a:p>
          <a:p>
            <a:r>
              <a:rPr lang="nl-NL" b="0" dirty="0"/>
              <a:t>Scrum gebruikt een iteratieve, incrementele aanpak om voorspelbaarheid te optimaliseren en risico’s te beheersen.</a:t>
            </a:r>
          </a:p>
          <a:p>
            <a:endParaRPr lang="nl-NL" b="0" dirty="0"/>
          </a:p>
          <a:p>
            <a:r>
              <a:rPr lang="nl-NL" b="0" dirty="0"/>
              <a:t>3 pijlers vormen het fundament:</a:t>
            </a:r>
          </a:p>
          <a:p>
            <a:pPr marL="342900" indent="-342900">
              <a:buFontTx/>
              <a:buChar char="-"/>
            </a:pPr>
            <a:r>
              <a:rPr lang="nl-NL" b="0" dirty="0"/>
              <a:t>Transparantie</a:t>
            </a:r>
          </a:p>
          <a:p>
            <a:pPr marL="342900" indent="-342900">
              <a:buFontTx/>
              <a:buChar char="-"/>
            </a:pPr>
            <a:r>
              <a:rPr lang="nl-NL" b="0" dirty="0"/>
              <a:t>Inspectie</a:t>
            </a:r>
          </a:p>
          <a:p>
            <a:pPr marL="342900" indent="-342900">
              <a:buFontTx/>
              <a:buChar char="-"/>
            </a:pPr>
            <a:r>
              <a:rPr lang="nl-NL" b="0" dirty="0"/>
              <a:t>Aanpassing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379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0" y="5157192"/>
            <a:ext cx="1835696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 Pijlers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dirty="0"/>
              <a:t>Transparantie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0" dirty="0"/>
              <a:t>Het proces moet inzichtelijk zijn voor diegenen die verantwoordelijk zijn voor het resultaat.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0" dirty="0"/>
              <a:t>Een gemeenschappelijke definitie van “Klaar” (</a:t>
            </a:r>
            <a:r>
              <a:rPr lang="nl-NL" sz="2000" dirty="0"/>
              <a:t>Definition of </a:t>
            </a:r>
            <a:r>
              <a:rPr lang="nl-NL" sz="2000" dirty="0" err="1"/>
              <a:t>Done</a:t>
            </a:r>
            <a:r>
              <a:rPr lang="nl-NL" sz="2000" b="0" dirty="0"/>
              <a:t>) moet worden gedeeld door degenen die het werk uitvoeren en degenen die het product accepteren</a:t>
            </a:r>
          </a:p>
          <a:p>
            <a:pPr marL="0" indent="0">
              <a:buNone/>
            </a:pPr>
            <a:r>
              <a:rPr lang="nl-NL" dirty="0"/>
              <a:t>Inspectie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0" dirty="0"/>
              <a:t>De voortgang </a:t>
            </a:r>
            <a:r>
              <a:rPr lang="nl-NL" sz="2000" b="0" dirty="0" err="1"/>
              <a:t>tov</a:t>
            </a:r>
            <a:r>
              <a:rPr lang="nl-NL" sz="2000" b="0" dirty="0"/>
              <a:t> het doel moet vaak worden geïnspecteerd, om ongewenste variantie te kunnen detecteren</a:t>
            </a:r>
          </a:p>
          <a:p>
            <a:pPr marL="0" indent="0">
              <a:buNone/>
            </a:pPr>
            <a:r>
              <a:rPr lang="nl-NL" dirty="0"/>
              <a:t>Aanpassing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0" dirty="0"/>
              <a:t>Als aspecten van een proces buiten de acceptabele limieten vallen en dat het product onacceptabel zal zijn, zal het proces of het onderhanden werk aangepast moeten worden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sz="1050" b="0" dirty="0"/>
          </a:p>
          <a:p>
            <a:pPr marL="0" indent="0">
              <a:buNone/>
            </a:pPr>
            <a:r>
              <a:rPr lang="nl-NL" sz="2000" b="0" dirty="0">
                <a:solidFill>
                  <a:schemeClr val="accent2"/>
                </a:solidFill>
              </a:rPr>
              <a:t>Inspectie en aanpassing tijdens de voorgeschreven gebeurtenissen</a:t>
            </a:r>
          </a:p>
          <a:p>
            <a:pPr marL="0" indent="0">
              <a:buNone/>
            </a:pPr>
            <a:endParaRPr lang="nl-NL" sz="2000" b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548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dirty="0"/>
              <a:t>Team centraal in</a:t>
            </a:r>
            <a:r>
              <a:rPr lang="nl-NL" dirty="0"/>
              <a:t> Scrum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nl-NL" sz="32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nl-NL" dirty="0"/>
              <a:t>Cross-</a:t>
            </a:r>
            <a:r>
              <a:rPr lang="nl-NL" dirty="0" err="1"/>
              <a:t>Functional</a:t>
            </a:r>
            <a:r>
              <a:rPr lang="nl-NL" dirty="0"/>
              <a:t> teams: “</a:t>
            </a:r>
            <a:r>
              <a:rPr lang="nl-NL" dirty="0" err="1"/>
              <a:t>multi-disciplinaire</a:t>
            </a:r>
            <a:r>
              <a:rPr lang="nl-NL" dirty="0"/>
              <a:t> individuen”, zorgt voor creativiteit en out-of-</a:t>
            </a:r>
            <a:r>
              <a:rPr lang="nl-NL" dirty="0" err="1"/>
              <a:t>the</a:t>
            </a:r>
            <a:r>
              <a:rPr lang="nl-NL" dirty="0"/>
              <a:t>-box denken</a:t>
            </a:r>
          </a:p>
          <a:p>
            <a:endParaRPr lang="nl-NL" dirty="0"/>
          </a:p>
          <a:p>
            <a:r>
              <a:rPr lang="nl-NL" dirty="0"/>
              <a:t>Scrum schrijft 3 teamrollen voor:</a:t>
            </a:r>
            <a:endParaRPr lang="nl-NL" sz="1800" dirty="0"/>
          </a:p>
          <a:p>
            <a:endParaRPr lang="nl-NL" dirty="0"/>
          </a:p>
        </p:txBody>
      </p:sp>
      <p:pic>
        <p:nvPicPr>
          <p:cNvPr id="4098" name="Picture 2" descr="http://stephaniedelfin.com/notes/scrum/img/scrumTe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398" y="2260599"/>
            <a:ext cx="8572500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38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019B417B6081439134A9CA24AF155A" ma:contentTypeVersion="0" ma:contentTypeDescription="Een nieuw document maken." ma:contentTypeScope="" ma:versionID="1cb18a296fecdd28db82598a95e3eace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6E7F57-9C93-4CA1-9A3A-B6C72705A638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7C8217E-38F2-4264-8BBF-5CB2A08B0E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5B3F8C5-F8AE-4C21-A4EC-7150DB2DD0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648</Words>
  <Application>Microsoft Office PowerPoint</Application>
  <PresentationFormat>Diavoorstelling (4:3)</PresentationFormat>
  <Paragraphs>120</Paragraphs>
  <Slides>13</Slides>
  <Notes>7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20" baseType="lpstr">
      <vt:lpstr>Arial</vt:lpstr>
      <vt:lpstr>Calibri</vt:lpstr>
      <vt:lpstr>Helvetica Neue</vt:lpstr>
      <vt:lpstr>Helvetica Neue Light</vt:lpstr>
      <vt:lpstr>Wingdings</vt:lpstr>
      <vt:lpstr>Office Theme</vt:lpstr>
      <vt:lpstr>Image</vt:lpstr>
      <vt:lpstr>System Analysis &amp; Quality week 2 les 1</vt:lpstr>
      <vt:lpstr>Weten we nu ‘alles’?</vt:lpstr>
      <vt:lpstr>Samenvatting van Scrum</vt:lpstr>
      <vt:lpstr>SCRUM informatie</vt:lpstr>
      <vt:lpstr>Agile Methode Scrum</vt:lpstr>
      <vt:lpstr>Scrum Raamwerk</vt:lpstr>
      <vt:lpstr>Scrum Raamwerk</vt:lpstr>
      <vt:lpstr>3 Pijlers</vt:lpstr>
      <vt:lpstr>Team centraal in Scrum</vt:lpstr>
      <vt:lpstr>Product Owner</vt:lpstr>
      <vt:lpstr>Scrum Master</vt:lpstr>
      <vt:lpstr>Development Team</vt:lpstr>
      <vt:lpstr>Oefening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&amp; Quality week 1 les 2</dc:title>
  <dc:creator>Coen Burgers</dc:creator>
  <cp:lastModifiedBy>Vogelzang Gerrit</cp:lastModifiedBy>
  <cp:revision>33</cp:revision>
  <dcterms:created xsi:type="dcterms:W3CDTF">2014-01-23T08:58:40Z</dcterms:created>
  <dcterms:modified xsi:type="dcterms:W3CDTF">2017-08-28T09:57:17Z</dcterms:modified>
</cp:coreProperties>
</file>