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40"/>
  </p:notesMasterIdLst>
  <p:sldIdLst>
    <p:sldId id="256" r:id="rId5"/>
    <p:sldId id="298" r:id="rId6"/>
    <p:sldId id="293" r:id="rId7"/>
    <p:sldId id="294" r:id="rId8"/>
    <p:sldId id="296" r:id="rId9"/>
    <p:sldId id="295" r:id="rId10"/>
    <p:sldId id="257" r:id="rId11"/>
    <p:sldId id="267" r:id="rId12"/>
    <p:sldId id="262" r:id="rId13"/>
    <p:sldId id="263" r:id="rId14"/>
    <p:sldId id="264" r:id="rId15"/>
    <p:sldId id="269" r:id="rId16"/>
    <p:sldId id="297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82" r:id="rId36"/>
    <p:sldId id="290" r:id="rId37"/>
    <p:sldId id="291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7127" autoAdjust="0"/>
  </p:normalViewPr>
  <p:slideViewPr>
    <p:cSldViewPr>
      <p:cViewPr varScale="1">
        <p:scale>
          <a:sx n="122" d="100"/>
          <a:sy n="122" d="100"/>
        </p:scale>
        <p:origin x="1416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gelzang Gerrit" userId="5457342c-d2a7-4a65-8edd-e894e5cd9c24" providerId="ADAL" clId="{2131BEE4-D726-4079-BE5F-E2CCA98C5054}"/>
    <pc:docChg chg="custSel modSld">
      <pc:chgData name="Vogelzang Gerrit" userId="5457342c-d2a7-4a65-8edd-e894e5cd9c24" providerId="ADAL" clId="{2131BEE4-D726-4079-BE5F-E2CCA98C5054}" dt="2017-08-23T12:43:01.541" v="5" actId="27636"/>
      <pc:docMkLst>
        <pc:docMk/>
      </pc:docMkLst>
      <pc:sldChg chg="delSp">
        <pc:chgData name="Vogelzang Gerrit" userId="5457342c-d2a7-4a65-8edd-e894e5cd9c24" providerId="ADAL" clId="{2131BEE4-D726-4079-BE5F-E2CCA98C5054}" dt="2017-08-23T12:32:09.607" v="3" actId="478"/>
        <pc:sldMkLst>
          <pc:docMk/>
          <pc:sldMk cId="1927726406" sldId="269"/>
        </pc:sldMkLst>
        <pc:spChg chg="del">
          <ac:chgData name="Vogelzang Gerrit" userId="5457342c-d2a7-4a65-8edd-e894e5cd9c24" providerId="ADAL" clId="{2131BEE4-D726-4079-BE5F-E2CCA98C5054}" dt="2017-08-23T12:32:09.607" v="3" actId="478"/>
          <ac:spMkLst>
            <pc:docMk/>
            <pc:sldMk cId="1927726406" sldId="269"/>
            <ac:spMk id="4" creationId="{00000000-0000-0000-0000-000000000000}"/>
          </ac:spMkLst>
        </pc:spChg>
      </pc:sldChg>
      <pc:sldChg chg="addSp delSp modSp">
        <pc:chgData name="Vogelzang Gerrit" userId="5457342c-d2a7-4a65-8edd-e894e5cd9c24" providerId="ADAL" clId="{2131BEE4-D726-4079-BE5F-E2CCA98C5054}" dt="2017-08-23T12:43:01.541" v="5" actId="27636"/>
        <pc:sldMkLst>
          <pc:docMk/>
          <pc:sldMk cId="934761072" sldId="274"/>
        </pc:sldMkLst>
        <pc:spChg chg="del">
          <ac:chgData name="Vogelzang Gerrit" userId="5457342c-d2a7-4a65-8edd-e894e5cd9c24" providerId="ADAL" clId="{2131BEE4-D726-4079-BE5F-E2CCA98C5054}" dt="2017-08-23T12:43:01.460" v="4"/>
          <ac:spMkLst>
            <pc:docMk/>
            <pc:sldMk cId="934761072" sldId="274"/>
            <ac:spMk id="2" creationId="{00000000-0000-0000-0000-000000000000}"/>
          </ac:spMkLst>
        </pc:spChg>
        <pc:spChg chg="del">
          <ac:chgData name="Vogelzang Gerrit" userId="5457342c-d2a7-4a65-8edd-e894e5cd9c24" providerId="ADAL" clId="{2131BEE4-D726-4079-BE5F-E2CCA98C5054}" dt="2017-08-23T12:43:01.460" v="4"/>
          <ac:spMkLst>
            <pc:docMk/>
            <pc:sldMk cId="934761072" sldId="274"/>
            <ac:spMk id="3" creationId="{00000000-0000-0000-0000-000000000000}"/>
          </ac:spMkLst>
        </pc:spChg>
        <pc:spChg chg="del">
          <ac:chgData name="Vogelzang Gerrit" userId="5457342c-d2a7-4a65-8edd-e894e5cd9c24" providerId="ADAL" clId="{2131BEE4-D726-4079-BE5F-E2CCA98C5054}" dt="2017-08-23T12:43:01.460" v="4"/>
          <ac:spMkLst>
            <pc:docMk/>
            <pc:sldMk cId="934761072" sldId="274"/>
            <ac:spMk id="4" creationId="{00000000-0000-0000-0000-000000000000}"/>
          </ac:spMkLst>
        </pc:spChg>
        <pc:spChg chg="add mod">
          <ac:chgData name="Vogelzang Gerrit" userId="5457342c-d2a7-4a65-8edd-e894e5cd9c24" providerId="ADAL" clId="{2131BEE4-D726-4079-BE5F-E2CCA98C5054}" dt="2017-08-23T12:43:01.541" v="5" actId="27636"/>
          <ac:spMkLst>
            <pc:docMk/>
            <pc:sldMk cId="934761072" sldId="274"/>
            <ac:spMk id="5" creationId="{4357ED3F-5A6B-4CF1-BAD1-E2351E97D071}"/>
          </ac:spMkLst>
        </pc:spChg>
        <pc:spChg chg="add mod">
          <ac:chgData name="Vogelzang Gerrit" userId="5457342c-d2a7-4a65-8edd-e894e5cd9c24" providerId="ADAL" clId="{2131BEE4-D726-4079-BE5F-E2CCA98C5054}" dt="2017-08-23T12:43:01.460" v="4"/>
          <ac:spMkLst>
            <pc:docMk/>
            <pc:sldMk cId="934761072" sldId="274"/>
            <ac:spMk id="6" creationId="{5A76F926-90C7-4E07-B89D-330345B9D42B}"/>
          </ac:spMkLst>
        </pc:spChg>
        <pc:spChg chg="add mod">
          <ac:chgData name="Vogelzang Gerrit" userId="5457342c-d2a7-4a65-8edd-e894e5cd9c24" providerId="ADAL" clId="{2131BEE4-D726-4079-BE5F-E2CCA98C5054}" dt="2017-08-23T12:43:01.460" v="4"/>
          <ac:spMkLst>
            <pc:docMk/>
            <pc:sldMk cId="934761072" sldId="274"/>
            <ac:spMk id="7" creationId="{EFDED917-BBA0-41C8-A5FA-3A5519F97E4A}"/>
          </ac:spMkLst>
        </pc:spChg>
      </pc:sldChg>
      <pc:sldChg chg="modSp">
        <pc:chgData name="Vogelzang Gerrit" userId="5457342c-d2a7-4a65-8edd-e894e5cd9c24" providerId="ADAL" clId="{2131BEE4-D726-4079-BE5F-E2CCA98C5054}" dt="2017-08-23T12:31:35.008" v="2" actId="20577"/>
        <pc:sldMkLst>
          <pc:docMk/>
          <pc:sldMk cId="2844703333" sldId="298"/>
        </pc:sldMkLst>
        <pc:spChg chg="mod">
          <ac:chgData name="Vogelzang Gerrit" userId="5457342c-d2a7-4a65-8edd-e894e5cd9c24" providerId="ADAL" clId="{2131BEE4-D726-4079-BE5F-E2CCA98C5054}" dt="2017-08-23T12:31:35.008" v="2" actId="20577"/>
          <ac:spMkLst>
            <pc:docMk/>
            <pc:sldMk cId="2844703333" sldId="29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C3351-6A11-440A-A860-C5EB5EA35098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9A639-7F32-4CFC-8C6A-C027834EDD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4C7CA-2DC5-6840-9102-22E6C49A9F8F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2170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Bij </a:t>
            </a:r>
            <a:r>
              <a:rPr lang="nl-NL" dirty="0" err="1"/>
              <a:t>Wiki</a:t>
            </a:r>
            <a:r>
              <a:rPr lang="nl-NL" dirty="0"/>
              <a:t> zijn ze om de oren geslagen met de </a:t>
            </a:r>
            <a:r>
              <a:rPr lang="nl-NL" dirty="0" err="1"/>
              <a:t>APA-normen</a:t>
            </a:r>
            <a:r>
              <a:rPr lang="nl-NL" dirty="0"/>
              <a:t>. 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3AA5865-A8DA-4938-8730-CCAF2BDD64EB}" type="datetime1">
              <a:rPr lang="en-GB" smtClean="0"/>
              <a:pPr>
                <a:defRPr/>
              </a:pPr>
              <a:t>23/08/2017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EF85E9-716C-42B7-8974-0DE3D14218E3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21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3AA5865-A8DA-4938-8730-CCAF2BDD64EB}" type="datetime1">
              <a:rPr lang="en-GB" smtClean="0"/>
              <a:pPr>
                <a:defRPr/>
              </a:pPr>
              <a:t>23/08/2017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EF85E9-716C-42B7-8974-0DE3D14218E3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8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Ook</a:t>
            </a:r>
            <a:r>
              <a:rPr lang="nl-NL" baseline="0" dirty="0"/>
              <a:t> een </a:t>
            </a:r>
            <a:r>
              <a:rPr lang="nl-NL" baseline="0" dirty="0" err="1"/>
              <a:t>use</a:t>
            </a:r>
            <a:r>
              <a:rPr lang="nl-NL" baseline="0" dirty="0"/>
              <a:t> case rapport bevat de volgende elementen uit de inhoudsopgave….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035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Let op “technische” implementatiekeuzes! Begin even met een voorbeeld bv:</a:t>
            </a:r>
            <a:r>
              <a:rPr lang="nl-NL" baseline="0" dirty="0"/>
              <a:t> “Het Huis moet een deur hebben”, dit is een technische keuze. Beter is om “Het huis moet makkelijk toegankelijk zijn”. Maar kijk naar punt 8 bij “tips voor schrijven”.  Wie is de doelgroep? -&gt; invalide persoon?</a:t>
            </a:r>
          </a:p>
          <a:p>
            <a:r>
              <a:rPr lang="nl-NL" baseline="0" dirty="0"/>
              <a:t>Wat zijn typische non-</a:t>
            </a:r>
            <a:r>
              <a:rPr lang="nl-NL" baseline="0" dirty="0" err="1"/>
              <a:t>functionals</a:t>
            </a:r>
            <a:r>
              <a:rPr lang="nl-NL" baseline="0" dirty="0"/>
              <a:t> -&gt; bv hittebestendigheid, gebruikshoogte (</a:t>
            </a:r>
            <a:r>
              <a:rPr lang="nl-NL" baseline="0" dirty="0" err="1"/>
              <a:t>irt</a:t>
            </a:r>
            <a:r>
              <a:rPr lang="nl-NL" baseline="0" dirty="0"/>
              <a:t> doelgroep).</a:t>
            </a:r>
          </a:p>
          <a:p>
            <a:endParaRPr lang="nl-NL" baseline="0" dirty="0"/>
          </a:p>
          <a:p>
            <a:endParaRPr lang="nl-NL" baseline="0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nl-NL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510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4C7CA-2DC5-6840-9102-22E6C49A9F8F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06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nl-NL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3219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astah.net</a:t>
            </a:r>
            <a:r>
              <a:rPr lang="en-US" dirty="0"/>
              <a:t>/download</a:t>
            </a:r>
          </a:p>
          <a:p>
            <a:r>
              <a:rPr lang="en-US" dirty="0"/>
              <a:t>http://</a:t>
            </a:r>
            <a:r>
              <a:rPr lang="en-US" dirty="0" err="1"/>
              <a:t>astah.net</a:t>
            </a:r>
            <a:r>
              <a:rPr lang="en-US" dirty="0"/>
              <a:t>/student-license-request</a:t>
            </a:r>
          </a:p>
          <a:p>
            <a:endParaRPr lang="en-US" dirty="0"/>
          </a:p>
          <a:p>
            <a:r>
              <a:rPr lang="en-US" dirty="0"/>
              <a:t>Professional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: </a:t>
            </a:r>
            <a:r>
              <a:rPr lang="en-US" dirty="0" err="1"/>
              <a:t>licentie</a:t>
            </a:r>
            <a:r>
              <a:rPr lang="en-US" baseline="0" dirty="0"/>
              <a:t> </a:t>
            </a:r>
            <a:r>
              <a:rPr lang="en-US" baseline="0" dirty="0" err="1"/>
              <a:t>aanvraag</a:t>
            </a:r>
            <a:r>
              <a:rPr lang="en-US" baseline="0" dirty="0"/>
              <a:t> via </a:t>
            </a:r>
            <a:r>
              <a:rPr lang="en-US" baseline="0" dirty="0" err="1"/>
              <a:t>xxx@student.han.nl</a:t>
            </a:r>
            <a:r>
              <a:rPr lang="en-US" baseline="0" dirty="0"/>
              <a:t> mail (of </a:t>
            </a:r>
            <a:r>
              <a:rPr lang="en-US" baseline="0" dirty="0" err="1"/>
              <a:t>a.yy@han.nl</a:t>
            </a:r>
            <a:r>
              <a:rPr lang="en-US" baseline="0" dirty="0"/>
              <a:t>)</a:t>
            </a:r>
            <a:endParaRPr lang="en-US" dirty="0"/>
          </a:p>
          <a:p>
            <a:r>
              <a:rPr lang="en-US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9A639-7F32-4CFC-8C6A-C027834EDD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1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TIP: gebruik google voor het opstellen van een organisatieschema, valt buiten de </a:t>
            </a:r>
            <a:r>
              <a:rPr lang="nl-NL" dirty="0" err="1"/>
              <a:t>toetsstof</a:t>
            </a:r>
            <a:r>
              <a:rPr lang="nl-NL" dirty="0"/>
              <a:t> maar is handig voor het begrip</a:t>
            </a:r>
          </a:p>
          <a:p>
            <a:endParaRPr lang="nl-NL" dirty="0"/>
          </a:p>
          <a:p>
            <a:r>
              <a:rPr lang="nl-NL" dirty="0"/>
              <a:t>TIP: maak vooraf afspraken hoe </a:t>
            </a:r>
            <a:r>
              <a:rPr lang="nl-NL" dirty="0" err="1"/>
              <a:t>eea</a:t>
            </a:r>
            <a:r>
              <a:rPr lang="nl-NL" dirty="0"/>
              <a:t> wordt</a:t>
            </a:r>
            <a:r>
              <a:rPr lang="nl-NL" baseline="0" dirty="0"/>
              <a:t> ingeleverd, suggestie: in pdf </a:t>
            </a:r>
            <a:r>
              <a:rPr lang="nl-NL" baseline="0" dirty="0" err="1"/>
              <a:t>ivm</a:t>
            </a:r>
            <a:r>
              <a:rPr lang="nl-NL" baseline="0" dirty="0"/>
              <a:t> printen / gebruik feedback les om ook echt te bespreken (wie eerst inlevert eerst aan de beurt </a:t>
            </a:r>
            <a:r>
              <a:rPr lang="nl-NL" baseline="0" dirty="0">
                <a:sym typeface="Wingdings" panose="05000000000000000000" pitchFamily="2" charset="2"/>
              </a:rPr>
              <a:t> 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9A639-7F32-4CFC-8C6A-C027834EDD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51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in</a:t>
            </a:r>
            <a:r>
              <a:rPr lang="nl-NL" baseline="0" dirty="0"/>
              <a:t> dit blok ligt de nadruk op het </a:t>
            </a:r>
            <a:r>
              <a:rPr lang="nl-NL" baseline="0" dirty="0" err="1"/>
              <a:t>use</a:t>
            </a:r>
            <a:r>
              <a:rPr lang="nl-NL" baseline="0" dirty="0"/>
              <a:t> case rapport. In andere </a:t>
            </a:r>
            <a:r>
              <a:rPr lang="nl-NL" baseline="0" dirty="0" err="1"/>
              <a:t>courses</a:t>
            </a:r>
            <a:r>
              <a:rPr lang="nl-NL" baseline="0" dirty="0"/>
              <a:t> of hoofdfase komen ook de andere soorten voorbij. Daarom nu een stuk algemene theorie.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3AA5865-A8DA-4938-8730-CCAF2BDD64EB}" type="datetime1">
              <a:rPr lang="en-GB" smtClean="0">
                <a:solidFill>
                  <a:srgbClr val="000000"/>
                </a:solidFill>
              </a:rPr>
              <a:pPr>
                <a:defRPr/>
              </a:pPr>
              <a:t>23/08/2017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EF85E9-716C-42B7-8974-0DE3D14218E3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848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Wat je ook schrijft, je schrijft altijd voor de lezer</a:t>
            </a:r>
            <a:r>
              <a:rPr lang="nl-NL" baseline="0" dirty="0"/>
              <a:t> -&gt; je baas, je opdrachtgever, je docent die je gaat beoordelen, je stagebegeleider, enz.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3AA5865-A8DA-4938-8730-CCAF2BDD64EB}" type="datetime1">
              <a:rPr lang="en-GB" smtClean="0"/>
              <a:pPr>
                <a:defRPr/>
              </a:pPr>
              <a:t>23/08/2017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EF85E9-716C-42B7-8974-0DE3D14218E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638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426029-60EF-4C46-81B9-366EC83910F3}" type="slidenum">
              <a:rPr lang="nl-NL"/>
              <a:pPr/>
              <a:t>17</a:t>
            </a:fld>
            <a:endParaRPr lang="nl-NL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0625" cy="374967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>
              <a:latin typeface="Arial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275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3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6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263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766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019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30181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4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luralsight.com/library/courses/using-microsoft-office-online-2016/table-of-content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stah.net/download#communit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Astah en de casus</a:t>
            </a:r>
            <a:endParaRPr lang="en-US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SAQ </a:t>
            </a:r>
            <a:r>
              <a:rPr lang="fr-FR" dirty="0" err="1"/>
              <a:t>week</a:t>
            </a:r>
            <a:r>
              <a:rPr lang="fr-FR" dirty="0"/>
              <a:t> 2 </a:t>
            </a:r>
            <a:r>
              <a:rPr lang="fr-FR"/>
              <a:t>les 3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Interface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Voorbeeld van een </a:t>
            </a:r>
            <a:r>
              <a:rPr lang="nl-NL" dirty="0" err="1"/>
              <a:t>Use</a:t>
            </a:r>
            <a:r>
              <a:rPr lang="nl-NL" dirty="0"/>
              <a:t> Case diagram</a:t>
            </a:r>
            <a:endParaRPr lang="en-GB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/>
              <a:t>Om bekend te raken met de interface maken we nu zelf een </a:t>
            </a:r>
            <a:r>
              <a:rPr lang="nl-NL" dirty="0" err="1"/>
              <a:t>Use</a:t>
            </a:r>
            <a:r>
              <a:rPr lang="nl-NL" dirty="0"/>
              <a:t> Case Diagram:</a:t>
            </a:r>
          </a:p>
          <a:p>
            <a:endParaRPr lang="nl-NL" dirty="0"/>
          </a:p>
          <a:p>
            <a:br>
              <a:rPr lang="nl-NL" dirty="0"/>
            </a:br>
            <a:r>
              <a:rPr lang="nl-NL" dirty="0"/>
              <a:t>De begrippen:</a:t>
            </a:r>
            <a:br>
              <a:rPr lang="nl-NL" dirty="0"/>
            </a:br>
            <a:r>
              <a:rPr lang="nl-NL" b="1" dirty="0"/>
              <a:t>&lt;&lt;</a:t>
            </a:r>
            <a:r>
              <a:rPr lang="nl-NL" b="1" dirty="0" err="1"/>
              <a:t>extend</a:t>
            </a:r>
            <a:r>
              <a:rPr lang="nl-NL" b="1" dirty="0"/>
              <a:t>&gt;&gt; </a:t>
            </a:r>
            <a:r>
              <a:rPr lang="nl-NL" dirty="0"/>
              <a:t>en </a:t>
            </a:r>
          </a:p>
          <a:p>
            <a:r>
              <a:rPr lang="nl-NL" b="1" dirty="0"/>
              <a:t>&lt;&lt;</a:t>
            </a:r>
            <a:r>
              <a:rPr lang="nl-NL" b="1" dirty="0" err="1"/>
              <a:t>include</a:t>
            </a:r>
            <a:r>
              <a:rPr lang="nl-NL" b="1" dirty="0"/>
              <a:t>&gt;&gt; </a:t>
            </a:r>
            <a:br>
              <a:rPr lang="nl-NL" dirty="0"/>
            </a:br>
            <a:r>
              <a:rPr lang="nl-NL" dirty="0"/>
              <a:t>worden later toegelicht</a:t>
            </a:r>
          </a:p>
          <a:p>
            <a:endParaRPr lang="nl-NL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384425"/>
            <a:ext cx="5117665" cy="432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8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stappen nog een keer…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Om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UseCase</a:t>
            </a:r>
            <a:r>
              <a:rPr lang="en-US" sz="2000" dirty="0"/>
              <a:t> Diagram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maken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Stap</a:t>
            </a:r>
            <a:r>
              <a:rPr lang="en-US" sz="2000" dirty="0"/>
              <a:t> 1, 	</a:t>
            </a:r>
            <a:r>
              <a:rPr lang="en-US" sz="2000" dirty="0" err="1"/>
              <a:t>Selecteer</a:t>
            </a:r>
            <a:r>
              <a:rPr lang="en-US" sz="2000" dirty="0"/>
              <a:t> [Diagram] – [</a:t>
            </a:r>
            <a:r>
              <a:rPr lang="en-US" sz="2000" dirty="0" err="1"/>
              <a:t>UseCase</a:t>
            </a:r>
            <a:r>
              <a:rPr lang="en-US" sz="2000" dirty="0"/>
              <a:t> Diagram] 		</a:t>
            </a:r>
            <a:r>
              <a:rPr lang="en-US" sz="2000" dirty="0" err="1"/>
              <a:t>uit</a:t>
            </a:r>
            <a:r>
              <a:rPr lang="en-US" sz="2000" dirty="0"/>
              <a:t> het </a:t>
            </a:r>
            <a:r>
              <a:rPr lang="en-US" sz="2000" dirty="0" err="1"/>
              <a:t>hoofdmenu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Stap</a:t>
            </a:r>
            <a:r>
              <a:rPr lang="en-US" sz="2000" dirty="0"/>
              <a:t> 2, </a:t>
            </a:r>
            <a:r>
              <a:rPr lang="en-US" sz="2000" dirty="0" err="1"/>
              <a:t>creëer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Actor. </a:t>
            </a:r>
          </a:p>
          <a:p>
            <a:pPr lvl="1"/>
            <a:r>
              <a:rPr lang="en-US" sz="1600" dirty="0" err="1"/>
              <a:t>Selecteer</a:t>
            </a:r>
            <a:r>
              <a:rPr lang="en-US" sz="1600" dirty="0"/>
              <a:t> [Actor] </a:t>
            </a:r>
            <a:r>
              <a:rPr lang="en-US" sz="1600" dirty="0" err="1"/>
              <a:t>uit</a:t>
            </a:r>
            <a:r>
              <a:rPr lang="en-US" sz="1600" dirty="0"/>
              <a:t> de toolbar en </a:t>
            </a:r>
            <a:r>
              <a:rPr lang="en-US" sz="1600" dirty="0" err="1"/>
              <a:t>klik</a:t>
            </a:r>
            <a:r>
              <a:rPr lang="en-US" sz="1600" dirty="0"/>
              <a:t> op het diagram, </a:t>
            </a:r>
            <a:r>
              <a:rPr lang="en-US" sz="1600" dirty="0" err="1"/>
              <a:t>geef</a:t>
            </a:r>
            <a:r>
              <a:rPr lang="en-US" sz="1600" dirty="0"/>
              <a:t> de actor de </a:t>
            </a:r>
            <a:r>
              <a:rPr lang="en-US" sz="1600" dirty="0" err="1"/>
              <a:t>naam</a:t>
            </a:r>
            <a:r>
              <a:rPr lang="en-US" sz="1600" dirty="0"/>
              <a:t> “</a:t>
            </a:r>
            <a:r>
              <a:rPr lang="en-US" sz="1600" dirty="0" err="1"/>
              <a:t>bestuurder</a:t>
            </a:r>
            <a:r>
              <a:rPr lang="en-US" sz="1600" dirty="0"/>
              <a:t>”. </a:t>
            </a:r>
          </a:p>
          <a:p>
            <a:r>
              <a:rPr lang="nl-NL" sz="2000" dirty="0"/>
              <a:t>Stap 3, creëer de </a:t>
            </a:r>
            <a:r>
              <a:rPr lang="nl-NL" sz="2000" dirty="0" err="1"/>
              <a:t>Use</a:t>
            </a:r>
            <a:r>
              <a:rPr lang="nl-NL" sz="2000" dirty="0"/>
              <a:t> Cases</a:t>
            </a:r>
          </a:p>
          <a:p>
            <a:pPr lvl="1"/>
            <a:r>
              <a:rPr lang="nl-NL" sz="1600" dirty="0"/>
              <a:t>Selecteer [</a:t>
            </a:r>
            <a:r>
              <a:rPr lang="nl-NL" sz="1600" dirty="0" err="1"/>
              <a:t>UseCase</a:t>
            </a:r>
            <a:r>
              <a:rPr lang="nl-NL" sz="1600" dirty="0"/>
              <a:t>] uit de </a:t>
            </a:r>
            <a:r>
              <a:rPr lang="nl-NL" sz="1600" dirty="0" err="1"/>
              <a:t>toolbar</a:t>
            </a:r>
            <a:r>
              <a:rPr lang="nl-NL" sz="1600" dirty="0"/>
              <a:t> en klik op het diagram, geef de </a:t>
            </a:r>
            <a:r>
              <a:rPr lang="nl-NL" sz="1600" dirty="0" err="1"/>
              <a:t>use</a:t>
            </a:r>
            <a:r>
              <a:rPr lang="nl-NL" sz="1600" dirty="0"/>
              <a:t> case de naam “bestuur het voertuig”.</a:t>
            </a:r>
          </a:p>
          <a:p>
            <a:pPr lvl="1"/>
            <a:r>
              <a:rPr lang="nl-NL" sz="1600" dirty="0"/>
              <a:t>Herhaal bovenstaande stap voor de overige </a:t>
            </a:r>
            <a:r>
              <a:rPr lang="nl-NL" sz="1600" dirty="0" err="1"/>
              <a:t>use</a:t>
            </a:r>
            <a:r>
              <a:rPr lang="nl-NL" sz="1600" dirty="0"/>
              <a:t> cases</a:t>
            </a:r>
          </a:p>
          <a:p>
            <a:r>
              <a:rPr lang="nl-NL" sz="2000" dirty="0"/>
              <a:t>Stap 4, breng relaties aan</a:t>
            </a:r>
          </a:p>
          <a:p>
            <a:pPr lvl="1"/>
            <a:r>
              <a:rPr lang="nl-NL" sz="1600" dirty="0"/>
              <a:t>Koppel de actor aan de </a:t>
            </a:r>
            <a:r>
              <a:rPr lang="nl-NL" sz="1600" dirty="0" err="1"/>
              <a:t>use</a:t>
            </a:r>
            <a:r>
              <a:rPr lang="nl-NL" sz="1600" dirty="0"/>
              <a:t> cases “bestuur het voertuig” en “parkeer het voertuig” met behulp van een associatie.</a:t>
            </a:r>
          </a:p>
          <a:p>
            <a:pPr lvl="1"/>
            <a:r>
              <a:rPr lang="nl-NL" sz="1600" dirty="0"/>
              <a:t>Koppel de </a:t>
            </a:r>
            <a:r>
              <a:rPr lang="nl-NL" sz="1600" dirty="0" err="1"/>
              <a:t>use</a:t>
            </a:r>
            <a:r>
              <a:rPr lang="nl-NL" sz="1600" dirty="0"/>
              <a:t> cases aan elkaar met behulp van een </a:t>
            </a:r>
            <a:r>
              <a:rPr lang="nl-NL" sz="1600" dirty="0" err="1"/>
              <a:t>extend</a:t>
            </a:r>
            <a:r>
              <a:rPr lang="nl-NL" sz="1600" dirty="0"/>
              <a:t> / </a:t>
            </a:r>
            <a:r>
              <a:rPr lang="nl-NL" sz="1600" dirty="0" err="1"/>
              <a:t>include</a:t>
            </a:r>
            <a:r>
              <a:rPr lang="nl-NL" sz="1600" dirty="0"/>
              <a:t> relatie.</a:t>
            </a:r>
            <a:endParaRPr lang="nl-NL" sz="2000" dirty="0"/>
          </a:p>
          <a:p>
            <a:endParaRPr lang="en-US" sz="20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2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Rapport</a:t>
            </a:r>
            <a:endParaRPr lang="en-US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Leerdoelen: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Leren om de indeling van zakelijk rapport op te stellen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Het kunnen onderscheiden van hoofdzaken en bijzaken</a:t>
            </a:r>
            <a:endParaRPr lang="en-US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72640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Casusopdracht 1a en 1b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Lees de casus ‘</a:t>
            </a:r>
            <a:r>
              <a:rPr lang="nl-NL" dirty="0" err="1"/>
              <a:t>GameParadise</a:t>
            </a:r>
            <a:r>
              <a:rPr lang="nl-NL" dirty="0"/>
              <a:t>’ goed door</a:t>
            </a:r>
          </a:p>
          <a:p>
            <a:pPr lvl="1"/>
            <a:r>
              <a:rPr lang="nl-NL" dirty="0"/>
              <a:t>Zoek twee studenten met wie je wil samenwerken</a:t>
            </a:r>
          </a:p>
          <a:p>
            <a:pPr lvl="1"/>
            <a:r>
              <a:rPr lang="nl-NL" dirty="0"/>
              <a:t>Meld bij de docent met wie je samenwerkt</a:t>
            </a:r>
          </a:p>
          <a:p>
            <a:pPr lvl="1"/>
            <a:r>
              <a:rPr lang="nl-NL" dirty="0"/>
              <a:t>Inleveren: overleg met docent</a:t>
            </a:r>
          </a:p>
          <a:p>
            <a:endParaRPr lang="nl-NL" dirty="0"/>
          </a:p>
          <a:p>
            <a:r>
              <a:rPr lang="nl-NL" dirty="0"/>
              <a:t>Stel het organisatieschema op van ‘</a:t>
            </a:r>
            <a:r>
              <a:rPr lang="nl-NL" dirty="0" err="1"/>
              <a:t>GameParadise</a:t>
            </a:r>
            <a:r>
              <a:rPr lang="nl-NL" dirty="0"/>
              <a:t>’</a:t>
            </a:r>
          </a:p>
          <a:p>
            <a:pPr lvl="1"/>
            <a:r>
              <a:rPr lang="nl-NL" dirty="0"/>
              <a:t>Maak gebruik van de ‘horizontale indeling’</a:t>
            </a:r>
            <a:br>
              <a:rPr lang="nl-NL" dirty="0"/>
            </a:b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32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/>
              <a:t> </a:t>
            </a:r>
            <a:endParaRPr lang="en-GB" sz="28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3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Projectplan</a:t>
            </a:r>
            <a:r>
              <a:rPr lang="en-US" b="0" dirty="0"/>
              <a:t> / Plan van </a:t>
            </a:r>
            <a:r>
              <a:rPr lang="en-US" b="0" dirty="0" err="1"/>
              <a:t>aanpak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Onderzoeksverslag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Haalbaarheidsstudie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Voortgangsrapportage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Ontwerprapport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Adviesrapport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Evaluatierapport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Activiteitenverslag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Portfolio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Use case rapport</a:t>
            </a:r>
            <a:br>
              <a:rPr lang="en-US" b="0" dirty="0"/>
            </a:br>
            <a:br>
              <a:rPr lang="en-US" b="0" dirty="0"/>
            </a:br>
            <a:endParaRPr lang="nl-NL" b="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43000" y="8382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3200" b="1" dirty="0">
                <a:solidFill>
                  <a:srgbClr val="C00000"/>
                </a:solidFill>
              </a:rPr>
              <a:t>Voorbeelden van rapporten</a:t>
            </a:r>
          </a:p>
        </p:txBody>
      </p:sp>
    </p:spTree>
    <p:extLst>
      <p:ext uri="{BB962C8B-B14F-4D97-AF65-F5344CB8AC3E}">
        <p14:creationId xmlns:p14="http://schemas.microsoft.com/office/powerpoint/2010/main" val="55235272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/>
              <a:t> </a:t>
            </a:r>
            <a:endParaRPr lang="en-GB" sz="28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Projectplan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, Plan van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aanpak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Onderzoeksverslag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Haalbaarheidsstudie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Voortgangsrapportage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Ontwerprapport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Adviesrapport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Evaluatierapport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Activiteitenverslag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, Portfolio</a:t>
            </a:r>
          </a:p>
          <a:p>
            <a:pPr>
              <a:buNone/>
              <a:defRPr/>
            </a:pPr>
            <a:br>
              <a:rPr lang="en-US" b="0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b="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Bedrijf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instelling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wetenschappelijk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instituut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middelbare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 school, HBO, de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eigenaar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 van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een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apotheek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, de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directeur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 van Shell</a:t>
            </a:r>
          </a:p>
          <a:p>
            <a:pPr>
              <a:buNone/>
              <a:defRPr/>
            </a:pP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b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b="0" i="1" dirty="0" err="1">
                <a:solidFill>
                  <a:schemeClr val="tx2">
                    <a:lumMod val="50000"/>
                  </a:schemeClr>
                </a:solidFill>
              </a:rPr>
              <a:t>Stijl</a:t>
            </a: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800" b="0" i="1" dirty="0" err="1">
                <a:solidFill>
                  <a:schemeClr val="tx2">
                    <a:lumMod val="50000"/>
                  </a:schemeClr>
                </a:solidFill>
              </a:rPr>
              <a:t>inhoud</a:t>
            </a: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 en </a:t>
            </a:r>
            <a:r>
              <a:rPr lang="en-US" sz="1800" b="0" i="1" dirty="0" err="1">
                <a:solidFill>
                  <a:schemeClr val="tx2">
                    <a:lumMod val="50000"/>
                  </a:schemeClr>
                </a:solidFill>
              </a:rPr>
              <a:t>doel</a:t>
            </a: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b="0" i="1" dirty="0" err="1">
                <a:solidFill>
                  <a:schemeClr val="tx2">
                    <a:lumMod val="50000"/>
                  </a:schemeClr>
                </a:solidFill>
              </a:rPr>
              <a:t>verschillen</a:t>
            </a: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! </a:t>
            </a:r>
            <a:r>
              <a:rPr lang="en-US" sz="1800" b="0" i="1" dirty="0" err="1">
                <a:solidFill>
                  <a:schemeClr val="tx2">
                    <a:lumMod val="50000"/>
                  </a:schemeClr>
                </a:solidFill>
              </a:rPr>
              <a:t>Structuur</a:t>
            </a: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b="0" i="1" dirty="0" err="1">
                <a:solidFill>
                  <a:schemeClr val="tx2">
                    <a:lumMod val="50000"/>
                  </a:schemeClr>
                </a:solidFill>
              </a:rPr>
              <a:t>kent</a:t>
            </a: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b="0" i="1" dirty="0" err="1">
                <a:solidFill>
                  <a:schemeClr val="tx2">
                    <a:lumMod val="50000"/>
                  </a:schemeClr>
                </a:solidFill>
              </a:rPr>
              <a:t>veel</a:t>
            </a: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b="0" i="1" dirty="0" err="1">
                <a:solidFill>
                  <a:schemeClr val="tx2">
                    <a:lumMod val="50000"/>
                  </a:schemeClr>
                </a:solidFill>
              </a:rPr>
              <a:t>overeenkomsten</a:t>
            </a: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en-US" sz="1800" b="0" i="1" dirty="0" err="1">
                <a:solidFill>
                  <a:schemeClr val="tx2">
                    <a:lumMod val="50000"/>
                  </a:schemeClr>
                </a:solidFill>
              </a:rPr>
              <a:t>een</a:t>
            </a: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b="0" i="1" dirty="0" err="1">
                <a:solidFill>
                  <a:schemeClr val="tx2">
                    <a:lumMod val="50000"/>
                  </a:schemeClr>
                </a:solidFill>
              </a:rPr>
              <a:t>inhoudsopgave</a:t>
            </a: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 zit </a:t>
            </a:r>
            <a:r>
              <a:rPr lang="en-US" sz="1800" b="0" i="1" dirty="0" err="1">
                <a:solidFill>
                  <a:schemeClr val="tx2">
                    <a:lumMod val="50000"/>
                  </a:schemeClr>
                </a:solidFill>
              </a:rPr>
              <a:t>niet</a:t>
            </a: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b="0" i="1" dirty="0" err="1">
                <a:solidFill>
                  <a:schemeClr val="tx2">
                    <a:lumMod val="50000"/>
                  </a:schemeClr>
                </a:solidFill>
              </a:rPr>
              <a:t>achterin</a:t>
            </a: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nl-NL" sz="1800" b="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868" y="3675062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 dirty="0">
                <a:solidFill>
                  <a:srgbClr val="C00000"/>
                </a:solidFill>
              </a:rPr>
              <a:t>Zoveel soorten lezers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5400" y="9906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 dirty="0">
                <a:solidFill>
                  <a:srgbClr val="C00000"/>
                </a:solidFill>
              </a:rPr>
              <a:t>Zoveel soorten rapporten</a:t>
            </a:r>
          </a:p>
        </p:txBody>
      </p:sp>
    </p:spTree>
    <p:extLst>
      <p:ext uri="{BB962C8B-B14F-4D97-AF65-F5344CB8AC3E}">
        <p14:creationId xmlns:p14="http://schemas.microsoft.com/office/powerpoint/2010/main" val="257021757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Structuur van een rapport</a:t>
            </a:r>
            <a:endParaRPr lang="en-US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99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z="2400" dirty="0">
                <a:solidFill>
                  <a:srgbClr val="CC0000"/>
                </a:solidFill>
                <a:ea typeface="ＭＳ Ｐゴシック" charset="-128"/>
              </a:rPr>
              <a:t>Oefening opzet</a:t>
            </a:r>
            <a:r>
              <a:rPr lang="nl-NL" sz="2400" dirty="0">
                <a:ea typeface="ＭＳ Ｐゴシック" charset="-128"/>
              </a:rPr>
              <a:t>  </a:t>
            </a:r>
            <a:r>
              <a:rPr lang="nl-NL" sz="2400" dirty="0">
                <a:solidFill>
                  <a:srgbClr val="C00000"/>
                </a:solidFill>
                <a:ea typeface="ＭＳ Ｐゴシック" charset="-128"/>
              </a:rPr>
              <a:t>rapport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3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>
              <a:buNone/>
            </a:pPr>
            <a:r>
              <a:rPr lang="nl-NL" sz="2000" b="0">
                <a:solidFill>
                  <a:srgbClr val="000066"/>
                </a:solidFill>
              </a:rPr>
              <a:t>Zet de onderstaande begrippen in de juiste volgorde:</a:t>
            </a:r>
          </a:p>
          <a:p>
            <a:endParaRPr lang="nl-NL" sz="2000" b="0" dirty="0">
              <a:solidFill>
                <a:srgbClr val="000066"/>
              </a:solidFill>
            </a:endParaRPr>
          </a:p>
          <a:p>
            <a:pPr marL="457200" indent="-457200">
              <a:buSzPct val="90000"/>
              <a:buFont typeface="+mj-lt"/>
              <a:buAutoNum type="alphaUcPeriod"/>
            </a:pPr>
            <a:r>
              <a:rPr lang="nl-NL" sz="1800" b="0" dirty="0">
                <a:solidFill>
                  <a:srgbClr val="000066"/>
                </a:solidFill>
              </a:rPr>
              <a:t>Titelpagina</a:t>
            </a:r>
          </a:p>
          <a:p>
            <a:pPr marL="457200" indent="-457200">
              <a:buSzPct val="90000"/>
              <a:buFont typeface="+mj-lt"/>
              <a:buAutoNum type="alphaUcPeriod"/>
            </a:pPr>
            <a:r>
              <a:rPr lang="nl-NL" sz="1800" b="0" dirty="0">
                <a:solidFill>
                  <a:srgbClr val="000066"/>
                </a:solidFill>
              </a:rPr>
              <a:t>Conclusie</a:t>
            </a:r>
          </a:p>
          <a:p>
            <a:pPr marL="457200" indent="-457200">
              <a:buSzPct val="90000"/>
              <a:buFont typeface="+mj-lt"/>
              <a:buAutoNum type="alphaUcPeriod"/>
            </a:pPr>
            <a:r>
              <a:rPr lang="nl-NL" sz="1800" b="0" dirty="0">
                <a:solidFill>
                  <a:srgbClr val="000066"/>
                </a:solidFill>
              </a:rPr>
              <a:t>Inleiding</a:t>
            </a:r>
          </a:p>
          <a:p>
            <a:pPr marL="457200" indent="-457200">
              <a:buSzPct val="90000"/>
              <a:buFont typeface="+mj-lt"/>
              <a:buAutoNum type="alphaUcPeriod"/>
            </a:pPr>
            <a:r>
              <a:rPr lang="nl-NL" sz="1800" b="0" dirty="0">
                <a:solidFill>
                  <a:srgbClr val="000066"/>
                </a:solidFill>
              </a:rPr>
              <a:t>Literatuurlijst</a:t>
            </a:r>
          </a:p>
          <a:p>
            <a:pPr marL="457200" indent="-457200">
              <a:buSzPct val="90000"/>
              <a:buFont typeface="+mj-lt"/>
              <a:buAutoNum type="alphaUcPeriod"/>
            </a:pPr>
            <a:r>
              <a:rPr lang="nl-NL" sz="1800" b="0" dirty="0">
                <a:solidFill>
                  <a:srgbClr val="000066"/>
                </a:solidFill>
              </a:rPr>
              <a:t>Hoofdstukken</a:t>
            </a:r>
          </a:p>
          <a:p>
            <a:pPr marL="457200" indent="-457200">
              <a:buSzPct val="90000"/>
              <a:buFont typeface="+mj-lt"/>
              <a:buAutoNum type="alphaUcPeriod"/>
            </a:pPr>
            <a:r>
              <a:rPr lang="nl-NL" sz="1800" b="0" dirty="0">
                <a:solidFill>
                  <a:srgbClr val="000066"/>
                </a:solidFill>
              </a:rPr>
              <a:t>Voorwoord</a:t>
            </a:r>
          </a:p>
          <a:p>
            <a:pPr marL="457200" indent="-457200">
              <a:buSzPct val="90000"/>
              <a:buFont typeface="+mj-lt"/>
              <a:buAutoNum type="alphaUcPeriod"/>
            </a:pPr>
            <a:r>
              <a:rPr lang="nl-NL" sz="1800" b="0" dirty="0">
                <a:solidFill>
                  <a:srgbClr val="000066"/>
                </a:solidFill>
              </a:rPr>
              <a:t>Aanbevelingen</a:t>
            </a:r>
          </a:p>
          <a:p>
            <a:pPr marL="457200" indent="-457200">
              <a:buSzPct val="90000"/>
              <a:buFont typeface="+mj-lt"/>
              <a:buAutoNum type="alphaUcPeriod"/>
            </a:pPr>
            <a:r>
              <a:rPr lang="nl-NL" sz="1800" b="0" dirty="0">
                <a:solidFill>
                  <a:srgbClr val="000066"/>
                </a:solidFill>
              </a:rPr>
              <a:t>Voorblad</a:t>
            </a:r>
          </a:p>
          <a:p>
            <a:pPr marL="457200" indent="-457200">
              <a:buSzPct val="90000"/>
              <a:buFont typeface="+mj-lt"/>
              <a:buAutoNum type="alphaUcPeriod"/>
            </a:pPr>
            <a:r>
              <a:rPr lang="nl-NL" sz="1800" b="0" dirty="0">
                <a:solidFill>
                  <a:srgbClr val="000066"/>
                </a:solidFill>
              </a:rPr>
              <a:t>Inhoudsopgave</a:t>
            </a:r>
          </a:p>
          <a:p>
            <a:pPr marL="457200" indent="-457200">
              <a:buSzPct val="90000"/>
              <a:buFont typeface="+mj-lt"/>
              <a:buAutoNum type="alphaUcPeriod"/>
            </a:pPr>
            <a:r>
              <a:rPr lang="nl-NL" sz="1800" b="0" dirty="0">
                <a:solidFill>
                  <a:srgbClr val="000066"/>
                </a:solidFill>
              </a:rPr>
              <a:t>Bijlagen</a:t>
            </a:r>
          </a:p>
          <a:p>
            <a:pPr marL="457200" indent="-457200">
              <a:buSzPct val="90000"/>
              <a:buFont typeface="+mj-lt"/>
              <a:buAutoNum type="alphaUcPeriod"/>
            </a:pPr>
            <a:r>
              <a:rPr lang="nl-NL" sz="1800" b="0" dirty="0">
                <a:solidFill>
                  <a:srgbClr val="000066"/>
                </a:solidFill>
              </a:rPr>
              <a:t>Noten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4357ED3F-5A6B-4CF1-BAD1-E2351E97D07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A76F926-90C7-4E07-B89D-330345B9D42B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FDED917-BBA0-41C8-A5FA-3A5519F97E4A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476107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00000"/>
                </a:solidFill>
              </a:rPr>
              <a:t>Uitwerking opzet rapport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nl-NL" sz="1800" b="0" dirty="0">
                <a:solidFill>
                  <a:srgbClr val="000066"/>
                </a:solidFill>
              </a:rPr>
              <a:t>Voorblad (H)</a:t>
            </a:r>
          </a:p>
          <a:p>
            <a:r>
              <a:rPr lang="nl-NL" sz="1800" b="0" dirty="0">
                <a:solidFill>
                  <a:srgbClr val="000066"/>
                </a:solidFill>
              </a:rPr>
              <a:t>Titelpagina (A)</a:t>
            </a:r>
          </a:p>
          <a:p>
            <a:r>
              <a:rPr lang="nl-NL" sz="1800" b="0" dirty="0">
                <a:solidFill>
                  <a:srgbClr val="000066"/>
                </a:solidFill>
              </a:rPr>
              <a:t>Voorwoord (F)</a:t>
            </a:r>
          </a:p>
          <a:p>
            <a:r>
              <a:rPr lang="nl-NL" sz="1800" b="0" dirty="0">
                <a:solidFill>
                  <a:srgbClr val="000066"/>
                </a:solidFill>
              </a:rPr>
              <a:t>Inhoudsopgave (I)</a:t>
            </a:r>
          </a:p>
          <a:p>
            <a:r>
              <a:rPr lang="nl-NL" sz="1800" b="0" dirty="0">
                <a:solidFill>
                  <a:srgbClr val="000066"/>
                </a:solidFill>
              </a:rPr>
              <a:t>Inleiding (C)</a:t>
            </a:r>
          </a:p>
          <a:p>
            <a:r>
              <a:rPr lang="nl-NL" sz="1800" b="0" dirty="0">
                <a:solidFill>
                  <a:srgbClr val="000066"/>
                </a:solidFill>
              </a:rPr>
              <a:t>Hoofdstukken tussen inleiding en conclusie (E)</a:t>
            </a:r>
          </a:p>
          <a:p>
            <a:r>
              <a:rPr lang="nl-NL" sz="1800" b="0" dirty="0">
                <a:solidFill>
                  <a:srgbClr val="000066"/>
                </a:solidFill>
              </a:rPr>
              <a:t>Conclusie (B)</a:t>
            </a:r>
          </a:p>
          <a:p>
            <a:r>
              <a:rPr lang="nl-NL" sz="1800" b="0" dirty="0">
                <a:solidFill>
                  <a:srgbClr val="000066"/>
                </a:solidFill>
              </a:rPr>
              <a:t>Aanbevelingen (G)</a:t>
            </a:r>
          </a:p>
          <a:p>
            <a:r>
              <a:rPr lang="nl-NL" sz="1800" b="0" dirty="0">
                <a:solidFill>
                  <a:srgbClr val="000066"/>
                </a:solidFill>
              </a:rPr>
              <a:t>Literatuurlijst (D) </a:t>
            </a:r>
          </a:p>
          <a:p>
            <a:r>
              <a:rPr lang="nl-NL" sz="1800" b="0" dirty="0">
                <a:solidFill>
                  <a:srgbClr val="000066"/>
                </a:solidFill>
              </a:rPr>
              <a:t>Bijlagen (J) </a:t>
            </a:r>
          </a:p>
          <a:p>
            <a:r>
              <a:rPr lang="nl-NL" sz="1800" b="0" dirty="0">
                <a:solidFill>
                  <a:srgbClr val="000066"/>
                </a:solidFill>
              </a:rPr>
              <a:t>Noten (K) 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57796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00000"/>
                </a:solidFill>
              </a:rPr>
              <a:t>Voorblad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0" dirty="0">
                <a:solidFill>
                  <a:srgbClr val="000066"/>
                </a:solidFill>
              </a:rPr>
              <a:t>Het eerste dat de lezer ziet</a:t>
            </a:r>
          </a:p>
          <a:p>
            <a:pPr>
              <a:buFont typeface="Arial" pitchFamily="34" charset="0"/>
              <a:buChar char="•"/>
            </a:pPr>
            <a:endParaRPr lang="nl-NL" b="0" dirty="0">
              <a:solidFill>
                <a:srgbClr val="000066"/>
              </a:solidFill>
            </a:endParaRPr>
          </a:p>
          <a:p>
            <a:r>
              <a:rPr lang="nl-NL" b="0" dirty="0">
                <a:solidFill>
                  <a:srgbClr val="000066"/>
                </a:solidFill>
              </a:rPr>
              <a:t>Rapporttitel</a:t>
            </a:r>
          </a:p>
          <a:p>
            <a:r>
              <a:rPr lang="nl-NL" b="0" dirty="0">
                <a:solidFill>
                  <a:srgbClr val="000066"/>
                </a:solidFill>
              </a:rPr>
              <a:t>Naam auteur</a:t>
            </a:r>
          </a:p>
          <a:p>
            <a:r>
              <a:rPr lang="nl-NL" b="0" dirty="0">
                <a:solidFill>
                  <a:srgbClr val="000066"/>
                </a:solidFill>
              </a:rPr>
              <a:t>(Studentnummer)!!!</a:t>
            </a:r>
          </a:p>
          <a:p>
            <a:r>
              <a:rPr lang="nl-NL" b="0" dirty="0">
                <a:solidFill>
                  <a:srgbClr val="000066"/>
                </a:solidFill>
              </a:rPr>
              <a:t>Datum </a:t>
            </a:r>
          </a:p>
          <a:p>
            <a:r>
              <a:rPr lang="nl-NL" b="0" dirty="0">
                <a:solidFill>
                  <a:srgbClr val="000066"/>
                </a:solidFill>
              </a:rPr>
              <a:t>Versie </a:t>
            </a:r>
          </a:p>
          <a:p>
            <a:endParaRPr lang="en-US" b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5015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deze les: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Aan het einde van de 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Weet je wat de casus 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Weet je welke software je kunt gebruiken voor het uitwerken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Heb je een groepje gevormd en de docent hierover geïnformeerd</a:t>
            </a:r>
          </a:p>
          <a:p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70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00000"/>
                </a:solidFill>
              </a:rPr>
              <a:t>Titelpagina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buNone/>
            </a:pPr>
            <a:r>
              <a:rPr lang="nl-NL" b="0" dirty="0">
                <a:solidFill>
                  <a:srgbClr val="000066"/>
                </a:solidFill>
              </a:rPr>
              <a:t>Hier staat nogmaals de informatie van de omslag, maar wat uitgebreider:</a:t>
            </a:r>
          </a:p>
          <a:p>
            <a:pPr>
              <a:buNone/>
            </a:pPr>
            <a:endParaRPr lang="nl-NL" b="0" dirty="0">
              <a:solidFill>
                <a:srgbClr val="000066"/>
              </a:solidFill>
            </a:endParaRPr>
          </a:p>
          <a:p>
            <a:r>
              <a:rPr lang="nl-NL" b="0" dirty="0">
                <a:solidFill>
                  <a:srgbClr val="000066"/>
                </a:solidFill>
              </a:rPr>
              <a:t>Titel en evt. ondertitel</a:t>
            </a:r>
          </a:p>
          <a:p>
            <a:r>
              <a:rPr lang="nl-NL" b="0" dirty="0">
                <a:solidFill>
                  <a:srgbClr val="000066"/>
                </a:solidFill>
              </a:rPr>
              <a:t>Voorletters en naam auteur</a:t>
            </a:r>
          </a:p>
          <a:p>
            <a:r>
              <a:rPr lang="nl-NL" b="0" dirty="0">
                <a:solidFill>
                  <a:srgbClr val="000066"/>
                </a:solidFill>
              </a:rPr>
              <a:t>Plaats en jaar</a:t>
            </a:r>
          </a:p>
          <a:p>
            <a:r>
              <a:rPr lang="nl-NL" b="0" dirty="0">
                <a:solidFill>
                  <a:srgbClr val="000066"/>
                </a:solidFill>
              </a:rPr>
              <a:t>Instelling of bedrijf</a:t>
            </a:r>
          </a:p>
          <a:p>
            <a:endParaRPr lang="nl-NL" b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74908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00000"/>
                </a:solidFill>
              </a:rPr>
              <a:t>Voorwoord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sz="2400" dirty="0">
                <a:solidFill>
                  <a:srgbClr val="000066"/>
                </a:solidFill>
              </a:rPr>
              <a:t>Informatie die niet tot het eigenlijke rapport behoort. Onderwerpen die aan de orde kunnen komen zijn:</a:t>
            </a:r>
          </a:p>
          <a:p>
            <a:pPr lvl="1"/>
            <a:r>
              <a:rPr lang="nl-NL" sz="2000" dirty="0">
                <a:solidFill>
                  <a:srgbClr val="000066"/>
                </a:solidFill>
              </a:rPr>
              <a:t>informatie over het kader waarin het rapport tot stand is gekomen(opdracht, project, stage, scriptie)</a:t>
            </a:r>
          </a:p>
          <a:p>
            <a:pPr lvl="1"/>
            <a:r>
              <a:rPr lang="nl-NL" sz="2000" dirty="0">
                <a:solidFill>
                  <a:srgbClr val="000066"/>
                </a:solidFill>
              </a:rPr>
              <a:t>aanduiding van de doelgroep waarvoor het rapport bestemd is</a:t>
            </a:r>
          </a:p>
          <a:p>
            <a:pPr lvl="1"/>
            <a:r>
              <a:rPr lang="nl-NL" sz="2000" dirty="0">
                <a:solidFill>
                  <a:srgbClr val="000066"/>
                </a:solidFill>
              </a:rPr>
              <a:t>leeswijzer</a:t>
            </a:r>
          </a:p>
          <a:p>
            <a:pPr lvl="1"/>
            <a:r>
              <a:rPr lang="nl-NL" sz="2000" dirty="0">
                <a:solidFill>
                  <a:srgbClr val="000066"/>
                </a:solidFill>
              </a:rPr>
              <a:t>dankbetuiging aan mensen die hebben bijgedragen aan het rapport (bijv. geïnterviewden)</a:t>
            </a:r>
          </a:p>
          <a:p>
            <a:pPr lvl="1"/>
            <a:r>
              <a:rPr lang="nl-NL" sz="2000" dirty="0">
                <a:solidFill>
                  <a:srgbClr val="000066"/>
                </a:solidFill>
              </a:rPr>
              <a:t>als afsluiting: plaatsaanduiding, datum en naam van de auteurs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56206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00000"/>
                </a:solidFill>
              </a:rPr>
              <a:t>Inhoudsopgave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sz="2400" dirty="0">
                <a:solidFill>
                  <a:srgbClr val="000066"/>
                </a:solidFill>
              </a:rPr>
              <a:t>Aanknopingspunt, wegwijzer</a:t>
            </a:r>
          </a:p>
          <a:p>
            <a:r>
              <a:rPr lang="nl-NL" sz="2400" dirty="0">
                <a:solidFill>
                  <a:srgbClr val="000066"/>
                </a:solidFill>
              </a:rPr>
              <a:t>Geeft beeld van de grote lijn in het rapport</a:t>
            </a:r>
          </a:p>
          <a:p>
            <a:r>
              <a:rPr lang="nl-NL" sz="2400" dirty="0">
                <a:solidFill>
                  <a:srgbClr val="000066"/>
                </a:solidFill>
              </a:rPr>
              <a:t>Houd je aan deze richtlijnen: </a:t>
            </a:r>
          </a:p>
          <a:p>
            <a:pPr lvl="1"/>
            <a:r>
              <a:rPr lang="nl-NL" sz="2000" dirty="0">
                <a:solidFill>
                  <a:srgbClr val="000066"/>
                </a:solidFill>
              </a:rPr>
              <a:t>hoofdstukken nummeren, onderdelen voorwerk en nawerk niet (voorwoord, samenvatting, literatuurlijst )</a:t>
            </a:r>
          </a:p>
          <a:p>
            <a:pPr lvl="1"/>
            <a:r>
              <a:rPr lang="nl-NL" sz="2000" dirty="0">
                <a:solidFill>
                  <a:srgbClr val="000066"/>
                </a:solidFill>
              </a:rPr>
              <a:t>neem alleen hoofdstukken en (sub)paragrafen op en geen ongenummerde tussenkopjes</a:t>
            </a:r>
          </a:p>
          <a:p>
            <a:pPr lvl="1"/>
            <a:r>
              <a:rPr lang="nl-NL" sz="2000" dirty="0">
                <a:solidFill>
                  <a:srgbClr val="000066"/>
                </a:solidFill>
              </a:rPr>
              <a:t>geef bijlagen een informatieve titel. Is er meer dan 1 bijlage, nummer dan ook de afzonderlijke bijlagen</a:t>
            </a:r>
          </a:p>
          <a:p>
            <a:pPr lvl="1"/>
            <a:r>
              <a:rPr lang="nl-NL" sz="2000" dirty="0">
                <a:solidFill>
                  <a:srgbClr val="000066"/>
                </a:solidFill>
              </a:rPr>
              <a:t>controleer of de titels in de inhoudsopgave identiek zijn aan de titels in de tekst</a:t>
            </a:r>
          </a:p>
          <a:p>
            <a:pPr lvl="1"/>
            <a:r>
              <a:rPr lang="nl-NL" sz="2000" dirty="0">
                <a:solidFill>
                  <a:srgbClr val="000066"/>
                </a:solidFill>
              </a:rPr>
              <a:t>zorg voor een overzichtelijke vormgeving waardoor het onderscheid tussen voorwerk, kern, nawerk zichtbaar is</a:t>
            </a:r>
          </a:p>
          <a:p>
            <a:endParaRPr lang="nl-NL" sz="24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17437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00000"/>
                </a:solidFill>
              </a:rPr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NL" sz="2400" b="0" dirty="0">
                <a:solidFill>
                  <a:srgbClr val="000066"/>
                </a:solidFill>
              </a:rPr>
              <a:t>Waarom is het rapport geschreven (aanleiding, probleemstelling, doel, onderzoeksvragen)</a:t>
            </a:r>
          </a:p>
          <a:p>
            <a:r>
              <a:rPr lang="nl-NL" sz="2400" b="0" dirty="0">
                <a:solidFill>
                  <a:srgbClr val="000066"/>
                </a:solidFill>
              </a:rPr>
              <a:t>Voor wie</a:t>
            </a:r>
          </a:p>
          <a:p>
            <a:r>
              <a:rPr lang="nl-NL" sz="2400" b="0" dirty="0">
                <a:solidFill>
                  <a:srgbClr val="000066"/>
                </a:solidFill>
              </a:rPr>
              <a:t>Door wie</a:t>
            </a:r>
          </a:p>
          <a:p>
            <a:r>
              <a:rPr lang="nl-NL" sz="2400" b="0" dirty="0">
                <a:solidFill>
                  <a:srgbClr val="000066"/>
                </a:solidFill>
              </a:rPr>
              <a:t>Hoe is de opbouw (‘In hoofdstuk 3 leest u meer over …)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C:\Users\etlvp\AppData\Local\Microsoft\Windows\Temporary Internet Files\Content.IE5\GVH13NF7\MC90005621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9236" y="5013176"/>
            <a:ext cx="1790213" cy="17981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319738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</a:t>
            </a:r>
            <a:r>
              <a:rPr lang="nl-NL" dirty="0" err="1"/>
              <a:t>Use</a:t>
            </a:r>
            <a:r>
              <a:rPr lang="nl-NL" dirty="0"/>
              <a:t> Case rapport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Processchema (een schema heeft altijd een toelichting)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Prioriteiten – </a:t>
            </a:r>
            <a:r>
              <a:rPr lang="nl-NL" b="0" dirty="0" err="1"/>
              <a:t>obv</a:t>
            </a:r>
            <a:r>
              <a:rPr lang="nl-NL" b="0" dirty="0"/>
              <a:t> </a:t>
            </a:r>
            <a:r>
              <a:rPr lang="nl-NL" b="0" dirty="0" err="1"/>
              <a:t>MoSCoW</a:t>
            </a:r>
            <a:endParaRPr lang="nl-NL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Tabel actoren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Tabel </a:t>
            </a:r>
            <a:r>
              <a:rPr lang="nl-NL" b="0" dirty="0" err="1"/>
              <a:t>Use</a:t>
            </a:r>
            <a:r>
              <a:rPr lang="nl-NL" b="0" dirty="0"/>
              <a:t>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 err="1"/>
              <a:t>Use</a:t>
            </a:r>
            <a:r>
              <a:rPr lang="nl-NL" b="0" dirty="0"/>
              <a:t> Case diagram (koppeling actor – </a:t>
            </a:r>
            <a:r>
              <a:rPr lang="nl-NL" b="0" dirty="0" err="1"/>
              <a:t>Use</a:t>
            </a:r>
            <a:r>
              <a:rPr lang="nl-NL" b="0" dirty="0"/>
              <a:t> Case)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Extended </a:t>
            </a:r>
            <a:r>
              <a:rPr lang="nl-NL" b="0" dirty="0" err="1"/>
              <a:t>Use</a:t>
            </a:r>
            <a:r>
              <a:rPr lang="nl-NL" b="0" dirty="0"/>
              <a:t>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Overzicht niet verwerkte informatie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Conclusie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Aanbevelingen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b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94405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 </a:t>
            </a:r>
            <a:r>
              <a:rPr lang="nl-NL" dirty="0">
                <a:solidFill>
                  <a:srgbClr val="C00000"/>
                </a:solidFill>
              </a:rPr>
              <a:t>De kern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nl-NL" sz="2400" b="0" dirty="0">
                <a:solidFill>
                  <a:srgbClr val="000066"/>
                </a:solidFill>
              </a:rPr>
              <a:t>(de hoofdstukken tussen de inleiding en de conclusie)</a:t>
            </a:r>
          </a:p>
          <a:p>
            <a:endParaRPr lang="nl-NL" sz="2400" b="0" dirty="0">
              <a:solidFill>
                <a:srgbClr val="000066"/>
              </a:solidFill>
            </a:endParaRPr>
          </a:p>
          <a:p>
            <a:r>
              <a:rPr lang="nl-NL" sz="2400" b="0" dirty="0">
                <a:solidFill>
                  <a:srgbClr val="000066"/>
                </a:solidFill>
              </a:rPr>
              <a:t>foutloos en met een duidelijke structuur</a:t>
            </a:r>
          </a:p>
          <a:p>
            <a:endParaRPr lang="nl-NL" sz="2400" b="0" dirty="0">
              <a:solidFill>
                <a:srgbClr val="000066"/>
              </a:solidFill>
            </a:endParaRPr>
          </a:p>
          <a:p>
            <a:r>
              <a:rPr lang="nl-NL" sz="2400" b="0" dirty="0">
                <a:solidFill>
                  <a:srgbClr val="000066"/>
                </a:solidFill>
              </a:rPr>
              <a:t>Inhoud:</a:t>
            </a:r>
          </a:p>
          <a:p>
            <a:r>
              <a:rPr lang="nl-NL" sz="2400" b="0" dirty="0">
                <a:solidFill>
                  <a:srgbClr val="000066"/>
                </a:solidFill>
              </a:rPr>
              <a:t>eerlijk (alles moet waar zijn)</a:t>
            </a:r>
          </a:p>
          <a:p>
            <a:r>
              <a:rPr lang="nl-NL" sz="2400" b="0" dirty="0">
                <a:solidFill>
                  <a:srgbClr val="000066"/>
                </a:solidFill>
              </a:rPr>
              <a:t>volledig (alle relevante gegevens verwerken)</a:t>
            </a:r>
          </a:p>
          <a:p>
            <a:r>
              <a:rPr lang="nl-NL" sz="2400" b="0" dirty="0">
                <a:solidFill>
                  <a:srgbClr val="000066"/>
                </a:solidFill>
              </a:rPr>
              <a:t>controleerbaar (juiste verwijzingen)</a:t>
            </a:r>
          </a:p>
          <a:p>
            <a:r>
              <a:rPr lang="nl-NL" sz="2400" b="0" dirty="0">
                <a:solidFill>
                  <a:srgbClr val="000066"/>
                </a:solidFill>
              </a:rPr>
              <a:t>begint ook met een inleiding</a:t>
            </a:r>
          </a:p>
          <a:p>
            <a:endParaRPr lang="nl-NL" sz="2400" b="0" dirty="0">
              <a:solidFill>
                <a:srgbClr val="000066"/>
              </a:solidFill>
            </a:endParaRPr>
          </a:p>
          <a:p>
            <a:endParaRPr lang="nl-NL" sz="2400" b="0" dirty="0">
              <a:solidFill>
                <a:srgbClr val="000066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C:\Users\etlvp\AppData\Local\Microsoft\Windows\Temporary Internet Files\Content.IE5\4V4H0FKI\MC900436917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7736" y="3140968"/>
            <a:ext cx="1828572" cy="18285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920492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00000"/>
                </a:solidFill>
              </a:rPr>
              <a:t>Conclusies en aanbevelingen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NL" sz="2000" b="0" dirty="0">
                <a:solidFill>
                  <a:srgbClr val="000066"/>
                </a:solidFill>
              </a:rPr>
              <a:t>In aparte hoofdstukken of samen</a:t>
            </a:r>
          </a:p>
          <a:p>
            <a:r>
              <a:rPr lang="nl-NL" sz="2000" b="0" dirty="0">
                <a:solidFill>
                  <a:srgbClr val="000066"/>
                </a:solidFill>
              </a:rPr>
              <a:t>antwoord op -&gt; wat in de inleiding als vraag kan worden geformuleerd.</a:t>
            </a:r>
          </a:p>
          <a:p>
            <a:endParaRPr lang="nl-NL" sz="2000" b="0" dirty="0">
              <a:solidFill>
                <a:srgbClr val="000066"/>
              </a:solidFill>
            </a:endParaRPr>
          </a:p>
          <a:p>
            <a:r>
              <a:rPr lang="nl-NL" sz="2000" b="0" dirty="0">
                <a:solidFill>
                  <a:srgbClr val="000066"/>
                </a:solidFill>
              </a:rPr>
              <a:t>Begrijpelijk, kort, informatief</a:t>
            </a:r>
          </a:p>
          <a:p>
            <a:r>
              <a:rPr lang="nl-NL" sz="2000" b="0" dirty="0" err="1">
                <a:solidFill>
                  <a:srgbClr val="000066"/>
                </a:solidFill>
              </a:rPr>
              <a:t>Géén</a:t>
            </a:r>
            <a:r>
              <a:rPr lang="nl-NL" sz="2000" b="0" dirty="0">
                <a:solidFill>
                  <a:srgbClr val="000066"/>
                </a:solidFill>
              </a:rPr>
              <a:t> nieuwe informatie!</a:t>
            </a:r>
          </a:p>
          <a:p>
            <a:r>
              <a:rPr lang="nl-NL" sz="2000" b="0" dirty="0">
                <a:solidFill>
                  <a:srgbClr val="000066"/>
                </a:solidFill>
              </a:rPr>
              <a:t>In de tegenwoordige tijd</a:t>
            </a:r>
          </a:p>
          <a:p>
            <a:endParaRPr lang="nl-NL" sz="2000" b="0" dirty="0">
              <a:solidFill>
                <a:srgbClr val="000066"/>
              </a:solidFill>
            </a:endParaRPr>
          </a:p>
          <a:p>
            <a:r>
              <a:rPr lang="nl-NL" sz="2000" b="0" dirty="0">
                <a:solidFill>
                  <a:srgbClr val="000066"/>
                </a:solidFill>
              </a:rPr>
              <a:t>Logische koppeling tussen conclusies en aanbevelingen</a:t>
            </a:r>
          </a:p>
          <a:p>
            <a:r>
              <a:rPr lang="nl-NL" sz="2000" b="0" dirty="0">
                <a:solidFill>
                  <a:srgbClr val="000066"/>
                </a:solidFill>
              </a:rPr>
              <a:t>Aanbevelingen: onderbouwen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40077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00000"/>
                </a:solidFill>
              </a:rPr>
              <a:t>Literatuurlijst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NL" sz="2400" b="0" dirty="0">
                <a:solidFill>
                  <a:srgbClr val="000066"/>
                </a:solidFill>
              </a:rPr>
              <a:t>APA-normen!</a:t>
            </a:r>
          </a:p>
          <a:p>
            <a:endParaRPr lang="nl-NL" sz="2400" b="0" dirty="0">
              <a:solidFill>
                <a:srgbClr val="000066"/>
              </a:solidFill>
            </a:endParaRPr>
          </a:p>
          <a:p>
            <a:r>
              <a:rPr lang="nl-NL" sz="2400" b="0" dirty="0">
                <a:solidFill>
                  <a:srgbClr val="000066"/>
                </a:solidFill>
              </a:rPr>
              <a:t>Niet om te imponeren (je moet eerlijk blijven)</a:t>
            </a:r>
          </a:p>
          <a:p>
            <a:r>
              <a:rPr lang="nl-NL" sz="2400" b="0" dirty="0">
                <a:solidFill>
                  <a:srgbClr val="000066"/>
                </a:solidFill>
              </a:rPr>
              <a:t>Alleen bronnen waarnaar je in de tekst verwijst</a:t>
            </a:r>
          </a:p>
          <a:p>
            <a:r>
              <a:rPr lang="nl-NL" sz="2400" b="0" dirty="0">
                <a:solidFill>
                  <a:srgbClr val="000066"/>
                </a:solidFill>
              </a:rPr>
              <a:t>Alfabetisch geordend 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64146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00000"/>
                </a:solidFill>
              </a:rPr>
              <a:t>Bijlagen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NL" sz="2400" b="0" dirty="0">
                <a:solidFill>
                  <a:srgbClr val="000066"/>
                </a:solidFill>
              </a:rPr>
              <a:t>Tekst rapport moet zonder bijlage(n) ook te begrijpen zijn</a:t>
            </a:r>
          </a:p>
          <a:p>
            <a:r>
              <a:rPr lang="nl-NL" sz="2400" b="0" dirty="0">
                <a:solidFill>
                  <a:srgbClr val="000066"/>
                </a:solidFill>
              </a:rPr>
              <a:t>Bijlage(n) moet je zelfstandig kunnen lezen</a:t>
            </a:r>
          </a:p>
          <a:p>
            <a:r>
              <a:rPr lang="nl-NL" sz="2400" b="0" dirty="0">
                <a:solidFill>
                  <a:srgbClr val="000066"/>
                </a:solidFill>
              </a:rPr>
              <a:t>Verwijs minimaal één keer naar elke bijlage</a:t>
            </a:r>
          </a:p>
          <a:p>
            <a:r>
              <a:rPr lang="nl-NL" sz="2400" b="0" dirty="0">
                <a:solidFill>
                  <a:srgbClr val="000066"/>
                </a:solidFill>
              </a:rPr>
              <a:t>Begin elke bijlage op een aparte pagina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C:\Users\etlvp\AppData\Local\Microsoft\Windows\Temporary Internet Files\Content.IE5\GVH13NF7\MC90043260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4221088"/>
            <a:ext cx="1828572" cy="18285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519985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00000"/>
                </a:solidFill>
              </a:rPr>
              <a:t>Noten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2400" b="0" dirty="0">
              <a:solidFill>
                <a:srgbClr val="000066"/>
              </a:solidFill>
            </a:endParaRPr>
          </a:p>
          <a:p>
            <a:endParaRPr lang="nl-NL" sz="2400" b="0" dirty="0">
              <a:solidFill>
                <a:srgbClr val="000066"/>
              </a:solidFill>
            </a:endParaRPr>
          </a:p>
          <a:p>
            <a:r>
              <a:rPr lang="nl-NL" sz="2400" b="0" dirty="0">
                <a:solidFill>
                  <a:srgbClr val="000066"/>
                </a:solidFill>
              </a:rPr>
              <a:t>Voetnoten: onder aan de pagina – kort – literatuurverwijzing</a:t>
            </a:r>
          </a:p>
          <a:p>
            <a:endParaRPr lang="nl-NL" sz="2400" b="0" dirty="0">
              <a:solidFill>
                <a:srgbClr val="000066"/>
              </a:solidFill>
            </a:endParaRPr>
          </a:p>
          <a:p>
            <a:r>
              <a:rPr lang="nl-NL" sz="2400" b="0" dirty="0">
                <a:solidFill>
                  <a:srgbClr val="000066"/>
                </a:solidFill>
              </a:rPr>
              <a:t>Eindnoten: eind hoofdstuk of hele tekst – lang(-er) – opmerkingen/</a:t>
            </a:r>
            <a:r>
              <a:rPr lang="nl-NL" sz="2400" b="0" dirty="0" err="1">
                <a:solidFill>
                  <a:srgbClr val="000066"/>
                </a:solidFill>
              </a:rPr>
              <a:t>quotes</a:t>
            </a:r>
            <a:r>
              <a:rPr lang="nl-NL" sz="2400" b="0" dirty="0">
                <a:solidFill>
                  <a:srgbClr val="000066"/>
                </a:solidFill>
              </a:rPr>
              <a:t> van meer dan vijf regels</a:t>
            </a:r>
          </a:p>
          <a:p>
            <a:endParaRPr lang="nl-NL" sz="2400" b="0" dirty="0">
              <a:solidFill>
                <a:srgbClr val="000066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7" name="Picture 3" descr="C:\Users\etlvp\AppData\Local\Microsoft\Windows\Temporary Internet Files\Content.IE5\6PR4CXCN\MC90044141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692696"/>
            <a:ext cx="1816100" cy="1631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34844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dit onderdeel van de les: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Huiswerkopdracht ‘Requirements’ bespreken.</a:t>
            </a:r>
          </a:p>
          <a:p>
            <a:r>
              <a:rPr lang="nl-NL" dirty="0"/>
              <a:t>Installatie en werking </a:t>
            </a:r>
            <a:r>
              <a:rPr lang="nl-NL" dirty="0" err="1"/>
              <a:t>Astah</a:t>
            </a:r>
            <a:endParaRPr lang="nl-NL" dirty="0"/>
          </a:p>
          <a:p>
            <a:r>
              <a:rPr lang="nl-NL" dirty="0"/>
              <a:t>Introductie UC rapport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438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van een </a:t>
            </a:r>
            <a:r>
              <a:rPr lang="nl-NL" dirty="0" err="1"/>
              <a:t>use</a:t>
            </a:r>
            <a:r>
              <a:rPr lang="nl-NL" dirty="0"/>
              <a:t> case rapport</a:t>
            </a:r>
            <a:endParaRPr lang="en-US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237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– </a:t>
            </a:r>
            <a:r>
              <a:rPr lang="nl-NL" dirty="0" err="1"/>
              <a:t>Use</a:t>
            </a:r>
            <a:r>
              <a:rPr lang="nl-NL" dirty="0"/>
              <a:t> case rapport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nl-NL" b="0" dirty="0">
                <a:solidFill>
                  <a:srgbClr val="000066"/>
                </a:solidFill>
              </a:rPr>
              <a:t>Voorblad </a:t>
            </a:r>
          </a:p>
          <a:p>
            <a:r>
              <a:rPr lang="nl-NL" b="0" dirty="0">
                <a:solidFill>
                  <a:srgbClr val="000066"/>
                </a:solidFill>
              </a:rPr>
              <a:t>Titelpagina</a:t>
            </a:r>
          </a:p>
          <a:p>
            <a:r>
              <a:rPr lang="nl-NL" b="0" dirty="0">
                <a:solidFill>
                  <a:srgbClr val="000066"/>
                </a:solidFill>
              </a:rPr>
              <a:t>Voorwoord</a:t>
            </a:r>
          </a:p>
          <a:p>
            <a:r>
              <a:rPr lang="nl-NL" b="0" dirty="0">
                <a:solidFill>
                  <a:srgbClr val="000066"/>
                </a:solidFill>
              </a:rPr>
              <a:t>Inhoudsopgave</a:t>
            </a:r>
          </a:p>
          <a:p>
            <a:r>
              <a:rPr lang="nl-NL" b="0" dirty="0">
                <a:solidFill>
                  <a:srgbClr val="000066"/>
                </a:solidFill>
              </a:rPr>
              <a:t>Inleiding</a:t>
            </a:r>
          </a:p>
          <a:p>
            <a:r>
              <a:rPr lang="nl-NL" b="0" dirty="0">
                <a:solidFill>
                  <a:srgbClr val="000066"/>
                </a:solidFill>
              </a:rPr>
              <a:t>Hoofdstukken tussen inleiding en conclusie</a:t>
            </a:r>
          </a:p>
          <a:p>
            <a:r>
              <a:rPr lang="nl-NL" b="0" dirty="0">
                <a:solidFill>
                  <a:srgbClr val="000066"/>
                </a:solidFill>
              </a:rPr>
              <a:t>Conclusie			Niet noodzakelijk</a:t>
            </a:r>
          </a:p>
          <a:p>
            <a:r>
              <a:rPr lang="nl-NL" b="0" dirty="0">
                <a:solidFill>
                  <a:srgbClr val="000066"/>
                </a:solidFill>
              </a:rPr>
              <a:t>Aanbevelingen		Niet noodzakelijk</a:t>
            </a:r>
          </a:p>
          <a:p>
            <a:r>
              <a:rPr lang="nl-NL" b="0" dirty="0">
                <a:solidFill>
                  <a:srgbClr val="000066"/>
                </a:solidFill>
              </a:rPr>
              <a:t>Literatuurlijst		</a:t>
            </a:r>
          </a:p>
          <a:p>
            <a:r>
              <a:rPr lang="nl-NL" b="0" dirty="0">
                <a:solidFill>
                  <a:srgbClr val="000066"/>
                </a:solidFill>
              </a:rPr>
              <a:t>Bijlagen		</a:t>
            </a:r>
          </a:p>
          <a:p>
            <a:r>
              <a:rPr lang="nl-NL" b="0" dirty="0">
                <a:solidFill>
                  <a:srgbClr val="000066"/>
                </a:solidFill>
              </a:rPr>
              <a:t>Noten 				Niet noodzakelijk</a:t>
            </a:r>
          </a:p>
          <a:p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82877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MS Office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Inhoudsopgave automatisch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Pagina nummers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Hoofdstuk nummers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Figuren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Tabellen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Verwijzingen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Lettertypes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b="0" dirty="0"/>
          </a:p>
          <a:p>
            <a:r>
              <a:rPr lang="nl-NL" b="0" dirty="0"/>
              <a:t>Voor meer informatie zie ook:</a:t>
            </a:r>
          </a:p>
          <a:p>
            <a:r>
              <a:rPr lang="nl-NL" b="0" dirty="0">
                <a:hlinkClick r:id="rId2"/>
              </a:rPr>
              <a:t>https://app.pluralsight.com/library/courses/using-microsoft-office-online-2016/table-of-contents</a:t>
            </a:r>
            <a:r>
              <a:rPr lang="nl-NL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CDF921-5327-49EB-9010-E115BE02577E}" type="slidenum">
              <a:rPr lang="en-GB" smtClean="0">
                <a:solidFill>
                  <a:srgbClr val="FFFFFF"/>
                </a:solidFill>
              </a:rPr>
              <a:pPr>
                <a:defRPr/>
              </a:pPr>
              <a:t>32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135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cases uitwerken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Definieer voor iedere </a:t>
            </a:r>
            <a:r>
              <a:rPr lang="nl-NL" dirty="0" err="1"/>
              <a:t>use</a:t>
            </a:r>
            <a:r>
              <a:rPr lang="nl-NL" dirty="0"/>
              <a:t> case een nieuw hoofdstuk</a:t>
            </a:r>
          </a:p>
          <a:p>
            <a:r>
              <a:rPr lang="nl-NL" dirty="0"/>
              <a:t>Bouw de hoofdstukken gelijkmatig op</a:t>
            </a:r>
          </a:p>
          <a:p>
            <a:pPr lvl="1"/>
            <a:r>
              <a:rPr lang="nl-NL" dirty="0"/>
              <a:t>Gebruik de template voor </a:t>
            </a:r>
            <a:r>
              <a:rPr lang="nl-NL" dirty="0" err="1"/>
              <a:t>use</a:t>
            </a:r>
            <a:r>
              <a:rPr lang="nl-NL" dirty="0"/>
              <a:t> cases</a:t>
            </a:r>
          </a:p>
          <a:p>
            <a:pPr lvl="1"/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542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Afspraken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Eind week 4 eerste draft inleveren</a:t>
            </a:r>
          </a:p>
          <a:p>
            <a:pPr lvl="1"/>
            <a:r>
              <a:rPr lang="nl-NL" dirty="0"/>
              <a:t>Beoordeling op inhoud: vakdocent</a:t>
            </a:r>
          </a:p>
          <a:p>
            <a:pPr lvl="1"/>
            <a:r>
              <a:rPr lang="nl-NL" dirty="0"/>
              <a:t>Beoordeling op vorm en spelling: vaardighedendocent</a:t>
            </a:r>
          </a:p>
          <a:p>
            <a:pPr lvl="1"/>
            <a:r>
              <a:rPr lang="nl-NL"/>
              <a:t>Week 3 </a:t>
            </a:r>
            <a:r>
              <a:rPr lang="nl-NL" dirty="0"/>
              <a:t>– vaardigheden les: ‘Rapporteren’</a:t>
            </a:r>
          </a:p>
          <a:p>
            <a:r>
              <a:rPr lang="nl-NL" dirty="0"/>
              <a:t>Eind week 5 opleveren </a:t>
            </a:r>
            <a:r>
              <a:rPr lang="nl-NL" dirty="0" err="1"/>
              <a:t>use</a:t>
            </a:r>
            <a:r>
              <a:rPr lang="nl-NL" dirty="0"/>
              <a:t> case rapport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223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Praktische tips: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Wat moet je wel of niet doen met een rapport</a:t>
            </a:r>
          </a:p>
          <a:p>
            <a:endParaRPr lang="nl-NL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nl-NL" b="0" dirty="0"/>
              <a:t>Weet voor wie je het doet (wie is de lezer: taalgebruik, begrippen)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nl-NL" b="0" dirty="0"/>
              <a:t>Doelloos communiceren is zinloos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nl-NL" b="0" dirty="0"/>
              <a:t>Houd </a:t>
            </a:r>
            <a:r>
              <a:rPr lang="nl-NL" b="0"/>
              <a:t>het kort</a:t>
            </a:r>
            <a:endParaRPr lang="nl-NL" b="0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nl-NL" b="0" dirty="0"/>
              <a:t>Ga niet hamsteren (aankondigen dat je later iets gaat toelichten)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nl-NL" b="0" dirty="0"/>
              <a:t>Begin bij het eind (wat is je boodschap / resultaat)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nl-NL" b="0" dirty="0"/>
              <a:t>Zeg wat je van ze wil (vertel de lezer wat hij / zij moet gaan doen)</a:t>
            </a:r>
            <a:endParaRPr lang="en-US" b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83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Dit was het huiswerk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sz="2400" dirty="0"/>
              <a:t>Schrijf functionele </a:t>
            </a:r>
            <a:r>
              <a:rPr lang="nl-NL" sz="2400" dirty="0" err="1"/>
              <a:t>requirements</a:t>
            </a:r>
            <a:r>
              <a:rPr lang="nl-NL" sz="2400" dirty="0"/>
              <a:t> voor het klanten gedeelte (de balie) van Apotheek ‘Het Pilletje’.</a:t>
            </a:r>
          </a:p>
          <a:p>
            <a:pPr lvl="1"/>
            <a:r>
              <a:rPr lang="nl-NL" dirty="0"/>
              <a:t>Max 1-A4</a:t>
            </a:r>
          </a:p>
          <a:p>
            <a:pPr lvl="1"/>
            <a:r>
              <a:rPr lang="nl-NL" dirty="0"/>
              <a:t>Let op “Wat”          </a:t>
            </a:r>
            <a:r>
              <a:rPr lang="nl-NL" dirty="0" err="1"/>
              <a:t>vs</a:t>
            </a:r>
            <a:r>
              <a:rPr lang="nl-NL" dirty="0"/>
              <a:t> “Hoe”</a:t>
            </a:r>
          </a:p>
          <a:p>
            <a:pPr lvl="1"/>
            <a:r>
              <a:rPr lang="nl-NL" dirty="0"/>
              <a:t>Let op de manier van schrijven</a:t>
            </a:r>
          </a:p>
          <a:p>
            <a:pPr lvl="1"/>
            <a:r>
              <a:rPr lang="nl-NL" dirty="0"/>
              <a:t>Let op verschil functioneel </a:t>
            </a:r>
            <a:r>
              <a:rPr lang="nl-NL" dirty="0" err="1"/>
              <a:t>vs</a:t>
            </a:r>
            <a:r>
              <a:rPr lang="nl-NL" dirty="0"/>
              <a:t> niet-functioneel </a:t>
            </a:r>
          </a:p>
          <a:p>
            <a:pPr lvl="1"/>
            <a:r>
              <a:rPr lang="nl-NL" dirty="0"/>
              <a:t>Probeer </a:t>
            </a:r>
            <a:r>
              <a:rPr lang="nl-NL" dirty="0" err="1"/>
              <a:t>MoSCoW</a:t>
            </a:r>
            <a:r>
              <a:rPr lang="nl-NL" dirty="0"/>
              <a:t> toe te passen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bgsca\AppData\Local\Microsoft\Windows\Temporary Internet Files\Content.IE5\QJRPOH6B\MC90042317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861048"/>
            <a:ext cx="409887" cy="40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gsca\AppData\Local\Microsoft\Windows\Temporary Internet Files\Content.IE5\QMIYY8XT\MC90042316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769" y="3861048"/>
            <a:ext cx="409887" cy="40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54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Bespreking van het huiswerk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2400" dirty="0"/>
              <a:t>We doen dit iteratief, dus meerdere rondes</a:t>
            </a:r>
          </a:p>
          <a:p>
            <a:r>
              <a:rPr lang="nl-NL" sz="1800" dirty="0"/>
              <a:t>Ronde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Bespreek je lijst met </a:t>
            </a:r>
            <a:r>
              <a:rPr lang="nl-NL" sz="1800" dirty="0" err="1"/>
              <a:t>requirements</a:t>
            </a:r>
            <a:r>
              <a:rPr lang="nl-NL" sz="1800" dirty="0"/>
              <a:t> met een klasgenoot (bv je duo).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Samen maak je één lijst en die check je op basis van de tips. </a:t>
            </a:r>
          </a:p>
          <a:p>
            <a:r>
              <a:rPr lang="nl-NL" sz="1800" dirty="0"/>
              <a:t>Ronde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Samen met een ander duo, kijk ook naar de prioritering. Kom tot een top 5.</a:t>
            </a:r>
          </a:p>
          <a:p>
            <a:r>
              <a:rPr lang="nl-NL" sz="1800" dirty="0"/>
              <a:t>Ronde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3 grote groepen en een gezamenlijke TOP 5 op een flipover (whiteboard).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Ronde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Flipovers  (whiteboard) klassikaal bespreken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64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voor het schrijven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Geen ambiguïteit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Geen samengestelde requirements (en, of, met, ook)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Geen uitzonderingen (als, wanneer, tenzij, alhoewel)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Wees direct (geen lange zinnen)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Let op detailniveau (geen systeemontwerp)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Geen functionele en niet-functionele eisen mixen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Niet speculeren!!!</a:t>
            </a:r>
            <a:br>
              <a:rPr lang="nl-NL" sz="2000" dirty="0"/>
            </a:br>
            <a:r>
              <a:rPr lang="nl-NL" sz="2000" dirty="0"/>
              <a:t>(doorgaans, vaak, in het algemeen. Je bent geen user!)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Gebruik geen vage termen </a:t>
            </a:r>
            <a:br>
              <a:rPr lang="nl-NL" sz="2000" dirty="0"/>
            </a:br>
            <a:r>
              <a:rPr lang="nl-NL" sz="2000" dirty="0"/>
              <a:t>(gebruikersvriendelijk, flexibel, effectief, modern, 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Geen “wishful thinking” (100% veilig,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Vermijd mogelijkheden (zou moeten, kan,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10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32" y="2043301"/>
            <a:ext cx="6657599" cy="412200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4 Tools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hlinkClick r:id="rId4"/>
              </a:rPr>
              <a:t>http://astah.net/download#community</a:t>
            </a:r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nl-NL" dirty="0"/>
              <a:t>UML Suite	</a:t>
            </a:r>
            <a:endParaRPr lang="en-US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/>
              <a:t>Er zijn diverse andere tools.</a:t>
            </a:r>
          </a:p>
          <a:p>
            <a:endParaRPr lang="nl-NL" dirty="0"/>
          </a:p>
          <a:p>
            <a:r>
              <a:rPr lang="nl-NL" dirty="0"/>
              <a:t>Wij </a:t>
            </a:r>
            <a:r>
              <a:rPr lang="nl-NL" dirty="0" err="1"/>
              <a:t>supporten</a:t>
            </a:r>
            <a:r>
              <a:rPr lang="nl-NL" dirty="0"/>
              <a:t> de Astah </a:t>
            </a:r>
            <a:r>
              <a:rPr lang="nl-NL" sz="1800" b="1" i="1" u="sng" dirty="0">
                <a:solidFill>
                  <a:srgbClr val="FF0000"/>
                </a:solidFill>
              </a:rPr>
              <a:t>community</a:t>
            </a:r>
            <a:r>
              <a:rPr lang="nl-NL" sz="2000" dirty="0">
                <a:solidFill>
                  <a:srgbClr val="FF0000"/>
                </a:solidFill>
              </a:rPr>
              <a:t> </a:t>
            </a:r>
            <a:r>
              <a:rPr lang="nl-NL" dirty="0"/>
              <a:t>tool (voor Windows en Apple). </a:t>
            </a:r>
          </a:p>
          <a:p>
            <a:endParaRPr lang="nl-NL" dirty="0"/>
          </a:p>
          <a:p>
            <a:r>
              <a:rPr lang="nl-NL" dirty="0"/>
              <a:t>En het voldoet voor deze course.</a:t>
            </a:r>
          </a:p>
          <a:p>
            <a:endParaRPr lang="nl-NL" dirty="0"/>
          </a:p>
          <a:p>
            <a:endParaRPr lang="en-GB" dirty="0"/>
          </a:p>
        </p:txBody>
      </p:sp>
      <p:sp>
        <p:nvSpPr>
          <p:cNvPr id="4" name="Ovaal 3"/>
          <p:cNvSpPr/>
          <p:nvPr/>
        </p:nvSpPr>
        <p:spPr>
          <a:xfrm>
            <a:off x="2051720" y="4618310"/>
            <a:ext cx="6984776" cy="161900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Download de tool en probeer uit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Ga aan de slag en installeer Astah.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Bekijk bijvoorbeeld enkele ‘</a:t>
            </a:r>
            <a:r>
              <a:rPr lang="nl-NL" dirty="0" err="1"/>
              <a:t>tutorials</a:t>
            </a:r>
            <a:r>
              <a:rPr lang="nl-NL" dirty="0"/>
              <a:t>’</a:t>
            </a:r>
          </a:p>
          <a:p>
            <a:pPr marL="355600" lvl="1" indent="0">
              <a:buNone/>
            </a:pPr>
            <a:r>
              <a:rPr lang="nl-NL" dirty="0"/>
              <a:t>Zoals:</a:t>
            </a:r>
          </a:p>
          <a:p>
            <a:pPr lvl="1"/>
            <a:r>
              <a:rPr lang="nl-NL" sz="1600" dirty="0"/>
              <a:t>https://www.youtube.com/watch?v=eIvp8e_MDB0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33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 gebruiken modules</a:t>
            </a:r>
            <a:endParaRPr lang="en-US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Bij het vak SAQ gebruiken we de diagrammen:</a:t>
            </a:r>
          </a:p>
          <a:p>
            <a:pPr lvl="1"/>
            <a:r>
              <a:rPr lang="nl-NL" b="1" dirty="0"/>
              <a:t>Class diagram</a:t>
            </a:r>
          </a:p>
          <a:p>
            <a:pPr lvl="1"/>
            <a:r>
              <a:rPr lang="nl-NL" b="1" dirty="0" err="1"/>
              <a:t>Use</a:t>
            </a:r>
            <a:r>
              <a:rPr lang="nl-NL" b="1" dirty="0"/>
              <a:t> Case diagram</a:t>
            </a:r>
          </a:p>
          <a:p>
            <a:pPr lvl="1"/>
            <a:r>
              <a:rPr lang="nl-NL" b="1" dirty="0"/>
              <a:t>Activity diagram</a:t>
            </a:r>
            <a:endParaRPr lang="en-US" b="1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4199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B1A9BB-3CC3-4BCA-8E87-8BE5B141904B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B8768CA-B88E-4607-8184-36152DAC48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5484EFC-69BF-429E-87A3-5A8A33BCEE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Leeg sjabloon SAQ</Template>
  <TotalTime>5898</TotalTime>
  <Words>1512</Words>
  <Application>Microsoft Office PowerPoint</Application>
  <PresentationFormat>Diavoorstelling (4:3)</PresentationFormat>
  <Paragraphs>293</Paragraphs>
  <Slides>35</Slides>
  <Notes>12</Notes>
  <HiddenSlides>10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42" baseType="lpstr">
      <vt:lpstr>ＭＳ Ｐゴシック</vt:lpstr>
      <vt:lpstr>Arial</vt:lpstr>
      <vt:lpstr>Calibri</vt:lpstr>
      <vt:lpstr>Helvetica Neue</vt:lpstr>
      <vt:lpstr>Helvetica Neue Light</vt:lpstr>
      <vt:lpstr>Wingdings</vt:lpstr>
      <vt:lpstr>Office Theme</vt:lpstr>
      <vt:lpstr>Astah en de casus</vt:lpstr>
      <vt:lpstr>Doel van deze les:</vt:lpstr>
      <vt:lpstr>Doel van dit onderdeel van de les:</vt:lpstr>
      <vt:lpstr>Dit was het huiswerk</vt:lpstr>
      <vt:lpstr>Bespreking van het huiswerk</vt:lpstr>
      <vt:lpstr>Tips voor het schrijven</vt:lpstr>
      <vt:lpstr>Tips 4 Tools</vt:lpstr>
      <vt:lpstr>Download de tool en probeer uit </vt:lpstr>
      <vt:lpstr>Te gebruiken modules</vt:lpstr>
      <vt:lpstr>Interface</vt:lpstr>
      <vt:lpstr>De stappen nog een keer…</vt:lpstr>
      <vt:lpstr>Rapport</vt:lpstr>
      <vt:lpstr>Casusopdracht 1a en 1b</vt:lpstr>
      <vt:lpstr> </vt:lpstr>
      <vt:lpstr> </vt:lpstr>
      <vt:lpstr>Structuur van een rapport</vt:lpstr>
      <vt:lpstr>Oefening opzet  rapport</vt:lpstr>
      <vt:lpstr>Uitwerking opzet rapport</vt:lpstr>
      <vt:lpstr>Voorblad</vt:lpstr>
      <vt:lpstr>Titelpagina</vt:lpstr>
      <vt:lpstr>Voorwoord</vt:lpstr>
      <vt:lpstr>Inhoudsopgave</vt:lpstr>
      <vt:lpstr>Inleiding</vt:lpstr>
      <vt:lpstr>Inhoud Use Case rapport</vt:lpstr>
      <vt:lpstr> De kern</vt:lpstr>
      <vt:lpstr>Conclusies en aanbevelingen</vt:lpstr>
      <vt:lpstr>Literatuurlijst</vt:lpstr>
      <vt:lpstr>Bijlagen</vt:lpstr>
      <vt:lpstr>Noten</vt:lpstr>
      <vt:lpstr>Inhoud van een use case rapport</vt:lpstr>
      <vt:lpstr>Inhoud – Use case rapport</vt:lpstr>
      <vt:lpstr>MS Office</vt:lpstr>
      <vt:lpstr>Use cases uitwerken</vt:lpstr>
      <vt:lpstr>Afspraken</vt:lpstr>
      <vt:lpstr>Praktische tips:</vt:lpstr>
    </vt:vector>
  </TitlesOfParts>
  <Company>Hogeschool van Arnhem en Nijmegen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 Wijbenga</dc:creator>
  <cp:lastModifiedBy>Vogelzang Gerrit</cp:lastModifiedBy>
  <cp:revision>44</cp:revision>
  <dcterms:created xsi:type="dcterms:W3CDTF">2013-07-11T12:16:55Z</dcterms:created>
  <dcterms:modified xsi:type="dcterms:W3CDTF">2017-08-23T12:43:12Z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0x01010046019B417B6081439134A9CA24AF155A</vt:lpwstr>
  </property>
</Properties>
</file>