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7"/>
  </p:notesMasterIdLst>
  <p:sldIdLst>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A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274" autoAdjust="0"/>
  </p:normalViewPr>
  <p:slideViewPr>
    <p:cSldViewPr snapToGrid="0" snapToObjects="1">
      <p:cViewPr varScale="1">
        <p:scale>
          <a:sx n="99" d="100"/>
          <a:sy n="99" d="100"/>
        </p:scale>
        <p:origin x="2067" y="65"/>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9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gelzang Gerrit" userId="5457342c-d2a7-4a65-8edd-e894e5cd9c24" providerId="ADAL" clId="{FA680148-55D3-4E3F-9A7D-397C69625C27}"/>
    <pc:docChg chg="custSel modSld">
      <pc:chgData name="Vogelzang Gerrit" userId="5457342c-d2a7-4a65-8edd-e894e5cd9c24" providerId="ADAL" clId="{FA680148-55D3-4E3F-9A7D-397C69625C27}" dt="2017-08-23T13:01:55.032" v="8" actId="20577"/>
      <pc:docMkLst>
        <pc:docMk/>
      </pc:docMkLst>
      <pc:sldChg chg="addSp delSp modSp">
        <pc:chgData name="Vogelzang Gerrit" userId="5457342c-d2a7-4a65-8edd-e894e5cd9c24" providerId="ADAL" clId="{FA680148-55D3-4E3F-9A7D-397C69625C27}" dt="2017-08-23T12:59:11.005" v="3" actId="1076"/>
        <pc:sldMkLst>
          <pc:docMk/>
          <pc:sldMk cId="2127804210" sldId="287"/>
        </pc:sldMkLst>
        <pc:spChg chg="del">
          <ac:chgData name="Vogelzang Gerrit" userId="5457342c-d2a7-4a65-8edd-e894e5cd9c24" providerId="ADAL" clId="{FA680148-55D3-4E3F-9A7D-397C69625C27}" dt="2017-08-23T12:59:03.682" v="2" actId="478"/>
          <ac:spMkLst>
            <pc:docMk/>
            <pc:sldMk cId="2127804210" sldId="287"/>
            <ac:spMk id="10" creationId="{00000000-0000-0000-0000-000000000000}"/>
          </ac:spMkLst>
        </pc:spChg>
        <pc:spChg chg="del">
          <ac:chgData name="Vogelzang Gerrit" userId="5457342c-d2a7-4a65-8edd-e894e5cd9c24" providerId="ADAL" clId="{FA680148-55D3-4E3F-9A7D-397C69625C27}" dt="2017-08-23T12:59:03.682" v="2" actId="478"/>
          <ac:spMkLst>
            <pc:docMk/>
            <pc:sldMk cId="2127804210" sldId="287"/>
            <ac:spMk id="11" creationId="{00000000-0000-0000-0000-000000000000}"/>
          </ac:spMkLst>
        </pc:spChg>
        <pc:spChg chg="del">
          <ac:chgData name="Vogelzang Gerrit" userId="5457342c-d2a7-4a65-8edd-e894e5cd9c24" providerId="ADAL" clId="{FA680148-55D3-4E3F-9A7D-397C69625C27}" dt="2017-08-23T12:59:03.682" v="2" actId="478"/>
          <ac:spMkLst>
            <pc:docMk/>
            <pc:sldMk cId="2127804210" sldId="287"/>
            <ac:spMk id="12" creationId="{00000000-0000-0000-0000-000000000000}"/>
          </ac:spMkLst>
        </pc:spChg>
        <pc:spChg chg="del">
          <ac:chgData name="Vogelzang Gerrit" userId="5457342c-d2a7-4a65-8edd-e894e5cd9c24" providerId="ADAL" clId="{FA680148-55D3-4E3F-9A7D-397C69625C27}" dt="2017-08-23T12:59:03.682" v="2" actId="478"/>
          <ac:spMkLst>
            <pc:docMk/>
            <pc:sldMk cId="2127804210" sldId="287"/>
            <ac:spMk id="13" creationId="{00000000-0000-0000-0000-000000000000}"/>
          </ac:spMkLst>
        </pc:spChg>
        <pc:spChg chg="add mod">
          <ac:chgData name="Vogelzang Gerrit" userId="5457342c-d2a7-4a65-8edd-e894e5cd9c24" providerId="ADAL" clId="{FA680148-55D3-4E3F-9A7D-397C69625C27}" dt="2017-08-23T12:59:11.005" v="3" actId="1076"/>
          <ac:spMkLst>
            <pc:docMk/>
            <pc:sldMk cId="2127804210" sldId="287"/>
            <ac:spMk id="14" creationId="{31AD3C5B-A03F-422B-88AC-DCE53F554F4E}"/>
          </ac:spMkLst>
        </pc:spChg>
        <pc:spChg chg="add mod">
          <ac:chgData name="Vogelzang Gerrit" userId="5457342c-d2a7-4a65-8edd-e894e5cd9c24" providerId="ADAL" clId="{FA680148-55D3-4E3F-9A7D-397C69625C27}" dt="2017-08-23T12:59:11.005" v="3" actId="1076"/>
          <ac:spMkLst>
            <pc:docMk/>
            <pc:sldMk cId="2127804210" sldId="287"/>
            <ac:spMk id="16" creationId="{22C8B096-93A6-48D2-8340-046179290965}"/>
          </ac:spMkLst>
        </pc:spChg>
        <pc:spChg chg="add mod">
          <ac:chgData name="Vogelzang Gerrit" userId="5457342c-d2a7-4a65-8edd-e894e5cd9c24" providerId="ADAL" clId="{FA680148-55D3-4E3F-9A7D-397C69625C27}" dt="2017-08-23T12:59:11.005" v="3" actId="1076"/>
          <ac:spMkLst>
            <pc:docMk/>
            <pc:sldMk cId="2127804210" sldId="287"/>
            <ac:spMk id="17" creationId="{E03A31E5-C23D-4F0C-9F20-E0601D576A91}"/>
          </ac:spMkLst>
        </pc:spChg>
        <pc:spChg chg="add mod">
          <ac:chgData name="Vogelzang Gerrit" userId="5457342c-d2a7-4a65-8edd-e894e5cd9c24" providerId="ADAL" clId="{FA680148-55D3-4E3F-9A7D-397C69625C27}" dt="2017-08-23T12:59:11.005" v="3" actId="1076"/>
          <ac:spMkLst>
            <pc:docMk/>
            <pc:sldMk cId="2127804210" sldId="287"/>
            <ac:spMk id="18" creationId="{79C30123-B38E-4872-AFFE-A82302501716}"/>
          </ac:spMkLst>
        </pc:spChg>
      </pc:sldChg>
      <pc:sldChg chg="modSp">
        <pc:chgData name="Vogelzang Gerrit" userId="5457342c-d2a7-4a65-8edd-e894e5cd9c24" providerId="ADAL" clId="{FA680148-55D3-4E3F-9A7D-397C69625C27}" dt="2017-08-23T13:01:55.032" v="8" actId="20577"/>
        <pc:sldMkLst>
          <pc:docMk/>
          <pc:sldMk cId="907747740" sldId="300"/>
        </pc:sldMkLst>
        <pc:spChg chg="mod">
          <ac:chgData name="Vogelzang Gerrit" userId="5457342c-d2a7-4a65-8edd-e894e5cd9c24" providerId="ADAL" clId="{FA680148-55D3-4E3F-9A7D-397C69625C27}" dt="2017-08-23T13:01:55.032" v="8" actId="20577"/>
          <ac:spMkLst>
            <pc:docMk/>
            <pc:sldMk cId="907747740" sldId="30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5E0D3-E02F-504A-8D3F-595DD2F72C98}" type="datetimeFigureOut">
              <a:rPr lang="nl-NL" smtClean="0"/>
              <a:t>23-8-2017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B5D4D-6F1B-5F42-8E80-3D346F0E7EE5}" type="slidenum">
              <a:rPr lang="nl-NL" smtClean="0"/>
              <a:t>‹nr.›</a:t>
            </a:fld>
            <a:endParaRPr lang="nl-NL"/>
          </a:p>
        </p:txBody>
      </p:sp>
    </p:spTree>
    <p:extLst>
      <p:ext uri="{BB962C8B-B14F-4D97-AF65-F5344CB8AC3E}">
        <p14:creationId xmlns:p14="http://schemas.microsoft.com/office/powerpoint/2010/main" val="29221712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Even zelf</a:t>
            </a:r>
            <a:r>
              <a:rPr lang="nl-NL" baseline="0" dirty="0"/>
              <a:t> je naam invullen ;-))</a:t>
            </a:r>
            <a:endParaRPr lang="nl-NL" dirty="0"/>
          </a:p>
        </p:txBody>
      </p:sp>
      <p:sp>
        <p:nvSpPr>
          <p:cNvPr id="4" name="Tijdelijke aanduiding voor dianumm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B7AD03-9742-4A69-BFC0-5FDA7E9E25F4}" type="slidenum">
              <a:rPr kumimoji="0" lang="nl-NL" sz="1800" b="0" i="0" u="none" strike="noStrike" kern="0" cap="none" spc="0" normalizeH="0" baseline="0" noProof="0" smtClean="0">
                <a:ln>
                  <a:noFill/>
                </a:ln>
                <a:solidFill>
                  <a:prstClr val="black"/>
                </a:solidFill>
                <a:effectLst/>
                <a:uLnTx/>
                <a:uFillTx/>
                <a:latin typeface="Calibri"/>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nl-NL" sz="1800" b="0" i="0" u="none" strike="noStrike" kern="0" cap="none" spc="0" normalizeH="0" baseline="0" noProof="0">
              <a:ln>
                <a:noFill/>
              </a:ln>
              <a:solidFill>
                <a:prstClr val="black"/>
              </a:solidFill>
              <a:effectLst/>
              <a:uLnTx/>
              <a:uFillTx/>
              <a:latin typeface="Calibri"/>
            </a:endParaRPr>
          </a:p>
        </p:txBody>
      </p:sp>
    </p:spTree>
    <p:extLst>
      <p:ext uri="{BB962C8B-B14F-4D97-AF65-F5344CB8AC3E}">
        <p14:creationId xmlns:p14="http://schemas.microsoft.com/office/powerpoint/2010/main" val="217756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jdelijke aanduiding voor dia-afbeelding 1"/>
          <p:cNvSpPr>
            <a:spLocks noGrp="1" noRot="1" noChangeAspect="1" noTextEdit="1"/>
          </p:cNvSpPr>
          <p:nvPr>
            <p:ph type="sldImg"/>
          </p:nvPr>
        </p:nvSpPr>
        <p:spPr>
          <a:ln/>
        </p:spPr>
      </p:sp>
      <p:sp>
        <p:nvSpPr>
          <p:cNvPr id="39939" name="Tijdelijke aanduiding voor notities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nl-NL">
                <a:latin typeface="Times New Roman" charset="0"/>
                <a:cs typeface="+mn-cs"/>
              </a:rPr>
              <a:t>In de theorie bestaat veel discussie over het gebruik van de include, extend en generalisatie begrippen. Hoogendoorn kiest in zijn boek voor de ‘pragmatische benadering’, voor meer informatie zie ook Cockburn en Rumbaugh.</a:t>
            </a:r>
            <a:endParaRPr lang="en-US">
              <a:latin typeface="Times New Roman" charset="0"/>
              <a:cs typeface="+mn-cs"/>
            </a:endParaRPr>
          </a:p>
        </p:txBody>
      </p:sp>
      <p:sp>
        <p:nvSpPr>
          <p:cNvPr id="39940" name="Tijdelijke aanduiding voor koptekst 3"/>
          <p:cNvSpPr>
            <a:spLocks noGrp="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a:defRPr sz="2400">
                <a:solidFill>
                  <a:schemeClr val="tx1"/>
                </a:solidFill>
                <a:latin typeface="Times New Roman" charset="0"/>
                <a:ea typeface="ＭＳ Ｐゴシック" charset="0"/>
              </a:defRPr>
            </a:lvl1pPr>
            <a:lvl2pPr marL="742950" indent="-285750" defTabSz="968375">
              <a:defRPr sz="2400">
                <a:solidFill>
                  <a:schemeClr val="tx1"/>
                </a:solidFill>
                <a:latin typeface="Times New Roman" charset="0"/>
                <a:ea typeface="ＭＳ Ｐゴシック" charset="0"/>
              </a:defRPr>
            </a:lvl2pPr>
            <a:lvl3pPr marL="1143000" indent="-228600" defTabSz="968375">
              <a:defRPr sz="2400">
                <a:solidFill>
                  <a:schemeClr val="tx1"/>
                </a:solidFill>
                <a:latin typeface="Times New Roman" charset="0"/>
                <a:ea typeface="ＭＳ Ｐゴシック" charset="0"/>
              </a:defRPr>
            </a:lvl3pPr>
            <a:lvl4pPr marL="1600200" indent="-228600" defTabSz="968375">
              <a:defRPr sz="2400">
                <a:solidFill>
                  <a:schemeClr val="tx1"/>
                </a:solidFill>
                <a:latin typeface="Times New Roman" charset="0"/>
                <a:ea typeface="ＭＳ Ｐゴシック" charset="0"/>
              </a:defRPr>
            </a:lvl4pPr>
            <a:lvl5pPr marL="2057400" indent="-228600" defTabSz="968375">
              <a:defRPr sz="2400">
                <a:solidFill>
                  <a:schemeClr val="tx1"/>
                </a:solidFill>
                <a:latin typeface="Times New Roman" charset="0"/>
                <a:ea typeface="ＭＳ Ｐゴシック" charset="0"/>
              </a:defRPr>
            </a:lvl5pPr>
            <a:lvl6pPr marL="2514600" indent="-228600" defTabSz="9683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83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83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8375"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000">
                <a:latin typeface="Arial Narrow" charset="0"/>
              </a:rPr>
              <a:t>Writing Good Use Cases - Instructor Notes</a:t>
            </a:r>
            <a:endParaRPr lang="en-US" sz="2000" i="1">
              <a:latin typeface="Arial" charset="0"/>
            </a:endParaRPr>
          </a:p>
        </p:txBody>
      </p:sp>
      <p:sp>
        <p:nvSpPr>
          <p:cNvPr id="39941" name="Tijdelijke aanduiding voor voettekst 4"/>
          <p:cNvSpPr>
            <a:spLocks noGrp="1"/>
          </p:cNvSpPr>
          <p:nvPr>
            <p:ph type="ftr" sz="quarter" idx="4"/>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8688">
              <a:defRPr sz="2400">
                <a:solidFill>
                  <a:schemeClr val="tx1"/>
                </a:solidFill>
                <a:latin typeface="Times New Roman" charset="0"/>
                <a:ea typeface="ＭＳ Ｐゴシック" charset="0"/>
              </a:defRPr>
            </a:lvl1pPr>
            <a:lvl2pPr marL="742950" indent="-285750" defTabSz="928688">
              <a:defRPr sz="2400">
                <a:solidFill>
                  <a:schemeClr val="tx1"/>
                </a:solidFill>
                <a:latin typeface="Times New Roman" charset="0"/>
                <a:ea typeface="ＭＳ Ｐゴシック" charset="0"/>
              </a:defRPr>
            </a:lvl2pPr>
            <a:lvl3pPr marL="1143000" indent="-228600" defTabSz="928688">
              <a:defRPr sz="2400">
                <a:solidFill>
                  <a:schemeClr val="tx1"/>
                </a:solidFill>
                <a:latin typeface="Times New Roman" charset="0"/>
                <a:ea typeface="ＭＳ Ｐゴシック" charset="0"/>
              </a:defRPr>
            </a:lvl3pPr>
            <a:lvl4pPr marL="1600200" indent="-228600" defTabSz="928688">
              <a:defRPr sz="2400">
                <a:solidFill>
                  <a:schemeClr val="tx1"/>
                </a:solidFill>
                <a:latin typeface="Times New Roman" charset="0"/>
                <a:ea typeface="ＭＳ Ｐゴシック" charset="0"/>
              </a:defRPr>
            </a:lvl4pPr>
            <a:lvl5pPr marL="2057400" indent="-228600" defTabSz="928688">
              <a:defRPr sz="2400">
                <a:solidFill>
                  <a:schemeClr val="tx1"/>
                </a:solidFill>
                <a:latin typeface="Times New Roman"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000">
                <a:latin typeface="Arial" charset="0"/>
              </a:rPr>
              <a:t>Module 3 - Outlining Use Cases</a:t>
            </a:r>
            <a:endParaRPr lang="en-US" sz="1000">
              <a:latin typeface="ZapfHumnst BT" charset="0"/>
            </a:endParaRPr>
          </a:p>
        </p:txBody>
      </p:sp>
    </p:spTree>
    <p:extLst>
      <p:ext uri="{BB962C8B-B14F-4D97-AF65-F5344CB8AC3E}">
        <p14:creationId xmlns:p14="http://schemas.microsoft.com/office/powerpoint/2010/main" val="213241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jdelijke aanduiding voor dia-afbeelding 1"/>
          <p:cNvSpPr>
            <a:spLocks noGrp="1" noRot="1" noChangeAspect="1" noTextEdit="1"/>
          </p:cNvSpPr>
          <p:nvPr>
            <p:ph type="sldImg"/>
          </p:nvPr>
        </p:nvSpPr>
        <p:spPr>
          <a:ln/>
        </p:spPr>
      </p:sp>
      <p:sp>
        <p:nvSpPr>
          <p:cNvPr id="50179" name="Tijdelijke aanduiding voor notities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nl-NL">
                <a:latin typeface="Times New Roman" charset="0"/>
                <a:cs typeface="+mn-cs"/>
              </a:rPr>
              <a:t>Meer: Annuleren printopdracht.</a:t>
            </a:r>
          </a:p>
          <a:p>
            <a:pPr>
              <a:defRPr/>
            </a:pPr>
            <a:r>
              <a:rPr lang="nl-NL">
                <a:latin typeface="Times New Roman" charset="0"/>
                <a:cs typeface="+mn-cs"/>
              </a:rPr>
              <a:t>Discussiepunt: hoort “Klant hoeft geen bijsluiter” (want het is een herhaalrecept en hij heeft er thuis al genoeg) bij de alternatieven? Of wordt dit proces dan überhaupt niet gestart?</a:t>
            </a:r>
          </a:p>
        </p:txBody>
      </p:sp>
      <p:sp>
        <p:nvSpPr>
          <p:cNvPr id="50180" name="Tijdelijke aanduiding voor koptekst 3"/>
          <p:cNvSpPr>
            <a:spLocks noGrp="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a:defRPr sz="2400">
                <a:solidFill>
                  <a:schemeClr val="tx1"/>
                </a:solidFill>
                <a:latin typeface="Times New Roman" charset="0"/>
                <a:ea typeface="ＭＳ Ｐゴシック" charset="0"/>
              </a:defRPr>
            </a:lvl1pPr>
            <a:lvl2pPr marL="742950" indent="-285750" defTabSz="968375">
              <a:defRPr sz="2400">
                <a:solidFill>
                  <a:schemeClr val="tx1"/>
                </a:solidFill>
                <a:latin typeface="Times New Roman" charset="0"/>
                <a:ea typeface="ＭＳ Ｐゴシック" charset="0"/>
              </a:defRPr>
            </a:lvl2pPr>
            <a:lvl3pPr marL="1143000" indent="-228600" defTabSz="968375">
              <a:defRPr sz="2400">
                <a:solidFill>
                  <a:schemeClr val="tx1"/>
                </a:solidFill>
                <a:latin typeface="Times New Roman" charset="0"/>
                <a:ea typeface="ＭＳ Ｐゴシック" charset="0"/>
              </a:defRPr>
            </a:lvl3pPr>
            <a:lvl4pPr marL="1600200" indent="-228600" defTabSz="968375">
              <a:defRPr sz="2400">
                <a:solidFill>
                  <a:schemeClr val="tx1"/>
                </a:solidFill>
                <a:latin typeface="Times New Roman" charset="0"/>
                <a:ea typeface="ＭＳ Ｐゴシック" charset="0"/>
              </a:defRPr>
            </a:lvl4pPr>
            <a:lvl5pPr marL="2057400" indent="-228600" defTabSz="968375">
              <a:defRPr sz="2400">
                <a:solidFill>
                  <a:schemeClr val="tx1"/>
                </a:solidFill>
                <a:latin typeface="Times New Roman" charset="0"/>
                <a:ea typeface="ＭＳ Ｐゴシック" charset="0"/>
              </a:defRPr>
            </a:lvl5pPr>
            <a:lvl6pPr marL="2514600" indent="-228600" defTabSz="9683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83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83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8375"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000">
                <a:solidFill>
                  <a:srgbClr val="000000"/>
                </a:solidFill>
                <a:latin typeface="Arial Narrow" charset="0"/>
              </a:rPr>
              <a:t>Writing Good Use Cases - Instructor Notes</a:t>
            </a:r>
            <a:endParaRPr lang="en-US" sz="2000" i="1">
              <a:solidFill>
                <a:srgbClr val="000000"/>
              </a:solidFill>
              <a:latin typeface="Arial" charset="0"/>
            </a:endParaRPr>
          </a:p>
        </p:txBody>
      </p:sp>
      <p:sp>
        <p:nvSpPr>
          <p:cNvPr id="50181" name="Tijdelijke aanduiding voor voettekst 4"/>
          <p:cNvSpPr>
            <a:spLocks noGrp="1"/>
          </p:cNvSpPr>
          <p:nvPr>
            <p:ph type="ftr" sz="quarter" idx="4"/>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8688">
              <a:defRPr sz="2400">
                <a:solidFill>
                  <a:schemeClr val="tx1"/>
                </a:solidFill>
                <a:latin typeface="Times New Roman" charset="0"/>
                <a:ea typeface="ＭＳ Ｐゴシック" charset="0"/>
              </a:defRPr>
            </a:lvl1pPr>
            <a:lvl2pPr marL="742950" indent="-285750" defTabSz="928688">
              <a:defRPr sz="2400">
                <a:solidFill>
                  <a:schemeClr val="tx1"/>
                </a:solidFill>
                <a:latin typeface="Times New Roman" charset="0"/>
                <a:ea typeface="ＭＳ Ｐゴシック" charset="0"/>
              </a:defRPr>
            </a:lvl2pPr>
            <a:lvl3pPr marL="1143000" indent="-228600" defTabSz="928688">
              <a:defRPr sz="2400">
                <a:solidFill>
                  <a:schemeClr val="tx1"/>
                </a:solidFill>
                <a:latin typeface="Times New Roman" charset="0"/>
                <a:ea typeface="ＭＳ Ｐゴシック" charset="0"/>
              </a:defRPr>
            </a:lvl3pPr>
            <a:lvl4pPr marL="1600200" indent="-228600" defTabSz="928688">
              <a:defRPr sz="2400">
                <a:solidFill>
                  <a:schemeClr val="tx1"/>
                </a:solidFill>
                <a:latin typeface="Times New Roman" charset="0"/>
                <a:ea typeface="ＭＳ Ｐゴシック" charset="0"/>
              </a:defRPr>
            </a:lvl4pPr>
            <a:lvl5pPr marL="2057400" indent="-228600" defTabSz="928688">
              <a:defRPr sz="2400">
                <a:solidFill>
                  <a:schemeClr val="tx1"/>
                </a:solidFill>
                <a:latin typeface="Times New Roman"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000">
                <a:solidFill>
                  <a:srgbClr val="000000"/>
                </a:solidFill>
                <a:latin typeface="Arial" charset="0"/>
              </a:rPr>
              <a:t>Module 3 - Outlining Use Cases</a:t>
            </a:r>
            <a:endParaRPr lang="en-US" sz="1000">
              <a:solidFill>
                <a:srgbClr val="000000"/>
              </a:solidFill>
              <a:latin typeface="ZapfHumnst BT" charset="0"/>
            </a:endParaRPr>
          </a:p>
        </p:txBody>
      </p:sp>
    </p:spTree>
    <p:extLst>
      <p:ext uri="{BB962C8B-B14F-4D97-AF65-F5344CB8AC3E}">
        <p14:creationId xmlns:p14="http://schemas.microsoft.com/office/powerpoint/2010/main" val="212746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jdelijke aanduiding voor dia-afbeelding 1"/>
          <p:cNvSpPr>
            <a:spLocks noGrp="1" noRot="1" noChangeAspect="1" noTextEdit="1"/>
          </p:cNvSpPr>
          <p:nvPr>
            <p:ph type="sldImg"/>
          </p:nvPr>
        </p:nvSpPr>
        <p:spPr>
          <a:ln/>
        </p:spPr>
      </p:sp>
      <p:sp>
        <p:nvSpPr>
          <p:cNvPr id="66563" name="Tijdelijke aanduiding voor notities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nl-NL">
                <a:latin typeface="Times New Roman" charset="0"/>
                <a:cs typeface="+mn-cs"/>
              </a:rPr>
              <a:t>Mogelijke aanwijzigingen:</a:t>
            </a:r>
          </a:p>
          <a:p>
            <a:pPr>
              <a:defRPr/>
            </a:pPr>
            <a:r>
              <a:rPr lang="nl-NL">
                <a:latin typeface="Times New Roman" charset="0"/>
                <a:cs typeface="+mn-cs"/>
              </a:rPr>
              <a:t>Het uitprinten en betalen kunnen gezien worden als losse use cases. </a:t>
            </a:r>
          </a:p>
          <a:p>
            <a:pPr>
              <a:defRPr/>
            </a:pPr>
            <a:r>
              <a:rPr lang="nl-NL">
                <a:latin typeface="Times New Roman" charset="0"/>
                <a:cs typeface="+mn-cs"/>
              </a:rPr>
              <a:t>Deze processen worden immers op meerdere plekken gebruikt en dan mag je daar een seperate use case van maken. </a:t>
            </a:r>
          </a:p>
          <a:p>
            <a:pPr>
              <a:defRPr/>
            </a:pPr>
            <a:r>
              <a:rPr lang="nl-NL">
                <a:latin typeface="Times New Roman" charset="0"/>
                <a:cs typeface="+mn-cs"/>
              </a:rPr>
              <a:t>Deze mag je als UC opnemen in het proces en hoef je niet los uit te werken.</a:t>
            </a:r>
          </a:p>
        </p:txBody>
      </p:sp>
      <p:sp>
        <p:nvSpPr>
          <p:cNvPr id="66564" name="Tijdelijke aanduiding voor koptekst 3"/>
          <p:cNvSpPr>
            <a:spLocks noGrp="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a:defRPr sz="2400">
                <a:solidFill>
                  <a:schemeClr val="tx1"/>
                </a:solidFill>
                <a:latin typeface="Times New Roman" charset="0"/>
                <a:ea typeface="ＭＳ Ｐゴシック" charset="0"/>
              </a:defRPr>
            </a:lvl1pPr>
            <a:lvl2pPr marL="742950" indent="-285750" defTabSz="968375">
              <a:defRPr sz="2400">
                <a:solidFill>
                  <a:schemeClr val="tx1"/>
                </a:solidFill>
                <a:latin typeface="Times New Roman" charset="0"/>
                <a:ea typeface="ＭＳ Ｐゴシック" charset="0"/>
              </a:defRPr>
            </a:lvl2pPr>
            <a:lvl3pPr marL="1143000" indent="-228600" defTabSz="968375">
              <a:defRPr sz="2400">
                <a:solidFill>
                  <a:schemeClr val="tx1"/>
                </a:solidFill>
                <a:latin typeface="Times New Roman" charset="0"/>
                <a:ea typeface="ＭＳ Ｐゴシック" charset="0"/>
              </a:defRPr>
            </a:lvl3pPr>
            <a:lvl4pPr marL="1600200" indent="-228600" defTabSz="968375">
              <a:defRPr sz="2400">
                <a:solidFill>
                  <a:schemeClr val="tx1"/>
                </a:solidFill>
                <a:latin typeface="Times New Roman" charset="0"/>
                <a:ea typeface="ＭＳ Ｐゴシック" charset="0"/>
              </a:defRPr>
            </a:lvl4pPr>
            <a:lvl5pPr marL="2057400" indent="-228600" defTabSz="968375">
              <a:defRPr sz="2400">
                <a:solidFill>
                  <a:schemeClr val="tx1"/>
                </a:solidFill>
                <a:latin typeface="Times New Roman" charset="0"/>
                <a:ea typeface="ＭＳ Ｐゴシック" charset="0"/>
              </a:defRPr>
            </a:lvl5pPr>
            <a:lvl6pPr marL="2514600" indent="-228600" defTabSz="9683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83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83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8375"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000">
                <a:latin typeface="Arial Narrow" charset="0"/>
              </a:rPr>
              <a:t>Writing Good Use Cases - Instructor Notes</a:t>
            </a:r>
            <a:endParaRPr lang="en-US" sz="2000" i="1">
              <a:latin typeface="Arial" charset="0"/>
            </a:endParaRPr>
          </a:p>
        </p:txBody>
      </p:sp>
      <p:sp>
        <p:nvSpPr>
          <p:cNvPr id="66565" name="Tijdelijke aanduiding voor voettekst 4"/>
          <p:cNvSpPr>
            <a:spLocks noGrp="1"/>
          </p:cNvSpPr>
          <p:nvPr>
            <p:ph type="ftr" sz="quarter" idx="4"/>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8688">
              <a:defRPr sz="2400">
                <a:solidFill>
                  <a:schemeClr val="tx1"/>
                </a:solidFill>
                <a:latin typeface="Times New Roman" charset="0"/>
                <a:ea typeface="ＭＳ Ｐゴシック" charset="0"/>
              </a:defRPr>
            </a:lvl1pPr>
            <a:lvl2pPr marL="742950" indent="-285750" defTabSz="928688">
              <a:defRPr sz="2400">
                <a:solidFill>
                  <a:schemeClr val="tx1"/>
                </a:solidFill>
                <a:latin typeface="Times New Roman" charset="0"/>
                <a:ea typeface="ＭＳ Ｐゴシック" charset="0"/>
              </a:defRPr>
            </a:lvl2pPr>
            <a:lvl3pPr marL="1143000" indent="-228600" defTabSz="928688">
              <a:defRPr sz="2400">
                <a:solidFill>
                  <a:schemeClr val="tx1"/>
                </a:solidFill>
                <a:latin typeface="Times New Roman" charset="0"/>
                <a:ea typeface="ＭＳ Ｐゴシック" charset="0"/>
              </a:defRPr>
            </a:lvl3pPr>
            <a:lvl4pPr marL="1600200" indent="-228600" defTabSz="928688">
              <a:defRPr sz="2400">
                <a:solidFill>
                  <a:schemeClr val="tx1"/>
                </a:solidFill>
                <a:latin typeface="Times New Roman" charset="0"/>
                <a:ea typeface="ＭＳ Ｐゴシック" charset="0"/>
              </a:defRPr>
            </a:lvl4pPr>
            <a:lvl5pPr marL="2057400" indent="-228600" defTabSz="928688">
              <a:defRPr sz="2400">
                <a:solidFill>
                  <a:schemeClr val="tx1"/>
                </a:solidFill>
                <a:latin typeface="Times New Roman" charset="0"/>
                <a:ea typeface="ＭＳ Ｐゴシック" charset="0"/>
              </a:defRPr>
            </a:lvl5pPr>
            <a:lvl6pPr marL="2514600" indent="-228600" defTabSz="9286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286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286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28688"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000">
                <a:latin typeface="Arial" charset="0"/>
              </a:rPr>
              <a:t>Module 3 - Outlining Use Cases</a:t>
            </a:r>
            <a:endParaRPr lang="en-US" sz="1000">
              <a:latin typeface="ZapfHumnst BT" charset="0"/>
            </a:endParaRPr>
          </a:p>
        </p:txBody>
      </p:sp>
    </p:spTree>
    <p:extLst>
      <p:ext uri="{BB962C8B-B14F-4D97-AF65-F5344CB8AC3E}">
        <p14:creationId xmlns:p14="http://schemas.microsoft.com/office/powerpoint/2010/main" val="229030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262621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226823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Rechte verbindingslijn 10"/>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Rechthoek 11"/>
          <p:cNvSpPr>
            <a:spLocks noChangeArrowheads="1"/>
          </p:cNvSpPr>
          <p:nvPr userDrawn="1"/>
        </p:nvSpPr>
        <p:spPr bwMode="auto">
          <a:xfrm>
            <a:off x="6102350" y="279400"/>
            <a:ext cx="2474913" cy="35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0"/>
              </a:spcBef>
              <a:buFontTx/>
              <a:buNone/>
              <a:defRPr/>
            </a:pPr>
            <a:endParaRPr lang="nl-NL" sz="3600" b="1">
              <a:solidFill>
                <a:srgbClr val="000000"/>
              </a:solidFill>
              <a:ea typeface="+mn-ea"/>
            </a:endParaRPr>
          </a:p>
        </p:txBody>
      </p:sp>
      <p:pic>
        <p:nvPicPr>
          <p:cNvPr id="7" name="Afbeelding 12" descr="logoNLl-transpara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de stijl te bewerken</a:t>
            </a:r>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nl-NL"/>
              <a:t>Klik om de ondertitelstijl van het model te bewerken</a:t>
            </a:r>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fontAlgn="base">
              <a:spcBef>
                <a:spcPct val="25000"/>
              </a:spcBef>
              <a:spcAft>
                <a:spcPct val="0"/>
              </a:spcAft>
              <a:buFont typeface="Wingdings" panose="05000000000000000000" pitchFamily="2" charset="2"/>
              <a:buNone/>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18021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Afbeelding 11" descr="logoNLl-transparant.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nl-NL"/>
              <a:t>Klik om de stijl te bewerken</a:t>
            </a:r>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3"/>
          <p:cNvSpPr>
            <a:spLocks noGrp="1"/>
          </p:cNvSpPr>
          <p:nvPr>
            <p:ph type="ftr" sz="quarter" idx="10"/>
          </p:nvPr>
        </p:nvSpPr>
        <p:spPr>
          <a:xfrm>
            <a:off x="2001838" y="6359525"/>
            <a:ext cx="2895600" cy="338138"/>
          </a:xfrm>
          <a:prstGeom prst="rect">
            <a:avLst/>
          </a:prstGeom>
        </p:spPr>
        <p:txBody>
          <a:bodyPr/>
          <a:lstStyle>
            <a:lvl1pPr algn="l" fontAlgn="base">
              <a:spcBef>
                <a:spcPct val="25000"/>
              </a:spcBef>
              <a:spcAft>
                <a:spcPct val="0"/>
              </a:spcAft>
              <a:buFont typeface="Wingdings" panose="05000000000000000000" pitchFamily="2" charset="2"/>
              <a:buNone/>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a:prstGeom prst="rect">
            <a:avLst/>
          </a:prstGeom>
        </p:spPr>
        <p:txBody>
          <a:bodyPr/>
          <a:lstStyle>
            <a:lvl1pPr>
              <a:spcBef>
                <a:spcPct val="25000"/>
              </a:spcBef>
              <a:buFont typeface="Wingdings" charset="0"/>
              <a:buNone/>
              <a:defRPr smtClean="0"/>
            </a:lvl1pPr>
          </a:lstStyle>
          <a:p>
            <a:pPr>
              <a:defRPr/>
            </a:pPr>
            <a:fld id="{42A90D9E-9510-0E46-ADEA-A4DD8EC8D5E3}" type="slidenum">
              <a:rPr lang="nl-NL"/>
              <a:pPr>
                <a:defRPr/>
              </a:pPr>
              <a:t>‹nr.›</a:t>
            </a:fld>
            <a:endParaRPr lang="nl-NL"/>
          </a:p>
        </p:txBody>
      </p:sp>
    </p:spTree>
    <p:extLst>
      <p:ext uri="{BB962C8B-B14F-4D97-AF65-F5344CB8AC3E}">
        <p14:creationId xmlns:p14="http://schemas.microsoft.com/office/powerpoint/2010/main" val="3178465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454700" y="900000"/>
            <a:ext cx="7122745" cy="643932"/>
          </a:xfrm>
        </p:spPr>
        <p:txBody>
          <a:bodyPr/>
          <a:lstStyle>
            <a:lvl1pPr>
              <a:defRPr sz="2800"/>
            </a:lvl1pPr>
          </a:lstStyle>
          <a:p>
            <a:r>
              <a:rPr lang="nl-NL"/>
              <a:t>Klik om de stijl te bewerken</a:t>
            </a:r>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6"/>
          <p:cNvSpPr>
            <a:spLocks noGrp="1"/>
          </p:cNvSpPr>
          <p:nvPr>
            <p:ph type="ftr" sz="quarter" idx="10"/>
          </p:nvPr>
        </p:nvSpPr>
        <p:spPr>
          <a:xfrm>
            <a:off x="1935163" y="6381750"/>
            <a:ext cx="3492500" cy="339725"/>
          </a:xfrm>
          <a:prstGeom prst="rect">
            <a:avLst/>
          </a:prstGeom>
        </p:spPr>
        <p:txBody>
          <a:bodyPr/>
          <a:lstStyle>
            <a:lvl1pPr fontAlgn="base">
              <a:spcBef>
                <a:spcPct val="25000"/>
              </a:spcBef>
              <a:spcAft>
                <a:spcPct val="0"/>
              </a:spcAft>
              <a:buFont typeface="Wingdings" panose="05000000000000000000" pitchFamily="2" charset="2"/>
              <a:buNone/>
              <a:defRPr sz="1400">
                <a:latin typeface="+mn-lt"/>
              </a:defRPr>
            </a:lvl1pPr>
          </a:lstStyle>
          <a:p>
            <a:pPr>
              <a:defRPr/>
            </a:pPr>
            <a:endParaRPr lang="nl-NL"/>
          </a:p>
        </p:txBody>
      </p:sp>
      <p:sp>
        <p:nvSpPr>
          <p:cNvPr id="9" name="Tijdelijke aanduiding voor dianummer 7"/>
          <p:cNvSpPr>
            <a:spLocks noGrp="1"/>
          </p:cNvSpPr>
          <p:nvPr>
            <p:ph type="sldNum" sz="quarter" idx="11"/>
          </p:nvPr>
        </p:nvSpPr>
        <p:spPr>
          <a:xfrm>
            <a:off x="1404938" y="6381750"/>
            <a:ext cx="557212" cy="339725"/>
          </a:xfrm>
          <a:prstGeom prst="rect">
            <a:avLst/>
          </a:prstGeom>
        </p:spPr>
        <p:txBody>
          <a:bodyPr/>
          <a:lstStyle>
            <a:lvl1pPr>
              <a:spcBef>
                <a:spcPct val="25000"/>
              </a:spcBef>
              <a:buFont typeface="Wingdings" charset="0"/>
              <a:buNone/>
              <a:defRPr smtClean="0"/>
            </a:lvl1pPr>
          </a:lstStyle>
          <a:p>
            <a:pPr>
              <a:defRPr/>
            </a:pPr>
            <a:fld id="{A0C72C1C-28C5-B34A-9CE2-EB297BDA35B0}" type="slidenum">
              <a:rPr lang="nl-NL"/>
              <a:pPr>
                <a:defRPr/>
              </a:pPr>
              <a:t>‹nr.›</a:t>
            </a:fld>
            <a:endParaRPr lang="nl-NL"/>
          </a:p>
        </p:txBody>
      </p:sp>
    </p:spTree>
    <p:extLst>
      <p:ext uri="{BB962C8B-B14F-4D97-AF65-F5344CB8AC3E}">
        <p14:creationId xmlns:p14="http://schemas.microsoft.com/office/powerpoint/2010/main" val="406172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8813" y="1143000"/>
            <a:ext cx="7411915" cy="1143000"/>
          </a:xfrm>
        </p:spPr>
        <p:txBody>
          <a:bodyPr/>
          <a:lstStyle/>
          <a:p>
            <a:r>
              <a:rPr lang="nl-NL"/>
              <a:t>Klik om de stijl te bewerken</a:t>
            </a:r>
            <a:endParaRPr lang="en-US"/>
          </a:p>
        </p:txBody>
      </p:sp>
      <p:sp>
        <p:nvSpPr>
          <p:cNvPr id="3" name="Tijdelijke aanduiding voor tekst 2"/>
          <p:cNvSpPr>
            <a:spLocks noGrp="1"/>
          </p:cNvSpPr>
          <p:nvPr>
            <p:ph type="body" sz="half" idx="1"/>
          </p:nvPr>
        </p:nvSpPr>
        <p:spPr>
          <a:xfrm>
            <a:off x="748812" y="2273300"/>
            <a:ext cx="3635619"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4525108" y="2273300"/>
            <a:ext cx="363562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nl-NL"/>
          </a:p>
        </p:txBody>
      </p:sp>
      <p:sp>
        <p:nvSpPr>
          <p:cNvPr id="6" name="Tijdelijke aanduiding voor dianummer 5"/>
          <p:cNvSpPr>
            <a:spLocks noGrp="1"/>
          </p:cNvSpPr>
          <p:nvPr>
            <p:ph type="sldNum" sz="quarter" idx="11"/>
          </p:nvPr>
        </p:nvSpPr>
        <p:spPr>
          <a:xfrm>
            <a:off x="6553200" y="6248400"/>
            <a:ext cx="1905000" cy="457200"/>
          </a:xfrm>
          <a:prstGeom prst="rect">
            <a:avLst/>
          </a:prstGeom>
        </p:spPr>
        <p:txBody>
          <a:bodyPr/>
          <a:lstStyle>
            <a:lvl1pPr>
              <a:defRPr/>
            </a:lvl1pPr>
          </a:lstStyle>
          <a:p>
            <a:fld id="{B9A5A536-992E-4B07-AF26-7363209B47A3}" type="slidenum">
              <a:rPr lang="en-US" altLang="en-US"/>
              <a:pPr/>
              <a:t>‹nr.›</a:t>
            </a:fld>
            <a:endParaRPr lang="en-US" altLang="en-US"/>
          </a:p>
        </p:txBody>
      </p:sp>
    </p:spTree>
    <p:extLst>
      <p:ext uri="{BB962C8B-B14F-4D97-AF65-F5344CB8AC3E}">
        <p14:creationId xmlns:p14="http://schemas.microsoft.com/office/powerpoint/2010/main" val="210468087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8061371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afbeelding 9"/>
          <p:cNvSpPr>
            <a:spLocks noGrp="1"/>
          </p:cNvSpPr>
          <p:nvPr>
            <p:ph type="pic" sz="quarter" idx="10"/>
          </p:nvPr>
        </p:nvSpPr>
        <p:spPr/>
      </p:sp>
      <p:sp>
        <p:nvSpPr>
          <p:cNvPr id="7" name="Titel 6"/>
          <p:cNvSpPr>
            <a:spLocks noGrp="1"/>
          </p:cNvSpPr>
          <p:nvPr>
            <p:ph type="title"/>
          </p:nvPr>
        </p:nvSpPr>
        <p:spPr>
          <a:xfrm>
            <a:off x="2766705" y="2859513"/>
            <a:ext cx="6102660" cy="650375"/>
          </a:xfrm>
        </p:spPr>
        <p:txBody>
          <a:bodyPr/>
          <a:lstStyle/>
          <a:p>
            <a:r>
              <a:rPr lang="nl-NL" dirty="0"/>
              <a:t>System Analysis &amp; Quality</a:t>
            </a:r>
            <a:br>
              <a:rPr lang="nl-NL" dirty="0"/>
            </a:br>
            <a:r>
              <a:rPr lang="nl-NL" dirty="0"/>
              <a:t>week </a:t>
            </a:r>
            <a:r>
              <a:rPr lang="nl-NL"/>
              <a:t>4 les 1</a:t>
            </a:r>
            <a:endParaRPr lang="nl-NL" dirty="0"/>
          </a:p>
        </p:txBody>
      </p:sp>
      <p:sp>
        <p:nvSpPr>
          <p:cNvPr id="2" name="Tekstvak 1"/>
          <p:cNvSpPr txBox="1"/>
          <p:nvPr/>
        </p:nvSpPr>
        <p:spPr>
          <a:xfrm>
            <a:off x="1115616" y="6246604"/>
            <a:ext cx="50353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black"/>
                </a:solidFill>
                <a:effectLst/>
                <a:uLnTx/>
                <a:uFillTx/>
                <a:latin typeface="Arial"/>
              </a:rPr>
              <a:t>© HAN, behalve daar waar anders aangegeven</a:t>
            </a:r>
          </a:p>
        </p:txBody>
      </p:sp>
      <p:pic>
        <p:nvPicPr>
          <p:cNvPr id="6" name="Afbeelding 5"/>
          <p:cNvPicPr/>
          <p:nvPr/>
        </p:nvPicPr>
        <p:blipFill>
          <a:blip r:embed="rId3">
            <a:extLst>
              <a:ext uri="{28A0092B-C50C-407E-A947-70E740481C1C}">
                <a14:useLocalDpi xmlns:a14="http://schemas.microsoft.com/office/drawing/2010/main" val="0"/>
              </a:ext>
            </a:extLst>
          </a:blip>
          <a:stretch>
            <a:fillRect/>
          </a:stretch>
        </p:blipFill>
        <p:spPr>
          <a:xfrm>
            <a:off x="515089" y="4138273"/>
            <a:ext cx="1633591" cy="1500917"/>
          </a:xfrm>
          <a:prstGeom prst="rect">
            <a:avLst/>
          </a:prstGeom>
          <a:solidFill>
            <a:srgbClr val="FFC000"/>
          </a:solidFill>
        </p:spPr>
      </p:pic>
      <p:sp>
        <p:nvSpPr>
          <p:cNvPr id="11" name="Tijdelijke aanduiding voor inhoud 10"/>
          <p:cNvSpPr>
            <a:spLocks noGrp="1"/>
          </p:cNvSpPr>
          <p:nvPr>
            <p:ph idx="16"/>
          </p:nvPr>
        </p:nvSpPr>
        <p:spPr/>
        <p:txBody>
          <a:bodyPr>
            <a:normAutofit lnSpcReduction="10000"/>
          </a:bodyPr>
          <a:lstStyle/>
          <a:p>
            <a:r>
              <a:rPr lang="nl-NL" dirty="0"/>
              <a:t>SAQ I-Propedeuse</a:t>
            </a:r>
            <a:endParaRPr lang="en-GB" dirty="0"/>
          </a:p>
        </p:txBody>
      </p:sp>
    </p:spTree>
    <p:extLst>
      <p:ext uri="{BB962C8B-B14F-4D97-AF65-F5344CB8AC3E}">
        <p14:creationId xmlns:p14="http://schemas.microsoft.com/office/powerpoint/2010/main" val="174051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p:cNvSpPr>
            <a:spLocks noGrp="1"/>
          </p:cNvSpPr>
          <p:nvPr>
            <p:ph type="title"/>
          </p:nvPr>
        </p:nvSpPr>
        <p:spPr/>
        <p:txBody>
          <a:bodyPr/>
          <a:lstStyle/>
          <a:p>
            <a:pPr eaLnBrk="1" hangingPunct="1">
              <a:defRPr/>
            </a:pPr>
            <a:r>
              <a:rPr dirty="0">
                <a:latin typeface="Arial" charset="0"/>
                <a:cs typeface="Arial" charset="0"/>
              </a:rPr>
              <a:t>Oefening (20 minuten)</a:t>
            </a:r>
            <a:endParaRPr lang="en-US" dirty="0">
              <a:latin typeface="Arial" charset="0"/>
              <a:cs typeface="Arial" charset="0"/>
            </a:endParaRPr>
          </a:p>
        </p:txBody>
      </p:sp>
      <p:sp>
        <p:nvSpPr>
          <p:cNvPr id="44035" name="Tijdelijke aanduiding voor inhoud 2"/>
          <p:cNvSpPr>
            <a:spLocks noGrp="1"/>
          </p:cNvSpPr>
          <p:nvPr>
            <p:ph idx="13"/>
          </p:nvPr>
        </p:nvSpPr>
        <p:spPr/>
        <p:txBody>
          <a:bodyPr/>
          <a:lstStyle/>
          <a:p>
            <a:pPr eaLnBrk="1" hangingPunct="1">
              <a:defRPr/>
            </a:pPr>
            <a:r>
              <a:rPr lang="nl-NL" dirty="0">
                <a:latin typeface="Arial" charset="0"/>
                <a:cs typeface="Arial" charset="0"/>
              </a:rPr>
              <a:t>Bedenk voorbeelden van een situatie met een (mogen drie losse voorbeelden zijn):</a:t>
            </a:r>
          </a:p>
          <a:p>
            <a:pPr marL="812800" lvl="1" indent="-457200" eaLnBrk="1" hangingPunct="1">
              <a:buSzPct val="100000"/>
              <a:buFont typeface="OfficinaSans" charset="0"/>
              <a:buAutoNum type="alphaLcParenR"/>
              <a:defRPr/>
            </a:pPr>
            <a:r>
              <a:rPr lang="nl-NL" dirty="0" err="1">
                <a:latin typeface="Arial" charset="0"/>
                <a:cs typeface="Arial" charset="0"/>
              </a:rPr>
              <a:t>Include</a:t>
            </a:r>
            <a:endParaRPr lang="nl-NL" dirty="0">
              <a:latin typeface="Arial" charset="0"/>
              <a:cs typeface="Arial" charset="0"/>
            </a:endParaRPr>
          </a:p>
          <a:p>
            <a:pPr marL="812800" lvl="1" indent="-457200" eaLnBrk="1" hangingPunct="1">
              <a:buSzPct val="100000"/>
              <a:buFont typeface="OfficinaSans" charset="0"/>
              <a:buAutoNum type="alphaLcParenR"/>
              <a:defRPr/>
            </a:pPr>
            <a:r>
              <a:rPr lang="nl-NL" dirty="0" err="1">
                <a:latin typeface="Arial" charset="0"/>
                <a:cs typeface="Arial" charset="0"/>
              </a:rPr>
              <a:t>Extend</a:t>
            </a:r>
            <a:endParaRPr lang="nl-NL" dirty="0">
              <a:latin typeface="Arial" charset="0"/>
              <a:cs typeface="Arial" charset="0"/>
            </a:endParaRPr>
          </a:p>
          <a:p>
            <a:pPr marL="812800" lvl="1" indent="-457200" eaLnBrk="1" hangingPunct="1">
              <a:buSzPct val="100000"/>
              <a:buFont typeface="OfficinaSans" charset="0"/>
              <a:buAutoNum type="alphaLcParenR"/>
              <a:defRPr/>
            </a:pPr>
            <a:r>
              <a:rPr lang="nl-NL" dirty="0">
                <a:latin typeface="Arial" charset="0"/>
                <a:cs typeface="Arial" charset="0"/>
              </a:rPr>
              <a:t>Generalisatie </a:t>
            </a:r>
          </a:p>
          <a:p>
            <a:pPr marL="455612" indent="-457200" eaLnBrk="1" hangingPunct="1">
              <a:defRPr/>
            </a:pPr>
            <a:r>
              <a:rPr lang="nl-NL" dirty="0">
                <a:latin typeface="Arial" charset="0"/>
                <a:cs typeface="Arial" charset="0"/>
              </a:rPr>
              <a:t>Maak het UCD voor “Het Pilletje”</a:t>
            </a:r>
          </a:p>
        </p:txBody>
      </p:sp>
      <p:sp>
        <p:nvSpPr>
          <p:cNvPr id="2" name="Tijdelijke aanduiding voor inhoud 1"/>
          <p:cNvSpPr>
            <a:spLocks noGrp="1"/>
          </p:cNvSpPr>
          <p:nvPr>
            <p:ph idx="16"/>
          </p:nvPr>
        </p:nvSpPr>
        <p:spPr/>
        <p:txBody>
          <a:bodyPr>
            <a:normAutofit lnSpcReduction="10000"/>
          </a:bodyPr>
          <a:lstStyle/>
          <a:p>
            <a:endParaRPr lang="en-GB"/>
          </a:p>
        </p:txBody>
      </p:sp>
      <p:sp>
        <p:nvSpPr>
          <p:cNvPr id="3" name="Tijdelijke aanduiding voor inhoud 2"/>
          <p:cNvSpPr>
            <a:spLocks noGrp="1"/>
          </p:cNvSpPr>
          <p:nvPr>
            <p:ph idx="17"/>
          </p:nvPr>
        </p:nvSpPr>
        <p:spPr/>
        <p:txBody>
          <a:bodyPr/>
          <a:lstStyle/>
          <a:p>
            <a:endParaRPr lang="en-GB"/>
          </a:p>
        </p:txBody>
      </p:sp>
      <p:sp>
        <p:nvSpPr>
          <p:cNvPr id="4" name="Tijdelijke aanduiding voor inhoud 3"/>
          <p:cNvSpPr>
            <a:spLocks noGrp="1"/>
          </p:cNvSpPr>
          <p:nvPr>
            <p:ph idx="19"/>
          </p:nvPr>
        </p:nvSpPr>
        <p:spPr/>
        <p:txBody>
          <a:bodyPr/>
          <a:lstStyle/>
          <a:p>
            <a:endParaRPr lang="en-GB"/>
          </a:p>
        </p:txBody>
      </p:sp>
    </p:spTree>
    <p:extLst>
      <p:ext uri="{BB962C8B-B14F-4D97-AF65-F5344CB8AC3E}">
        <p14:creationId xmlns:p14="http://schemas.microsoft.com/office/powerpoint/2010/main" val="25632507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Use</a:t>
            </a:r>
            <a:r>
              <a:rPr lang="nl-NL" dirty="0"/>
              <a:t> Case </a:t>
            </a:r>
            <a:r>
              <a:rPr lang="nl-NL" dirty="0" err="1"/>
              <a:t>Flows</a:t>
            </a:r>
            <a:endParaRPr lang="nl-NL" dirty="0"/>
          </a:p>
        </p:txBody>
      </p:sp>
      <p:sp>
        <p:nvSpPr>
          <p:cNvPr id="3" name="Tijdelijke aanduiding voor inhoud 2"/>
          <p:cNvSpPr>
            <a:spLocks noGrp="1"/>
          </p:cNvSpPr>
          <p:nvPr>
            <p:ph idx="13"/>
          </p:nvPr>
        </p:nvSpPr>
        <p:spPr/>
        <p:txBody>
          <a:bodyPr>
            <a:normAutofit lnSpcReduction="10000"/>
          </a:bodyPr>
          <a:lstStyle/>
          <a:p>
            <a:r>
              <a:rPr lang="nl-NL" sz="2400" dirty="0" err="1"/>
              <a:t>Use</a:t>
            </a:r>
            <a:r>
              <a:rPr lang="nl-NL" sz="2400" dirty="0"/>
              <a:t> Case Flow is een opeenvolging van stappen</a:t>
            </a:r>
          </a:p>
          <a:p>
            <a:r>
              <a:rPr lang="nl-NL" sz="2400" dirty="0"/>
              <a:t>Iedere </a:t>
            </a:r>
            <a:r>
              <a:rPr lang="nl-NL" sz="2400" dirty="0" err="1"/>
              <a:t>Use</a:t>
            </a:r>
            <a:r>
              <a:rPr lang="nl-NL" sz="2400" dirty="0"/>
              <a:t> Case heeft één Basic Flow</a:t>
            </a:r>
          </a:p>
          <a:p>
            <a:pPr lvl="1"/>
            <a:r>
              <a:rPr lang="nl-NL" sz="2000" dirty="0"/>
              <a:t>Successcenario van Start </a:t>
            </a:r>
            <a:r>
              <a:rPr lang="nl-NL" sz="2000" dirty="0">
                <a:sym typeface="Wingdings" panose="05000000000000000000" pitchFamily="2" charset="2"/>
              </a:rPr>
              <a:t> Finish</a:t>
            </a:r>
          </a:p>
          <a:p>
            <a:r>
              <a:rPr lang="nl-NL" sz="2400" dirty="0">
                <a:sym typeface="Wingdings" panose="05000000000000000000" pitchFamily="2" charset="2"/>
              </a:rPr>
              <a:t>Diverse alternatieve </a:t>
            </a:r>
            <a:r>
              <a:rPr lang="nl-NL" sz="2400" dirty="0" err="1">
                <a:sym typeface="Wingdings" panose="05000000000000000000" pitchFamily="2" charset="2"/>
              </a:rPr>
              <a:t>flows</a:t>
            </a:r>
            <a:r>
              <a:rPr lang="nl-NL" sz="2400" dirty="0">
                <a:sym typeface="Wingdings" panose="05000000000000000000" pitchFamily="2" charset="2"/>
              </a:rPr>
              <a:t> aanwezig</a:t>
            </a:r>
          </a:p>
          <a:p>
            <a:pPr lvl="1"/>
            <a:r>
              <a:rPr lang="nl-NL" sz="2000" dirty="0">
                <a:sym typeface="Wingdings" panose="05000000000000000000" pitchFamily="2" charset="2"/>
              </a:rPr>
              <a:t>Reguliere paden </a:t>
            </a:r>
            <a:br>
              <a:rPr lang="nl-NL" sz="2000" dirty="0">
                <a:sym typeface="Wingdings" panose="05000000000000000000" pitchFamily="2" charset="2"/>
              </a:rPr>
            </a:br>
            <a:r>
              <a:rPr lang="nl-NL" sz="2000" dirty="0">
                <a:sym typeface="Wingdings" panose="05000000000000000000" pitchFamily="2" charset="2"/>
              </a:rPr>
              <a:t>(betaling contant / pin / IDEAL)</a:t>
            </a:r>
          </a:p>
          <a:p>
            <a:pPr lvl="1"/>
            <a:r>
              <a:rPr lang="nl-NL" sz="2000" dirty="0">
                <a:sym typeface="Wingdings" panose="05000000000000000000" pitchFamily="2" charset="2"/>
              </a:rPr>
              <a:t>Uitzonderingssituaties </a:t>
            </a:r>
            <a:br>
              <a:rPr lang="nl-NL" sz="2000" dirty="0">
                <a:sym typeface="Wingdings" panose="05000000000000000000" pitchFamily="2" charset="2"/>
              </a:rPr>
            </a:br>
            <a:r>
              <a:rPr lang="nl-NL" sz="2000" dirty="0">
                <a:sym typeface="Wingdings" panose="05000000000000000000" pitchFamily="2" charset="2"/>
              </a:rPr>
              <a:t>(67+ krijgt korting)</a:t>
            </a:r>
          </a:p>
          <a:p>
            <a:pPr lvl="1"/>
            <a:r>
              <a:rPr lang="nl-NL" sz="2000" dirty="0" err="1">
                <a:sym typeface="Wingdings" panose="05000000000000000000" pitchFamily="2" charset="2"/>
              </a:rPr>
              <a:t>Foutscenarios</a:t>
            </a:r>
            <a:r>
              <a:rPr lang="nl-NL" sz="2000" dirty="0">
                <a:sym typeface="Wingdings" panose="05000000000000000000" pitchFamily="2" charset="2"/>
              </a:rPr>
              <a:t> </a:t>
            </a:r>
            <a:br>
              <a:rPr lang="nl-NL" sz="2000" dirty="0">
                <a:sym typeface="Wingdings" panose="05000000000000000000" pitchFamily="2" charset="2"/>
              </a:rPr>
            </a:br>
            <a:r>
              <a:rPr lang="nl-NL" sz="2000" dirty="0">
                <a:sym typeface="Wingdings" panose="05000000000000000000" pitchFamily="2" charset="2"/>
              </a:rPr>
              <a:t>(saldocontrole niet gelukt)</a:t>
            </a:r>
            <a:endParaRPr lang="nl-NL" sz="2000" dirty="0"/>
          </a:p>
        </p:txBody>
      </p:sp>
      <p:sp>
        <p:nvSpPr>
          <p:cNvPr id="27" name="Tijdelijke aanduiding voor inhoud 26"/>
          <p:cNvSpPr>
            <a:spLocks noGrp="1"/>
          </p:cNvSpPr>
          <p:nvPr>
            <p:ph idx="16"/>
          </p:nvPr>
        </p:nvSpPr>
        <p:spPr/>
        <p:txBody>
          <a:bodyPr>
            <a:normAutofit lnSpcReduction="10000"/>
          </a:bodyPr>
          <a:lstStyle/>
          <a:p>
            <a:endParaRPr lang="en-GB"/>
          </a:p>
        </p:txBody>
      </p:sp>
      <p:sp>
        <p:nvSpPr>
          <p:cNvPr id="28" name="Tijdelijke aanduiding voor inhoud 27"/>
          <p:cNvSpPr>
            <a:spLocks noGrp="1"/>
          </p:cNvSpPr>
          <p:nvPr>
            <p:ph idx="17"/>
          </p:nvPr>
        </p:nvSpPr>
        <p:spPr/>
        <p:txBody>
          <a:bodyPr/>
          <a:lstStyle/>
          <a:p>
            <a:endParaRPr lang="en-GB"/>
          </a:p>
        </p:txBody>
      </p:sp>
      <p:sp>
        <p:nvSpPr>
          <p:cNvPr id="29" name="Tijdelijke aanduiding voor inhoud 28"/>
          <p:cNvSpPr>
            <a:spLocks noGrp="1"/>
          </p:cNvSpPr>
          <p:nvPr>
            <p:ph idx="19"/>
          </p:nvPr>
        </p:nvSpPr>
        <p:spPr/>
        <p:txBody>
          <a:bodyPr/>
          <a:lstStyle/>
          <a:p>
            <a:endParaRPr lang="en-GB"/>
          </a:p>
        </p:txBody>
      </p:sp>
      <p:grpSp>
        <p:nvGrpSpPr>
          <p:cNvPr id="4" name="Group 28"/>
          <p:cNvGrpSpPr>
            <a:grpSpLocks/>
          </p:cNvGrpSpPr>
          <p:nvPr/>
        </p:nvGrpSpPr>
        <p:grpSpPr bwMode="auto">
          <a:xfrm>
            <a:off x="0" y="3538591"/>
            <a:ext cx="2819400" cy="2590800"/>
            <a:chOff x="3792" y="2112"/>
            <a:chExt cx="1776" cy="1632"/>
          </a:xfrm>
        </p:grpSpPr>
        <p:sp>
          <p:nvSpPr>
            <p:cNvPr id="5" name="Line 5"/>
            <p:cNvSpPr>
              <a:spLocks noChangeShapeType="1"/>
            </p:cNvSpPr>
            <p:nvPr/>
          </p:nvSpPr>
          <p:spPr bwMode="auto">
            <a:xfrm>
              <a:off x="4704" y="2112"/>
              <a:ext cx="0" cy="16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nvGrpSpPr>
            <p:cNvPr id="6" name="Group 6"/>
            <p:cNvGrpSpPr>
              <a:grpSpLocks/>
            </p:cNvGrpSpPr>
            <p:nvPr/>
          </p:nvGrpSpPr>
          <p:grpSpPr bwMode="auto">
            <a:xfrm>
              <a:off x="4704" y="2449"/>
              <a:ext cx="337" cy="336"/>
              <a:chOff x="4176" y="1537"/>
              <a:chExt cx="337" cy="336"/>
            </a:xfrm>
          </p:grpSpPr>
          <p:sp>
            <p:nvSpPr>
              <p:cNvPr id="25" name="Arc 7"/>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6" name="Arc 8"/>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7" name="Group 9"/>
            <p:cNvGrpSpPr>
              <a:grpSpLocks/>
            </p:cNvGrpSpPr>
            <p:nvPr/>
          </p:nvGrpSpPr>
          <p:grpSpPr bwMode="auto">
            <a:xfrm>
              <a:off x="4320" y="2256"/>
              <a:ext cx="337" cy="430"/>
              <a:chOff x="3792" y="1345"/>
              <a:chExt cx="337" cy="430"/>
            </a:xfrm>
          </p:grpSpPr>
          <p:sp>
            <p:nvSpPr>
              <p:cNvPr id="23" name="Arc 10"/>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rgbClr val="0066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4" name="Arc 11"/>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Lst>
                <a:ahLst/>
                <a:cxnLst>
                  <a:cxn ang="T6">
                    <a:pos x="T0" y="T1"/>
                  </a:cxn>
                  <a:cxn ang="T7">
                    <a:pos x="T2" y="T3"/>
                  </a:cxn>
                  <a:cxn ang="T8">
                    <a:pos x="T4" y="T5"/>
                  </a:cxn>
                </a:cxnLst>
                <a:rect l="0" t="0" r="r" b="b"/>
                <a:pathLst>
                  <a:path w="21600" h="21496" fill="none" extrusionOk="0">
                    <a:moveTo>
                      <a:pt x="0" y="21495"/>
                    </a:moveTo>
                    <a:cubicBezTo>
                      <a:pt x="0" y="10388"/>
                      <a:pt x="8424" y="1091"/>
                      <a:pt x="19479" y="0"/>
                    </a:cubicBezTo>
                  </a:path>
                  <a:path w="21600" h="21496" stroke="0" extrusionOk="0">
                    <a:moveTo>
                      <a:pt x="0" y="21495"/>
                    </a:moveTo>
                    <a:cubicBezTo>
                      <a:pt x="0" y="10388"/>
                      <a:pt x="8424" y="1091"/>
                      <a:pt x="19479" y="0"/>
                    </a:cubicBezTo>
                    <a:lnTo>
                      <a:pt x="21600" y="21496"/>
                    </a:lnTo>
                    <a:lnTo>
                      <a:pt x="0" y="21495"/>
                    </a:lnTo>
                    <a:close/>
                  </a:path>
                </a:pathLst>
              </a:custGeom>
              <a:noFill/>
              <a:ln w="50800" cap="rnd">
                <a:solidFill>
                  <a:srgbClr val="006699"/>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8" name="Group 12"/>
            <p:cNvGrpSpPr>
              <a:grpSpLocks/>
            </p:cNvGrpSpPr>
            <p:nvPr/>
          </p:nvGrpSpPr>
          <p:grpSpPr bwMode="auto">
            <a:xfrm>
              <a:off x="5040" y="2641"/>
              <a:ext cx="528" cy="479"/>
              <a:chOff x="4512" y="1729"/>
              <a:chExt cx="528" cy="479"/>
            </a:xfrm>
          </p:grpSpPr>
          <p:sp>
            <p:nvSpPr>
              <p:cNvPr id="19" name="Arc 13"/>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0" name="Line 14"/>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21" name="Line 15"/>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22" name="Line 16"/>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grpSp>
          <p:nvGrpSpPr>
            <p:cNvPr id="9" name="Group 17"/>
            <p:cNvGrpSpPr>
              <a:grpSpLocks/>
            </p:cNvGrpSpPr>
            <p:nvPr/>
          </p:nvGrpSpPr>
          <p:grpSpPr bwMode="auto">
            <a:xfrm>
              <a:off x="4128" y="2881"/>
              <a:ext cx="529" cy="479"/>
              <a:chOff x="3600" y="1969"/>
              <a:chExt cx="529" cy="479"/>
            </a:xfrm>
          </p:grpSpPr>
          <p:sp>
            <p:nvSpPr>
              <p:cNvPr id="15" name="Arc 18"/>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6" name="Line 1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17" name="Line 20"/>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18" name="Line 2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grpSp>
          <p:nvGrpSpPr>
            <p:cNvPr id="10" name="Group 22"/>
            <p:cNvGrpSpPr>
              <a:grpSpLocks/>
            </p:cNvGrpSpPr>
            <p:nvPr/>
          </p:nvGrpSpPr>
          <p:grpSpPr bwMode="auto">
            <a:xfrm>
              <a:off x="3792" y="2449"/>
              <a:ext cx="529" cy="479"/>
              <a:chOff x="3264" y="1537"/>
              <a:chExt cx="529" cy="479"/>
            </a:xfrm>
          </p:grpSpPr>
          <p:sp>
            <p:nvSpPr>
              <p:cNvPr id="11" name="Arc 23"/>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2" name="Line 24"/>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13" name="Line 25"/>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14" name="Line 26"/>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grpSp>
    </p:spTree>
    <p:extLst>
      <p:ext uri="{BB962C8B-B14F-4D97-AF65-F5344CB8AC3E}">
        <p14:creationId xmlns:p14="http://schemas.microsoft.com/office/powerpoint/2010/main" val="287170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Beschrijving van de flow</a:t>
            </a:r>
          </a:p>
        </p:txBody>
      </p:sp>
      <p:sp>
        <p:nvSpPr>
          <p:cNvPr id="3" name="Tijdelijke aanduiding voor inhoud 2"/>
          <p:cNvSpPr>
            <a:spLocks noGrp="1"/>
          </p:cNvSpPr>
          <p:nvPr>
            <p:ph idx="13"/>
          </p:nvPr>
        </p:nvSpPr>
        <p:spPr/>
        <p:txBody>
          <a:bodyPr>
            <a:normAutofit fontScale="92500" lnSpcReduction="10000"/>
          </a:bodyPr>
          <a:lstStyle/>
          <a:p>
            <a:r>
              <a:rPr lang="nl-NL" sz="2400" dirty="0"/>
              <a:t>Basic Flow</a:t>
            </a:r>
          </a:p>
          <a:p>
            <a:pPr lvl="1"/>
            <a:r>
              <a:rPr lang="nl-NL" sz="2000" dirty="0"/>
              <a:t>Welk event start de </a:t>
            </a:r>
            <a:r>
              <a:rPr lang="nl-NL" sz="2000" dirty="0" err="1"/>
              <a:t>Use</a:t>
            </a:r>
            <a:r>
              <a:rPr lang="nl-NL" sz="2000" dirty="0"/>
              <a:t> Case</a:t>
            </a:r>
          </a:p>
          <a:p>
            <a:pPr lvl="1"/>
            <a:r>
              <a:rPr lang="nl-NL" sz="2000" dirty="0"/>
              <a:t>Hoe eindigt de </a:t>
            </a:r>
            <a:r>
              <a:rPr lang="nl-NL" sz="2000" dirty="0" err="1"/>
              <a:t>Use</a:t>
            </a:r>
            <a:r>
              <a:rPr lang="nl-NL" sz="2000" dirty="0"/>
              <a:t> Case</a:t>
            </a:r>
          </a:p>
          <a:p>
            <a:pPr lvl="1"/>
            <a:r>
              <a:rPr lang="nl-NL" sz="2000" dirty="0"/>
              <a:t>Zit er ‘herhaling’ in de </a:t>
            </a:r>
            <a:r>
              <a:rPr lang="nl-NL" sz="2000" dirty="0" err="1"/>
              <a:t>Use</a:t>
            </a:r>
            <a:r>
              <a:rPr lang="nl-NL" sz="2000" dirty="0"/>
              <a:t> Case (aanschaffen meerdere producten)</a:t>
            </a:r>
          </a:p>
          <a:p>
            <a:r>
              <a:rPr lang="nl-NL" sz="2400" dirty="0"/>
              <a:t>Alternatieve Flow</a:t>
            </a:r>
          </a:p>
          <a:p>
            <a:pPr lvl="1"/>
            <a:r>
              <a:rPr lang="nl-NL" sz="2000" dirty="0"/>
              <a:t>Bijkomende situaties bekend?</a:t>
            </a:r>
          </a:p>
          <a:p>
            <a:pPr lvl="1"/>
            <a:r>
              <a:rPr lang="nl-NL" sz="2000" dirty="0"/>
              <a:t>Bijzondere gebeurtenissen?</a:t>
            </a:r>
          </a:p>
          <a:p>
            <a:pPr lvl="1"/>
            <a:r>
              <a:rPr lang="nl-NL" sz="2000" dirty="0"/>
              <a:t>Combinatie van gebeurtenissen te voorzien?</a:t>
            </a:r>
          </a:p>
          <a:p>
            <a:pPr lvl="1"/>
            <a:r>
              <a:rPr lang="nl-NL" sz="2000" dirty="0"/>
              <a:t>Wat kan er fout gaan?</a:t>
            </a:r>
          </a:p>
          <a:p>
            <a:pPr lvl="1"/>
            <a:r>
              <a:rPr lang="nl-NL" sz="2000" dirty="0"/>
              <a:t>Wat mag niet gebeuren?</a:t>
            </a:r>
          </a:p>
          <a:p>
            <a:pPr lvl="1"/>
            <a:r>
              <a:rPr lang="nl-NL" sz="2000" dirty="0"/>
              <a:t>Welke blokkade kan er dan optreden?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1410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el 1"/>
          <p:cNvSpPr>
            <a:spLocks noGrp="1"/>
          </p:cNvSpPr>
          <p:nvPr>
            <p:ph type="title"/>
          </p:nvPr>
        </p:nvSpPr>
        <p:spPr/>
        <p:txBody>
          <a:bodyPr/>
          <a:lstStyle/>
          <a:p>
            <a:pPr>
              <a:defRPr/>
            </a:pPr>
            <a:r>
              <a:rPr dirty="0">
                <a:latin typeface="Arial" charset="0"/>
                <a:cs typeface="Arial" charset="0"/>
              </a:rPr>
              <a:t>Beschrijven </a:t>
            </a:r>
            <a:r>
              <a:rPr dirty="0" err="1">
                <a:latin typeface="Arial" charset="0"/>
                <a:cs typeface="Arial" charset="0"/>
              </a:rPr>
              <a:t>Use</a:t>
            </a:r>
            <a:r>
              <a:rPr dirty="0">
                <a:latin typeface="Arial" charset="0"/>
                <a:cs typeface="Arial" charset="0"/>
              </a:rPr>
              <a:t> Case: Bereiden medicijn</a:t>
            </a:r>
          </a:p>
        </p:txBody>
      </p:sp>
      <p:sp>
        <p:nvSpPr>
          <p:cNvPr id="3" name="Tijdelijke aanduiding voor inhoud 2"/>
          <p:cNvSpPr>
            <a:spLocks noGrp="1"/>
          </p:cNvSpPr>
          <p:nvPr>
            <p:ph idx="13"/>
          </p:nvPr>
        </p:nvSpPr>
        <p:spPr/>
        <p:txBody>
          <a:bodyPr>
            <a:normAutofit fontScale="92500" lnSpcReduction="10000"/>
          </a:bodyPr>
          <a:lstStyle/>
          <a:p>
            <a:pPr marL="0" indent="0">
              <a:buFont typeface="Wingdings" pitchFamily="2" charset="2"/>
              <a:buNone/>
              <a:defRPr/>
            </a:pPr>
            <a:r>
              <a:rPr lang="nl-NL" sz="2000" dirty="0">
                <a:ea typeface="+mn-ea"/>
              </a:rPr>
              <a:t>Basic Flow</a:t>
            </a:r>
          </a:p>
          <a:p>
            <a:pPr marL="814388" lvl="1" indent="-457200">
              <a:buFont typeface="+mj-lt"/>
              <a:buAutoNum type="arabicPeriod"/>
              <a:defRPr/>
            </a:pPr>
            <a:r>
              <a:rPr lang="nl-NL" sz="1800" dirty="0"/>
              <a:t>Assistente draait recept uit</a:t>
            </a:r>
          </a:p>
          <a:p>
            <a:pPr marL="814388" lvl="1" indent="-457200">
              <a:buFont typeface="+mj-lt"/>
              <a:buAutoNum type="arabicPeriod"/>
              <a:defRPr/>
            </a:pPr>
            <a:r>
              <a:rPr lang="nl-NL" sz="1800" dirty="0"/>
              <a:t>Systeem wijzigt status recept naar – wordt bereid</a:t>
            </a:r>
          </a:p>
          <a:p>
            <a:pPr marL="814388" lvl="1" indent="-457200">
              <a:buFont typeface="+mj-lt"/>
              <a:buAutoNum type="arabicPeriod"/>
              <a:defRPr/>
            </a:pPr>
            <a:r>
              <a:rPr lang="nl-NL" sz="1800" dirty="0"/>
              <a:t>Assistente verzamelt producten</a:t>
            </a:r>
          </a:p>
          <a:p>
            <a:pPr marL="814388" lvl="1" indent="-457200">
              <a:buFont typeface="+mj-lt"/>
              <a:buAutoNum type="arabicPeriod"/>
              <a:defRPr/>
            </a:pPr>
            <a:r>
              <a:rPr lang="nl-NL" sz="1800" dirty="0"/>
              <a:t>Assistente registreert verbruikte producten</a:t>
            </a:r>
          </a:p>
          <a:p>
            <a:pPr marL="814388" lvl="1" indent="-457200">
              <a:buFont typeface="+mj-lt"/>
              <a:buAutoNum type="arabicPeriod"/>
              <a:defRPr/>
            </a:pPr>
            <a:r>
              <a:rPr lang="nl-NL" sz="1800" dirty="0"/>
              <a:t>Systeem werkt voorraad bij</a:t>
            </a:r>
          </a:p>
          <a:p>
            <a:pPr marL="814388" lvl="1" indent="-457200">
              <a:buFont typeface="+mj-lt"/>
              <a:buAutoNum type="arabicPeriod"/>
              <a:defRPr/>
            </a:pPr>
            <a:r>
              <a:rPr lang="nl-NL" sz="1800" dirty="0"/>
              <a:t>Assistente meldt bereiding gereed</a:t>
            </a:r>
          </a:p>
          <a:p>
            <a:pPr marL="814388" lvl="1" indent="-457200">
              <a:buFont typeface="+mj-lt"/>
              <a:buAutoNum type="arabicPeriod"/>
              <a:defRPr/>
            </a:pPr>
            <a:r>
              <a:rPr lang="nl-NL" sz="1800" dirty="0"/>
              <a:t>Systeem wijzigt status naar – controle stap uitvoeren</a:t>
            </a:r>
          </a:p>
          <a:p>
            <a:pPr marL="814388" lvl="1" indent="-457200">
              <a:buFont typeface="+mj-lt"/>
              <a:buAutoNum type="arabicPeriod"/>
              <a:defRPr/>
            </a:pPr>
            <a:endParaRPr lang="nl-NL" sz="1800" dirty="0"/>
          </a:p>
          <a:p>
            <a:pPr marL="0" indent="0">
              <a:buFont typeface="Wingdings" pitchFamily="2" charset="2"/>
              <a:buNone/>
              <a:defRPr/>
            </a:pPr>
            <a:r>
              <a:rPr lang="nl-NL" sz="2000" dirty="0" err="1">
                <a:ea typeface="+mn-ea"/>
              </a:rPr>
              <a:t>Alternative</a:t>
            </a:r>
            <a:r>
              <a:rPr lang="nl-NL" sz="2000" dirty="0">
                <a:ea typeface="+mn-ea"/>
              </a:rPr>
              <a:t> </a:t>
            </a:r>
            <a:r>
              <a:rPr lang="nl-NL" sz="2000" dirty="0" err="1">
                <a:ea typeface="+mn-ea"/>
              </a:rPr>
              <a:t>Flows</a:t>
            </a:r>
            <a:endParaRPr lang="nl-NL" sz="2000" dirty="0">
              <a:ea typeface="+mn-ea"/>
            </a:endParaRPr>
          </a:p>
          <a:p>
            <a:pPr marL="357188" lvl="1" indent="0">
              <a:buFontTx/>
              <a:buNone/>
              <a:defRPr/>
            </a:pPr>
            <a:r>
              <a:rPr lang="nl-NL" sz="1800" dirty="0"/>
              <a:t>A1	Onvoldoende voorraad</a:t>
            </a:r>
          </a:p>
          <a:p>
            <a:pPr marL="357188" lvl="1" indent="0">
              <a:buFontTx/>
              <a:buNone/>
              <a:defRPr/>
            </a:pPr>
            <a:r>
              <a:rPr lang="nl-NL" sz="1800" dirty="0"/>
              <a:t>A2	Medicijn – patiënt heeft contra-indicatie</a:t>
            </a:r>
          </a:p>
          <a:p>
            <a:pPr marL="357188" lvl="1" indent="0">
              <a:buFontTx/>
              <a:buNone/>
              <a:defRPr/>
            </a:pPr>
            <a:r>
              <a:rPr lang="nl-NL" sz="1800" dirty="0"/>
              <a:t>A3	….</a:t>
            </a:r>
            <a:endParaRPr lang="nl-NL" dirty="0"/>
          </a:p>
          <a:p>
            <a:pPr marL="814388" lvl="1" indent="-457200">
              <a:buFont typeface="+mj-lt"/>
              <a:buAutoNum type="arabicPeriod"/>
              <a:defRPr/>
            </a:pPr>
            <a:endParaRPr lang="nl-NL" dirty="0"/>
          </a:p>
        </p:txBody>
      </p:sp>
      <p:sp>
        <p:nvSpPr>
          <p:cNvPr id="2" name="Tijdelijke aanduiding voor inhoud 1"/>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
        <p:nvSpPr>
          <p:cNvPr id="4" name="Ovale toelichting 3"/>
          <p:cNvSpPr/>
          <p:nvPr/>
        </p:nvSpPr>
        <p:spPr>
          <a:xfrm>
            <a:off x="0" y="4153085"/>
            <a:ext cx="2971800" cy="1066800"/>
          </a:xfrm>
          <a:prstGeom prst="wedgeEllipseCallout">
            <a:avLst>
              <a:gd name="adj1" fmla="val 40326"/>
              <a:gd name="adj2" fmla="val 64812"/>
            </a:avLst>
          </a:prstGeom>
          <a:solidFill>
            <a:schemeClr val="bg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nl-NL" dirty="0">
                <a:solidFill>
                  <a:prstClr val="white"/>
                </a:solidFill>
              </a:rPr>
              <a:t>Welke zijn er nog meer?</a:t>
            </a:r>
          </a:p>
        </p:txBody>
      </p:sp>
    </p:spTree>
    <p:extLst>
      <p:ext uri="{BB962C8B-B14F-4D97-AF65-F5344CB8AC3E}">
        <p14:creationId xmlns:p14="http://schemas.microsoft.com/office/powerpoint/2010/main" val="29269078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is een </a:t>
            </a:r>
            <a:r>
              <a:rPr lang="nl-NL" dirty="0" err="1"/>
              <a:t>Use</a:t>
            </a:r>
            <a:r>
              <a:rPr lang="nl-NL" dirty="0"/>
              <a:t> Case scenario</a:t>
            </a:r>
          </a:p>
        </p:txBody>
      </p:sp>
      <p:sp>
        <p:nvSpPr>
          <p:cNvPr id="3" name="Tijdelijke aanduiding voor inhoud 2"/>
          <p:cNvSpPr>
            <a:spLocks noGrp="1"/>
          </p:cNvSpPr>
          <p:nvPr>
            <p:ph idx="13"/>
          </p:nvPr>
        </p:nvSpPr>
        <p:spPr/>
        <p:txBody>
          <a:bodyPr/>
          <a:lstStyle/>
          <a:p>
            <a:r>
              <a:rPr lang="nl-NL" dirty="0"/>
              <a:t>Een instantie van een </a:t>
            </a:r>
            <a:r>
              <a:rPr lang="nl-NL" dirty="0" err="1"/>
              <a:t>Use</a:t>
            </a:r>
            <a:r>
              <a:rPr lang="nl-NL" dirty="0"/>
              <a:t> Case</a:t>
            </a:r>
          </a:p>
          <a:p>
            <a:pPr lvl="1"/>
            <a:r>
              <a:rPr lang="nl-NL" dirty="0"/>
              <a:t>Wat is een instantie??</a:t>
            </a:r>
          </a:p>
          <a:p>
            <a:pPr lvl="1"/>
            <a:endParaRPr lang="nl-NL" dirty="0"/>
          </a:p>
        </p:txBody>
      </p:sp>
      <p:sp>
        <p:nvSpPr>
          <p:cNvPr id="50" name="Tijdelijke aanduiding voor inhoud 49"/>
          <p:cNvSpPr>
            <a:spLocks noGrp="1"/>
          </p:cNvSpPr>
          <p:nvPr>
            <p:ph idx="16"/>
          </p:nvPr>
        </p:nvSpPr>
        <p:spPr/>
        <p:txBody>
          <a:bodyPr>
            <a:normAutofit lnSpcReduction="10000"/>
          </a:bodyPr>
          <a:lstStyle/>
          <a:p>
            <a:endParaRPr lang="en-GB"/>
          </a:p>
        </p:txBody>
      </p:sp>
      <p:sp>
        <p:nvSpPr>
          <p:cNvPr id="56" name="Tijdelijke aanduiding voor inhoud 55"/>
          <p:cNvSpPr>
            <a:spLocks noGrp="1"/>
          </p:cNvSpPr>
          <p:nvPr>
            <p:ph idx="17"/>
          </p:nvPr>
        </p:nvSpPr>
        <p:spPr/>
        <p:txBody>
          <a:bodyPr/>
          <a:lstStyle/>
          <a:p>
            <a:endParaRPr lang="en-GB"/>
          </a:p>
        </p:txBody>
      </p:sp>
      <p:sp>
        <p:nvSpPr>
          <p:cNvPr id="57" name="Tijdelijke aanduiding voor inhoud 56"/>
          <p:cNvSpPr>
            <a:spLocks noGrp="1"/>
          </p:cNvSpPr>
          <p:nvPr>
            <p:ph idx="19"/>
          </p:nvPr>
        </p:nvSpPr>
        <p:spPr>
          <a:xfrm>
            <a:off x="145143" y="2476743"/>
            <a:ext cx="2458357" cy="3952875"/>
          </a:xfrm>
        </p:spPr>
        <p:txBody>
          <a:bodyPr/>
          <a:lstStyle/>
          <a:p>
            <a:endParaRPr lang="en-GB"/>
          </a:p>
        </p:txBody>
      </p:sp>
      <p:sp>
        <p:nvSpPr>
          <p:cNvPr id="4" name="Line 13"/>
          <p:cNvSpPr>
            <a:spLocks noChangeShapeType="1"/>
          </p:cNvSpPr>
          <p:nvPr/>
        </p:nvSpPr>
        <p:spPr bwMode="auto">
          <a:xfrm>
            <a:off x="6019800" y="3043661"/>
            <a:ext cx="0" cy="914400"/>
          </a:xfrm>
          <a:prstGeom prst="line">
            <a:avLst/>
          </a:prstGeom>
          <a:noFill/>
          <a:ln w="762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5" name="Arc 14"/>
          <p:cNvSpPr>
            <a:spLocks/>
          </p:cNvSpPr>
          <p:nvPr/>
        </p:nvSpPr>
        <p:spPr bwMode="auto">
          <a:xfrm rot="10800000">
            <a:off x="5408613" y="3580236"/>
            <a:ext cx="601662" cy="385763"/>
          </a:xfrm>
          <a:custGeom>
            <a:avLst/>
            <a:gdLst>
              <a:gd name="T0" fmla="*/ 0 w 24779"/>
              <a:gd name="T1" fmla="*/ 2147483647 h 21600"/>
              <a:gd name="T2" fmla="*/ 2147483647 w 24779"/>
              <a:gd name="T3" fmla="*/ 2147483647 h 21600"/>
              <a:gd name="T4" fmla="*/ 2147483647 w 24779"/>
              <a:gd name="T5" fmla="*/ 2147483647 h 21600"/>
              <a:gd name="T6" fmla="*/ 0 60000 65536"/>
              <a:gd name="T7" fmla="*/ 0 60000 65536"/>
              <a:gd name="T8" fmla="*/ 0 60000 65536"/>
            </a:gdLst>
            <a:ahLst/>
            <a:cxnLst>
              <a:cxn ang="T6">
                <a:pos x="T0" y="T1"/>
              </a:cxn>
              <a:cxn ang="T7">
                <a:pos x="T2" y="T3"/>
              </a:cxn>
              <a:cxn ang="T8">
                <a:pos x="T4" y="T5"/>
              </a:cxn>
            </a:cxnLst>
            <a:rect l="0" t="0" r="r" b="b"/>
            <a:pathLst>
              <a:path w="24779" h="21600" fill="none" extrusionOk="0">
                <a:moveTo>
                  <a:pt x="0" y="235"/>
                </a:moveTo>
                <a:cubicBezTo>
                  <a:pt x="1052" y="78"/>
                  <a:pt x="2114" y="-1"/>
                  <a:pt x="3179" y="0"/>
                </a:cubicBezTo>
                <a:cubicBezTo>
                  <a:pt x="15108" y="0"/>
                  <a:pt x="24779" y="9670"/>
                  <a:pt x="24779" y="21600"/>
                </a:cubicBezTo>
              </a:path>
              <a:path w="24779" h="21600" stroke="0" extrusionOk="0">
                <a:moveTo>
                  <a:pt x="0" y="235"/>
                </a:moveTo>
                <a:cubicBezTo>
                  <a:pt x="1052" y="78"/>
                  <a:pt x="2114" y="-1"/>
                  <a:pt x="3179" y="0"/>
                </a:cubicBezTo>
                <a:cubicBezTo>
                  <a:pt x="15108" y="0"/>
                  <a:pt x="24779" y="9670"/>
                  <a:pt x="24779" y="21600"/>
                </a:cubicBezTo>
                <a:lnTo>
                  <a:pt x="3179" y="21600"/>
                </a:lnTo>
                <a:lnTo>
                  <a:pt x="0" y="235"/>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6" name="Group 15"/>
          <p:cNvGrpSpPr>
            <a:grpSpLocks/>
          </p:cNvGrpSpPr>
          <p:nvPr/>
        </p:nvGrpSpPr>
        <p:grpSpPr bwMode="auto">
          <a:xfrm>
            <a:off x="4572000" y="3578649"/>
            <a:ext cx="839788" cy="760412"/>
            <a:chOff x="3264" y="1537"/>
            <a:chExt cx="529" cy="479"/>
          </a:xfrm>
        </p:grpSpPr>
        <p:sp>
          <p:nvSpPr>
            <p:cNvPr id="7" name="Arc 16"/>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8" name="Line 17"/>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9" name="Line 18"/>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10" name="Line 19"/>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sp>
        <p:nvSpPr>
          <p:cNvPr id="11" name="Line 21"/>
          <p:cNvSpPr>
            <a:spLocks noChangeShapeType="1"/>
          </p:cNvSpPr>
          <p:nvPr/>
        </p:nvSpPr>
        <p:spPr bwMode="auto">
          <a:xfrm>
            <a:off x="7061200" y="3050011"/>
            <a:ext cx="0" cy="685800"/>
          </a:xfrm>
          <a:prstGeom prst="line">
            <a:avLst/>
          </a:prstGeom>
          <a:noFill/>
          <a:ln w="762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12" name="Arc 22"/>
          <p:cNvSpPr>
            <a:spLocks/>
          </p:cNvSpPr>
          <p:nvPr/>
        </p:nvSpPr>
        <p:spPr bwMode="auto">
          <a:xfrm>
            <a:off x="7083425" y="3737399"/>
            <a:ext cx="436563" cy="304800"/>
          </a:xfrm>
          <a:custGeom>
            <a:avLst/>
            <a:gdLst>
              <a:gd name="T0" fmla="*/ 0 w 21664"/>
              <a:gd name="T1" fmla="*/ 0 h 21600"/>
              <a:gd name="T2" fmla="*/ 2147483647 w 21664"/>
              <a:gd name="T3" fmla="*/ 2147483647 h 21600"/>
              <a:gd name="T4" fmla="*/ 2147483647 w 21664"/>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3" name="Group 23"/>
          <p:cNvGrpSpPr>
            <a:grpSpLocks/>
          </p:cNvGrpSpPr>
          <p:nvPr/>
        </p:nvGrpSpPr>
        <p:grpSpPr bwMode="auto">
          <a:xfrm>
            <a:off x="7518400" y="4042199"/>
            <a:ext cx="838200" cy="760412"/>
            <a:chOff x="4512" y="1729"/>
            <a:chExt cx="528" cy="479"/>
          </a:xfrm>
        </p:grpSpPr>
        <p:sp>
          <p:nvSpPr>
            <p:cNvPr id="14" name="Arc 24"/>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5" name="Line 25"/>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16" name="Line 26"/>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17" name="Line 27"/>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sp>
        <p:nvSpPr>
          <p:cNvPr id="18" name="Line 28"/>
          <p:cNvSpPr>
            <a:spLocks noChangeShapeType="1"/>
          </p:cNvSpPr>
          <p:nvPr/>
        </p:nvSpPr>
        <p:spPr bwMode="auto">
          <a:xfrm flipH="1" flipV="1">
            <a:off x="2523988" y="4251095"/>
            <a:ext cx="539254" cy="16651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nl-NL">
              <a:cs typeface="+mn-cs"/>
            </a:endParaRPr>
          </a:p>
        </p:txBody>
      </p:sp>
      <p:sp>
        <p:nvSpPr>
          <p:cNvPr id="19" name="Line 30"/>
          <p:cNvSpPr>
            <a:spLocks noChangeShapeType="1"/>
          </p:cNvSpPr>
          <p:nvPr/>
        </p:nvSpPr>
        <p:spPr bwMode="auto">
          <a:xfrm flipH="1" flipV="1">
            <a:off x="5837136" y="5056610"/>
            <a:ext cx="686108" cy="121228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nl-NL">
              <a:cs typeface="+mn-cs"/>
            </a:endParaRPr>
          </a:p>
        </p:txBody>
      </p:sp>
      <p:sp>
        <p:nvSpPr>
          <p:cNvPr id="20" name="Line 31"/>
          <p:cNvSpPr>
            <a:spLocks noChangeShapeType="1"/>
          </p:cNvSpPr>
          <p:nvPr/>
        </p:nvSpPr>
        <p:spPr bwMode="auto">
          <a:xfrm flipV="1">
            <a:off x="7453588" y="4863752"/>
            <a:ext cx="377962" cy="133349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nl-NL">
              <a:cs typeface="+mn-cs"/>
            </a:endParaRPr>
          </a:p>
        </p:txBody>
      </p:sp>
      <p:sp>
        <p:nvSpPr>
          <p:cNvPr id="21" name="Text Box 32"/>
          <p:cNvSpPr txBox="1">
            <a:spLocks noChangeArrowheads="1"/>
          </p:cNvSpPr>
          <p:nvPr/>
        </p:nvSpPr>
        <p:spPr bwMode="auto">
          <a:xfrm>
            <a:off x="2621716" y="6127735"/>
            <a:ext cx="1157368" cy="53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dirty="0">
                <a:solidFill>
                  <a:schemeClr val="accent2"/>
                </a:solidFill>
                <a:latin typeface="Arial" charset="0"/>
                <a:cs typeface="+mn-cs"/>
              </a:rPr>
              <a:t>Flows</a:t>
            </a:r>
          </a:p>
        </p:txBody>
      </p:sp>
      <p:sp>
        <p:nvSpPr>
          <p:cNvPr id="22" name="Text Box 33"/>
          <p:cNvSpPr txBox="1">
            <a:spLocks noChangeArrowheads="1"/>
          </p:cNvSpPr>
          <p:nvPr/>
        </p:nvSpPr>
        <p:spPr bwMode="auto">
          <a:xfrm>
            <a:off x="6233995" y="6276029"/>
            <a:ext cx="1817805" cy="53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dirty="0">
                <a:solidFill>
                  <a:schemeClr val="accent2"/>
                </a:solidFill>
                <a:latin typeface="Arial" charset="0"/>
                <a:cs typeface="+mn-cs"/>
              </a:rPr>
              <a:t>Scenarios</a:t>
            </a:r>
          </a:p>
        </p:txBody>
      </p:sp>
      <p:sp>
        <p:nvSpPr>
          <p:cNvPr id="23" name="Line 34"/>
          <p:cNvSpPr>
            <a:spLocks noChangeShapeType="1"/>
          </p:cNvSpPr>
          <p:nvPr/>
        </p:nvSpPr>
        <p:spPr bwMode="auto">
          <a:xfrm flipV="1">
            <a:off x="3394746" y="4999575"/>
            <a:ext cx="22004" cy="104938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nl-NL">
              <a:cs typeface="+mn-cs"/>
            </a:endParaRPr>
          </a:p>
        </p:txBody>
      </p:sp>
      <p:sp>
        <p:nvSpPr>
          <p:cNvPr id="24" name="Line 35"/>
          <p:cNvSpPr>
            <a:spLocks noChangeShapeType="1"/>
          </p:cNvSpPr>
          <p:nvPr/>
        </p:nvSpPr>
        <p:spPr bwMode="auto">
          <a:xfrm>
            <a:off x="6556375" y="3043661"/>
            <a:ext cx="0" cy="2590800"/>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25" name="Line 37"/>
          <p:cNvSpPr>
            <a:spLocks noChangeShapeType="1"/>
          </p:cNvSpPr>
          <p:nvPr/>
        </p:nvSpPr>
        <p:spPr bwMode="auto">
          <a:xfrm flipH="1" flipV="1">
            <a:off x="6820243" y="5721424"/>
            <a:ext cx="330857" cy="68620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nl-NL">
              <a:cs typeface="+mn-cs"/>
            </a:endParaRPr>
          </a:p>
        </p:txBody>
      </p:sp>
      <p:grpSp>
        <p:nvGrpSpPr>
          <p:cNvPr id="26" name="Group 40"/>
          <p:cNvGrpSpPr>
            <a:grpSpLocks/>
          </p:cNvGrpSpPr>
          <p:nvPr/>
        </p:nvGrpSpPr>
        <p:grpSpPr bwMode="auto">
          <a:xfrm>
            <a:off x="609600" y="3079518"/>
            <a:ext cx="2819400" cy="2590800"/>
            <a:chOff x="3792" y="2112"/>
            <a:chExt cx="1776" cy="1632"/>
          </a:xfrm>
        </p:grpSpPr>
        <p:sp>
          <p:nvSpPr>
            <p:cNvPr id="27" name="Line 41"/>
            <p:cNvSpPr>
              <a:spLocks noChangeShapeType="1"/>
            </p:cNvSpPr>
            <p:nvPr/>
          </p:nvSpPr>
          <p:spPr bwMode="auto">
            <a:xfrm>
              <a:off x="4704" y="2112"/>
              <a:ext cx="0" cy="16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nvGrpSpPr>
            <p:cNvPr id="28" name="Group 42"/>
            <p:cNvGrpSpPr>
              <a:grpSpLocks/>
            </p:cNvGrpSpPr>
            <p:nvPr/>
          </p:nvGrpSpPr>
          <p:grpSpPr bwMode="auto">
            <a:xfrm>
              <a:off x="4704" y="2449"/>
              <a:ext cx="337" cy="336"/>
              <a:chOff x="4176" y="1537"/>
              <a:chExt cx="337" cy="336"/>
            </a:xfrm>
          </p:grpSpPr>
          <p:sp>
            <p:nvSpPr>
              <p:cNvPr id="47" name="Arc 4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8" name="Arc 4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29" name="Group 45"/>
            <p:cNvGrpSpPr>
              <a:grpSpLocks/>
            </p:cNvGrpSpPr>
            <p:nvPr/>
          </p:nvGrpSpPr>
          <p:grpSpPr bwMode="auto">
            <a:xfrm>
              <a:off x="4320" y="2256"/>
              <a:ext cx="337" cy="430"/>
              <a:chOff x="3792" y="1345"/>
              <a:chExt cx="337" cy="430"/>
            </a:xfrm>
          </p:grpSpPr>
          <p:sp>
            <p:nvSpPr>
              <p:cNvPr id="45" name="Arc 4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rgbClr val="0066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6" name="Arc 4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Lst>
                <a:ahLst/>
                <a:cxnLst>
                  <a:cxn ang="T6">
                    <a:pos x="T0" y="T1"/>
                  </a:cxn>
                  <a:cxn ang="T7">
                    <a:pos x="T2" y="T3"/>
                  </a:cxn>
                  <a:cxn ang="T8">
                    <a:pos x="T4" y="T5"/>
                  </a:cxn>
                </a:cxnLst>
                <a:rect l="0" t="0" r="r" b="b"/>
                <a:pathLst>
                  <a:path w="21600" h="21496" fill="none" extrusionOk="0">
                    <a:moveTo>
                      <a:pt x="0" y="21495"/>
                    </a:moveTo>
                    <a:cubicBezTo>
                      <a:pt x="0" y="10388"/>
                      <a:pt x="8424" y="1091"/>
                      <a:pt x="19479" y="0"/>
                    </a:cubicBezTo>
                  </a:path>
                  <a:path w="21600" h="21496" stroke="0" extrusionOk="0">
                    <a:moveTo>
                      <a:pt x="0" y="21495"/>
                    </a:moveTo>
                    <a:cubicBezTo>
                      <a:pt x="0" y="10388"/>
                      <a:pt x="8424" y="1091"/>
                      <a:pt x="19479" y="0"/>
                    </a:cubicBezTo>
                    <a:lnTo>
                      <a:pt x="21600" y="21496"/>
                    </a:lnTo>
                    <a:lnTo>
                      <a:pt x="0" y="21495"/>
                    </a:lnTo>
                    <a:close/>
                  </a:path>
                </a:pathLst>
              </a:custGeom>
              <a:noFill/>
              <a:ln w="50800" cap="rnd">
                <a:solidFill>
                  <a:srgbClr val="006699"/>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30" name="Group 48"/>
            <p:cNvGrpSpPr>
              <a:grpSpLocks/>
            </p:cNvGrpSpPr>
            <p:nvPr/>
          </p:nvGrpSpPr>
          <p:grpSpPr bwMode="auto">
            <a:xfrm>
              <a:off x="5040" y="2641"/>
              <a:ext cx="528" cy="479"/>
              <a:chOff x="4512" y="1729"/>
              <a:chExt cx="528" cy="479"/>
            </a:xfrm>
          </p:grpSpPr>
          <p:sp>
            <p:nvSpPr>
              <p:cNvPr id="41" name="Arc 49"/>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2" name="Line 50"/>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43" name="Line 51"/>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44" name="Line 52"/>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grpSp>
          <p:nvGrpSpPr>
            <p:cNvPr id="31" name="Group 53"/>
            <p:cNvGrpSpPr>
              <a:grpSpLocks/>
            </p:cNvGrpSpPr>
            <p:nvPr/>
          </p:nvGrpSpPr>
          <p:grpSpPr bwMode="auto">
            <a:xfrm>
              <a:off x="4128" y="2881"/>
              <a:ext cx="529" cy="479"/>
              <a:chOff x="3600" y="1969"/>
              <a:chExt cx="529" cy="479"/>
            </a:xfrm>
          </p:grpSpPr>
          <p:sp>
            <p:nvSpPr>
              <p:cNvPr id="37" name="Arc 54"/>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8" name="Line 55"/>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39" name="Line 56"/>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40" name="Line 57"/>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grpSp>
          <p:nvGrpSpPr>
            <p:cNvPr id="32" name="Group 58"/>
            <p:cNvGrpSpPr>
              <a:grpSpLocks/>
            </p:cNvGrpSpPr>
            <p:nvPr/>
          </p:nvGrpSpPr>
          <p:grpSpPr bwMode="auto">
            <a:xfrm>
              <a:off x="3792" y="2449"/>
              <a:ext cx="529" cy="479"/>
              <a:chOff x="3264" y="1537"/>
              <a:chExt cx="529" cy="479"/>
            </a:xfrm>
          </p:grpSpPr>
          <p:sp>
            <p:nvSpPr>
              <p:cNvPr id="33" name="Arc 59"/>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4" name="Line 60"/>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35" name="Line 61"/>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sp>
            <p:nvSpPr>
              <p:cNvPr id="36" name="Line 62"/>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nl-NL">
                  <a:cs typeface="+mn-cs"/>
                </a:endParaRPr>
              </a:p>
            </p:txBody>
          </p:sp>
        </p:grpSp>
      </p:grpSp>
      <p:sp>
        <p:nvSpPr>
          <p:cNvPr id="49" name="Line 63"/>
          <p:cNvSpPr>
            <a:spLocks noChangeShapeType="1"/>
          </p:cNvSpPr>
          <p:nvPr/>
        </p:nvSpPr>
        <p:spPr bwMode="auto">
          <a:xfrm flipH="1" flipV="1">
            <a:off x="1447800" y="5119824"/>
            <a:ext cx="1265205" cy="102894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nl-NL">
              <a:cs typeface="+mn-cs"/>
            </a:endParaRPr>
          </a:p>
        </p:txBody>
      </p:sp>
      <p:sp>
        <p:nvSpPr>
          <p:cNvPr id="51" name="Rechteraccolade 50"/>
          <p:cNvSpPr/>
          <p:nvPr/>
        </p:nvSpPr>
        <p:spPr bwMode="auto">
          <a:xfrm>
            <a:off x="3333955" y="3798852"/>
            <a:ext cx="323713" cy="908050"/>
          </a:xfrm>
          <a:prstGeom prst="rightBrace">
            <a:avLst/>
          </a:prstGeom>
          <a:noFill/>
          <a:ln w="28575">
            <a:solidFill>
              <a:schemeClr val="accent1">
                <a:lumMod val="90000"/>
                <a:lumOff val="1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a:ln>
                <a:noFill/>
              </a:ln>
              <a:solidFill>
                <a:srgbClr val="000000"/>
              </a:solidFill>
              <a:effectLst/>
              <a:latin typeface="Arial" charset="0"/>
            </a:endParaRPr>
          </a:p>
        </p:txBody>
      </p:sp>
      <p:sp>
        <p:nvSpPr>
          <p:cNvPr id="52" name="Rechteraccolade 51"/>
          <p:cNvSpPr/>
          <p:nvPr/>
        </p:nvSpPr>
        <p:spPr bwMode="auto">
          <a:xfrm>
            <a:off x="2584450" y="3587517"/>
            <a:ext cx="319362" cy="604731"/>
          </a:xfrm>
          <a:prstGeom prst="rightBrace">
            <a:avLst/>
          </a:prstGeom>
          <a:noFill/>
          <a:ln w="28575">
            <a:solidFill>
              <a:schemeClr val="accent1">
                <a:lumMod val="90000"/>
                <a:lumOff val="1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a:ln>
                <a:noFill/>
              </a:ln>
              <a:solidFill>
                <a:srgbClr val="000000"/>
              </a:solidFill>
              <a:effectLst/>
              <a:latin typeface="Arial" charset="0"/>
            </a:endParaRPr>
          </a:p>
        </p:txBody>
      </p:sp>
      <p:sp>
        <p:nvSpPr>
          <p:cNvPr id="53" name="Ovaal 52"/>
          <p:cNvSpPr/>
          <p:nvPr/>
        </p:nvSpPr>
        <p:spPr>
          <a:xfrm>
            <a:off x="6370638" y="2851335"/>
            <a:ext cx="406538" cy="3005376"/>
          </a:xfrm>
          <a:prstGeom prst="ellipse">
            <a:avLst/>
          </a:prstGeom>
          <a:solidFill>
            <a:srgbClr val="0B1A58">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Ovaal 53"/>
          <p:cNvSpPr/>
          <p:nvPr/>
        </p:nvSpPr>
        <p:spPr>
          <a:xfrm>
            <a:off x="6950076" y="2586461"/>
            <a:ext cx="1656480" cy="2697564"/>
          </a:xfrm>
          <a:prstGeom prst="ellipse">
            <a:avLst/>
          </a:prstGeom>
          <a:solidFill>
            <a:srgbClr val="0B1A58">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5" name="Ovaal 54"/>
          <p:cNvSpPr/>
          <p:nvPr/>
        </p:nvSpPr>
        <p:spPr>
          <a:xfrm>
            <a:off x="4724400" y="3418084"/>
            <a:ext cx="1644780" cy="1962607"/>
          </a:xfrm>
          <a:prstGeom prst="ellipse">
            <a:avLst/>
          </a:prstGeom>
          <a:solidFill>
            <a:srgbClr val="0B1A58">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882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animBg="1"/>
      <p:bldP spid="25" grpId="0" animBg="1"/>
      <p:bldP spid="49" grpId="0" animBg="1"/>
      <p:bldP spid="51" grpId="0" animBg="1"/>
      <p:bldP spid="52" grpId="0" animBg="1"/>
      <p:bldP spid="53" grpId="0" animBg="1"/>
      <p:bldP spid="54"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a:t>
            </a:r>
            <a:r>
              <a:rPr lang="nl-NL" dirty="0" err="1"/>
              <a:t>Use</a:t>
            </a:r>
            <a:r>
              <a:rPr lang="nl-NL" dirty="0"/>
              <a:t> Case scenario’s opstellen?</a:t>
            </a:r>
          </a:p>
        </p:txBody>
      </p:sp>
      <p:sp>
        <p:nvSpPr>
          <p:cNvPr id="3" name="Tijdelijke aanduiding voor inhoud 2"/>
          <p:cNvSpPr>
            <a:spLocks noGrp="1"/>
          </p:cNvSpPr>
          <p:nvPr>
            <p:ph idx="13"/>
          </p:nvPr>
        </p:nvSpPr>
        <p:spPr/>
        <p:txBody>
          <a:bodyPr>
            <a:normAutofit/>
          </a:bodyPr>
          <a:lstStyle/>
          <a:p>
            <a:pPr marL="342900" indent="-342900">
              <a:buFont typeface="Arial" panose="020B0604020202020204" pitchFamily="34" charset="0"/>
              <a:buChar char="•"/>
            </a:pPr>
            <a:r>
              <a:rPr lang="nl-NL" dirty="0"/>
              <a:t>Helpt om in concrete termen te benoemen wat er gebeurt bij de uitvoering van een </a:t>
            </a:r>
            <a:r>
              <a:rPr lang="nl-NL" dirty="0" err="1"/>
              <a:t>Use</a:t>
            </a:r>
            <a:r>
              <a:rPr lang="nl-NL" dirty="0"/>
              <a:t> Case</a:t>
            </a:r>
          </a:p>
          <a:p>
            <a:pPr marL="342900" indent="-342900">
              <a:buFont typeface="Arial" panose="020B0604020202020204" pitchFamily="34" charset="0"/>
              <a:buChar char="•"/>
            </a:pPr>
            <a:r>
              <a:rPr lang="nl-NL" dirty="0"/>
              <a:t>Zeer geschikt voor het opstellen van Test Cases</a:t>
            </a:r>
          </a:p>
          <a:p>
            <a:pPr marL="342900" indent="-342900">
              <a:buFont typeface="Arial" panose="020B0604020202020204" pitchFamily="34" charset="0"/>
              <a:buChar char="•"/>
            </a:pPr>
            <a:r>
              <a:rPr lang="nl-NL" dirty="0"/>
              <a:t>Handig voor het opstellen van projectplanning</a:t>
            </a:r>
          </a:p>
          <a:p>
            <a:pPr marL="342900" indent="-342900">
              <a:buFont typeface="Arial" panose="020B0604020202020204" pitchFamily="34" charset="0"/>
              <a:buChar char="•"/>
            </a:pPr>
            <a:r>
              <a:rPr lang="nl-NL" dirty="0"/>
              <a:t>Handig voor analyse en ontwerp</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51184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a:t>
            </a:r>
            <a:r>
              <a:rPr lang="nl-NL" dirty="0" err="1"/>
              <a:t>Use</a:t>
            </a:r>
            <a:r>
              <a:rPr lang="nl-NL" dirty="0"/>
              <a:t> Case scenario’s opstellen</a:t>
            </a:r>
          </a:p>
        </p:txBody>
      </p:sp>
      <p:sp>
        <p:nvSpPr>
          <p:cNvPr id="3" name="Tijdelijke aanduiding voor inhoud 2"/>
          <p:cNvSpPr>
            <a:spLocks noGrp="1"/>
          </p:cNvSpPr>
          <p:nvPr>
            <p:ph idx="13"/>
          </p:nvPr>
        </p:nvSpPr>
        <p:spPr/>
        <p:txBody>
          <a:bodyPr>
            <a:normAutofit/>
          </a:bodyPr>
          <a:lstStyle/>
          <a:p>
            <a:pPr marL="342900" indent="-342900">
              <a:buFont typeface="Arial" panose="020B0604020202020204" pitchFamily="34" charset="0"/>
              <a:buChar char="•"/>
            </a:pPr>
            <a:r>
              <a:rPr lang="nl-NL" dirty="0"/>
              <a:t>Scenario’s beschrijven in de Reference template</a:t>
            </a:r>
          </a:p>
          <a:p>
            <a:pPr marL="342900" indent="-342900">
              <a:buFont typeface="Arial" panose="020B0604020202020204" pitchFamily="34" charset="0"/>
              <a:buChar char="•"/>
            </a:pPr>
            <a:r>
              <a:rPr lang="nl-NL" dirty="0"/>
              <a:t>Geef ieder scenario een naam</a:t>
            </a:r>
          </a:p>
          <a:p>
            <a:pPr marL="342900" indent="-342900">
              <a:buFont typeface="Arial" panose="020B0604020202020204" pitchFamily="34" charset="0"/>
              <a:buChar char="•"/>
            </a:pPr>
            <a:r>
              <a:rPr lang="nl-NL" dirty="0"/>
              <a:t>Definieer de volgorde van </a:t>
            </a:r>
            <a:r>
              <a:rPr lang="nl-NL" dirty="0" err="1"/>
              <a:t>flows</a:t>
            </a:r>
            <a:r>
              <a:rPr lang="nl-NL" dirty="0"/>
              <a:t> in één scenario</a:t>
            </a:r>
          </a:p>
          <a:p>
            <a:pPr marL="342900" indent="-342900">
              <a:buFont typeface="Arial" panose="020B0604020202020204" pitchFamily="34" charset="0"/>
              <a:buChar char="•"/>
            </a:pPr>
            <a:endParaRPr lang="nl-NL" dirty="0"/>
          </a:p>
          <a:p>
            <a:r>
              <a:rPr lang="nl-NL" u="sng" dirty="0"/>
              <a:t>Voorbeeld:</a:t>
            </a:r>
          </a:p>
          <a:p>
            <a:pPr marL="342900" indent="-342900">
              <a:buFont typeface="Arial" panose="020B0604020202020204" pitchFamily="34" charset="0"/>
              <a:buChar char="•"/>
            </a:pPr>
            <a:r>
              <a:rPr lang="nl-NL" dirty="0" err="1"/>
              <a:t>Use</a:t>
            </a:r>
            <a:r>
              <a:rPr lang="nl-NL" dirty="0"/>
              <a:t> Case: 	</a:t>
            </a:r>
            <a:r>
              <a:rPr lang="nl-NL" sz="1800" dirty="0"/>
              <a:t>bereiden medicijn</a:t>
            </a:r>
          </a:p>
          <a:p>
            <a:pPr marL="342900" indent="-342900">
              <a:buFont typeface="Arial" panose="020B0604020202020204" pitchFamily="34" charset="0"/>
              <a:buChar char="•"/>
            </a:pPr>
            <a:r>
              <a:rPr lang="nl-NL" dirty="0"/>
              <a:t>Scenario: 	</a:t>
            </a:r>
            <a:r>
              <a:rPr lang="nl-NL" sz="1800" dirty="0"/>
              <a:t>Basic Flow, A1 (onvoldoende 					voorraad), Einde</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90774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Checkpoint </a:t>
            </a:r>
            <a:r>
              <a:rPr lang="nl-NL" dirty="0" err="1"/>
              <a:t>Use</a:t>
            </a:r>
            <a:r>
              <a:rPr lang="nl-NL" dirty="0"/>
              <a:t> Cases</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Iedere </a:t>
            </a:r>
            <a:r>
              <a:rPr lang="nl-NL" dirty="0" err="1"/>
              <a:t>Use</a:t>
            </a:r>
            <a:r>
              <a:rPr lang="nl-NL" dirty="0"/>
              <a:t> Case is onafhankelijk van een andere </a:t>
            </a:r>
            <a:r>
              <a:rPr lang="nl-NL" dirty="0" err="1"/>
              <a:t>Use</a:t>
            </a:r>
            <a:r>
              <a:rPr lang="nl-NL" dirty="0"/>
              <a:t> Case</a:t>
            </a:r>
          </a:p>
          <a:p>
            <a:pPr marL="342900" indent="-342900">
              <a:buFont typeface="Arial" panose="020B0604020202020204" pitchFamily="34" charset="0"/>
              <a:buChar char="•"/>
            </a:pPr>
            <a:r>
              <a:rPr lang="nl-NL" dirty="0"/>
              <a:t>Geen </a:t>
            </a:r>
            <a:r>
              <a:rPr lang="nl-NL" dirty="0" err="1"/>
              <a:t>Use</a:t>
            </a:r>
            <a:r>
              <a:rPr lang="nl-NL" dirty="0"/>
              <a:t> Cases met ‘vergelijkbaar gedrag’</a:t>
            </a:r>
          </a:p>
          <a:p>
            <a:pPr marL="342900" indent="-342900">
              <a:buFont typeface="Arial" panose="020B0604020202020204" pitchFamily="34" charset="0"/>
              <a:buChar char="•"/>
            </a:pPr>
            <a:r>
              <a:rPr lang="nl-NL" dirty="0"/>
              <a:t>Is een flow al beschreven als een onderdeel van een andere flow, dan opsplitsen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8406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Overige eisen</a:t>
            </a:r>
          </a:p>
        </p:txBody>
      </p:sp>
      <p:sp>
        <p:nvSpPr>
          <p:cNvPr id="3" name="Tijdelijke aanduiding voor inhoud 2"/>
          <p:cNvSpPr>
            <a:spLocks noGrp="1"/>
          </p:cNvSpPr>
          <p:nvPr>
            <p:ph idx="13"/>
          </p:nvPr>
        </p:nvSpPr>
        <p:spPr/>
        <p:txBody>
          <a:bodyPr/>
          <a:lstStyle/>
          <a:p>
            <a:r>
              <a:rPr lang="nl-NL" dirty="0"/>
              <a:t>Benoem alles wat je nog niet hebt kunnen vastleggen in een </a:t>
            </a:r>
            <a:r>
              <a:rPr lang="nl-NL" dirty="0" err="1"/>
              <a:t>Use</a:t>
            </a:r>
            <a:r>
              <a:rPr lang="nl-NL" dirty="0"/>
              <a:t> Case als additionele (overige) eis</a:t>
            </a:r>
          </a:p>
        </p:txBody>
      </p:sp>
      <p:sp>
        <p:nvSpPr>
          <p:cNvPr id="20" name="Tijdelijke aanduiding voor inhoud 19"/>
          <p:cNvSpPr>
            <a:spLocks noGrp="1"/>
          </p:cNvSpPr>
          <p:nvPr>
            <p:ph idx="16"/>
          </p:nvPr>
        </p:nvSpPr>
        <p:spPr/>
        <p:txBody>
          <a:bodyPr>
            <a:normAutofit lnSpcReduction="10000"/>
          </a:bodyPr>
          <a:lstStyle/>
          <a:p>
            <a:endParaRPr lang="en-GB"/>
          </a:p>
        </p:txBody>
      </p:sp>
      <p:sp>
        <p:nvSpPr>
          <p:cNvPr id="21" name="Tijdelijke aanduiding voor inhoud 20"/>
          <p:cNvSpPr>
            <a:spLocks noGrp="1"/>
          </p:cNvSpPr>
          <p:nvPr>
            <p:ph idx="17"/>
          </p:nvPr>
        </p:nvSpPr>
        <p:spPr/>
        <p:txBody>
          <a:bodyPr/>
          <a:lstStyle/>
          <a:p>
            <a:endParaRPr lang="en-GB"/>
          </a:p>
        </p:txBody>
      </p:sp>
      <p:sp>
        <p:nvSpPr>
          <p:cNvPr id="22" name="Tijdelijke aanduiding voor inhoud 21"/>
          <p:cNvSpPr>
            <a:spLocks noGrp="1"/>
          </p:cNvSpPr>
          <p:nvPr>
            <p:ph idx="19"/>
          </p:nvPr>
        </p:nvSpPr>
        <p:spPr/>
        <p:txBody>
          <a:bodyPr/>
          <a:lstStyle/>
          <a:p>
            <a:endParaRPr lang="en-GB"/>
          </a:p>
        </p:txBody>
      </p:sp>
      <p:grpSp>
        <p:nvGrpSpPr>
          <p:cNvPr id="4" name="Group 31"/>
          <p:cNvGrpSpPr>
            <a:grpSpLocks/>
          </p:cNvGrpSpPr>
          <p:nvPr/>
        </p:nvGrpSpPr>
        <p:grpSpPr bwMode="auto">
          <a:xfrm>
            <a:off x="5693682" y="3492107"/>
            <a:ext cx="2819400" cy="2895600"/>
            <a:chOff x="2784" y="2064"/>
            <a:chExt cx="1136" cy="1446"/>
          </a:xfrm>
        </p:grpSpPr>
        <p:sp>
          <p:nvSpPr>
            <p:cNvPr id="5" name="AutoShape 15"/>
            <p:cNvSpPr>
              <a:spLocks noChangeArrowheads="1"/>
            </p:cNvSpPr>
            <p:nvPr/>
          </p:nvSpPr>
          <p:spPr bwMode="auto">
            <a:xfrm rot="10800000">
              <a:off x="2784" y="2064"/>
              <a:ext cx="1136" cy="1446"/>
            </a:xfrm>
            <a:prstGeom prst="foldedCorner">
              <a:avLst>
                <a:gd name="adj" fmla="val 12500"/>
              </a:avLst>
            </a:prstGeom>
            <a:solidFill>
              <a:srgbClr val="DDDDDD"/>
            </a:solidFill>
            <a:ln w="9525">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eaLnBrk="1" hangingPunct="1">
                <a:defRPr/>
              </a:pPr>
              <a:endParaRPr lang="nl-NL">
                <a:cs typeface="+mn-cs"/>
              </a:endParaRPr>
            </a:p>
          </p:txBody>
        </p:sp>
        <p:sp>
          <p:nvSpPr>
            <p:cNvPr id="6" name="Line 17"/>
            <p:cNvSpPr>
              <a:spLocks noChangeShapeType="1"/>
            </p:cNvSpPr>
            <p:nvPr/>
          </p:nvSpPr>
          <p:spPr bwMode="auto">
            <a:xfrm>
              <a:off x="2963" y="2511"/>
              <a:ext cx="80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 name="Line 18"/>
            <p:cNvSpPr>
              <a:spLocks noChangeShapeType="1"/>
            </p:cNvSpPr>
            <p:nvPr/>
          </p:nvSpPr>
          <p:spPr bwMode="auto">
            <a:xfrm>
              <a:off x="2963" y="2700"/>
              <a:ext cx="809"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 name="Line 19"/>
            <p:cNvSpPr>
              <a:spLocks noChangeShapeType="1"/>
            </p:cNvSpPr>
            <p:nvPr/>
          </p:nvSpPr>
          <p:spPr bwMode="auto">
            <a:xfrm>
              <a:off x="2963" y="2862"/>
              <a:ext cx="809"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 name="Line 20"/>
            <p:cNvSpPr>
              <a:spLocks noChangeShapeType="1"/>
            </p:cNvSpPr>
            <p:nvPr/>
          </p:nvSpPr>
          <p:spPr bwMode="auto">
            <a:xfrm>
              <a:off x="2963" y="2963"/>
              <a:ext cx="809" cy="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0" name="Line 21"/>
            <p:cNvSpPr>
              <a:spLocks noChangeShapeType="1"/>
            </p:cNvSpPr>
            <p:nvPr/>
          </p:nvSpPr>
          <p:spPr bwMode="auto">
            <a:xfrm>
              <a:off x="2963" y="3050"/>
              <a:ext cx="80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 name="Line 22"/>
            <p:cNvSpPr>
              <a:spLocks noChangeShapeType="1"/>
            </p:cNvSpPr>
            <p:nvPr/>
          </p:nvSpPr>
          <p:spPr bwMode="auto">
            <a:xfrm>
              <a:off x="2963" y="3218"/>
              <a:ext cx="809"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2" name="Line 23"/>
            <p:cNvSpPr>
              <a:spLocks noChangeShapeType="1"/>
            </p:cNvSpPr>
            <p:nvPr/>
          </p:nvSpPr>
          <p:spPr bwMode="auto">
            <a:xfrm>
              <a:off x="2963" y="3405"/>
              <a:ext cx="809"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 name="Line 24"/>
            <p:cNvSpPr>
              <a:spLocks noChangeShapeType="1"/>
            </p:cNvSpPr>
            <p:nvPr/>
          </p:nvSpPr>
          <p:spPr bwMode="auto">
            <a:xfrm>
              <a:off x="2942" y="2522"/>
              <a:ext cx="29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4" name="Line 25"/>
            <p:cNvSpPr>
              <a:spLocks noChangeShapeType="1"/>
            </p:cNvSpPr>
            <p:nvPr/>
          </p:nvSpPr>
          <p:spPr bwMode="auto">
            <a:xfrm>
              <a:off x="3480" y="2695"/>
              <a:ext cx="29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5" name="Line 26"/>
            <p:cNvSpPr>
              <a:spLocks noChangeShapeType="1"/>
            </p:cNvSpPr>
            <p:nvPr/>
          </p:nvSpPr>
          <p:spPr bwMode="auto">
            <a:xfrm>
              <a:off x="3421" y="2869"/>
              <a:ext cx="29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6" name="Line 27"/>
            <p:cNvSpPr>
              <a:spLocks noChangeShapeType="1"/>
            </p:cNvSpPr>
            <p:nvPr/>
          </p:nvSpPr>
          <p:spPr bwMode="auto">
            <a:xfrm>
              <a:off x="3062" y="3042"/>
              <a:ext cx="29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7" name="Line 28"/>
            <p:cNvSpPr>
              <a:spLocks noChangeShapeType="1"/>
            </p:cNvSpPr>
            <p:nvPr/>
          </p:nvSpPr>
          <p:spPr bwMode="auto">
            <a:xfrm>
              <a:off x="3002" y="3390"/>
              <a:ext cx="29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8" name="Text Box 29"/>
            <p:cNvSpPr txBox="1">
              <a:spLocks noChangeArrowheads="1"/>
            </p:cNvSpPr>
            <p:nvPr/>
          </p:nvSpPr>
          <p:spPr bwMode="auto">
            <a:xfrm>
              <a:off x="3090" y="2072"/>
              <a:ext cx="630" cy="17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defRPr/>
              </a:pPr>
              <a:r>
                <a:rPr lang="en-US" sz="1600" b="1" dirty="0" err="1">
                  <a:latin typeface="Arial" charset="0"/>
                  <a:cs typeface="+mn-cs"/>
                </a:rPr>
                <a:t>Overige</a:t>
              </a:r>
              <a:r>
                <a:rPr lang="en-US" sz="1600" b="1" dirty="0">
                  <a:latin typeface="Arial" charset="0"/>
                  <a:cs typeface="+mn-cs"/>
                </a:rPr>
                <a:t> </a:t>
              </a:r>
              <a:r>
                <a:rPr lang="en-US" sz="1600" b="1" dirty="0" err="1">
                  <a:latin typeface="Arial" charset="0"/>
                  <a:cs typeface="+mn-cs"/>
                </a:rPr>
                <a:t>eisen</a:t>
              </a:r>
              <a:endParaRPr lang="en-US" sz="1400" dirty="0">
                <a:latin typeface="Arial" charset="0"/>
                <a:cs typeface="+mn-cs"/>
              </a:endParaRPr>
            </a:p>
          </p:txBody>
        </p:sp>
        <p:sp>
          <p:nvSpPr>
            <p:cNvPr id="19" name="Line 30"/>
            <p:cNvSpPr>
              <a:spLocks noChangeShapeType="1"/>
            </p:cNvSpPr>
            <p:nvPr/>
          </p:nvSpPr>
          <p:spPr bwMode="auto">
            <a:xfrm>
              <a:off x="2942" y="3152"/>
              <a:ext cx="809" cy="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nl-NL"/>
            </a:p>
          </p:txBody>
        </p:sp>
      </p:grpSp>
    </p:spTree>
    <p:extLst>
      <p:ext uri="{BB962C8B-B14F-4D97-AF65-F5344CB8AC3E}">
        <p14:creationId xmlns:p14="http://schemas.microsoft.com/office/powerpoint/2010/main" val="414393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Terugblik</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Wat is de basic flow?</a:t>
            </a:r>
          </a:p>
          <a:p>
            <a:pPr marL="342900" indent="-342900">
              <a:buFont typeface="Arial" panose="020B0604020202020204" pitchFamily="34" charset="0"/>
              <a:buChar char="•"/>
            </a:pPr>
            <a:r>
              <a:rPr lang="nl-NL" dirty="0"/>
              <a:t>Wat is een alternatieve flow?</a:t>
            </a:r>
          </a:p>
          <a:p>
            <a:pPr marL="342900" indent="-342900">
              <a:buFont typeface="Arial" panose="020B0604020202020204" pitchFamily="34" charset="0"/>
              <a:buChar char="•"/>
            </a:pPr>
            <a:r>
              <a:rPr lang="nl-NL" dirty="0"/>
              <a:t>Wat is een scenario?</a:t>
            </a:r>
          </a:p>
          <a:p>
            <a:pPr marL="342900" indent="-342900">
              <a:buFont typeface="Arial" panose="020B0604020202020204" pitchFamily="34" charset="0"/>
              <a:buChar char="•"/>
            </a:pPr>
            <a:r>
              <a:rPr lang="nl-NL" dirty="0"/>
              <a:t>Waarom beschrijf je een </a:t>
            </a:r>
            <a:r>
              <a:rPr lang="nl-NL" dirty="0" err="1"/>
              <a:t>Use</a:t>
            </a:r>
            <a:r>
              <a:rPr lang="nl-NL" dirty="0"/>
              <a:t> Case?</a:t>
            </a:r>
          </a:p>
          <a:p>
            <a:pPr marL="342900" indent="-342900">
              <a:buFont typeface="Arial" panose="020B0604020202020204" pitchFamily="34" charset="0"/>
              <a:buChar char="•"/>
            </a:pPr>
            <a:r>
              <a:rPr lang="nl-NL" dirty="0"/>
              <a:t>Waar leg je overige eisen vast?</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1990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Leerdoelen</a:t>
            </a:r>
            <a:endParaRPr lang="en-GB" dirty="0"/>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Opstellen basis </a:t>
            </a:r>
            <a:r>
              <a:rPr lang="nl-NL" dirty="0" err="1"/>
              <a:t>Use</a:t>
            </a:r>
            <a:r>
              <a:rPr lang="nl-NL" dirty="0"/>
              <a:t> Case</a:t>
            </a:r>
          </a:p>
          <a:p>
            <a:pPr marL="342900" indent="-342900">
              <a:buFont typeface="Arial" panose="020B0604020202020204" pitchFamily="34" charset="0"/>
              <a:buChar char="•"/>
            </a:pPr>
            <a:r>
              <a:rPr lang="nl-NL" dirty="0" err="1"/>
              <a:t>Include</a:t>
            </a:r>
            <a:r>
              <a:rPr lang="nl-NL" dirty="0"/>
              <a:t>, </a:t>
            </a:r>
            <a:r>
              <a:rPr lang="nl-NL" dirty="0" err="1"/>
              <a:t>Extend</a:t>
            </a:r>
            <a:r>
              <a:rPr lang="nl-NL" dirty="0"/>
              <a:t> en Generalisatie</a:t>
            </a:r>
          </a:p>
          <a:p>
            <a:pPr marL="342900" indent="-342900">
              <a:buFont typeface="Arial" panose="020B0604020202020204" pitchFamily="34" charset="0"/>
              <a:buChar char="•"/>
            </a:pPr>
            <a:r>
              <a:rPr lang="nl-NL" dirty="0"/>
              <a:t>Definiëren van </a:t>
            </a:r>
            <a:r>
              <a:rPr lang="nl-NL" dirty="0" err="1"/>
              <a:t>Use</a:t>
            </a:r>
            <a:r>
              <a:rPr lang="nl-NL" dirty="0"/>
              <a:t> Case </a:t>
            </a:r>
            <a:r>
              <a:rPr lang="nl-NL" dirty="0" err="1"/>
              <a:t>scenarios</a:t>
            </a:r>
            <a:endParaRPr lang="nl-NL" dirty="0"/>
          </a:p>
          <a:p>
            <a:pPr marL="342900" indent="-342900">
              <a:buFont typeface="Arial" panose="020B0604020202020204" pitchFamily="34" charset="0"/>
              <a:buChar char="•"/>
            </a:pPr>
            <a:endParaRPr lang="en-GB"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12085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el 1"/>
          <p:cNvSpPr>
            <a:spLocks noGrp="1"/>
          </p:cNvSpPr>
          <p:nvPr>
            <p:ph type="title"/>
          </p:nvPr>
        </p:nvSpPr>
        <p:spPr/>
        <p:txBody>
          <a:bodyPr/>
          <a:lstStyle/>
          <a:p>
            <a:pPr>
              <a:defRPr/>
            </a:pPr>
            <a:r>
              <a:rPr>
                <a:latin typeface="Arial" charset="0"/>
                <a:cs typeface="Arial" charset="0"/>
              </a:rPr>
              <a:t>Oefening</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defRPr/>
            </a:pPr>
            <a:r>
              <a:rPr lang="nl-NL" dirty="0">
                <a:latin typeface="Arial" charset="0"/>
                <a:cs typeface="Arial" charset="0"/>
              </a:rPr>
              <a:t>Werk het hoofdproces van het uitgeven van een recept aan de balie uit.</a:t>
            </a:r>
          </a:p>
          <a:p>
            <a:pPr marL="342900" indent="-342900">
              <a:buFont typeface="Arial" panose="020B0604020202020204" pitchFamily="34" charset="0"/>
              <a:buChar char="•"/>
              <a:defRPr/>
            </a:pPr>
            <a:r>
              <a:rPr lang="nl-NL" dirty="0">
                <a:latin typeface="Arial" charset="0"/>
                <a:cs typeface="Arial" charset="0"/>
              </a:rPr>
              <a:t>In duo’s</a:t>
            </a:r>
          </a:p>
          <a:p>
            <a:pPr marL="342900" indent="-342900">
              <a:buFont typeface="Arial" panose="020B0604020202020204" pitchFamily="34" charset="0"/>
              <a:buChar char="•"/>
              <a:defRPr/>
            </a:pPr>
            <a:r>
              <a:rPr lang="nl-NL" dirty="0">
                <a:latin typeface="Arial" charset="0"/>
                <a:cs typeface="Arial" charset="0"/>
              </a:rPr>
              <a:t>Enkele duo’s presenteren hun oplossing en dan bespreken wij het klassikaal.</a:t>
            </a:r>
          </a:p>
          <a:p>
            <a:pPr marL="342900" indent="-342900">
              <a:buFont typeface="Arial" panose="020B0604020202020204" pitchFamily="34" charset="0"/>
              <a:buChar char="•"/>
              <a:defRPr/>
            </a:pPr>
            <a:endParaRPr lang="nl-NL" dirty="0">
              <a:latin typeface="Arial" charset="0"/>
              <a:cs typeface="Arial" charset="0"/>
            </a:endParaRPr>
          </a:p>
        </p:txBody>
      </p:sp>
      <p:sp>
        <p:nvSpPr>
          <p:cNvPr id="2" name="Tijdelijke aanduiding voor inhoud 1"/>
          <p:cNvSpPr>
            <a:spLocks noGrp="1"/>
          </p:cNvSpPr>
          <p:nvPr>
            <p:ph idx="16"/>
          </p:nvPr>
        </p:nvSpPr>
        <p:spPr/>
        <p:txBody>
          <a:bodyPr>
            <a:normAutofit lnSpcReduction="10000"/>
          </a:bodyPr>
          <a:lstStyle/>
          <a:p>
            <a:endParaRPr lang="en-GB"/>
          </a:p>
        </p:txBody>
      </p:sp>
      <p:sp>
        <p:nvSpPr>
          <p:cNvPr id="4" name="Tijdelijke aanduiding voor inhoud 3"/>
          <p:cNvSpPr>
            <a:spLocks noGrp="1"/>
          </p:cNvSpPr>
          <p:nvPr>
            <p:ph idx="17"/>
          </p:nvPr>
        </p:nvSpPr>
        <p:spPr/>
        <p:txBody>
          <a:bodyPr/>
          <a:lstStyle/>
          <a:p>
            <a:endParaRPr lang="en-GB"/>
          </a:p>
        </p:txBody>
      </p:sp>
      <p:sp>
        <p:nvSpPr>
          <p:cNvPr id="5" name="Tijdelijke aanduiding voor inhoud 4"/>
          <p:cNvSpPr>
            <a:spLocks noGrp="1"/>
          </p:cNvSpPr>
          <p:nvPr>
            <p:ph idx="19"/>
          </p:nvPr>
        </p:nvSpPr>
        <p:spPr/>
        <p:txBody>
          <a:bodyPr/>
          <a:lstStyle/>
          <a:p>
            <a:endParaRPr lang="en-GB"/>
          </a:p>
        </p:txBody>
      </p:sp>
    </p:spTree>
    <p:extLst>
      <p:ext uri="{BB962C8B-B14F-4D97-AF65-F5344CB8AC3E}">
        <p14:creationId xmlns:p14="http://schemas.microsoft.com/office/powerpoint/2010/main" val="14244526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Demonstratie MS Office – Word </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Paginanummers</a:t>
            </a:r>
          </a:p>
          <a:p>
            <a:pPr marL="342900" indent="-342900">
              <a:buFont typeface="Arial" panose="020B0604020202020204" pitchFamily="34" charset="0"/>
              <a:buChar char="•"/>
            </a:pPr>
            <a:r>
              <a:rPr lang="nl-NL" dirty="0"/>
              <a:t>Automatische inhoudsopgave</a:t>
            </a:r>
          </a:p>
          <a:p>
            <a:pPr marL="342900" indent="-342900">
              <a:buFont typeface="Arial" panose="020B0604020202020204" pitchFamily="34" charset="0"/>
              <a:buChar char="•"/>
            </a:pPr>
            <a:r>
              <a:rPr lang="nl-NL" dirty="0"/>
              <a:t>Gebruik van koppen</a:t>
            </a:r>
          </a:p>
          <a:p>
            <a:pPr marL="342900" indent="-342900">
              <a:buFont typeface="Arial" panose="020B0604020202020204" pitchFamily="34" charset="0"/>
              <a:buChar char="•"/>
            </a:pPr>
            <a:r>
              <a:rPr lang="nl-NL" dirty="0"/>
              <a:t>Figuurverwijzingen </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69069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defRPr/>
            </a:pPr>
            <a:r>
              <a:rPr dirty="0"/>
              <a:t>Huiswerk</a:t>
            </a:r>
          </a:p>
        </p:txBody>
      </p:sp>
      <p:sp>
        <p:nvSpPr>
          <p:cNvPr id="3" name="Tijdelijke aanduiding voor inhoud 2"/>
          <p:cNvSpPr>
            <a:spLocks noGrp="1"/>
          </p:cNvSpPr>
          <p:nvPr>
            <p:ph idx="13"/>
          </p:nvPr>
        </p:nvSpPr>
        <p:spPr/>
        <p:txBody>
          <a:bodyPr/>
          <a:lstStyle/>
          <a:p>
            <a:pPr>
              <a:defRPr/>
            </a:pPr>
            <a:r>
              <a:rPr lang="nl-NL" dirty="0"/>
              <a:t>Maak casusopdrachten:  </a:t>
            </a:r>
          </a:p>
          <a:p>
            <a:pPr lvl="1">
              <a:defRPr/>
            </a:pPr>
            <a:r>
              <a:rPr lang="nl-NL" dirty="0"/>
              <a:t>4b</a:t>
            </a:r>
          </a:p>
          <a:p>
            <a:pPr>
              <a:defRPr/>
            </a:pPr>
            <a:r>
              <a:rPr lang="nl-NL" dirty="0"/>
              <a:t>Beschrijf voor de (in jouw ogen lastigste) UC de scenario’s.</a:t>
            </a:r>
          </a:p>
          <a:p>
            <a:pPr lvl="1">
              <a:defRPr/>
            </a:pPr>
            <a:r>
              <a:rPr lang="nl-NL" dirty="0"/>
              <a:t>Basic flow? </a:t>
            </a:r>
          </a:p>
          <a:p>
            <a:pPr lvl="1">
              <a:defRPr/>
            </a:pPr>
            <a:r>
              <a:rPr lang="nl-NL" dirty="0" err="1"/>
              <a:t>Alternative</a:t>
            </a:r>
            <a:r>
              <a:rPr lang="nl-NL" dirty="0"/>
              <a:t> </a:t>
            </a:r>
            <a:r>
              <a:rPr lang="nl-NL" dirty="0" err="1"/>
              <a:t>flows</a:t>
            </a:r>
            <a:r>
              <a:rPr lang="nl-NL" dirty="0"/>
              <a:t>? </a:t>
            </a:r>
          </a:p>
          <a:p>
            <a:pPr>
              <a:defRPr/>
            </a:pPr>
            <a:r>
              <a:rPr lang="nl-NL" dirty="0"/>
              <a:t>Wat zijn de scenario’s?</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5541926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a:spLocks noGrp="1"/>
          </p:cNvSpPr>
          <p:nvPr>
            <p:ph type="title"/>
          </p:nvPr>
        </p:nvSpPr>
        <p:spPr/>
        <p:txBody>
          <a:bodyPr/>
          <a:lstStyle/>
          <a:p>
            <a:pPr>
              <a:defRPr/>
            </a:pPr>
            <a:r>
              <a:rPr>
                <a:latin typeface="Arial" charset="0"/>
                <a:cs typeface="Arial" charset="0"/>
              </a:rPr>
              <a:t>Beschrijf de Use Case</a:t>
            </a:r>
          </a:p>
        </p:txBody>
      </p:sp>
      <p:sp>
        <p:nvSpPr>
          <p:cNvPr id="2" name="Tijdelijke aanduiding voor inhoud 1"/>
          <p:cNvSpPr>
            <a:spLocks noGrp="1"/>
          </p:cNvSpPr>
          <p:nvPr>
            <p:ph idx="16"/>
          </p:nvPr>
        </p:nvSpPr>
        <p:spPr/>
        <p:txBody>
          <a:bodyPr>
            <a:normAutofit lnSpcReduction="10000"/>
          </a:bodyPr>
          <a:lstStyle/>
          <a:p>
            <a:endParaRPr lang="en-GB"/>
          </a:p>
        </p:txBody>
      </p:sp>
      <p:sp>
        <p:nvSpPr>
          <p:cNvPr id="3" name="Tijdelijke aanduiding voor inhoud 2"/>
          <p:cNvSpPr>
            <a:spLocks noGrp="1"/>
          </p:cNvSpPr>
          <p:nvPr>
            <p:ph idx="17"/>
          </p:nvPr>
        </p:nvSpPr>
        <p:spPr/>
        <p:txBody>
          <a:bodyPr/>
          <a:lstStyle/>
          <a:p>
            <a:endParaRPr lang="en-GB"/>
          </a:p>
        </p:txBody>
      </p:sp>
      <p:sp>
        <p:nvSpPr>
          <p:cNvPr id="4" name="Tijdelijke aanduiding voor inhoud 3"/>
          <p:cNvSpPr>
            <a:spLocks noGrp="1"/>
          </p:cNvSpPr>
          <p:nvPr>
            <p:ph idx="19"/>
          </p:nvPr>
        </p:nvSpPr>
        <p:spPr/>
        <p:txBody>
          <a:bodyPr/>
          <a:lstStyle/>
          <a:p>
            <a:endParaRPr lang="en-GB"/>
          </a:p>
        </p:txBody>
      </p:sp>
      <p:sp>
        <p:nvSpPr>
          <p:cNvPr id="5" name="Tijdelijke aanduiding voor inhoud 4"/>
          <p:cNvSpPr>
            <a:spLocks noGrp="1"/>
          </p:cNvSpPr>
          <p:nvPr>
            <p:ph idx="13"/>
          </p:nvPr>
        </p:nvSpPr>
        <p:spPr/>
        <p:txBody>
          <a:bodyPr/>
          <a:lstStyle/>
          <a:p>
            <a:endParaRPr lang="en-GB"/>
          </a:p>
        </p:txBody>
      </p:sp>
      <p:pic>
        <p:nvPicPr>
          <p:cNvPr id="8" name="Picture 2"/>
          <p:cNvPicPr>
            <a:picLocks noChangeAspect="1" noChangeArrowheads="1"/>
          </p:cNvPicPr>
          <p:nvPr/>
        </p:nvPicPr>
        <p:blipFill rotWithShape="1">
          <a:blip r:embed="rId2" cstate="print"/>
          <a:stretch/>
        </p:blipFill>
        <p:spPr bwMode="auto">
          <a:xfrm>
            <a:off x="2945077" y="2384425"/>
            <a:ext cx="5746222" cy="3952875"/>
          </a:xfrm>
          <a:prstGeom prst="rect">
            <a:avLst/>
          </a:prstGeom>
          <a:solidFill>
            <a:schemeClr val="bg1"/>
          </a:solidFill>
          <a:ln w="9525">
            <a:noFill/>
            <a:miter lim="800000"/>
            <a:headEnd/>
            <a:tailEnd/>
          </a:ln>
        </p:spPr>
      </p:pic>
      <p:sp>
        <p:nvSpPr>
          <p:cNvPr id="9" name="Ovaal 8"/>
          <p:cNvSpPr/>
          <p:nvPr/>
        </p:nvSpPr>
        <p:spPr>
          <a:xfrm>
            <a:off x="3684319" y="4252090"/>
            <a:ext cx="3048000" cy="1118175"/>
          </a:xfrm>
          <a:prstGeom prst="ellipse">
            <a:avLst/>
          </a:prstGeom>
          <a:solidFill>
            <a:schemeClr val="bg2">
              <a:lumMod val="5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p:cNvSpPr/>
          <p:nvPr/>
        </p:nvSpPr>
        <p:spPr>
          <a:xfrm>
            <a:off x="6781326" y="3168853"/>
            <a:ext cx="1970787" cy="954466"/>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cases opstellen betekent iteratief werken</a:t>
            </a:r>
            <a:endParaRPr lang="en-GB" dirty="0"/>
          </a:p>
        </p:txBody>
      </p:sp>
      <p:sp>
        <p:nvSpPr>
          <p:cNvPr id="14" name="Tekstvak 13">
            <a:extLst>
              <a:ext uri="{FF2B5EF4-FFF2-40B4-BE49-F238E27FC236}">
                <a16:creationId xmlns:a16="http://schemas.microsoft.com/office/drawing/2014/main" id="{31AD3C5B-A03F-422B-88AC-DCE53F554F4E}"/>
              </a:ext>
            </a:extLst>
          </p:cNvPr>
          <p:cNvSpPr txBox="1"/>
          <p:nvPr/>
        </p:nvSpPr>
        <p:spPr>
          <a:xfrm>
            <a:off x="1796210" y="2581968"/>
            <a:ext cx="1367234" cy="369332"/>
          </a:xfrm>
          <a:prstGeom prst="rect">
            <a:avLst/>
          </a:prstGeom>
          <a:noFill/>
        </p:spPr>
        <p:txBody>
          <a:bodyPr wrap="none" rtlCol="0">
            <a:spAutoFit/>
          </a:bodyPr>
          <a:lstStyle/>
          <a:p>
            <a:r>
              <a:rPr lang="nl-NL" dirty="0"/>
              <a:t>Week 3 les 3</a:t>
            </a:r>
            <a:endParaRPr lang="en-GB" dirty="0"/>
          </a:p>
        </p:txBody>
      </p:sp>
      <p:sp>
        <p:nvSpPr>
          <p:cNvPr id="16" name="Tekstvak 15">
            <a:extLst>
              <a:ext uri="{FF2B5EF4-FFF2-40B4-BE49-F238E27FC236}">
                <a16:creationId xmlns:a16="http://schemas.microsoft.com/office/drawing/2014/main" id="{22C8B096-93A6-48D2-8340-046179290965}"/>
              </a:ext>
            </a:extLst>
          </p:cNvPr>
          <p:cNvSpPr txBox="1"/>
          <p:nvPr/>
        </p:nvSpPr>
        <p:spPr>
          <a:xfrm>
            <a:off x="1796210" y="3617800"/>
            <a:ext cx="1827295" cy="369332"/>
          </a:xfrm>
          <a:prstGeom prst="rect">
            <a:avLst/>
          </a:prstGeom>
          <a:noFill/>
        </p:spPr>
        <p:txBody>
          <a:bodyPr wrap="none" rtlCol="0">
            <a:spAutoFit/>
          </a:bodyPr>
          <a:lstStyle/>
          <a:p>
            <a:r>
              <a:rPr lang="nl-NL" dirty="0"/>
              <a:t>Week 3 les 2 en 3</a:t>
            </a:r>
            <a:endParaRPr lang="en-GB" dirty="0"/>
          </a:p>
        </p:txBody>
      </p:sp>
      <p:sp>
        <p:nvSpPr>
          <p:cNvPr id="17" name="Tekstvak 16">
            <a:extLst>
              <a:ext uri="{FF2B5EF4-FFF2-40B4-BE49-F238E27FC236}">
                <a16:creationId xmlns:a16="http://schemas.microsoft.com/office/drawing/2014/main" id="{E03A31E5-C23D-4F0C-9F20-E0601D576A91}"/>
              </a:ext>
            </a:extLst>
          </p:cNvPr>
          <p:cNvSpPr txBox="1"/>
          <p:nvPr/>
        </p:nvSpPr>
        <p:spPr>
          <a:xfrm>
            <a:off x="1796210" y="4518346"/>
            <a:ext cx="1367234" cy="369332"/>
          </a:xfrm>
          <a:prstGeom prst="rect">
            <a:avLst/>
          </a:prstGeom>
          <a:noFill/>
        </p:spPr>
        <p:txBody>
          <a:bodyPr wrap="none" rtlCol="0">
            <a:spAutoFit/>
          </a:bodyPr>
          <a:lstStyle/>
          <a:p>
            <a:r>
              <a:rPr lang="nl-NL" dirty="0"/>
              <a:t>Week 4 les 1</a:t>
            </a:r>
            <a:endParaRPr lang="en-GB" dirty="0"/>
          </a:p>
        </p:txBody>
      </p:sp>
      <p:sp>
        <p:nvSpPr>
          <p:cNvPr id="18" name="Tekstvak 17">
            <a:extLst>
              <a:ext uri="{FF2B5EF4-FFF2-40B4-BE49-F238E27FC236}">
                <a16:creationId xmlns:a16="http://schemas.microsoft.com/office/drawing/2014/main" id="{79C30123-B38E-4872-AFFE-A82302501716}"/>
              </a:ext>
            </a:extLst>
          </p:cNvPr>
          <p:cNvSpPr txBox="1"/>
          <p:nvPr/>
        </p:nvSpPr>
        <p:spPr>
          <a:xfrm>
            <a:off x="1796210" y="5617651"/>
            <a:ext cx="1367234" cy="369332"/>
          </a:xfrm>
          <a:prstGeom prst="rect">
            <a:avLst/>
          </a:prstGeom>
          <a:noFill/>
        </p:spPr>
        <p:txBody>
          <a:bodyPr wrap="none" rtlCol="0">
            <a:spAutoFit/>
          </a:bodyPr>
          <a:lstStyle/>
          <a:p>
            <a:r>
              <a:rPr lang="nl-NL" dirty="0"/>
              <a:t>Week 4 les 2</a:t>
            </a:r>
          </a:p>
        </p:txBody>
      </p:sp>
    </p:spTree>
    <p:extLst>
      <p:ext uri="{BB962C8B-B14F-4D97-AF65-F5344CB8AC3E}">
        <p14:creationId xmlns:p14="http://schemas.microsoft.com/office/powerpoint/2010/main" val="21278042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Beschrijven </a:t>
            </a:r>
            <a:r>
              <a:rPr lang="nl-NL" dirty="0" err="1"/>
              <a:t>Use</a:t>
            </a:r>
            <a:r>
              <a:rPr lang="nl-NL" dirty="0"/>
              <a:t> Case</a:t>
            </a:r>
          </a:p>
        </p:txBody>
      </p:sp>
      <p:sp>
        <p:nvSpPr>
          <p:cNvPr id="3" name="Tijdelijke aanduiding voor inhoud 2"/>
          <p:cNvSpPr>
            <a:spLocks noGrp="1"/>
          </p:cNvSpPr>
          <p:nvPr>
            <p:ph idx="13"/>
          </p:nvPr>
        </p:nvSpPr>
        <p:spPr/>
        <p:txBody>
          <a:bodyPr/>
          <a:lstStyle/>
          <a:p>
            <a:r>
              <a:rPr lang="nl-NL" dirty="0"/>
              <a:t>Met behulp van de ICA Reference Template beschrijven we kort de stappen van de </a:t>
            </a:r>
            <a:r>
              <a:rPr lang="nl-NL" dirty="0" err="1"/>
              <a:t>Use</a:t>
            </a:r>
            <a:r>
              <a:rPr lang="nl-NL" dirty="0"/>
              <a:t> Case</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pic>
        <p:nvPicPr>
          <p:cNvPr id="5" name="Afbeelding 4"/>
          <p:cNvPicPr>
            <a:picLocks noChangeAspect="1"/>
          </p:cNvPicPr>
          <p:nvPr/>
        </p:nvPicPr>
        <p:blipFill rotWithShape="1">
          <a:blip r:embed="rId2"/>
          <a:srcRect l="22052" t="20292" r="22634" b="18170"/>
          <a:stretch/>
        </p:blipFill>
        <p:spPr>
          <a:xfrm>
            <a:off x="2895600" y="3229275"/>
            <a:ext cx="5943600" cy="3628725"/>
          </a:xfrm>
          <a:prstGeom prst="rect">
            <a:avLst/>
          </a:prstGeom>
        </p:spPr>
      </p:pic>
    </p:spTree>
    <p:extLst>
      <p:ext uri="{BB962C8B-B14F-4D97-AF65-F5344CB8AC3E}">
        <p14:creationId xmlns:p14="http://schemas.microsoft.com/office/powerpoint/2010/main" val="321489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beschrijven van </a:t>
            </a:r>
            <a:r>
              <a:rPr lang="nl-NL" dirty="0" err="1"/>
              <a:t>Use</a:t>
            </a:r>
            <a:r>
              <a:rPr lang="nl-NL" dirty="0"/>
              <a:t> Cases</a:t>
            </a:r>
          </a:p>
        </p:txBody>
      </p:sp>
      <p:sp>
        <p:nvSpPr>
          <p:cNvPr id="3" name="Tijdelijke aanduiding voor inhoud 2"/>
          <p:cNvSpPr>
            <a:spLocks noGrp="1"/>
          </p:cNvSpPr>
          <p:nvPr>
            <p:ph idx="13"/>
          </p:nvPr>
        </p:nvSpPr>
        <p:spPr/>
        <p:txBody>
          <a:bodyPr/>
          <a:lstStyle/>
          <a:p>
            <a:r>
              <a:rPr lang="nl-NL" dirty="0"/>
              <a:t>Het is een iteratief proces</a:t>
            </a:r>
          </a:p>
        </p:txBody>
      </p:sp>
      <p:sp>
        <p:nvSpPr>
          <p:cNvPr id="39" name="Tijdelijke aanduiding voor inhoud 38"/>
          <p:cNvSpPr>
            <a:spLocks noGrp="1"/>
          </p:cNvSpPr>
          <p:nvPr>
            <p:ph idx="16"/>
          </p:nvPr>
        </p:nvSpPr>
        <p:spPr/>
        <p:txBody>
          <a:bodyPr>
            <a:normAutofit lnSpcReduction="10000"/>
          </a:bodyPr>
          <a:lstStyle/>
          <a:p>
            <a:endParaRPr lang="en-GB"/>
          </a:p>
        </p:txBody>
      </p:sp>
      <p:sp>
        <p:nvSpPr>
          <p:cNvPr id="40" name="Tijdelijke aanduiding voor inhoud 39"/>
          <p:cNvSpPr>
            <a:spLocks noGrp="1"/>
          </p:cNvSpPr>
          <p:nvPr>
            <p:ph idx="17"/>
          </p:nvPr>
        </p:nvSpPr>
        <p:spPr/>
        <p:txBody>
          <a:bodyPr/>
          <a:lstStyle/>
          <a:p>
            <a:endParaRPr lang="en-GB"/>
          </a:p>
        </p:txBody>
      </p:sp>
      <p:sp>
        <p:nvSpPr>
          <p:cNvPr id="41" name="Tijdelijke aanduiding voor inhoud 40"/>
          <p:cNvSpPr>
            <a:spLocks noGrp="1"/>
          </p:cNvSpPr>
          <p:nvPr>
            <p:ph idx="19"/>
          </p:nvPr>
        </p:nvSpPr>
        <p:spPr/>
        <p:txBody>
          <a:bodyPr/>
          <a:lstStyle/>
          <a:p>
            <a:endParaRPr lang="en-GB"/>
          </a:p>
        </p:txBody>
      </p:sp>
      <p:grpSp>
        <p:nvGrpSpPr>
          <p:cNvPr id="4" name="Group 3"/>
          <p:cNvGrpSpPr>
            <a:grpSpLocks/>
          </p:cNvGrpSpPr>
          <p:nvPr/>
        </p:nvGrpSpPr>
        <p:grpSpPr bwMode="auto">
          <a:xfrm>
            <a:off x="1176338" y="2828925"/>
            <a:ext cx="1803400" cy="2295525"/>
            <a:chOff x="552" y="789"/>
            <a:chExt cx="1136" cy="1446"/>
          </a:xfrm>
        </p:grpSpPr>
        <p:sp>
          <p:nvSpPr>
            <p:cNvPr id="5" name="AutoShape 4"/>
            <p:cNvSpPr>
              <a:spLocks noChangeArrowheads="1"/>
            </p:cNvSpPr>
            <p:nvPr/>
          </p:nvSpPr>
          <p:spPr bwMode="auto">
            <a:xfrm rot="10800000">
              <a:off x="552" y="789"/>
              <a:ext cx="1136" cy="1446"/>
            </a:xfrm>
            <a:prstGeom prst="foldedCorner">
              <a:avLst>
                <a:gd name="adj" fmla="val 12500"/>
              </a:avLst>
            </a:prstGeom>
            <a:solidFill>
              <a:srgbClr val="DDDDDD"/>
            </a:solidFill>
            <a:ln w="9525">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eaLnBrk="1" hangingPunct="1">
                <a:defRPr/>
              </a:pPr>
              <a:endParaRPr lang="nl-NL">
                <a:cs typeface="+mn-cs"/>
              </a:endParaRPr>
            </a:p>
          </p:txBody>
        </p:sp>
        <p:sp>
          <p:nvSpPr>
            <p:cNvPr id="6" name="Line 5"/>
            <p:cNvSpPr>
              <a:spLocks noChangeShapeType="1"/>
            </p:cNvSpPr>
            <p:nvPr/>
          </p:nvSpPr>
          <p:spPr bwMode="auto">
            <a:xfrm>
              <a:off x="731" y="1066"/>
              <a:ext cx="585" cy="7"/>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 name="Line 6"/>
            <p:cNvSpPr>
              <a:spLocks noChangeShapeType="1"/>
            </p:cNvSpPr>
            <p:nvPr/>
          </p:nvSpPr>
          <p:spPr bwMode="auto">
            <a:xfrm>
              <a:off x="731" y="1236"/>
              <a:ext cx="80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 name="Line 7"/>
            <p:cNvSpPr>
              <a:spLocks noChangeShapeType="1"/>
            </p:cNvSpPr>
            <p:nvPr/>
          </p:nvSpPr>
          <p:spPr bwMode="auto">
            <a:xfrm>
              <a:off x="731" y="1425"/>
              <a:ext cx="809"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 name="Line 8"/>
            <p:cNvSpPr>
              <a:spLocks noChangeShapeType="1"/>
            </p:cNvSpPr>
            <p:nvPr/>
          </p:nvSpPr>
          <p:spPr bwMode="auto">
            <a:xfrm>
              <a:off x="731" y="1587"/>
              <a:ext cx="809"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0" name="Line 9"/>
            <p:cNvSpPr>
              <a:spLocks noChangeShapeType="1"/>
            </p:cNvSpPr>
            <p:nvPr/>
          </p:nvSpPr>
          <p:spPr bwMode="auto">
            <a:xfrm>
              <a:off x="731" y="1688"/>
              <a:ext cx="809" cy="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 name="Line 10"/>
            <p:cNvSpPr>
              <a:spLocks noChangeShapeType="1"/>
            </p:cNvSpPr>
            <p:nvPr/>
          </p:nvSpPr>
          <p:spPr bwMode="auto">
            <a:xfrm>
              <a:off x="731" y="1775"/>
              <a:ext cx="809"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2" name="Line 11"/>
            <p:cNvSpPr>
              <a:spLocks noChangeShapeType="1"/>
            </p:cNvSpPr>
            <p:nvPr/>
          </p:nvSpPr>
          <p:spPr bwMode="auto">
            <a:xfrm>
              <a:off x="731" y="1943"/>
              <a:ext cx="809"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 name="Line 12"/>
            <p:cNvSpPr>
              <a:spLocks noChangeShapeType="1"/>
            </p:cNvSpPr>
            <p:nvPr/>
          </p:nvSpPr>
          <p:spPr bwMode="auto">
            <a:xfrm>
              <a:off x="731" y="2130"/>
              <a:ext cx="809"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4" name="Line 13"/>
            <p:cNvSpPr>
              <a:spLocks noChangeShapeType="1"/>
            </p:cNvSpPr>
            <p:nvPr/>
          </p:nvSpPr>
          <p:spPr bwMode="auto">
            <a:xfrm>
              <a:off x="710" y="1247"/>
              <a:ext cx="29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5" name="Line 14"/>
            <p:cNvSpPr>
              <a:spLocks noChangeShapeType="1"/>
            </p:cNvSpPr>
            <p:nvPr/>
          </p:nvSpPr>
          <p:spPr bwMode="auto">
            <a:xfrm>
              <a:off x="1248" y="1420"/>
              <a:ext cx="29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6" name="Line 15"/>
            <p:cNvSpPr>
              <a:spLocks noChangeShapeType="1"/>
            </p:cNvSpPr>
            <p:nvPr/>
          </p:nvSpPr>
          <p:spPr bwMode="auto">
            <a:xfrm>
              <a:off x="1189" y="1594"/>
              <a:ext cx="29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7" name="Line 16"/>
            <p:cNvSpPr>
              <a:spLocks noChangeShapeType="1"/>
            </p:cNvSpPr>
            <p:nvPr/>
          </p:nvSpPr>
          <p:spPr bwMode="auto">
            <a:xfrm>
              <a:off x="830" y="1767"/>
              <a:ext cx="29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8" name="Line 17"/>
            <p:cNvSpPr>
              <a:spLocks noChangeShapeType="1"/>
            </p:cNvSpPr>
            <p:nvPr/>
          </p:nvSpPr>
          <p:spPr bwMode="auto">
            <a:xfrm>
              <a:off x="770" y="2115"/>
              <a:ext cx="29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19" name="Text Box 18"/>
            <p:cNvSpPr txBox="1">
              <a:spLocks noChangeArrowheads="1"/>
            </p:cNvSpPr>
            <p:nvPr/>
          </p:nvSpPr>
          <p:spPr bwMode="auto">
            <a:xfrm>
              <a:off x="830" y="829"/>
              <a:ext cx="568" cy="22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600" b="1">
                  <a:solidFill>
                    <a:schemeClr val="bg2"/>
                  </a:solidFill>
                  <a:latin typeface="Arial" charset="0"/>
                  <a:cs typeface="+mn-cs"/>
                </a:rPr>
                <a:t>DRAFT</a:t>
              </a:r>
              <a:endParaRPr lang="en-US" sz="1400">
                <a:solidFill>
                  <a:schemeClr val="bg2"/>
                </a:solidFill>
                <a:latin typeface="Arial" charset="0"/>
                <a:cs typeface="+mn-cs"/>
              </a:endParaRPr>
            </a:p>
          </p:txBody>
        </p:sp>
        <p:sp>
          <p:nvSpPr>
            <p:cNvPr id="20" name="Line 19"/>
            <p:cNvSpPr>
              <a:spLocks noChangeShapeType="1"/>
            </p:cNvSpPr>
            <p:nvPr/>
          </p:nvSpPr>
          <p:spPr bwMode="auto">
            <a:xfrm>
              <a:off x="710" y="1877"/>
              <a:ext cx="809" cy="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nl-NL"/>
            </a:p>
          </p:txBody>
        </p:sp>
      </p:grpSp>
      <p:sp>
        <p:nvSpPr>
          <p:cNvPr id="21" name="Text Box 21"/>
          <p:cNvSpPr txBox="1">
            <a:spLocks noChangeArrowheads="1"/>
          </p:cNvSpPr>
          <p:nvPr/>
        </p:nvSpPr>
        <p:spPr bwMode="auto">
          <a:xfrm>
            <a:off x="1570038" y="6200775"/>
            <a:ext cx="1565275" cy="482600"/>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a:latin typeface="Arial" charset="0"/>
                <a:cs typeface="+mn-cs"/>
              </a:rPr>
              <a:t>Use Case</a:t>
            </a:r>
          </a:p>
        </p:txBody>
      </p:sp>
      <p:sp>
        <p:nvSpPr>
          <p:cNvPr id="22" name="Oval 22"/>
          <p:cNvSpPr>
            <a:spLocks noChangeArrowheads="1"/>
          </p:cNvSpPr>
          <p:nvPr/>
        </p:nvSpPr>
        <p:spPr bwMode="auto">
          <a:xfrm>
            <a:off x="1428750" y="5568950"/>
            <a:ext cx="1712913" cy="681037"/>
          </a:xfrm>
          <a:prstGeom prst="ellipse">
            <a:avLst/>
          </a:prstGeom>
          <a:solidFill>
            <a:srgbClr val="6699FF"/>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eaLnBrk="1" hangingPunct="1">
              <a:defRPr/>
            </a:pPr>
            <a:endParaRPr lang="nl-NL">
              <a:cs typeface="+mn-cs"/>
            </a:endParaRPr>
          </a:p>
        </p:txBody>
      </p:sp>
      <p:grpSp>
        <p:nvGrpSpPr>
          <p:cNvPr id="23" name="Group 23"/>
          <p:cNvGrpSpPr>
            <a:grpSpLocks/>
          </p:cNvGrpSpPr>
          <p:nvPr/>
        </p:nvGrpSpPr>
        <p:grpSpPr bwMode="auto">
          <a:xfrm>
            <a:off x="5124450" y="2713037"/>
            <a:ext cx="3697288" cy="2087563"/>
            <a:chOff x="2676" y="914"/>
            <a:chExt cx="2329" cy="1315"/>
          </a:xfrm>
        </p:grpSpPr>
        <p:sp>
          <p:nvSpPr>
            <p:cNvPr id="24" name="Oval 24"/>
            <p:cNvSpPr>
              <a:spLocks noChangeArrowheads="1"/>
            </p:cNvSpPr>
            <p:nvPr/>
          </p:nvSpPr>
          <p:spPr bwMode="auto">
            <a:xfrm>
              <a:off x="2676" y="1334"/>
              <a:ext cx="911" cy="336"/>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lgn="ctr">
                <a:defRPr/>
              </a:pPr>
              <a:r>
                <a:rPr lang="en-US" sz="2000" dirty="0" err="1">
                  <a:latin typeface="Arial" charset="0"/>
                  <a:cs typeface="+mn-cs"/>
                </a:rPr>
                <a:t>Te</a:t>
              </a:r>
              <a:r>
                <a:rPr lang="en-US" sz="2000" dirty="0">
                  <a:latin typeface="Arial" charset="0"/>
                  <a:cs typeface="+mn-cs"/>
                </a:rPr>
                <a:t> </a:t>
              </a:r>
              <a:r>
                <a:rPr lang="en-US" sz="2000" dirty="0" err="1">
                  <a:latin typeface="Arial" charset="0"/>
                  <a:cs typeface="+mn-cs"/>
                </a:rPr>
                <a:t>klein</a:t>
              </a:r>
              <a:r>
                <a:rPr lang="en-US" sz="2000" dirty="0">
                  <a:latin typeface="Arial" charset="0"/>
                  <a:cs typeface="+mn-cs"/>
                </a:rPr>
                <a:t>?</a:t>
              </a:r>
            </a:p>
          </p:txBody>
        </p:sp>
        <p:sp>
          <p:nvSpPr>
            <p:cNvPr id="25" name="Text Box 25"/>
            <p:cNvSpPr txBox="1">
              <a:spLocks noChangeArrowheads="1"/>
            </p:cNvSpPr>
            <p:nvPr/>
          </p:nvSpPr>
          <p:spPr bwMode="auto">
            <a:xfrm>
              <a:off x="3029" y="914"/>
              <a:ext cx="178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dirty="0">
                  <a:latin typeface="Arial" charset="0"/>
                  <a:cs typeface="+mn-cs"/>
                </a:rPr>
                <a:t>Use-Case </a:t>
              </a:r>
              <a:r>
                <a:rPr lang="en-US" dirty="0" err="1">
                  <a:latin typeface="Arial" charset="0"/>
                  <a:cs typeface="+mn-cs"/>
                </a:rPr>
                <a:t>Omvang</a:t>
              </a:r>
              <a:endParaRPr lang="en-US" dirty="0">
                <a:solidFill>
                  <a:srgbClr val="FFFF99"/>
                </a:solidFill>
                <a:latin typeface="Arial" charset="0"/>
                <a:cs typeface="+mn-cs"/>
              </a:endParaRPr>
            </a:p>
          </p:txBody>
        </p:sp>
        <p:sp>
          <p:nvSpPr>
            <p:cNvPr id="26" name="Oval 26"/>
            <p:cNvSpPr>
              <a:spLocks noChangeArrowheads="1"/>
            </p:cNvSpPr>
            <p:nvPr/>
          </p:nvSpPr>
          <p:spPr bwMode="auto">
            <a:xfrm>
              <a:off x="3598" y="1245"/>
              <a:ext cx="1219" cy="495"/>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lgn="ctr">
                <a:defRPr/>
              </a:pPr>
              <a:r>
                <a:rPr lang="en-US" sz="2000" dirty="0" err="1">
                  <a:latin typeface="Arial" charset="0"/>
                  <a:cs typeface="+mn-cs"/>
                </a:rPr>
                <a:t>Te</a:t>
              </a:r>
              <a:r>
                <a:rPr lang="en-US" sz="2000" dirty="0">
                  <a:latin typeface="Arial" charset="0"/>
                  <a:cs typeface="+mn-cs"/>
                </a:rPr>
                <a:t> </a:t>
              </a:r>
              <a:r>
                <a:rPr lang="en-US" sz="2000" dirty="0" err="1">
                  <a:latin typeface="Arial" charset="0"/>
                  <a:cs typeface="+mn-cs"/>
                </a:rPr>
                <a:t>groot</a:t>
              </a:r>
              <a:r>
                <a:rPr lang="en-US" sz="2000" dirty="0">
                  <a:latin typeface="Arial" charset="0"/>
                  <a:cs typeface="+mn-cs"/>
                </a:rPr>
                <a:t>?</a:t>
              </a:r>
            </a:p>
          </p:txBody>
        </p:sp>
        <p:grpSp>
          <p:nvGrpSpPr>
            <p:cNvPr id="27" name="Group 27"/>
            <p:cNvGrpSpPr>
              <a:grpSpLocks/>
            </p:cNvGrpSpPr>
            <p:nvPr/>
          </p:nvGrpSpPr>
          <p:grpSpPr bwMode="auto">
            <a:xfrm>
              <a:off x="3010" y="1725"/>
              <a:ext cx="672" cy="432"/>
              <a:chOff x="912" y="3168"/>
              <a:chExt cx="672" cy="432"/>
            </a:xfrm>
          </p:grpSpPr>
          <p:sp>
            <p:nvSpPr>
              <p:cNvPr id="29" name="Oval 28"/>
              <p:cNvSpPr>
                <a:spLocks noChangeArrowheads="1"/>
              </p:cNvSpPr>
              <p:nvPr/>
            </p:nvSpPr>
            <p:spPr bwMode="auto">
              <a:xfrm>
                <a:off x="912" y="3168"/>
                <a:ext cx="480" cy="24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eaLnBrk="1" hangingPunct="1">
                  <a:defRPr/>
                </a:pPr>
                <a:endParaRPr lang="nl-NL">
                  <a:cs typeface="+mn-cs"/>
                </a:endParaRPr>
              </a:p>
            </p:txBody>
          </p:sp>
          <p:sp>
            <p:nvSpPr>
              <p:cNvPr id="30" name="Oval 29"/>
              <p:cNvSpPr>
                <a:spLocks noChangeArrowheads="1"/>
              </p:cNvSpPr>
              <p:nvPr/>
            </p:nvSpPr>
            <p:spPr bwMode="auto">
              <a:xfrm>
                <a:off x="1008" y="3264"/>
                <a:ext cx="480" cy="24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eaLnBrk="1" hangingPunct="1">
                  <a:defRPr/>
                </a:pPr>
                <a:endParaRPr lang="nl-NL">
                  <a:cs typeface="+mn-cs"/>
                </a:endParaRPr>
              </a:p>
            </p:txBody>
          </p:sp>
          <p:sp>
            <p:nvSpPr>
              <p:cNvPr id="31" name="Oval 30"/>
              <p:cNvSpPr>
                <a:spLocks noChangeArrowheads="1"/>
              </p:cNvSpPr>
              <p:nvPr/>
            </p:nvSpPr>
            <p:spPr bwMode="auto">
              <a:xfrm>
                <a:off x="1104" y="3360"/>
                <a:ext cx="480" cy="24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eaLnBrk="1" hangingPunct="1">
                  <a:defRPr/>
                </a:pPr>
                <a:endParaRPr lang="nl-NL">
                  <a:cs typeface="+mn-cs"/>
                </a:endParaRPr>
              </a:p>
            </p:txBody>
          </p:sp>
        </p:grpSp>
        <p:sp>
          <p:nvSpPr>
            <p:cNvPr id="28" name="Text Box 31"/>
            <p:cNvSpPr txBox="1">
              <a:spLocks noChangeArrowheads="1"/>
            </p:cNvSpPr>
            <p:nvPr/>
          </p:nvSpPr>
          <p:spPr bwMode="auto">
            <a:xfrm>
              <a:off x="3738" y="1773"/>
              <a:ext cx="1267"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000" dirty="0" err="1">
                  <a:latin typeface="Arial" charset="0"/>
                  <a:cs typeface="+mn-cs"/>
                </a:rPr>
                <a:t>Opsplitsen</a:t>
              </a:r>
              <a:r>
                <a:rPr lang="en-US" sz="2000" dirty="0">
                  <a:latin typeface="Arial" charset="0"/>
                  <a:cs typeface="+mn-cs"/>
                </a:rPr>
                <a:t> of </a:t>
              </a:r>
              <a:r>
                <a:rPr lang="en-US" sz="2000" dirty="0" err="1">
                  <a:latin typeface="Arial" charset="0"/>
                  <a:cs typeface="+mn-cs"/>
                </a:rPr>
                <a:t>niet</a:t>
              </a:r>
              <a:r>
                <a:rPr lang="en-US" sz="2000" dirty="0">
                  <a:latin typeface="Arial" charset="0"/>
                  <a:cs typeface="+mn-cs"/>
                </a:rPr>
                <a:t>?</a:t>
              </a:r>
            </a:p>
          </p:txBody>
        </p:sp>
      </p:grpSp>
      <p:sp>
        <p:nvSpPr>
          <p:cNvPr id="32" name="AutoShape 32"/>
          <p:cNvSpPr>
            <a:spLocks noChangeArrowheads="1"/>
          </p:cNvSpPr>
          <p:nvPr/>
        </p:nvSpPr>
        <p:spPr bwMode="auto">
          <a:xfrm>
            <a:off x="4424363" y="5280025"/>
            <a:ext cx="4824412" cy="1211262"/>
          </a:xfrm>
          <a:prstGeom prst="cloudCallout">
            <a:avLst>
              <a:gd name="adj1" fmla="val -43750"/>
              <a:gd name="adj2" fmla="val 7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lgn="ctr">
              <a:defRPr/>
            </a:pPr>
            <a:endParaRPr lang="nl-NL" sz="1000">
              <a:cs typeface="+mn-cs"/>
            </a:endParaRPr>
          </a:p>
        </p:txBody>
      </p:sp>
      <p:sp>
        <p:nvSpPr>
          <p:cNvPr id="33" name="Text Box 33"/>
          <p:cNvSpPr txBox="1">
            <a:spLocks noChangeArrowheads="1"/>
          </p:cNvSpPr>
          <p:nvPr/>
        </p:nvSpPr>
        <p:spPr bwMode="auto">
          <a:xfrm>
            <a:off x="4725988" y="5478462"/>
            <a:ext cx="4175125" cy="84766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defRPr/>
            </a:pPr>
            <a:r>
              <a:rPr lang="en-US" dirty="0" err="1">
                <a:latin typeface="Arial" charset="0"/>
                <a:cs typeface="+mn-cs"/>
              </a:rPr>
              <a:t>Beschrijven</a:t>
            </a:r>
            <a:r>
              <a:rPr lang="en-US" dirty="0">
                <a:latin typeface="Arial" charset="0"/>
                <a:cs typeface="+mn-cs"/>
              </a:rPr>
              <a:t> </a:t>
            </a:r>
            <a:r>
              <a:rPr lang="en-US" dirty="0" err="1">
                <a:latin typeface="Arial" charset="0"/>
                <a:cs typeface="+mn-cs"/>
              </a:rPr>
              <a:t>helpt</a:t>
            </a:r>
            <a:r>
              <a:rPr lang="en-US" dirty="0">
                <a:latin typeface="Arial" charset="0"/>
                <a:cs typeface="+mn-cs"/>
              </a:rPr>
              <a:t> om </a:t>
            </a:r>
            <a:r>
              <a:rPr lang="en-US" dirty="0" err="1">
                <a:latin typeface="Arial" charset="0"/>
                <a:cs typeface="+mn-cs"/>
              </a:rPr>
              <a:t>alternatieve</a:t>
            </a:r>
            <a:r>
              <a:rPr lang="en-US" dirty="0">
                <a:latin typeface="Arial" charset="0"/>
                <a:cs typeface="+mn-cs"/>
              </a:rPr>
              <a:t> flows </a:t>
            </a:r>
            <a:r>
              <a:rPr lang="en-US" dirty="0" err="1">
                <a:latin typeface="Arial" charset="0"/>
                <a:cs typeface="+mn-cs"/>
              </a:rPr>
              <a:t>te</a:t>
            </a:r>
            <a:r>
              <a:rPr lang="en-US" dirty="0">
                <a:latin typeface="Arial" charset="0"/>
                <a:cs typeface="+mn-cs"/>
              </a:rPr>
              <a:t> </a:t>
            </a:r>
            <a:r>
              <a:rPr lang="en-US" dirty="0" err="1">
                <a:latin typeface="Arial" charset="0"/>
                <a:cs typeface="+mn-cs"/>
              </a:rPr>
              <a:t>vinden</a:t>
            </a:r>
            <a:endParaRPr lang="en-US" dirty="0">
              <a:latin typeface="Arial" charset="0"/>
              <a:cs typeface="+mn-cs"/>
            </a:endParaRPr>
          </a:p>
        </p:txBody>
      </p:sp>
      <p:sp>
        <p:nvSpPr>
          <p:cNvPr id="34" name="Text Box 35"/>
          <p:cNvSpPr txBox="1">
            <a:spLocks noChangeArrowheads="1"/>
          </p:cNvSpPr>
          <p:nvPr/>
        </p:nvSpPr>
        <p:spPr bwMode="auto">
          <a:xfrm>
            <a:off x="1333500" y="5276850"/>
            <a:ext cx="3810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a:latin typeface="Arial" charset="0"/>
                <a:cs typeface="+mn-cs"/>
              </a:rPr>
              <a:t>?</a:t>
            </a:r>
          </a:p>
        </p:txBody>
      </p:sp>
      <p:sp>
        <p:nvSpPr>
          <p:cNvPr id="35" name="Text Box 36"/>
          <p:cNvSpPr txBox="1">
            <a:spLocks noChangeArrowheads="1"/>
          </p:cNvSpPr>
          <p:nvPr/>
        </p:nvSpPr>
        <p:spPr bwMode="auto">
          <a:xfrm>
            <a:off x="2716213" y="5224462"/>
            <a:ext cx="2635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defRPr/>
            </a:pPr>
            <a:r>
              <a:rPr lang="en-US">
                <a:latin typeface="Arial" charset="0"/>
                <a:cs typeface="+mn-cs"/>
              </a:rPr>
              <a:t>?</a:t>
            </a:r>
          </a:p>
        </p:txBody>
      </p:sp>
      <p:sp>
        <p:nvSpPr>
          <p:cNvPr id="36" name="Line 37"/>
          <p:cNvSpPr>
            <a:spLocks noChangeShapeType="1"/>
          </p:cNvSpPr>
          <p:nvPr/>
        </p:nvSpPr>
        <p:spPr bwMode="auto">
          <a:xfrm>
            <a:off x="1835150" y="5518150"/>
            <a:ext cx="828675" cy="763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37" name="Line 38"/>
          <p:cNvSpPr>
            <a:spLocks noChangeShapeType="1"/>
          </p:cNvSpPr>
          <p:nvPr/>
        </p:nvSpPr>
        <p:spPr bwMode="auto">
          <a:xfrm flipH="1">
            <a:off x="1833563" y="5540375"/>
            <a:ext cx="858837" cy="7604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nl-NL">
              <a:cs typeface="+mn-cs"/>
            </a:endParaRPr>
          </a:p>
        </p:txBody>
      </p:sp>
      <p:sp>
        <p:nvSpPr>
          <p:cNvPr id="38" name="Text Box 39"/>
          <p:cNvSpPr txBox="1">
            <a:spLocks noChangeArrowheads="1"/>
          </p:cNvSpPr>
          <p:nvPr/>
        </p:nvSpPr>
        <p:spPr bwMode="auto">
          <a:xfrm>
            <a:off x="2093913" y="6518275"/>
            <a:ext cx="3016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a:latin typeface="Arial" charset="0"/>
                <a:cs typeface="+mn-cs"/>
              </a:rPr>
              <a:t>?</a:t>
            </a:r>
          </a:p>
        </p:txBody>
      </p:sp>
    </p:spTree>
    <p:extLst>
      <p:ext uri="{BB962C8B-B14F-4D97-AF65-F5344CB8AC3E}">
        <p14:creationId xmlns:p14="http://schemas.microsoft.com/office/powerpoint/2010/main" val="11871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p:cNvSpPr>
            <a:spLocks noGrp="1"/>
          </p:cNvSpPr>
          <p:nvPr>
            <p:ph type="title"/>
          </p:nvPr>
        </p:nvSpPr>
        <p:spPr/>
        <p:txBody>
          <a:bodyPr/>
          <a:lstStyle/>
          <a:p>
            <a:pPr eaLnBrk="1" hangingPunct="1">
              <a:defRPr/>
            </a:pPr>
            <a:r>
              <a:rPr>
                <a:latin typeface="Arial" charset="0"/>
                <a:cs typeface="Arial" charset="0"/>
              </a:rPr>
              <a:t>Relaties tussen Use Cases</a:t>
            </a:r>
            <a:endParaRPr lang="en-US">
              <a:latin typeface="Arial" charset="0"/>
              <a:cs typeface="Arial" charset="0"/>
            </a:endParaRPr>
          </a:p>
        </p:txBody>
      </p:sp>
      <p:sp>
        <p:nvSpPr>
          <p:cNvPr id="38915" name="Tijdelijke aanduiding voor inhoud 2"/>
          <p:cNvSpPr>
            <a:spLocks noGrp="1"/>
          </p:cNvSpPr>
          <p:nvPr>
            <p:ph idx="13"/>
          </p:nvPr>
        </p:nvSpPr>
        <p:spPr/>
        <p:txBody>
          <a:bodyPr/>
          <a:lstStyle/>
          <a:p>
            <a:pPr marL="342900" indent="-342900" eaLnBrk="1" hangingPunct="1">
              <a:buFont typeface="Arial" panose="020B0604020202020204" pitchFamily="34" charset="0"/>
              <a:buChar char="•"/>
              <a:defRPr/>
            </a:pPr>
            <a:r>
              <a:rPr lang="nl-NL">
                <a:latin typeface="Arial" charset="0"/>
                <a:cs typeface="Arial" charset="0"/>
              </a:rPr>
              <a:t>&lt;&lt;Include&gt;&gt;</a:t>
            </a:r>
          </a:p>
          <a:p>
            <a:pPr marL="342900" indent="-342900" eaLnBrk="1" hangingPunct="1">
              <a:buFont typeface="Arial" panose="020B0604020202020204" pitchFamily="34" charset="0"/>
              <a:buChar char="•"/>
              <a:defRPr/>
            </a:pPr>
            <a:r>
              <a:rPr lang="nl-NL">
                <a:latin typeface="Arial" charset="0"/>
                <a:cs typeface="Arial" charset="0"/>
              </a:rPr>
              <a:t>&lt;&lt;Extend&gt;&gt;</a:t>
            </a:r>
          </a:p>
          <a:p>
            <a:pPr marL="342900" indent="-342900" eaLnBrk="1" hangingPunct="1">
              <a:buFont typeface="Arial" panose="020B0604020202020204" pitchFamily="34" charset="0"/>
              <a:buChar char="•"/>
              <a:defRPr/>
            </a:pPr>
            <a:r>
              <a:rPr lang="nl-NL">
                <a:latin typeface="Arial" charset="0"/>
                <a:cs typeface="Arial" charset="0"/>
              </a:rPr>
              <a:t>Generalisatie</a:t>
            </a:r>
            <a:endParaRPr lang="en-US">
              <a:latin typeface="Arial" charset="0"/>
              <a:cs typeface="Arial" charset="0"/>
            </a:endParaRPr>
          </a:p>
        </p:txBody>
      </p:sp>
      <p:sp>
        <p:nvSpPr>
          <p:cNvPr id="2" name="Tijdelijke aanduiding voor inhoud 1"/>
          <p:cNvSpPr>
            <a:spLocks noGrp="1"/>
          </p:cNvSpPr>
          <p:nvPr>
            <p:ph idx="16"/>
          </p:nvPr>
        </p:nvSpPr>
        <p:spPr/>
        <p:txBody>
          <a:bodyPr>
            <a:normAutofit lnSpcReduction="10000"/>
          </a:bodyPr>
          <a:lstStyle/>
          <a:p>
            <a:endParaRPr lang="en-GB"/>
          </a:p>
        </p:txBody>
      </p:sp>
      <p:sp>
        <p:nvSpPr>
          <p:cNvPr id="3" name="Tijdelijke aanduiding voor inhoud 2"/>
          <p:cNvSpPr>
            <a:spLocks noGrp="1"/>
          </p:cNvSpPr>
          <p:nvPr>
            <p:ph idx="17"/>
          </p:nvPr>
        </p:nvSpPr>
        <p:spPr/>
        <p:txBody>
          <a:bodyPr/>
          <a:lstStyle/>
          <a:p>
            <a:endParaRPr lang="en-GB"/>
          </a:p>
        </p:txBody>
      </p:sp>
      <p:sp>
        <p:nvSpPr>
          <p:cNvPr id="4" name="Tijdelijke aanduiding voor inhoud 3"/>
          <p:cNvSpPr>
            <a:spLocks noGrp="1"/>
          </p:cNvSpPr>
          <p:nvPr>
            <p:ph idx="19"/>
          </p:nvPr>
        </p:nvSpPr>
        <p:spPr/>
        <p:txBody>
          <a:bodyPr/>
          <a:lstStyle/>
          <a:p>
            <a:endParaRPr lang="en-GB"/>
          </a:p>
        </p:txBody>
      </p:sp>
    </p:spTree>
    <p:extLst>
      <p:ext uri="{BB962C8B-B14F-4D97-AF65-F5344CB8AC3E}">
        <p14:creationId xmlns:p14="http://schemas.microsoft.com/office/powerpoint/2010/main" val="14211506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p:cNvSpPr>
            <a:spLocks noGrp="1"/>
          </p:cNvSpPr>
          <p:nvPr>
            <p:ph type="title"/>
          </p:nvPr>
        </p:nvSpPr>
        <p:spPr/>
        <p:txBody>
          <a:bodyPr/>
          <a:lstStyle/>
          <a:p>
            <a:pPr eaLnBrk="1" hangingPunct="1">
              <a:defRPr/>
            </a:pPr>
            <a:r>
              <a:rPr>
                <a:latin typeface="Arial" charset="0"/>
                <a:cs typeface="Arial" charset="0"/>
              </a:rPr>
              <a:t>Include</a:t>
            </a:r>
            <a:endParaRPr lang="en-US">
              <a:latin typeface="Arial" charset="0"/>
              <a:cs typeface="Arial" charset="0"/>
            </a:endParaRPr>
          </a:p>
        </p:txBody>
      </p:sp>
      <p:sp>
        <p:nvSpPr>
          <p:cNvPr id="3" name="Tijdelijke aanduiding voor inhoud 2"/>
          <p:cNvSpPr>
            <a:spLocks noGrp="1"/>
          </p:cNvSpPr>
          <p:nvPr>
            <p:ph idx="13"/>
          </p:nvPr>
        </p:nvSpPr>
        <p:spPr/>
        <p:txBody>
          <a:bodyPr/>
          <a:lstStyle/>
          <a:p>
            <a:pPr marL="355600" lvl="1" indent="-355600" eaLnBrk="1" hangingPunct="1">
              <a:buSzPct val="60000"/>
              <a:buFont typeface="Wingdings" charset="0"/>
              <a:buChar char="l"/>
              <a:defRPr/>
            </a:pPr>
            <a:r>
              <a:rPr lang="nl-NL" sz="2800" b="1" dirty="0">
                <a:latin typeface="Arial" charset="0"/>
                <a:cs typeface="Arial" charset="0"/>
              </a:rPr>
              <a:t>De ene </a:t>
            </a:r>
            <a:r>
              <a:rPr lang="nl-NL" sz="2800" b="1" dirty="0" err="1">
                <a:latin typeface="Arial" charset="0"/>
                <a:cs typeface="Arial" charset="0"/>
              </a:rPr>
              <a:t>use</a:t>
            </a:r>
            <a:r>
              <a:rPr lang="nl-NL" sz="2800" b="1" dirty="0">
                <a:latin typeface="Arial" charset="0"/>
                <a:cs typeface="Arial" charset="0"/>
              </a:rPr>
              <a:t> case (A) maakt gebruik van een andere </a:t>
            </a:r>
            <a:r>
              <a:rPr lang="nl-NL" sz="2800" b="1" dirty="0" err="1">
                <a:latin typeface="Arial" charset="0"/>
                <a:cs typeface="Arial" charset="0"/>
              </a:rPr>
              <a:t>use</a:t>
            </a:r>
            <a:r>
              <a:rPr lang="nl-NL" sz="2800" b="1" dirty="0">
                <a:latin typeface="Arial" charset="0"/>
                <a:cs typeface="Arial" charset="0"/>
              </a:rPr>
              <a:t> case (B), zonder </a:t>
            </a:r>
            <a:r>
              <a:rPr lang="nl-NL" sz="2800" b="1" dirty="0" err="1">
                <a:latin typeface="Arial" charset="0"/>
                <a:cs typeface="Arial" charset="0"/>
              </a:rPr>
              <a:t>use</a:t>
            </a:r>
            <a:r>
              <a:rPr lang="nl-NL" sz="2800" b="1" dirty="0">
                <a:latin typeface="Arial" charset="0"/>
                <a:cs typeface="Arial" charset="0"/>
              </a:rPr>
              <a:t> case (B) kan (A) niet succesvol worden uitgevoerd</a:t>
            </a:r>
          </a:p>
          <a:p>
            <a:pPr eaLnBrk="1" hangingPunct="1">
              <a:defRPr/>
            </a:pPr>
            <a:r>
              <a:rPr lang="nl-NL" dirty="0">
                <a:latin typeface="Arial" charset="0"/>
                <a:cs typeface="Arial" charset="0"/>
              </a:rPr>
              <a:t>Modellering door middel van een onderbroken pijl </a:t>
            </a:r>
            <a:r>
              <a:rPr lang="en-US" dirty="0">
                <a:latin typeface="Arial" charset="0"/>
                <a:cs typeface="Arial" charset="0"/>
              </a:rPr>
              <a:t>							van (A) </a:t>
            </a:r>
            <a:r>
              <a:rPr lang="en-US" dirty="0" err="1">
                <a:latin typeface="Arial" charset="0"/>
                <a:cs typeface="Arial" charset="0"/>
              </a:rPr>
              <a:t>naar</a:t>
            </a:r>
            <a:r>
              <a:rPr lang="en-US" dirty="0">
                <a:latin typeface="Arial" charset="0"/>
                <a:cs typeface="Arial" charset="0"/>
              </a:rPr>
              <a:t> (B)</a:t>
            </a:r>
            <a:endParaRPr lang="nl-NL" dirty="0">
              <a:latin typeface="Arial" charset="0"/>
              <a:cs typeface="Arial" charset="0"/>
            </a:endParaRPr>
          </a:p>
        </p:txBody>
      </p:sp>
      <p:sp>
        <p:nvSpPr>
          <p:cNvPr id="2" name="Tijdelijke aanduiding voor inhoud 1"/>
          <p:cNvSpPr>
            <a:spLocks noGrp="1"/>
          </p:cNvSpPr>
          <p:nvPr>
            <p:ph idx="16"/>
          </p:nvPr>
        </p:nvSpPr>
        <p:spPr/>
        <p:txBody>
          <a:bodyPr>
            <a:normAutofit lnSpcReduction="10000"/>
          </a:bodyPr>
          <a:lstStyle/>
          <a:p>
            <a:endParaRPr lang="en-GB"/>
          </a:p>
        </p:txBody>
      </p:sp>
      <p:sp>
        <p:nvSpPr>
          <p:cNvPr id="4" name="Tijdelijke aanduiding voor inhoud 3"/>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cxnSp>
        <p:nvCxnSpPr>
          <p:cNvPr id="5" name="Rechte verbindingslijn met pijl 4"/>
          <p:cNvCxnSpPr>
            <a:cxnSpLocks noChangeShapeType="1"/>
          </p:cNvCxnSpPr>
          <p:nvPr/>
        </p:nvCxnSpPr>
        <p:spPr bwMode="auto">
          <a:xfrm>
            <a:off x="3457698" y="5067795"/>
            <a:ext cx="2514600" cy="0"/>
          </a:xfrm>
          <a:prstGeom prst="straightConnector1">
            <a:avLst/>
          </a:prstGeom>
          <a:noFill/>
          <a:ln w="76200">
            <a:solidFill>
              <a:schemeClr val="bg2">
                <a:lumMod val="50000"/>
              </a:schemeClr>
            </a:solidFill>
            <a:prstDash val="dash"/>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 name="Ovaal 6"/>
          <p:cNvSpPr/>
          <p:nvPr/>
        </p:nvSpPr>
        <p:spPr>
          <a:xfrm>
            <a:off x="2895600" y="5476544"/>
            <a:ext cx="1888177" cy="659081"/>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 A</a:t>
            </a:r>
            <a:endParaRPr lang="en-GB" dirty="0"/>
          </a:p>
        </p:txBody>
      </p:sp>
      <p:sp>
        <p:nvSpPr>
          <p:cNvPr id="10" name="Ovaal 9"/>
          <p:cNvSpPr/>
          <p:nvPr/>
        </p:nvSpPr>
        <p:spPr>
          <a:xfrm>
            <a:off x="6915397" y="5461700"/>
            <a:ext cx="1888177" cy="659081"/>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 B</a:t>
            </a:r>
            <a:endParaRPr lang="en-GB" dirty="0"/>
          </a:p>
        </p:txBody>
      </p:sp>
      <p:cxnSp>
        <p:nvCxnSpPr>
          <p:cNvPr id="11" name="Rechte verbindingslijn met pijl 10"/>
          <p:cNvCxnSpPr>
            <a:cxnSpLocks noChangeShapeType="1"/>
            <a:stCxn id="7" idx="6"/>
            <a:endCxn id="10" idx="2"/>
          </p:cNvCxnSpPr>
          <p:nvPr/>
        </p:nvCxnSpPr>
        <p:spPr bwMode="auto">
          <a:xfrm flipV="1">
            <a:off x="4783777" y="5791241"/>
            <a:ext cx="2131620" cy="14844"/>
          </a:xfrm>
          <a:prstGeom prst="straightConnector1">
            <a:avLst/>
          </a:prstGeom>
          <a:noFill/>
          <a:ln w="76200">
            <a:solidFill>
              <a:schemeClr val="bg2">
                <a:lumMod val="50000"/>
              </a:schemeClr>
            </a:solidFill>
            <a:prstDash val="dash"/>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4" name="Tekstvak 13"/>
          <p:cNvSpPr txBox="1"/>
          <p:nvPr/>
        </p:nvSpPr>
        <p:spPr>
          <a:xfrm>
            <a:off x="5152625" y="5751449"/>
            <a:ext cx="1330814" cy="369332"/>
          </a:xfrm>
          <a:prstGeom prst="rect">
            <a:avLst/>
          </a:prstGeom>
          <a:noFill/>
        </p:spPr>
        <p:txBody>
          <a:bodyPr wrap="none" rtlCol="0">
            <a:spAutoFit/>
          </a:bodyPr>
          <a:lstStyle/>
          <a:p>
            <a:r>
              <a:rPr lang="nl-NL" dirty="0"/>
              <a:t>&lt;&lt;</a:t>
            </a:r>
            <a:r>
              <a:rPr lang="nl-NL" dirty="0" err="1"/>
              <a:t>include</a:t>
            </a:r>
            <a:r>
              <a:rPr lang="nl-NL" dirty="0"/>
              <a:t>&gt;&gt;</a:t>
            </a:r>
            <a:endParaRPr lang="en-GB" dirty="0"/>
          </a:p>
        </p:txBody>
      </p:sp>
    </p:spTree>
    <p:extLst>
      <p:ext uri="{BB962C8B-B14F-4D97-AF65-F5344CB8AC3E}">
        <p14:creationId xmlns:p14="http://schemas.microsoft.com/office/powerpoint/2010/main" val="7391406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p:cNvSpPr>
            <a:spLocks noGrp="1"/>
          </p:cNvSpPr>
          <p:nvPr>
            <p:ph type="title"/>
          </p:nvPr>
        </p:nvSpPr>
        <p:spPr/>
        <p:txBody>
          <a:bodyPr/>
          <a:lstStyle/>
          <a:p>
            <a:pPr eaLnBrk="1" hangingPunct="1">
              <a:defRPr/>
            </a:pPr>
            <a:r>
              <a:rPr>
                <a:latin typeface="Arial" charset="0"/>
                <a:cs typeface="Arial" charset="0"/>
              </a:rPr>
              <a:t>Extend</a:t>
            </a:r>
            <a:endParaRPr lang="en-US">
              <a:latin typeface="Arial" charset="0"/>
              <a:cs typeface="Arial" charset="0"/>
            </a:endParaRPr>
          </a:p>
        </p:txBody>
      </p:sp>
      <p:sp>
        <p:nvSpPr>
          <p:cNvPr id="41987" name="Tijdelijke aanduiding voor inhoud 2"/>
          <p:cNvSpPr>
            <a:spLocks noGrp="1"/>
          </p:cNvSpPr>
          <p:nvPr>
            <p:ph idx="13"/>
          </p:nvPr>
        </p:nvSpPr>
        <p:spPr/>
        <p:txBody>
          <a:bodyPr/>
          <a:lstStyle/>
          <a:p>
            <a:pPr eaLnBrk="1" hangingPunct="1">
              <a:defRPr/>
            </a:pPr>
            <a:r>
              <a:rPr lang="nl-NL" dirty="0">
                <a:latin typeface="Arial" charset="0"/>
                <a:cs typeface="Arial" charset="0"/>
              </a:rPr>
              <a:t>Het gedrag van </a:t>
            </a:r>
            <a:r>
              <a:rPr lang="nl-NL" dirty="0" err="1">
                <a:latin typeface="Arial" charset="0"/>
                <a:cs typeface="Arial" charset="0"/>
              </a:rPr>
              <a:t>Use</a:t>
            </a:r>
            <a:r>
              <a:rPr lang="nl-NL" dirty="0">
                <a:latin typeface="Arial" charset="0"/>
                <a:cs typeface="Arial" charset="0"/>
              </a:rPr>
              <a:t> case (A) </a:t>
            </a:r>
            <a:r>
              <a:rPr lang="nl-NL" u="sng" dirty="0">
                <a:latin typeface="Arial" charset="0"/>
                <a:cs typeface="Arial" charset="0"/>
              </a:rPr>
              <a:t>kan</a:t>
            </a:r>
            <a:r>
              <a:rPr lang="nl-NL" dirty="0">
                <a:latin typeface="Arial" charset="0"/>
                <a:cs typeface="Arial" charset="0"/>
              </a:rPr>
              <a:t> worden uitgebreid met </a:t>
            </a:r>
            <a:r>
              <a:rPr lang="nl-NL" dirty="0" err="1">
                <a:latin typeface="Arial" charset="0"/>
                <a:cs typeface="Arial" charset="0"/>
              </a:rPr>
              <a:t>use</a:t>
            </a:r>
            <a:r>
              <a:rPr lang="nl-NL" dirty="0">
                <a:latin typeface="Arial" charset="0"/>
                <a:cs typeface="Arial" charset="0"/>
              </a:rPr>
              <a:t> case (B)</a:t>
            </a:r>
          </a:p>
          <a:p>
            <a:pPr eaLnBrk="1" hangingPunct="1">
              <a:defRPr/>
            </a:pPr>
            <a:r>
              <a:rPr lang="nl-NL" dirty="0">
                <a:latin typeface="Arial" charset="0"/>
                <a:cs typeface="Arial" charset="0"/>
              </a:rPr>
              <a:t>Modellering door middel van een onderbroken pijl 						  </a:t>
            </a:r>
            <a:r>
              <a:rPr lang="en-US" dirty="0">
                <a:latin typeface="Arial" charset="0"/>
                <a:cs typeface="Arial" charset="0"/>
              </a:rPr>
              <a:t>van (B) </a:t>
            </a:r>
            <a:r>
              <a:rPr lang="en-US" dirty="0" err="1">
                <a:latin typeface="Arial" charset="0"/>
                <a:cs typeface="Arial" charset="0"/>
              </a:rPr>
              <a:t>naar</a:t>
            </a:r>
            <a:r>
              <a:rPr lang="en-US" dirty="0">
                <a:latin typeface="Arial" charset="0"/>
                <a:cs typeface="Arial" charset="0"/>
              </a:rPr>
              <a:t> (A)</a:t>
            </a:r>
            <a:endParaRPr lang="nl-NL" dirty="0">
              <a:latin typeface="Arial" charset="0"/>
              <a:cs typeface="Arial" charset="0"/>
            </a:endParaRPr>
          </a:p>
          <a:p>
            <a:pPr eaLnBrk="1" hangingPunct="1">
              <a:defRPr/>
            </a:pPr>
            <a:endParaRPr lang="en-US" dirty="0">
              <a:latin typeface="Arial" charset="0"/>
              <a:cs typeface="Arial" charset="0"/>
            </a:endParaRPr>
          </a:p>
        </p:txBody>
      </p:sp>
      <p:sp>
        <p:nvSpPr>
          <p:cNvPr id="2" name="Tijdelijke aanduiding voor inhoud 1"/>
          <p:cNvSpPr>
            <a:spLocks noGrp="1"/>
          </p:cNvSpPr>
          <p:nvPr>
            <p:ph idx="16"/>
          </p:nvPr>
        </p:nvSpPr>
        <p:spPr/>
        <p:txBody>
          <a:bodyPr>
            <a:normAutofit lnSpcReduction="10000"/>
          </a:bodyPr>
          <a:lstStyle/>
          <a:p>
            <a:endParaRPr lang="en-GB"/>
          </a:p>
        </p:txBody>
      </p:sp>
      <p:sp>
        <p:nvSpPr>
          <p:cNvPr id="3" name="Tijdelijke aanduiding voor inhoud 2"/>
          <p:cNvSpPr>
            <a:spLocks noGrp="1"/>
          </p:cNvSpPr>
          <p:nvPr>
            <p:ph idx="17"/>
          </p:nvPr>
        </p:nvSpPr>
        <p:spPr/>
        <p:txBody>
          <a:bodyPr/>
          <a:lstStyle/>
          <a:p>
            <a:endParaRPr lang="en-GB"/>
          </a:p>
        </p:txBody>
      </p:sp>
      <p:sp>
        <p:nvSpPr>
          <p:cNvPr id="4" name="Tijdelijke aanduiding voor inhoud 3"/>
          <p:cNvSpPr>
            <a:spLocks noGrp="1"/>
          </p:cNvSpPr>
          <p:nvPr>
            <p:ph idx="19"/>
          </p:nvPr>
        </p:nvSpPr>
        <p:spPr/>
        <p:txBody>
          <a:bodyPr/>
          <a:lstStyle/>
          <a:p>
            <a:endParaRPr lang="en-GB" dirty="0"/>
          </a:p>
        </p:txBody>
      </p:sp>
      <p:cxnSp>
        <p:nvCxnSpPr>
          <p:cNvPr id="9" name="Rechte verbindingslijn met pijl 8"/>
          <p:cNvCxnSpPr>
            <a:cxnSpLocks noChangeShapeType="1"/>
          </p:cNvCxnSpPr>
          <p:nvPr/>
        </p:nvCxnSpPr>
        <p:spPr bwMode="auto">
          <a:xfrm flipH="1">
            <a:off x="3549732" y="3541816"/>
            <a:ext cx="2073234" cy="0"/>
          </a:xfrm>
          <a:prstGeom prst="straightConnector1">
            <a:avLst/>
          </a:prstGeom>
          <a:noFill/>
          <a:ln w="76200">
            <a:solidFill>
              <a:schemeClr val="bg2">
                <a:lumMod val="50000"/>
              </a:schemeClr>
            </a:solidFill>
            <a:prstDash val="dash"/>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Ovaal 10"/>
          <p:cNvSpPr/>
          <p:nvPr/>
        </p:nvSpPr>
        <p:spPr>
          <a:xfrm>
            <a:off x="2895600" y="4714052"/>
            <a:ext cx="1888177" cy="659081"/>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 A</a:t>
            </a:r>
            <a:endParaRPr lang="en-GB" dirty="0"/>
          </a:p>
        </p:txBody>
      </p:sp>
      <p:cxnSp>
        <p:nvCxnSpPr>
          <p:cNvPr id="12" name="Rechte verbindingslijn met pijl 11"/>
          <p:cNvCxnSpPr>
            <a:cxnSpLocks noChangeShapeType="1"/>
            <a:stCxn id="14" idx="2"/>
            <a:endCxn id="11" idx="6"/>
          </p:cNvCxnSpPr>
          <p:nvPr/>
        </p:nvCxnSpPr>
        <p:spPr bwMode="auto">
          <a:xfrm flipH="1">
            <a:off x="4783777" y="5028749"/>
            <a:ext cx="2131620" cy="14844"/>
          </a:xfrm>
          <a:prstGeom prst="straightConnector1">
            <a:avLst/>
          </a:prstGeom>
          <a:noFill/>
          <a:ln w="76200">
            <a:solidFill>
              <a:schemeClr val="bg2">
                <a:lumMod val="50000"/>
              </a:schemeClr>
            </a:solidFill>
            <a:prstDash val="dash"/>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 name="Tekstvak 12"/>
          <p:cNvSpPr txBox="1"/>
          <p:nvPr/>
        </p:nvSpPr>
        <p:spPr>
          <a:xfrm>
            <a:off x="5152625" y="4988957"/>
            <a:ext cx="1291892" cy="369332"/>
          </a:xfrm>
          <a:prstGeom prst="rect">
            <a:avLst/>
          </a:prstGeom>
          <a:noFill/>
        </p:spPr>
        <p:txBody>
          <a:bodyPr wrap="none" rtlCol="0">
            <a:spAutoFit/>
          </a:bodyPr>
          <a:lstStyle/>
          <a:p>
            <a:r>
              <a:rPr lang="nl-NL" dirty="0"/>
              <a:t>&lt;&lt;</a:t>
            </a:r>
            <a:r>
              <a:rPr lang="nl-NL" dirty="0" err="1"/>
              <a:t>extend</a:t>
            </a:r>
            <a:r>
              <a:rPr lang="nl-NL" dirty="0"/>
              <a:t>&gt;&gt;</a:t>
            </a:r>
            <a:endParaRPr lang="en-GB" dirty="0"/>
          </a:p>
        </p:txBody>
      </p:sp>
      <p:sp>
        <p:nvSpPr>
          <p:cNvPr id="14" name="Ovaal 13"/>
          <p:cNvSpPr/>
          <p:nvPr/>
        </p:nvSpPr>
        <p:spPr>
          <a:xfrm>
            <a:off x="6915397" y="4699208"/>
            <a:ext cx="1888177" cy="659081"/>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 B</a:t>
            </a:r>
            <a:endParaRPr lang="en-GB" dirty="0"/>
          </a:p>
        </p:txBody>
      </p:sp>
    </p:spTree>
    <p:extLst>
      <p:ext uri="{BB962C8B-B14F-4D97-AF65-F5344CB8AC3E}">
        <p14:creationId xmlns:p14="http://schemas.microsoft.com/office/powerpoint/2010/main" val="45377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el 1"/>
          <p:cNvSpPr>
            <a:spLocks noGrp="1"/>
          </p:cNvSpPr>
          <p:nvPr>
            <p:ph type="title"/>
          </p:nvPr>
        </p:nvSpPr>
        <p:spPr/>
        <p:txBody>
          <a:bodyPr/>
          <a:lstStyle/>
          <a:p>
            <a:pPr eaLnBrk="1" hangingPunct="1">
              <a:defRPr/>
            </a:pPr>
            <a:r>
              <a:rPr>
                <a:latin typeface="Arial" charset="0"/>
                <a:cs typeface="Arial" charset="0"/>
              </a:rPr>
              <a:t>Generalisatie</a:t>
            </a:r>
            <a:endParaRPr lang="en-US">
              <a:latin typeface="Arial" charset="0"/>
              <a:cs typeface="Arial" charset="0"/>
            </a:endParaRPr>
          </a:p>
        </p:txBody>
      </p:sp>
      <p:sp>
        <p:nvSpPr>
          <p:cNvPr id="43011" name="Tijdelijke aanduiding voor inhoud 2"/>
          <p:cNvSpPr>
            <a:spLocks noGrp="1"/>
          </p:cNvSpPr>
          <p:nvPr>
            <p:ph idx="13"/>
          </p:nvPr>
        </p:nvSpPr>
        <p:spPr/>
        <p:txBody>
          <a:bodyPr>
            <a:normAutofit/>
          </a:bodyPr>
          <a:lstStyle/>
          <a:p>
            <a:pPr marL="342900" indent="-342900" eaLnBrk="1" hangingPunct="1">
              <a:buFont typeface="Arial" panose="020B0604020202020204" pitchFamily="34" charset="0"/>
              <a:buChar char="•"/>
              <a:defRPr/>
            </a:pPr>
            <a:r>
              <a:rPr lang="nl-NL" dirty="0">
                <a:latin typeface="Arial" charset="0"/>
                <a:cs typeface="Arial" charset="0"/>
              </a:rPr>
              <a:t>Gebruik een generalisatie als er meerdere </a:t>
            </a:r>
            <a:r>
              <a:rPr lang="nl-NL" dirty="0" err="1">
                <a:latin typeface="Arial" charset="0"/>
                <a:cs typeface="Arial" charset="0"/>
              </a:rPr>
              <a:t>use</a:t>
            </a:r>
            <a:r>
              <a:rPr lang="nl-NL" dirty="0">
                <a:latin typeface="Arial" charset="0"/>
                <a:cs typeface="Arial" charset="0"/>
              </a:rPr>
              <a:t> cases zijn die vergelijkbaar gedrag vertonen, en waarvan er steeds maar één wordt uitgevoerd</a:t>
            </a:r>
          </a:p>
          <a:p>
            <a:pPr marL="342900" indent="-342900" eaLnBrk="1" hangingPunct="1">
              <a:buFont typeface="Arial" panose="020B0604020202020204" pitchFamily="34" charset="0"/>
              <a:buChar char="•"/>
              <a:defRPr/>
            </a:pPr>
            <a:r>
              <a:rPr lang="nl-NL" dirty="0">
                <a:latin typeface="Arial" charset="0"/>
                <a:cs typeface="Arial" charset="0"/>
              </a:rPr>
              <a:t>Modellering door een pijl van specifieke </a:t>
            </a:r>
            <a:r>
              <a:rPr lang="nl-NL" dirty="0" err="1">
                <a:latin typeface="Arial" charset="0"/>
                <a:cs typeface="Arial" charset="0"/>
              </a:rPr>
              <a:t>use</a:t>
            </a:r>
            <a:r>
              <a:rPr lang="nl-NL" dirty="0">
                <a:latin typeface="Arial" charset="0"/>
                <a:cs typeface="Arial" charset="0"/>
              </a:rPr>
              <a:t> case naar de algemene </a:t>
            </a:r>
            <a:r>
              <a:rPr lang="nl-NL" dirty="0" err="1">
                <a:latin typeface="Arial" charset="0"/>
                <a:cs typeface="Arial" charset="0"/>
              </a:rPr>
              <a:t>use</a:t>
            </a:r>
            <a:r>
              <a:rPr lang="nl-NL" dirty="0">
                <a:latin typeface="Arial" charset="0"/>
                <a:cs typeface="Arial" charset="0"/>
              </a:rPr>
              <a:t> case, met een open pijlpunt</a:t>
            </a:r>
            <a:endParaRPr lang="en-US" dirty="0">
              <a:latin typeface="Arial" charset="0"/>
              <a:cs typeface="Arial" charset="0"/>
            </a:endParaRPr>
          </a:p>
        </p:txBody>
      </p:sp>
      <p:sp>
        <p:nvSpPr>
          <p:cNvPr id="3" name="Tijdelijke aanduiding voor inhoud 2"/>
          <p:cNvSpPr>
            <a:spLocks noGrp="1"/>
          </p:cNvSpPr>
          <p:nvPr>
            <p:ph idx="16"/>
          </p:nvPr>
        </p:nvSpPr>
        <p:spPr/>
        <p:txBody>
          <a:bodyPr>
            <a:normAutofit lnSpcReduction="10000"/>
          </a:bodyPr>
          <a:lstStyle/>
          <a:p>
            <a:endParaRPr lang="en-GB"/>
          </a:p>
        </p:txBody>
      </p:sp>
      <p:sp>
        <p:nvSpPr>
          <p:cNvPr id="4" name="Tijdelijke aanduiding voor inhoud 3"/>
          <p:cNvSpPr>
            <a:spLocks noGrp="1"/>
          </p:cNvSpPr>
          <p:nvPr>
            <p:ph idx="17"/>
          </p:nvPr>
        </p:nvSpPr>
        <p:spPr/>
        <p:txBody>
          <a:bodyPr/>
          <a:lstStyle/>
          <a:p>
            <a:endParaRPr lang="en-GB"/>
          </a:p>
        </p:txBody>
      </p:sp>
      <p:sp>
        <p:nvSpPr>
          <p:cNvPr id="5" name="Tijdelijke aanduiding voor inhoud 4"/>
          <p:cNvSpPr>
            <a:spLocks noGrp="1"/>
          </p:cNvSpPr>
          <p:nvPr>
            <p:ph idx="19"/>
          </p:nvPr>
        </p:nvSpPr>
        <p:spPr/>
        <p:txBody>
          <a:bodyPr/>
          <a:lstStyle/>
          <a:p>
            <a:endParaRPr lang="en-GB"/>
          </a:p>
        </p:txBody>
      </p:sp>
      <p:pic>
        <p:nvPicPr>
          <p:cNvPr id="2" name="Afbeelding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4456113"/>
            <a:ext cx="6681788"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al 7"/>
          <p:cNvSpPr/>
          <p:nvPr/>
        </p:nvSpPr>
        <p:spPr>
          <a:xfrm>
            <a:off x="4639399" y="4455141"/>
            <a:ext cx="2018075" cy="659081"/>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 A</a:t>
            </a:r>
            <a:endParaRPr lang="en-GB" dirty="0"/>
          </a:p>
        </p:txBody>
      </p:sp>
      <p:sp>
        <p:nvSpPr>
          <p:cNvPr id="13" name="Ovaal 12"/>
          <p:cNvSpPr/>
          <p:nvPr/>
        </p:nvSpPr>
        <p:spPr>
          <a:xfrm>
            <a:off x="2305050" y="5678219"/>
            <a:ext cx="2114550" cy="659081"/>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 B</a:t>
            </a:r>
            <a:endParaRPr lang="en-GB" dirty="0"/>
          </a:p>
        </p:txBody>
      </p:sp>
      <p:sp>
        <p:nvSpPr>
          <p:cNvPr id="14" name="Ovaal 13"/>
          <p:cNvSpPr/>
          <p:nvPr/>
        </p:nvSpPr>
        <p:spPr>
          <a:xfrm>
            <a:off x="4582803" y="5678219"/>
            <a:ext cx="2138839" cy="659081"/>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 C</a:t>
            </a:r>
            <a:endParaRPr lang="en-GB" dirty="0"/>
          </a:p>
        </p:txBody>
      </p:sp>
      <p:sp>
        <p:nvSpPr>
          <p:cNvPr id="15" name="Ovaal 14"/>
          <p:cNvSpPr/>
          <p:nvPr/>
        </p:nvSpPr>
        <p:spPr>
          <a:xfrm>
            <a:off x="6884845" y="5678219"/>
            <a:ext cx="2101993" cy="659081"/>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a:t>Use</a:t>
            </a:r>
            <a:r>
              <a:rPr lang="nl-NL" dirty="0"/>
              <a:t> Case D</a:t>
            </a:r>
            <a:endParaRPr lang="en-GB" dirty="0"/>
          </a:p>
        </p:txBody>
      </p:sp>
    </p:spTree>
    <p:extLst>
      <p:ext uri="{BB962C8B-B14F-4D97-AF65-F5344CB8AC3E}">
        <p14:creationId xmlns:p14="http://schemas.microsoft.com/office/powerpoint/2010/main" val="276593495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6019B417B6081439134A9CA24AF155A" ma:contentTypeVersion="0" ma:contentTypeDescription="Een nieuw document maken." ma:contentTypeScope="" ma:versionID="1cb18a296fecdd28db82598a95e3eace">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6E7F57-9C93-4CA1-9A3A-B6C72705A638}">
  <ds:schemaRefs>
    <ds:schemaRef ds:uri="http://www.w3.org/XML/1998/namespace"/>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7C8217E-38F2-4264-8BBF-5CB2A08B0E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5B3F8C5-F8AE-4C21-A4EC-7150DB2DD0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1810</TotalTime>
  <Words>861</Words>
  <Application>Microsoft Office PowerPoint</Application>
  <PresentationFormat>Diavoorstelling (4:3)</PresentationFormat>
  <Paragraphs>153</Paragraphs>
  <Slides>22</Slides>
  <Notes>4</Notes>
  <HiddenSlides>0</HiddenSlides>
  <MMClips>0</MMClips>
  <ScaleCrop>false</ScaleCrop>
  <HeadingPairs>
    <vt:vector size="6" baseType="variant">
      <vt:variant>
        <vt:lpstr>Gebruikte lettertypen</vt:lpstr>
      </vt:variant>
      <vt:variant>
        <vt:i4>10</vt:i4>
      </vt:variant>
      <vt:variant>
        <vt:lpstr>Thema</vt:lpstr>
      </vt:variant>
      <vt:variant>
        <vt:i4>1</vt:i4>
      </vt:variant>
      <vt:variant>
        <vt:lpstr>Diatitels</vt:lpstr>
      </vt:variant>
      <vt:variant>
        <vt:i4>22</vt:i4>
      </vt:variant>
    </vt:vector>
  </HeadingPairs>
  <TitlesOfParts>
    <vt:vector size="33" baseType="lpstr">
      <vt:lpstr>ＭＳ Ｐゴシック</vt:lpstr>
      <vt:lpstr>Arial</vt:lpstr>
      <vt:lpstr>Arial Narrow</vt:lpstr>
      <vt:lpstr>Calibri</vt:lpstr>
      <vt:lpstr>Helvetica Neue</vt:lpstr>
      <vt:lpstr>Helvetica Neue Light</vt:lpstr>
      <vt:lpstr>OfficinaSans</vt:lpstr>
      <vt:lpstr>Times New Roman</vt:lpstr>
      <vt:lpstr>Wingdings</vt:lpstr>
      <vt:lpstr>ZapfHumnst BT</vt:lpstr>
      <vt:lpstr>Office Theme</vt:lpstr>
      <vt:lpstr>System Analysis &amp; Quality week 4 les 1</vt:lpstr>
      <vt:lpstr>Leerdoelen</vt:lpstr>
      <vt:lpstr>Beschrijf de Use Case</vt:lpstr>
      <vt:lpstr>Beschrijven Use Case</vt:lpstr>
      <vt:lpstr>Waarom beschrijven van Use Cases</vt:lpstr>
      <vt:lpstr>Relaties tussen Use Cases</vt:lpstr>
      <vt:lpstr>Include</vt:lpstr>
      <vt:lpstr>Extend</vt:lpstr>
      <vt:lpstr>Generalisatie</vt:lpstr>
      <vt:lpstr>Oefening (20 minuten)</vt:lpstr>
      <vt:lpstr>Use Case Flows</vt:lpstr>
      <vt:lpstr>Beschrijving van de flow</vt:lpstr>
      <vt:lpstr>Beschrijven Use Case: Bereiden medicijn</vt:lpstr>
      <vt:lpstr>Wat is een Use Case scenario</vt:lpstr>
      <vt:lpstr>Waarom Use Case scenario’s opstellen?</vt:lpstr>
      <vt:lpstr>Hoe Use Case scenario’s opstellen</vt:lpstr>
      <vt:lpstr>Checkpoint Use Cases</vt:lpstr>
      <vt:lpstr>Overige eisen</vt:lpstr>
      <vt:lpstr>Terugblik</vt:lpstr>
      <vt:lpstr>Oefening</vt:lpstr>
      <vt:lpstr>Demonstratie MS Office – Word </vt:lpstr>
      <vt:lpstr>Huiswerk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Quality week 1 les 2</dc:title>
  <dc:creator>Coen Burgers</dc:creator>
  <cp:lastModifiedBy>Vogelzang Gerrit</cp:lastModifiedBy>
  <cp:revision>25</cp:revision>
  <dcterms:created xsi:type="dcterms:W3CDTF">2014-01-23T08:58:40Z</dcterms:created>
  <dcterms:modified xsi:type="dcterms:W3CDTF">2017-08-23T13:02:04Z</dcterms:modified>
</cp:coreProperties>
</file>