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32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326" r:id="rId19"/>
    <p:sldId id="276" r:id="rId20"/>
    <p:sldId id="277" r:id="rId21"/>
    <p:sldId id="279" r:id="rId22"/>
    <p:sldId id="280" r:id="rId23"/>
    <p:sldId id="281" r:id="rId24"/>
    <p:sldId id="282" r:id="rId25"/>
    <p:sldId id="287" r:id="rId26"/>
    <p:sldId id="288" r:id="rId27"/>
    <p:sldId id="327" r:id="rId28"/>
    <p:sldId id="289" r:id="rId29"/>
    <p:sldId id="290" r:id="rId30"/>
    <p:sldId id="330" r:id="rId31"/>
    <p:sldId id="331" r:id="rId32"/>
    <p:sldId id="335" r:id="rId33"/>
    <p:sldId id="332" r:id="rId34"/>
    <p:sldId id="333" r:id="rId35"/>
    <p:sldId id="292" r:id="rId36"/>
    <p:sldId id="334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3">
          <p15:clr>
            <a:srgbClr val="A4A3A4"/>
          </p15:clr>
        </p15:guide>
        <p15:guide id="2" orient="horz" pos="1503">
          <p15:clr>
            <a:srgbClr val="A4A3A4"/>
          </p15:clr>
        </p15:guide>
        <p15:guide id="3" orient="horz" pos="3863">
          <p15:clr>
            <a:srgbClr val="A4A3A4"/>
          </p15:clr>
        </p15:guide>
        <p15:guide id="4" orient="horz" pos="1009">
          <p15:clr>
            <a:srgbClr val="A4A3A4"/>
          </p15:clr>
        </p15:guide>
        <p15:guide id="5" pos="5599">
          <p15:clr>
            <a:srgbClr val="A4A3A4"/>
          </p15:clr>
        </p15:guide>
        <p15:guide id="6" pos="1818">
          <p15:clr>
            <a:srgbClr val="A4A3A4"/>
          </p15:clr>
        </p15:guide>
        <p15:guide id="7" pos="153">
          <p15:clr>
            <a:srgbClr val="A4A3A4"/>
          </p15:clr>
        </p15:guide>
        <p15:guide id="8" pos="16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88657"/>
    <a:srgbClr val="A9976A"/>
    <a:srgbClr val="837752"/>
    <a:srgbClr val="AC9660"/>
    <a:srgbClr val="FFE411"/>
    <a:srgbClr val="FFFFFF"/>
    <a:srgbClr val="FED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ijl, gemiddel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Stijl, gemiddeld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7" autoAdjust="0"/>
    <p:restoredTop sz="93073" autoAdjust="0"/>
  </p:normalViewPr>
  <p:slideViewPr>
    <p:cSldViewPr snapToGrid="0" snapToObjects="1">
      <p:cViewPr varScale="1">
        <p:scale>
          <a:sx n="74" d="100"/>
          <a:sy n="74" d="100"/>
        </p:scale>
        <p:origin x="1404" y="72"/>
      </p:cViewPr>
      <p:guideLst>
        <p:guide orient="horz" pos="4003"/>
        <p:guide orient="horz" pos="1503"/>
        <p:guide orient="horz" pos="3863"/>
        <p:guide orient="horz" pos="1009"/>
        <p:guide pos="5599"/>
        <p:guide pos="1818"/>
        <p:guide pos="153"/>
        <p:guide pos="16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professional skills  (= beroepsvaardigheden)</a:t>
            </a:r>
          </a:p>
        </p:txBody>
      </p:sp>
      <p:sp>
        <p:nvSpPr>
          <p:cNvPr id="36868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C630DF8-13CE-4A08-A126-672F437848A6}" type="datetime1">
              <a:rPr lang="en-GB" smtClean="0"/>
              <a:pPr>
                <a:defRPr/>
              </a:pPr>
              <a:t>01/09/2017</a:t>
            </a:fld>
            <a:endParaRPr lang="en-GB" smtClean="0"/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146FCD-76BE-47D3-BB89-BD211A8D44CE}" type="slidenum">
              <a:rPr lang="en-GB" smtClean="0"/>
              <a:pPr>
                <a:defRPr/>
              </a:pPr>
              <a:t>2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883460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80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De oplossing</a:t>
            </a:r>
            <a:r>
              <a:rPr lang="nl-NL" baseline="0" dirty="0" smtClean="0"/>
              <a:t> komt na muisklik binnenvliegen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101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417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506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407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610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920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480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478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608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nl-NL" dirty="0" smtClean="0"/>
              <a:t>Toetsing in project geïntegreerd,</a:t>
            </a:r>
            <a:r>
              <a:rPr lang="nl-NL" baseline="0" dirty="0" smtClean="0"/>
              <a:t> skills staat niet los van het domein, een goede ontwikkelaar kan </a:t>
            </a:r>
            <a:r>
              <a:rPr lang="nl-NL" baseline="0" dirty="0" err="1" smtClean="0"/>
              <a:t>commuinceren</a:t>
            </a:r>
            <a:r>
              <a:rPr lang="nl-NL" baseline="0" dirty="0" smtClean="0"/>
              <a:t>. Anders is hij geen goede ontwikkelaar</a:t>
            </a:r>
            <a:endParaRPr lang="nl-NL" dirty="0" smtClean="0"/>
          </a:p>
        </p:txBody>
      </p:sp>
      <p:sp>
        <p:nvSpPr>
          <p:cNvPr id="37892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21D695B-ED9E-4476-B9CA-B36C20DD1425}" type="datetime1">
              <a:rPr lang="en-GB" smtClean="0"/>
              <a:pPr>
                <a:defRPr/>
              </a:pPr>
              <a:t>01/09/2017</a:t>
            </a:fld>
            <a:endParaRPr lang="en-GB" smtClean="0"/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E6060C-7A4A-45CB-874E-AB6DD77D763D}" type="slidenum">
              <a:rPr lang="en-GB" smtClean="0"/>
              <a:pPr>
                <a:defRPr/>
              </a:pPr>
              <a:t>3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415342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086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318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3743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4574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7546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722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8274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6569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bezoekers van toiletten</a:t>
            </a:r>
            <a:r>
              <a:rPr lang="nl-NL" baseline="0" dirty="0" smtClean="0"/>
              <a:t> rechtsaf</a:t>
            </a:r>
          </a:p>
          <a:p>
            <a:r>
              <a:rPr lang="nl-NL" baseline="0" dirty="0" smtClean="0"/>
              <a:t>tweede </a:t>
            </a:r>
            <a:r>
              <a:rPr lang="nl-NL" baseline="0" dirty="0" err="1" smtClean="0"/>
              <a:t>bezoekerstoilletten</a:t>
            </a:r>
            <a:r>
              <a:rPr lang="nl-NL" baseline="0" dirty="0" smtClean="0"/>
              <a:t> zijn rechts</a:t>
            </a:r>
          </a:p>
          <a:p>
            <a:endParaRPr lang="nl-NL" baseline="0" dirty="0" smtClean="0"/>
          </a:p>
          <a:p>
            <a:r>
              <a:rPr lang="nl-NL" baseline="0" dirty="0" smtClean="0"/>
              <a:t>hoofd beveiliging is een functie</a:t>
            </a:r>
          </a:p>
          <a:p>
            <a:r>
              <a:rPr lang="nl-NL" baseline="0" dirty="0" smtClean="0"/>
              <a:t>hoofdbeveiliging is </a:t>
            </a:r>
            <a:r>
              <a:rPr lang="nl-NL" baseline="0" dirty="0" err="1" smtClean="0"/>
              <a:t>bijv</a:t>
            </a:r>
            <a:r>
              <a:rPr lang="nl-NL" baseline="0" dirty="0" smtClean="0"/>
              <a:t> een helm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1887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220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Let op: maak dit lessenschema passend in overleg met je ‘gekoppelde’ domeindocent</a:t>
            </a:r>
          </a:p>
        </p:txBody>
      </p:sp>
      <p:sp>
        <p:nvSpPr>
          <p:cNvPr id="38916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EF454C1D-2F01-4B58-A34D-A8FD9D08D178}" type="datetime1">
              <a:rPr lang="en-GB" smtClean="0"/>
              <a:pPr>
                <a:defRPr/>
              </a:pPr>
              <a:t>01/09/2017</a:t>
            </a:fld>
            <a:endParaRPr lang="en-GB" smtClean="0"/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F22F86-EE1E-4C62-8928-8F7CAC36D793}" type="slidenum">
              <a:rPr lang="en-GB" smtClean="0"/>
              <a:pPr>
                <a:defRPr/>
              </a:pPr>
              <a:t>4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4495065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5518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op,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weten</a:t>
            </a:r>
            <a:r>
              <a:rPr lang="en-US" dirty="0" smtClean="0"/>
              <a:t> </a:t>
            </a:r>
            <a:r>
              <a:rPr lang="en-US" dirty="0" err="1" smtClean="0"/>
              <a:t>Nederlanders</a:t>
            </a:r>
            <a:r>
              <a:rPr lang="en-US" baseline="0" dirty="0" smtClean="0"/>
              <a:t> ‘</a:t>
            </a:r>
            <a:r>
              <a:rPr lang="en-US" baseline="0" dirty="0" err="1" smtClean="0"/>
              <a:t>vanzelf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buitenlander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anders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rijtjes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stampen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vrouwelijk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mannelijk</a:t>
            </a:r>
            <a:r>
              <a:rPr lang="en-US" baseline="0" dirty="0" smtClean="0"/>
              <a:t> is. Of heel </a:t>
            </a:r>
            <a:r>
              <a:rPr lang="en-US" baseline="0" dirty="0" err="1" smtClean="0"/>
              <a:t>goed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luisteren</a:t>
            </a:r>
            <a:r>
              <a:rPr lang="en-US" baseline="0" dirty="0" smtClean="0"/>
              <a:t>….</a:t>
            </a:r>
            <a:r>
              <a:rPr lang="en-US" baseline="0" dirty="0" err="1" smtClean="0"/>
              <a:t>naar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anderen</a:t>
            </a:r>
            <a:r>
              <a:rPr lang="en-US" baseline="0" dirty="0" smtClean="0"/>
              <a:t>. Sorry!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1571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Teruggrijpen op dia 6 waarin studenten hebben opgesomd</a:t>
            </a:r>
            <a:r>
              <a:rPr lang="nl-NL" baseline="0" dirty="0" smtClean="0"/>
              <a:t> wat je kunt doen </a:t>
            </a:r>
            <a:r>
              <a:rPr lang="nl-NL" dirty="0" smtClean="0"/>
              <a:t>aan slecht spellen</a:t>
            </a:r>
          </a:p>
          <a:p>
            <a:r>
              <a:rPr lang="nl-NL" dirty="0" smtClean="0"/>
              <a:t>Laat iedereen een voornemen maken en iemand</a:t>
            </a:r>
            <a:r>
              <a:rPr lang="nl-NL" baseline="0" dirty="0" smtClean="0"/>
              <a:t> zoeken om hem daaraan te houden.</a:t>
            </a:r>
          </a:p>
          <a:p>
            <a:endParaRPr lang="nl-NL" dirty="0" smtClean="0"/>
          </a:p>
          <a:p>
            <a:r>
              <a:rPr lang="nl-NL" dirty="0" smtClean="0"/>
              <a:t>Winnende tips</a:t>
            </a:r>
            <a:r>
              <a:rPr lang="nl-NL" baseline="0" dirty="0" smtClean="0"/>
              <a:t> op het bord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3352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3576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5287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1245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0001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6207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25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227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251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6351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8178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2820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3698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853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7526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3806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9795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1480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861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Hoeveel fouten zie je?</a:t>
            </a:r>
            <a:endParaRPr lang="nl-NL" baseline="0" dirty="0" smtClean="0"/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21404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9637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0304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6092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13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Hoeveel fouten zie je?</a:t>
            </a:r>
            <a:endParaRPr lang="nl-NL" baseline="0" dirty="0" smtClean="0"/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214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Opties </a:t>
            </a:r>
            <a:r>
              <a:rPr lang="nl-NL" dirty="0" err="1" smtClean="0"/>
              <a:t>bijv</a:t>
            </a:r>
            <a:endParaRPr lang="nl-NL" dirty="0" smtClean="0"/>
          </a:p>
          <a:p>
            <a:r>
              <a:rPr lang="nl-NL" dirty="0" smtClean="0"/>
              <a:t>Spellingchecker, niet feilloos maar helpt wel</a:t>
            </a:r>
          </a:p>
          <a:p>
            <a:r>
              <a:rPr lang="nl-NL" dirty="0" err="1" smtClean="0"/>
              <a:t>Beterspellen.nl</a:t>
            </a:r>
            <a:r>
              <a:rPr lang="nl-NL" dirty="0" smtClean="0"/>
              <a:t> en </a:t>
            </a:r>
            <a:r>
              <a:rPr lang="nl-NL" dirty="0" smtClean="0">
                <a:solidFill>
                  <a:srgbClr val="FF0000"/>
                </a:solidFill>
              </a:rPr>
              <a:t>let op voor</a:t>
            </a:r>
            <a:r>
              <a:rPr lang="nl-NL" baseline="0" dirty="0" smtClean="0">
                <a:solidFill>
                  <a:srgbClr val="FF0000"/>
                </a:solidFill>
              </a:rPr>
              <a:t> </a:t>
            </a:r>
            <a:r>
              <a:rPr lang="nl-NL" baseline="0" dirty="0" err="1" smtClean="0">
                <a:solidFill>
                  <a:srgbClr val="FF0000"/>
                </a:solidFill>
              </a:rPr>
              <a:t>dyslecten</a:t>
            </a:r>
            <a:r>
              <a:rPr lang="nl-NL" baseline="0" dirty="0" smtClean="0">
                <a:solidFill>
                  <a:srgbClr val="FF0000"/>
                </a:solidFill>
              </a:rPr>
              <a:t> is er </a:t>
            </a:r>
            <a:r>
              <a:rPr lang="nl-NL" baseline="0" dirty="0" err="1" smtClean="0">
                <a:solidFill>
                  <a:srgbClr val="FF0000"/>
                </a:solidFill>
              </a:rPr>
              <a:t>beetjespellen.nl</a:t>
            </a:r>
            <a:r>
              <a:rPr lang="nl-NL" baseline="0" dirty="0" smtClean="0">
                <a:solidFill>
                  <a:srgbClr val="FF0000"/>
                </a:solidFill>
              </a:rPr>
              <a:t> !!!</a:t>
            </a:r>
            <a:endParaRPr lang="nl-NL" dirty="0" smtClean="0">
              <a:solidFill>
                <a:srgbClr val="FF0000"/>
              </a:solidFill>
            </a:endParaRPr>
          </a:p>
          <a:p>
            <a:r>
              <a:rPr lang="nl-NL" dirty="0" smtClean="0"/>
              <a:t>Anderen laten</a:t>
            </a:r>
            <a:r>
              <a:rPr lang="nl-NL" baseline="0" dirty="0" smtClean="0"/>
              <a:t> lezen</a:t>
            </a:r>
          </a:p>
          <a:p>
            <a:r>
              <a:rPr lang="nl-NL" baseline="0" dirty="0" smtClean="0"/>
              <a:t>Hardop lezen</a:t>
            </a:r>
          </a:p>
          <a:p>
            <a:r>
              <a:rPr lang="nl-NL" baseline="0" dirty="0" smtClean="0"/>
              <a:t>Taalcursus volgen</a:t>
            </a:r>
          </a:p>
          <a:p>
            <a:r>
              <a:rPr lang="nl-NL" baseline="0" dirty="0" smtClean="0"/>
              <a:t>Contact opnemen met </a:t>
            </a:r>
            <a:r>
              <a:rPr lang="nl-NL" baseline="0" dirty="0" err="1" smtClean="0"/>
              <a:t>slb’er</a:t>
            </a:r>
            <a:endParaRPr lang="nl-NL" baseline="0" dirty="0" smtClean="0"/>
          </a:p>
          <a:p>
            <a:r>
              <a:rPr lang="nl-NL" baseline="0" dirty="0" smtClean="0"/>
              <a:t>Concentreren op spellen, niet denken dat je het toch niet kunt. </a:t>
            </a:r>
          </a:p>
          <a:p>
            <a:r>
              <a:rPr lang="nl-NL" baseline="0" dirty="0" smtClean="0"/>
              <a:t>Even laten rusten en dan nog eens lezen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942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Quiznummer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Socrative</a:t>
            </a:r>
            <a:r>
              <a:rPr kumimoji="1" lang="en-US" sz="1200" kern="120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: SOC-1908084 met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toelichting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per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vraag</a:t>
            </a:r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; SOC-1945034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zonder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toelichting</a:t>
            </a:r>
            <a:endParaRPr kumimoji="1" lang="en-US" sz="1200" kern="1200" dirty="0" smtClean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200" kern="1200" dirty="0" smtClean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Voor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de docent is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er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een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aparte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handleiding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hoe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socrative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werkt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.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Daarin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zie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je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wat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de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studenten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zien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, hoe je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een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nieuwe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quiz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importeert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en hoe je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een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bestaande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quiz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opstart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.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Zie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werkruimte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838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9DEF85-B822-4FDA-A45F-9C81F82ED008}" type="datetime1">
              <a:rPr lang="en-GB" smtClean="0"/>
              <a:pPr/>
              <a:t>01/09/2017</a:t>
            </a:fld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4ADC20-DCCF-48E3-B05C-9D8308FD6E29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885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 smtClean="0"/>
              <a:t>afbeelding toevoegen (optioneel)</a:t>
            </a:r>
            <a:endParaRPr lang="nl-NL" dirty="0"/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5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Gebruik deze gehele 2/3-kolom voor de belangrijke gegevens of afbeeldingen.</a:t>
            </a:r>
          </a:p>
          <a:p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of </a:t>
            </a:r>
            <a:r>
              <a:rPr lang="nl-NL" dirty="0" err="1" smtClean="0"/>
              <a:t>bullets</a:t>
            </a:r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en nog meer </a:t>
            </a:r>
            <a:r>
              <a:rPr lang="nl-NL" dirty="0" err="1" smtClean="0"/>
              <a:t>bullets</a:t>
            </a:r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pPr/>
              <a:t>‹nr.›</a:t>
            </a:fld>
            <a:r>
              <a:rPr lang="en-US" dirty="0" smtClean="0"/>
              <a:t> van 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Eventuele aantekeningen, verduidelijkingen of bronvermelding komen in deze 1/3-kolom.</a:t>
            </a:r>
          </a:p>
          <a:p>
            <a:endParaRPr lang="nl-NL" dirty="0" smtClean="0"/>
          </a:p>
          <a:p>
            <a:r>
              <a:rPr lang="nl-NL" dirty="0" smtClean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40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titeldia MET FOTO SMAL N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909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422700" y="6377050"/>
            <a:ext cx="3279775" cy="215444"/>
          </a:xfrm>
          <a:prstGeom prst="rect">
            <a:avLst/>
          </a:prstGeom>
        </p:spPr>
        <p:txBody>
          <a:bodyPr anchor="b">
            <a:spAutoFit/>
          </a:bodyPr>
          <a:lstStyle>
            <a:lvl1pPr algn="l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9104" name="Rectangle 16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440000" y="1620000"/>
            <a:ext cx="7058300" cy="50425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2300" b="1" baseline="0">
                <a:solidFill>
                  <a:srgbClr val="E1183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noProof="0" smtClean="0"/>
              <a:t>Klik om een titel te maken</a:t>
            </a:r>
          </a:p>
        </p:txBody>
      </p:sp>
      <p:cxnSp>
        <p:nvCxnSpPr>
          <p:cNvPr id="3" name="Rechte verbindingslijn 2"/>
          <p:cNvCxnSpPr/>
          <p:nvPr/>
        </p:nvCxnSpPr>
        <p:spPr bwMode="auto">
          <a:xfrm>
            <a:off x="-1" y="836712"/>
            <a:ext cx="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Subtitle 2"/>
          <p:cNvSpPr>
            <a:spLocks noGrp="1"/>
          </p:cNvSpPr>
          <p:nvPr>
            <p:ph type="subTitle" idx="4294967295" hasCustomPrompt="1"/>
          </p:nvPr>
        </p:nvSpPr>
        <p:spPr>
          <a:xfrm>
            <a:off x="6147175" y="3780000"/>
            <a:ext cx="2340259" cy="459090"/>
          </a:xfrm>
        </p:spPr>
        <p:txBody>
          <a:bodyPr/>
          <a:lstStyle>
            <a:lvl1pPr algn="ctr">
              <a:buNone/>
              <a:defRPr sz="1400"/>
            </a:lvl1pPr>
          </a:lstStyle>
          <a:p>
            <a:r>
              <a:rPr lang="en-US" smtClean="0"/>
              <a:t>Klik om een ondertitel te maken</a:t>
            </a:r>
            <a:endParaRPr lang="nl-NL"/>
          </a:p>
        </p:txBody>
      </p:sp>
      <p:sp>
        <p:nvSpPr>
          <p:cNvPr id="10" name="Rechthoek 9"/>
          <p:cNvSpPr/>
          <p:nvPr userDrawn="1"/>
        </p:nvSpPr>
        <p:spPr bwMode="auto">
          <a:xfrm>
            <a:off x="6102170" y="278650"/>
            <a:ext cx="24752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11" name="Afbeelding 10" descr="logoNLl-transparan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8000" y="180000"/>
            <a:ext cx="2520280" cy="505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000" y="900000"/>
            <a:ext cx="7127190" cy="504701"/>
          </a:xfrm>
        </p:spPr>
        <p:txBody>
          <a:bodyPr/>
          <a:lstStyle>
            <a:lvl1pPr>
              <a:defRPr baseline="0">
                <a:solidFill>
                  <a:srgbClr val="E11837"/>
                </a:solidFill>
              </a:defRPr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40000" y="1620000"/>
            <a:ext cx="7110789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64215"/>
            <a:ext cx="14271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Afbeelding 8" descr="logoNLl-transparan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048000" y="180000"/>
            <a:ext cx="2520280" cy="50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55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087613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 smtClean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0800" y="2384425"/>
            <a:ext cx="6068562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edit</a:t>
            </a:r>
            <a:r>
              <a:rPr lang="nl-NL" dirty="0" smtClean="0"/>
              <a:t> Master </a:t>
            </a:r>
            <a:r>
              <a:rPr lang="nl-NL" dirty="0" err="1" smtClean="0"/>
              <a:t>text</a:t>
            </a:r>
            <a:r>
              <a:rPr lang="nl-NL" dirty="0" smtClean="0"/>
              <a:t> </a:t>
            </a:r>
            <a:r>
              <a:rPr lang="nl-NL" dirty="0" err="1" smtClean="0"/>
              <a:t>styles</a:t>
            </a:r>
            <a:endParaRPr lang="nl-NL" dirty="0" smtClean="0"/>
          </a:p>
          <a:p>
            <a:pPr lvl="1"/>
            <a:r>
              <a:rPr lang="nl-NL" dirty="0" smtClean="0"/>
              <a:t>Second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  <a:p>
            <a:pPr lvl="3"/>
            <a:r>
              <a:rPr lang="nl-NL" dirty="0" err="1" smtClean="0"/>
              <a:t>Fourth</a:t>
            </a:r>
            <a:r>
              <a:rPr lang="nl-NL" dirty="0" smtClean="0"/>
              <a:t> level</a:t>
            </a:r>
          </a:p>
          <a:p>
            <a:pPr lvl="4"/>
            <a:r>
              <a:rPr lang="nl-NL" dirty="0" err="1" smtClean="0"/>
              <a:t>Fifth</a:t>
            </a:r>
            <a:r>
              <a:rPr lang="nl-NL" dirty="0" smtClean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6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crative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atiegebruik.nl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zetaal.nl/taaladvies/advies/klinkerbotsing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hoek 35"/>
          <p:cNvSpPr/>
          <p:nvPr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Spelling en grammatica, voorbereiding taaltoets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>
          <a:xfrm flipV="1">
            <a:off x="2766705" y="4698999"/>
            <a:ext cx="6102660" cy="482599"/>
          </a:xfrm>
        </p:spPr>
        <p:txBody>
          <a:bodyPr>
            <a:normAutofit/>
          </a:bodyPr>
          <a:lstStyle/>
          <a:p>
            <a:r>
              <a:rPr lang="nl-NL" dirty="0" smtClean="0"/>
              <a:t>docent</a:t>
            </a:r>
            <a:endParaRPr lang="nl-NL" dirty="0"/>
          </a:p>
        </p:txBody>
      </p:sp>
      <p:pic>
        <p:nvPicPr>
          <p:cNvPr id="39" name="Afbeelding 38" descr="logo_ha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3200400" y="5181598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None/>
            </a:pPr>
            <a:r>
              <a:rPr lang="nl-NL" sz="3200" dirty="0" smtClean="0"/>
              <a:t>SAQ</a:t>
            </a:r>
          </a:p>
          <a:p>
            <a:pPr algn="ctr">
              <a:buNone/>
            </a:pPr>
            <a:r>
              <a:rPr lang="nl-NL" sz="3200" dirty="0" smtClean="0"/>
              <a:t>I- Propedeuse </a:t>
            </a:r>
          </a:p>
        </p:txBody>
      </p:sp>
    </p:spTree>
    <p:extLst>
      <p:ext uri="{BB962C8B-B14F-4D97-AF65-F5344CB8AC3E}">
        <p14:creationId xmlns:p14="http://schemas.microsoft.com/office/powerpoint/2010/main" val="214871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8805" y="1096887"/>
            <a:ext cx="7870557" cy="650375"/>
          </a:xfrm>
        </p:spPr>
        <p:txBody>
          <a:bodyPr/>
          <a:lstStyle/>
          <a:p>
            <a:r>
              <a:rPr lang="nl-NL" dirty="0" smtClean="0"/>
              <a:t>Test: wat de </a:t>
            </a:r>
            <a:r>
              <a:rPr lang="nl-NL" dirty="0" err="1" smtClean="0"/>
              <a:t>spellingscheck</a:t>
            </a:r>
            <a:r>
              <a:rPr lang="nl-NL" dirty="0" smtClean="0"/>
              <a:t> er niet uithaalt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3"/>
          </p:nvPr>
        </p:nvSpPr>
        <p:spPr>
          <a:xfrm>
            <a:off x="998805" y="2384425"/>
            <a:ext cx="7870558" cy="3952875"/>
          </a:xfrm>
        </p:spPr>
        <p:txBody>
          <a:bodyPr/>
          <a:lstStyle/>
          <a:p>
            <a:pPr marL="342900" lvl="0" indent="-342900" defTabSz="914400" eaLnBrk="0" fontAlgn="base" hangingPunct="0">
              <a:spcAft>
                <a:spcPct val="0"/>
              </a:spcAft>
              <a:buClr>
                <a:schemeClr val="tx1"/>
              </a:buClr>
              <a:buSzPct val="75000"/>
              <a:defRPr/>
            </a:pPr>
            <a:r>
              <a:rPr lang="nl-NL" b="0" kern="0" dirty="0" smtClean="0">
                <a:ea typeface="ＭＳ Ｐゴシック" charset="0"/>
              </a:rPr>
              <a:t>Ga naar </a:t>
            </a:r>
            <a:r>
              <a:rPr lang="nl-NL" b="0" kern="0" dirty="0" err="1" smtClean="0">
                <a:ea typeface="ＭＳ Ｐゴシック" charset="0"/>
                <a:hlinkClick r:id="rId3"/>
              </a:rPr>
              <a:t>www.socrative.com</a:t>
            </a:r>
            <a:r>
              <a:rPr lang="nl-NL" b="0" kern="0" dirty="0" smtClean="0">
                <a:ea typeface="ＭＳ Ｐゴシック" charset="0"/>
              </a:rPr>
              <a:t> vul het </a:t>
            </a:r>
            <a:r>
              <a:rPr lang="nl-NL" b="0" kern="0" dirty="0" err="1" smtClean="0">
                <a:ea typeface="ＭＳ Ｐゴシック" charset="0"/>
              </a:rPr>
              <a:t>roomnumber</a:t>
            </a:r>
            <a:r>
              <a:rPr lang="nl-NL" b="0" kern="0" dirty="0" smtClean="0">
                <a:ea typeface="ＭＳ Ｐゴシック" charset="0"/>
              </a:rPr>
              <a:t> van je docent</a:t>
            </a:r>
          </a:p>
          <a:p>
            <a:pPr marL="342900" lvl="0" indent="-342900" defTabSz="914400" eaLnBrk="0" fontAlgn="base" hangingPunct="0">
              <a:spcAft>
                <a:spcPct val="0"/>
              </a:spcAft>
              <a:buClr>
                <a:schemeClr val="tx1"/>
              </a:buClr>
              <a:buSzPct val="75000"/>
              <a:defRPr/>
            </a:pPr>
            <a:endParaRPr lang="nl-NL" b="0" kern="0" dirty="0" smtClean="0">
              <a:ea typeface="ＭＳ Ｐゴシック" charset="0"/>
            </a:endParaRPr>
          </a:p>
          <a:p>
            <a:pPr marL="342900" lvl="0" indent="-342900" defTabSz="914400" eaLnBrk="0" fontAlgn="base" hangingPunct="0">
              <a:spcAft>
                <a:spcPct val="0"/>
              </a:spcAft>
              <a:buClr>
                <a:schemeClr val="tx1"/>
              </a:buClr>
              <a:buSzPct val="75000"/>
              <a:defRPr/>
            </a:pPr>
            <a:r>
              <a:rPr lang="nl-NL" b="0" kern="0" dirty="0" smtClean="0">
                <a:ea typeface="ＭＳ Ｐゴシック" charset="0"/>
              </a:rPr>
              <a:t>Maak de toets zonder te overleggen. De nabespreking volgt klassikaal.</a:t>
            </a:r>
          </a:p>
          <a:p>
            <a:endParaRPr lang="en-US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“</a:t>
            </a:r>
            <a:r>
              <a:rPr lang="en-US" sz="3600" dirty="0" err="1" smtClean="0"/>
              <a:t>Taal</a:t>
            </a:r>
            <a:r>
              <a:rPr lang="en-US" sz="3600" dirty="0" smtClean="0"/>
              <a:t> is het </a:t>
            </a:r>
            <a:r>
              <a:rPr lang="en-US" sz="3600" dirty="0" err="1" smtClean="0"/>
              <a:t>vervoermiddel</a:t>
            </a:r>
            <a:r>
              <a:rPr lang="en-US" sz="3600" dirty="0" smtClean="0"/>
              <a:t> van </a:t>
            </a:r>
            <a:r>
              <a:rPr lang="en-US" sz="3600" dirty="0" err="1" smtClean="0"/>
              <a:t>onze</a:t>
            </a:r>
            <a:r>
              <a:rPr lang="en-US" sz="3600" dirty="0" smtClean="0"/>
              <a:t> </a:t>
            </a:r>
            <a:r>
              <a:rPr lang="en-US" sz="3600" dirty="0" err="1" smtClean="0"/>
              <a:t>gedachten</a:t>
            </a:r>
            <a:r>
              <a:rPr lang="en-US" sz="3600" dirty="0" smtClean="0"/>
              <a:t>”</a:t>
            </a:r>
            <a:r>
              <a:rPr lang="en-US" sz="4400" dirty="0" smtClean="0">
                <a:solidFill>
                  <a:srgbClr val="C00000"/>
                </a:solidFill>
              </a:rPr>
              <a:t/>
            </a:r>
            <a:br>
              <a:rPr lang="en-US" sz="4400" dirty="0" smtClean="0">
                <a:solidFill>
                  <a:srgbClr val="C00000"/>
                </a:solidFill>
              </a:rPr>
            </a:br>
            <a:endParaRPr lang="en-US" sz="4400" dirty="0" smtClean="0">
              <a:solidFill>
                <a:srgbClr val="C0000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Werkwoorden</a:t>
            </a:r>
            <a:endParaRPr lang="en-US" dirty="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idx="13"/>
          </p:nvPr>
        </p:nvSpPr>
        <p:spPr>
          <a:xfrm>
            <a:off x="831273" y="2384425"/>
            <a:ext cx="8038090" cy="3952875"/>
          </a:xfrm>
        </p:spPr>
        <p:txBody>
          <a:bodyPr/>
          <a:lstStyle/>
          <a:p>
            <a:pPr eaLnBrk="1" hangingPunct="1">
              <a:buSzPct val="99000"/>
              <a:buFontTx/>
              <a:buAutoNum type="arabicPeriod"/>
            </a:pPr>
            <a:r>
              <a:rPr lang="en-US" dirty="0" err="1" smtClean="0"/>
              <a:t>Ontleden</a:t>
            </a:r>
            <a:r>
              <a:rPr lang="en-US" dirty="0" smtClean="0"/>
              <a:t>: </a:t>
            </a:r>
            <a:r>
              <a:rPr lang="en-US" dirty="0" err="1" smtClean="0"/>
              <a:t>onderwerp</a:t>
            </a:r>
            <a:r>
              <a:rPr lang="en-US" dirty="0" smtClean="0"/>
              <a:t> en </a:t>
            </a:r>
            <a:r>
              <a:rPr lang="en-US" dirty="0" err="1" smtClean="0"/>
              <a:t>gezegde</a:t>
            </a:r>
            <a:endParaRPr lang="en-US" dirty="0" smtClean="0"/>
          </a:p>
          <a:p>
            <a:pPr eaLnBrk="1" hangingPunct="1">
              <a:buSzPct val="99000"/>
              <a:buFontTx/>
              <a:buAutoNum type="arabicPeriod"/>
            </a:pPr>
            <a:r>
              <a:rPr lang="en-US" dirty="0" err="1" smtClean="0"/>
              <a:t>Tijden</a:t>
            </a:r>
            <a:r>
              <a:rPr lang="en-US" dirty="0" smtClean="0"/>
              <a:t>: </a:t>
            </a:r>
            <a:r>
              <a:rPr lang="en-US" dirty="0" err="1" smtClean="0"/>
              <a:t>tegenwoordig</a:t>
            </a:r>
            <a:r>
              <a:rPr lang="en-US" dirty="0" smtClean="0"/>
              <a:t>, </a:t>
            </a:r>
            <a:r>
              <a:rPr lang="en-US" dirty="0" err="1" smtClean="0"/>
              <a:t>verleden</a:t>
            </a:r>
            <a:r>
              <a:rPr lang="en-US" dirty="0" smtClean="0"/>
              <a:t>, </a:t>
            </a:r>
            <a:r>
              <a:rPr lang="en-US" dirty="0" err="1" smtClean="0"/>
              <a:t>voltooid</a:t>
            </a:r>
            <a:endParaRPr lang="en-US" dirty="0" smtClean="0"/>
          </a:p>
          <a:p>
            <a:pPr eaLnBrk="1" hangingPunct="1">
              <a:buSzPct val="99000"/>
              <a:buFontTx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Regels</a:t>
            </a:r>
            <a:r>
              <a:rPr lang="en-US" dirty="0" smtClean="0"/>
              <a:t> die </a:t>
            </a:r>
            <a:r>
              <a:rPr lang="en-US" dirty="0" err="1" smtClean="0"/>
              <a:t>horen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die </a:t>
            </a:r>
            <a:r>
              <a:rPr lang="en-US" dirty="0" err="1" smtClean="0"/>
              <a:t>tijden</a:t>
            </a:r>
            <a:endParaRPr lang="en-US" dirty="0" smtClean="0"/>
          </a:p>
          <a:p>
            <a:pPr eaLnBrk="1" hangingPunct="1">
              <a:buSzPct val="99000"/>
              <a:buFontTx/>
              <a:buAutoNum type="arabicPeriod"/>
            </a:pPr>
            <a:r>
              <a:rPr lang="en-US" dirty="0" smtClean="0"/>
              <a:t>Tips/</a:t>
            </a:r>
            <a:r>
              <a:rPr lang="en-US" dirty="0" err="1" smtClean="0"/>
              <a:t>trucs</a:t>
            </a:r>
            <a:endParaRPr lang="en-US" dirty="0" smtClean="0"/>
          </a:p>
          <a:p>
            <a:pPr eaLnBrk="1" hangingPunct="1">
              <a:buSzPct val="99000"/>
            </a:pPr>
            <a:endParaRPr lang="en-US" dirty="0" smtClean="0"/>
          </a:p>
          <a:p>
            <a:pPr eaLnBrk="1" hangingPunct="1">
              <a:buSzPct val="99000"/>
            </a:pPr>
            <a:endParaRPr lang="en-US" dirty="0" smtClean="0"/>
          </a:p>
          <a:p>
            <a:pPr eaLnBrk="1" hangingPunct="1">
              <a:buSzPct val="99000"/>
            </a:pPr>
            <a:r>
              <a:rPr lang="en-US" dirty="0" smtClean="0"/>
              <a:t>Let op: de </a:t>
            </a:r>
            <a:r>
              <a:rPr lang="en-US" dirty="0" err="1" smtClean="0">
                <a:solidFill>
                  <a:srgbClr val="FF0000"/>
                </a:solidFill>
              </a:rPr>
              <a:t>regels</a:t>
            </a:r>
            <a:r>
              <a:rPr lang="en-US" dirty="0" smtClean="0"/>
              <a:t> die je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kennen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toets</a:t>
            </a:r>
            <a:r>
              <a:rPr lang="en-US" dirty="0" smtClean="0"/>
              <a:t> te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r>
              <a:rPr lang="en-US" dirty="0" smtClean="0"/>
              <a:t> </a:t>
            </a:r>
            <a:r>
              <a:rPr lang="en-US" dirty="0" err="1" smtClean="0"/>
              <a:t>staan</a:t>
            </a:r>
            <a:r>
              <a:rPr lang="en-US" dirty="0" smtClean="0"/>
              <a:t> op #</a:t>
            </a:r>
            <a:r>
              <a:rPr lang="en-US" dirty="0" err="1" smtClean="0"/>
              <a:t>onderwijsonline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SAQ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Vier</a:t>
            </a:r>
            <a:r>
              <a:rPr lang="en-US" dirty="0" smtClean="0"/>
              <a:t> </a:t>
            </a:r>
            <a:r>
              <a:rPr lang="en-US" dirty="0" err="1" smtClean="0"/>
              <a:t>onderdelen</a:t>
            </a:r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Ontleden</a:t>
            </a:r>
            <a:endParaRPr lang="en-US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3"/>
          </p:nvPr>
        </p:nvSpPr>
        <p:spPr>
          <a:xfrm>
            <a:off x="831273" y="2384425"/>
            <a:ext cx="8038090" cy="3952875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doet</a:t>
            </a:r>
            <a:r>
              <a:rPr lang="en-US" dirty="0" smtClean="0"/>
              <a:t> </a:t>
            </a:r>
            <a:r>
              <a:rPr lang="en-US" dirty="0" err="1" smtClean="0"/>
              <a:t>wat</a:t>
            </a:r>
            <a:r>
              <a:rPr lang="en-US" dirty="0" smtClean="0"/>
              <a:t>?</a:t>
            </a:r>
          </a:p>
          <a:p>
            <a:pPr eaLnBrk="1" hangingPunct="1"/>
            <a:r>
              <a:rPr lang="en-US" dirty="0" err="1" smtClean="0">
                <a:solidFill>
                  <a:srgbClr val="FF0000"/>
                </a:solidFill>
              </a:rPr>
              <a:t>Onderwerp</a:t>
            </a:r>
            <a:r>
              <a:rPr lang="en-US" dirty="0" smtClean="0"/>
              <a:t>: </a:t>
            </a:r>
            <a:r>
              <a:rPr lang="en-US" dirty="0" err="1" smtClean="0"/>
              <a:t>Wie</a:t>
            </a:r>
            <a:r>
              <a:rPr lang="en-US" dirty="0" smtClean="0"/>
              <a:t> of </a:t>
            </a:r>
            <a:r>
              <a:rPr lang="en-US" dirty="0" err="1" smtClean="0"/>
              <a:t>wat</a:t>
            </a:r>
            <a:endParaRPr lang="en-US" dirty="0" smtClean="0"/>
          </a:p>
          <a:p>
            <a:pPr eaLnBrk="1" hangingPunct="1"/>
            <a:r>
              <a:rPr lang="en-US" dirty="0" err="1" smtClean="0">
                <a:solidFill>
                  <a:srgbClr val="0EC314"/>
                </a:solidFill>
              </a:rPr>
              <a:t>Gezegde</a:t>
            </a:r>
            <a:r>
              <a:rPr lang="en-US" dirty="0" smtClean="0"/>
              <a:t>: </a:t>
            </a:r>
            <a:r>
              <a:rPr lang="en-US" dirty="0" err="1" smtClean="0"/>
              <a:t>Werkwoord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de </a:t>
            </a:r>
            <a:r>
              <a:rPr lang="en-US" dirty="0" err="1" smtClean="0"/>
              <a:t>actie</a:t>
            </a:r>
            <a:r>
              <a:rPr lang="en-US" dirty="0" smtClean="0"/>
              <a:t> </a:t>
            </a:r>
            <a:r>
              <a:rPr lang="en-US" dirty="0" err="1" smtClean="0"/>
              <a:t>beschrijft</a:t>
            </a: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r>
              <a:rPr lang="en-US" dirty="0" smtClean="0"/>
              <a:t>De </a:t>
            </a:r>
            <a:r>
              <a:rPr lang="en-US" dirty="0" err="1" smtClean="0"/>
              <a:t>hond</a:t>
            </a:r>
            <a:r>
              <a:rPr lang="en-US" dirty="0" smtClean="0"/>
              <a:t> </a:t>
            </a:r>
            <a:r>
              <a:rPr lang="en-US" dirty="0" err="1" smtClean="0"/>
              <a:t>wandelt</a:t>
            </a:r>
            <a:r>
              <a:rPr lang="en-US" dirty="0" smtClean="0"/>
              <a:t> over het </a:t>
            </a:r>
            <a:r>
              <a:rPr lang="en-US" dirty="0" err="1" smtClean="0"/>
              <a:t>gras</a:t>
            </a:r>
            <a:endParaRPr lang="en-US" dirty="0" smtClean="0"/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De </a:t>
            </a:r>
            <a:r>
              <a:rPr lang="en-US" dirty="0" err="1" smtClean="0">
                <a:solidFill>
                  <a:srgbClr val="FF0000"/>
                </a:solidFill>
              </a:rPr>
              <a:t>hond</a:t>
            </a:r>
            <a:r>
              <a:rPr lang="en-US" dirty="0" smtClean="0"/>
              <a:t> </a:t>
            </a:r>
            <a:r>
              <a:rPr lang="en-US" dirty="0" err="1" smtClean="0"/>
              <a:t>wandelt</a:t>
            </a:r>
            <a:r>
              <a:rPr lang="en-US" dirty="0" smtClean="0"/>
              <a:t> over het </a:t>
            </a:r>
            <a:r>
              <a:rPr lang="en-US" dirty="0" err="1" smtClean="0"/>
              <a:t>gras</a:t>
            </a:r>
            <a:endParaRPr lang="en-US" dirty="0" smtClean="0"/>
          </a:p>
          <a:p>
            <a:pPr eaLnBrk="1" hangingPunct="1"/>
            <a:r>
              <a:rPr lang="en-US" dirty="0" smtClean="0"/>
              <a:t>De </a:t>
            </a:r>
            <a:r>
              <a:rPr lang="en-US" dirty="0" err="1" smtClean="0"/>
              <a:t>hond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EC314"/>
                </a:solidFill>
              </a:rPr>
              <a:t>wandelt</a:t>
            </a:r>
            <a:r>
              <a:rPr lang="en-US" dirty="0" smtClean="0"/>
              <a:t> over het </a:t>
            </a:r>
            <a:r>
              <a:rPr lang="en-US" dirty="0" err="1" smtClean="0"/>
              <a:t>gras</a:t>
            </a:r>
            <a:endParaRPr lang="en-US" dirty="0" smtClean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Ontleden</a:t>
            </a:r>
            <a:endParaRPr lang="en-US" dirty="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3"/>
          </p:nvPr>
        </p:nvSpPr>
        <p:spPr>
          <a:xfrm>
            <a:off x="748145" y="2384425"/>
            <a:ext cx="8121218" cy="3952875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err="1" smtClean="0"/>
              <a:t>Wanneer</a:t>
            </a:r>
            <a:r>
              <a:rPr lang="en-US" dirty="0" smtClean="0"/>
              <a:t> is </a:t>
            </a:r>
            <a:r>
              <a:rPr lang="en-US" dirty="0" err="1" smtClean="0"/>
              <a:t>hij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Arnhem </a:t>
            </a:r>
            <a:r>
              <a:rPr lang="en-US" dirty="0" err="1" smtClean="0"/>
              <a:t>verhuisd</a:t>
            </a:r>
            <a:r>
              <a:rPr lang="en-US" dirty="0" smtClean="0"/>
              <a:t>?</a:t>
            </a:r>
          </a:p>
          <a:p>
            <a:pPr eaLnBrk="1" hangingPunct="1"/>
            <a:r>
              <a:rPr lang="en-US" dirty="0" err="1" smtClean="0"/>
              <a:t>Wanneer</a:t>
            </a:r>
            <a:r>
              <a:rPr lang="en-US" dirty="0" smtClean="0"/>
              <a:t> is </a:t>
            </a:r>
            <a:r>
              <a:rPr lang="en-US" dirty="0" err="1" smtClean="0">
                <a:solidFill>
                  <a:srgbClr val="FF0000"/>
                </a:solidFill>
              </a:rPr>
              <a:t>hij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Arnhem </a:t>
            </a:r>
            <a:r>
              <a:rPr lang="en-US" dirty="0" err="1" smtClean="0"/>
              <a:t>verhuisd</a:t>
            </a:r>
            <a:r>
              <a:rPr lang="en-US" dirty="0" smtClean="0"/>
              <a:t>?</a:t>
            </a:r>
          </a:p>
          <a:p>
            <a:pPr eaLnBrk="1" hangingPunct="1"/>
            <a:r>
              <a:rPr lang="en-US" dirty="0" err="1" smtClean="0"/>
              <a:t>Wanneer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EC314"/>
                </a:solidFill>
              </a:rPr>
              <a:t>is</a:t>
            </a:r>
            <a:r>
              <a:rPr lang="en-US" dirty="0" smtClean="0"/>
              <a:t> </a:t>
            </a:r>
            <a:r>
              <a:rPr lang="en-US" dirty="0" err="1" smtClean="0"/>
              <a:t>hij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Arnhem </a:t>
            </a:r>
            <a:r>
              <a:rPr lang="en-US" dirty="0" err="1" smtClean="0">
                <a:solidFill>
                  <a:srgbClr val="0EC314"/>
                </a:solidFill>
              </a:rPr>
              <a:t>verhuisd</a:t>
            </a:r>
            <a:r>
              <a:rPr lang="en-US" dirty="0" smtClean="0"/>
              <a:t>?</a:t>
            </a:r>
          </a:p>
          <a:p>
            <a:pPr eaLnBrk="1" hangingPunct="1"/>
            <a:endParaRPr lang="en-US" dirty="0" smtClean="0"/>
          </a:p>
          <a:p>
            <a:pPr eaLnBrk="1" hangingPunct="1">
              <a:buNone/>
            </a:pPr>
            <a:r>
              <a:rPr lang="en-US" dirty="0" smtClean="0"/>
              <a:t>Je </a:t>
            </a:r>
            <a:r>
              <a:rPr lang="en-US" dirty="0" err="1" smtClean="0"/>
              <a:t>weet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de </a:t>
            </a:r>
            <a:r>
              <a:rPr lang="en-US" dirty="0" err="1" smtClean="0"/>
              <a:t>hoge</a:t>
            </a:r>
            <a:r>
              <a:rPr lang="en-US" dirty="0" smtClean="0"/>
              <a:t> </a:t>
            </a:r>
            <a:r>
              <a:rPr lang="en-US" dirty="0" err="1" smtClean="0"/>
              <a:t>inflatie</a:t>
            </a:r>
            <a:r>
              <a:rPr lang="en-US" dirty="0" smtClean="0"/>
              <a:t> de </a:t>
            </a:r>
            <a:r>
              <a:rPr lang="en-US" dirty="0" err="1" smtClean="0"/>
              <a:t>winst</a:t>
            </a:r>
            <a:r>
              <a:rPr lang="en-US" dirty="0" smtClean="0"/>
              <a:t> </a:t>
            </a:r>
            <a:r>
              <a:rPr lang="en-US" dirty="0" err="1" smtClean="0"/>
              <a:t>vertekent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Je</a:t>
            </a:r>
            <a:r>
              <a:rPr lang="en-US" dirty="0" smtClean="0"/>
              <a:t> </a:t>
            </a:r>
            <a:r>
              <a:rPr lang="en-US" dirty="0" err="1" smtClean="0"/>
              <a:t>weet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de </a:t>
            </a:r>
            <a:r>
              <a:rPr lang="en-US" dirty="0" err="1" smtClean="0">
                <a:solidFill>
                  <a:srgbClr val="FF0000"/>
                </a:solidFill>
              </a:rPr>
              <a:t>hoge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inflatie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de </a:t>
            </a:r>
            <a:r>
              <a:rPr lang="en-US" dirty="0" err="1" smtClean="0"/>
              <a:t>winst</a:t>
            </a:r>
            <a:r>
              <a:rPr lang="en-US" dirty="0" smtClean="0"/>
              <a:t> </a:t>
            </a:r>
            <a:r>
              <a:rPr lang="en-US" dirty="0" err="1" smtClean="0"/>
              <a:t>vertekent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smtClean="0"/>
              <a:t>Je </a:t>
            </a:r>
            <a:r>
              <a:rPr lang="en-US" dirty="0" err="1" smtClean="0">
                <a:solidFill>
                  <a:srgbClr val="0EC314"/>
                </a:solidFill>
              </a:rPr>
              <a:t>weet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de </a:t>
            </a:r>
            <a:r>
              <a:rPr lang="en-US" dirty="0" err="1" smtClean="0"/>
              <a:t>hoge</a:t>
            </a:r>
            <a:r>
              <a:rPr lang="en-US" dirty="0" smtClean="0"/>
              <a:t> </a:t>
            </a:r>
            <a:r>
              <a:rPr lang="en-US" dirty="0" err="1" smtClean="0"/>
              <a:t>inflatie</a:t>
            </a:r>
            <a:r>
              <a:rPr lang="en-US" dirty="0" smtClean="0"/>
              <a:t> de </a:t>
            </a:r>
            <a:r>
              <a:rPr lang="en-US" dirty="0" err="1" smtClean="0"/>
              <a:t>winst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EC314"/>
                </a:solidFill>
              </a:rPr>
              <a:t>vertekent</a:t>
            </a:r>
            <a:r>
              <a:rPr lang="en-US" dirty="0" smtClean="0"/>
              <a:t>.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Ontleden</a:t>
            </a:r>
            <a:endParaRPr lang="en-US" dirty="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3"/>
          </p:nvPr>
        </p:nvSpPr>
        <p:spPr>
          <a:xfrm>
            <a:off x="678873" y="2384425"/>
            <a:ext cx="8190490" cy="3952875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sz="2100" dirty="0" err="1" smtClean="0"/>
              <a:t>Volgens</a:t>
            </a:r>
            <a:r>
              <a:rPr lang="en-US" sz="2100" dirty="0" smtClean="0"/>
              <a:t> </a:t>
            </a:r>
            <a:r>
              <a:rPr lang="en-US" sz="2100" dirty="0" err="1" smtClean="0"/>
              <a:t>mij</a:t>
            </a:r>
            <a:r>
              <a:rPr lang="en-US" sz="2100" dirty="0" smtClean="0"/>
              <a:t> </a:t>
            </a:r>
            <a:r>
              <a:rPr lang="en-US" sz="2100" dirty="0" err="1" smtClean="0"/>
              <a:t>hangt</a:t>
            </a:r>
            <a:r>
              <a:rPr lang="en-US" sz="2100" dirty="0" smtClean="0"/>
              <a:t> </a:t>
            </a:r>
            <a:r>
              <a:rPr lang="en-US" sz="2100" dirty="0" err="1" smtClean="0"/>
              <a:t>er</a:t>
            </a:r>
            <a:r>
              <a:rPr lang="en-US" sz="2100" dirty="0" smtClean="0"/>
              <a:t> </a:t>
            </a:r>
            <a:r>
              <a:rPr lang="en-US" sz="2100" dirty="0" err="1" smtClean="0"/>
              <a:t>een</a:t>
            </a:r>
            <a:r>
              <a:rPr lang="en-US" sz="2100" dirty="0" smtClean="0"/>
              <a:t> </a:t>
            </a:r>
            <a:r>
              <a:rPr lang="en-US" sz="2100" dirty="0" err="1" smtClean="0"/>
              <a:t>muffe</a:t>
            </a:r>
            <a:r>
              <a:rPr lang="en-US" sz="2100" dirty="0" smtClean="0"/>
              <a:t> </a:t>
            </a:r>
            <a:r>
              <a:rPr lang="en-US" sz="2100" dirty="0" err="1" smtClean="0"/>
              <a:t>sfeer</a:t>
            </a:r>
            <a:r>
              <a:rPr lang="en-US" sz="2100" dirty="0" smtClean="0"/>
              <a:t> in </a:t>
            </a:r>
            <a:r>
              <a:rPr lang="en-US" sz="2100" dirty="0" err="1" smtClean="0"/>
              <a:t>dit</a:t>
            </a:r>
            <a:r>
              <a:rPr lang="en-US" sz="2100" dirty="0" smtClean="0"/>
              <a:t> </a:t>
            </a:r>
            <a:r>
              <a:rPr lang="en-US" sz="2100" dirty="0" err="1" smtClean="0"/>
              <a:t>lokaal</a:t>
            </a:r>
            <a:r>
              <a:rPr lang="en-US" sz="2100" dirty="0" smtClean="0"/>
              <a:t>.</a:t>
            </a:r>
          </a:p>
          <a:p>
            <a:pPr eaLnBrk="1" hangingPunct="1"/>
            <a:r>
              <a:rPr lang="en-US" sz="2100" dirty="0" err="1" smtClean="0"/>
              <a:t>Volgens</a:t>
            </a:r>
            <a:r>
              <a:rPr lang="en-US" sz="2100" dirty="0" smtClean="0"/>
              <a:t> </a:t>
            </a:r>
            <a:r>
              <a:rPr lang="en-US" sz="2100" dirty="0" err="1" smtClean="0"/>
              <a:t>mij</a:t>
            </a:r>
            <a:r>
              <a:rPr lang="en-US" sz="2100" dirty="0" smtClean="0"/>
              <a:t> </a:t>
            </a:r>
            <a:r>
              <a:rPr lang="en-US" sz="2100" dirty="0" err="1" smtClean="0"/>
              <a:t>hangt</a:t>
            </a:r>
            <a:r>
              <a:rPr lang="en-US" sz="2100" dirty="0" smtClean="0"/>
              <a:t> </a:t>
            </a:r>
            <a:r>
              <a:rPr lang="en-US" sz="2100" dirty="0" err="1" smtClean="0"/>
              <a:t>er</a:t>
            </a:r>
            <a:r>
              <a:rPr lang="en-US" sz="2100" dirty="0" smtClean="0"/>
              <a:t> </a:t>
            </a:r>
            <a:r>
              <a:rPr lang="en-US" sz="2100" dirty="0" err="1" smtClean="0">
                <a:solidFill>
                  <a:srgbClr val="FF0000"/>
                </a:solidFill>
              </a:rPr>
              <a:t>een</a:t>
            </a:r>
            <a:r>
              <a:rPr lang="en-US" sz="2100" dirty="0" smtClean="0">
                <a:solidFill>
                  <a:srgbClr val="FF0000"/>
                </a:solidFill>
              </a:rPr>
              <a:t> </a:t>
            </a:r>
            <a:r>
              <a:rPr lang="en-US" sz="2100" dirty="0" err="1" smtClean="0">
                <a:solidFill>
                  <a:srgbClr val="FF0000"/>
                </a:solidFill>
              </a:rPr>
              <a:t>muffe</a:t>
            </a:r>
            <a:r>
              <a:rPr lang="en-US" sz="2100" dirty="0" smtClean="0">
                <a:solidFill>
                  <a:srgbClr val="FF0000"/>
                </a:solidFill>
              </a:rPr>
              <a:t> </a:t>
            </a:r>
            <a:r>
              <a:rPr lang="en-US" sz="2100" dirty="0" err="1" smtClean="0">
                <a:solidFill>
                  <a:srgbClr val="FF0000"/>
                </a:solidFill>
              </a:rPr>
              <a:t>sfeer</a:t>
            </a:r>
            <a:r>
              <a:rPr lang="en-US" sz="2100" dirty="0" smtClean="0"/>
              <a:t> in </a:t>
            </a:r>
            <a:r>
              <a:rPr lang="en-US" sz="2100" dirty="0" err="1" smtClean="0"/>
              <a:t>dit</a:t>
            </a:r>
            <a:r>
              <a:rPr lang="en-US" sz="2100" dirty="0" smtClean="0"/>
              <a:t> </a:t>
            </a:r>
            <a:r>
              <a:rPr lang="en-US" sz="2100" dirty="0" err="1" smtClean="0"/>
              <a:t>lokaal</a:t>
            </a:r>
            <a:r>
              <a:rPr lang="en-US" sz="2100" dirty="0" smtClean="0"/>
              <a:t>.</a:t>
            </a:r>
          </a:p>
          <a:p>
            <a:pPr eaLnBrk="1" hangingPunct="1"/>
            <a:r>
              <a:rPr lang="en-US" sz="2100" dirty="0" err="1" smtClean="0"/>
              <a:t>Volgens</a:t>
            </a:r>
            <a:r>
              <a:rPr lang="en-US" sz="2100" dirty="0" smtClean="0"/>
              <a:t> </a:t>
            </a:r>
            <a:r>
              <a:rPr lang="en-US" sz="2100" dirty="0" err="1" smtClean="0"/>
              <a:t>mij</a:t>
            </a:r>
            <a:r>
              <a:rPr lang="en-US" sz="2100" dirty="0" smtClean="0"/>
              <a:t> </a:t>
            </a:r>
            <a:r>
              <a:rPr lang="en-US" sz="2100" dirty="0" err="1" smtClean="0">
                <a:solidFill>
                  <a:srgbClr val="0EC314"/>
                </a:solidFill>
              </a:rPr>
              <a:t>hangt</a:t>
            </a:r>
            <a:r>
              <a:rPr lang="en-US" sz="2100" dirty="0" smtClean="0"/>
              <a:t> </a:t>
            </a:r>
            <a:r>
              <a:rPr lang="en-US" sz="2100" dirty="0" err="1" smtClean="0"/>
              <a:t>er</a:t>
            </a:r>
            <a:r>
              <a:rPr lang="en-US" sz="2100" dirty="0" smtClean="0"/>
              <a:t> </a:t>
            </a:r>
            <a:r>
              <a:rPr lang="en-US" sz="2100" dirty="0" err="1" smtClean="0"/>
              <a:t>een</a:t>
            </a:r>
            <a:r>
              <a:rPr lang="en-US" sz="2100" dirty="0" smtClean="0"/>
              <a:t> </a:t>
            </a:r>
            <a:r>
              <a:rPr lang="en-US" sz="2100" dirty="0" err="1" smtClean="0"/>
              <a:t>muffe</a:t>
            </a:r>
            <a:r>
              <a:rPr lang="en-US" sz="2100" dirty="0" smtClean="0"/>
              <a:t> </a:t>
            </a:r>
            <a:r>
              <a:rPr lang="en-US" sz="2100" dirty="0" err="1" smtClean="0"/>
              <a:t>sfeer</a:t>
            </a:r>
            <a:r>
              <a:rPr lang="en-US" sz="2100" dirty="0" smtClean="0"/>
              <a:t> in </a:t>
            </a:r>
            <a:r>
              <a:rPr lang="en-US" sz="2100" dirty="0" err="1" smtClean="0"/>
              <a:t>dit</a:t>
            </a:r>
            <a:r>
              <a:rPr lang="en-US" sz="2100" dirty="0" smtClean="0"/>
              <a:t> </a:t>
            </a:r>
            <a:r>
              <a:rPr lang="en-US" sz="2100" dirty="0" err="1" smtClean="0"/>
              <a:t>lokaal</a:t>
            </a:r>
            <a:r>
              <a:rPr lang="en-US" sz="2100" dirty="0" smtClean="0"/>
              <a:t>.</a:t>
            </a:r>
          </a:p>
          <a:p>
            <a:pPr eaLnBrk="1" hangingPunct="1"/>
            <a:endParaRPr lang="en-US" sz="2100" dirty="0" smtClean="0"/>
          </a:p>
          <a:p>
            <a:pPr eaLnBrk="1" hangingPunct="1">
              <a:buNone/>
            </a:pPr>
            <a:r>
              <a:rPr lang="en-US" sz="2100" dirty="0" err="1" smtClean="0"/>
              <a:t>Ik</a:t>
            </a:r>
            <a:r>
              <a:rPr lang="en-US" sz="2100" dirty="0" smtClean="0"/>
              <a:t> </a:t>
            </a:r>
            <a:r>
              <a:rPr lang="en-US" sz="2100" dirty="0" err="1" smtClean="0"/>
              <a:t>vind</a:t>
            </a:r>
            <a:r>
              <a:rPr lang="en-US" sz="2100" dirty="0" smtClean="0"/>
              <a:t> </a:t>
            </a:r>
            <a:r>
              <a:rPr lang="en-US" sz="2100" dirty="0" err="1" smtClean="0"/>
              <a:t>dat</a:t>
            </a:r>
            <a:r>
              <a:rPr lang="en-US" sz="2100" dirty="0" smtClean="0"/>
              <a:t> het </a:t>
            </a:r>
            <a:r>
              <a:rPr lang="en-US" sz="2100" dirty="0" err="1" smtClean="0"/>
              <a:t>klimaat</a:t>
            </a:r>
            <a:r>
              <a:rPr lang="en-US" sz="2100" dirty="0" smtClean="0"/>
              <a:t> in </a:t>
            </a:r>
            <a:r>
              <a:rPr lang="en-US" sz="2100" dirty="0" err="1" smtClean="0"/>
              <a:t>dit</a:t>
            </a:r>
            <a:r>
              <a:rPr lang="en-US" sz="2100" dirty="0" smtClean="0"/>
              <a:t> </a:t>
            </a:r>
            <a:r>
              <a:rPr lang="en-US" sz="2100" dirty="0" err="1" smtClean="0"/>
              <a:t>lokaal</a:t>
            </a:r>
            <a:r>
              <a:rPr lang="en-US" sz="2100" dirty="0" smtClean="0"/>
              <a:t> </a:t>
            </a:r>
            <a:r>
              <a:rPr lang="en-US" sz="2100" dirty="0" err="1" smtClean="0"/>
              <a:t>een</a:t>
            </a:r>
            <a:r>
              <a:rPr lang="en-US" sz="2100" dirty="0" smtClean="0"/>
              <a:t> </a:t>
            </a:r>
            <a:r>
              <a:rPr lang="en-US" sz="2100" dirty="0" err="1" smtClean="0"/>
              <a:t>muffe</a:t>
            </a:r>
            <a:r>
              <a:rPr lang="en-US" sz="2100" dirty="0" smtClean="0"/>
              <a:t> </a:t>
            </a:r>
            <a:r>
              <a:rPr lang="en-US" sz="2100" dirty="0" err="1" smtClean="0"/>
              <a:t>sfeer</a:t>
            </a:r>
            <a:r>
              <a:rPr lang="en-US" sz="2100" dirty="0" smtClean="0"/>
              <a:t> </a:t>
            </a:r>
            <a:r>
              <a:rPr lang="en-US" sz="2100" dirty="0" err="1" smtClean="0"/>
              <a:t>ademt</a:t>
            </a:r>
            <a:r>
              <a:rPr lang="en-US" sz="2100" dirty="0" smtClean="0"/>
              <a:t>.</a:t>
            </a:r>
          </a:p>
          <a:p>
            <a:pPr eaLnBrk="1" hangingPunct="1"/>
            <a:r>
              <a:rPr lang="en-US" sz="2100" dirty="0" err="1" smtClean="0">
                <a:solidFill>
                  <a:srgbClr val="FF0000"/>
                </a:solidFill>
              </a:rPr>
              <a:t>Ik</a:t>
            </a:r>
            <a:r>
              <a:rPr lang="en-US" sz="2100" dirty="0" smtClean="0"/>
              <a:t> </a:t>
            </a:r>
            <a:r>
              <a:rPr lang="en-US" sz="2100" dirty="0" err="1" smtClean="0"/>
              <a:t>vind</a:t>
            </a:r>
            <a:r>
              <a:rPr lang="en-US" sz="2100" dirty="0" smtClean="0"/>
              <a:t> </a:t>
            </a:r>
            <a:r>
              <a:rPr lang="en-US" sz="2100" dirty="0" err="1" smtClean="0"/>
              <a:t>dat</a:t>
            </a:r>
            <a:r>
              <a:rPr lang="en-US" sz="2100" dirty="0" smtClean="0"/>
              <a:t> </a:t>
            </a:r>
            <a:r>
              <a:rPr lang="en-US" sz="2100" dirty="0" smtClean="0">
                <a:solidFill>
                  <a:srgbClr val="FF0000"/>
                </a:solidFill>
              </a:rPr>
              <a:t>het </a:t>
            </a:r>
            <a:r>
              <a:rPr lang="en-US" sz="2100" dirty="0" err="1" smtClean="0">
                <a:solidFill>
                  <a:srgbClr val="FF0000"/>
                </a:solidFill>
              </a:rPr>
              <a:t>klimaat</a:t>
            </a:r>
            <a:r>
              <a:rPr lang="en-US" sz="2100" dirty="0" smtClean="0"/>
              <a:t> in </a:t>
            </a:r>
            <a:r>
              <a:rPr lang="en-US" sz="2100" dirty="0" err="1" smtClean="0"/>
              <a:t>dit</a:t>
            </a:r>
            <a:r>
              <a:rPr lang="en-US" sz="2100" dirty="0" smtClean="0"/>
              <a:t> </a:t>
            </a:r>
            <a:r>
              <a:rPr lang="en-US" sz="2100" dirty="0" err="1" smtClean="0"/>
              <a:t>lokaal</a:t>
            </a:r>
            <a:r>
              <a:rPr lang="en-US" sz="2100" dirty="0" smtClean="0"/>
              <a:t> </a:t>
            </a:r>
            <a:r>
              <a:rPr lang="en-US" sz="2100" dirty="0" err="1" smtClean="0"/>
              <a:t>een</a:t>
            </a:r>
            <a:r>
              <a:rPr lang="en-US" sz="2100" dirty="0" smtClean="0"/>
              <a:t> </a:t>
            </a:r>
            <a:r>
              <a:rPr lang="en-US" sz="2100" dirty="0" err="1" smtClean="0"/>
              <a:t>muffe</a:t>
            </a:r>
            <a:r>
              <a:rPr lang="en-US" sz="2100" dirty="0" smtClean="0"/>
              <a:t> </a:t>
            </a:r>
            <a:r>
              <a:rPr lang="en-US" sz="2100" dirty="0" err="1" smtClean="0"/>
              <a:t>sfeer</a:t>
            </a:r>
            <a:r>
              <a:rPr lang="en-US" sz="2100" dirty="0" smtClean="0"/>
              <a:t> </a:t>
            </a:r>
            <a:r>
              <a:rPr lang="en-US" sz="2100" dirty="0" err="1" smtClean="0"/>
              <a:t>ademt</a:t>
            </a:r>
            <a:r>
              <a:rPr lang="en-US" sz="2100" dirty="0" smtClean="0"/>
              <a:t>.</a:t>
            </a:r>
          </a:p>
          <a:p>
            <a:pPr eaLnBrk="1" hangingPunct="1"/>
            <a:r>
              <a:rPr lang="en-US" sz="2100" dirty="0" err="1" smtClean="0"/>
              <a:t>Ik</a:t>
            </a:r>
            <a:r>
              <a:rPr lang="en-US" sz="2100" dirty="0" smtClean="0"/>
              <a:t> </a:t>
            </a:r>
            <a:r>
              <a:rPr lang="en-US" sz="2100" dirty="0" err="1" smtClean="0">
                <a:solidFill>
                  <a:srgbClr val="0EC314"/>
                </a:solidFill>
              </a:rPr>
              <a:t>vind</a:t>
            </a:r>
            <a:r>
              <a:rPr lang="en-US" sz="2100" dirty="0" smtClean="0"/>
              <a:t> </a:t>
            </a:r>
            <a:r>
              <a:rPr lang="en-US" sz="2100" dirty="0" err="1" smtClean="0"/>
              <a:t>dat</a:t>
            </a:r>
            <a:r>
              <a:rPr lang="en-US" sz="2100" dirty="0" smtClean="0"/>
              <a:t> het </a:t>
            </a:r>
            <a:r>
              <a:rPr lang="en-US" sz="2100" dirty="0" err="1" smtClean="0"/>
              <a:t>klimaat</a:t>
            </a:r>
            <a:r>
              <a:rPr lang="en-US" sz="2100" dirty="0" smtClean="0"/>
              <a:t> in </a:t>
            </a:r>
            <a:r>
              <a:rPr lang="en-US" sz="2100" dirty="0" err="1" smtClean="0"/>
              <a:t>dit</a:t>
            </a:r>
            <a:r>
              <a:rPr lang="en-US" sz="2100" dirty="0" smtClean="0"/>
              <a:t> </a:t>
            </a:r>
            <a:r>
              <a:rPr lang="en-US" sz="2100" dirty="0" err="1" smtClean="0"/>
              <a:t>lokaal</a:t>
            </a:r>
            <a:r>
              <a:rPr lang="en-US" sz="2100" dirty="0" smtClean="0"/>
              <a:t> </a:t>
            </a:r>
            <a:r>
              <a:rPr lang="en-US" sz="2100" dirty="0" err="1" smtClean="0"/>
              <a:t>een</a:t>
            </a:r>
            <a:r>
              <a:rPr lang="en-US" sz="2100" dirty="0" smtClean="0"/>
              <a:t> </a:t>
            </a:r>
            <a:r>
              <a:rPr lang="en-US" sz="2100" dirty="0" err="1" smtClean="0"/>
              <a:t>muffe</a:t>
            </a:r>
            <a:r>
              <a:rPr lang="en-US" sz="2100" dirty="0" smtClean="0"/>
              <a:t> </a:t>
            </a:r>
            <a:r>
              <a:rPr lang="en-US" sz="2100" dirty="0" err="1" smtClean="0"/>
              <a:t>sfeer</a:t>
            </a:r>
            <a:r>
              <a:rPr lang="en-US" sz="2100" dirty="0" smtClean="0"/>
              <a:t> </a:t>
            </a:r>
            <a:r>
              <a:rPr lang="en-US" sz="2100" dirty="0" err="1" smtClean="0">
                <a:solidFill>
                  <a:srgbClr val="0EC314"/>
                </a:solidFill>
              </a:rPr>
              <a:t>ademt</a:t>
            </a:r>
            <a:r>
              <a:rPr lang="en-US" sz="2100" dirty="0" smtClean="0"/>
              <a:t>.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Tijden</a:t>
            </a:r>
            <a:r>
              <a:rPr lang="en-US" dirty="0" smtClean="0"/>
              <a:t>: </a:t>
            </a:r>
            <a:r>
              <a:rPr lang="en-US" dirty="0" err="1" smtClean="0"/>
              <a:t>wanneer</a:t>
            </a:r>
            <a:r>
              <a:rPr lang="en-US" dirty="0" smtClean="0"/>
              <a:t>?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3"/>
          </p:nvPr>
        </p:nvSpPr>
        <p:spPr>
          <a:xfrm>
            <a:off x="817418" y="2384425"/>
            <a:ext cx="8051945" cy="39528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u="sng" dirty="0" err="1" smtClean="0"/>
              <a:t>Tegenwoordige</a:t>
            </a:r>
            <a:r>
              <a:rPr lang="en-US" u="sng" dirty="0" smtClean="0"/>
              <a:t> </a:t>
            </a:r>
            <a:r>
              <a:rPr lang="en-US" u="sng" dirty="0" err="1" smtClean="0"/>
              <a:t>tijd</a:t>
            </a:r>
            <a:r>
              <a:rPr lang="en-US" u="sng" dirty="0" smtClean="0"/>
              <a:t> (TT)</a:t>
            </a:r>
          </a:p>
          <a:p>
            <a:pPr eaLnBrk="1" hangingPunct="1"/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wat</a:t>
            </a:r>
            <a:r>
              <a:rPr lang="en-US" dirty="0" smtClean="0"/>
              <a:t> nu </a:t>
            </a:r>
            <a:r>
              <a:rPr lang="en-US" dirty="0" err="1" smtClean="0"/>
              <a:t>aan</a:t>
            </a:r>
            <a:r>
              <a:rPr lang="en-US" dirty="0" smtClean="0"/>
              <a:t> de gang is</a:t>
            </a:r>
          </a:p>
          <a:p>
            <a:pPr eaLnBrk="1" hangingPunct="1"/>
            <a:endParaRPr lang="en-US" dirty="0" smtClean="0"/>
          </a:p>
          <a:p>
            <a:pPr marL="0" indent="0" eaLnBrk="1" hangingPunct="1">
              <a:buNone/>
            </a:pPr>
            <a:r>
              <a:rPr lang="en-US" u="sng" dirty="0" err="1" smtClean="0"/>
              <a:t>Verleden</a:t>
            </a:r>
            <a:r>
              <a:rPr lang="en-US" u="sng" dirty="0" smtClean="0"/>
              <a:t> </a:t>
            </a:r>
            <a:r>
              <a:rPr lang="en-US" u="sng" dirty="0" err="1" smtClean="0"/>
              <a:t>tijd</a:t>
            </a:r>
            <a:r>
              <a:rPr lang="en-US" u="sng" dirty="0" smtClean="0"/>
              <a:t> (VT)</a:t>
            </a:r>
          </a:p>
          <a:p>
            <a:pPr eaLnBrk="1" hangingPunct="1"/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eerder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de gang was</a:t>
            </a:r>
          </a:p>
          <a:p>
            <a:pPr eaLnBrk="1" hangingPunct="1"/>
            <a:endParaRPr lang="en-US" dirty="0" smtClean="0"/>
          </a:p>
          <a:p>
            <a:pPr marL="0" indent="0" eaLnBrk="1" hangingPunct="1">
              <a:buNone/>
            </a:pPr>
            <a:r>
              <a:rPr lang="en-US" u="sng" dirty="0" err="1" smtClean="0"/>
              <a:t>Voltooide</a:t>
            </a:r>
            <a:r>
              <a:rPr lang="en-US" u="sng" dirty="0" smtClean="0"/>
              <a:t> </a:t>
            </a:r>
            <a:r>
              <a:rPr lang="en-US" u="sng" dirty="0" err="1" smtClean="0"/>
              <a:t>tijd</a:t>
            </a:r>
            <a:r>
              <a:rPr lang="en-US" u="sng" dirty="0" smtClean="0"/>
              <a:t> (</a:t>
            </a:r>
            <a:r>
              <a:rPr lang="en-US" u="sng" dirty="0" err="1" smtClean="0"/>
              <a:t>VoT</a:t>
            </a:r>
            <a:r>
              <a:rPr lang="en-US" u="sng" dirty="0" smtClean="0"/>
              <a:t>)</a:t>
            </a:r>
          </a:p>
          <a:p>
            <a:pPr eaLnBrk="1" hangingPunct="1"/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wat</a:t>
            </a:r>
            <a:r>
              <a:rPr lang="en-US" dirty="0" smtClean="0"/>
              <a:t> is </a:t>
            </a:r>
            <a:r>
              <a:rPr lang="en-US" dirty="0" err="1" smtClean="0"/>
              <a:t>afgerond</a:t>
            </a:r>
            <a:endParaRPr lang="en-US" dirty="0" smtClean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Tegenwoordige</a:t>
            </a:r>
            <a:r>
              <a:rPr lang="en-US" dirty="0" smtClean="0"/>
              <a:t> </a:t>
            </a:r>
            <a:r>
              <a:rPr lang="en-US" dirty="0" err="1" smtClean="0"/>
              <a:t>tijd</a:t>
            </a:r>
            <a:r>
              <a:rPr lang="en-US" dirty="0" smtClean="0"/>
              <a:t> (TT)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idx="13"/>
          </p:nvPr>
        </p:nvSpPr>
        <p:spPr>
          <a:xfrm>
            <a:off x="441434" y="2384425"/>
            <a:ext cx="8427929" cy="3952875"/>
          </a:xfrm>
        </p:spPr>
        <p:txBody>
          <a:bodyPr>
            <a:normAutofit lnSpcReduction="10000"/>
          </a:bodyPr>
          <a:lstStyle/>
          <a:p>
            <a:pPr eaLnBrk="1" hangingPunct="1">
              <a:tabLst>
                <a:tab pos="2187696" algn="l"/>
                <a:tab pos="4384321" algn="l"/>
                <a:tab pos="4500402" algn="l"/>
              </a:tabLst>
            </a:pPr>
            <a:r>
              <a:rPr lang="en-US" dirty="0" err="1" smtClean="0">
                <a:solidFill>
                  <a:srgbClr val="FF0000"/>
                </a:solidFill>
              </a:rPr>
              <a:t>Regel</a:t>
            </a:r>
            <a:r>
              <a:rPr lang="en-US" dirty="0" smtClean="0"/>
              <a:t>: In de </a:t>
            </a:r>
            <a:r>
              <a:rPr lang="en-US" u="sng" dirty="0" err="1" smtClean="0">
                <a:solidFill>
                  <a:srgbClr val="0649FB"/>
                </a:solidFill>
              </a:rPr>
              <a:t>t</a:t>
            </a:r>
            <a:r>
              <a:rPr lang="en-US" dirty="0" err="1" smtClean="0"/>
              <a:t>egenwoordige</a:t>
            </a:r>
            <a:r>
              <a:rPr lang="en-US" dirty="0" smtClean="0"/>
              <a:t> </a:t>
            </a:r>
            <a:r>
              <a:rPr lang="en-US" u="sng" dirty="0" err="1" smtClean="0">
                <a:solidFill>
                  <a:srgbClr val="0649FB"/>
                </a:solidFill>
              </a:rPr>
              <a:t>t</a:t>
            </a:r>
            <a:r>
              <a:rPr lang="en-US" dirty="0" err="1" smtClean="0"/>
              <a:t>ijd</a:t>
            </a:r>
            <a:r>
              <a:rPr lang="en-US" dirty="0" smtClean="0"/>
              <a:t> </a:t>
            </a:r>
            <a:r>
              <a:rPr lang="en-US" dirty="0" err="1" smtClean="0"/>
              <a:t>krijgen</a:t>
            </a:r>
            <a:r>
              <a:rPr lang="en-US" dirty="0" smtClean="0"/>
              <a:t> de </a:t>
            </a:r>
            <a:r>
              <a:rPr lang="en-US" u="sng" dirty="0" err="1" smtClean="0">
                <a:solidFill>
                  <a:srgbClr val="0649FB"/>
                </a:solidFill>
              </a:rPr>
              <a:t>t</a:t>
            </a:r>
            <a:r>
              <a:rPr lang="en-US" dirty="0" err="1" smtClean="0"/>
              <a:t>weede</a:t>
            </a:r>
            <a:r>
              <a:rPr lang="en-US" dirty="0" smtClean="0"/>
              <a:t> en </a:t>
            </a:r>
            <a:r>
              <a:rPr lang="en-US" dirty="0" err="1" smtClean="0"/>
              <a:t>derde</a:t>
            </a:r>
            <a:r>
              <a:rPr lang="en-US" dirty="0" smtClean="0"/>
              <a:t> </a:t>
            </a:r>
            <a:r>
              <a:rPr lang="en-US" dirty="0" err="1" smtClean="0"/>
              <a:t>persoon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u="sng" dirty="0" smtClean="0">
                <a:solidFill>
                  <a:srgbClr val="0649FB"/>
                </a:solidFill>
              </a:rPr>
              <a:t>t</a:t>
            </a:r>
            <a:r>
              <a:rPr lang="en-US" dirty="0" smtClean="0"/>
              <a:t> </a:t>
            </a:r>
            <a:r>
              <a:rPr lang="en-US" dirty="0" err="1" smtClean="0"/>
              <a:t>achter</a:t>
            </a:r>
            <a:r>
              <a:rPr lang="en-US" dirty="0" smtClean="0"/>
              <a:t> de </a:t>
            </a:r>
            <a:r>
              <a:rPr lang="en-US" dirty="0" err="1" smtClean="0"/>
              <a:t>stam</a:t>
            </a:r>
            <a:endParaRPr lang="en-US" dirty="0" smtClean="0"/>
          </a:p>
          <a:p>
            <a:pPr eaLnBrk="1" hangingPunct="1">
              <a:tabLst>
                <a:tab pos="2187696" algn="l"/>
                <a:tab pos="4384321" algn="l"/>
                <a:tab pos="4500402" algn="l"/>
              </a:tabLst>
            </a:pPr>
            <a:endParaRPr lang="en-US" dirty="0" smtClean="0"/>
          </a:p>
          <a:p>
            <a:pPr eaLnBrk="1" hangingPunct="1">
              <a:tabLst>
                <a:tab pos="2187696" algn="l"/>
                <a:tab pos="4384321" algn="l"/>
                <a:tab pos="4500402" algn="l"/>
              </a:tabLst>
            </a:pPr>
            <a:r>
              <a:rPr lang="en-US" dirty="0" smtClean="0"/>
              <a:t>Stam is het </a:t>
            </a:r>
            <a:r>
              <a:rPr lang="en-US" dirty="0" err="1" smtClean="0"/>
              <a:t>hele</a:t>
            </a:r>
            <a:r>
              <a:rPr lang="en-US" dirty="0" smtClean="0"/>
              <a:t> </a:t>
            </a:r>
            <a:r>
              <a:rPr lang="en-US" dirty="0" err="1" smtClean="0"/>
              <a:t>werkwoord</a:t>
            </a:r>
            <a:r>
              <a:rPr lang="en-US" dirty="0" smtClean="0"/>
              <a:t> min </a:t>
            </a:r>
            <a:r>
              <a:rPr lang="en-US" i="1" dirty="0" smtClean="0">
                <a:latin typeface="Gill Sans" pitchFamily="-84" charset="0"/>
                <a:sym typeface="Gill Sans" pitchFamily="-84" charset="0"/>
              </a:rPr>
              <a:t>en</a:t>
            </a:r>
            <a:endParaRPr lang="en-US" i="1" dirty="0" smtClean="0">
              <a:latin typeface="Gill Sans" pitchFamily="-84" charset="0"/>
              <a:ea typeface="ヒラギノ角ゴ ProN W3" pitchFamily="-84" charset="-128"/>
              <a:sym typeface="Gill Sans" pitchFamily="-84" charset="0"/>
            </a:endParaRPr>
          </a:p>
          <a:p>
            <a:pPr eaLnBrk="1" hangingPunct="1">
              <a:tabLst>
                <a:tab pos="2187696" algn="l"/>
                <a:tab pos="4384321" algn="l"/>
                <a:tab pos="4500402" algn="l"/>
              </a:tabLst>
            </a:pPr>
            <a:endParaRPr lang="en-US" dirty="0" smtClean="0"/>
          </a:p>
          <a:p>
            <a:pPr eaLnBrk="1" hangingPunct="1">
              <a:tabLst>
                <a:tab pos="2187696" algn="l"/>
                <a:tab pos="4384321" algn="l"/>
                <a:tab pos="4500402" algn="l"/>
              </a:tabLst>
            </a:pP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dubbele</a:t>
            </a:r>
            <a:r>
              <a:rPr lang="en-US" dirty="0" smtClean="0"/>
              <a:t> </a:t>
            </a:r>
            <a:r>
              <a:rPr lang="en-US" dirty="0" err="1" smtClean="0"/>
              <a:t>medeklinker</a:t>
            </a:r>
            <a:r>
              <a:rPr lang="en-US" dirty="0" smtClean="0"/>
              <a:t> </a:t>
            </a:r>
            <a:r>
              <a:rPr lang="en-US" dirty="0" err="1" smtClean="0"/>
              <a:t>vervalt</a:t>
            </a:r>
            <a:r>
              <a:rPr lang="en-US" dirty="0" smtClean="0"/>
              <a:t> </a:t>
            </a:r>
            <a:r>
              <a:rPr lang="en-US" dirty="0" err="1" smtClean="0"/>
              <a:t>één</a:t>
            </a:r>
            <a:r>
              <a:rPr lang="en-US" dirty="0" smtClean="0"/>
              <a:t> </a:t>
            </a:r>
            <a:r>
              <a:rPr lang="en-US" dirty="0" err="1" smtClean="0"/>
              <a:t>daarvan</a:t>
            </a:r>
            <a:endParaRPr lang="en-US" dirty="0" smtClean="0"/>
          </a:p>
          <a:p>
            <a:pPr eaLnBrk="1" hangingPunct="1">
              <a:tabLst>
                <a:tab pos="2187696" algn="l"/>
                <a:tab pos="4384321" algn="l"/>
                <a:tab pos="4500402" algn="l"/>
              </a:tabLst>
            </a:pPr>
            <a:endParaRPr lang="en-US" dirty="0" smtClean="0"/>
          </a:p>
          <a:p>
            <a:pPr eaLnBrk="1" hangingPunct="1">
              <a:tabLst>
                <a:tab pos="2187696" algn="l"/>
                <a:tab pos="4384321" algn="l"/>
                <a:tab pos="4500402" algn="l"/>
              </a:tabLst>
            </a:pPr>
            <a:r>
              <a:rPr lang="en-US" dirty="0" err="1" smtClean="0"/>
              <a:t>Meestal</a:t>
            </a:r>
            <a:r>
              <a:rPr lang="en-US" dirty="0" smtClean="0"/>
              <a:t> is de </a:t>
            </a:r>
            <a:r>
              <a:rPr lang="en-US" dirty="0" err="1" smtClean="0"/>
              <a:t>stam</a:t>
            </a:r>
            <a:r>
              <a:rPr lang="en-US" dirty="0" smtClean="0"/>
              <a:t> </a:t>
            </a:r>
            <a:r>
              <a:rPr lang="en-US" dirty="0" err="1" smtClean="0"/>
              <a:t>gelijk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de </a:t>
            </a:r>
            <a:r>
              <a:rPr lang="en-US" dirty="0" err="1" smtClean="0"/>
              <a:t>ik-vorm</a:t>
            </a:r>
            <a:endParaRPr lang="en-US" dirty="0" smtClean="0"/>
          </a:p>
          <a:p>
            <a:pPr eaLnBrk="1" hangingPunct="1">
              <a:tabLst>
                <a:tab pos="2187696" algn="l"/>
                <a:tab pos="4384321" algn="l"/>
                <a:tab pos="4500402" algn="l"/>
              </a:tabLst>
            </a:pPr>
            <a:r>
              <a:rPr lang="en-US" sz="2800" dirty="0" err="1" smtClean="0">
                <a:latin typeface="Gill Sans" pitchFamily="-84" charset="0"/>
                <a:sym typeface="Gill Sans" pitchFamily="-84" charset="0"/>
              </a:rPr>
              <a:t>fiets</a:t>
            </a:r>
            <a:r>
              <a:rPr lang="en-US" sz="2800" dirty="0" smtClean="0">
                <a:latin typeface="Gill Sans" pitchFamily="-84" charset="0"/>
                <a:sym typeface="Gill Sans" pitchFamily="-84" charset="0"/>
              </a:rPr>
              <a:t>-</a:t>
            </a:r>
            <a:r>
              <a:rPr lang="en-US" sz="2800" i="1" dirty="0" smtClean="0">
                <a:latin typeface="Gill Sans" pitchFamily="-84" charset="0"/>
                <a:sym typeface="Gill Sans" pitchFamily="-84" charset="0"/>
              </a:rPr>
              <a:t>en</a:t>
            </a:r>
            <a:r>
              <a:rPr lang="en-US" sz="2800" i="1" dirty="0" smtClean="0">
                <a:latin typeface="Gill Sans" pitchFamily="-84" charset="0"/>
                <a:ea typeface="ヒラギノ角ゴ ProN W3" pitchFamily="-84" charset="-128"/>
                <a:sym typeface="Gill Sans" pitchFamily="-84" charset="0"/>
              </a:rPr>
              <a:t>	</a:t>
            </a:r>
            <a:r>
              <a:rPr lang="en-US" sz="2800" dirty="0" err="1" smtClean="0">
                <a:latin typeface="Gill Sans" pitchFamily="-84" charset="0"/>
                <a:sym typeface="Gill Sans" pitchFamily="-84" charset="0"/>
              </a:rPr>
              <a:t>wandel</a:t>
            </a:r>
            <a:r>
              <a:rPr lang="en-US" sz="2800" dirty="0" smtClean="0">
                <a:latin typeface="Gill Sans" pitchFamily="-84" charset="0"/>
                <a:sym typeface="Gill Sans" pitchFamily="-84" charset="0"/>
              </a:rPr>
              <a:t>-</a:t>
            </a:r>
            <a:r>
              <a:rPr lang="en-US" sz="2800" i="1" dirty="0" smtClean="0">
                <a:latin typeface="Gill Sans" pitchFamily="-84" charset="0"/>
                <a:sym typeface="Gill Sans" pitchFamily="-84" charset="0"/>
              </a:rPr>
              <a:t>en</a:t>
            </a:r>
            <a:r>
              <a:rPr lang="en-US" sz="2800" i="1" dirty="0" smtClean="0">
                <a:latin typeface="Gill Sans" pitchFamily="-84" charset="0"/>
                <a:ea typeface="ヒラギノ角ゴ ProN W3" pitchFamily="-84" charset="-128"/>
                <a:sym typeface="Gill Sans" pitchFamily="-84" charset="0"/>
              </a:rPr>
              <a:t>	</a:t>
            </a:r>
            <a:r>
              <a:rPr lang="en-US" sz="2800" dirty="0" err="1" smtClean="0">
                <a:latin typeface="Gill Sans" pitchFamily="-84" charset="0"/>
                <a:sym typeface="Gill Sans" pitchFamily="-84" charset="0"/>
              </a:rPr>
              <a:t>ren-</a:t>
            </a:r>
            <a:r>
              <a:rPr lang="en-US" sz="2800" i="1" dirty="0" err="1" smtClean="0">
                <a:latin typeface="Gill Sans" pitchFamily="-84" charset="0"/>
                <a:sym typeface="Gill Sans" pitchFamily="-84" charset="0"/>
              </a:rPr>
              <a:t>nen</a:t>
            </a:r>
            <a:r>
              <a:rPr lang="en-US" sz="2800" i="1" dirty="0" smtClean="0">
                <a:latin typeface="Gill Sans" pitchFamily="-84" charset="0"/>
                <a:ea typeface="ヒラギノ角ゴ ProN W3" pitchFamily="-84" charset="-128"/>
                <a:sym typeface="Gill Sans" pitchFamily="-84" charset="0"/>
              </a:rPr>
              <a:t/>
            </a:r>
            <a:br>
              <a:rPr lang="en-US" sz="2800" i="1" dirty="0" smtClean="0">
                <a:latin typeface="Gill Sans" pitchFamily="-84" charset="0"/>
                <a:ea typeface="ヒラギノ角ゴ ProN W3" pitchFamily="-84" charset="-128"/>
                <a:sym typeface="Gill Sans" pitchFamily="-84" charset="0"/>
              </a:rPr>
            </a:br>
            <a:r>
              <a:rPr lang="en-US" sz="2800" dirty="0" smtClean="0">
                <a:latin typeface="Gill Sans" pitchFamily="-84" charset="0"/>
                <a:sym typeface="Gill Sans" pitchFamily="-84" charset="0"/>
              </a:rPr>
              <a:t>1. </a:t>
            </a:r>
            <a:r>
              <a:rPr lang="en-US" sz="2800" dirty="0" err="1" smtClean="0">
                <a:latin typeface="Gill Sans" pitchFamily="-84" charset="0"/>
                <a:sym typeface="Gill Sans" pitchFamily="-84" charset="0"/>
              </a:rPr>
              <a:t>ik</a:t>
            </a:r>
            <a:r>
              <a:rPr lang="en-US" sz="2800" dirty="0" smtClean="0">
                <a:latin typeface="Gill Sans" pitchFamily="-84" charset="0"/>
                <a:sym typeface="Gill Sans" pitchFamily="-84" charset="0"/>
              </a:rPr>
              <a:t> </a:t>
            </a:r>
            <a:r>
              <a:rPr lang="en-US" sz="2800" dirty="0" err="1" smtClean="0">
                <a:latin typeface="Gill Sans" pitchFamily="-84" charset="0"/>
                <a:sym typeface="Gill Sans" pitchFamily="-84" charset="0"/>
              </a:rPr>
              <a:t>fiets</a:t>
            </a:r>
            <a:r>
              <a:rPr lang="en-US" sz="2800" dirty="0" smtClean="0">
                <a:latin typeface="Gill Sans" pitchFamily="-84" charset="0"/>
                <a:sym typeface="Gill Sans" pitchFamily="-84" charset="0"/>
              </a:rPr>
              <a:t> </a:t>
            </a:r>
            <a:r>
              <a:rPr lang="en-US" sz="2800" dirty="0" smtClean="0">
                <a:latin typeface="Gill Sans" pitchFamily="-84" charset="0"/>
                <a:ea typeface="ヒラギノ角ゴ ProN W3" pitchFamily="-84" charset="-128"/>
                <a:sym typeface="Gill Sans" pitchFamily="-84" charset="0"/>
              </a:rPr>
              <a:t>	</a:t>
            </a:r>
            <a:r>
              <a:rPr lang="en-US" sz="2800" dirty="0" err="1" smtClean="0">
                <a:latin typeface="Gill Sans" pitchFamily="-84" charset="0"/>
                <a:sym typeface="Gill Sans" pitchFamily="-84" charset="0"/>
              </a:rPr>
              <a:t>ik</a:t>
            </a:r>
            <a:r>
              <a:rPr lang="en-US" sz="2800" dirty="0" smtClean="0">
                <a:latin typeface="Gill Sans" pitchFamily="-84" charset="0"/>
                <a:sym typeface="Gill Sans" pitchFamily="-84" charset="0"/>
              </a:rPr>
              <a:t> </a:t>
            </a:r>
            <a:r>
              <a:rPr lang="en-US" sz="2800" dirty="0" err="1" smtClean="0">
                <a:latin typeface="Gill Sans" pitchFamily="-84" charset="0"/>
                <a:sym typeface="Gill Sans" pitchFamily="-84" charset="0"/>
              </a:rPr>
              <a:t>wandel</a:t>
            </a:r>
            <a:r>
              <a:rPr lang="en-US" sz="2800" dirty="0" smtClean="0">
                <a:latin typeface="Gill Sans" pitchFamily="-84" charset="0"/>
                <a:sym typeface="Gill Sans" pitchFamily="-84" charset="0"/>
              </a:rPr>
              <a:t> </a:t>
            </a:r>
            <a:r>
              <a:rPr lang="en-US" sz="2800" dirty="0" smtClean="0">
                <a:latin typeface="Gill Sans" pitchFamily="-84" charset="0"/>
                <a:ea typeface="ヒラギノ角ゴ ProN W3" pitchFamily="-84" charset="-128"/>
                <a:sym typeface="Gill Sans" pitchFamily="-84" charset="0"/>
              </a:rPr>
              <a:t>	</a:t>
            </a:r>
            <a:r>
              <a:rPr lang="en-US" sz="2800" dirty="0" err="1" smtClean="0">
                <a:latin typeface="Gill Sans" pitchFamily="-84" charset="0"/>
                <a:sym typeface="Gill Sans" pitchFamily="-84" charset="0"/>
              </a:rPr>
              <a:t>ik</a:t>
            </a:r>
            <a:r>
              <a:rPr lang="en-US" sz="2800" dirty="0" smtClean="0">
                <a:latin typeface="Gill Sans" pitchFamily="-84" charset="0"/>
                <a:sym typeface="Gill Sans" pitchFamily="-84" charset="0"/>
              </a:rPr>
              <a:t> </a:t>
            </a:r>
            <a:r>
              <a:rPr lang="en-US" sz="2800" dirty="0" err="1" smtClean="0">
                <a:latin typeface="Gill Sans" pitchFamily="-84" charset="0"/>
                <a:sym typeface="Gill Sans" pitchFamily="-84" charset="0"/>
              </a:rPr>
              <a:t>ren</a:t>
            </a:r>
            <a:r>
              <a:rPr lang="en-US" sz="2800" dirty="0" smtClean="0">
                <a:latin typeface="Gill Sans" pitchFamily="-84" charset="0"/>
                <a:ea typeface="ヒラギノ角ゴ ProN W3" pitchFamily="-84" charset="-128"/>
                <a:sym typeface="Gill Sans" pitchFamily="-84" charset="0"/>
              </a:rPr>
              <a:t/>
            </a:r>
            <a:br>
              <a:rPr lang="en-US" sz="2800" dirty="0" smtClean="0">
                <a:latin typeface="Gill Sans" pitchFamily="-84" charset="0"/>
                <a:ea typeface="ヒラギノ角ゴ ProN W3" pitchFamily="-84" charset="-128"/>
                <a:sym typeface="Gill Sans" pitchFamily="-84" charset="0"/>
              </a:rPr>
            </a:br>
            <a:r>
              <a:rPr lang="en-US" sz="2800" dirty="0" smtClean="0">
                <a:latin typeface="Gill Sans" pitchFamily="-84" charset="0"/>
                <a:sym typeface="Gill Sans" pitchFamily="-84" charset="0"/>
              </a:rPr>
              <a:t>2. </a:t>
            </a:r>
            <a:r>
              <a:rPr lang="en-US" sz="2800" dirty="0" err="1" smtClean="0">
                <a:latin typeface="Gill Sans" pitchFamily="-84" charset="0"/>
                <a:sym typeface="Gill Sans" pitchFamily="-84" charset="0"/>
              </a:rPr>
              <a:t>jij</a:t>
            </a:r>
            <a:r>
              <a:rPr lang="en-US" sz="2800" dirty="0" smtClean="0">
                <a:latin typeface="Gill Sans" pitchFamily="-84" charset="0"/>
                <a:sym typeface="Gill Sans" pitchFamily="-84" charset="0"/>
              </a:rPr>
              <a:t> </a:t>
            </a:r>
            <a:r>
              <a:rPr lang="en-US" sz="2800" dirty="0" err="1" smtClean="0">
                <a:latin typeface="Gill Sans" pitchFamily="-84" charset="0"/>
                <a:sym typeface="Gill Sans" pitchFamily="-84" charset="0"/>
              </a:rPr>
              <a:t>fiets</a:t>
            </a:r>
            <a:r>
              <a:rPr lang="en-US" sz="2800" u="sng" dirty="0" err="1" smtClean="0">
                <a:solidFill>
                  <a:srgbClr val="0649FB"/>
                </a:solidFill>
                <a:latin typeface="Gill Sans" pitchFamily="-84" charset="0"/>
                <a:sym typeface="Gill Sans" pitchFamily="-84" charset="0"/>
              </a:rPr>
              <a:t>t</a:t>
            </a:r>
            <a:r>
              <a:rPr lang="en-US" sz="2800" dirty="0" smtClean="0">
                <a:latin typeface="Gill Sans" pitchFamily="-84" charset="0"/>
                <a:sym typeface="Gill Sans" pitchFamily="-84" charset="0"/>
              </a:rPr>
              <a:t> </a:t>
            </a:r>
            <a:r>
              <a:rPr lang="en-US" sz="2800" dirty="0" smtClean="0">
                <a:latin typeface="Gill Sans" pitchFamily="-84" charset="0"/>
                <a:ea typeface="ヒラギノ角ゴ ProN W3" pitchFamily="-84" charset="-128"/>
                <a:sym typeface="Gill Sans" pitchFamily="-84" charset="0"/>
              </a:rPr>
              <a:t>	</a:t>
            </a:r>
            <a:r>
              <a:rPr lang="en-US" sz="2800" dirty="0" err="1" smtClean="0">
                <a:latin typeface="Gill Sans" pitchFamily="-84" charset="0"/>
                <a:sym typeface="Gill Sans" pitchFamily="-84" charset="0"/>
              </a:rPr>
              <a:t>jij</a:t>
            </a:r>
            <a:r>
              <a:rPr lang="en-US" sz="2800" dirty="0" smtClean="0">
                <a:latin typeface="Gill Sans" pitchFamily="-84" charset="0"/>
                <a:sym typeface="Gill Sans" pitchFamily="-84" charset="0"/>
              </a:rPr>
              <a:t> </a:t>
            </a:r>
            <a:r>
              <a:rPr lang="en-US" sz="2800" dirty="0" err="1" smtClean="0">
                <a:latin typeface="Gill Sans" pitchFamily="-84" charset="0"/>
                <a:sym typeface="Gill Sans" pitchFamily="-84" charset="0"/>
              </a:rPr>
              <a:t>wandel</a:t>
            </a:r>
            <a:r>
              <a:rPr lang="en-US" sz="2800" u="sng" dirty="0" err="1" smtClean="0">
                <a:solidFill>
                  <a:srgbClr val="0649FB"/>
                </a:solidFill>
                <a:latin typeface="Gill Sans" pitchFamily="-84" charset="0"/>
                <a:sym typeface="Gill Sans" pitchFamily="-84" charset="0"/>
              </a:rPr>
              <a:t>t</a:t>
            </a:r>
            <a:r>
              <a:rPr lang="en-US" sz="2800" dirty="0" smtClean="0">
                <a:latin typeface="Gill Sans" pitchFamily="-84" charset="0"/>
                <a:sym typeface="Gill Sans" pitchFamily="-84" charset="0"/>
              </a:rPr>
              <a:t> </a:t>
            </a:r>
            <a:r>
              <a:rPr lang="en-US" sz="2800" dirty="0" smtClean="0">
                <a:latin typeface="Gill Sans" pitchFamily="-84" charset="0"/>
                <a:ea typeface="ヒラギノ角ゴ ProN W3" pitchFamily="-84" charset="-128"/>
                <a:sym typeface="Gill Sans" pitchFamily="-84" charset="0"/>
              </a:rPr>
              <a:t>	</a:t>
            </a:r>
            <a:r>
              <a:rPr lang="en-US" sz="2800" dirty="0" err="1" smtClean="0">
                <a:latin typeface="Gill Sans" pitchFamily="-84" charset="0"/>
                <a:sym typeface="Gill Sans" pitchFamily="-84" charset="0"/>
              </a:rPr>
              <a:t>jij</a:t>
            </a:r>
            <a:r>
              <a:rPr lang="en-US" sz="2800" dirty="0" smtClean="0">
                <a:latin typeface="Gill Sans" pitchFamily="-84" charset="0"/>
                <a:sym typeface="Gill Sans" pitchFamily="-84" charset="0"/>
              </a:rPr>
              <a:t> ren</a:t>
            </a:r>
            <a:r>
              <a:rPr lang="en-US" sz="2800" u="sng" dirty="0" smtClean="0">
                <a:solidFill>
                  <a:srgbClr val="0649FB"/>
                </a:solidFill>
                <a:latin typeface="Gill Sans" pitchFamily="-84" charset="0"/>
                <a:sym typeface="Gill Sans" pitchFamily="-84" charset="0"/>
              </a:rPr>
              <a:t>t</a:t>
            </a:r>
            <a:endParaRPr lang="en-US" sz="2800" u="sng" dirty="0" smtClean="0">
              <a:solidFill>
                <a:srgbClr val="0649FB"/>
              </a:solidFill>
              <a:latin typeface="Gill Sans" pitchFamily="-84" charset="0"/>
              <a:ea typeface="ヒラギノ角ゴ ProN W3" pitchFamily="-84" charset="-128"/>
              <a:sym typeface="Gill Sans" pitchFamily="-84" charset="0"/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>
          <a:xfrm>
            <a:off x="441434" y="1660355"/>
            <a:ext cx="8427930" cy="393744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Regel</a:t>
            </a:r>
            <a:r>
              <a:rPr lang="en-US" dirty="0" smtClean="0"/>
              <a:t> 1 van de </a:t>
            </a:r>
            <a:r>
              <a:rPr lang="en-US" dirty="0" err="1" smtClean="0"/>
              <a:t>regels</a:t>
            </a:r>
            <a:r>
              <a:rPr lang="en-US" dirty="0" smtClean="0"/>
              <a:t> die je </a:t>
            </a:r>
            <a:r>
              <a:rPr lang="en-US" dirty="0" err="1" smtClean="0"/>
              <a:t>uit</a:t>
            </a:r>
            <a:r>
              <a:rPr lang="en-US" dirty="0" smtClean="0"/>
              <a:t> je </a:t>
            </a:r>
            <a:r>
              <a:rPr lang="en-US" dirty="0" err="1" smtClean="0"/>
              <a:t>hoofd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kennen</a:t>
            </a:r>
            <a:r>
              <a:rPr lang="en-US" dirty="0" smtClean="0"/>
              <a:t>, </a:t>
            </a:r>
            <a:r>
              <a:rPr lang="en-US" dirty="0" err="1" smtClean="0"/>
              <a:t>zie</a:t>
            </a:r>
            <a:r>
              <a:rPr lang="en-US" dirty="0" smtClean="0"/>
              <a:t> #</a:t>
            </a:r>
            <a:r>
              <a:rPr lang="en-US" dirty="0" err="1" smtClean="0"/>
              <a:t>onderwijsonline</a:t>
            </a:r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1"/>
          <p:cNvSpPr>
            <a:spLocks noGrp="1" noChangeArrowheads="1"/>
          </p:cNvSpPr>
          <p:nvPr>
            <p:ph type="title"/>
          </p:nvPr>
        </p:nvSpPr>
        <p:spPr>
          <a:xfrm>
            <a:off x="719528" y="1096887"/>
            <a:ext cx="8149836" cy="650375"/>
          </a:xfrm>
        </p:spPr>
        <p:txBody>
          <a:bodyPr/>
          <a:lstStyle/>
          <a:p>
            <a:pPr eaLnBrk="1" hangingPunct="1"/>
            <a:r>
              <a:rPr lang="en-US" sz="4200" dirty="0" smtClean="0"/>
              <a:t>TT: </a:t>
            </a:r>
            <a:r>
              <a:rPr lang="en-US" sz="4200" dirty="0" err="1" smtClean="0"/>
              <a:t>Als</a:t>
            </a:r>
            <a:r>
              <a:rPr lang="en-US" sz="4200" dirty="0" smtClean="0"/>
              <a:t> de </a:t>
            </a:r>
            <a:r>
              <a:rPr lang="en-US" sz="4200" dirty="0" err="1" smtClean="0"/>
              <a:t>stam</a:t>
            </a:r>
            <a:r>
              <a:rPr lang="en-US" sz="4200" dirty="0" smtClean="0"/>
              <a:t> </a:t>
            </a:r>
            <a:r>
              <a:rPr lang="en-US" sz="4200" dirty="0" err="1" smtClean="0"/>
              <a:t>eindigt</a:t>
            </a:r>
            <a:r>
              <a:rPr lang="en-US" sz="4200" dirty="0" smtClean="0"/>
              <a:t> op d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idx="13"/>
          </p:nvPr>
        </p:nvSpPr>
        <p:spPr>
          <a:xfrm>
            <a:off x="719528" y="2384425"/>
            <a:ext cx="8149835" cy="3952875"/>
          </a:xfrm>
        </p:spPr>
        <p:txBody>
          <a:bodyPr>
            <a:noAutofit/>
          </a:bodyPr>
          <a:lstStyle/>
          <a:p>
            <a:pPr marL="0" indent="0" eaLnBrk="1" hangingPunct="1">
              <a:spcBef>
                <a:spcPts val="1828"/>
              </a:spcBef>
              <a:buNone/>
              <a:tabLst>
                <a:tab pos="2280338" algn="l"/>
                <a:tab pos="5022771" algn="l"/>
              </a:tabLst>
            </a:pPr>
            <a:r>
              <a:rPr lang="en-US" sz="2400" dirty="0" err="1" smtClean="0">
                <a:solidFill>
                  <a:srgbClr val="FF450B"/>
                </a:solidFill>
              </a:rPr>
              <a:t>Regel</a:t>
            </a:r>
            <a:r>
              <a:rPr lang="en-US" sz="2400" dirty="0" smtClean="0"/>
              <a:t>: </a:t>
            </a:r>
            <a:br>
              <a:rPr lang="en-US" sz="2400" dirty="0" smtClean="0"/>
            </a:br>
            <a:r>
              <a:rPr lang="en-US" sz="2400" dirty="0" smtClean="0"/>
              <a:t>In de </a:t>
            </a:r>
            <a:r>
              <a:rPr lang="en-US" sz="2400" u="sng" dirty="0" err="1" smtClean="0">
                <a:solidFill>
                  <a:srgbClr val="0C2BE2"/>
                </a:solidFill>
              </a:rPr>
              <a:t>t</a:t>
            </a:r>
            <a:r>
              <a:rPr lang="en-US" sz="2400" dirty="0" err="1" smtClean="0"/>
              <a:t>egenwoordige</a:t>
            </a:r>
            <a:r>
              <a:rPr lang="en-US" sz="2400" dirty="0" smtClean="0"/>
              <a:t> </a:t>
            </a:r>
            <a:r>
              <a:rPr lang="en-US" sz="2400" u="sng" dirty="0" err="1" smtClean="0">
                <a:solidFill>
                  <a:srgbClr val="0C2BE2"/>
                </a:solidFill>
              </a:rPr>
              <a:t>t</a:t>
            </a:r>
            <a:r>
              <a:rPr lang="en-US" sz="2400" dirty="0" err="1" smtClean="0"/>
              <a:t>ijd</a:t>
            </a:r>
            <a:r>
              <a:rPr lang="en-US" sz="2400" dirty="0" smtClean="0"/>
              <a:t> </a:t>
            </a:r>
            <a:r>
              <a:rPr lang="en-US" sz="2400" dirty="0" err="1" smtClean="0"/>
              <a:t>krijgen</a:t>
            </a:r>
            <a:r>
              <a:rPr lang="en-US" sz="2400" dirty="0" smtClean="0"/>
              <a:t> de </a:t>
            </a:r>
            <a:r>
              <a:rPr lang="en-US" sz="2400" u="sng" dirty="0" err="1" smtClean="0">
                <a:solidFill>
                  <a:srgbClr val="0C2BE2"/>
                </a:solidFill>
              </a:rPr>
              <a:t>t</a:t>
            </a:r>
            <a:r>
              <a:rPr lang="en-US" sz="2400" dirty="0" err="1" smtClean="0"/>
              <a:t>weede</a:t>
            </a:r>
            <a:r>
              <a:rPr lang="en-US" sz="2400" dirty="0" smtClean="0"/>
              <a:t> en </a:t>
            </a:r>
            <a:r>
              <a:rPr lang="en-US" sz="2400" dirty="0" err="1" smtClean="0"/>
              <a:t>derde</a:t>
            </a:r>
            <a:r>
              <a:rPr lang="en-US" sz="2400" dirty="0" smtClean="0"/>
              <a:t> </a:t>
            </a:r>
            <a:r>
              <a:rPr lang="en-US" sz="2400" dirty="0" err="1" smtClean="0"/>
              <a:t>persoon</a:t>
            </a:r>
            <a:r>
              <a:rPr lang="en-US" sz="2400" dirty="0" smtClean="0"/>
              <a:t>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u="sng" dirty="0" smtClean="0">
                <a:solidFill>
                  <a:srgbClr val="0C2BE2"/>
                </a:solidFill>
              </a:rPr>
              <a:t>t</a:t>
            </a:r>
            <a:r>
              <a:rPr lang="en-US" sz="2400" dirty="0" smtClean="0"/>
              <a:t> </a:t>
            </a:r>
            <a:r>
              <a:rPr lang="en-US" sz="2400" dirty="0" err="1" smtClean="0"/>
              <a:t>achter</a:t>
            </a:r>
            <a:r>
              <a:rPr lang="en-US" sz="2400" dirty="0" smtClean="0"/>
              <a:t> de </a:t>
            </a:r>
            <a:r>
              <a:rPr lang="en-US" sz="2400" dirty="0" err="1" smtClean="0"/>
              <a:t>stam</a:t>
            </a:r>
            <a:endParaRPr lang="en-US" sz="2400" dirty="0" smtClean="0"/>
          </a:p>
          <a:p>
            <a:pPr marL="0" indent="0" eaLnBrk="1" hangingPunct="1">
              <a:tabLst>
                <a:tab pos="2280338" algn="l"/>
                <a:tab pos="5022771" algn="l"/>
              </a:tabLst>
            </a:pPr>
            <a:endParaRPr lang="en-US" sz="2400" dirty="0" smtClean="0"/>
          </a:p>
          <a:p>
            <a:pPr marL="0" indent="0" eaLnBrk="1" hangingPunct="1">
              <a:buNone/>
              <a:tabLst>
                <a:tab pos="1798638" algn="l"/>
              </a:tabLst>
            </a:pPr>
            <a:r>
              <a:rPr lang="en-US" sz="2400" dirty="0" smtClean="0"/>
              <a:t>word-</a:t>
            </a:r>
            <a:r>
              <a:rPr lang="en-US" sz="2400" i="1" dirty="0" smtClean="0"/>
              <a:t>en</a:t>
            </a:r>
            <a:r>
              <a:rPr lang="en-US" sz="2400" dirty="0" smtClean="0"/>
              <a:t>	</a:t>
            </a:r>
            <a:r>
              <a:rPr lang="en-US" sz="2400" dirty="0" err="1" smtClean="0"/>
              <a:t>antwoord</a:t>
            </a:r>
            <a:r>
              <a:rPr lang="en-US" sz="2400" dirty="0" smtClean="0"/>
              <a:t>-</a:t>
            </a:r>
            <a:r>
              <a:rPr lang="en-US" sz="2400" i="1" dirty="0" smtClean="0"/>
              <a:t>en</a:t>
            </a:r>
            <a:r>
              <a:rPr lang="en-US" sz="2400" dirty="0" smtClean="0"/>
              <a:t>		brand-en</a:t>
            </a:r>
            <a:br>
              <a:rPr lang="en-US" sz="2400" dirty="0" smtClean="0"/>
            </a:br>
            <a:endParaRPr lang="en-US" sz="2400" dirty="0" smtClean="0"/>
          </a:p>
          <a:p>
            <a:pPr marL="0" indent="0" eaLnBrk="1" hangingPunct="1">
              <a:buNone/>
              <a:tabLst>
                <a:tab pos="1889125" algn="l"/>
              </a:tabLst>
            </a:pPr>
            <a:r>
              <a:rPr lang="en-US" sz="2400" dirty="0" smtClean="0"/>
              <a:t>1. </a:t>
            </a:r>
            <a:r>
              <a:rPr lang="en-US" sz="2400" dirty="0" err="1" smtClean="0"/>
              <a:t>ik</a:t>
            </a:r>
            <a:r>
              <a:rPr lang="en-US" sz="2400" dirty="0" smtClean="0"/>
              <a:t> word	</a:t>
            </a:r>
            <a:r>
              <a:rPr lang="en-US" sz="2400" dirty="0" err="1" smtClean="0"/>
              <a:t>ik</a:t>
            </a:r>
            <a:r>
              <a:rPr lang="en-US" sz="2400" dirty="0" smtClean="0"/>
              <a:t> </a:t>
            </a:r>
            <a:r>
              <a:rPr lang="en-US" sz="2400" dirty="0" err="1" smtClean="0"/>
              <a:t>antwoord</a:t>
            </a:r>
            <a:r>
              <a:rPr lang="en-US" sz="2400" dirty="0" smtClean="0"/>
              <a:t>		</a:t>
            </a:r>
            <a:r>
              <a:rPr lang="en-US" sz="2400" dirty="0" err="1" smtClean="0"/>
              <a:t>ik</a:t>
            </a:r>
            <a:r>
              <a:rPr lang="en-US" sz="2400" dirty="0" smtClean="0"/>
              <a:t> brand</a:t>
            </a:r>
            <a:br>
              <a:rPr lang="en-US" sz="2400" dirty="0" smtClean="0"/>
            </a:br>
            <a:r>
              <a:rPr lang="en-US" sz="2400" dirty="0" smtClean="0"/>
              <a:t>2. </a:t>
            </a:r>
            <a:r>
              <a:rPr lang="en-US" sz="2400" dirty="0" err="1" smtClean="0"/>
              <a:t>jij</a:t>
            </a:r>
            <a:r>
              <a:rPr lang="en-US" sz="2400" dirty="0" smtClean="0"/>
              <a:t> </a:t>
            </a:r>
            <a:r>
              <a:rPr lang="en-US" sz="2400" dirty="0" err="1" smtClean="0"/>
              <a:t>word</a:t>
            </a:r>
            <a:r>
              <a:rPr lang="en-US" sz="2400" u="sng" dirty="0" err="1" smtClean="0">
                <a:solidFill>
                  <a:srgbClr val="0C2BE2"/>
                </a:solidFill>
              </a:rPr>
              <a:t>t</a:t>
            </a:r>
            <a:r>
              <a:rPr lang="en-US" sz="2400" dirty="0" smtClean="0"/>
              <a:t>	</a:t>
            </a:r>
            <a:r>
              <a:rPr lang="en-US" sz="2400" dirty="0" err="1" smtClean="0"/>
              <a:t>jij</a:t>
            </a:r>
            <a:r>
              <a:rPr lang="en-US" sz="2400" dirty="0" smtClean="0"/>
              <a:t> </a:t>
            </a:r>
            <a:r>
              <a:rPr lang="en-US" sz="2400" dirty="0" err="1" smtClean="0"/>
              <a:t>antwoord</a:t>
            </a:r>
            <a:r>
              <a:rPr lang="en-US" sz="2400" u="sng" dirty="0" err="1" smtClean="0">
                <a:solidFill>
                  <a:srgbClr val="0C2BE2"/>
                </a:solidFill>
              </a:rPr>
              <a:t>t</a:t>
            </a:r>
            <a:r>
              <a:rPr lang="en-US" sz="2400" dirty="0" smtClean="0"/>
              <a:t>	</a:t>
            </a:r>
            <a:r>
              <a:rPr lang="en-US" sz="2400" dirty="0" err="1" smtClean="0"/>
              <a:t>jij</a:t>
            </a:r>
            <a:r>
              <a:rPr lang="en-US" sz="2400" dirty="0" smtClean="0"/>
              <a:t> </a:t>
            </a:r>
            <a:r>
              <a:rPr lang="en-US" sz="2400" dirty="0" err="1" smtClean="0"/>
              <a:t>brand</a:t>
            </a:r>
            <a:r>
              <a:rPr lang="en-US" sz="2400" u="sng" dirty="0" err="1" smtClean="0">
                <a:solidFill>
                  <a:srgbClr val="0C2BE2"/>
                </a:solidFill>
              </a:rPr>
              <a:t>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3. </a:t>
            </a:r>
            <a:r>
              <a:rPr lang="en-US" sz="2400" dirty="0" err="1" smtClean="0"/>
              <a:t>zij</a:t>
            </a:r>
            <a:r>
              <a:rPr lang="en-US" sz="2400" dirty="0" smtClean="0"/>
              <a:t> </a:t>
            </a:r>
            <a:r>
              <a:rPr lang="en-US" sz="2400" dirty="0" err="1" smtClean="0"/>
              <a:t>word</a:t>
            </a:r>
            <a:r>
              <a:rPr lang="en-US" sz="2400" u="sng" dirty="0" err="1" smtClean="0">
                <a:solidFill>
                  <a:srgbClr val="0C2BE2"/>
                </a:solidFill>
              </a:rPr>
              <a:t>t</a:t>
            </a:r>
            <a:r>
              <a:rPr lang="en-US" sz="2400" dirty="0" smtClean="0"/>
              <a:t>	</a:t>
            </a:r>
            <a:r>
              <a:rPr lang="en-US" sz="2400" dirty="0" err="1" smtClean="0"/>
              <a:t>zij</a:t>
            </a:r>
            <a:r>
              <a:rPr lang="en-US" sz="2400" dirty="0" smtClean="0"/>
              <a:t> </a:t>
            </a:r>
            <a:r>
              <a:rPr lang="en-US" sz="2400" dirty="0" err="1" smtClean="0"/>
              <a:t>antwoord</a:t>
            </a:r>
            <a:r>
              <a:rPr lang="en-US" sz="2400" u="sng" dirty="0" err="1" smtClean="0">
                <a:solidFill>
                  <a:srgbClr val="0C2BE2"/>
                </a:solidFill>
              </a:rPr>
              <a:t>t</a:t>
            </a:r>
            <a:r>
              <a:rPr lang="en-US" sz="2400" dirty="0" smtClean="0"/>
              <a:t>	</a:t>
            </a:r>
            <a:r>
              <a:rPr lang="en-US" sz="2400" dirty="0" err="1" smtClean="0"/>
              <a:t>zij</a:t>
            </a:r>
            <a:r>
              <a:rPr lang="en-US" sz="2400" dirty="0" smtClean="0"/>
              <a:t> </a:t>
            </a:r>
            <a:r>
              <a:rPr lang="en-US" sz="2400" dirty="0" err="1" smtClean="0"/>
              <a:t>brand</a:t>
            </a:r>
            <a:r>
              <a:rPr lang="en-US" sz="2400" u="sng" dirty="0" err="1" smtClean="0">
                <a:solidFill>
                  <a:srgbClr val="0C2BE2"/>
                </a:solidFill>
              </a:rPr>
              <a:t>t</a:t>
            </a:r>
            <a:endParaRPr lang="en-US" sz="2400" u="sng" dirty="0" smtClean="0">
              <a:solidFill>
                <a:srgbClr val="0C2BE2"/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>
          <a:xfrm>
            <a:off x="719528" y="1747262"/>
            <a:ext cx="7897588" cy="393744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Regel</a:t>
            </a:r>
            <a:r>
              <a:rPr lang="en-US" dirty="0" smtClean="0"/>
              <a:t> 1 van de </a:t>
            </a:r>
            <a:r>
              <a:rPr lang="en-US" dirty="0" err="1" smtClean="0"/>
              <a:t>regels</a:t>
            </a:r>
            <a:r>
              <a:rPr lang="en-US" dirty="0" smtClean="0"/>
              <a:t> die je </a:t>
            </a:r>
            <a:r>
              <a:rPr lang="en-US" dirty="0" err="1" smtClean="0"/>
              <a:t>uit</a:t>
            </a:r>
            <a:r>
              <a:rPr lang="en-US" dirty="0" smtClean="0"/>
              <a:t> je </a:t>
            </a:r>
            <a:r>
              <a:rPr lang="en-US" dirty="0" err="1" smtClean="0"/>
              <a:t>hoofd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kennen</a:t>
            </a:r>
            <a:r>
              <a:rPr lang="en-US" dirty="0" smtClean="0"/>
              <a:t>, </a:t>
            </a:r>
            <a:r>
              <a:rPr lang="en-US" dirty="0" err="1" smtClean="0"/>
              <a:t>zie</a:t>
            </a:r>
            <a:r>
              <a:rPr lang="en-US" dirty="0" smtClean="0"/>
              <a:t> #</a:t>
            </a:r>
            <a:r>
              <a:rPr lang="en-US" dirty="0" err="1" smtClean="0"/>
              <a:t>onderwijsonline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TT: </a:t>
            </a:r>
            <a:r>
              <a:rPr lang="en-US" dirty="0" err="1" smtClean="0"/>
              <a:t>Uitzondering</a:t>
            </a:r>
            <a:endParaRPr lang="en-US" dirty="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3"/>
          </p:nvPr>
        </p:nvSpPr>
        <p:spPr>
          <a:xfrm>
            <a:off x="630621" y="2384425"/>
            <a:ext cx="8238742" cy="3952875"/>
          </a:xfrm>
        </p:spPr>
        <p:txBody>
          <a:bodyPr/>
          <a:lstStyle/>
          <a:p>
            <a:pPr eaLnBrk="1" hangingPunct="1"/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i="1" dirty="0" smtClean="0"/>
              <a:t>je</a:t>
            </a:r>
            <a:r>
              <a:rPr lang="en-US" dirty="0" smtClean="0"/>
              <a:t> of </a:t>
            </a:r>
            <a:r>
              <a:rPr lang="en-US" i="1" dirty="0" err="1" smtClean="0"/>
              <a:t>jij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onderwerp</a:t>
            </a:r>
            <a:r>
              <a:rPr lang="en-US" dirty="0" smtClean="0"/>
              <a:t> is, en in de </a:t>
            </a:r>
            <a:r>
              <a:rPr lang="en-US" dirty="0" err="1" smtClean="0"/>
              <a:t>zin</a:t>
            </a:r>
            <a:r>
              <a:rPr lang="en-US" dirty="0" smtClean="0"/>
              <a:t> </a:t>
            </a:r>
            <a:r>
              <a:rPr lang="en-US" dirty="0" err="1" smtClean="0"/>
              <a:t>ná</a:t>
            </a:r>
            <a:r>
              <a:rPr lang="en-US" dirty="0" smtClean="0"/>
              <a:t> het </a:t>
            </a:r>
            <a:r>
              <a:rPr lang="en-US" dirty="0" err="1" smtClean="0">
                <a:solidFill>
                  <a:srgbClr val="0EC314"/>
                </a:solidFill>
              </a:rPr>
              <a:t>gezegde</a:t>
            </a:r>
            <a:r>
              <a:rPr lang="en-US" dirty="0" smtClean="0"/>
              <a:t> </a:t>
            </a:r>
            <a:r>
              <a:rPr lang="en-US" dirty="0" err="1" smtClean="0"/>
              <a:t>staat</a:t>
            </a:r>
            <a:r>
              <a:rPr lang="en-US" dirty="0" smtClean="0"/>
              <a:t>, </a:t>
            </a:r>
            <a:r>
              <a:rPr lang="en-US" dirty="0" err="1" smtClean="0"/>
              <a:t>komt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de </a:t>
            </a:r>
            <a:r>
              <a:rPr lang="en-US" dirty="0" err="1" smtClean="0"/>
              <a:t>stam</a:t>
            </a:r>
            <a:r>
              <a:rPr lang="en-US" dirty="0" smtClean="0"/>
              <a:t> </a:t>
            </a:r>
            <a:r>
              <a:rPr lang="en-US" dirty="0" err="1" smtClean="0"/>
              <a:t>géén</a:t>
            </a:r>
            <a:r>
              <a:rPr lang="en-US" dirty="0" smtClean="0"/>
              <a:t> </a:t>
            </a:r>
            <a:r>
              <a:rPr lang="en-US" u="sng" dirty="0" smtClean="0">
                <a:solidFill>
                  <a:srgbClr val="0649FB"/>
                </a:solidFill>
              </a:rPr>
              <a:t>t</a:t>
            </a:r>
            <a:r>
              <a:rPr lang="en-US" dirty="0" smtClean="0"/>
              <a:t>. </a:t>
            </a:r>
            <a:r>
              <a:rPr lang="en-US" dirty="0" err="1" smtClean="0"/>
              <a:t>Dus</a:t>
            </a:r>
            <a:r>
              <a:rPr lang="en-US" dirty="0" smtClean="0"/>
              <a:t>:</a:t>
            </a:r>
          </a:p>
          <a:p>
            <a:pPr eaLnBrk="1" hangingPunct="1"/>
            <a:endParaRPr lang="en-US" dirty="0" smtClean="0"/>
          </a:p>
          <a:p>
            <a:pPr marL="0" indent="0" eaLnBrk="1" hangingPunct="1">
              <a:buNone/>
            </a:pPr>
            <a:r>
              <a:rPr lang="en-US" dirty="0" err="1" smtClean="0"/>
              <a:t>Jij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EC314"/>
                </a:solidFill>
              </a:rPr>
              <a:t>fietst</a:t>
            </a:r>
            <a:r>
              <a:rPr lang="en-US" dirty="0" smtClean="0"/>
              <a:t> </a:t>
            </a:r>
            <a:r>
              <a:rPr lang="en-US" dirty="0" err="1" smtClean="0"/>
              <a:t>morgen</a:t>
            </a:r>
            <a:r>
              <a:rPr lang="en-US" dirty="0" smtClean="0"/>
              <a:t> met </a:t>
            </a:r>
            <a:r>
              <a:rPr lang="en-US" dirty="0" err="1" smtClean="0"/>
              <a:t>mij</a:t>
            </a:r>
            <a:r>
              <a:rPr lang="en-US" dirty="0" smtClean="0"/>
              <a:t> </a:t>
            </a:r>
            <a:r>
              <a:rPr lang="en-US" dirty="0" err="1" smtClean="0"/>
              <a:t>mee</a:t>
            </a:r>
            <a:endParaRPr lang="en-US" dirty="0" smtClean="0"/>
          </a:p>
          <a:p>
            <a:pPr marL="0" indent="0" eaLnBrk="1" hangingPunct="1">
              <a:buNone/>
            </a:pPr>
            <a:r>
              <a:rPr lang="en-US" dirty="0" err="1" smtClean="0"/>
              <a:t>Morgen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EC314"/>
                </a:solidFill>
              </a:rPr>
              <a:t>fiets</a:t>
            </a:r>
            <a:r>
              <a:rPr lang="en-US" dirty="0" smtClean="0"/>
              <a:t> </a:t>
            </a:r>
            <a:r>
              <a:rPr lang="en-US" dirty="0" err="1" smtClean="0"/>
              <a:t>jij</a:t>
            </a:r>
            <a:r>
              <a:rPr lang="en-US" dirty="0" smtClean="0"/>
              <a:t> met </a:t>
            </a:r>
            <a:r>
              <a:rPr lang="en-US" dirty="0" err="1" smtClean="0"/>
              <a:t>mij</a:t>
            </a:r>
            <a:r>
              <a:rPr lang="en-US" dirty="0" smtClean="0"/>
              <a:t> </a:t>
            </a:r>
            <a:r>
              <a:rPr lang="en-US" dirty="0" err="1" smtClean="0"/>
              <a:t>mee</a:t>
            </a:r>
            <a:r>
              <a:rPr lang="en-US" dirty="0" smtClean="0"/>
              <a:t> </a:t>
            </a:r>
          </a:p>
          <a:p>
            <a:pPr marL="0" indent="0" eaLnBrk="1" hangingPunct="1">
              <a:spcBef>
                <a:spcPts val="1969"/>
              </a:spcBef>
              <a:buNone/>
            </a:pPr>
            <a:r>
              <a:rPr lang="en-US" dirty="0" err="1" smtClean="0"/>
              <a:t>Maar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:</a:t>
            </a:r>
          </a:p>
          <a:p>
            <a:pPr marL="0" indent="0" eaLnBrk="1" hangingPunct="1">
              <a:spcBef>
                <a:spcPts val="2531"/>
              </a:spcBef>
              <a:buNone/>
            </a:pPr>
            <a:r>
              <a:rPr lang="en-US" dirty="0" err="1" smtClean="0"/>
              <a:t>Wordt</a:t>
            </a:r>
            <a:r>
              <a:rPr lang="en-US" dirty="0" smtClean="0"/>
              <a:t> je </a:t>
            </a:r>
            <a:r>
              <a:rPr lang="en-US" dirty="0" err="1" smtClean="0"/>
              <a:t>vader</a:t>
            </a:r>
            <a:r>
              <a:rPr lang="en-US" dirty="0" smtClean="0"/>
              <a:t> </a:t>
            </a:r>
            <a:r>
              <a:rPr lang="en-US" dirty="0" err="1" smtClean="0"/>
              <a:t>morgen</a:t>
            </a:r>
            <a:r>
              <a:rPr lang="en-US" dirty="0" smtClean="0"/>
              <a:t> al </a:t>
            </a:r>
            <a:r>
              <a:rPr lang="en-US" dirty="0" err="1" smtClean="0"/>
              <a:t>tachtig</a:t>
            </a:r>
            <a:r>
              <a:rPr lang="en-US" dirty="0" smtClean="0"/>
              <a:t>?</a:t>
            </a:r>
          </a:p>
          <a:p>
            <a:pPr eaLnBrk="1" hangingPunct="1"/>
            <a:r>
              <a:rPr lang="en-US" dirty="0" err="1" smtClean="0">
                <a:solidFill>
                  <a:srgbClr val="0EC314"/>
                </a:solidFill>
              </a:rPr>
              <a:t>Wordt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je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vader</a:t>
            </a:r>
            <a:r>
              <a:rPr lang="en-US" dirty="0" smtClean="0"/>
              <a:t> </a:t>
            </a:r>
            <a:r>
              <a:rPr lang="en-US" dirty="0" err="1" smtClean="0"/>
              <a:t>morgen</a:t>
            </a:r>
            <a:r>
              <a:rPr lang="en-US" dirty="0" smtClean="0"/>
              <a:t> al </a:t>
            </a:r>
            <a:r>
              <a:rPr lang="en-US" dirty="0" err="1" smtClean="0"/>
              <a:t>tachtig</a:t>
            </a:r>
            <a:r>
              <a:rPr lang="en-US" dirty="0" smtClean="0"/>
              <a:t>?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>
          <a:xfrm>
            <a:off x="630621" y="1660355"/>
            <a:ext cx="8238743" cy="393744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Regel</a:t>
            </a:r>
            <a:r>
              <a:rPr lang="en-US" dirty="0" smtClean="0"/>
              <a:t> 2 van de </a:t>
            </a:r>
            <a:r>
              <a:rPr lang="en-US" dirty="0" err="1" smtClean="0"/>
              <a:t>regels</a:t>
            </a:r>
            <a:r>
              <a:rPr lang="en-US" dirty="0" smtClean="0"/>
              <a:t> die je </a:t>
            </a:r>
            <a:r>
              <a:rPr lang="en-US" dirty="0" err="1" smtClean="0"/>
              <a:t>uit</a:t>
            </a:r>
            <a:r>
              <a:rPr lang="en-US" dirty="0" smtClean="0"/>
              <a:t> je </a:t>
            </a:r>
            <a:r>
              <a:rPr lang="en-US" dirty="0" err="1" smtClean="0"/>
              <a:t>hoofd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kennen</a:t>
            </a:r>
            <a:r>
              <a:rPr lang="en-US" dirty="0" smtClean="0"/>
              <a:t>, </a:t>
            </a:r>
            <a:r>
              <a:rPr lang="en-US" dirty="0" err="1" smtClean="0"/>
              <a:t>zie</a:t>
            </a:r>
            <a:r>
              <a:rPr lang="en-US" dirty="0" smtClean="0"/>
              <a:t> #</a:t>
            </a:r>
            <a:r>
              <a:rPr lang="en-US" dirty="0" err="1" smtClean="0"/>
              <a:t>onderwijsonline</a:t>
            </a:r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463040" y="1096887"/>
            <a:ext cx="7406323" cy="650375"/>
          </a:xfrm>
        </p:spPr>
        <p:txBody>
          <a:bodyPr/>
          <a:lstStyle/>
          <a:p>
            <a:r>
              <a:rPr lang="en-US" dirty="0" smtClean="0"/>
              <a:t>Professional Skills: </a:t>
            </a:r>
            <a:r>
              <a:rPr lang="en-US" dirty="0" err="1" smtClean="0"/>
              <a:t>thema’s</a:t>
            </a:r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schrijfvaardigheid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presenteren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gesprekken</a:t>
            </a:r>
            <a:r>
              <a:rPr lang="en-US" dirty="0" smtClean="0"/>
              <a:t> </a:t>
            </a:r>
            <a:r>
              <a:rPr lang="en-US" dirty="0" err="1" smtClean="0"/>
              <a:t>voeren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samenwerken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projectmatig</a:t>
            </a:r>
            <a:r>
              <a:rPr lang="en-US" dirty="0" smtClean="0"/>
              <a:t> </a:t>
            </a:r>
            <a:r>
              <a:rPr lang="en-US" dirty="0" err="1" smtClean="0"/>
              <a:t>werken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effectiviteit</a:t>
            </a:r>
            <a:r>
              <a:rPr lang="en-US" dirty="0" smtClean="0"/>
              <a:t> van </a:t>
            </a:r>
            <a:r>
              <a:rPr lang="en-US" dirty="0" err="1" smtClean="0"/>
              <a:t>eigen</a:t>
            </a:r>
            <a:r>
              <a:rPr lang="en-US" dirty="0" smtClean="0"/>
              <a:t> </a:t>
            </a:r>
            <a:r>
              <a:rPr lang="en-US" dirty="0" err="1" smtClean="0"/>
              <a:t>handelen</a:t>
            </a:r>
            <a:endParaRPr lang="en-US" dirty="0" smtClean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315200" y="6400800"/>
            <a:ext cx="1828800" cy="2746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85D621B-57C1-482F-9022-32CD3529155D}" type="slidenum">
              <a:rPr lang="en-GB" smtClean="0"/>
              <a:pPr>
                <a:defRPr/>
              </a:pPr>
              <a:t>2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28255" y="1096887"/>
            <a:ext cx="7941108" cy="650375"/>
          </a:xfrm>
        </p:spPr>
        <p:txBody>
          <a:bodyPr/>
          <a:lstStyle/>
          <a:p>
            <a:r>
              <a:rPr lang="nl-NL" dirty="0" smtClean="0"/>
              <a:t>TT: Word je…” of “wordt je…”</a:t>
            </a:r>
            <a:br>
              <a:rPr lang="nl-NL" dirty="0" smtClean="0"/>
            </a:br>
            <a:endParaRPr lang="en-US" dirty="0"/>
          </a:p>
        </p:txBody>
      </p:sp>
      <p:sp>
        <p:nvSpPr>
          <p:cNvPr id="17409" name="Rectangle 3"/>
          <p:cNvSpPr>
            <a:spLocks noGrp="1" noChangeArrowheads="1"/>
          </p:cNvSpPr>
          <p:nvPr>
            <p:ph idx="13"/>
          </p:nvPr>
        </p:nvSpPr>
        <p:spPr>
          <a:xfrm>
            <a:off x="630621" y="2384425"/>
            <a:ext cx="8238742" cy="3952875"/>
          </a:xfrm>
          <a:noFill/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nl-NL" sz="2400" dirty="0" smtClean="0">
                <a:solidFill>
                  <a:schemeClr val="tx1"/>
                </a:solidFill>
                <a:ea typeface="ＭＳ Ｐゴシック" pitchFamily="34" charset="-128"/>
              </a:rPr>
              <a:t>Kun je van “je” “jij” maken? Dan zonder –t.</a:t>
            </a:r>
          </a:p>
          <a:p>
            <a:pPr eaLnBrk="1" hangingPunct="1">
              <a:buNone/>
            </a:pPr>
            <a:endParaRPr lang="nl-NL" sz="2400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1" hangingPunct="1">
              <a:buNone/>
            </a:pPr>
            <a:r>
              <a:rPr lang="nl-NL" sz="2400" dirty="0" smtClean="0">
                <a:solidFill>
                  <a:schemeClr val="tx1"/>
                </a:solidFill>
                <a:ea typeface="ＭＳ Ｐゴシック" pitchFamily="34" charset="-128"/>
              </a:rPr>
              <a:t>“Word je morgen al twintig?”</a:t>
            </a:r>
          </a:p>
          <a:p>
            <a:pPr eaLnBrk="1" hangingPunct="1">
              <a:buNone/>
            </a:pPr>
            <a:endParaRPr lang="nl-NL" sz="2400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1" hangingPunct="1">
              <a:buNone/>
            </a:pPr>
            <a:r>
              <a:rPr lang="nl-NL" sz="2400" dirty="0" smtClean="0">
                <a:solidFill>
                  <a:schemeClr val="tx1"/>
                </a:solidFill>
                <a:ea typeface="ＭＳ Ｐゴシック" pitchFamily="34" charset="-128"/>
              </a:rPr>
              <a:t>“Wordt je vader morgen al vijftig?”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jdelijke aanduiding voor inhoud 3"/>
          <p:cNvSpPr>
            <a:spLocks noGrp="1"/>
          </p:cNvSpPr>
          <p:nvPr>
            <p:ph idx="16"/>
          </p:nvPr>
        </p:nvSpPr>
        <p:spPr>
          <a:xfrm>
            <a:off x="630621" y="1660355"/>
            <a:ext cx="8238743" cy="393744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Regel</a:t>
            </a:r>
            <a:r>
              <a:rPr lang="en-US" dirty="0" smtClean="0"/>
              <a:t> 2 van de </a:t>
            </a:r>
            <a:r>
              <a:rPr lang="en-US" dirty="0" err="1" smtClean="0"/>
              <a:t>regels</a:t>
            </a:r>
            <a:r>
              <a:rPr lang="en-US" dirty="0" smtClean="0"/>
              <a:t> die je </a:t>
            </a:r>
            <a:r>
              <a:rPr lang="en-US" dirty="0" err="1" smtClean="0"/>
              <a:t>uit</a:t>
            </a:r>
            <a:r>
              <a:rPr lang="en-US" dirty="0" smtClean="0"/>
              <a:t> je </a:t>
            </a:r>
            <a:r>
              <a:rPr lang="en-US" dirty="0" err="1" smtClean="0"/>
              <a:t>hoofd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kennen</a:t>
            </a:r>
            <a:r>
              <a:rPr lang="en-US" dirty="0" smtClean="0"/>
              <a:t>, </a:t>
            </a:r>
            <a:r>
              <a:rPr lang="en-US" dirty="0" err="1" smtClean="0"/>
              <a:t>zie</a:t>
            </a:r>
            <a:r>
              <a:rPr lang="en-US" dirty="0" smtClean="0"/>
              <a:t> #</a:t>
            </a:r>
            <a:r>
              <a:rPr lang="en-US" dirty="0" err="1" smtClean="0"/>
              <a:t>onderwijsonline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 </a:t>
            </a:r>
            <a:r>
              <a:rPr lang="en-US" dirty="0" err="1" smtClean="0"/>
              <a:t>verwarring</a:t>
            </a:r>
            <a:r>
              <a:rPr lang="en-US" dirty="0" smtClean="0"/>
              <a:t>?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err="1" smtClean="0"/>
              <a:t>Ga</a:t>
            </a:r>
            <a:r>
              <a:rPr lang="en-US" dirty="0" smtClean="0"/>
              <a:t> te </a:t>
            </a:r>
            <a:r>
              <a:rPr lang="en-US" dirty="0" err="1" smtClean="0"/>
              <a:t>rade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Grote Smurf. </a:t>
            </a:r>
          </a:p>
          <a:p>
            <a:pPr eaLnBrk="1" hangingPunct="1"/>
            <a:endParaRPr lang="en-US" dirty="0" smtClean="0"/>
          </a:p>
          <a:p>
            <a:pPr eaLnBrk="1" hangingPunct="1">
              <a:buNone/>
            </a:pPr>
            <a:r>
              <a:rPr lang="en-US" dirty="0" smtClean="0"/>
              <a:t>Is het in de </a:t>
            </a:r>
            <a:r>
              <a:rPr lang="en-US" i="1" dirty="0" err="1" smtClean="0"/>
              <a:t>tegenwoordige</a:t>
            </a:r>
            <a:r>
              <a:rPr lang="en-US" dirty="0" smtClean="0"/>
              <a:t>  </a:t>
            </a:r>
            <a:r>
              <a:rPr lang="en-US" dirty="0" err="1" smtClean="0"/>
              <a:t>tijd</a:t>
            </a:r>
            <a:r>
              <a:rPr lang="en-US" dirty="0" smtClean="0"/>
              <a:t> :</a:t>
            </a:r>
          </a:p>
          <a:p>
            <a:pPr eaLnBrk="1" hangingPunct="1"/>
            <a:r>
              <a:rPr lang="en-US" dirty="0" smtClean="0"/>
              <a:t>‘</a:t>
            </a:r>
            <a:r>
              <a:rPr lang="en-US" dirty="0" err="1" smtClean="0"/>
              <a:t>Benschop</a:t>
            </a:r>
            <a:r>
              <a:rPr lang="en-US" dirty="0" smtClean="0"/>
              <a:t> </a:t>
            </a:r>
            <a:r>
              <a:rPr lang="en-US" dirty="0" err="1" smtClean="0"/>
              <a:t>vind</a:t>
            </a:r>
            <a:r>
              <a:rPr lang="en-US" dirty="0" smtClean="0"/>
              <a:t> het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belangrijk</a:t>
            </a:r>
            <a:r>
              <a:rPr lang="en-US" dirty="0" smtClean="0"/>
              <a:t>’, of</a:t>
            </a:r>
          </a:p>
          <a:p>
            <a:pPr eaLnBrk="1" hangingPunct="1"/>
            <a:r>
              <a:rPr lang="en-US" dirty="0" smtClean="0"/>
              <a:t>‘</a:t>
            </a:r>
            <a:r>
              <a:rPr lang="en-US" dirty="0" err="1" smtClean="0"/>
              <a:t>Benschop</a:t>
            </a:r>
            <a:r>
              <a:rPr lang="en-US" dirty="0" smtClean="0"/>
              <a:t> </a:t>
            </a:r>
            <a:r>
              <a:rPr lang="en-US" dirty="0" err="1" smtClean="0"/>
              <a:t>vind</a:t>
            </a:r>
            <a:r>
              <a:rPr lang="en-US" u="sng" dirty="0" err="1" smtClean="0">
                <a:solidFill>
                  <a:srgbClr val="0649FB"/>
                </a:solidFill>
              </a:rPr>
              <a:t>t</a:t>
            </a:r>
            <a:r>
              <a:rPr lang="en-US" dirty="0" smtClean="0"/>
              <a:t> het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belangrijk</a:t>
            </a:r>
            <a:r>
              <a:rPr lang="en-US" dirty="0" smtClean="0"/>
              <a:t>’?</a:t>
            </a:r>
          </a:p>
          <a:p>
            <a:pPr eaLnBrk="1" hangingPunct="1"/>
            <a:endParaRPr lang="en-US" dirty="0" smtClean="0"/>
          </a:p>
          <a:p>
            <a:pPr eaLnBrk="1" hangingPunct="1">
              <a:buNone/>
            </a:pPr>
            <a:r>
              <a:rPr lang="en-US" dirty="0" err="1" smtClean="0"/>
              <a:t>Probeer</a:t>
            </a:r>
            <a:r>
              <a:rPr lang="en-US" dirty="0" smtClean="0"/>
              <a:t>: ‘</a:t>
            </a:r>
            <a:r>
              <a:rPr lang="en-US" dirty="0" err="1" smtClean="0"/>
              <a:t>Benschop</a:t>
            </a:r>
            <a:r>
              <a:rPr lang="en-US" dirty="0" smtClean="0"/>
              <a:t> </a:t>
            </a:r>
            <a:r>
              <a:rPr lang="en-US" i="1" dirty="0" err="1" smtClean="0"/>
              <a:t>smurft</a:t>
            </a:r>
            <a:r>
              <a:rPr lang="en-US" dirty="0" smtClean="0"/>
              <a:t> het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belangrijk</a:t>
            </a:r>
            <a:r>
              <a:rPr lang="en-US" dirty="0" smtClean="0"/>
              <a:t>’ </a:t>
            </a:r>
          </a:p>
          <a:p>
            <a:pPr eaLnBrk="1" hangingPunct="1"/>
            <a:r>
              <a:rPr lang="en-US" dirty="0" smtClean="0"/>
              <a:t>Met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u="sng" dirty="0" smtClean="0">
                <a:solidFill>
                  <a:srgbClr val="0649FB"/>
                </a:solidFill>
              </a:rPr>
              <a:t>t</a:t>
            </a:r>
            <a:r>
              <a:rPr lang="en-US" dirty="0" smtClean="0"/>
              <a:t> </a:t>
            </a:r>
            <a:r>
              <a:rPr lang="en-US" dirty="0" err="1" smtClean="0"/>
              <a:t>dus</a:t>
            </a:r>
            <a:r>
              <a:rPr lang="en-US" dirty="0" smtClean="0"/>
              <a:t>!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OF</a:t>
            </a:r>
            <a:r>
              <a:rPr lang="en-US" dirty="0" smtClean="0"/>
              <a:t>: </a:t>
            </a:r>
          </a:p>
          <a:p>
            <a:pPr eaLnBrk="1" hangingPunct="1"/>
            <a:r>
              <a:rPr lang="en-US" dirty="0" err="1" smtClean="0"/>
              <a:t>Lopen</a:t>
            </a:r>
            <a:r>
              <a:rPr lang="en-US" dirty="0" smtClean="0"/>
              <a:t>: </a:t>
            </a:r>
            <a:r>
              <a:rPr lang="en-US" dirty="0" err="1" smtClean="0"/>
              <a:t>Benschop</a:t>
            </a:r>
            <a:r>
              <a:rPr lang="en-US" dirty="0" smtClean="0"/>
              <a:t> </a:t>
            </a:r>
            <a:r>
              <a:rPr lang="en-US" i="1" dirty="0" err="1" smtClean="0"/>
              <a:t>loop</a:t>
            </a:r>
            <a:r>
              <a:rPr lang="en-US" i="1" dirty="0" err="1" smtClean="0">
                <a:solidFill>
                  <a:srgbClr val="00B0F0"/>
                </a:solidFill>
              </a:rPr>
              <a:t>t</a:t>
            </a:r>
            <a:r>
              <a:rPr lang="en-US" dirty="0" smtClean="0"/>
              <a:t> het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belangrijk</a:t>
            </a:r>
            <a:endParaRPr lang="en-US" dirty="0" smtClean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tip/</a:t>
            </a:r>
            <a:r>
              <a:rPr lang="en-US" dirty="0" err="1" smtClean="0"/>
              <a:t>truc</a:t>
            </a:r>
            <a:endParaRPr lang="en-US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6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148" y="2384425"/>
            <a:ext cx="2241352" cy="21520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Verleden</a:t>
            </a:r>
            <a:r>
              <a:rPr lang="en-US" dirty="0" smtClean="0"/>
              <a:t> </a:t>
            </a:r>
            <a:r>
              <a:rPr lang="en-US" dirty="0" err="1" smtClean="0"/>
              <a:t>tijd</a:t>
            </a:r>
            <a:r>
              <a:rPr lang="en-US" dirty="0" smtClean="0"/>
              <a:t> (VT)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3"/>
          </p:nvPr>
        </p:nvSpPr>
        <p:spPr>
          <a:xfrm>
            <a:off x="764498" y="2384425"/>
            <a:ext cx="8104865" cy="3952875"/>
          </a:xfrm>
        </p:spPr>
        <p:txBody>
          <a:bodyPr>
            <a:normAutofit/>
          </a:bodyPr>
          <a:lstStyle/>
          <a:p>
            <a:pPr eaLnBrk="1" hangingPunct="1">
              <a:tabLst>
                <a:tab pos="1996831" algn="l"/>
              </a:tabLst>
            </a:pPr>
            <a:r>
              <a:rPr lang="en-US" sz="2400" dirty="0" err="1" smtClean="0">
                <a:solidFill>
                  <a:srgbClr val="FF0000"/>
                </a:solidFill>
              </a:rPr>
              <a:t>Regel</a:t>
            </a:r>
            <a:r>
              <a:rPr lang="en-US" sz="2400" dirty="0" smtClean="0"/>
              <a:t>: </a:t>
            </a:r>
            <a:r>
              <a:rPr lang="en-US" sz="2400" dirty="0" err="1" smtClean="0"/>
              <a:t>Staat</a:t>
            </a:r>
            <a:r>
              <a:rPr lang="en-US" sz="2400" dirty="0" smtClean="0"/>
              <a:t> de </a:t>
            </a:r>
            <a:r>
              <a:rPr lang="en-US" sz="2400" dirty="0" err="1" smtClean="0"/>
              <a:t>laatste</a:t>
            </a:r>
            <a:r>
              <a:rPr lang="en-US" sz="2400" dirty="0" smtClean="0"/>
              <a:t> letter van de </a:t>
            </a:r>
            <a:r>
              <a:rPr lang="en-US" sz="2400" dirty="0" err="1" smtClean="0"/>
              <a:t>stam</a:t>
            </a:r>
            <a:r>
              <a:rPr lang="en-US" sz="2400" dirty="0" smtClean="0"/>
              <a:t> in </a:t>
            </a:r>
            <a:br>
              <a:rPr lang="en-US" sz="2400" dirty="0" smtClean="0"/>
            </a:br>
            <a:r>
              <a:rPr lang="en-US" sz="2400" i="1" dirty="0" smtClean="0"/>
              <a:t>‘t </a:t>
            </a:r>
            <a:r>
              <a:rPr lang="en-US" sz="2400" i="1" dirty="0" err="1" smtClean="0"/>
              <a:t>kofschip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krijgt</a:t>
            </a:r>
            <a:r>
              <a:rPr lang="en-US" sz="2400" dirty="0" smtClean="0"/>
              <a:t> de </a:t>
            </a:r>
            <a:r>
              <a:rPr lang="en-US" sz="2400" dirty="0" err="1" smtClean="0"/>
              <a:t>verleden</a:t>
            </a:r>
            <a:r>
              <a:rPr lang="en-US" sz="2400" dirty="0" smtClean="0"/>
              <a:t> </a:t>
            </a:r>
            <a:r>
              <a:rPr lang="en-US" sz="2400" dirty="0" err="1" smtClean="0"/>
              <a:t>tijd</a:t>
            </a:r>
            <a:r>
              <a:rPr lang="en-US" sz="2400" dirty="0" smtClean="0"/>
              <a:t> </a:t>
            </a:r>
            <a:r>
              <a:rPr lang="en-US" sz="2400" u="sng" dirty="0" smtClean="0">
                <a:solidFill>
                  <a:srgbClr val="0649FB"/>
                </a:solidFill>
              </a:rPr>
              <a:t>te</a:t>
            </a:r>
            <a:r>
              <a:rPr lang="en-US" sz="2400" dirty="0" smtClean="0"/>
              <a:t> </a:t>
            </a:r>
            <a:r>
              <a:rPr lang="en-US" sz="2400" dirty="0" err="1" smtClean="0"/>
              <a:t>erachter</a:t>
            </a:r>
            <a:r>
              <a:rPr lang="en-US" sz="2400" dirty="0" smtClean="0"/>
              <a:t>.</a:t>
            </a:r>
          </a:p>
          <a:p>
            <a:pPr eaLnBrk="1" hangingPunct="1">
              <a:spcBef>
                <a:spcPts val="70"/>
              </a:spcBef>
              <a:tabLst>
                <a:tab pos="1996831" algn="l"/>
              </a:tabLst>
            </a:pPr>
            <a:r>
              <a:rPr lang="en-US" sz="2400" dirty="0" err="1" smtClean="0"/>
              <a:t>Zo</a:t>
            </a:r>
            <a:r>
              <a:rPr lang="en-US" sz="2400" dirty="0" smtClean="0"/>
              <a:t> </a:t>
            </a:r>
            <a:r>
              <a:rPr lang="en-US" sz="2400" dirty="0" err="1" smtClean="0"/>
              <a:t>niet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met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u="sng" dirty="0" smtClean="0">
                <a:solidFill>
                  <a:srgbClr val="0649FB"/>
                </a:solidFill>
              </a:rPr>
              <a:t>de</a:t>
            </a:r>
            <a:endParaRPr lang="en-US" sz="2400" dirty="0" smtClean="0"/>
          </a:p>
          <a:p>
            <a:pPr eaLnBrk="1" hangingPunct="1">
              <a:spcBef>
                <a:spcPts val="2109"/>
              </a:spcBef>
              <a:tabLst>
                <a:tab pos="1996831" algn="l"/>
              </a:tabLst>
            </a:pPr>
            <a:r>
              <a:rPr lang="en-US" sz="2400" u="sng" dirty="0" err="1" smtClean="0"/>
              <a:t>stam</a:t>
            </a:r>
            <a:r>
              <a:rPr lang="en-US" sz="2400" u="sng" dirty="0" smtClean="0"/>
              <a:t>	</a:t>
            </a:r>
            <a:r>
              <a:rPr lang="en-US" sz="2400" u="sng" dirty="0" err="1" smtClean="0"/>
              <a:t>verleden</a:t>
            </a:r>
            <a:r>
              <a:rPr lang="en-US" sz="2400" u="sng" dirty="0" smtClean="0"/>
              <a:t>	</a:t>
            </a:r>
          </a:p>
          <a:p>
            <a:pPr eaLnBrk="1" hangingPunct="1">
              <a:spcBef>
                <a:spcPts val="2601"/>
              </a:spcBef>
              <a:tabLst>
                <a:tab pos="1996831" algn="l"/>
              </a:tabLst>
            </a:pPr>
            <a:r>
              <a:rPr lang="en-US" sz="2400" dirty="0" err="1" smtClean="0"/>
              <a:t>spiek</a:t>
            </a:r>
            <a:r>
              <a:rPr lang="en-US" sz="2400" dirty="0" smtClean="0"/>
              <a:t>	</a:t>
            </a:r>
            <a:r>
              <a:rPr lang="en-US" sz="2400" dirty="0" err="1" smtClean="0"/>
              <a:t>spiek</a:t>
            </a:r>
            <a:r>
              <a:rPr lang="en-US" sz="2400" u="sng" dirty="0" err="1" smtClean="0">
                <a:solidFill>
                  <a:srgbClr val="0649FB"/>
                </a:solidFill>
              </a:rPr>
              <a:t>te</a:t>
            </a:r>
            <a:r>
              <a:rPr lang="en-US" sz="2400" dirty="0" smtClean="0"/>
              <a:t>	</a:t>
            </a:r>
          </a:p>
          <a:p>
            <a:pPr eaLnBrk="1" hangingPunct="1">
              <a:tabLst>
                <a:tab pos="1996831" algn="l"/>
              </a:tabLst>
            </a:pPr>
            <a:r>
              <a:rPr lang="en-US" sz="2400" dirty="0" err="1" smtClean="0"/>
              <a:t>praat</a:t>
            </a:r>
            <a:r>
              <a:rPr lang="en-US" sz="2400" dirty="0" smtClean="0"/>
              <a:t>	</a:t>
            </a:r>
            <a:r>
              <a:rPr lang="en-US" sz="2400" dirty="0" err="1" smtClean="0"/>
              <a:t>praat</a:t>
            </a:r>
            <a:r>
              <a:rPr lang="en-US" sz="2400" u="sng" dirty="0" err="1" smtClean="0">
                <a:solidFill>
                  <a:srgbClr val="0649FB"/>
                </a:solidFill>
              </a:rPr>
              <a:t>te</a:t>
            </a:r>
            <a:r>
              <a:rPr lang="en-US" sz="2400" dirty="0" smtClean="0"/>
              <a:t>	</a:t>
            </a:r>
          </a:p>
          <a:p>
            <a:pPr eaLnBrk="1" hangingPunct="1">
              <a:tabLst>
                <a:tab pos="1996831" algn="l"/>
              </a:tabLst>
            </a:pPr>
            <a:r>
              <a:rPr lang="en-US" sz="2400" dirty="0" err="1" smtClean="0"/>
              <a:t>speel</a:t>
            </a:r>
            <a:r>
              <a:rPr lang="en-US" sz="2400" dirty="0" smtClean="0"/>
              <a:t>	</a:t>
            </a:r>
            <a:r>
              <a:rPr lang="en-US" sz="2400" dirty="0" err="1" smtClean="0"/>
              <a:t>speel</a:t>
            </a:r>
            <a:r>
              <a:rPr lang="en-US" sz="2400" u="sng" dirty="0" err="1" smtClean="0">
                <a:solidFill>
                  <a:srgbClr val="0649FB"/>
                </a:solidFill>
              </a:rPr>
              <a:t>de</a:t>
            </a:r>
            <a:r>
              <a:rPr lang="en-US" sz="2400" dirty="0" smtClean="0"/>
              <a:t>	</a:t>
            </a:r>
          </a:p>
          <a:p>
            <a:pPr eaLnBrk="1" hangingPunct="1">
              <a:tabLst>
                <a:tab pos="1996831" algn="l"/>
              </a:tabLst>
            </a:pPr>
            <a:r>
              <a:rPr lang="en-US" sz="2400" dirty="0" err="1" smtClean="0"/>
              <a:t>antwoord</a:t>
            </a:r>
            <a:r>
              <a:rPr lang="en-US" sz="2400" dirty="0" smtClean="0"/>
              <a:t>	</a:t>
            </a:r>
            <a:r>
              <a:rPr lang="en-US" sz="2400" dirty="0" err="1" smtClean="0"/>
              <a:t>antwoord</a:t>
            </a:r>
            <a:r>
              <a:rPr lang="en-US" sz="2400" u="sng" dirty="0" err="1" smtClean="0">
                <a:solidFill>
                  <a:srgbClr val="0649FB"/>
                </a:solidFill>
              </a:rPr>
              <a:t>de</a:t>
            </a:r>
            <a:endParaRPr lang="en-US" sz="2400" u="sng" dirty="0" smtClean="0">
              <a:solidFill>
                <a:srgbClr val="0649FB"/>
              </a:solidFill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inhoud 3"/>
          <p:cNvSpPr>
            <a:spLocks noGrp="1"/>
          </p:cNvSpPr>
          <p:nvPr>
            <p:ph idx="16"/>
          </p:nvPr>
        </p:nvSpPr>
        <p:spPr>
          <a:xfrm>
            <a:off x="552450" y="1660525"/>
            <a:ext cx="8316913" cy="3937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Regel</a:t>
            </a:r>
            <a:r>
              <a:rPr lang="en-US" dirty="0" smtClean="0"/>
              <a:t> 3 van de </a:t>
            </a:r>
            <a:r>
              <a:rPr lang="en-US" dirty="0" err="1" smtClean="0"/>
              <a:t>regels</a:t>
            </a:r>
            <a:r>
              <a:rPr lang="en-US" dirty="0" smtClean="0"/>
              <a:t> die je </a:t>
            </a:r>
            <a:r>
              <a:rPr lang="en-US" dirty="0" err="1" smtClean="0"/>
              <a:t>uit</a:t>
            </a:r>
            <a:r>
              <a:rPr lang="en-US" dirty="0" smtClean="0"/>
              <a:t> je </a:t>
            </a:r>
            <a:r>
              <a:rPr lang="en-US" dirty="0" err="1" smtClean="0"/>
              <a:t>hoofd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kennen</a:t>
            </a:r>
            <a:r>
              <a:rPr lang="en-US" dirty="0" smtClean="0"/>
              <a:t>, </a:t>
            </a:r>
            <a:r>
              <a:rPr lang="en-US" dirty="0" err="1" smtClean="0"/>
              <a:t>zie</a:t>
            </a:r>
            <a:r>
              <a:rPr lang="en-US" dirty="0" smtClean="0"/>
              <a:t> #</a:t>
            </a:r>
            <a:r>
              <a:rPr lang="en-US" dirty="0" err="1" smtClean="0"/>
              <a:t>onderwijsonline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Voltooide</a:t>
            </a:r>
            <a:r>
              <a:rPr lang="en-US" dirty="0" smtClean="0"/>
              <a:t> </a:t>
            </a:r>
            <a:r>
              <a:rPr lang="en-US" dirty="0" err="1" smtClean="0"/>
              <a:t>tijd</a:t>
            </a:r>
            <a:r>
              <a:rPr lang="en-US" dirty="0" smtClean="0"/>
              <a:t> (</a:t>
            </a:r>
            <a:r>
              <a:rPr lang="en-US" dirty="0" err="1" smtClean="0"/>
              <a:t>VoT</a:t>
            </a:r>
            <a:r>
              <a:rPr lang="en-US" dirty="0" smtClean="0"/>
              <a:t>)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3"/>
          </p:nvPr>
        </p:nvSpPr>
        <p:spPr>
          <a:xfrm>
            <a:off x="884420" y="2384425"/>
            <a:ext cx="7984943" cy="3952875"/>
          </a:xfrm>
        </p:spPr>
        <p:txBody>
          <a:bodyPr>
            <a:noAutofit/>
          </a:bodyPr>
          <a:lstStyle/>
          <a:p>
            <a:pPr eaLnBrk="1" hangingPunct="1">
              <a:buNone/>
              <a:tabLst>
                <a:tab pos="2179883" algn="l"/>
              </a:tabLst>
            </a:pPr>
            <a:r>
              <a:rPr lang="en-US" sz="2400" dirty="0" err="1" smtClean="0">
                <a:solidFill>
                  <a:srgbClr val="FF0000"/>
                </a:solidFill>
              </a:rPr>
              <a:t>Regel</a:t>
            </a:r>
            <a:r>
              <a:rPr lang="en-US" sz="2400" dirty="0" smtClean="0"/>
              <a:t>: </a:t>
            </a:r>
            <a:r>
              <a:rPr lang="en-US" sz="2400" dirty="0" err="1" smtClean="0"/>
              <a:t>Staat</a:t>
            </a:r>
            <a:r>
              <a:rPr lang="en-US" sz="2400" dirty="0" smtClean="0"/>
              <a:t> de </a:t>
            </a:r>
            <a:r>
              <a:rPr lang="en-US" sz="2400" dirty="0" err="1" smtClean="0"/>
              <a:t>laatste</a:t>
            </a:r>
            <a:r>
              <a:rPr lang="en-US" sz="2400" dirty="0" smtClean="0"/>
              <a:t> letter van de </a:t>
            </a:r>
            <a:r>
              <a:rPr lang="en-US" sz="2400" dirty="0" err="1" smtClean="0"/>
              <a:t>stam</a:t>
            </a:r>
            <a:r>
              <a:rPr lang="en-US" sz="2400" dirty="0" smtClean="0"/>
              <a:t> in </a:t>
            </a:r>
            <a:br>
              <a:rPr lang="en-US" sz="2400" dirty="0" smtClean="0"/>
            </a:br>
            <a:r>
              <a:rPr lang="en-US" sz="2400" i="1" dirty="0" smtClean="0"/>
              <a:t>‘t </a:t>
            </a:r>
            <a:r>
              <a:rPr lang="en-US" sz="2400" i="1" dirty="0" err="1" smtClean="0"/>
              <a:t>kofschip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krijgt</a:t>
            </a:r>
            <a:r>
              <a:rPr lang="en-US" sz="2400" dirty="0" smtClean="0"/>
              <a:t> de </a:t>
            </a:r>
            <a:r>
              <a:rPr lang="en-US" sz="2400" dirty="0" err="1" smtClean="0"/>
              <a:t>voltooide</a:t>
            </a:r>
            <a:r>
              <a:rPr lang="en-US" sz="2400" dirty="0" smtClean="0"/>
              <a:t> </a:t>
            </a:r>
            <a:r>
              <a:rPr lang="en-US" sz="2400" dirty="0" err="1" smtClean="0"/>
              <a:t>tijd</a:t>
            </a:r>
            <a:r>
              <a:rPr lang="en-US" sz="2400" dirty="0" smtClean="0"/>
              <a:t>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u="sng" dirty="0" smtClean="0">
                <a:solidFill>
                  <a:srgbClr val="0649FB"/>
                </a:solidFill>
              </a:rPr>
              <a:t>t</a:t>
            </a:r>
            <a:r>
              <a:rPr lang="en-US" sz="2400" dirty="0" smtClean="0"/>
              <a:t> </a:t>
            </a:r>
            <a:r>
              <a:rPr lang="en-US" sz="2400" dirty="0" err="1" smtClean="0"/>
              <a:t>erachter</a:t>
            </a:r>
            <a:r>
              <a:rPr lang="en-US" sz="2400" dirty="0" smtClean="0"/>
              <a:t>. </a:t>
            </a:r>
            <a:r>
              <a:rPr lang="en-US" sz="2400" dirty="0" err="1" smtClean="0"/>
              <a:t>Zo</a:t>
            </a:r>
            <a:r>
              <a:rPr lang="en-US" sz="2400" dirty="0" smtClean="0"/>
              <a:t> </a:t>
            </a:r>
            <a:r>
              <a:rPr lang="en-US" sz="2400" dirty="0" err="1" smtClean="0"/>
              <a:t>niet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u="sng" dirty="0" smtClean="0">
                <a:solidFill>
                  <a:srgbClr val="0649FB"/>
                </a:solidFill>
              </a:rPr>
              <a:t>d</a:t>
            </a:r>
            <a:r>
              <a:rPr lang="en-US" sz="2400" dirty="0" smtClean="0"/>
              <a:t>.</a:t>
            </a:r>
          </a:p>
          <a:p>
            <a:pPr eaLnBrk="1" hangingPunct="1">
              <a:buNone/>
              <a:tabLst>
                <a:tab pos="2179883" algn="l"/>
              </a:tabLst>
            </a:pPr>
            <a:r>
              <a:rPr lang="en-US" sz="2400" dirty="0" smtClean="0">
                <a:solidFill>
                  <a:srgbClr val="FF0000"/>
                </a:solidFill>
              </a:rPr>
              <a:t>Let op</a:t>
            </a:r>
            <a:r>
              <a:rPr lang="en-US" sz="2400" dirty="0" smtClean="0"/>
              <a:t>: in </a:t>
            </a:r>
            <a:r>
              <a:rPr lang="en-US" sz="2400" dirty="0" err="1" smtClean="0"/>
              <a:t>voltooide</a:t>
            </a:r>
            <a:r>
              <a:rPr lang="en-US" sz="2400" dirty="0" smtClean="0"/>
              <a:t> </a:t>
            </a:r>
            <a:r>
              <a:rPr lang="en-US" sz="2400" dirty="0" err="1" smtClean="0"/>
              <a:t>tijd</a:t>
            </a:r>
            <a:r>
              <a:rPr lang="en-US" sz="2400" dirty="0" smtClean="0"/>
              <a:t> </a:t>
            </a:r>
            <a:r>
              <a:rPr lang="en-US" sz="2400" dirty="0" err="1" smtClean="0"/>
              <a:t>géén</a:t>
            </a:r>
            <a:r>
              <a:rPr lang="en-US" sz="2400" dirty="0" smtClean="0"/>
              <a:t> </a:t>
            </a:r>
            <a:r>
              <a:rPr lang="en-US" sz="2400" dirty="0" err="1" smtClean="0"/>
              <a:t>dubbel</a:t>
            </a:r>
            <a:r>
              <a:rPr lang="en-US" sz="2400" dirty="0" smtClean="0"/>
              <a:t> d of </a:t>
            </a:r>
            <a:r>
              <a:rPr lang="en-US" sz="2400" dirty="0" err="1" smtClean="0"/>
              <a:t>dubbel</a:t>
            </a:r>
            <a:r>
              <a:rPr lang="en-US" sz="2400" dirty="0" smtClean="0"/>
              <a:t> t.</a:t>
            </a:r>
          </a:p>
          <a:p>
            <a:pPr eaLnBrk="1" hangingPunct="1">
              <a:spcBef>
                <a:spcPts val="2531"/>
              </a:spcBef>
              <a:buNone/>
              <a:tabLst>
                <a:tab pos="2179883" algn="l"/>
              </a:tabLst>
            </a:pPr>
            <a:r>
              <a:rPr lang="en-US" sz="2400" u="sng" dirty="0" err="1" smtClean="0"/>
              <a:t>stam</a:t>
            </a:r>
            <a:r>
              <a:rPr lang="en-US" sz="2400" u="sng" dirty="0" smtClean="0"/>
              <a:t>	</a:t>
            </a:r>
            <a:r>
              <a:rPr lang="en-US" sz="2400" u="sng" dirty="0" err="1" smtClean="0"/>
              <a:t>voltooid</a:t>
            </a:r>
            <a:endParaRPr lang="en-US" sz="2400" u="sng" dirty="0" smtClean="0"/>
          </a:p>
          <a:p>
            <a:pPr eaLnBrk="1" hangingPunct="1">
              <a:spcBef>
                <a:spcPts val="1969"/>
              </a:spcBef>
              <a:buNone/>
              <a:tabLst>
                <a:tab pos="2179883" algn="l"/>
              </a:tabLst>
            </a:pPr>
            <a:r>
              <a:rPr lang="en-US" sz="2400" dirty="0" err="1" smtClean="0"/>
              <a:t>spiek</a:t>
            </a:r>
            <a:r>
              <a:rPr lang="en-US" sz="2400" dirty="0" smtClean="0"/>
              <a:t>	</a:t>
            </a:r>
            <a:r>
              <a:rPr lang="en-US" sz="2400" dirty="0" err="1" smtClean="0"/>
              <a:t>gespiek</a:t>
            </a:r>
            <a:r>
              <a:rPr lang="en-US" sz="2400" u="sng" dirty="0" err="1" smtClean="0">
                <a:solidFill>
                  <a:srgbClr val="0649FB"/>
                </a:solidFill>
              </a:rPr>
              <a:t>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brand	</a:t>
            </a:r>
            <a:r>
              <a:rPr lang="en-US" sz="2400" dirty="0" err="1" smtClean="0"/>
              <a:t>gebran</a:t>
            </a:r>
            <a:r>
              <a:rPr lang="en-US" sz="2400" u="sng" dirty="0" err="1" smtClean="0">
                <a:solidFill>
                  <a:srgbClr val="0649FB"/>
                </a:solidFill>
              </a:rPr>
              <a:t>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praat</a:t>
            </a:r>
            <a:r>
              <a:rPr lang="en-US" sz="2400" dirty="0" smtClean="0"/>
              <a:t>	</a:t>
            </a:r>
            <a:r>
              <a:rPr lang="en-US" sz="2400" dirty="0" err="1" smtClean="0"/>
              <a:t>gepraa</a:t>
            </a:r>
            <a:r>
              <a:rPr lang="en-US" sz="2400" u="sng" dirty="0" err="1" smtClean="0">
                <a:solidFill>
                  <a:srgbClr val="0649FB"/>
                </a:solidFill>
              </a:rPr>
              <a:t>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antwoord</a:t>
            </a:r>
            <a:r>
              <a:rPr lang="en-US" sz="2400" dirty="0" smtClean="0"/>
              <a:t>	</a:t>
            </a:r>
            <a:r>
              <a:rPr lang="en-US" sz="2400" dirty="0" err="1" smtClean="0"/>
              <a:t>geantwoor</a:t>
            </a:r>
            <a:r>
              <a:rPr lang="en-US" sz="2400" u="sng" dirty="0" err="1" smtClean="0">
                <a:solidFill>
                  <a:srgbClr val="0649FB"/>
                </a:solidFill>
              </a:rPr>
              <a:t>d</a:t>
            </a:r>
            <a:endParaRPr lang="en-US" sz="2400" u="sng" dirty="0" smtClean="0">
              <a:solidFill>
                <a:srgbClr val="0649FB"/>
              </a:solidFill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inhoud 3"/>
          <p:cNvSpPr>
            <a:spLocks noGrp="1"/>
          </p:cNvSpPr>
          <p:nvPr>
            <p:ph idx="16"/>
          </p:nvPr>
        </p:nvSpPr>
        <p:spPr>
          <a:xfrm>
            <a:off x="884238" y="1660525"/>
            <a:ext cx="7985125" cy="3937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Regel</a:t>
            </a:r>
            <a:r>
              <a:rPr lang="en-US" dirty="0" smtClean="0"/>
              <a:t> 4 van de </a:t>
            </a:r>
            <a:r>
              <a:rPr lang="en-US" dirty="0" err="1" smtClean="0"/>
              <a:t>regels</a:t>
            </a:r>
            <a:r>
              <a:rPr lang="en-US" dirty="0" smtClean="0"/>
              <a:t> die je </a:t>
            </a:r>
            <a:r>
              <a:rPr lang="en-US" dirty="0" err="1" smtClean="0"/>
              <a:t>uit</a:t>
            </a:r>
            <a:r>
              <a:rPr lang="en-US" dirty="0" smtClean="0"/>
              <a:t> je </a:t>
            </a:r>
            <a:r>
              <a:rPr lang="en-US" dirty="0" err="1" smtClean="0"/>
              <a:t>hoofd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kennen</a:t>
            </a:r>
            <a:r>
              <a:rPr lang="en-US" dirty="0" smtClean="0"/>
              <a:t>, </a:t>
            </a:r>
            <a:r>
              <a:rPr lang="en-US" dirty="0" err="1" smtClean="0"/>
              <a:t>zie</a:t>
            </a:r>
            <a:r>
              <a:rPr lang="en-US" dirty="0" smtClean="0"/>
              <a:t> #</a:t>
            </a:r>
            <a:r>
              <a:rPr lang="en-US" dirty="0" err="1" smtClean="0"/>
              <a:t>onderwijsonline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Vermomde</a:t>
            </a:r>
            <a:r>
              <a:rPr lang="en-US" dirty="0" smtClean="0"/>
              <a:t> v en z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3"/>
          </p:nvPr>
        </p:nvSpPr>
        <p:spPr>
          <a:xfrm>
            <a:off x="464695" y="2384425"/>
            <a:ext cx="8404668" cy="3952875"/>
          </a:xfrm>
        </p:spPr>
        <p:txBody>
          <a:bodyPr>
            <a:normAutofit/>
          </a:bodyPr>
          <a:lstStyle/>
          <a:p>
            <a:pPr eaLnBrk="1" hangingPunct="1">
              <a:buNone/>
              <a:tabLst>
                <a:tab pos="1630727" algn="l"/>
                <a:tab pos="3460131" algn="l"/>
                <a:tab pos="5471471" algn="l"/>
              </a:tabLst>
            </a:pPr>
            <a:r>
              <a:rPr lang="en-US" dirty="0" err="1" smtClean="0"/>
              <a:t>Meestal</a:t>
            </a:r>
            <a:r>
              <a:rPr lang="en-US" dirty="0" smtClean="0"/>
              <a:t> is de </a:t>
            </a:r>
            <a:r>
              <a:rPr lang="en-US" dirty="0" err="1" smtClean="0"/>
              <a:t>stam</a:t>
            </a:r>
            <a:r>
              <a:rPr lang="en-US" dirty="0" smtClean="0"/>
              <a:t> </a:t>
            </a:r>
            <a:r>
              <a:rPr lang="en-US" dirty="0" err="1" smtClean="0"/>
              <a:t>gelijk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de </a:t>
            </a:r>
            <a:r>
              <a:rPr lang="en-US" dirty="0" err="1" smtClean="0"/>
              <a:t>ik-vorm</a:t>
            </a:r>
            <a:r>
              <a:rPr lang="en-US" dirty="0" smtClean="0"/>
              <a:t>. </a:t>
            </a:r>
            <a:r>
              <a:rPr lang="en-US" dirty="0" err="1" smtClean="0"/>
              <a:t>Dus</a:t>
            </a:r>
            <a:r>
              <a:rPr lang="en-US" dirty="0" smtClean="0"/>
              <a:t>:</a:t>
            </a:r>
          </a:p>
          <a:p>
            <a:pPr eaLnBrk="1" hangingPunct="1">
              <a:buNone/>
              <a:tabLst>
                <a:tab pos="1630727" algn="l"/>
                <a:tab pos="3460131" algn="l"/>
                <a:tab pos="5471471" algn="l"/>
              </a:tabLst>
            </a:pPr>
            <a:r>
              <a:rPr lang="en-US" dirty="0" err="1" smtClean="0"/>
              <a:t>verbazen</a:t>
            </a:r>
            <a:r>
              <a:rPr lang="en-US" dirty="0" smtClean="0"/>
              <a:t> &gt; </a:t>
            </a:r>
            <a:r>
              <a:rPr lang="en-US" dirty="0" err="1" smtClean="0"/>
              <a:t>verbaas</a:t>
            </a:r>
            <a:r>
              <a:rPr lang="en-US" dirty="0" smtClean="0"/>
              <a:t>,    </a:t>
            </a:r>
            <a:r>
              <a:rPr lang="en-US" dirty="0" err="1" smtClean="0"/>
              <a:t>beloven</a:t>
            </a:r>
            <a:r>
              <a:rPr lang="en-US" dirty="0" smtClean="0"/>
              <a:t> &gt; </a:t>
            </a:r>
            <a:r>
              <a:rPr lang="en-US" dirty="0" err="1" smtClean="0"/>
              <a:t>beloof</a:t>
            </a:r>
            <a:r>
              <a:rPr lang="en-US" dirty="0" smtClean="0"/>
              <a:t>. </a:t>
            </a:r>
          </a:p>
          <a:p>
            <a:pPr eaLnBrk="1" hangingPunct="1">
              <a:buNone/>
              <a:tabLst>
                <a:tab pos="1630727" algn="l"/>
                <a:tab pos="3460131" algn="l"/>
                <a:tab pos="5471471" algn="l"/>
              </a:tabLst>
            </a:pPr>
            <a:endParaRPr lang="en-US" dirty="0" smtClean="0"/>
          </a:p>
          <a:p>
            <a:pPr eaLnBrk="1" hangingPunct="1">
              <a:buNone/>
              <a:tabLst>
                <a:tab pos="1630727" algn="l"/>
                <a:tab pos="3460131" algn="l"/>
                <a:tab pos="5471471" algn="l"/>
              </a:tabLst>
            </a:pPr>
            <a:r>
              <a:rPr lang="en-US" dirty="0" err="1" smtClean="0"/>
              <a:t>Maar</a:t>
            </a:r>
            <a:r>
              <a:rPr lang="en-US" dirty="0" smtClean="0"/>
              <a:t>:</a:t>
            </a:r>
          </a:p>
          <a:p>
            <a:pPr eaLnBrk="1" hangingPunct="1">
              <a:tabLst>
                <a:tab pos="1630727" algn="l"/>
                <a:tab pos="3460131" algn="l"/>
                <a:tab pos="5471471" algn="l"/>
              </a:tabLst>
            </a:pPr>
            <a:r>
              <a:rPr lang="en-US" dirty="0" err="1" smtClean="0">
                <a:solidFill>
                  <a:srgbClr val="FF0000"/>
                </a:solidFill>
              </a:rPr>
              <a:t>Regel</a:t>
            </a:r>
            <a:r>
              <a:rPr lang="en-US" dirty="0" smtClean="0"/>
              <a:t>: </a:t>
            </a:r>
            <a:r>
              <a:rPr lang="en-US" dirty="0" err="1" smtClean="0"/>
              <a:t>bij</a:t>
            </a:r>
            <a:r>
              <a:rPr lang="en-US" dirty="0" smtClean="0"/>
              <a:t> het </a:t>
            </a:r>
            <a:r>
              <a:rPr lang="en-US" dirty="0" err="1" smtClean="0"/>
              <a:t>bepalen</a:t>
            </a:r>
            <a:r>
              <a:rPr lang="en-US" dirty="0" smtClean="0"/>
              <a:t> van de </a:t>
            </a:r>
            <a:r>
              <a:rPr lang="en-US" dirty="0" err="1" smtClean="0"/>
              <a:t>vervoeging</a:t>
            </a:r>
            <a:r>
              <a:rPr lang="en-US" dirty="0" smtClean="0"/>
              <a:t> in de </a:t>
            </a:r>
            <a:r>
              <a:rPr lang="en-US" i="1" dirty="0" err="1" smtClean="0"/>
              <a:t>verleden</a:t>
            </a:r>
            <a:r>
              <a:rPr lang="en-US" dirty="0" smtClean="0"/>
              <a:t> </a:t>
            </a:r>
            <a:r>
              <a:rPr lang="en-US" dirty="0" err="1" smtClean="0"/>
              <a:t>tijd</a:t>
            </a:r>
            <a:r>
              <a:rPr lang="en-US" dirty="0" smtClean="0"/>
              <a:t> en </a:t>
            </a:r>
            <a:r>
              <a:rPr lang="en-US" i="1" dirty="0" err="1" smtClean="0"/>
              <a:t>voltooide</a:t>
            </a:r>
            <a:r>
              <a:rPr lang="en-US" dirty="0" smtClean="0"/>
              <a:t> </a:t>
            </a:r>
            <a:r>
              <a:rPr lang="en-US" dirty="0" err="1" smtClean="0"/>
              <a:t>tijd</a:t>
            </a:r>
            <a:r>
              <a:rPr lang="en-US" dirty="0" smtClean="0"/>
              <a:t>, </a:t>
            </a:r>
            <a:r>
              <a:rPr lang="en-US" dirty="0" err="1" smtClean="0"/>
              <a:t>doen</a:t>
            </a:r>
            <a:r>
              <a:rPr lang="en-US" dirty="0" smtClean="0"/>
              <a:t> we net of die </a:t>
            </a:r>
            <a:br>
              <a:rPr lang="en-US" dirty="0" smtClean="0"/>
            </a:br>
            <a:r>
              <a:rPr lang="en-US" dirty="0" smtClean="0"/>
              <a:t>v en z </a:t>
            </a:r>
            <a:r>
              <a:rPr lang="en-US" dirty="0" err="1" smtClean="0"/>
              <a:t>uit</a:t>
            </a:r>
            <a:r>
              <a:rPr lang="en-US" dirty="0" smtClean="0"/>
              <a:t> het </a:t>
            </a:r>
            <a:r>
              <a:rPr lang="en-US" dirty="0" err="1" smtClean="0"/>
              <a:t>hele</a:t>
            </a:r>
            <a:r>
              <a:rPr lang="en-US" dirty="0" smtClean="0"/>
              <a:t> </a:t>
            </a:r>
            <a:r>
              <a:rPr lang="en-US" dirty="0" err="1" smtClean="0"/>
              <a:t>werkwoord</a:t>
            </a:r>
            <a:r>
              <a:rPr lang="en-US" dirty="0" smtClean="0"/>
              <a:t> de </a:t>
            </a:r>
            <a:r>
              <a:rPr lang="en-US" dirty="0" err="1" smtClean="0"/>
              <a:t>laatste</a:t>
            </a:r>
            <a:r>
              <a:rPr lang="en-US" dirty="0" smtClean="0"/>
              <a:t> letter van de </a:t>
            </a:r>
            <a:r>
              <a:rPr lang="en-US" dirty="0" err="1" smtClean="0"/>
              <a:t>stam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. </a:t>
            </a:r>
            <a:r>
              <a:rPr lang="en-US" dirty="0" err="1" smtClean="0"/>
              <a:t>Staan</a:t>
            </a:r>
            <a:r>
              <a:rPr lang="en-US" dirty="0" smtClean="0"/>
              <a:t> die in </a:t>
            </a:r>
            <a:r>
              <a:rPr lang="en-US" i="1" dirty="0" smtClean="0"/>
              <a:t>‘t </a:t>
            </a:r>
            <a:r>
              <a:rPr lang="en-US" i="1" dirty="0" err="1" smtClean="0"/>
              <a:t>kofschip</a:t>
            </a:r>
            <a:r>
              <a:rPr lang="en-US" dirty="0" smtClean="0"/>
              <a:t>? Nee. </a:t>
            </a:r>
            <a:r>
              <a:rPr lang="en-US" dirty="0" err="1" smtClean="0"/>
              <a:t>Dus</a:t>
            </a:r>
            <a:r>
              <a:rPr lang="en-US" dirty="0" smtClean="0"/>
              <a:t>:</a:t>
            </a:r>
          </a:p>
          <a:p>
            <a:pPr eaLnBrk="1" hangingPunct="1">
              <a:buNone/>
              <a:tabLst>
                <a:tab pos="1619250" algn="l"/>
                <a:tab pos="3492500" algn="l"/>
                <a:tab pos="5470525" algn="l"/>
              </a:tabLst>
            </a:pPr>
            <a:r>
              <a:rPr lang="en-US" u="sng" dirty="0" err="1" smtClean="0"/>
              <a:t>stam</a:t>
            </a:r>
            <a:r>
              <a:rPr lang="en-US" u="sng" dirty="0" smtClean="0"/>
              <a:t> 	</a:t>
            </a:r>
            <a:r>
              <a:rPr lang="en-US" u="sng" dirty="0" err="1" smtClean="0"/>
              <a:t>vermomd</a:t>
            </a:r>
            <a:r>
              <a:rPr lang="en-US" u="sng" dirty="0" smtClean="0"/>
              <a:t>	</a:t>
            </a:r>
            <a:r>
              <a:rPr lang="en-US" u="sng" dirty="0" err="1" smtClean="0"/>
              <a:t>verleden</a:t>
            </a:r>
            <a:r>
              <a:rPr lang="en-US" u="sng" dirty="0" smtClean="0"/>
              <a:t> 	</a:t>
            </a:r>
            <a:r>
              <a:rPr lang="en-US" u="sng" dirty="0" err="1" smtClean="0"/>
              <a:t>voltooid</a:t>
            </a:r>
            <a:endParaRPr lang="en-US" u="sng" dirty="0" smtClean="0"/>
          </a:p>
          <a:p>
            <a:pPr eaLnBrk="1" hangingPunct="1">
              <a:buNone/>
              <a:tabLst>
                <a:tab pos="1630727" algn="l"/>
                <a:tab pos="3460131" algn="l"/>
                <a:tab pos="5471471" algn="l"/>
              </a:tabLst>
            </a:pPr>
            <a:r>
              <a:rPr lang="en-US" dirty="0" err="1" smtClean="0"/>
              <a:t>verbaas</a:t>
            </a:r>
            <a:r>
              <a:rPr lang="en-US" dirty="0" smtClean="0"/>
              <a:t>	</a:t>
            </a:r>
            <a:r>
              <a:rPr lang="en-US" dirty="0" err="1" smtClean="0"/>
              <a:t>verbaa</a:t>
            </a:r>
            <a:r>
              <a:rPr lang="en-US" u="sng" dirty="0" err="1" smtClean="0">
                <a:solidFill>
                  <a:srgbClr val="0649FB"/>
                </a:solidFill>
              </a:rPr>
              <a:t>z</a:t>
            </a:r>
            <a:r>
              <a:rPr lang="en-US" dirty="0" smtClean="0"/>
              <a:t>	</a:t>
            </a:r>
            <a:r>
              <a:rPr lang="en-US" dirty="0" err="1" smtClean="0"/>
              <a:t>verbaas</a:t>
            </a:r>
            <a:r>
              <a:rPr lang="en-US" u="sng" dirty="0" err="1" smtClean="0">
                <a:solidFill>
                  <a:srgbClr val="0649FB"/>
                </a:solidFill>
              </a:rPr>
              <a:t>de</a:t>
            </a:r>
            <a:r>
              <a:rPr lang="en-US" dirty="0" smtClean="0"/>
              <a:t>	</a:t>
            </a:r>
            <a:r>
              <a:rPr lang="en-US" dirty="0" err="1" smtClean="0"/>
              <a:t>verbaas</a:t>
            </a:r>
            <a:r>
              <a:rPr lang="en-US" u="sng" dirty="0" err="1" smtClean="0">
                <a:solidFill>
                  <a:srgbClr val="0649FB"/>
                </a:solidFill>
              </a:rPr>
              <a:t>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beloof</a:t>
            </a:r>
            <a:r>
              <a:rPr lang="en-US" dirty="0" smtClean="0"/>
              <a:t>	</a:t>
            </a:r>
            <a:r>
              <a:rPr lang="en-US" dirty="0" err="1" smtClean="0"/>
              <a:t>beloo</a:t>
            </a:r>
            <a:r>
              <a:rPr lang="en-US" u="sng" dirty="0" err="1" smtClean="0">
                <a:solidFill>
                  <a:srgbClr val="0649FB"/>
                </a:solidFill>
              </a:rPr>
              <a:t>v</a:t>
            </a:r>
            <a:r>
              <a:rPr lang="en-US" dirty="0" smtClean="0"/>
              <a:t>	</a:t>
            </a:r>
            <a:r>
              <a:rPr lang="en-US" dirty="0" err="1" smtClean="0"/>
              <a:t>beloof</a:t>
            </a:r>
            <a:r>
              <a:rPr lang="en-US" u="sng" dirty="0" err="1" smtClean="0">
                <a:solidFill>
                  <a:srgbClr val="0649FB"/>
                </a:solidFill>
              </a:rPr>
              <a:t>de</a:t>
            </a:r>
            <a:r>
              <a:rPr lang="en-US" dirty="0" smtClean="0"/>
              <a:t>	</a:t>
            </a:r>
            <a:r>
              <a:rPr lang="en-US" dirty="0" err="1" smtClean="0"/>
              <a:t>beloof</a:t>
            </a:r>
            <a:r>
              <a:rPr lang="en-US" u="sng" dirty="0" err="1" smtClean="0">
                <a:solidFill>
                  <a:srgbClr val="0649FB"/>
                </a:solidFill>
              </a:rPr>
              <a:t>d</a:t>
            </a:r>
            <a:endParaRPr lang="en-US" u="sng" dirty="0" smtClean="0">
              <a:solidFill>
                <a:srgbClr val="0649FB"/>
              </a:solidFill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inhoud 3"/>
          <p:cNvSpPr>
            <a:spLocks noGrp="1"/>
          </p:cNvSpPr>
          <p:nvPr>
            <p:ph idx="16"/>
          </p:nvPr>
        </p:nvSpPr>
        <p:spPr>
          <a:xfrm>
            <a:off x="465138" y="1660525"/>
            <a:ext cx="8404225" cy="3937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Regel</a:t>
            </a:r>
            <a:r>
              <a:rPr lang="en-US" dirty="0" smtClean="0"/>
              <a:t> 5 van de </a:t>
            </a:r>
            <a:r>
              <a:rPr lang="en-US" dirty="0" err="1" smtClean="0"/>
              <a:t>regels</a:t>
            </a:r>
            <a:r>
              <a:rPr lang="en-US" dirty="0" smtClean="0"/>
              <a:t> die je </a:t>
            </a:r>
            <a:r>
              <a:rPr lang="en-US" dirty="0" err="1" smtClean="0"/>
              <a:t>uit</a:t>
            </a:r>
            <a:r>
              <a:rPr lang="en-US" dirty="0" smtClean="0"/>
              <a:t> je </a:t>
            </a:r>
            <a:r>
              <a:rPr lang="en-US" dirty="0" err="1" smtClean="0"/>
              <a:t>hoofd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kennen</a:t>
            </a:r>
            <a:r>
              <a:rPr lang="en-US" dirty="0" smtClean="0"/>
              <a:t>, </a:t>
            </a:r>
            <a:r>
              <a:rPr lang="en-US" dirty="0" err="1" smtClean="0"/>
              <a:t>zie</a:t>
            </a:r>
            <a:r>
              <a:rPr lang="en-US" dirty="0" smtClean="0"/>
              <a:t> #</a:t>
            </a:r>
            <a:r>
              <a:rPr lang="en-US" dirty="0" err="1" smtClean="0"/>
              <a:t>onderwijsonline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1"/>
          <p:cNvSpPr>
            <a:spLocks noGrp="1" noChangeArrowheads="1"/>
          </p:cNvSpPr>
          <p:nvPr>
            <p:ph type="title"/>
          </p:nvPr>
        </p:nvSpPr>
        <p:spPr>
          <a:xfrm>
            <a:off x="539646" y="1096887"/>
            <a:ext cx="8329717" cy="650375"/>
          </a:xfrm>
        </p:spPr>
        <p:txBody>
          <a:bodyPr/>
          <a:lstStyle/>
          <a:p>
            <a:pPr eaLnBrk="1" hangingPunct="1"/>
            <a:r>
              <a:rPr lang="en-US" sz="3100" dirty="0" err="1" smtClean="0"/>
              <a:t>Voltooid</a:t>
            </a:r>
            <a:r>
              <a:rPr lang="en-US" sz="3100" dirty="0" smtClean="0"/>
              <a:t> </a:t>
            </a:r>
            <a:r>
              <a:rPr lang="en-US" sz="3100" dirty="0" err="1" smtClean="0"/>
              <a:t>als</a:t>
            </a:r>
            <a:r>
              <a:rPr lang="en-US" sz="3100" dirty="0" smtClean="0"/>
              <a:t> </a:t>
            </a:r>
            <a:r>
              <a:rPr lang="en-US" sz="3100" dirty="0" err="1" smtClean="0"/>
              <a:t>bijvoeglijk</a:t>
            </a:r>
            <a:endParaRPr lang="en-US" sz="31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3"/>
          </p:nvPr>
        </p:nvSpPr>
        <p:spPr>
          <a:xfrm>
            <a:off x="539646" y="2384425"/>
            <a:ext cx="8329717" cy="3952875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 err="1" smtClean="0"/>
              <a:t>Bijvoeglijk</a:t>
            </a:r>
            <a:r>
              <a:rPr lang="en-US" dirty="0" smtClean="0"/>
              <a:t> </a:t>
            </a:r>
            <a:r>
              <a:rPr lang="en-US" dirty="0" err="1" smtClean="0"/>
              <a:t>naamwoord</a:t>
            </a:r>
            <a:r>
              <a:rPr lang="en-US" dirty="0" smtClean="0"/>
              <a:t>: </a:t>
            </a:r>
            <a:r>
              <a:rPr lang="en-US" dirty="0" err="1" smtClean="0"/>
              <a:t>voegt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kwalificatie</a:t>
            </a:r>
            <a:r>
              <a:rPr lang="en-US" dirty="0" smtClean="0"/>
              <a:t> toe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zelfstandig</a:t>
            </a:r>
            <a:r>
              <a:rPr lang="en-US" dirty="0" smtClean="0"/>
              <a:t> </a:t>
            </a:r>
            <a:r>
              <a:rPr lang="en-US" dirty="0" err="1" smtClean="0"/>
              <a:t>naamwoord</a:t>
            </a:r>
            <a:r>
              <a:rPr lang="en-US" dirty="0" smtClean="0"/>
              <a:t>. </a:t>
            </a:r>
            <a:r>
              <a:rPr lang="en-US" dirty="0" err="1" smtClean="0"/>
              <a:t>Dus</a:t>
            </a:r>
            <a:r>
              <a:rPr lang="en-US" dirty="0" smtClean="0"/>
              <a:t>:</a:t>
            </a:r>
          </a:p>
          <a:p>
            <a:pPr marL="0" indent="0" eaLnBrk="1" hangingPunct="1">
              <a:spcBef>
                <a:spcPts val="1477"/>
              </a:spcBef>
              <a:buNone/>
            </a:pPr>
            <a:r>
              <a:rPr lang="en-US" dirty="0" smtClean="0"/>
              <a:t>De </a:t>
            </a:r>
            <a:r>
              <a:rPr lang="en-US" dirty="0" err="1" smtClean="0">
                <a:solidFill>
                  <a:srgbClr val="92D050"/>
                </a:solidFill>
              </a:rPr>
              <a:t>groene</a:t>
            </a:r>
            <a:r>
              <a:rPr lang="en-US" dirty="0" smtClean="0"/>
              <a:t> bank, de </a:t>
            </a:r>
            <a:r>
              <a:rPr lang="en-US" dirty="0" err="1" smtClean="0">
                <a:solidFill>
                  <a:srgbClr val="92D050"/>
                </a:solidFill>
              </a:rPr>
              <a:t>lange</a:t>
            </a:r>
            <a:r>
              <a:rPr lang="en-US" dirty="0" smtClean="0"/>
              <a:t> </a:t>
            </a:r>
            <a:r>
              <a:rPr lang="en-US" dirty="0" err="1" smtClean="0"/>
              <a:t>wandeling</a:t>
            </a:r>
            <a:r>
              <a:rPr lang="en-US" dirty="0" smtClean="0"/>
              <a:t>,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92D050"/>
                </a:solidFill>
              </a:rPr>
              <a:t>verrassende</a:t>
            </a:r>
            <a:r>
              <a:rPr lang="en-US" dirty="0" smtClean="0"/>
              <a:t> wending, het </a:t>
            </a:r>
            <a:r>
              <a:rPr lang="en-US" dirty="0" err="1" smtClean="0">
                <a:solidFill>
                  <a:srgbClr val="92D050"/>
                </a:solidFill>
              </a:rPr>
              <a:t>laatste</a:t>
            </a:r>
            <a:r>
              <a:rPr lang="en-US" dirty="0" smtClean="0"/>
              <a:t> </a:t>
            </a:r>
            <a:r>
              <a:rPr lang="en-US" dirty="0" err="1" smtClean="0"/>
              <a:t>koekje</a:t>
            </a:r>
            <a:r>
              <a:rPr lang="en-US" dirty="0" smtClean="0"/>
              <a:t>. En </a:t>
            </a:r>
            <a:r>
              <a:rPr lang="en-US" dirty="0" err="1" smtClean="0"/>
              <a:t>ook</a:t>
            </a:r>
            <a:r>
              <a:rPr lang="en-US" dirty="0" smtClean="0"/>
              <a:t>: de </a:t>
            </a:r>
            <a:r>
              <a:rPr lang="en-US" dirty="0" err="1" smtClean="0">
                <a:solidFill>
                  <a:srgbClr val="92D050"/>
                </a:solidFill>
              </a:rPr>
              <a:t>beantwoorde</a:t>
            </a:r>
            <a:r>
              <a:rPr lang="en-US" dirty="0" smtClean="0"/>
              <a:t> </a:t>
            </a:r>
            <a:r>
              <a:rPr lang="en-US" dirty="0" err="1" smtClean="0"/>
              <a:t>vraag</a:t>
            </a:r>
            <a:endParaRPr lang="en-US" dirty="0" smtClean="0"/>
          </a:p>
          <a:p>
            <a:pPr marL="0" indent="0" eaLnBrk="1" hangingPunct="1">
              <a:spcBef>
                <a:spcPts val="1477"/>
              </a:spcBef>
              <a:buNone/>
            </a:pPr>
            <a:r>
              <a:rPr lang="en-US" dirty="0" err="1" smtClean="0"/>
              <a:t>Soms</a:t>
            </a:r>
            <a:r>
              <a:rPr lang="en-US" dirty="0" smtClean="0"/>
              <a:t> is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voltooid</a:t>
            </a:r>
            <a:r>
              <a:rPr lang="en-US" dirty="0" smtClean="0"/>
              <a:t> </a:t>
            </a:r>
            <a:r>
              <a:rPr lang="en-US" dirty="0" err="1" smtClean="0"/>
              <a:t>deelwoord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bijvoeglijk</a:t>
            </a:r>
            <a:r>
              <a:rPr lang="en-US" dirty="0" smtClean="0"/>
              <a:t> </a:t>
            </a:r>
            <a:r>
              <a:rPr lang="en-US" dirty="0" err="1" smtClean="0"/>
              <a:t>naamwoord</a:t>
            </a:r>
            <a:r>
              <a:rPr lang="en-US" dirty="0" smtClean="0"/>
              <a:t>. </a:t>
            </a:r>
          </a:p>
          <a:p>
            <a:pPr marL="0" indent="0" eaLnBrk="1" hangingPunct="1">
              <a:spcBef>
                <a:spcPts val="1477"/>
              </a:spcBef>
              <a:buNone/>
            </a:pPr>
            <a:r>
              <a:rPr lang="en-US" dirty="0" err="1" smtClean="0">
                <a:solidFill>
                  <a:srgbClr val="FF450B"/>
                </a:solidFill>
              </a:rPr>
              <a:t>Regel</a:t>
            </a:r>
            <a:r>
              <a:rPr lang="en-US" dirty="0" smtClean="0"/>
              <a:t>: </a:t>
            </a:r>
            <a:r>
              <a:rPr lang="en-US" dirty="0" err="1" smtClean="0"/>
              <a:t>Eindigt</a:t>
            </a:r>
            <a:r>
              <a:rPr lang="en-US" dirty="0" smtClean="0"/>
              <a:t> het </a:t>
            </a:r>
            <a:r>
              <a:rPr lang="en-US" dirty="0" err="1" smtClean="0"/>
              <a:t>voltooid</a:t>
            </a:r>
            <a:r>
              <a:rPr lang="en-US" dirty="0" smtClean="0"/>
              <a:t> </a:t>
            </a:r>
            <a:r>
              <a:rPr lang="en-US" dirty="0" err="1" smtClean="0"/>
              <a:t>deelwoord</a:t>
            </a:r>
            <a:r>
              <a:rPr lang="en-US" dirty="0" smtClean="0"/>
              <a:t> op </a:t>
            </a:r>
            <a:r>
              <a:rPr lang="en-US" u="sng" dirty="0" smtClean="0">
                <a:solidFill>
                  <a:srgbClr val="0C2BE2"/>
                </a:solidFill>
              </a:rPr>
              <a:t>t</a:t>
            </a:r>
            <a:r>
              <a:rPr lang="en-US" dirty="0" smtClean="0"/>
              <a:t> of </a:t>
            </a:r>
            <a:r>
              <a:rPr lang="en-US" u="sng" dirty="0" smtClean="0">
                <a:solidFill>
                  <a:srgbClr val="0C2BE2"/>
                </a:solidFill>
              </a:rPr>
              <a:t>d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simpelweg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u="sng" dirty="0" smtClean="0">
                <a:solidFill>
                  <a:srgbClr val="0C2BE2"/>
                </a:solidFill>
              </a:rPr>
              <a:t>e</a:t>
            </a:r>
            <a:r>
              <a:rPr lang="en-US" dirty="0" smtClean="0"/>
              <a:t> </a:t>
            </a:r>
            <a:r>
              <a:rPr lang="en-US" dirty="0" err="1" smtClean="0"/>
              <a:t>achter</a:t>
            </a:r>
            <a:r>
              <a:rPr lang="en-US" dirty="0" smtClean="0"/>
              <a:t>, </a:t>
            </a:r>
            <a:r>
              <a:rPr lang="en-US" dirty="0" err="1" smtClean="0"/>
              <a:t>nooit</a:t>
            </a:r>
            <a:r>
              <a:rPr lang="en-US" dirty="0" smtClean="0"/>
              <a:t> </a:t>
            </a:r>
            <a:r>
              <a:rPr lang="en-US" u="sng" dirty="0" smtClean="0">
                <a:solidFill>
                  <a:srgbClr val="0C2BE2"/>
                </a:solidFill>
              </a:rPr>
              <a:t>te</a:t>
            </a:r>
            <a:r>
              <a:rPr lang="en-US" dirty="0" smtClean="0"/>
              <a:t> of </a:t>
            </a:r>
            <a:r>
              <a:rPr lang="en-US" u="sng" dirty="0" smtClean="0">
                <a:solidFill>
                  <a:srgbClr val="0C2BE2"/>
                </a:solidFill>
              </a:rPr>
              <a:t>de</a:t>
            </a:r>
            <a:r>
              <a:rPr lang="en-US" dirty="0" smtClean="0"/>
              <a:t>. </a:t>
            </a:r>
            <a:r>
              <a:rPr lang="en-US" dirty="0" err="1" smtClean="0"/>
              <a:t>Dus</a:t>
            </a:r>
            <a:r>
              <a:rPr lang="en-US" dirty="0" smtClean="0"/>
              <a:t>:</a:t>
            </a:r>
          </a:p>
          <a:p>
            <a:pPr marL="0" indent="0" eaLnBrk="1" hangingPunct="1">
              <a:spcBef>
                <a:spcPts val="1477"/>
              </a:spcBef>
              <a:buNone/>
            </a:pPr>
            <a:r>
              <a:rPr lang="en-US" dirty="0" smtClean="0"/>
              <a:t>De </a:t>
            </a:r>
            <a:r>
              <a:rPr lang="en-US" dirty="0" err="1" smtClean="0"/>
              <a:t>gefietst</a:t>
            </a:r>
            <a:r>
              <a:rPr lang="en-US" u="sng" dirty="0" err="1" smtClean="0">
                <a:solidFill>
                  <a:srgbClr val="0C2BE2"/>
                </a:solidFill>
              </a:rPr>
              <a:t>e</a:t>
            </a:r>
            <a:r>
              <a:rPr lang="en-US" dirty="0" smtClean="0"/>
              <a:t> </a:t>
            </a:r>
            <a:r>
              <a:rPr lang="en-US" dirty="0" err="1" smtClean="0"/>
              <a:t>afstand</a:t>
            </a:r>
            <a:r>
              <a:rPr lang="en-US" dirty="0" smtClean="0"/>
              <a:t>, de </a:t>
            </a:r>
            <a:r>
              <a:rPr lang="en-US" dirty="0" err="1" smtClean="0"/>
              <a:t>teleurgesteld</a:t>
            </a:r>
            <a:r>
              <a:rPr lang="en-US" u="sng" dirty="0" err="1" smtClean="0">
                <a:solidFill>
                  <a:srgbClr val="0C2BE2"/>
                </a:solidFill>
              </a:rPr>
              <a:t>e</a:t>
            </a:r>
            <a:r>
              <a:rPr lang="en-US" dirty="0" smtClean="0"/>
              <a:t> student</a:t>
            </a:r>
          </a:p>
          <a:p>
            <a:pPr marL="0" indent="0" eaLnBrk="1" hangingPunct="1">
              <a:buNone/>
            </a:pPr>
            <a:r>
              <a:rPr lang="en-US" dirty="0" err="1" smtClean="0"/>
              <a:t>Zij</a:t>
            </a:r>
            <a:r>
              <a:rPr lang="en-US" dirty="0" smtClean="0"/>
              <a:t> </a:t>
            </a:r>
            <a:r>
              <a:rPr lang="en-US" dirty="0" err="1" smtClean="0"/>
              <a:t>beantwoordde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onbeantwoord</a:t>
            </a:r>
            <a:r>
              <a:rPr lang="en-US" u="sng" dirty="0" err="1" smtClean="0">
                <a:solidFill>
                  <a:srgbClr val="0C2BE2"/>
                </a:solidFill>
              </a:rPr>
              <a:t>e</a:t>
            </a:r>
            <a:r>
              <a:rPr lang="en-US" dirty="0" smtClean="0"/>
              <a:t> </a:t>
            </a:r>
            <a:r>
              <a:rPr lang="en-US" dirty="0" err="1" smtClean="0"/>
              <a:t>liefde</a:t>
            </a:r>
            <a:r>
              <a:rPr lang="en-US" dirty="0" smtClean="0"/>
              <a:t> 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>
          <a:xfrm>
            <a:off x="539646" y="1660355"/>
            <a:ext cx="8329718" cy="393744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Regel</a:t>
            </a:r>
            <a:r>
              <a:rPr lang="en-US" dirty="0" smtClean="0"/>
              <a:t> 6 van de </a:t>
            </a:r>
            <a:r>
              <a:rPr lang="en-US" dirty="0" err="1" smtClean="0"/>
              <a:t>regels</a:t>
            </a:r>
            <a:r>
              <a:rPr lang="en-US" dirty="0" smtClean="0"/>
              <a:t> die je </a:t>
            </a:r>
            <a:r>
              <a:rPr lang="en-US" dirty="0" err="1" smtClean="0"/>
              <a:t>uit</a:t>
            </a:r>
            <a:r>
              <a:rPr lang="en-US" dirty="0" smtClean="0"/>
              <a:t> je </a:t>
            </a:r>
            <a:r>
              <a:rPr lang="en-US" dirty="0" err="1" smtClean="0"/>
              <a:t>hoofd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kennen</a:t>
            </a:r>
            <a:r>
              <a:rPr lang="en-US" dirty="0" smtClean="0"/>
              <a:t>, </a:t>
            </a:r>
            <a:r>
              <a:rPr lang="en-US" dirty="0" err="1" smtClean="0"/>
              <a:t>zie</a:t>
            </a:r>
            <a:r>
              <a:rPr lang="en-US" dirty="0" smtClean="0"/>
              <a:t> #</a:t>
            </a:r>
            <a:r>
              <a:rPr lang="en-US" dirty="0" err="1" smtClean="0"/>
              <a:t>onderwijsonline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Samenvattend</a:t>
            </a:r>
            <a:endParaRPr lang="en-US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3"/>
          </p:nvPr>
        </p:nvSpPr>
        <p:spPr>
          <a:xfrm>
            <a:off x="674557" y="2384425"/>
            <a:ext cx="8194806" cy="3952875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1. </a:t>
            </a:r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onderwerp</a:t>
            </a:r>
            <a:r>
              <a:rPr lang="en-US" dirty="0" smtClean="0"/>
              <a:t> en </a:t>
            </a:r>
            <a:r>
              <a:rPr lang="en-US" dirty="0" err="1" smtClean="0"/>
              <a:t>gezegde</a:t>
            </a:r>
            <a:r>
              <a:rPr lang="en-US" dirty="0" smtClean="0"/>
              <a:t>?</a:t>
            </a:r>
          </a:p>
          <a:p>
            <a:pPr eaLnBrk="1" hangingPunct="1">
              <a:buNone/>
            </a:pPr>
            <a:r>
              <a:rPr lang="en-US" dirty="0" smtClean="0"/>
              <a:t>2. In </a:t>
            </a:r>
            <a:r>
              <a:rPr lang="en-US" dirty="0" err="1" smtClean="0"/>
              <a:t>welke</a:t>
            </a:r>
            <a:r>
              <a:rPr lang="en-US" dirty="0" smtClean="0"/>
              <a:t> </a:t>
            </a:r>
            <a:r>
              <a:rPr lang="en-US" dirty="0" err="1" smtClean="0"/>
              <a:t>tijd</a:t>
            </a:r>
            <a:r>
              <a:rPr lang="en-US" dirty="0" smtClean="0"/>
              <a:t> </a:t>
            </a:r>
            <a:r>
              <a:rPr lang="en-US" dirty="0" err="1" smtClean="0"/>
              <a:t>staat</a:t>
            </a:r>
            <a:r>
              <a:rPr lang="en-US" dirty="0" smtClean="0"/>
              <a:t> het?</a:t>
            </a:r>
          </a:p>
          <a:p>
            <a:pPr eaLnBrk="1" hangingPunct="1">
              <a:buNone/>
            </a:pPr>
            <a:r>
              <a:rPr lang="en-US" dirty="0" smtClean="0"/>
              <a:t>3. </a:t>
            </a:r>
            <a:r>
              <a:rPr lang="en-US" dirty="0" err="1" smtClean="0"/>
              <a:t>Tegenwoordig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Regel</a:t>
            </a:r>
            <a:r>
              <a:rPr lang="en-US" dirty="0" smtClean="0"/>
              <a:t>: In de </a:t>
            </a:r>
            <a:r>
              <a:rPr lang="en-US" u="sng" dirty="0" err="1" smtClean="0">
                <a:solidFill>
                  <a:srgbClr val="0649FB"/>
                </a:solidFill>
              </a:rPr>
              <a:t>t</a:t>
            </a:r>
            <a:r>
              <a:rPr lang="en-US" dirty="0" err="1" smtClean="0"/>
              <a:t>egenwoordige</a:t>
            </a:r>
            <a:r>
              <a:rPr lang="en-US" dirty="0" smtClean="0"/>
              <a:t> </a:t>
            </a:r>
            <a:r>
              <a:rPr lang="en-US" u="sng" dirty="0" err="1" smtClean="0">
                <a:solidFill>
                  <a:srgbClr val="0649FB"/>
                </a:solidFill>
              </a:rPr>
              <a:t>t</a:t>
            </a:r>
            <a:r>
              <a:rPr lang="en-US" dirty="0" err="1" smtClean="0"/>
              <a:t>ijd</a:t>
            </a:r>
            <a:r>
              <a:rPr lang="en-US" dirty="0" smtClean="0"/>
              <a:t> </a:t>
            </a:r>
            <a:r>
              <a:rPr lang="en-US" dirty="0" err="1" smtClean="0"/>
              <a:t>krijgen</a:t>
            </a:r>
            <a:r>
              <a:rPr lang="en-US" dirty="0" smtClean="0"/>
              <a:t> de </a:t>
            </a:r>
            <a:r>
              <a:rPr lang="en-US" u="sng" dirty="0" err="1" smtClean="0">
                <a:solidFill>
                  <a:srgbClr val="0649FB"/>
                </a:solidFill>
              </a:rPr>
              <a:t>t</a:t>
            </a:r>
            <a:r>
              <a:rPr lang="en-US" dirty="0" err="1" smtClean="0"/>
              <a:t>weede</a:t>
            </a:r>
            <a:r>
              <a:rPr lang="en-US" dirty="0" smtClean="0"/>
              <a:t> en </a:t>
            </a:r>
            <a:r>
              <a:rPr lang="en-US" dirty="0" err="1" smtClean="0"/>
              <a:t>derde</a:t>
            </a:r>
            <a:r>
              <a:rPr lang="en-US" dirty="0" smtClean="0"/>
              <a:t> </a:t>
            </a:r>
            <a:r>
              <a:rPr lang="en-US" dirty="0" err="1" smtClean="0"/>
              <a:t>persoon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u="sng" dirty="0" smtClean="0">
                <a:solidFill>
                  <a:srgbClr val="0649FB"/>
                </a:solidFill>
              </a:rPr>
              <a:t>t</a:t>
            </a:r>
            <a:r>
              <a:rPr lang="en-US" dirty="0" smtClean="0"/>
              <a:t> </a:t>
            </a:r>
            <a:r>
              <a:rPr lang="en-US" dirty="0" err="1" smtClean="0"/>
              <a:t>achter</a:t>
            </a:r>
            <a:r>
              <a:rPr lang="en-US" dirty="0" smtClean="0"/>
              <a:t> de </a:t>
            </a:r>
            <a:r>
              <a:rPr lang="en-US" dirty="0" err="1" smtClean="0"/>
              <a:t>stam</a:t>
            </a:r>
            <a:endParaRPr lang="en-US" dirty="0" smtClean="0"/>
          </a:p>
          <a:p>
            <a:pPr eaLnBrk="1" hangingPunct="1">
              <a:buNone/>
            </a:pPr>
            <a:r>
              <a:rPr lang="en-US" dirty="0" smtClean="0"/>
              <a:t>4. </a:t>
            </a:r>
            <a:r>
              <a:rPr lang="en-US" dirty="0" err="1" smtClean="0"/>
              <a:t>Verleden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Regel</a:t>
            </a:r>
            <a:r>
              <a:rPr lang="en-US" dirty="0" smtClean="0"/>
              <a:t>: </a:t>
            </a:r>
            <a:r>
              <a:rPr lang="en-US" dirty="0" err="1" smtClean="0"/>
              <a:t>Staat</a:t>
            </a:r>
            <a:r>
              <a:rPr lang="en-US" dirty="0" smtClean="0"/>
              <a:t> de </a:t>
            </a:r>
            <a:r>
              <a:rPr lang="en-US" dirty="0" err="1" smtClean="0"/>
              <a:t>laatste</a:t>
            </a:r>
            <a:r>
              <a:rPr lang="en-US" dirty="0" smtClean="0"/>
              <a:t> letter van de </a:t>
            </a:r>
            <a:r>
              <a:rPr lang="en-US" dirty="0" err="1" smtClean="0"/>
              <a:t>stam</a:t>
            </a:r>
            <a:r>
              <a:rPr lang="en-US" dirty="0" smtClean="0"/>
              <a:t> in ‘</a:t>
            </a:r>
            <a:r>
              <a:rPr lang="en-US" i="1" dirty="0" smtClean="0">
                <a:latin typeface="Gill Sans" pitchFamily="-84" charset="0"/>
                <a:sym typeface="Gill Sans" pitchFamily="-84" charset="0"/>
              </a:rPr>
              <a:t>t </a:t>
            </a:r>
            <a:r>
              <a:rPr lang="en-US" i="1" dirty="0" err="1" smtClean="0">
                <a:latin typeface="Gill Sans" pitchFamily="-84" charset="0"/>
                <a:sym typeface="Gill Sans" pitchFamily="-84" charset="0"/>
              </a:rPr>
              <a:t>kofschip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krijgt</a:t>
            </a:r>
            <a:r>
              <a:rPr lang="en-US" dirty="0" smtClean="0"/>
              <a:t> de </a:t>
            </a:r>
            <a:r>
              <a:rPr lang="en-US" dirty="0" err="1" smtClean="0"/>
              <a:t>verleden</a:t>
            </a:r>
            <a:r>
              <a:rPr lang="en-US" dirty="0" smtClean="0"/>
              <a:t> </a:t>
            </a:r>
            <a:r>
              <a:rPr lang="en-US" dirty="0" err="1" smtClean="0"/>
              <a:t>tijd</a:t>
            </a:r>
            <a:r>
              <a:rPr lang="en-US" dirty="0" smtClean="0"/>
              <a:t> </a:t>
            </a:r>
            <a:r>
              <a:rPr lang="en-US" u="sng" dirty="0" smtClean="0">
                <a:solidFill>
                  <a:srgbClr val="0649FB"/>
                </a:solidFill>
              </a:rPr>
              <a:t>te</a:t>
            </a:r>
            <a:r>
              <a:rPr lang="en-US" dirty="0" smtClean="0"/>
              <a:t> </a:t>
            </a:r>
            <a:r>
              <a:rPr lang="en-US" dirty="0" err="1" smtClean="0"/>
              <a:t>erachter</a:t>
            </a:r>
            <a:r>
              <a:rPr lang="en-US" dirty="0" smtClean="0"/>
              <a:t>. </a:t>
            </a:r>
            <a:r>
              <a:rPr lang="en-US" dirty="0" err="1" smtClean="0"/>
              <a:t>Zo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u="sng" dirty="0" smtClean="0">
                <a:solidFill>
                  <a:srgbClr val="0649FB"/>
                </a:solidFill>
              </a:rPr>
              <a:t>de</a:t>
            </a:r>
            <a:endParaRPr lang="en-US" u="sng" dirty="0" smtClean="0">
              <a:solidFill>
                <a:srgbClr val="0C2BE2"/>
              </a:solidFill>
            </a:endParaRPr>
          </a:p>
          <a:p>
            <a:pPr eaLnBrk="1" hangingPunct="1">
              <a:buNone/>
            </a:pPr>
            <a:r>
              <a:rPr lang="en-US" dirty="0" smtClean="0"/>
              <a:t>5. </a:t>
            </a:r>
            <a:r>
              <a:rPr lang="en-US" dirty="0" err="1" smtClean="0"/>
              <a:t>Voltooid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Regel</a:t>
            </a:r>
            <a:r>
              <a:rPr lang="en-US" dirty="0" smtClean="0"/>
              <a:t>: </a:t>
            </a:r>
            <a:r>
              <a:rPr lang="en-US" dirty="0" err="1" smtClean="0"/>
              <a:t>Staat</a:t>
            </a:r>
            <a:r>
              <a:rPr lang="en-US" dirty="0" smtClean="0"/>
              <a:t> de </a:t>
            </a:r>
            <a:r>
              <a:rPr lang="en-US" dirty="0" err="1" smtClean="0"/>
              <a:t>laatste</a:t>
            </a:r>
            <a:r>
              <a:rPr lang="en-US" dirty="0" smtClean="0"/>
              <a:t> letter van de </a:t>
            </a:r>
            <a:r>
              <a:rPr lang="en-US" dirty="0" err="1" smtClean="0"/>
              <a:t>stam</a:t>
            </a:r>
            <a:r>
              <a:rPr lang="en-US" dirty="0" smtClean="0"/>
              <a:t> in ‘</a:t>
            </a:r>
            <a:r>
              <a:rPr lang="en-US" i="1" dirty="0" smtClean="0">
                <a:latin typeface="Gill Sans" pitchFamily="-84" charset="0"/>
                <a:sym typeface="Gill Sans" pitchFamily="-84" charset="0"/>
              </a:rPr>
              <a:t>t </a:t>
            </a:r>
            <a:r>
              <a:rPr lang="en-US" i="1" dirty="0" err="1" smtClean="0">
                <a:latin typeface="Gill Sans" pitchFamily="-84" charset="0"/>
                <a:sym typeface="Gill Sans" pitchFamily="-84" charset="0"/>
              </a:rPr>
              <a:t>kofschip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krijgt</a:t>
            </a:r>
            <a:r>
              <a:rPr lang="en-US" dirty="0" smtClean="0"/>
              <a:t> de </a:t>
            </a:r>
            <a:r>
              <a:rPr lang="en-US" dirty="0" err="1" smtClean="0"/>
              <a:t>voltooide</a:t>
            </a:r>
            <a:r>
              <a:rPr lang="en-US" dirty="0" smtClean="0"/>
              <a:t> </a:t>
            </a:r>
            <a:r>
              <a:rPr lang="en-US" dirty="0" err="1" smtClean="0"/>
              <a:t>tijd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u="sng" dirty="0" smtClean="0">
                <a:solidFill>
                  <a:srgbClr val="0649FB"/>
                </a:solidFill>
              </a:rPr>
              <a:t>t </a:t>
            </a:r>
            <a:r>
              <a:rPr lang="en-US" dirty="0" err="1" smtClean="0"/>
              <a:t>erachter</a:t>
            </a:r>
            <a:r>
              <a:rPr lang="en-US" dirty="0" smtClean="0"/>
              <a:t>. </a:t>
            </a:r>
            <a:r>
              <a:rPr lang="en-US" dirty="0" err="1" smtClean="0"/>
              <a:t>Zo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u="sng" dirty="0" smtClean="0">
                <a:solidFill>
                  <a:srgbClr val="0649FB"/>
                </a:solidFill>
              </a:rPr>
              <a:t>d</a:t>
            </a:r>
            <a:r>
              <a:rPr lang="en-US" dirty="0" smtClean="0"/>
              <a:t>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>
          <a:xfrm>
            <a:off x="674557" y="1660355"/>
            <a:ext cx="8194807" cy="393744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Jou/jouw?</a:t>
            </a:r>
            <a:endParaRPr lang="en-US" dirty="0"/>
          </a:p>
        </p:txBody>
      </p:sp>
      <p:sp>
        <p:nvSpPr>
          <p:cNvPr id="37890" name="Tijdelijke aanduiding voor inhoud 2"/>
          <p:cNvSpPr>
            <a:spLocks noGrp="1"/>
          </p:cNvSpPr>
          <p:nvPr>
            <p:ph idx="13"/>
          </p:nvPr>
        </p:nvSpPr>
        <p:spPr>
          <a:xfrm>
            <a:off x="569626" y="2384425"/>
            <a:ext cx="8299737" cy="3952875"/>
          </a:xfrm>
        </p:spPr>
        <p:txBody>
          <a:bodyPr/>
          <a:lstStyle/>
          <a:p>
            <a:r>
              <a:rPr lang="nl-NL" dirty="0" smtClean="0">
                <a:solidFill>
                  <a:srgbClr val="FF0000"/>
                </a:solidFill>
              </a:rPr>
              <a:t>Regel: </a:t>
            </a:r>
            <a:r>
              <a:rPr lang="nl-NL" dirty="0" smtClean="0"/>
              <a:t>Gebruik </a:t>
            </a:r>
            <a:r>
              <a:rPr lang="nl-NL" u="sng" dirty="0" smtClean="0"/>
              <a:t>jou</a:t>
            </a:r>
            <a:r>
              <a:rPr lang="nl-NL" dirty="0" smtClean="0"/>
              <a:t> wanneer de </a:t>
            </a:r>
            <a:r>
              <a:rPr lang="nl-NL" i="1" dirty="0" smtClean="0"/>
              <a:t>tweede persoon</a:t>
            </a:r>
            <a:r>
              <a:rPr lang="nl-NL" dirty="0" smtClean="0"/>
              <a:t> het </a:t>
            </a:r>
            <a:r>
              <a:rPr lang="nl-NL" i="1" dirty="0" smtClean="0"/>
              <a:t>lijdend voorwerp</a:t>
            </a:r>
            <a:r>
              <a:rPr lang="nl-NL" dirty="0" smtClean="0"/>
              <a:t> of </a:t>
            </a:r>
            <a:r>
              <a:rPr lang="nl-NL" i="1" dirty="0" smtClean="0"/>
              <a:t>meewerkend voorwerp</a:t>
            </a:r>
            <a:r>
              <a:rPr lang="nl-NL" dirty="0" smtClean="0"/>
              <a:t> is. Gebruik </a:t>
            </a:r>
            <a:r>
              <a:rPr lang="nl-NL" u="sng" dirty="0" smtClean="0"/>
              <a:t>jouw</a:t>
            </a:r>
            <a:r>
              <a:rPr lang="nl-NL" dirty="0" smtClean="0"/>
              <a:t> wanneer het woord </a:t>
            </a:r>
            <a:r>
              <a:rPr lang="nl-NL" i="1" dirty="0" smtClean="0"/>
              <a:t>bezittelijk voornaamwoord</a:t>
            </a:r>
            <a:r>
              <a:rPr lang="nl-NL" dirty="0" smtClean="0"/>
              <a:t> is.</a:t>
            </a:r>
          </a:p>
          <a:p>
            <a:endParaRPr lang="nl-NL" dirty="0" smtClean="0"/>
          </a:p>
          <a:p>
            <a:r>
              <a:rPr lang="nl-NL" dirty="0" smtClean="0"/>
              <a:t>Ik heb jou gisteren zien lopen </a:t>
            </a:r>
            <a:r>
              <a:rPr lang="nl-NL" dirty="0" smtClean="0">
                <a:solidFill>
                  <a:srgbClr val="92D050"/>
                </a:solidFill>
              </a:rPr>
              <a:t>(lijdend)</a:t>
            </a:r>
          </a:p>
          <a:p>
            <a:r>
              <a:rPr lang="nl-NL" dirty="0" smtClean="0"/>
              <a:t>Ik geef jou een boek </a:t>
            </a:r>
            <a:r>
              <a:rPr lang="nl-NL" dirty="0" smtClean="0">
                <a:solidFill>
                  <a:srgbClr val="92D050"/>
                </a:solidFill>
              </a:rPr>
              <a:t>(meewerkend)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Jouw fiets</a:t>
            </a:r>
          </a:p>
          <a:p>
            <a:r>
              <a:rPr lang="nl-NL" dirty="0" smtClean="0"/>
              <a:t>Jouw handdoek</a:t>
            </a:r>
          </a:p>
          <a:p>
            <a:endParaRPr lang="nl-NL" dirty="0" smtClean="0"/>
          </a:p>
          <a:p>
            <a:r>
              <a:rPr lang="en-US" dirty="0" err="1" smtClean="0"/>
              <a:t>Ik</a:t>
            </a:r>
            <a:r>
              <a:rPr lang="en-US" dirty="0" smtClean="0"/>
              <a:t> </a:t>
            </a:r>
            <a:r>
              <a:rPr lang="en-US" dirty="0" err="1" smtClean="0"/>
              <a:t>geef</a:t>
            </a:r>
            <a:r>
              <a:rPr lang="en-US" dirty="0" smtClean="0"/>
              <a:t> </a:t>
            </a:r>
            <a:r>
              <a:rPr lang="en-US" dirty="0" err="1" smtClean="0"/>
              <a:t>jou</a:t>
            </a:r>
            <a:r>
              <a:rPr lang="en-US" dirty="0" smtClean="0"/>
              <a:t> </a:t>
            </a:r>
            <a:r>
              <a:rPr lang="en-US" dirty="0" err="1" smtClean="0"/>
              <a:t>jouw</a:t>
            </a:r>
            <a:r>
              <a:rPr lang="en-US" dirty="0" smtClean="0"/>
              <a:t> </a:t>
            </a:r>
            <a:r>
              <a:rPr lang="en-US" dirty="0" err="1" smtClean="0"/>
              <a:t>boek</a:t>
            </a:r>
            <a:endParaRPr lang="en-US" dirty="0" smtClean="0"/>
          </a:p>
          <a:p>
            <a:pPr>
              <a:buNone/>
            </a:pPr>
            <a:endParaRPr lang="nl-NL" sz="3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nl-NL" sz="3400" b="1" dirty="0" smtClean="0">
              <a:solidFill>
                <a:srgbClr val="C00000"/>
              </a:solidFill>
            </a:endParaRP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891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7315200" y="6400800"/>
            <a:ext cx="1828800" cy="274638"/>
          </a:xfrm>
          <a:prstGeom prst="rect">
            <a:avLst/>
          </a:prstGeom>
          <a:noFill/>
        </p:spPr>
        <p:txBody>
          <a:bodyPr/>
          <a:lstStyle/>
          <a:p>
            <a:fld id="{0AC711FC-7F0F-43DE-8D3D-F7C57CDAB5EF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8" name="Tijdelijke aanduiding voor inhoud 3"/>
          <p:cNvSpPr>
            <a:spLocks noGrp="1"/>
          </p:cNvSpPr>
          <p:nvPr>
            <p:ph idx="16"/>
          </p:nvPr>
        </p:nvSpPr>
        <p:spPr>
          <a:xfrm>
            <a:off x="569913" y="1660525"/>
            <a:ext cx="8299450" cy="3937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Regel</a:t>
            </a:r>
            <a:r>
              <a:rPr lang="en-US" dirty="0" smtClean="0"/>
              <a:t> 7 van de </a:t>
            </a:r>
            <a:r>
              <a:rPr lang="en-US" dirty="0" err="1" smtClean="0"/>
              <a:t>regels</a:t>
            </a:r>
            <a:r>
              <a:rPr lang="en-US" dirty="0" smtClean="0"/>
              <a:t> die je </a:t>
            </a:r>
            <a:r>
              <a:rPr lang="en-US" dirty="0" err="1" smtClean="0"/>
              <a:t>uit</a:t>
            </a:r>
            <a:r>
              <a:rPr lang="en-US" dirty="0" smtClean="0"/>
              <a:t> je </a:t>
            </a:r>
            <a:r>
              <a:rPr lang="en-US" dirty="0" err="1" smtClean="0"/>
              <a:t>hoofd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kennen</a:t>
            </a:r>
            <a:r>
              <a:rPr lang="en-US" dirty="0" smtClean="0"/>
              <a:t>, </a:t>
            </a:r>
            <a:r>
              <a:rPr lang="en-US" dirty="0" err="1" smtClean="0"/>
              <a:t>zie</a:t>
            </a:r>
            <a:r>
              <a:rPr lang="en-US" dirty="0" smtClean="0"/>
              <a:t> #</a:t>
            </a:r>
            <a:r>
              <a:rPr lang="en-US" dirty="0" err="1" smtClean="0"/>
              <a:t>onderwijsonline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000000"/>
                </a:solidFill>
              </a:rPr>
              <a:t>Hen of hun?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842" name="Tijdelijke aanduiding voor inhoud 2"/>
          <p:cNvSpPr>
            <a:spLocks noGrp="1"/>
          </p:cNvSpPr>
          <p:nvPr>
            <p:ph idx="13"/>
          </p:nvPr>
        </p:nvSpPr>
        <p:spPr>
          <a:xfrm>
            <a:off x="779489" y="2384425"/>
            <a:ext cx="8089874" cy="3952875"/>
          </a:xfrm>
        </p:spPr>
        <p:txBody>
          <a:bodyPr>
            <a:normAutofit fontScale="92500" lnSpcReduction="20000"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Regel: </a:t>
            </a:r>
            <a:r>
              <a:rPr lang="nl-NL" dirty="0" smtClean="0"/>
              <a:t>Je gebruikt </a:t>
            </a:r>
            <a:r>
              <a:rPr lang="nl-NL" u="sng" dirty="0" smtClean="0"/>
              <a:t>hen</a:t>
            </a:r>
            <a:r>
              <a:rPr lang="nl-NL" dirty="0" smtClean="0"/>
              <a:t> als het </a:t>
            </a:r>
            <a:r>
              <a:rPr lang="nl-NL" i="1" dirty="0" smtClean="0"/>
              <a:t>lijdend voorwerp</a:t>
            </a:r>
            <a:r>
              <a:rPr lang="nl-NL" dirty="0" smtClean="0"/>
              <a:t> is, en na een </a:t>
            </a:r>
            <a:r>
              <a:rPr lang="nl-NL" i="1" dirty="0" smtClean="0"/>
              <a:t>voorzetsel</a:t>
            </a:r>
            <a:r>
              <a:rPr lang="nl-NL" dirty="0" smtClean="0"/>
              <a:t>. Je gebruikt </a:t>
            </a:r>
            <a:r>
              <a:rPr lang="nl-NL" u="sng" dirty="0" smtClean="0"/>
              <a:t>hun</a:t>
            </a:r>
            <a:r>
              <a:rPr lang="nl-NL" dirty="0" smtClean="0"/>
              <a:t> wanneer het </a:t>
            </a:r>
            <a:r>
              <a:rPr lang="nl-NL" i="1" dirty="0" smtClean="0"/>
              <a:t>meewerkend voorwerp</a:t>
            </a:r>
            <a:r>
              <a:rPr lang="nl-NL" dirty="0" smtClean="0"/>
              <a:t> (zonder </a:t>
            </a:r>
            <a:r>
              <a:rPr lang="nl-NL" i="1" dirty="0" smtClean="0"/>
              <a:t>voorzetsel! en als het een bezittelijk voornaamwoord is</a:t>
            </a:r>
            <a:r>
              <a:rPr lang="nl-NL" dirty="0" smtClean="0"/>
              <a:t>).</a:t>
            </a:r>
            <a:endParaRPr lang="en-US" dirty="0" smtClean="0"/>
          </a:p>
          <a:p>
            <a:endParaRPr lang="nl-NL" sz="2000" dirty="0" smtClean="0">
              <a:solidFill>
                <a:srgbClr val="000000"/>
              </a:solidFill>
            </a:endParaRPr>
          </a:p>
          <a:p>
            <a:r>
              <a:rPr lang="nl-NL" sz="2000" dirty="0" smtClean="0">
                <a:solidFill>
                  <a:srgbClr val="000000"/>
                </a:solidFill>
              </a:rPr>
              <a:t>Als je 'aan' voor hen kunt zetten, is het 'hun'. </a:t>
            </a:r>
          </a:p>
          <a:p>
            <a:pPr lvl="1">
              <a:buFont typeface="Arial" pitchFamily="34" charset="0"/>
              <a:buChar char="•"/>
            </a:pPr>
            <a:r>
              <a:rPr lang="nl-NL" dirty="0" smtClean="0">
                <a:solidFill>
                  <a:srgbClr val="000000"/>
                </a:solidFill>
              </a:rPr>
              <a:t>Ik gaf aan hen een boek = ik gaf hun een boek.</a:t>
            </a:r>
          </a:p>
          <a:p>
            <a:pPr lvl="1">
              <a:buFont typeface="Arial" pitchFamily="34" charset="0"/>
              <a:buChar char="•"/>
            </a:pPr>
            <a:r>
              <a:rPr lang="nl-NL" dirty="0" smtClean="0">
                <a:solidFill>
                  <a:srgbClr val="000000"/>
                </a:solidFill>
              </a:rPr>
              <a:t>Ik zag hen op het station. Daar past geen 'aan' voor, dus niet "Ik zag hun op het station". </a:t>
            </a:r>
          </a:p>
          <a:p>
            <a:r>
              <a:rPr lang="nl-NL" sz="2000" dirty="0" smtClean="0">
                <a:solidFill>
                  <a:srgbClr val="000000"/>
                </a:solidFill>
              </a:rPr>
              <a:t>Als er een voorzetsel bij komt is het nooit “hun”.</a:t>
            </a:r>
          </a:p>
          <a:p>
            <a:endParaRPr lang="nl-NL" sz="2000" dirty="0" smtClean="0">
              <a:solidFill>
                <a:srgbClr val="000000"/>
              </a:solidFill>
            </a:endParaRPr>
          </a:p>
          <a:p>
            <a:endParaRPr lang="nl-NL" sz="2000" dirty="0" smtClean="0">
              <a:solidFill>
                <a:srgbClr val="000000"/>
              </a:solidFill>
            </a:endParaRPr>
          </a:p>
          <a:p>
            <a:r>
              <a:rPr lang="nl-NL" sz="2000" dirty="0" smtClean="0">
                <a:solidFill>
                  <a:srgbClr val="000000"/>
                </a:solidFill>
              </a:rPr>
              <a:t>‘hun’ kan ook bezittelijk gebruikt worden: “Het is hun huis”.</a:t>
            </a:r>
          </a:p>
          <a:p>
            <a:pPr>
              <a:buNone/>
            </a:pPr>
            <a:endParaRPr lang="nl-NL" sz="2000" dirty="0" smtClean="0">
              <a:solidFill>
                <a:srgbClr val="000000"/>
              </a:solidFill>
            </a:endParaRPr>
          </a:p>
          <a:p>
            <a:r>
              <a:rPr lang="nl-NL" sz="2000" dirty="0" smtClean="0">
                <a:solidFill>
                  <a:srgbClr val="000000"/>
                </a:solidFill>
              </a:rPr>
              <a:t>‘hun’ kan </a:t>
            </a:r>
            <a:r>
              <a:rPr lang="nl-NL" sz="2000" u="sng" dirty="0" smtClean="0">
                <a:solidFill>
                  <a:srgbClr val="000000"/>
                </a:solidFill>
              </a:rPr>
              <a:t>nooit</a:t>
            </a:r>
            <a:r>
              <a:rPr lang="nl-NL" sz="2000" dirty="0" smtClean="0">
                <a:solidFill>
                  <a:srgbClr val="000000"/>
                </a:solidFill>
              </a:rPr>
              <a:t> onderwerp zijn, dus niet: “Hun lopen op straat”.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>
          <a:xfrm>
            <a:off x="779489" y="1660355"/>
            <a:ext cx="8089875" cy="393744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Regel</a:t>
            </a:r>
            <a:r>
              <a:rPr lang="en-US" dirty="0" smtClean="0"/>
              <a:t> 8 van de </a:t>
            </a:r>
            <a:r>
              <a:rPr lang="en-US" dirty="0" err="1" smtClean="0"/>
              <a:t>regels</a:t>
            </a:r>
            <a:r>
              <a:rPr lang="en-US" dirty="0" smtClean="0"/>
              <a:t> die je </a:t>
            </a:r>
            <a:r>
              <a:rPr lang="en-US" dirty="0" err="1" smtClean="0"/>
              <a:t>uit</a:t>
            </a:r>
            <a:r>
              <a:rPr lang="en-US" dirty="0" smtClean="0"/>
              <a:t> je </a:t>
            </a:r>
            <a:r>
              <a:rPr lang="en-US" dirty="0" err="1" smtClean="0"/>
              <a:t>hoofd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kennen</a:t>
            </a:r>
            <a:r>
              <a:rPr lang="en-US" dirty="0" smtClean="0"/>
              <a:t>, </a:t>
            </a:r>
            <a:r>
              <a:rPr lang="en-US" dirty="0" err="1" smtClean="0"/>
              <a:t>zie</a:t>
            </a:r>
            <a:r>
              <a:rPr lang="en-US" dirty="0" smtClean="0"/>
              <a:t> #</a:t>
            </a:r>
            <a:r>
              <a:rPr lang="en-US" dirty="0" err="1" smtClean="0"/>
              <a:t>onderwijsonline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000000"/>
                </a:solidFill>
              </a:rPr>
              <a:t>Als of dan?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818" name="Tijdelijke aanduiding voor inhoud 2"/>
          <p:cNvSpPr>
            <a:spLocks noGrp="1"/>
          </p:cNvSpPr>
          <p:nvPr>
            <p:ph idx="13"/>
          </p:nvPr>
        </p:nvSpPr>
        <p:spPr>
          <a:xfrm>
            <a:off x="734518" y="2384425"/>
            <a:ext cx="8134845" cy="3952875"/>
          </a:xfrm>
        </p:spPr>
        <p:txBody>
          <a:bodyPr>
            <a:normAutofit fontScale="70000" lnSpcReduction="20000"/>
          </a:bodyPr>
          <a:lstStyle/>
          <a:p>
            <a:r>
              <a:rPr lang="nl-NL" sz="2900" dirty="0" smtClean="0">
                <a:solidFill>
                  <a:srgbClr val="FF0000"/>
                </a:solidFill>
              </a:rPr>
              <a:t>Regel:</a:t>
            </a:r>
            <a:r>
              <a:rPr lang="nl-NL" sz="2900" dirty="0" smtClean="0">
                <a:solidFill>
                  <a:srgbClr val="000000"/>
                </a:solidFill>
              </a:rPr>
              <a:t> </a:t>
            </a:r>
            <a:r>
              <a:rPr lang="nl-NL" sz="2900" dirty="0" smtClean="0"/>
              <a:t>Wanneer je </a:t>
            </a:r>
            <a:r>
              <a:rPr lang="nl-NL" sz="2900" u="sng" dirty="0" smtClean="0"/>
              <a:t>als</a:t>
            </a:r>
            <a:r>
              <a:rPr lang="nl-NL" sz="2900" dirty="0" smtClean="0"/>
              <a:t> of </a:t>
            </a:r>
            <a:r>
              <a:rPr lang="nl-NL" sz="2900" u="sng" dirty="0" smtClean="0"/>
              <a:t>dan</a:t>
            </a:r>
            <a:r>
              <a:rPr lang="nl-NL" sz="2900" dirty="0" smtClean="0"/>
              <a:t> gebruikt in vergelijkingen gelden de volgende regels: </a:t>
            </a:r>
            <a:r>
              <a:rPr lang="nl-NL" sz="2900" u="sng" dirty="0" smtClean="0"/>
              <a:t>Als</a:t>
            </a:r>
            <a:r>
              <a:rPr lang="nl-NL" sz="2900" dirty="0" smtClean="0"/>
              <a:t> kies je in combinatie met </a:t>
            </a:r>
            <a:r>
              <a:rPr lang="nl-NL" sz="2900" u="sng" dirty="0" smtClean="0"/>
              <a:t>zo</a:t>
            </a:r>
            <a:r>
              <a:rPr lang="nl-NL" sz="2900" dirty="0" smtClean="0"/>
              <a:t>, </a:t>
            </a:r>
            <a:r>
              <a:rPr lang="nl-NL" sz="2900" u="sng" dirty="0" smtClean="0"/>
              <a:t>hetzelfde/dezelfde</a:t>
            </a:r>
            <a:r>
              <a:rPr lang="nl-NL" sz="2900" dirty="0" smtClean="0"/>
              <a:t> of </a:t>
            </a:r>
            <a:r>
              <a:rPr lang="nl-NL" sz="2900" u="sng" dirty="0" smtClean="0"/>
              <a:t>even</a:t>
            </a:r>
            <a:r>
              <a:rPr lang="nl-NL" sz="2900" dirty="0" smtClean="0"/>
              <a:t> (hij is net zo/even groot als ik, hij heeft dezelfde hoogte als ik). </a:t>
            </a:r>
            <a:r>
              <a:rPr lang="nl-NL" sz="2900" u="sng" dirty="0" smtClean="0"/>
              <a:t>Dan</a:t>
            </a:r>
            <a:r>
              <a:rPr lang="nl-NL" sz="2900" dirty="0" smtClean="0"/>
              <a:t> gebruik je bij de </a:t>
            </a:r>
            <a:r>
              <a:rPr lang="nl-NL" sz="2900" i="1" dirty="0" smtClean="0"/>
              <a:t>vergrotende trap</a:t>
            </a:r>
            <a:r>
              <a:rPr lang="nl-NL" sz="2900" dirty="0" smtClean="0"/>
              <a:t> (hij is groter dan ik).</a:t>
            </a:r>
            <a:endParaRPr lang="en-US" sz="2900" dirty="0" smtClean="0"/>
          </a:p>
          <a:p>
            <a:endParaRPr lang="nl-NL" sz="2400" dirty="0" smtClean="0">
              <a:solidFill>
                <a:srgbClr val="000000"/>
              </a:solidFill>
            </a:endParaRPr>
          </a:p>
          <a:p>
            <a:r>
              <a:rPr lang="nl-NL" sz="2900" dirty="0" smtClean="0">
                <a:solidFill>
                  <a:srgbClr val="000000"/>
                </a:solidFill>
              </a:rPr>
              <a:t>Na een ongelijkheid (vergrotende trap) schrijf je ‘dan’.</a:t>
            </a:r>
          </a:p>
          <a:p>
            <a:pPr lvl="1">
              <a:buFontTx/>
              <a:buChar char="•"/>
            </a:pPr>
            <a:r>
              <a:rPr lang="nl-NL" sz="2600" dirty="0" smtClean="0">
                <a:solidFill>
                  <a:srgbClr val="000000"/>
                </a:solidFill>
              </a:rPr>
              <a:t> Zij is groter </a:t>
            </a:r>
            <a:r>
              <a:rPr lang="nl-NL" sz="2600" b="1" dirty="0" smtClean="0">
                <a:solidFill>
                  <a:srgbClr val="000000"/>
                </a:solidFill>
              </a:rPr>
              <a:t>dan</a:t>
            </a:r>
            <a:r>
              <a:rPr lang="nl-NL" sz="2600" dirty="0" smtClean="0">
                <a:solidFill>
                  <a:srgbClr val="000000"/>
                </a:solidFill>
              </a:rPr>
              <a:t> ik. </a:t>
            </a:r>
          </a:p>
          <a:p>
            <a:pPr lvl="1">
              <a:buFontTx/>
              <a:buChar char="•"/>
            </a:pPr>
            <a:r>
              <a:rPr lang="nl-NL" sz="2600" dirty="0" smtClean="0">
                <a:solidFill>
                  <a:srgbClr val="000000"/>
                </a:solidFill>
              </a:rPr>
              <a:t> Ik ben liever </a:t>
            </a:r>
            <a:r>
              <a:rPr lang="nl-NL" sz="2600" b="1" dirty="0" smtClean="0">
                <a:solidFill>
                  <a:srgbClr val="000000"/>
                </a:solidFill>
              </a:rPr>
              <a:t>dan</a:t>
            </a:r>
            <a:r>
              <a:rPr lang="nl-NL" sz="2600" dirty="0" smtClean="0">
                <a:solidFill>
                  <a:srgbClr val="000000"/>
                </a:solidFill>
              </a:rPr>
              <a:t> Sacha.</a:t>
            </a:r>
          </a:p>
          <a:p>
            <a:endParaRPr lang="nl-NL" sz="2600" dirty="0" smtClean="0">
              <a:solidFill>
                <a:srgbClr val="000000"/>
              </a:solidFill>
            </a:endParaRPr>
          </a:p>
          <a:p>
            <a:r>
              <a:rPr lang="nl-NL" sz="2900" dirty="0" smtClean="0">
                <a:solidFill>
                  <a:srgbClr val="000000"/>
                </a:solidFill>
              </a:rPr>
              <a:t>Na een gelijkheid (stellende trap) schrijf je ‘als’. </a:t>
            </a:r>
            <a:endParaRPr lang="nl-NL" sz="2300" dirty="0" smtClean="0">
              <a:solidFill>
                <a:srgbClr val="000000"/>
              </a:solidFill>
            </a:endParaRPr>
          </a:p>
          <a:p>
            <a:pPr lvl="1">
              <a:buFontTx/>
              <a:buChar char="•"/>
            </a:pPr>
            <a:r>
              <a:rPr lang="nl-NL" sz="2600" dirty="0" smtClean="0">
                <a:solidFill>
                  <a:srgbClr val="000000"/>
                </a:solidFill>
              </a:rPr>
              <a:t> Ik ben even groot </a:t>
            </a:r>
            <a:r>
              <a:rPr lang="nl-NL" sz="2600" b="1" dirty="0" smtClean="0">
                <a:solidFill>
                  <a:srgbClr val="000000"/>
                </a:solidFill>
              </a:rPr>
              <a:t>als</a:t>
            </a:r>
            <a:r>
              <a:rPr lang="nl-NL" sz="2600" dirty="0" smtClean="0">
                <a:solidFill>
                  <a:srgbClr val="000000"/>
                </a:solidFill>
              </a:rPr>
              <a:t> Yael. </a:t>
            </a:r>
          </a:p>
          <a:p>
            <a:pPr lvl="1">
              <a:buFontTx/>
              <a:buChar char="•"/>
            </a:pPr>
            <a:r>
              <a:rPr lang="nl-NL" sz="2600" dirty="0" smtClean="0">
                <a:solidFill>
                  <a:srgbClr val="000000"/>
                </a:solidFill>
              </a:rPr>
              <a:t> Bas is even slim </a:t>
            </a:r>
            <a:r>
              <a:rPr lang="nl-NL" sz="2600" b="1" dirty="0" smtClean="0">
                <a:solidFill>
                  <a:srgbClr val="000000"/>
                </a:solidFill>
              </a:rPr>
              <a:t>als</a:t>
            </a:r>
            <a:r>
              <a:rPr lang="nl-NL" sz="2600" dirty="0" smtClean="0">
                <a:solidFill>
                  <a:srgbClr val="000000"/>
                </a:solidFill>
              </a:rPr>
              <a:t> Mohammed.</a:t>
            </a:r>
          </a:p>
          <a:p>
            <a:pPr>
              <a:buNone/>
            </a:pP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>
          <a:xfrm>
            <a:off x="734518" y="1660355"/>
            <a:ext cx="8134846" cy="393744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Regel</a:t>
            </a:r>
            <a:r>
              <a:rPr lang="en-US" dirty="0" smtClean="0"/>
              <a:t> 9 van de </a:t>
            </a:r>
            <a:r>
              <a:rPr lang="en-US" dirty="0" err="1" smtClean="0"/>
              <a:t>regels</a:t>
            </a:r>
            <a:r>
              <a:rPr lang="en-US" dirty="0" smtClean="0"/>
              <a:t> die je </a:t>
            </a:r>
            <a:r>
              <a:rPr lang="en-US" dirty="0" err="1" smtClean="0"/>
              <a:t>uit</a:t>
            </a:r>
            <a:r>
              <a:rPr lang="en-US" dirty="0" smtClean="0"/>
              <a:t> je </a:t>
            </a:r>
            <a:r>
              <a:rPr lang="en-US" dirty="0" err="1" smtClean="0"/>
              <a:t>hoofd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kennen</a:t>
            </a:r>
            <a:r>
              <a:rPr lang="en-US" dirty="0" smtClean="0"/>
              <a:t>, </a:t>
            </a:r>
            <a:r>
              <a:rPr lang="en-US" dirty="0" err="1" smtClean="0"/>
              <a:t>zie</a:t>
            </a:r>
            <a:r>
              <a:rPr lang="en-US" dirty="0" smtClean="0"/>
              <a:t> #</a:t>
            </a:r>
            <a:r>
              <a:rPr lang="en-US" dirty="0" err="1" smtClean="0"/>
              <a:t>onderwijsonline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026942" y="1096887"/>
            <a:ext cx="7842421" cy="650375"/>
          </a:xfrm>
        </p:spPr>
        <p:txBody>
          <a:bodyPr/>
          <a:lstStyle/>
          <a:p>
            <a:r>
              <a:rPr lang="en-US" dirty="0" smtClean="0"/>
              <a:t>Professional Skills: </a:t>
            </a:r>
            <a:r>
              <a:rPr lang="en-US" dirty="0" err="1" smtClean="0"/>
              <a:t>aparte</a:t>
            </a:r>
            <a:r>
              <a:rPr lang="en-US" dirty="0" smtClean="0"/>
              <a:t> lessen, </a:t>
            </a:r>
            <a:r>
              <a:rPr lang="en-US" dirty="0" err="1" smtClean="0"/>
              <a:t>geïntegreerde</a:t>
            </a:r>
            <a:r>
              <a:rPr lang="en-US" dirty="0" smtClean="0"/>
              <a:t> </a:t>
            </a:r>
            <a:r>
              <a:rPr lang="en-US" dirty="0" err="1" smtClean="0"/>
              <a:t>toepassing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3"/>
          </p:nvPr>
        </p:nvSpPr>
        <p:spPr>
          <a:xfrm>
            <a:off x="1026942" y="2384425"/>
            <a:ext cx="7842421" cy="3952875"/>
          </a:xfrm>
        </p:spPr>
        <p:txBody>
          <a:bodyPr/>
          <a:lstStyle/>
          <a:p>
            <a:r>
              <a:rPr lang="en-US" dirty="0" err="1" smtClean="0"/>
              <a:t>Niveau</a:t>
            </a:r>
            <a:r>
              <a:rPr lang="en-US" dirty="0" smtClean="0"/>
              <a:t> 1 &gt; </a:t>
            </a:r>
            <a:r>
              <a:rPr lang="en-US" dirty="0" err="1" smtClean="0"/>
              <a:t>propedeuse</a:t>
            </a:r>
            <a:r>
              <a:rPr lang="en-US" dirty="0" smtClean="0"/>
              <a:t> &gt; </a:t>
            </a:r>
            <a:r>
              <a:rPr lang="en-US" dirty="0" err="1" smtClean="0"/>
              <a:t>geïntegreerde</a:t>
            </a:r>
            <a:r>
              <a:rPr lang="en-US" dirty="0" smtClean="0"/>
              <a:t> </a:t>
            </a:r>
            <a:r>
              <a:rPr lang="en-US" dirty="0" err="1" smtClean="0"/>
              <a:t>toetsing</a:t>
            </a:r>
            <a:r>
              <a:rPr lang="en-US" dirty="0" smtClean="0"/>
              <a:t> per </a:t>
            </a:r>
            <a:r>
              <a:rPr lang="en-US" dirty="0" err="1" smtClean="0"/>
              <a:t>blok</a:t>
            </a:r>
            <a:endParaRPr lang="en-US" dirty="0" smtClean="0"/>
          </a:p>
          <a:p>
            <a:pPr lvl="1"/>
            <a:r>
              <a:rPr lang="en-US" dirty="0" err="1" smtClean="0"/>
              <a:t>Rapporteren</a:t>
            </a:r>
            <a:r>
              <a:rPr lang="en-US" dirty="0" smtClean="0"/>
              <a:t> &amp; </a:t>
            </a:r>
            <a:r>
              <a:rPr lang="en-US" dirty="0" err="1" smtClean="0"/>
              <a:t>spellen</a:t>
            </a:r>
            <a:r>
              <a:rPr lang="en-US" dirty="0" smtClean="0"/>
              <a:t> (SAQ)</a:t>
            </a:r>
          </a:p>
          <a:p>
            <a:pPr lvl="1"/>
            <a:r>
              <a:rPr lang="en-US" dirty="0" smtClean="0"/>
              <a:t>Feedback </a:t>
            </a:r>
            <a:r>
              <a:rPr lang="en-US" dirty="0" err="1" smtClean="0"/>
              <a:t>geven</a:t>
            </a:r>
            <a:r>
              <a:rPr lang="en-US" dirty="0" smtClean="0"/>
              <a:t> (WT)</a:t>
            </a:r>
          </a:p>
          <a:p>
            <a:pPr lvl="1"/>
            <a:r>
              <a:rPr lang="en-US" dirty="0" err="1" smtClean="0"/>
              <a:t>Presenteren</a:t>
            </a:r>
            <a:r>
              <a:rPr lang="en-US" dirty="0" smtClean="0"/>
              <a:t> (ESD/BPA)</a:t>
            </a:r>
          </a:p>
          <a:p>
            <a:pPr lvl="1"/>
            <a:r>
              <a:rPr lang="en-US" dirty="0" smtClean="0"/>
              <a:t>I-Project</a:t>
            </a:r>
          </a:p>
          <a:p>
            <a:r>
              <a:rPr lang="en-US" dirty="0" err="1" smtClean="0"/>
              <a:t>Niveau</a:t>
            </a:r>
            <a:r>
              <a:rPr lang="en-US" dirty="0" smtClean="0"/>
              <a:t> 2 &gt; </a:t>
            </a:r>
            <a:r>
              <a:rPr lang="en-US" dirty="0" err="1" smtClean="0"/>
              <a:t>hoofdfase</a:t>
            </a:r>
            <a:r>
              <a:rPr lang="en-US" dirty="0" smtClean="0"/>
              <a:t> en stage</a:t>
            </a:r>
          </a:p>
          <a:p>
            <a:r>
              <a:rPr lang="en-US" dirty="0" err="1" smtClean="0"/>
              <a:t>Niveau</a:t>
            </a:r>
            <a:r>
              <a:rPr lang="en-US" dirty="0" smtClean="0"/>
              <a:t> 3 &gt; </a:t>
            </a:r>
            <a:r>
              <a:rPr lang="en-US" dirty="0" err="1" smtClean="0"/>
              <a:t>afstuderen</a:t>
            </a:r>
            <a:endParaRPr lang="en-US" dirty="0" smtClean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315200" y="6400800"/>
            <a:ext cx="1828800" cy="2746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50FB40F-9F2C-4ED6-8D1D-28CF54AAFD35}" type="slidenum">
              <a:rPr lang="en-GB" smtClean="0"/>
              <a:pPr>
                <a:defRPr/>
              </a:pPr>
              <a:t>3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29390" y="1096887"/>
            <a:ext cx="7939973" cy="650375"/>
          </a:xfrm>
        </p:spPr>
        <p:txBody>
          <a:bodyPr/>
          <a:lstStyle/>
          <a:p>
            <a:r>
              <a:rPr lang="en-US" dirty="0" err="1" smtClean="0"/>
              <a:t>Passief</a:t>
            </a:r>
            <a:r>
              <a:rPr lang="en-US" dirty="0" smtClean="0"/>
              <a:t>/</a:t>
            </a:r>
            <a:r>
              <a:rPr lang="en-US" dirty="0" err="1" smtClean="0"/>
              <a:t>actief</a:t>
            </a:r>
            <a:r>
              <a:rPr lang="en-US" dirty="0" smtClean="0"/>
              <a:t>: </a:t>
            </a:r>
            <a:r>
              <a:rPr lang="en-US" dirty="0" err="1" smtClean="0"/>
              <a:t>lijdende</a:t>
            </a:r>
            <a:r>
              <a:rPr lang="en-US" dirty="0" smtClean="0"/>
              <a:t> </a:t>
            </a:r>
            <a:r>
              <a:rPr lang="en-US" dirty="0" err="1" smtClean="0"/>
              <a:t>zinnen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xfrm>
            <a:off x="554636" y="2384425"/>
            <a:ext cx="8314727" cy="3952875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Regel</a:t>
            </a:r>
            <a:r>
              <a:rPr lang="en-US" sz="2800" dirty="0" smtClean="0">
                <a:solidFill>
                  <a:srgbClr val="FF0000"/>
                </a:solidFill>
              </a:rPr>
              <a:t>: </a:t>
            </a:r>
            <a:r>
              <a:rPr lang="nl-NL" sz="2900" i="1" dirty="0" smtClean="0"/>
              <a:t>In een passieve zin </a:t>
            </a:r>
            <a:r>
              <a:rPr lang="nl-NL" sz="2900" dirty="0" smtClean="0"/>
              <a:t> (ook wel </a:t>
            </a:r>
            <a:r>
              <a:rPr lang="nl-NL" sz="2900" i="1" dirty="0" smtClean="0"/>
              <a:t>lijdende vorm</a:t>
            </a:r>
            <a:r>
              <a:rPr lang="nl-NL" sz="2900" dirty="0" smtClean="0"/>
              <a:t> genoemd) bestaat het gezegde uit een vorm van de </a:t>
            </a:r>
            <a:r>
              <a:rPr lang="nl-NL" sz="2900" i="1" dirty="0" smtClean="0"/>
              <a:t>hulpwerkwoorden</a:t>
            </a:r>
            <a:r>
              <a:rPr lang="nl-NL" sz="2900" dirty="0" smtClean="0"/>
              <a:t> </a:t>
            </a:r>
            <a:r>
              <a:rPr lang="nl-NL" sz="2900" u="sng" dirty="0" smtClean="0"/>
              <a:t>worden</a:t>
            </a:r>
            <a:r>
              <a:rPr lang="nl-NL" sz="2900" dirty="0" smtClean="0"/>
              <a:t> of </a:t>
            </a:r>
            <a:r>
              <a:rPr lang="nl-NL" sz="2900" u="sng" dirty="0" smtClean="0"/>
              <a:t>zijn</a:t>
            </a:r>
            <a:r>
              <a:rPr lang="nl-NL" sz="2900" dirty="0" smtClean="0"/>
              <a:t>, en een </a:t>
            </a:r>
            <a:r>
              <a:rPr lang="nl-NL" sz="2900" u="sng" dirty="0" smtClean="0"/>
              <a:t>voltooid deelwoord</a:t>
            </a:r>
            <a:r>
              <a:rPr lang="nl-NL" sz="2900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err="1" smtClean="0"/>
              <a:t>Niet</a:t>
            </a:r>
            <a:r>
              <a:rPr lang="en-US" sz="2800" dirty="0" smtClean="0"/>
              <a:t> </a:t>
            </a:r>
            <a:r>
              <a:rPr lang="en-US" sz="2800" dirty="0" err="1" smtClean="0"/>
              <a:t>degene</a:t>
            </a:r>
            <a:r>
              <a:rPr lang="en-US" sz="2800" dirty="0" smtClean="0"/>
              <a:t> die wat </a:t>
            </a:r>
            <a:r>
              <a:rPr lang="en-US" sz="2800" dirty="0" err="1" smtClean="0"/>
              <a:t>doet</a:t>
            </a:r>
            <a:r>
              <a:rPr lang="en-US" sz="2800" dirty="0" smtClean="0"/>
              <a:t> </a:t>
            </a:r>
            <a:r>
              <a:rPr lang="en-US" sz="2800" dirty="0" err="1" smtClean="0"/>
              <a:t>staat</a:t>
            </a:r>
            <a:r>
              <a:rPr lang="en-US" sz="2800" dirty="0" smtClean="0"/>
              <a:t> </a:t>
            </a:r>
            <a:r>
              <a:rPr lang="en-US" sz="2800" dirty="0" err="1" smtClean="0"/>
              <a:t>centraal</a:t>
            </a:r>
            <a:r>
              <a:rPr lang="en-US" sz="2800" dirty="0" smtClean="0"/>
              <a:t>, maar </a:t>
            </a:r>
            <a:r>
              <a:rPr lang="en-US" sz="2800" dirty="0" err="1" smtClean="0"/>
              <a:t>datgene</a:t>
            </a:r>
            <a:r>
              <a:rPr lang="en-US" sz="2800" dirty="0" smtClean="0"/>
              <a:t> wat </a:t>
            </a:r>
            <a:r>
              <a:rPr lang="en-US" sz="2800" dirty="0" err="1" smtClean="0"/>
              <a:t>gedaan</a:t>
            </a:r>
            <a:r>
              <a:rPr lang="en-US" sz="2800" dirty="0" smtClean="0"/>
              <a:t> </a:t>
            </a:r>
            <a:r>
              <a:rPr lang="en-US" sz="2800" dirty="0" err="1" smtClean="0"/>
              <a:t>wordt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/>
              <a:t>Vergelijk</a:t>
            </a:r>
            <a:r>
              <a:rPr lang="en-US" sz="2800" dirty="0" smtClean="0"/>
              <a:t>:</a:t>
            </a:r>
          </a:p>
          <a:p>
            <a:r>
              <a:rPr lang="en-US" sz="2800" dirty="0" err="1" smtClean="0"/>
              <a:t>Ik</a:t>
            </a:r>
            <a:r>
              <a:rPr lang="en-US" sz="2800" dirty="0" smtClean="0"/>
              <a:t> </a:t>
            </a:r>
            <a:r>
              <a:rPr lang="en-US" sz="2800" dirty="0" err="1" smtClean="0"/>
              <a:t>heb</a:t>
            </a:r>
            <a:r>
              <a:rPr lang="en-US" sz="2800" dirty="0" smtClean="0"/>
              <a:t> de </a:t>
            </a:r>
            <a:r>
              <a:rPr lang="en-US" sz="2800" dirty="0" err="1" smtClean="0"/>
              <a:t>toets</a:t>
            </a:r>
            <a:r>
              <a:rPr lang="en-US" sz="2800" dirty="0" smtClean="0"/>
              <a:t> </a:t>
            </a:r>
            <a:r>
              <a:rPr lang="en-US" sz="2800" dirty="0" err="1" smtClean="0"/>
              <a:t>gemaakt</a:t>
            </a:r>
            <a:endParaRPr lang="en-US" sz="2800" dirty="0" smtClean="0"/>
          </a:p>
          <a:p>
            <a:r>
              <a:rPr lang="en-US" sz="2800" dirty="0" smtClean="0"/>
              <a:t>De </a:t>
            </a:r>
            <a:r>
              <a:rPr lang="en-US" sz="2800" dirty="0" err="1" smtClean="0"/>
              <a:t>toets</a:t>
            </a:r>
            <a:r>
              <a:rPr lang="en-US" sz="2800" dirty="0" smtClean="0"/>
              <a:t> </a:t>
            </a:r>
            <a:r>
              <a:rPr lang="en-US" sz="2800" dirty="0" err="1" smtClean="0"/>
              <a:t>werd</a:t>
            </a:r>
            <a:r>
              <a:rPr lang="en-US" sz="2800" dirty="0" smtClean="0"/>
              <a:t> door </a:t>
            </a:r>
            <a:r>
              <a:rPr lang="en-US" sz="2800" dirty="0" err="1" smtClean="0"/>
              <a:t>mij</a:t>
            </a:r>
            <a:r>
              <a:rPr lang="en-US" sz="2800" dirty="0" smtClean="0"/>
              <a:t> </a:t>
            </a:r>
            <a:r>
              <a:rPr lang="en-US" sz="2800" dirty="0" err="1" smtClean="0"/>
              <a:t>gemaakt</a:t>
            </a:r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en-US" sz="2400" dirty="0" err="1" smtClean="0"/>
              <a:t>Filmpjes</a:t>
            </a:r>
            <a:r>
              <a:rPr lang="en-US" sz="2400" dirty="0" smtClean="0"/>
              <a:t> met </a:t>
            </a:r>
            <a:r>
              <a:rPr lang="en-US" sz="2400" dirty="0" err="1" smtClean="0"/>
              <a:t>meer</a:t>
            </a:r>
            <a:r>
              <a:rPr lang="en-US" sz="2400" dirty="0" smtClean="0"/>
              <a:t> </a:t>
            </a:r>
            <a:r>
              <a:rPr lang="en-US" sz="2400" dirty="0" err="1" smtClean="0"/>
              <a:t>voorbeelden</a:t>
            </a:r>
            <a:r>
              <a:rPr lang="en-US" sz="2400" dirty="0" smtClean="0"/>
              <a:t>: http</a:t>
            </a:r>
            <a:r>
              <a:rPr lang="en-US" sz="2400" dirty="0"/>
              <a:t>://www.cambiumned.nl/theorie/grammatica/overige/lijdende-of-bedrijvende-vorm/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>
          <a:xfrm>
            <a:off x="929390" y="1660355"/>
            <a:ext cx="7939974" cy="393744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Regel</a:t>
            </a:r>
            <a:r>
              <a:rPr lang="en-US" dirty="0" smtClean="0"/>
              <a:t> 10 van de </a:t>
            </a:r>
            <a:r>
              <a:rPr lang="en-US" dirty="0" err="1" smtClean="0"/>
              <a:t>regels</a:t>
            </a:r>
            <a:r>
              <a:rPr lang="en-US" dirty="0" smtClean="0"/>
              <a:t> die je </a:t>
            </a:r>
            <a:r>
              <a:rPr lang="en-US" dirty="0" err="1" smtClean="0"/>
              <a:t>uit</a:t>
            </a:r>
            <a:r>
              <a:rPr lang="en-US" dirty="0" smtClean="0"/>
              <a:t> je </a:t>
            </a:r>
            <a:r>
              <a:rPr lang="en-US" dirty="0" err="1" smtClean="0"/>
              <a:t>hoofd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kennen</a:t>
            </a:r>
            <a:r>
              <a:rPr lang="en-US" dirty="0" smtClean="0"/>
              <a:t>, </a:t>
            </a:r>
            <a:r>
              <a:rPr lang="en-US" dirty="0" err="1" smtClean="0"/>
              <a:t>zie</a:t>
            </a:r>
            <a:r>
              <a:rPr lang="en-US" dirty="0" smtClean="0"/>
              <a:t> #</a:t>
            </a:r>
            <a:r>
              <a:rPr lang="en-US" dirty="0" err="1" smtClean="0"/>
              <a:t>onderwijsonline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31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9705" y="1096887"/>
            <a:ext cx="8419658" cy="650375"/>
          </a:xfrm>
        </p:spPr>
        <p:txBody>
          <a:bodyPr/>
          <a:lstStyle/>
          <a:p>
            <a:r>
              <a:rPr lang="en-US" dirty="0" err="1"/>
              <a:t>E</a:t>
            </a:r>
            <a:r>
              <a:rPr lang="en-US" dirty="0" err="1" smtClean="0"/>
              <a:t>enheid</a:t>
            </a:r>
            <a:r>
              <a:rPr lang="en-US" dirty="0" smtClean="0"/>
              <a:t> van </a:t>
            </a:r>
            <a:r>
              <a:rPr lang="en-US" dirty="0" err="1" smtClean="0"/>
              <a:t>tijd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xfrm>
            <a:off x="449705" y="2384425"/>
            <a:ext cx="8419658" cy="3952875"/>
          </a:xfrm>
        </p:spPr>
        <p:txBody>
          <a:bodyPr/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Regel</a:t>
            </a:r>
            <a:r>
              <a:rPr lang="en-US" sz="2400" dirty="0" smtClean="0"/>
              <a:t>: </a:t>
            </a:r>
            <a:r>
              <a:rPr lang="nl-NL" sz="2400" dirty="0" smtClean="0"/>
              <a:t>Wanneer het onderwerp in de zin enkelvoud is, is het bijbehorende werkwoord (de persoonsvorm) dat ook. Is het onderwerp meervoud, dan is het bijbehorende werkwoord dat ook.</a:t>
            </a:r>
            <a:endParaRPr lang="en-US" sz="2400" dirty="0" smtClean="0"/>
          </a:p>
          <a:p>
            <a:endParaRPr lang="en-US" sz="2400" dirty="0" smtClean="0"/>
          </a:p>
          <a:p>
            <a:pPr lvl="1"/>
            <a:r>
              <a:rPr lang="en-US" sz="2400" dirty="0" err="1" smtClean="0"/>
              <a:t>ik</a:t>
            </a:r>
            <a:r>
              <a:rPr lang="en-US" sz="2400" dirty="0" smtClean="0"/>
              <a:t> </a:t>
            </a:r>
            <a:r>
              <a:rPr lang="en-US" sz="2400" dirty="0" err="1" smtClean="0"/>
              <a:t>ga</a:t>
            </a:r>
            <a:r>
              <a:rPr lang="en-US" sz="2400" dirty="0" smtClean="0"/>
              <a:t> </a:t>
            </a:r>
            <a:r>
              <a:rPr lang="en-US" sz="2400" dirty="0" err="1" smtClean="0"/>
              <a:t>naar</a:t>
            </a:r>
            <a:r>
              <a:rPr lang="en-US" sz="2400" dirty="0" smtClean="0"/>
              <a:t> de </a:t>
            </a:r>
            <a:r>
              <a:rPr lang="en-US" sz="2400" dirty="0" err="1" smtClean="0"/>
              <a:t>markt</a:t>
            </a:r>
            <a:r>
              <a:rPr lang="en-US" sz="2400" dirty="0" smtClean="0"/>
              <a:t>, en </a:t>
            </a:r>
            <a:r>
              <a:rPr lang="en-US" sz="2400" dirty="0" err="1" smtClean="0"/>
              <a:t>kocht</a:t>
            </a:r>
            <a:r>
              <a:rPr lang="en-US" sz="2400" dirty="0" smtClean="0"/>
              <a:t> </a:t>
            </a:r>
            <a:r>
              <a:rPr lang="en-US" sz="2400" dirty="0" err="1" smtClean="0"/>
              <a:t>daar</a:t>
            </a:r>
            <a:r>
              <a:rPr lang="en-US" sz="2400" dirty="0" smtClean="0"/>
              <a:t> </a:t>
            </a:r>
            <a:r>
              <a:rPr lang="en-US" sz="2400" dirty="0" err="1" smtClean="0"/>
              <a:t>kaas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812800" lvl="1" indent="-457200"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hthoek 6"/>
          <p:cNvSpPr/>
          <p:nvPr/>
        </p:nvSpPr>
        <p:spPr>
          <a:xfrm>
            <a:off x="449705" y="1747262"/>
            <a:ext cx="8419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Regel</a:t>
            </a:r>
            <a:r>
              <a:rPr lang="en-US" dirty="0" smtClean="0"/>
              <a:t> 11 van de </a:t>
            </a:r>
            <a:r>
              <a:rPr lang="en-US" dirty="0" err="1" smtClean="0"/>
              <a:t>regels</a:t>
            </a:r>
            <a:r>
              <a:rPr lang="en-US" dirty="0" smtClean="0"/>
              <a:t> die je </a:t>
            </a:r>
            <a:r>
              <a:rPr lang="en-US" dirty="0" err="1" smtClean="0"/>
              <a:t>uit</a:t>
            </a:r>
            <a:r>
              <a:rPr lang="en-US" dirty="0" smtClean="0"/>
              <a:t> je </a:t>
            </a:r>
            <a:r>
              <a:rPr lang="en-US" dirty="0" err="1" smtClean="0"/>
              <a:t>hoofd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kennen</a:t>
            </a:r>
            <a:r>
              <a:rPr lang="en-US" dirty="0" smtClean="0"/>
              <a:t>, </a:t>
            </a:r>
            <a:r>
              <a:rPr lang="en-US" dirty="0" err="1" smtClean="0"/>
              <a:t>zie</a:t>
            </a:r>
            <a:r>
              <a:rPr lang="en-US" dirty="0" smtClean="0"/>
              <a:t> #</a:t>
            </a:r>
            <a:r>
              <a:rPr lang="en-US" dirty="0" err="1" smtClean="0"/>
              <a:t>onderwijsonline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7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Samenstellingen</a:t>
            </a:r>
            <a:endParaRPr lang="en-US" dirty="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idx="13"/>
          </p:nvPr>
        </p:nvSpPr>
        <p:spPr>
          <a:xfrm>
            <a:off x="659567" y="2384425"/>
            <a:ext cx="8209796" cy="3952875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800" dirty="0" err="1" smtClean="0"/>
              <a:t>Wat</a:t>
            </a:r>
            <a:r>
              <a:rPr lang="en-US" sz="2800" dirty="0" smtClean="0"/>
              <a:t> </a:t>
            </a:r>
            <a:r>
              <a:rPr lang="en-US" sz="2800" dirty="0" err="1" smtClean="0"/>
              <a:t>maakt</a:t>
            </a:r>
            <a:r>
              <a:rPr lang="en-US" sz="2800" dirty="0" smtClean="0"/>
              <a:t> </a:t>
            </a:r>
            <a:r>
              <a:rPr lang="en-US" sz="2800" dirty="0" err="1" smtClean="0"/>
              <a:t>zo’n</a:t>
            </a:r>
            <a:r>
              <a:rPr lang="en-US" sz="2800" dirty="0" smtClean="0"/>
              <a:t> </a:t>
            </a:r>
            <a:r>
              <a:rPr lang="en-US" sz="2800" dirty="0" err="1" smtClean="0"/>
              <a:t>spatie</a:t>
            </a:r>
            <a:r>
              <a:rPr lang="en-US" sz="2800" dirty="0" smtClean="0"/>
              <a:t> </a:t>
            </a:r>
            <a:r>
              <a:rPr lang="en-US" sz="2800" dirty="0" err="1" smtClean="0"/>
              <a:t>nou</a:t>
            </a:r>
            <a:r>
              <a:rPr lang="en-US" sz="2800" dirty="0" smtClean="0"/>
              <a:t> voor </a:t>
            </a:r>
            <a:r>
              <a:rPr lang="en-US" sz="2800" dirty="0" err="1" smtClean="0"/>
              <a:t>verschil</a:t>
            </a:r>
            <a:r>
              <a:rPr lang="en-US" sz="2800" dirty="0" smtClean="0"/>
              <a:t>?</a:t>
            </a:r>
          </a:p>
          <a:p>
            <a:pPr marL="0" indent="0" eaLnBrk="1" hangingPunct="1">
              <a:buNone/>
            </a:pPr>
            <a:endParaRPr lang="en-US" sz="2800" dirty="0" smtClean="0"/>
          </a:p>
          <a:p>
            <a:pPr lvl="1" eaLnBrk="1" hangingPunct="1"/>
            <a:r>
              <a:rPr lang="en-US" sz="2800" dirty="0" err="1" smtClean="0"/>
              <a:t>bezoekers</a:t>
            </a:r>
            <a:r>
              <a:rPr lang="en-US" sz="2800" dirty="0" smtClean="0"/>
              <a:t> </a:t>
            </a:r>
            <a:r>
              <a:rPr lang="en-US" sz="2800" dirty="0" err="1" smtClean="0"/>
              <a:t>toiletten</a:t>
            </a:r>
            <a:r>
              <a:rPr lang="en-US" sz="2800" dirty="0" smtClean="0"/>
              <a:t> </a:t>
            </a:r>
            <a:r>
              <a:rPr lang="en-US" sz="2800" dirty="0" err="1" smtClean="0"/>
              <a:t>rechtsaf</a:t>
            </a:r>
            <a:endParaRPr lang="en-US" sz="2800" dirty="0" smtClean="0"/>
          </a:p>
          <a:p>
            <a:pPr lvl="1" eaLnBrk="1" hangingPunct="1"/>
            <a:r>
              <a:rPr lang="en-US" sz="2800" dirty="0" err="1" smtClean="0"/>
              <a:t>bezoekerstoiletten</a:t>
            </a:r>
            <a:r>
              <a:rPr lang="en-US" sz="2800" dirty="0" smtClean="0"/>
              <a:t> </a:t>
            </a:r>
            <a:r>
              <a:rPr lang="en-US" sz="2800" dirty="0" err="1" smtClean="0"/>
              <a:t>rechtsaf</a:t>
            </a:r>
            <a:endParaRPr lang="en-US" sz="2800" dirty="0" smtClean="0"/>
          </a:p>
          <a:p>
            <a:pPr lvl="1" eaLnBrk="1" hangingPunct="1"/>
            <a:endParaRPr lang="en-US" sz="2800" dirty="0" smtClean="0"/>
          </a:p>
          <a:p>
            <a:pPr lvl="1" eaLnBrk="1" hangingPunct="1"/>
            <a:r>
              <a:rPr lang="en-US" sz="2800" dirty="0" err="1" smtClean="0"/>
              <a:t>hoofd</a:t>
            </a:r>
            <a:r>
              <a:rPr lang="en-US" sz="2800" dirty="0" smtClean="0"/>
              <a:t> </a:t>
            </a:r>
            <a:r>
              <a:rPr lang="en-US" sz="2800" dirty="0" err="1" smtClean="0"/>
              <a:t>beveiliging</a:t>
            </a:r>
            <a:endParaRPr lang="en-US" sz="2800" dirty="0" smtClean="0"/>
          </a:p>
          <a:p>
            <a:pPr lvl="1" eaLnBrk="1" hangingPunct="1"/>
            <a:r>
              <a:rPr lang="en-US" sz="2800" dirty="0" err="1" smtClean="0"/>
              <a:t>hoofdbeveiliging</a:t>
            </a:r>
            <a:endParaRPr lang="en-US" sz="2800" dirty="0" smtClean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538" y="1096887"/>
            <a:ext cx="8164825" cy="650375"/>
          </a:xfrm>
        </p:spPr>
        <p:txBody>
          <a:bodyPr/>
          <a:lstStyle/>
          <a:p>
            <a:r>
              <a:rPr lang="nl-NL" dirty="0" err="1" smtClean="0">
                <a:solidFill>
                  <a:srgbClr val="000000"/>
                </a:solidFill>
              </a:rPr>
              <a:t>Aanelkaar</a:t>
            </a:r>
            <a:r>
              <a:rPr lang="nl-NL" dirty="0" smtClean="0">
                <a:solidFill>
                  <a:srgbClr val="000000"/>
                </a:solidFill>
              </a:rPr>
              <a:t> of los? samenstellingen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704538" y="2384425"/>
            <a:ext cx="8164825" cy="3952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Regel</a:t>
            </a:r>
            <a:r>
              <a:rPr lang="en-US" sz="2400" dirty="0" smtClean="0"/>
              <a:t>: </a:t>
            </a:r>
            <a:r>
              <a:rPr lang="en-US" sz="2400" dirty="0" err="1" smtClean="0"/>
              <a:t>schrijf</a:t>
            </a:r>
            <a:r>
              <a:rPr lang="en-US" sz="2400" dirty="0" smtClean="0"/>
              <a:t> </a:t>
            </a:r>
            <a:r>
              <a:rPr lang="en-US" sz="2400" dirty="0" err="1" smtClean="0"/>
              <a:t>alle</a:t>
            </a:r>
            <a:r>
              <a:rPr lang="en-US" sz="2400" dirty="0" smtClean="0"/>
              <a:t> </a:t>
            </a:r>
            <a:r>
              <a:rPr lang="en-US" sz="2400" dirty="0" err="1" smtClean="0"/>
              <a:t>samenstellingen</a:t>
            </a:r>
            <a:r>
              <a:rPr lang="en-US" sz="2400" dirty="0" smtClean="0"/>
              <a:t> die </a:t>
            </a:r>
            <a:r>
              <a:rPr lang="en-US" sz="2400" dirty="0" err="1" smtClean="0"/>
              <a:t>bestaan</a:t>
            </a:r>
            <a:r>
              <a:rPr lang="en-US" sz="2400" dirty="0" smtClean="0"/>
              <a:t> </a:t>
            </a:r>
            <a:r>
              <a:rPr lang="en-US" sz="2400" dirty="0" err="1" smtClean="0"/>
              <a:t>uit</a:t>
            </a:r>
            <a:r>
              <a:rPr lang="en-US" sz="2400" dirty="0" smtClean="0"/>
              <a:t> </a:t>
            </a:r>
            <a:r>
              <a:rPr lang="en-US" sz="2400" dirty="0" err="1" smtClean="0"/>
              <a:t>woorden</a:t>
            </a:r>
            <a:r>
              <a:rPr lang="en-US" sz="2400" dirty="0" smtClean="0"/>
              <a:t> die </a:t>
            </a:r>
            <a:r>
              <a:rPr lang="en-US" sz="2400" dirty="0" err="1" smtClean="0"/>
              <a:t>ook</a:t>
            </a:r>
            <a:r>
              <a:rPr lang="en-US" sz="2400" dirty="0" smtClean="0"/>
              <a:t> </a:t>
            </a:r>
            <a:r>
              <a:rPr lang="en-US" sz="2400" dirty="0" err="1" smtClean="0"/>
              <a:t>zelfstandig</a:t>
            </a:r>
            <a:r>
              <a:rPr lang="en-US" sz="2400" dirty="0" smtClean="0"/>
              <a:t> </a:t>
            </a:r>
            <a:r>
              <a:rPr lang="en-US" sz="2400" dirty="0" err="1" smtClean="0"/>
              <a:t>kunnen</a:t>
            </a:r>
            <a:r>
              <a:rPr lang="en-US" sz="2400" dirty="0" smtClean="0"/>
              <a:t> </a:t>
            </a:r>
            <a:r>
              <a:rPr lang="en-US" sz="2400" dirty="0" err="1" smtClean="0"/>
              <a:t>voorkomen</a:t>
            </a:r>
            <a:r>
              <a:rPr lang="en-US" sz="2400" dirty="0" smtClean="0"/>
              <a:t> </a:t>
            </a:r>
            <a:r>
              <a:rPr lang="en-US" sz="2400" dirty="0" err="1" smtClean="0"/>
              <a:t>aan</a:t>
            </a:r>
            <a:r>
              <a:rPr lang="en-US" sz="2400" dirty="0" smtClean="0"/>
              <a:t> </a:t>
            </a:r>
            <a:r>
              <a:rPr lang="en-US" sz="2400" dirty="0" err="1" smtClean="0"/>
              <a:t>elkaar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project management (2x </a:t>
            </a:r>
            <a:r>
              <a:rPr lang="en-US" sz="2400" dirty="0" err="1" smtClean="0"/>
              <a:t>zelfst</a:t>
            </a:r>
            <a:r>
              <a:rPr lang="en-US" sz="2400" dirty="0" smtClean="0"/>
              <a:t> </a:t>
            </a:r>
            <a:r>
              <a:rPr lang="en-US" sz="2400" dirty="0" err="1" smtClean="0"/>
              <a:t>nw</a:t>
            </a:r>
            <a:r>
              <a:rPr lang="en-US" sz="2400" dirty="0" smtClean="0"/>
              <a:t>) &gt; </a:t>
            </a:r>
            <a:r>
              <a:rPr lang="en-US" sz="2400" dirty="0" err="1" smtClean="0"/>
              <a:t>projectmanagement</a:t>
            </a:r>
            <a:endParaRPr lang="en-US" sz="2400" dirty="0" smtClean="0"/>
          </a:p>
          <a:p>
            <a:pPr lvl="1"/>
            <a:r>
              <a:rPr lang="en-US" sz="2400" dirty="0" smtClean="0"/>
              <a:t>web </a:t>
            </a:r>
            <a:r>
              <a:rPr lang="en-US" sz="2400" dirty="0" err="1" smtClean="0"/>
              <a:t>pagina</a:t>
            </a:r>
            <a:r>
              <a:rPr lang="en-US" sz="2400" dirty="0" smtClean="0"/>
              <a:t> (2x </a:t>
            </a:r>
            <a:r>
              <a:rPr lang="en-US" sz="2400" dirty="0" err="1" smtClean="0"/>
              <a:t>zelfst</a:t>
            </a:r>
            <a:r>
              <a:rPr lang="en-US" sz="2400" dirty="0" smtClean="0"/>
              <a:t> </a:t>
            </a:r>
            <a:r>
              <a:rPr lang="en-US" sz="2400" dirty="0" err="1" smtClean="0"/>
              <a:t>nw</a:t>
            </a:r>
            <a:r>
              <a:rPr lang="en-US" sz="2400" dirty="0" smtClean="0"/>
              <a:t>) &gt; </a:t>
            </a:r>
            <a:r>
              <a:rPr lang="en-US" sz="2400" dirty="0" err="1" smtClean="0"/>
              <a:t>webpagina</a:t>
            </a:r>
            <a:endParaRPr lang="en-US" sz="2400" dirty="0" smtClean="0"/>
          </a:p>
          <a:p>
            <a:pPr lvl="1"/>
            <a:r>
              <a:rPr lang="en-US" sz="2400" dirty="0" smtClean="0"/>
              <a:t>maximum </a:t>
            </a:r>
            <a:r>
              <a:rPr lang="en-US" sz="2400" dirty="0" err="1" smtClean="0"/>
              <a:t>snelheid</a:t>
            </a:r>
            <a:r>
              <a:rPr lang="en-US" sz="2400" dirty="0" smtClean="0"/>
              <a:t> (2x </a:t>
            </a:r>
            <a:r>
              <a:rPr lang="en-US" sz="2400" dirty="0" err="1" smtClean="0"/>
              <a:t>zelfst</a:t>
            </a:r>
            <a:r>
              <a:rPr lang="en-US" sz="2400" dirty="0" smtClean="0"/>
              <a:t> </a:t>
            </a:r>
            <a:r>
              <a:rPr lang="en-US" sz="2400" dirty="0" err="1" smtClean="0"/>
              <a:t>nw</a:t>
            </a:r>
            <a:r>
              <a:rPr lang="en-US" sz="2400" dirty="0" smtClean="0"/>
              <a:t>) &gt; </a:t>
            </a:r>
            <a:r>
              <a:rPr lang="en-US" sz="2400" dirty="0" err="1" smtClean="0"/>
              <a:t>maximumsnelheid</a:t>
            </a:r>
            <a:endParaRPr lang="en-US" sz="2400" dirty="0" smtClean="0"/>
          </a:p>
          <a:p>
            <a:pPr lvl="1"/>
            <a:r>
              <a:rPr lang="en-US" sz="2400" dirty="0" smtClean="0"/>
              <a:t>use case rapport (3x </a:t>
            </a:r>
            <a:r>
              <a:rPr lang="en-US" sz="2400" dirty="0" err="1" smtClean="0"/>
              <a:t>zelfst</a:t>
            </a:r>
            <a:r>
              <a:rPr lang="en-US" sz="2400" dirty="0" smtClean="0"/>
              <a:t> </a:t>
            </a:r>
            <a:r>
              <a:rPr lang="en-US" sz="2400" dirty="0" err="1" smtClean="0"/>
              <a:t>nw</a:t>
            </a:r>
            <a:r>
              <a:rPr lang="en-US" sz="2400" dirty="0" smtClean="0"/>
              <a:t>) &gt; </a:t>
            </a:r>
            <a:r>
              <a:rPr lang="en-US" sz="2400" dirty="0" err="1" smtClean="0"/>
              <a:t>usecaserapport</a:t>
            </a:r>
            <a:endParaRPr lang="en-US" sz="2400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r>
              <a:rPr lang="en-US" sz="2400" i="1" dirty="0" err="1" smtClean="0"/>
              <a:t>Bij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twijfel</a:t>
            </a:r>
            <a:r>
              <a:rPr lang="en-US" sz="2400" i="1" dirty="0" smtClean="0"/>
              <a:t>: </a:t>
            </a:r>
            <a:r>
              <a:rPr lang="en-US" sz="2400" i="1" dirty="0" err="1" smtClean="0"/>
              <a:t>aanelkaar</a:t>
            </a:r>
            <a:r>
              <a:rPr lang="en-US" sz="2400" i="1" dirty="0" smtClean="0"/>
              <a:t>!</a:t>
            </a:r>
          </a:p>
          <a:p>
            <a:pPr lvl="1">
              <a:buNone/>
            </a:pPr>
            <a:r>
              <a:rPr lang="en-US" sz="2400" i="1" dirty="0" smtClean="0"/>
              <a:t>Let op: in het Engels </a:t>
            </a:r>
            <a:r>
              <a:rPr lang="en-US" sz="2400" i="1" dirty="0" err="1" smtClean="0"/>
              <a:t>gebeurt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dit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juist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niet</a:t>
            </a:r>
            <a:r>
              <a:rPr lang="en-US" sz="2400" i="1" dirty="0" smtClean="0"/>
              <a:t>!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hoek 5"/>
          <p:cNvSpPr/>
          <p:nvPr/>
        </p:nvSpPr>
        <p:spPr>
          <a:xfrm>
            <a:off x="449705" y="1747262"/>
            <a:ext cx="8419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Regel</a:t>
            </a:r>
            <a:r>
              <a:rPr lang="en-US" dirty="0" smtClean="0"/>
              <a:t> 12 van de </a:t>
            </a:r>
            <a:r>
              <a:rPr lang="en-US" dirty="0" err="1" smtClean="0"/>
              <a:t>regels</a:t>
            </a:r>
            <a:r>
              <a:rPr lang="en-US" dirty="0" smtClean="0"/>
              <a:t> die je </a:t>
            </a:r>
            <a:r>
              <a:rPr lang="en-US" dirty="0" err="1" smtClean="0"/>
              <a:t>uit</a:t>
            </a:r>
            <a:r>
              <a:rPr lang="en-US" dirty="0" smtClean="0"/>
              <a:t> je </a:t>
            </a:r>
            <a:r>
              <a:rPr lang="en-US" dirty="0" err="1" smtClean="0"/>
              <a:t>hoofd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kennen</a:t>
            </a:r>
            <a:r>
              <a:rPr lang="en-US" dirty="0" smtClean="0"/>
              <a:t>, </a:t>
            </a:r>
            <a:r>
              <a:rPr lang="en-US" dirty="0" err="1" smtClean="0"/>
              <a:t>zie</a:t>
            </a:r>
            <a:r>
              <a:rPr lang="en-US" dirty="0" smtClean="0"/>
              <a:t> #</a:t>
            </a:r>
            <a:r>
              <a:rPr lang="en-US" dirty="0" err="1" smtClean="0"/>
              <a:t>onderwijsonline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Samenstellingen</a:t>
            </a:r>
            <a:endParaRPr lang="en-US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idx="13"/>
          </p:nvPr>
        </p:nvSpPr>
        <p:spPr>
          <a:xfrm>
            <a:off x="569626" y="2054099"/>
            <a:ext cx="8299737" cy="4283201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800" dirty="0" err="1" smtClean="0"/>
              <a:t>Soms</a:t>
            </a:r>
            <a:r>
              <a:rPr lang="en-US" sz="2800" dirty="0" smtClean="0"/>
              <a:t> is </a:t>
            </a:r>
            <a:r>
              <a:rPr lang="en-US" sz="2800" dirty="0" err="1" smtClean="0"/>
              <a:t>een</a:t>
            </a:r>
            <a:r>
              <a:rPr lang="en-US" sz="2800" dirty="0" smtClean="0"/>
              <a:t> </a:t>
            </a:r>
            <a:r>
              <a:rPr lang="en-US" sz="2800" dirty="0" err="1" smtClean="0"/>
              <a:t>streepje</a:t>
            </a:r>
            <a:r>
              <a:rPr lang="en-US" sz="2800" dirty="0" smtClean="0"/>
              <a:t> </a:t>
            </a:r>
            <a:r>
              <a:rPr lang="en-US" sz="2800" dirty="0" err="1" smtClean="0"/>
              <a:t>handig</a:t>
            </a:r>
            <a:r>
              <a:rPr lang="en-US" sz="2800" dirty="0" smtClean="0"/>
              <a:t> voor de </a:t>
            </a:r>
            <a:r>
              <a:rPr lang="en-US" sz="2800" dirty="0" err="1" smtClean="0"/>
              <a:t>duidelijkheid</a:t>
            </a:r>
            <a:r>
              <a:rPr lang="en-US" sz="2800" dirty="0" smtClean="0"/>
              <a:t>, of </a:t>
            </a:r>
            <a:r>
              <a:rPr lang="en-US" sz="2800" dirty="0" err="1" smtClean="0"/>
              <a:t>nodig</a:t>
            </a:r>
            <a:r>
              <a:rPr lang="en-US" sz="2800" dirty="0" smtClean="0"/>
              <a:t> </a:t>
            </a:r>
            <a:r>
              <a:rPr lang="en-US" sz="2800" dirty="0" err="1" smtClean="0"/>
              <a:t>wegens</a:t>
            </a:r>
            <a:r>
              <a:rPr lang="en-US" sz="2800" dirty="0" smtClean="0"/>
              <a:t> ‘</a:t>
            </a:r>
            <a:r>
              <a:rPr lang="en-US" sz="2800" dirty="0" err="1" smtClean="0"/>
              <a:t>klinkerbotsing</a:t>
            </a:r>
            <a:r>
              <a:rPr lang="en-US" sz="2800" dirty="0" smtClean="0"/>
              <a:t>’:</a:t>
            </a:r>
          </a:p>
          <a:p>
            <a:pPr lvl="1" eaLnBrk="1" hangingPunct="1"/>
            <a:r>
              <a:rPr lang="en-US" dirty="0" smtClean="0"/>
              <a:t>de </a:t>
            </a:r>
            <a:r>
              <a:rPr lang="en-US" dirty="0" err="1" smtClean="0"/>
              <a:t>valk-uil</a:t>
            </a:r>
            <a:endParaRPr lang="en-US" dirty="0" smtClean="0"/>
          </a:p>
          <a:p>
            <a:pPr lvl="1" eaLnBrk="1" hangingPunct="1"/>
            <a:r>
              <a:rPr lang="en-US" dirty="0" smtClean="0"/>
              <a:t>de </a:t>
            </a:r>
            <a:r>
              <a:rPr lang="en-US" dirty="0" err="1" smtClean="0"/>
              <a:t>val-kuil</a:t>
            </a:r>
            <a:endParaRPr lang="en-US" dirty="0" smtClean="0"/>
          </a:p>
          <a:p>
            <a:pPr lvl="1" eaLnBrk="1" hangingPunct="1">
              <a:buNone/>
            </a:pP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 err="1" smtClean="0"/>
              <a:t>Klinkerbotsing</a:t>
            </a:r>
            <a:r>
              <a:rPr lang="en-US" u="sng" dirty="0" smtClean="0"/>
              <a:t>, </a:t>
            </a:r>
            <a:r>
              <a:rPr lang="en-US" u="sng" dirty="0" err="1" smtClean="0"/>
              <a:t>bijvoorbeeld</a:t>
            </a:r>
            <a:endParaRPr lang="en-US" u="sng" dirty="0" smtClean="0"/>
          </a:p>
          <a:p>
            <a:pPr lvl="1" eaLnBrk="1" hangingPunct="1"/>
            <a:r>
              <a:rPr lang="en-US" dirty="0" smtClean="0"/>
              <a:t>zee-</a:t>
            </a:r>
            <a:r>
              <a:rPr lang="en-US" dirty="0" err="1" smtClean="0"/>
              <a:t>egel</a:t>
            </a:r>
            <a:endParaRPr lang="en-US" dirty="0" smtClean="0"/>
          </a:p>
          <a:p>
            <a:pPr lvl="1" eaLnBrk="1" hangingPunct="1"/>
            <a:r>
              <a:rPr lang="en-US" dirty="0" smtClean="0"/>
              <a:t>software-engineer</a:t>
            </a:r>
          </a:p>
          <a:p>
            <a:pPr lvl="1" eaLnBrk="1" hangingPunct="1"/>
            <a:r>
              <a:rPr lang="en-US" dirty="0" smtClean="0"/>
              <a:t>auto-</a:t>
            </a:r>
            <a:r>
              <a:rPr lang="en-US" dirty="0" err="1" smtClean="0"/>
              <a:t>onderdelen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alinea-indeling</a:t>
            </a:r>
            <a:endParaRPr lang="en-US" dirty="0" smtClean="0"/>
          </a:p>
          <a:p>
            <a:pPr lvl="1" eaLnBrk="1" hangingPunct="1"/>
            <a:r>
              <a:rPr lang="en-US" dirty="0" smtClean="0"/>
              <a:t>data-</a:t>
            </a:r>
            <a:r>
              <a:rPr lang="en-US" dirty="0" err="1" smtClean="0"/>
              <a:t>analyse</a:t>
            </a:r>
            <a:endParaRPr lang="en-US" dirty="0" smtClean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zie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www.spatiegebruik.nl</a:t>
            </a:r>
            <a:r>
              <a:rPr lang="en-US" dirty="0" smtClean="0"/>
              <a:t>  of </a:t>
            </a:r>
            <a:r>
              <a:rPr lang="en-US" u="sng" dirty="0" smtClean="0">
                <a:hlinkClick r:id="rId4"/>
              </a:rPr>
              <a:t>https://onzetaal.nl/taaladvies/advies/klinkerbotsing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000000"/>
                </a:solidFill>
              </a:rPr>
              <a:t>Verwijzen: deze, die of dit?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842" name="Tijdelijke aanduiding voor inhoud 2"/>
          <p:cNvSpPr>
            <a:spLocks noGrp="1"/>
          </p:cNvSpPr>
          <p:nvPr>
            <p:ph idx="13"/>
          </p:nvPr>
        </p:nvSpPr>
        <p:spPr>
          <a:xfrm>
            <a:off x="749508" y="2384425"/>
            <a:ext cx="8119855" cy="3952875"/>
          </a:xfrm>
        </p:spPr>
        <p:txBody>
          <a:bodyPr>
            <a:normAutofit fontScale="77500" lnSpcReduction="20000"/>
          </a:bodyPr>
          <a:lstStyle/>
          <a:p>
            <a:r>
              <a:rPr lang="nl-NL" sz="2800" dirty="0" smtClean="0">
                <a:solidFill>
                  <a:srgbClr val="FF0000"/>
                </a:solidFill>
              </a:rPr>
              <a:t>Regel: </a:t>
            </a:r>
            <a:r>
              <a:rPr lang="nl-NL" sz="2800" dirty="0" smtClean="0"/>
              <a:t>Naar </a:t>
            </a:r>
            <a:r>
              <a:rPr lang="nl-NL" sz="2800" i="1" dirty="0" smtClean="0"/>
              <a:t>onzijdige</a:t>
            </a:r>
            <a:r>
              <a:rPr lang="nl-NL" sz="2800" dirty="0" smtClean="0"/>
              <a:t> woorden (het) verwijs je met </a:t>
            </a:r>
            <a:r>
              <a:rPr lang="nl-NL" sz="2800" u="sng" dirty="0" smtClean="0"/>
              <a:t>dit</a:t>
            </a:r>
            <a:r>
              <a:rPr lang="nl-NL" sz="2800" dirty="0" smtClean="0"/>
              <a:t> of </a:t>
            </a:r>
            <a:r>
              <a:rPr lang="nl-NL" sz="2800" u="sng" dirty="0" smtClean="0"/>
              <a:t>dat</a:t>
            </a:r>
            <a:r>
              <a:rPr lang="nl-NL" sz="2800" dirty="0" smtClean="0"/>
              <a:t>. Naar </a:t>
            </a:r>
            <a:r>
              <a:rPr lang="nl-NL" sz="2800" i="1" dirty="0" smtClean="0"/>
              <a:t>mannelijke</a:t>
            </a:r>
            <a:r>
              <a:rPr lang="nl-NL" sz="2800" dirty="0" smtClean="0"/>
              <a:t> en </a:t>
            </a:r>
            <a:r>
              <a:rPr lang="nl-NL" sz="2800" i="1" dirty="0" smtClean="0"/>
              <a:t>vrouwelijke</a:t>
            </a:r>
            <a:r>
              <a:rPr lang="nl-NL" sz="2800" dirty="0" smtClean="0"/>
              <a:t> woorden verwijs je met </a:t>
            </a:r>
            <a:r>
              <a:rPr lang="nl-NL" sz="2800" u="sng" dirty="0" smtClean="0"/>
              <a:t>deze</a:t>
            </a:r>
            <a:r>
              <a:rPr lang="nl-NL" sz="2800" dirty="0" smtClean="0"/>
              <a:t> of </a:t>
            </a:r>
            <a:r>
              <a:rPr lang="nl-NL" sz="2800" u="sng" dirty="0" smtClean="0"/>
              <a:t>die</a:t>
            </a:r>
            <a:r>
              <a:rPr lang="nl-NL" sz="2800" dirty="0" smtClean="0"/>
              <a:t>.</a:t>
            </a:r>
            <a:endParaRPr lang="en-US" sz="2800" dirty="0" smtClean="0"/>
          </a:p>
          <a:p>
            <a:r>
              <a:rPr lang="nl-NL" sz="2800" dirty="0" smtClean="0"/>
              <a:t> </a:t>
            </a:r>
            <a:endParaRPr lang="en-US" sz="2800" dirty="0" smtClean="0"/>
          </a:p>
          <a:p>
            <a:pPr>
              <a:buNone/>
            </a:pPr>
            <a:r>
              <a:rPr lang="nl-NL" sz="2800" b="1" dirty="0" smtClean="0">
                <a:solidFill>
                  <a:srgbClr val="000000"/>
                </a:solidFill>
              </a:rPr>
              <a:t>Deze  is mannelijk:  </a:t>
            </a:r>
          </a:p>
          <a:p>
            <a:pPr>
              <a:buNone/>
            </a:pPr>
            <a:r>
              <a:rPr lang="nl-NL" sz="2800" b="1" i="1" dirty="0" smtClean="0">
                <a:solidFill>
                  <a:srgbClr val="000000"/>
                </a:solidFill>
              </a:rPr>
              <a:t>	deze</a:t>
            </a:r>
            <a:r>
              <a:rPr lang="nl-NL" sz="2800" b="1" dirty="0" smtClean="0">
                <a:solidFill>
                  <a:srgbClr val="000000"/>
                </a:solidFill>
              </a:rPr>
              <a:t> man, </a:t>
            </a:r>
            <a:r>
              <a:rPr lang="nl-NL" sz="2800" b="1" i="1" dirty="0" smtClean="0">
                <a:solidFill>
                  <a:srgbClr val="000000"/>
                </a:solidFill>
              </a:rPr>
              <a:t>deze</a:t>
            </a:r>
            <a:r>
              <a:rPr lang="nl-NL" sz="2800" b="1" dirty="0" smtClean="0">
                <a:solidFill>
                  <a:srgbClr val="000000"/>
                </a:solidFill>
              </a:rPr>
              <a:t> boom</a:t>
            </a:r>
          </a:p>
          <a:p>
            <a:pPr>
              <a:buNone/>
            </a:pPr>
            <a:endParaRPr lang="nl-NL" sz="2800" b="1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nl-NL" sz="2800" b="1" dirty="0" smtClean="0">
                <a:solidFill>
                  <a:srgbClr val="000000"/>
                </a:solidFill>
              </a:rPr>
              <a:t>Die is vrouwelijk:	</a:t>
            </a:r>
            <a:br>
              <a:rPr lang="nl-NL" sz="2800" b="1" dirty="0" smtClean="0">
                <a:solidFill>
                  <a:srgbClr val="000000"/>
                </a:solidFill>
              </a:rPr>
            </a:br>
            <a:r>
              <a:rPr lang="nl-NL" sz="2800" b="1" dirty="0" smtClean="0">
                <a:solidFill>
                  <a:srgbClr val="000000"/>
                </a:solidFill>
              </a:rPr>
              <a:t>	</a:t>
            </a:r>
            <a:r>
              <a:rPr lang="nl-NL" sz="2800" b="1" i="1" dirty="0" smtClean="0">
                <a:solidFill>
                  <a:srgbClr val="000000"/>
                </a:solidFill>
              </a:rPr>
              <a:t>die</a:t>
            </a:r>
            <a:r>
              <a:rPr lang="nl-NL" sz="2800" b="1" dirty="0" smtClean="0">
                <a:solidFill>
                  <a:srgbClr val="000000"/>
                </a:solidFill>
              </a:rPr>
              <a:t> vrouw, </a:t>
            </a:r>
            <a:r>
              <a:rPr lang="nl-NL" sz="2800" b="1" i="1" dirty="0" smtClean="0">
                <a:solidFill>
                  <a:srgbClr val="000000"/>
                </a:solidFill>
              </a:rPr>
              <a:t>die</a:t>
            </a:r>
            <a:r>
              <a:rPr lang="nl-NL" sz="2800" b="1" dirty="0" smtClean="0">
                <a:solidFill>
                  <a:srgbClr val="000000"/>
                </a:solidFill>
              </a:rPr>
              <a:t> vergadering</a:t>
            </a:r>
          </a:p>
          <a:p>
            <a:pPr>
              <a:buNone/>
            </a:pPr>
            <a:endParaRPr lang="nl-NL" sz="2800" b="1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nl-NL" sz="2800" b="1" dirty="0" smtClean="0">
                <a:solidFill>
                  <a:srgbClr val="000000"/>
                </a:solidFill>
              </a:rPr>
              <a:t>Dit en dat zijn onzijdig:</a:t>
            </a:r>
            <a:br>
              <a:rPr lang="nl-NL" sz="2800" b="1" dirty="0" smtClean="0">
                <a:solidFill>
                  <a:srgbClr val="000000"/>
                </a:solidFill>
              </a:rPr>
            </a:br>
            <a:r>
              <a:rPr lang="nl-NL" sz="2800" b="1" dirty="0" smtClean="0">
                <a:solidFill>
                  <a:srgbClr val="000000"/>
                </a:solidFill>
              </a:rPr>
              <a:t>	</a:t>
            </a:r>
            <a:r>
              <a:rPr lang="nl-NL" sz="2800" b="1" i="1" dirty="0" smtClean="0">
                <a:solidFill>
                  <a:srgbClr val="000000"/>
                </a:solidFill>
              </a:rPr>
              <a:t>dit/dat</a:t>
            </a:r>
            <a:r>
              <a:rPr lang="nl-NL" sz="2800" b="1" dirty="0" smtClean="0">
                <a:solidFill>
                  <a:srgbClr val="000000"/>
                </a:solidFill>
              </a:rPr>
              <a:t> schuurtje, </a:t>
            </a:r>
            <a:r>
              <a:rPr lang="nl-NL" sz="2800" b="1" i="1" dirty="0" smtClean="0">
                <a:solidFill>
                  <a:srgbClr val="000000"/>
                </a:solidFill>
              </a:rPr>
              <a:t>dit/dat</a:t>
            </a:r>
            <a:r>
              <a:rPr lang="nl-NL" sz="2800" b="1" dirty="0" smtClean="0">
                <a:solidFill>
                  <a:srgbClr val="000000"/>
                </a:solidFill>
              </a:rPr>
              <a:t> leven</a:t>
            </a:r>
          </a:p>
          <a:p>
            <a:pPr>
              <a:buNone/>
            </a:pPr>
            <a:endParaRPr lang="nl-NL" dirty="0" smtClean="0">
              <a:solidFill>
                <a:srgbClr val="000000"/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>
          <a:xfrm>
            <a:off x="749508" y="1660355"/>
            <a:ext cx="8119856" cy="393744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Regel</a:t>
            </a:r>
            <a:r>
              <a:rPr lang="en-US" dirty="0" smtClean="0"/>
              <a:t> 13 van de </a:t>
            </a:r>
            <a:r>
              <a:rPr lang="en-US" dirty="0" err="1" smtClean="0"/>
              <a:t>regels</a:t>
            </a:r>
            <a:r>
              <a:rPr lang="en-US" dirty="0" smtClean="0"/>
              <a:t> die je </a:t>
            </a:r>
            <a:r>
              <a:rPr lang="en-US" dirty="0" err="1" smtClean="0"/>
              <a:t>uit</a:t>
            </a:r>
            <a:r>
              <a:rPr lang="en-US" dirty="0" smtClean="0"/>
              <a:t> je </a:t>
            </a:r>
            <a:r>
              <a:rPr lang="en-US" dirty="0" err="1" smtClean="0"/>
              <a:t>hoofd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kennen</a:t>
            </a:r>
            <a:r>
              <a:rPr lang="en-US" dirty="0" smtClean="0"/>
              <a:t>, </a:t>
            </a:r>
            <a:r>
              <a:rPr lang="en-US" dirty="0" err="1" smtClean="0"/>
              <a:t>zie</a:t>
            </a:r>
            <a:r>
              <a:rPr lang="en-US" dirty="0" smtClean="0"/>
              <a:t> #</a:t>
            </a:r>
            <a:r>
              <a:rPr lang="en-US" dirty="0" err="1" smtClean="0"/>
              <a:t>onderwijsonline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op: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xfrm>
            <a:off x="719528" y="2384425"/>
            <a:ext cx="8149835" cy="3952875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Niet</a:t>
            </a:r>
            <a:r>
              <a:rPr lang="en-US" sz="2400" dirty="0" smtClean="0"/>
              <a:t> in de </a:t>
            </a:r>
            <a:r>
              <a:rPr lang="en-US" sz="2400" dirty="0" err="1" smtClean="0"/>
              <a:t>socrativetoets</a:t>
            </a:r>
            <a:r>
              <a:rPr lang="en-US" sz="2400" dirty="0" smtClean="0"/>
              <a:t>, </a:t>
            </a:r>
            <a:r>
              <a:rPr lang="en-US" sz="2400" dirty="0" err="1" smtClean="0"/>
              <a:t>wél</a:t>
            </a:r>
            <a:r>
              <a:rPr lang="en-US" sz="2400" dirty="0" smtClean="0"/>
              <a:t> in de </a:t>
            </a:r>
            <a:r>
              <a:rPr lang="en-US" sz="2400" dirty="0" err="1" smtClean="0"/>
              <a:t>taaltoets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De 13 regels die je </a:t>
            </a:r>
            <a:r>
              <a:rPr lang="en-US" sz="2400" dirty="0" err="1" smtClean="0"/>
              <a:t>uit</a:t>
            </a:r>
            <a:r>
              <a:rPr lang="en-US" sz="2400" dirty="0" smtClean="0"/>
              <a:t> je </a:t>
            </a:r>
            <a:r>
              <a:rPr lang="en-US" sz="2400" dirty="0" err="1" smtClean="0"/>
              <a:t>hoofd</a:t>
            </a:r>
            <a:r>
              <a:rPr lang="en-US" sz="2400" dirty="0" smtClean="0"/>
              <a:t> </a:t>
            </a:r>
            <a:r>
              <a:rPr lang="en-US" sz="2400" dirty="0" err="1" smtClean="0"/>
              <a:t>moet</a:t>
            </a:r>
            <a:r>
              <a:rPr lang="en-US" sz="2400" dirty="0" smtClean="0"/>
              <a:t> </a:t>
            </a:r>
            <a:r>
              <a:rPr lang="en-US" sz="2400" dirty="0" err="1" smtClean="0"/>
              <a:t>leren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zie</a:t>
            </a:r>
            <a:r>
              <a:rPr lang="en-US" sz="2400" dirty="0" smtClean="0"/>
              <a:t> # </a:t>
            </a:r>
            <a:r>
              <a:rPr lang="en-US" sz="2400" dirty="0" err="1" smtClean="0"/>
              <a:t>onderwijsonline</a:t>
            </a:r>
            <a:endParaRPr lang="en-US" sz="24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53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ga jij nu doen?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En wie gaat jou daar aan houden?</a:t>
            </a:r>
          </a:p>
          <a:p>
            <a:pPr marL="0" indent="0">
              <a:buNone/>
            </a:pPr>
            <a:r>
              <a:rPr lang="nl-NL" sz="2800" dirty="0" smtClean="0"/>
              <a:t>Zoek een buddy!</a:t>
            </a:r>
            <a:endParaRPr lang="nl-NL" sz="28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5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341" y="1096887"/>
            <a:ext cx="7865022" cy="650375"/>
          </a:xfrm>
        </p:spPr>
        <p:txBody>
          <a:bodyPr/>
          <a:lstStyle/>
          <a:p>
            <a:r>
              <a:rPr lang="en-US" dirty="0" err="1" smtClean="0"/>
              <a:t>Voorbereiding</a:t>
            </a:r>
            <a:r>
              <a:rPr lang="en-US" dirty="0" smtClean="0"/>
              <a:t> </a:t>
            </a:r>
            <a:r>
              <a:rPr lang="en-US" dirty="0" err="1" smtClean="0"/>
              <a:t>volgende</a:t>
            </a:r>
            <a:r>
              <a:rPr lang="en-US" dirty="0" smtClean="0"/>
              <a:t> 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Lees </a:t>
            </a:r>
            <a:r>
              <a:rPr lang="en-US" sz="2800" dirty="0" err="1" smtClean="0"/>
              <a:t>Heerink</a:t>
            </a:r>
            <a:r>
              <a:rPr lang="en-US" sz="2800" dirty="0" smtClean="0"/>
              <a:t> H 1 tm 9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Les is </a:t>
            </a:r>
            <a:r>
              <a:rPr lang="en-US" sz="2800" dirty="0" err="1" smtClean="0"/>
              <a:t>volgende</a:t>
            </a:r>
            <a:r>
              <a:rPr lang="en-US" sz="2800" dirty="0" smtClean="0"/>
              <a:t> week (week 3)</a:t>
            </a:r>
            <a:endParaRPr lang="en-US" sz="280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/>
          </p:cNvSpPr>
          <p:nvPr/>
        </p:nvSpPr>
        <p:spPr bwMode="auto">
          <a:xfrm>
            <a:off x="895201" y="3871019"/>
            <a:ext cx="3875484" cy="5179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Rockwell" pitchFamily="-84" charset="0"/>
                <a:sym typeface="Rockwell" pitchFamily="-84" charset="0"/>
              </a:rPr>
              <a:t>20 vragen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Oefentoets</a:t>
            </a:r>
            <a:endParaRPr lang="en-US" dirty="0" smtClean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067951" y="1096887"/>
            <a:ext cx="6801412" cy="650375"/>
          </a:xfrm>
        </p:spPr>
        <p:txBody>
          <a:bodyPr/>
          <a:lstStyle/>
          <a:p>
            <a:r>
              <a:rPr lang="en-US" dirty="0" err="1" smtClean="0"/>
              <a:t>Opzet</a:t>
            </a:r>
            <a:r>
              <a:rPr lang="en-US" dirty="0" smtClean="0"/>
              <a:t> Prof Skills </a:t>
            </a:r>
            <a:r>
              <a:rPr lang="en-US" dirty="0" err="1" smtClean="0"/>
              <a:t>binnen</a:t>
            </a:r>
            <a:r>
              <a:rPr lang="en-US" dirty="0" smtClean="0"/>
              <a:t> SAQ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3"/>
          </p:nvPr>
        </p:nvSpPr>
        <p:spPr>
          <a:xfrm>
            <a:off x="609600" y="2384425"/>
            <a:ext cx="8259763" cy="3952875"/>
          </a:xfrm>
        </p:spPr>
        <p:txBody>
          <a:bodyPr/>
          <a:lstStyle/>
          <a:p>
            <a:r>
              <a:rPr lang="en-US" dirty="0" err="1" smtClean="0"/>
              <a:t>Beroepsproducten</a:t>
            </a:r>
            <a:r>
              <a:rPr lang="en-US" dirty="0" smtClean="0"/>
              <a:t> SAQ</a:t>
            </a:r>
          </a:p>
          <a:p>
            <a:pPr lvl="1"/>
            <a:r>
              <a:rPr lang="en-US" dirty="0" err="1" smtClean="0"/>
              <a:t>Usecase</a:t>
            </a:r>
            <a:r>
              <a:rPr lang="en-US" dirty="0" smtClean="0"/>
              <a:t> rapport en </a:t>
            </a:r>
            <a:r>
              <a:rPr lang="en-US" dirty="0" err="1" smtClean="0"/>
              <a:t>Testrapport</a:t>
            </a:r>
            <a:endParaRPr lang="en-US" dirty="0" smtClean="0"/>
          </a:p>
          <a:p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alleen</a:t>
            </a:r>
            <a:r>
              <a:rPr lang="en-US" dirty="0" smtClean="0"/>
              <a:t> </a:t>
            </a:r>
            <a:r>
              <a:rPr lang="en-US" dirty="0" err="1" smtClean="0"/>
              <a:t>inhoudelijk</a:t>
            </a:r>
            <a:r>
              <a:rPr lang="en-US" dirty="0" smtClean="0"/>
              <a:t> </a:t>
            </a:r>
            <a:r>
              <a:rPr lang="en-US" dirty="0" err="1" smtClean="0"/>
              <a:t>juist</a:t>
            </a:r>
            <a:r>
              <a:rPr lang="en-US" dirty="0" smtClean="0"/>
              <a:t>, maar </a:t>
            </a:r>
            <a:r>
              <a:rPr lang="en-US" dirty="0" err="1" smtClean="0"/>
              <a:t>ook</a:t>
            </a:r>
            <a:r>
              <a:rPr lang="en-US" dirty="0" smtClean="0"/>
              <a:t> ‘</a:t>
            </a:r>
            <a:r>
              <a:rPr lang="en-US" dirty="0" err="1" smtClean="0"/>
              <a:t>technisch</a:t>
            </a:r>
            <a:r>
              <a:rPr lang="en-US" dirty="0" smtClean="0"/>
              <a:t>’: </a:t>
            </a:r>
            <a:r>
              <a:rPr lang="en-US" dirty="0" err="1" smtClean="0"/>
              <a:t>opbouw</a:t>
            </a:r>
            <a:r>
              <a:rPr lang="en-US" dirty="0" smtClean="0"/>
              <a:t> &amp; spelling</a:t>
            </a:r>
            <a:endParaRPr lang="en-US" dirty="0"/>
          </a:p>
          <a:p>
            <a:r>
              <a:rPr lang="nl-NL" dirty="0" smtClean="0"/>
              <a:t>week 2 </a:t>
            </a:r>
            <a:r>
              <a:rPr lang="nl-NL" smtClean="0"/>
              <a:t>	spellingsles, </a:t>
            </a:r>
            <a:r>
              <a:rPr lang="nl-NL" dirty="0" smtClean="0"/>
              <a:t>toetsvoorbereiding</a:t>
            </a:r>
            <a:endParaRPr lang="nl-NL" dirty="0"/>
          </a:p>
          <a:p>
            <a:r>
              <a:rPr lang="nl-NL" dirty="0" smtClean="0"/>
              <a:t>week 3 	eerste rapportageles, 			</a:t>
            </a:r>
            <a:endParaRPr lang="nl-NL" dirty="0"/>
          </a:p>
          <a:p>
            <a:r>
              <a:rPr lang="nl-NL" dirty="0" smtClean="0"/>
              <a:t>voorbereiden op UC rapport</a:t>
            </a:r>
            <a:br>
              <a:rPr lang="nl-NL" dirty="0" smtClean="0"/>
            </a:br>
            <a:r>
              <a:rPr lang="nl-NL" i="1" dirty="0" smtClean="0"/>
              <a:t>week 4 taaltoets, zie </a:t>
            </a:r>
            <a:r>
              <a:rPr lang="nl-NL" i="1" dirty="0" err="1" smtClean="0"/>
              <a:t>toetsrooster</a:t>
            </a:r>
            <a:endParaRPr lang="nl-NL" i="1" dirty="0" smtClean="0"/>
          </a:p>
          <a:p>
            <a:r>
              <a:rPr lang="nl-NL" dirty="0" smtClean="0"/>
              <a:t>week 4 of 5 gezamenlijke </a:t>
            </a:r>
            <a:r>
              <a:rPr lang="nl-NL" dirty="0" err="1" smtClean="0"/>
              <a:t>feedbackles</a:t>
            </a:r>
            <a:r>
              <a:rPr lang="nl-NL" dirty="0" smtClean="0"/>
              <a:t> domein-PS docent</a:t>
            </a:r>
          </a:p>
          <a:p>
            <a:pPr lvl="4">
              <a:buNone/>
            </a:pPr>
            <a:endParaRPr lang="nl-NL" dirty="0" smtClean="0"/>
          </a:p>
          <a:p>
            <a:pPr>
              <a:buNone/>
            </a:pPr>
            <a:endParaRPr lang="nl-NL" dirty="0" smtClean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315200" y="6400800"/>
            <a:ext cx="1828800" cy="2746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4EE3366-F8E2-44C7-BF38-6C9E636C12F7}" type="slidenum">
              <a:rPr lang="en-GB" smtClean="0"/>
              <a:pPr>
                <a:defRPr/>
              </a:pPr>
              <a:t>4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400" dirty="0" smtClean="0"/>
              <a:t>1. Nu die student </a:t>
            </a:r>
            <a:r>
              <a:rPr lang="en-US" sz="2400" dirty="0" err="1" smtClean="0"/>
              <a:t>alle</a:t>
            </a:r>
            <a:r>
              <a:rPr lang="en-US" sz="2400" dirty="0" smtClean="0"/>
              <a:t> </a:t>
            </a:r>
            <a:r>
              <a:rPr lang="en-US" sz="2400" dirty="0" err="1" smtClean="0"/>
              <a:t>regels</a:t>
            </a:r>
            <a:r>
              <a:rPr lang="en-US" sz="2400" dirty="0" smtClean="0"/>
              <a:t> </a:t>
            </a:r>
            <a:r>
              <a:rPr lang="en-US" sz="2400" dirty="0" err="1" smtClean="0"/>
              <a:t>uit</a:t>
            </a:r>
            <a:r>
              <a:rPr lang="en-US" sz="2400" dirty="0" smtClean="0"/>
              <a:t> </a:t>
            </a:r>
            <a:r>
              <a:rPr lang="en-US" sz="2400" dirty="0" err="1" smtClean="0"/>
              <a:t>zijn</a:t>
            </a:r>
            <a:r>
              <a:rPr lang="en-US" sz="2400" dirty="0" smtClean="0"/>
              <a:t> </a:t>
            </a:r>
            <a:r>
              <a:rPr lang="en-US" sz="2400" dirty="0" err="1" smtClean="0"/>
              <a:t>hoofd</a:t>
            </a:r>
            <a:r>
              <a:rPr lang="en-US" sz="2400" dirty="0" smtClean="0"/>
              <a:t> </a:t>
            </a:r>
            <a:r>
              <a:rPr lang="en-US" sz="2400" dirty="0" err="1" smtClean="0"/>
              <a:t>heeft</a:t>
            </a:r>
            <a:r>
              <a:rPr lang="en-US" sz="2400" dirty="0" smtClean="0"/>
              <a:t> </a:t>
            </a:r>
            <a:r>
              <a:rPr lang="en-US" sz="2400" dirty="0" err="1" smtClean="0"/>
              <a:t>geleer</a:t>
            </a:r>
            <a:r>
              <a:rPr lang="en-US" sz="2400" dirty="0" smtClean="0"/>
              <a:t>-, </a:t>
            </a:r>
            <a:r>
              <a:rPr lang="en-US" sz="2400" dirty="0" err="1" smtClean="0"/>
              <a:t>onthou</a:t>
            </a:r>
            <a:r>
              <a:rPr lang="en-US" sz="2400" dirty="0" smtClean="0"/>
              <a:t>- </a:t>
            </a:r>
            <a:r>
              <a:rPr lang="en-US" sz="2400" dirty="0" err="1" smtClean="0"/>
              <a:t>hij</a:t>
            </a:r>
            <a:r>
              <a:rPr lang="en-US" sz="2400" dirty="0" smtClean="0"/>
              <a:t> </a:t>
            </a:r>
            <a:r>
              <a:rPr lang="en-US" sz="2400" dirty="0" err="1" smtClean="0"/>
              <a:t>veel</a:t>
            </a:r>
            <a:r>
              <a:rPr lang="en-US" sz="2400" dirty="0" smtClean="0"/>
              <a:t> </a:t>
            </a:r>
            <a:r>
              <a:rPr lang="en-US" sz="2400" dirty="0" err="1" smtClean="0"/>
              <a:t>beter</a:t>
            </a:r>
            <a:r>
              <a:rPr lang="en-US" sz="2400" dirty="0" smtClean="0"/>
              <a:t> of </a:t>
            </a:r>
            <a:r>
              <a:rPr lang="en-US" sz="2400" dirty="0" err="1" smtClean="0"/>
              <a:t>er</a:t>
            </a:r>
            <a:r>
              <a:rPr lang="en-US" sz="2400" dirty="0" smtClean="0"/>
              <a:t> </a:t>
            </a:r>
            <a:r>
              <a:rPr lang="en-US" sz="2400" dirty="0" err="1" smtClean="0"/>
              <a:t>een</a:t>
            </a:r>
            <a:r>
              <a:rPr lang="en-US" sz="2400" dirty="0" smtClean="0"/>
              <a:t> d of </a:t>
            </a:r>
            <a:r>
              <a:rPr lang="en-US" sz="2400" dirty="0" err="1" smtClean="0"/>
              <a:t>een</a:t>
            </a:r>
            <a:r>
              <a:rPr lang="en-US" sz="2400" dirty="0" smtClean="0"/>
              <a:t> t </a:t>
            </a:r>
            <a:r>
              <a:rPr lang="en-US" sz="2400" dirty="0" err="1" smtClean="0"/>
              <a:t>achter</a:t>
            </a:r>
            <a:r>
              <a:rPr lang="en-US" sz="2400" dirty="0" smtClean="0"/>
              <a:t>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werkwoord</a:t>
            </a:r>
            <a:r>
              <a:rPr lang="en-US" sz="2400" dirty="0" smtClean="0"/>
              <a:t> </a:t>
            </a:r>
            <a:r>
              <a:rPr lang="en-US" sz="2400" dirty="0" err="1" smtClean="0"/>
              <a:t>staat</a:t>
            </a:r>
            <a:r>
              <a:rPr lang="en-US" sz="2400" dirty="0" smtClean="0"/>
              <a:t>.</a:t>
            </a:r>
          </a:p>
          <a:p>
            <a:pPr marL="0" indent="0" eaLnBrk="1" hangingPunct="1">
              <a:buNone/>
            </a:pPr>
            <a:r>
              <a:rPr lang="en-US" sz="2400" dirty="0" smtClean="0"/>
              <a:t>A </a:t>
            </a:r>
            <a:r>
              <a:rPr lang="en-US" sz="2400" dirty="0" err="1" smtClean="0"/>
              <a:t>geleert</a:t>
            </a:r>
            <a:r>
              <a:rPr lang="en-US" sz="2400" dirty="0" smtClean="0"/>
              <a:t>, </a:t>
            </a:r>
            <a:r>
              <a:rPr lang="en-US" sz="2400" dirty="0" err="1" smtClean="0"/>
              <a:t>onthoudt</a:t>
            </a: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B </a:t>
            </a:r>
            <a:r>
              <a:rPr lang="en-US" sz="2400" dirty="0" err="1" smtClean="0"/>
              <a:t>geleerd</a:t>
            </a:r>
            <a:r>
              <a:rPr lang="en-US" sz="2400" dirty="0" smtClean="0"/>
              <a:t>, </a:t>
            </a:r>
            <a:r>
              <a:rPr lang="en-US" sz="2400" dirty="0" err="1" smtClean="0"/>
              <a:t>onthoud</a:t>
            </a: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C </a:t>
            </a:r>
            <a:r>
              <a:rPr lang="en-US" sz="2400" dirty="0" err="1" smtClean="0"/>
              <a:t>geleerd</a:t>
            </a:r>
            <a:r>
              <a:rPr lang="en-US" sz="2400" dirty="0" smtClean="0"/>
              <a:t>, </a:t>
            </a:r>
            <a:r>
              <a:rPr lang="en-US" sz="2400" dirty="0" err="1" smtClean="0"/>
              <a:t>onthoudt</a:t>
            </a: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D </a:t>
            </a:r>
            <a:r>
              <a:rPr lang="en-US" sz="2400" dirty="0" err="1" smtClean="0"/>
              <a:t>geleert</a:t>
            </a:r>
            <a:r>
              <a:rPr lang="en-US" sz="2400" dirty="0" smtClean="0"/>
              <a:t>, </a:t>
            </a:r>
            <a:r>
              <a:rPr lang="en-US" sz="2400" dirty="0" err="1" smtClean="0"/>
              <a:t>onthoud</a:t>
            </a:r>
            <a:endParaRPr lang="en-US" sz="2400" dirty="0" smtClean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400" dirty="0" smtClean="0"/>
              <a:t>2. </a:t>
            </a:r>
            <a:r>
              <a:rPr lang="en-US" sz="2400" dirty="0" err="1" smtClean="0"/>
              <a:t>Als</a:t>
            </a:r>
            <a:r>
              <a:rPr lang="en-US" sz="2400" dirty="0" smtClean="0"/>
              <a:t> de </a:t>
            </a:r>
            <a:r>
              <a:rPr lang="en-US" sz="2400" dirty="0" err="1" smtClean="0"/>
              <a:t>krant</a:t>
            </a:r>
            <a:r>
              <a:rPr lang="en-US" sz="2400" dirty="0" smtClean="0"/>
              <a:t> </a:t>
            </a:r>
            <a:r>
              <a:rPr lang="en-US" sz="2400" dirty="0" err="1" smtClean="0"/>
              <a:t>publiceer</a:t>
            </a:r>
            <a:r>
              <a:rPr lang="en-US" sz="2400" dirty="0" smtClean="0"/>
              <a:t>- over de </a:t>
            </a:r>
            <a:r>
              <a:rPr lang="en-US" sz="2400" dirty="0" err="1" smtClean="0"/>
              <a:t>actualiteit</a:t>
            </a:r>
            <a:r>
              <a:rPr lang="en-US" sz="2400" dirty="0" smtClean="0"/>
              <a:t>, </a:t>
            </a:r>
            <a:r>
              <a:rPr lang="en-US" sz="2400" dirty="0" err="1" smtClean="0"/>
              <a:t>wor</a:t>
            </a:r>
            <a:r>
              <a:rPr lang="en-US" sz="2400" dirty="0" smtClean="0"/>
              <a:t>- de </a:t>
            </a:r>
            <a:r>
              <a:rPr lang="en-US" sz="2400" dirty="0" err="1" smtClean="0"/>
              <a:t>redactie</a:t>
            </a:r>
            <a:r>
              <a:rPr lang="en-US" sz="2400" dirty="0" smtClean="0"/>
              <a:t> </a:t>
            </a:r>
            <a:r>
              <a:rPr lang="en-US" sz="2400" dirty="0" err="1" smtClean="0"/>
              <a:t>altijd</a:t>
            </a:r>
            <a:r>
              <a:rPr lang="en-US" sz="2400" dirty="0" smtClean="0"/>
              <a:t> </a:t>
            </a:r>
            <a:r>
              <a:rPr lang="en-US" sz="2400" dirty="0" err="1" smtClean="0"/>
              <a:t>ingehaal</a:t>
            </a:r>
            <a:r>
              <a:rPr lang="en-US" sz="2400" dirty="0" smtClean="0"/>
              <a:t>- door de </a:t>
            </a:r>
            <a:r>
              <a:rPr lang="en-US" sz="2400" dirty="0" err="1" smtClean="0"/>
              <a:t>snellere</a:t>
            </a:r>
            <a:r>
              <a:rPr lang="en-US" sz="2400" dirty="0" smtClean="0"/>
              <a:t> websites.</a:t>
            </a:r>
          </a:p>
          <a:p>
            <a:pPr marL="0" indent="0" eaLnBrk="1" hangingPunct="1">
              <a:buNone/>
            </a:pPr>
            <a:r>
              <a:rPr lang="en-US" sz="2400" dirty="0" smtClean="0"/>
              <a:t>A </a:t>
            </a:r>
            <a:r>
              <a:rPr lang="en-US" sz="2400" dirty="0" err="1" smtClean="0"/>
              <a:t>publiceerd</a:t>
            </a:r>
            <a:r>
              <a:rPr lang="en-US" sz="2400" dirty="0" smtClean="0"/>
              <a:t>, word, </a:t>
            </a:r>
            <a:r>
              <a:rPr lang="en-US" sz="2400" dirty="0" err="1" smtClean="0"/>
              <a:t>ingehaald</a:t>
            </a: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B </a:t>
            </a:r>
            <a:r>
              <a:rPr lang="en-US" sz="2400" dirty="0" err="1" smtClean="0"/>
              <a:t>publiceert</a:t>
            </a:r>
            <a:r>
              <a:rPr lang="en-US" sz="2400" dirty="0" smtClean="0"/>
              <a:t>, word, </a:t>
            </a:r>
            <a:r>
              <a:rPr lang="en-US" sz="2400" dirty="0" err="1" smtClean="0"/>
              <a:t>ingehaalt</a:t>
            </a: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C </a:t>
            </a:r>
            <a:r>
              <a:rPr lang="en-US" sz="2400" dirty="0" err="1" smtClean="0"/>
              <a:t>publiceerd</a:t>
            </a:r>
            <a:r>
              <a:rPr lang="en-US" sz="2400" dirty="0" smtClean="0"/>
              <a:t>, </a:t>
            </a:r>
            <a:r>
              <a:rPr lang="en-US" sz="2400" dirty="0" err="1" smtClean="0"/>
              <a:t>wordt</a:t>
            </a:r>
            <a:r>
              <a:rPr lang="en-US" sz="2400" dirty="0" smtClean="0"/>
              <a:t>, </a:t>
            </a:r>
            <a:r>
              <a:rPr lang="en-US" sz="2400" dirty="0" err="1" smtClean="0"/>
              <a:t>ingehaalt</a:t>
            </a: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D </a:t>
            </a:r>
            <a:r>
              <a:rPr lang="en-US" sz="2400" dirty="0" err="1" smtClean="0"/>
              <a:t>publiceert</a:t>
            </a:r>
            <a:r>
              <a:rPr lang="en-US" sz="2400" dirty="0" smtClean="0"/>
              <a:t>, </a:t>
            </a:r>
            <a:r>
              <a:rPr lang="en-US" sz="2400" dirty="0" err="1" smtClean="0"/>
              <a:t>wordt</a:t>
            </a:r>
            <a:r>
              <a:rPr lang="en-US" sz="2400" dirty="0" smtClean="0"/>
              <a:t>, </a:t>
            </a:r>
            <a:r>
              <a:rPr lang="en-US" sz="2400" dirty="0" err="1" smtClean="0"/>
              <a:t>ingehaald</a:t>
            </a:r>
            <a:endParaRPr lang="en-US" sz="2400" dirty="0" smtClean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400" dirty="0" smtClean="0"/>
              <a:t>3. In </a:t>
            </a:r>
            <a:r>
              <a:rPr lang="en-US" sz="2400" dirty="0" err="1" smtClean="0"/>
              <a:t>zijn</a:t>
            </a:r>
            <a:r>
              <a:rPr lang="en-US" sz="2400" dirty="0" smtClean="0"/>
              <a:t> </a:t>
            </a:r>
            <a:r>
              <a:rPr lang="en-US" sz="2400" dirty="0" err="1" smtClean="0"/>
              <a:t>boek</a:t>
            </a:r>
            <a:r>
              <a:rPr lang="en-US" sz="2400" dirty="0" smtClean="0"/>
              <a:t> </a:t>
            </a:r>
            <a:r>
              <a:rPr lang="en-US" sz="2400" dirty="0" err="1" smtClean="0"/>
              <a:t>betoog</a:t>
            </a:r>
            <a:r>
              <a:rPr lang="en-US" sz="2400" dirty="0" smtClean="0"/>
              <a:t>- Clay </a:t>
            </a:r>
            <a:r>
              <a:rPr lang="en-US" sz="2400" dirty="0" err="1" smtClean="0"/>
              <a:t>Shirky</a:t>
            </a:r>
            <a:r>
              <a:rPr lang="en-US" sz="2400" dirty="0" smtClean="0"/>
              <a:t> </a:t>
            </a:r>
            <a:r>
              <a:rPr lang="en-US" sz="2400" dirty="0" err="1" smtClean="0"/>
              <a:t>dat</a:t>
            </a:r>
            <a:r>
              <a:rPr lang="en-US" sz="2400" dirty="0" smtClean="0"/>
              <a:t> </a:t>
            </a:r>
            <a:r>
              <a:rPr lang="en-US" sz="2400" dirty="0" err="1" smtClean="0"/>
              <a:t>samenwerking</a:t>
            </a:r>
            <a:r>
              <a:rPr lang="en-US" sz="2400" dirty="0" smtClean="0"/>
              <a:t> profiteer- van internet.</a:t>
            </a:r>
          </a:p>
          <a:p>
            <a:pPr marL="0" indent="0" eaLnBrk="1" hangingPunct="1">
              <a:buNone/>
            </a:pPr>
            <a:r>
              <a:rPr lang="en-US" sz="2400" dirty="0" smtClean="0"/>
              <a:t>A </a:t>
            </a:r>
            <a:r>
              <a:rPr lang="en-US" sz="2400" dirty="0" err="1" smtClean="0"/>
              <a:t>betoogt</a:t>
            </a:r>
            <a:r>
              <a:rPr lang="en-US" sz="2400" dirty="0" smtClean="0"/>
              <a:t>, </a:t>
            </a:r>
            <a:r>
              <a:rPr lang="en-US" sz="2400" dirty="0" err="1" smtClean="0"/>
              <a:t>profiteert</a:t>
            </a: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B </a:t>
            </a:r>
            <a:r>
              <a:rPr lang="en-US" sz="2400" dirty="0" err="1" smtClean="0"/>
              <a:t>betoogd</a:t>
            </a:r>
            <a:r>
              <a:rPr lang="en-US" sz="2400" dirty="0" smtClean="0"/>
              <a:t>, </a:t>
            </a:r>
            <a:r>
              <a:rPr lang="en-US" sz="2400" dirty="0" err="1" smtClean="0"/>
              <a:t>profiteerd</a:t>
            </a: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C </a:t>
            </a:r>
            <a:r>
              <a:rPr lang="en-US" sz="2400" dirty="0" err="1" smtClean="0"/>
              <a:t>betoogd</a:t>
            </a:r>
            <a:r>
              <a:rPr lang="en-US" sz="2400" dirty="0" smtClean="0"/>
              <a:t>, </a:t>
            </a:r>
            <a:r>
              <a:rPr lang="en-US" sz="2400" dirty="0" err="1" smtClean="0"/>
              <a:t>profiteert</a:t>
            </a: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D </a:t>
            </a:r>
            <a:r>
              <a:rPr lang="en-US" sz="2400" dirty="0" err="1" smtClean="0"/>
              <a:t>betoogt</a:t>
            </a:r>
            <a:r>
              <a:rPr lang="en-US" sz="2400" dirty="0" smtClean="0"/>
              <a:t>, </a:t>
            </a:r>
            <a:r>
              <a:rPr lang="en-US" sz="2400" dirty="0" err="1" smtClean="0"/>
              <a:t>profiteerd</a:t>
            </a:r>
            <a:endParaRPr lang="en-US" sz="2400" dirty="0" smtClean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400" dirty="0" smtClean="0"/>
              <a:t>4. Heb je al </a:t>
            </a:r>
            <a:r>
              <a:rPr lang="en-US" sz="2400" dirty="0" err="1" smtClean="0"/>
              <a:t>gehoor</a:t>
            </a:r>
            <a:r>
              <a:rPr lang="en-US" sz="2400" dirty="0" smtClean="0"/>
              <a:t>- of je die extra </a:t>
            </a:r>
            <a:r>
              <a:rPr lang="en-US" sz="2400" dirty="0" err="1" smtClean="0"/>
              <a:t>studiebeurs</a:t>
            </a:r>
            <a:r>
              <a:rPr lang="en-US" sz="2400" dirty="0" smtClean="0"/>
              <a:t> </a:t>
            </a:r>
            <a:r>
              <a:rPr lang="en-US" sz="2400" dirty="0" err="1" smtClean="0"/>
              <a:t>verdien</a:t>
            </a:r>
            <a:r>
              <a:rPr lang="en-US" sz="2400" dirty="0" smtClean="0"/>
              <a:t>-?</a:t>
            </a:r>
          </a:p>
          <a:p>
            <a:pPr marL="0" indent="0" eaLnBrk="1" hangingPunct="1">
              <a:buNone/>
            </a:pPr>
            <a:r>
              <a:rPr lang="en-US" sz="2400" dirty="0" smtClean="0"/>
              <a:t>A </a:t>
            </a:r>
            <a:r>
              <a:rPr lang="en-US" sz="2400" dirty="0" err="1" smtClean="0"/>
              <a:t>gehoord</a:t>
            </a:r>
            <a:r>
              <a:rPr lang="en-US" sz="2400" dirty="0" smtClean="0"/>
              <a:t>, </a:t>
            </a:r>
            <a:r>
              <a:rPr lang="en-US" sz="2400" dirty="0" err="1" smtClean="0"/>
              <a:t>verdient</a:t>
            </a: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B </a:t>
            </a:r>
            <a:r>
              <a:rPr lang="en-US" sz="2400" dirty="0" err="1" smtClean="0"/>
              <a:t>gehoord</a:t>
            </a:r>
            <a:r>
              <a:rPr lang="en-US" sz="2400" dirty="0" smtClean="0"/>
              <a:t>, </a:t>
            </a:r>
            <a:r>
              <a:rPr lang="en-US" sz="2400" dirty="0" err="1" smtClean="0"/>
              <a:t>verdiend</a:t>
            </a: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C </a:t>
            </a:r>
            <a:r>
              <a:rPr lang="en-US" sz="2400" dirty="0" err="1" smtClean="0"/>
              <a:t>gehoort</a:t>
            </a:r>
            <a:r>
              <a:rPr lang="en-US" sz="2400" dirty="0" smtClean="0"/>
              <a:t>, </a:t>
            </a:r>
            <a:r>
              <a:rPr lang="en-US" sz="2400" dirty="0" err="1" smtClean="0"/>
              <a:t>verdient</a:t>
            </a: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D </a:t>
            </a:r>
            <a:r>
              <a:rPr lang="en-US" sz="2400" dirty="0" err="1" smtClean="0"/>
              <a:t>gehoort</a:t>
            </a:r>
            <a:r>
              <a:rPr lang="en-US" sz="2400" dirty="0" smtClean="0"/>
              <a:t>, </a:t>
            </a:r>
            <a:r>
              <a:rPr lang="en-US" sz="2400" dirty="0" err="1" smtClean="0"/>
              <a:t>verdiend</a:t>
            </a:r>
            <a:endParaRPr lang="en-US" sz="2400" dirty="0" smtClean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400" dirty="0" smtClean="0"/>
              <a:t>5. Het </a:t>
            </a:r>
            <a:r>
              <a:rPr lang="en-US" sz="2400" dirty="0" err="1" smtClean="0"/>
              <a:t>ziekenhuis</a:t>
            </a:r>
            <a:r>
              <a:rPr lang="en-US" sz="2400" dirty="0" smtClean="0"/>
              <a:t> </a:t>
            </a:r>
            <a:r>
              <a:rPr lang="en-US" sz="2400" dirty="0" err="1" smtClean="0"/>
              <a:t>mel</a:t>
            </a:r>
            <a:r>
              <a:rPr lang="en-US" sz="2400" dirty="0" smtClean="0"/>
              <a:t>- </a:t>
            </a:r>
            <a:r>
              <a:rPr lang="en-US" sz="2400" dirty="0" err="1" smtClean="0"/>
              <a:t>dat</a:t>
            </a:r>
            <a:r>
              <a:rPr lang="en-US" sz="2400" dirty="0" smtClean="0"/>
              <a:t> het </a:t>
            </a:r>
            <a:r>
              <a:rPr lang="en-US" sz="2400" dirty="0" err="1" smtClean="0"/>
              <a:t>slachtoffer</a:t>
            </a:r>
            <a:r>
              <a:rPr lang="en-US" sz="2400" dirty="0" smtClean="0"/>
              <a:t> </a:t>
            </a:r>
            <a:r>
              <a:rPr lang="en-US" sz="2400" dirty="0" err="1" smtClean="0"/>
              <a:t>nog</a:t>
            </a:r>
            <a:r>
              <a:rPr lang="en-US" sz="2400" dirty="0" smtClean="0"/>
              <a:t> in </a:t>
            </a:r>
            <a:r>
              <a:rPr lang="en-US" sz="2400" dirty="0" err="1" smtClean="0"/>
              <a:t>kritieke</a:t>
            </a:r>
            <a:r>
              <a:rPr lang="en-US" sz="2400" dirty="0" smtClean="0"/>
              <a:t> </a:t>
            </a:r>
            <a:r>
              <a:rPr lang="en-US" sz="2400" dirty="0" err="1" smtClean="0"/>
              <a:t>toestand</a:t>
            </a:r>
            <a:r>
              <a:rPr lang="en-US" sz="2400" dirty="0" smtClean="0"/>
              <a:t> </a:t>
            </a:r>
            <a:r>
              <a:rPr lang="en-US" sz="2400" dirty="0" err="1" smtClean="0"/>
              <a:t>verkeer</a:t>
            </a:r>
            <a:r>
              <a:rPr lang="en-US" sz="2400" dirty="0" smtClean="0"/>
              <a:t>- .</a:t>
            </a:r>
          </a:p>
          <a:p>
            <a:pPr marL="0" indent="0" eaLnBrk="1" hangingPunct="1">
              <a:buNone/>
            </a:pPr>
            <a:r>
              <a:rPr lang="en-US" sz="2400" dirty="0" smtClean="0"/>
              <a:t>A meld, </a:t>
            </a:r>
            <a:r>
              <a:rPr lang="en-US" sz="2400" dirty="0" err="1" smtClean="0"/>
              <a:t>verkeerd</a:t>
            </a: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B </a:t>
            </a:r>
            <a:r>
              <a:rPr lang="en-US" sz="2400" dirty="0" err="1" smtClean="0"/>
              <a:t>meldt</a:t>
            </a:r>
            <a:r>
              <a:rPr lang="en-US" sz="2400" dirty="0" smtClean="0"/>
              <a:t>, </a:t>
            </a:r>
            <a:r>
              <a:rPr lang="en-US" sz="2400" dirty="0" err="1" smtClean="0"/>
              <a:t>verkeert</a:t>
            </a: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C meld, </a:t>
            </a:r>
            <a:r>
              <a:rPr lang="en-US" sz="2400" dirty="0" err="1" smtClean="0"/>
              <a:t>verkeert</a:t>
            </a: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D </a:t>
            </a:r>
            <a:r>
              <a:rPr lang="en-US" sz="2400" dirty="0" err="1" smtClean="0"/>
              <a:t>meldt</a:t>
            </a:r>
            <a:r>
              <a:rPr lang="en-US" sz="2400" dirty="0" smtClean="0"/>
              <a:t>, </a:t>
            </a:r>
            <a:r>
              <a:rPr lang="en-US" sz="2400" dirty="0" err="1" smtClean="0"/>
              <a:t>verkeerd</a:t>
            </a:r>
            <a:endParaRPr lang="en-US" sz="2400" dirty="0" smtClean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nl-NL" sz="2400" dirty="0" smtClean="0"/>
              <a:t>6. </a:t>
            </a:r>
            <a:r>
              <a:rPr lang="nl-NL" sz="2400" dirty="0"/>
              <a:t>Het functioneren van de projectgroep verbeter- zichtbaar wanneer iedereen voldoende bijdraag-.</a:t>
            </a:r>
          </a:p>
          <a:p>
            <a:r>
              <a:rPr lang="nl-NL" sz="2400" dirty="0"/>
              <a:t>A verbetert, bijdraagt </a:t>
            </a:r>
          </a:p>
          <a:p>
            <a:r>
              <a:rPr lang="nl-NL" sz="2400" dirty="0"/>
              <a:t>B verbeterd, </a:t>
            </a:r>
            <a:r>
              <a:rPr lang="nl-NL" sz="2400" dirty="0" err="1"/>
              <a:t>bijdraagd</a:t>
            </a:r>
            <a:endParaRPr lang="nl-NL" sz="2400" dirty="0"/>
          </a:p>
          <a:p>
            <a:r>
              <a:rPr lang="nl-NL" sz="2400" dirty="0"/>
              <a:t>C verbeterd, bijdraagt</a:t>
            </a:r>
          </a:p>
          <a:p>
            <a:r>
              <a:rPr lang="nl-NL" sz="2400" dirty="0"/>
              <a:t>D verbetert, </a:t>
            </a:r>
            <a:r>
              <a:rPr lang="nl-NL" sz="2400" dirty="0" err="1"/>
              <a:t>bijdraagd</a:t>
            </a:r>
            <a:endParaRPr lang="nl-NL" sz="2400" dirty="0"/>
          </a:p>
          <a:p>
            <a:pPr marL="0" indent="0" eaLnBrk="1" hangingPunct="1">
              <a:buNone/>
            </a:pPr>
            <a:endParaRPr lang="en-US" sz="2400" dirty="0" smtClean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400" dirty="0" smtClean="0"/>
              <a:t>7. </a:t>
            </a:r>
            <a:r>
              <a:rPr lang="en-US" sz="2400" dirty="0" err="1" smtClean="0"/>
              <a:t>Omdat</a:t>
            </a:r>
            <a:r>
              <a:rPr lang="en-US" sz="2400" dirty="0" smtClean="0"/>
              <a:t> de </a:t>
            </a:r>
            <a:r>
              <a:rPr lang="en-US" sz="2400" dirty="0" err="1" smtClean="0"/>
              <a:t>telefoonrekening</a:t>
            </a:r>
            <a:r>
              <a:rPr lang="en-US" sz="2400" dirty="0" smtClean="0"/>
              <a:t> </a:t>
            </a:r>
            <a:r>
              <a:rPr lang="en-US" sz="2400" dirty="0" err="1" smtClean="0"/>
              <a:t>vorige</a:t>
            </a:r>
            <a:r>
              <a:rPr lang="en-US" sz="2400" dirty="0" smtClean="0"/>
              <a:t> </a:t>
            </a:r>
            <a:r>
              <a:rPr lang="en-US" sz="2400" dirty="0" err="1" smtClean="0"/>
              <a:t>maand</a:t>
            </a:r>
            <a:r>
              <a:rPr lang="en-US" sz="2400" dirty="0" smtClean="0"/>
              <a:t> </a:t>
            </a:r>
            <a:r>
              <a:rPr lang="en-US" sz="2400" dirty="0" err="1" smtClean="0"/>
              <a:t>meer</a:t>
            </a:r>
            <a:r>
              <a:rPr lang="en-US" sz="2400" dirty="0" smtClean="0"/>
              <a:t> </a:t>
            </a:r>
            <a:r>
              <a:rPr lang="en-US" sz="2400" dirty="0" err="1" smtClean="0"/>
              <a:t>kos</a:t>
            </a:r>
            <a:r>
              <a:rPr lang="en-US" sz="2400" dirty="0" smtClean="0"/>
              <a:t>-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ik</a:t>
            </a:r>
            <a:r>
              <a:rPr lang="en-US" sz="2400" dirty="0" smtClean="0"/>
              <a:t> had </a:t>
            </a:r>
            <a:r>
              <a:rPr lang="en-US" sz="2400" dirty="0" err="1" smtClean="0"/>
              <a:t>verwacht</a:t>
            </a:r>
            <a:r>
              <a:rPr lang="en-US" sz="2400" dirty="0" smtClean="0"/>
              <a:t>, </a:t>
            </a:r>
            <a:r>
              <a:rPr lang="en-US" sz="2400" dirty="0" err="1" smtClean="0"/>
              <a:t>kos</a:t>
            </a:r>
            <a:r>
              <a:rPr lang="en-US" sz="2400" dirty="0" smtClean="0"/>
              <a:t>- het </a:t>
            </a:r>
            <a:r>
              <a:rPr lang="en-US" sz="2400" dirty="0" err="1" smtClean="0"/>
              <a:t>mij</a:t>
            </a:r>
            <a:r>
              <a:rPr lang="en-US" sz="2400" dirty="0" smtClean="0"/>
              <a:t> </a:t>
            </a:r>
            <a:r>
              <a:rPr lang="en-US" sz="2400" dirty="0" err="1" smtClean="0"/>
              <a:t>moeite</a:t>
            </a:r>
            <a:r>
              <a:rPr lang="en-US" sz="2400" dirty="0" smtClean="0"/>
              <a:t> </a:t>
            </a:r>
            <a:r>
              <a:rPr lang="en-US" sz="2400" dirty="0" err="1" smtClean="0"/>
              <a:t>om</a:t>
            </a:r>
            <a:r>
              <a:rPr lang="en-US" sz="2400" dirty="0" smtClean="0"/>
              <a:t> te </a:t>
            </a:r>
            <a:r>
              <a:rPr lang="en-US" sz="2400" dirty="0" err="1" smtClean="0"/>
              <a:t>betalen</a:t>
            </a:r>
            <a:r>
              <a:rPr lang="en-US" sz="2400" dirty="0" smtClean="0"/>
              <a:t>.</a:t>
            </a:r>
          </a:p>
          <a:p>
            <a:pPr marL="0" indent="0" eaLnBrk="1" hangingPunct="1">
              <a:buNone/>
            </a:pPr>
            <a:r>
              <a:rPr lang="en-US" sz="2400" dirty="0" smtClean="0"/>
              <a:t>A </a:t>
            </a:r>
            <a:r>
              <a:rPr lang="en-US" sz="2400" dirty="0" err="1" smtClean="0"/>
              <a:t>koste</a:t>
            </a:r>
            <a:r>
              <a:rPr lang="en-US" sz="2400" dirty="0" smtClean="0"/>
              <a:t>, </a:t>
            </a:r>
            <a:r>
              <a:rPr lang="en-US" sz="2400" dirty="0" err="1" smtClean="0"/>
              <a:t>koste</a:t>
            </a: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B </a:t>
            </a:r>
            <a:r>
              <a:rPr lang="en-US" sz="2400" dirty="0" err="1" smtClean="0"/>
              <a:t>kostte</a:t>
            </a:r>
            <a:r>
              <a:rPr lang="en-US" sz="2400" dirty="0" smtClean="0"/>
              <a:t>, </a:t>
            </a:r>
            <a:r>
              <a:rPr lang="en-US" sz="2400" dirty="0" err="1" smtClean="0"/>
              <a:t>kostte</a:t>
            </a: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C </a:t>
            </a:r>
            <a:r>
              <a:rPr lang="en-US" sz="2400" dirty="0" err="1" smtClean="0"/>
              <a:t>kostte</a:t>
            </a:r>
            <a:r>
              <a:rPr lang="en-US" sz="2400" dirty="0" smtClean="0"/>
              <a:t>, </a:t>
            </a:r>
            <a:r>
              <a:rPr lang="en-US" sz="2400" dirty="0" err="1" smtClean="0"/>
              <a:t>koste</a:t>
            </a: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D </a:t>
            </a:r>
            <a:r>
              <a:rPr lang="en-US" sz="2400" dirty="0" err="1" smtClean="0"/>
              <a:t>koste</a:t>
            </a:r>
            <a:r>
              <a:rPr lang="en-US" sz="2400" dirty="0" smtClean="0"/>
              <a:t>, </a:t>
            </a:r>
            <a:r>
              <a:rPr lang="en-US" sz="2400" dirty="0" err="1" smtClean="0"/>
              <a:t>kostte</a:t>
            </a:r>
            <a:endParaRPr lang="en-US" sz="2400" dirty="0" smtClean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8. </a:t>
            </a:r>
            <a:r>
              <a:rPr lang="en-US" dirty="0" err="1" smtClean="0"/>
              <a:t>Vorige</a:t>
            </a:r>
            <a:r>
              <a:rPr lang="en-US" dirty="0" smtClean="0"/>
              <a:t> week </a:t>
            </a:r>
            <a:r>
              <a:rPr lang="en-US" dirty="0" err="1" smtClean="0"/>
              <a:t>vertoon</a:t>
            </a:r>
            <a:r>
              <a:rPr lang="en-US" dirty="0" smtClean="0"/>
              <a:t>- de </a:t>
            </a:r>
            <a:r>
              <a:rPr lang="en-US" dirty="0" err="1" smtClean="0"/>
              <a:t>omroep</a:t>
            </a:r>
            <a:r>
              <a:rPr lang="en-US" dirty="0" smtClean="0"/>
              <a:t> het </a:t>
            </a:r>
            <a:r>
              <a:rPr lang="en-US" dirty="0" err="1" smtClean="0"/>
              <a:t>omstre</a:t>
            </a:r>
            <a:r>
              <a:rPr lang="en-US" dirty="0" smtClean="0"/>
              <a:t>- </a:t>
            </a:r>
            <a:r>
              <a:rPr lang="en-US" dirty="0" err="1" smtClean="0"/>
              <a:t>programma</a:t>
            </a:r>
            <a:r>
              <a:rPr lang="en-US" dirty="0" smtClean="0"/>
              <a:t> </a:t>
            </a:r>
            <a:r>
              <a:rPr lang="en-US" dirty="0" err="1" smtClean="0"/>
              <a:t>toch</a:t>
            </a:r>
            <a:r>
              <a:rPr lang="en-US" dirty="0" smtClean="0"/>
              <a:t>, </a:t>
            </a:r>
            <a:r>
              <a:rPr lang="en-US" dirty="0" err="1" smtClean="0"/>
              <a:t>ondanks</a:t>
            </a:r>
            <a:r>
              <a:rPr lang="en-US" dirty="0" smtClean="0"/>
              <a:t> </a:t>
            </a:r>
            <a:r>
              <a:rPr lang="en-US" dirty="0" err="1" smtClean="0"/>
              <a:t>protesten</a:t>
            </a:r>
            <a:r>
              <a:rPr lang="en-US" dirty="0" smtClean="0"/>
              <a:t>.</a:t>
            </a:r>
          </a:p>
          <a:p>
            <a:pPr marL="0" indent="0" eaLnBrk="1" hangingPunct="1">
              <a:buNone/>
            </a:pPr>
            <a:r>
              <a:rPr lang="en-US" dirty="0" smtClean="0"/>
              <a:t>A </a:t>
            </a:r>
            <a:r>
              <a:rPr lang="en-US" dirty="0" err="1" smtClean="0"/>
              <a:t>vertoonde</a:t>
            </a:r>
            <a:r>
              <a:rPr lang="en-US" dirty="0" smtClean="0"/>
              <a:t>, </a:t>
            </a:r>
            <a:r>
              <a:rPr lang="en-US" dirty="0" err="1" smtClean="0"/>
              <a:t>omstreden</a:t>
            </a:r>
            <a:r>
              <a:rPr lang="en-US" dirty="0" smtClean="0"/>
              <a:t>, </a:t>
            </a:r>
          </a:p>
          <a:p>
            <a:pPr marL="0" indent="0" eaLnBrk="1" hangingPunct="1">
              <a:buNone/>
            </a:pPr>
            <a:r>
              <a:rPr lang="en-US" dirty="0" smtClean="0"/>
              <a:t>B </a:t>
            </a:r>
            <a:r>
              <a:rPr lang="en-US" dirty="0" err="1" smtClean="0"/>
              <a:t>vertoondde</a:t>
            </a:r>
            <a:r>
              <a:rPr lang="en-US" dirty="0" smtClean="0"/>
              <a:t>, </a:t>
            </a:r>
            <a:r>
              <a:rPr lang="en-US" dirty="0" err="1" smtClean="0"/>
              <a:t>omstreedde</a:t>
            </a:r>
            <a:endParaRPr lang="en-US" dirty="0" smtClean="0"/>
          </a:p>
          <a:p>
            <a:pPr marL="0" indent="0" eaLnBrk="1" hangingPunct="1">
              <a:buNone/>
            </a:pPr>
            <a:r>
              <a:rPr lang="en-US" dirty="0" smtClean="0"/>
              <a:t>C </a:t>
            </a:r>
            <a:r>
              <a:rPr lang="en-US" dirty="0" err="1" smtClean="0"/>
              <a:t>vertoonde</a:t>
            </a:r>
            <a:r>
              <a:rPr lang="en-US" dirty="0" smtClean="0"/>
              <a:t>, </a:t>
            </a:r>
            <a:r>
              <a:rPr lang="en-US" dirty="0" err="1" smtClean="0"/>
              <a:t>omstreedde</a:t>
            </a:r>
            <a:endParaRPr lang="en-US" dirty="0" smtClean="0"/>
          </a:p>
          <a:p>
            <a:pPr marL="0" indent="0" eaLnBrk="1" hangingPunct="1">
              <a:buNone/>
            </a:pPr>
            <a:r>
              <a:rPr lang="en-US" dirty="0" smtClean="0"/>
              <a:t>D </a:t>
            </a:r>
            <a:r>
              <a:rPr lang="en-US" dirty="0" err="1" smtClean="0"/>
              <a:t>vertoondde</a:t>
            </a:r>
            <a:r>
              <a:rPr lang="en-US" dirty="0" smtClean="0"/>
              <a:t>, </a:t>
            </a:r>
            <a:r>
              <a:rPr lang="en-US" dirty="0" err="1" smtClean="0"/>
              <a:t>omstrede</a:t>
            </a:r>
            <a:endParaRPr lang="en-US" dirty="0" smtClean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9. </a:t>
            </a:r>
            <a:r>
              <a:rPr lang="en-US" dirty="0" err="1" smtClean="0"/>
              <a:t>Ondanks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de </a:t>
            </a:r>
            <a:r>
              <a:rPr lang="en-US" dirty="0" err="1" smtClean="0"/>
              <a:t>leraar</a:t>
            </a:r>
            <a:r>
              <a:rPr lang="en-US" dirty="0" smtClean="0"/>
              <a:t> </a:t>
            </a:r>
            <a:r>
              <a:rPr lang="en-US" dirty="0" err="1" smtClean="0"/>
              <a:t>gisteren</a:t>
            </a:r>
            <a:r>
              <a:rPr lang="en-US" dirty="0" smtClean="0"/>
              <a:t> </a:t>
            </a:r>
            <a:r>
              <a:rPr lang="en-US" dirty="0" err="1" smtClean="0"/>
              <a:t>anders</a:t>
            </a:r>
            <a:r>
              <a:rPr lang="en-US" dirty="0" smtClean="0"/>
              <a:t> </a:t>
            </a:r>
            <a:r>
              <a:rPr lang="en-US" dirty="0" err="1" smtClean="0"/>
              <a:t>beweer</a:t>
            </a:r>
            <a:r>
              <a:rPr lang="en-US" dirty="0" smtClean="0"/>
              <a:t>-, was </a:t>
            </a:r>
            <a:r>
              <a:rPr lang="en-US" dirty="0" err="1" smtClean="0"/>
              <a:t>hij</a:t>
            </a:r>
            <a:r>
              <a:rPr lang="en-US" dirty="0" smtClean="0"/>
              <a:t> het </a:t>
            </a:r>
            <a:r>
              <a:rPr lang="en-US" dirty="0" err="1" smtClean="0"/>
              <a:t>toch</a:t>
            </a:r>
            <a:r>
              <a:rPr lang="en-US" dirty="0" smtClean="0"/>
              <a:t> </a:t>
            </a:r>
            <a:r>
              <a:rPr lang="en-US" dirty="0" err="1" smtClean="0"/>
              <a:t>echt</a:t>
            </a:r>
            <a:r>
              <a:rPr lang="en-US" dirty="0" smtClean="0"/>
              <a:t> die </a:t>
            </a:r>
            <a:r>
              <a:rPr lang="en-US" dirty="0" err="1" smtClean="0"/>
              <a:t>onze</a:t>
            </a:r>
            <a:r>
              <a:rPr lang="en-US" dirty="0" smtClean="0"/>
              <a:t> </a:t>
            </a:r>
            <a:r>
              <a:rPr lang="en-US" dirty="0" err="1" smtClean="0"/>
              <a:t>vragen</a:t>
            </a:r>
            <a:r>
              <a:rPr lang="en-US" dirty="0" smtClean="0"/>
              <a:t> te </a:t>
            </a:r>
            <a:r>
              <a:rPr lang="en-US" dirty="0" err="1" smtClean="0"/>
              <a:t>laat</a:t>
            </a:r>
            <a:r>
              <a:rPr lang="en-US" dirty="0" smtClean="0"/>
              <a:t> </a:t>
            </a:r>
            <a:r>
              <a:rPr lang="en-US" dirty="0" err="1" smtClean="0"/>
              <a:t>beantwoor</a:t>
            </a:r>
            <a:r>
              <a:rPr lang="en-US" dirty="0" smtClean="0"/>
              <a:t>-.</a:t>
            </a:r>
          </a:p>
          <a:p>
            <a:pPr marL="0" indent="0" eaLnBrk="1" hangingPunct="1">
              <a:buNone/>
            </a:pPr>
            <a:r>
              <a:rPr lang="en-US" dirty="0" smtClean="0"/>
              <a:t>A </a:t>
            </a:r>
            <a:r>
              <a:rPr lang="en-US" dirty="0" err="1" smtClean="0"/>
              <a:t>dde</a:t>
            </a:r>
            <a:r>
              <a:rPr lang="en-US" dirty="0" smtClean="0"/>
              <a:t>, </a:t>
            </a:r>
            <a:r>
              <a:rPr lang="en-US" dirty="0" err="1" smtClean="0"/>
              <a:t>dde</a:t>
            </a:r>
            <a:endParaRPr lang="en-US" dirty="0" smtClean="0"/>
          </a:p>
          <a:p>
            <a:pPr marL="0" indent="0" eaLnBrk="1" hangingPunct="1">
              <a:buNone/>
            </a:pPr>
            <a:r>
              <a:rPr lang="en-US" dirty="0" smtClean="0"/>
              <a:t>B </a:t>
            </a:r>
            <a:r>
              <a:rPr lang="en-US" dirty="0" err="1" smtClean="0"/>
              <a:t>dde</a:t>
            </a:r>
            <a:r>
              <a:rPr lang="en-US" dirty="0" smtClean="0"/>
              <a:t>, </a:t>
            </a:r>
            <a:r>
              <a:rPr lang="en-US" dirty="0" err="1" smtClean="0"/>
              <a:t>dden</a:t>
            </a:r>
            <a:endParaRPr lang="en-US" dirty="0" smtClean="0"/>
          </a:p>
          <a:p>
            <a:pPr marL="0" indent="0" eaLnBrk="1" hangingPunct="1">
              <a:buNone/>
            </a:pPr>
            <a:r>
              <a:rPr lang="en-US" dirty="0" smtClean="0"/>
              <a:t>C de, </a:t>
            </a:r>
            <a:r>
              <a:rPr lang="en-US" dirty="0" err="1" smtClean="0"/>
              <a:t>dde</a:t>
            </a:r>
            <a:endParaRPr lang="en-US" dirty="0" smtClean="0"/>
          </a:p>
          <a:p>
            <a:pPr marL="0" indent="0" eaLnBrk="1" hangingPunct="1">
              <a:buNone/>
            </a:pPr>
            <a:r>
              <a:rPr lang="en-US" dirty="0" smtClean="0"/>
              <a:t>D de, </a:t>
            </a:r>
            <a:r>
              <a:rPr lang="en-US" dirty="0" err="1" smtClean="0"/>
              <a:t>dden</a:t>
            </a:r>
            <a:endParaRPr lang="en-US" dirty="0" smtClean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10. </a:t>
            </a:r>
            <a:r>
              <a:rPr lang="en-US" dirty="0" err="1" smtClean="0"/>
              <a:t>Ik</a:t>
            </a:r>
            <a:r>
              <a:rPr lang="en-US" dirty="0" smtClean="0"/>
              <a:t> </a:t>
            </a:r>
            <a:r>
              <a:rPr lang="en-US" dirty="0" err="1" smtClean="0"/>
              <a:t>heb</a:t>
            </a:r>
            <a:r>
              <a:rPr lang="en-US" dirty="0" smtClean="0"/>
              <a:t> </a:t>
            </a:r>
            <a:r>
              <a:rPr lang="en-US" dirty="0" err="1" smtClean="0"/>
              <a:t>gisteren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vergr</a:t>
            </a:r>
            <a:r>
              <a:rPr lang="en-US" dirty="0" smtClean="0"/>
              <a:t>- </a:t>
            </a:r>
            <a:r>
              <a:rPr lang="en-US" dirty="0" err="1" smtClean="0"/>
              <a:t>foto</a:t>
            </a:r>
            <a:r>
              <a:rPr lang="en-US" dirty="0" smtClean="0"/>
              <a:t> </a:t>
            </a:r>
            <a:r>
              <a:rPr lang="en-US" dirty="0" err="1" smtClean="0"/>
              <a:t>gegeven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de </a:t>
            </a:r>
            <a:r>
              <a:rPr lang="en-US" dirty="0" err="1" smtClean="0"/>
              <a:t>jarige</a:t>
            </a:r>
            <a:r>
              <a:rPr lang="en-US" dirty="0" smtClean="0"/>
              <a:t>, die </a:t>
            </a:r>
            <a:r>
              <a:rPr lang="en-US" dirty="0" err="1" smtClean="0"/>
              <a:t>niks</a:t>
            </a:r>
            <a:r>
              <a:rPr lang="en-US" dirty="0" smtClean="0"/>
              <a:t> </a:t>
            </a:r>
            <a:r>
              <a:rPr lang="en-US" dirty="0" err="1" smtClean="0"/>
              <a:t>vermoe</a:t>
            </a:r>
            <a:r>
              <a:rPr lang="en-US" dirty="0" smtClean="0"/>
              <a:t>-.</a:t>
            </a:r>
          </a:p>
          <a:p>
            <a:pPr marL="0" indent="0" eaLnBrk="1" hangingPunct="1">
              <a:buNone/>
            </a:pPr>
            <a:r>
              <a:rPr lang="en-US" dirty="0" smtClean="0"/>
              <a:t>A </a:t>
            </a:r>
            <a:r>
              <a:rPr lang="en-US" dirty="0" err="1" smtClean="0"/>
              <a:t>ote</a:t>
            </a:r>
            <a:r>
              <a:rPr lang="en-US" dirty="0" smtClean="0"/>
              <a:t>, de</a:t>
            </a:r>
          </a:p>
          <a:p>
            <a:pPr marL="0" indent="0" eaLnBrk="1" hangingPunct="1">
              <a:buNone/>
            </a:pPr>
            <a:r>
              <a:rPr lang="en-US" dirty="0" smtClean="0"/>
              <a:t>B </a:t>
            </a:r>
            <a:r>
              <a:rPr lang="en-US" dirty="0" err="1" smtClean="0"/>
              <a:t>ootte</a:t>
            </a:r>
            <a:r>
              <a:rPr lang="en-US" dirty="0" smtClean="0"/>
              <a:t>, </a:t>
            </a:r>
            <a:r>
              <a:rPr lang="en-US" dirty="0" err="1" smtClean="0"/>
              <a:t>dde</a:t>
            </a:r>
            <a:endParaRPr lang="en-US" dirty="0" smtClean="0"/>
          </a:p>
          <a:p>
            <a:pPr marL="0" indent="0" eaLnBrk="1" hangingPunct="1">
              <a:buNone/>
            </a:pPr>
            <a:r>
              <a:rPr lang="en-US" dirty="0" smtClean="0"/>
              <a:t>C </a:t>
            </a:r>
            <a:r>
              <a:rPr lang="en-US" dirty="0" err="1" smtClean="0"/>
              <a:t>ote</a:t>
            </a:r>
            <a:r>
              <a:rPr lang="en-US" dirty="0" smtClean="0"/>
              <a:t>, </a:t>
            </a:r>
            <a:r>
              <a:rPr lang="en-US" dirty="0" err="1" smtClean="0"/>
              <a:t>dde</a:t>
            </a:r>
            <a:endParaRPr lang="en-US" dirty="0" smtClean="0"/>
          </a:p>
          <a:p>
            <a:pPr marL="0" indent="0" eaLnBrk="1" hangingPunct="1">
              <a:buNone/>
            </a:pPr>
            <a:r>
              <a:rPr lang="en-US" dirty="0" smtClean="0"/>
              <a:t>D </a:t>
            </a:r>
            <a:r>
              <a:rPr lang="en-US" dirty="0" err="1" smtClean="0"/>
              <a:t>ootte</a:t>
            </a:r>
            <a:r>
              <a:rPr lang="en-US" dirty="0" smtClean="0"/>
              <a:t>, de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ICA </a:t>
            </a:r>
            <a:r>
              <a:rPr lang="en-US" dirty="0" err="1" smtClean="0"/>
              <a:t>controlekaart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xfrm>
            <a:off x="651164" y="2384425"/>
            <a:ext cx="8218199" cy="3952875"/>
          </a:xfrm>
        </p:spPr>
        <p:txBody>
          <a:bodyPr/>
          <a:lstStyle/>
          <a:p>
            <a:r>
              <a:rPr lang="en-US" dirty="0" err="1" smtClean="0"/>
              <a:t>Alles</a:t>
            </a:r>
            <a:r>
              <a:rPr lang="en-US" dirty="0" smtClean="0"/>
              <a:t> wat je </a:t>
            </a:r>
            <a:r>
              <a:rPr lang="en-US" dirty="0" err="1" smtClean="0"/>
              <a:t>schrijft</a:t>
            </a:r>
            <a:r>
              <a:rPr lang="en-US" dirty="0" smtClean="0"/>
              <a:t> </a:t>
            </a:r>
            <a:r>
              <a:rPr lang="en-US" dirty="0" err="1" smtClean="0"/>
              <a:t>gedurende</a:t>
            </a:r>
            <a:r>
              <a:rPr lang="en-US" dirty="0" smtClean="0"/>
              <a:t> je </a:t>
            </a:r>
            <a:r>
              <a:rPr lang="en-US" dirty="0" err="1" smtClean="0"/>
              <a:t>studie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voldoen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de </a:t>
            </a:r>
            <a:r>
              <a:rPr lang="en-US" dirty="0" err="1" smtClean="0"/>
              <a:t>eisen</a:t>
            </a:r>
            <a:r>
              <a:rPr lang="en-US" dirty="0" smtClean="0"/>
              <a:t> die </a:t>
            </a:r>
            <a:r>
              <a:rPr lang="en-US" dirty="0" err="1" smtClean="0"/>
              <a:t>staan</a:t>
            </a:r>
            <a:r>
              <a:rPr lang="en-US" dirty="0" smtClean="0"/>
              <a:t> op de ICA </a:t>
            </a:r>
            <a:r>
              <a:rPr lang="en-US" dirty="0" err="1" smtClean="0"/>
              <a:t>controlekaart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zie</a:t>
            </a:r>
            <a:r>
              <a:rPr lang="en-US" dirty="0" smtClean="0"/>
              <a:t> #</a:t>
            </a:r>
            <a:r>
              <a:rPr lang="en-US" dirty="0" err="1" smtClean="0"/>
              <a:t>onderwijsonline</a:t>
            </a:r>
            <a:r>
              <a:rPr lang="en-US" dirty="0" smtClean="0"/>
              <a:t> SAQ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527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11. De </a:t>
            </a:r>
            <a:r>
              <a:rPr lang="en-US" dirty="0" err="1" smtClean="0"/>
              <a:t>programma’s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opgenomen</a:t>
            </a:r>
            <a:r>
              <a:rPr lang="en-US" dirty="0" smtClean="0"/>
              <a:t> op diverse </a:t>
            </a:r>
            <a:r>
              <a:rPr lang="en-US" dirty="0" err="1" smtClean="0"/>
              <a:t>wijdverspreide</a:t>
            </a:r>
            <a:r>
              <a:rPr lang="en-US" dirty="0" smtClean="0"/>
              <a:t> </a:t>
            </a:r>
            <a:r>
              <a:rPr lang="en-US" dirty="0" err="1" smtClean="0"/>
              <a:t>locaties</a:t>
            </a:r>
            <a:r>
              <a:rPr lang="en-US" dirty="0" smtClean="0"/>
              <a:t>, </a:t>
            </a:r>
            <a:r>
              <a:rPr lang="en-US" dirty="0" err="1" smtClean="0"/>
              <a:t>waaronder</a:t>
            </a:r>
            <a:r>
              <a:rPr lang="en-US" dirty="0" smtClean="0"/>
              <a:t> het </a:t>
            </a:r>
            <a:r>
              <a:rPr lang="en-US" dirty="0" err="1" smtClean="0"/>
              <a:t>Justitiepaleis</a:t>
            </a:r>
            <a:r>
              <a:rPr lang="en-US" dirty="0" smtClean="0"/>
              <a:t> in </a:t>
            </a:r>
            <a:r>
              <a:rPr lang="en-US" dirty="0" err="1" smtClean="0"/>
              <a:t>Brussel</a:t>
            </a:r>
            <a:r>
              <a:rPr lang="en-US" dirty="0" smtClean="0"/>
              <a:t>, de Meir in </a:t>
            </a:r>
            <a:r>
              <a:rPr lang="en-US" dirty="0" err="1" smtClean="0"/>
              <a:t>Antwerpen</a:t>
            </a:r>
            <a:r>
              <a:rPr lang="en-US" dirty="0" smtClean="0"/>
              <a:t>, de </a:t>
            </a:r>
            <a:r>
              <a:rPr lang="en-US" dirty="0" err="1" smtClean="0"/>
              <a:t>Amsterdamse</a:t>
            </a:r>
            <a:r>
              <a:rPr lang="en-US" dirty="0" smtClean="0"/>
              <a:t> </a:t>
            </a:r>
            <a:r>
              <a:rPr lang="en-US" dirty="0" err="1" smtClean="0"/>
              <a:t>dierentuin</a:t>
            </a:r>
            <a:r>
              <a:rPr lang="en-US" dirty="0" smtClean="0"/>
              <a:t> </a:t>
            </a:r>
            <a:r>
              <a:rPr lang="en-US" dirty="0" err="1" smtClean="0"/>
              <a:t>Artis</a:t>
            </a:r>
            <a:r>
              <a:rPr lang="en-US" dirty="0" smtClean="0"/>
              <a:t> en het </a:t>
            </a:r>
            <a:r>
              <a:rPr lang="en-US" dirty="0" err="1" smtClean="0"/>
              <a:t>Waddeneiland</a:t>
            </a:r>
            <a:r>
              <a:rPr lang="en-US" dirty="0" smtClean="0"/>
              <a:t> </a:t>
            </a:r>
            <a:r>
              <a:rPr lang="en-US" dirty="0" err="1" smtClean="0"/>
              <a:t>Terschelling</a:t>
            </a:r>
            <a:r>
              <a:rPr lang="en-US" dirty="0" smtClean="0"/>
              <a:t>, en </a:t>
            </a:r>
            <a:r>
              <a:rPr lang="en-US" dirty="0" err="1" smtClean="0"/>
              <a:t>ze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de week </a:t>
            </a:r>
            <a:r>
              <a:rPr lang="en-US" dirty="0" err="1" smtClean="0"/>
              <a:t>erna</a:t>
            </a:r>
            <a:r>
              <a:rPr lang="en-US" dirty="0" smtClean="0"/>
              <a:t> </a:t>
            </a:r>
            <a:r>
              <a:rPr lang="en-US" dirty="0" err="1" smtClean="0"/>
              <a:t>goed</a:t>
            </a:r>
            <a:r>
              <a:rPr lang="en-US" dirty="0" smtClean="0"/>
              <a:t> </a:t>
            </a:r>
            <a:r>
              <a:rPr lang="en-US" dirty="0" err="1" smtClean="0"/>
              <a:t>bekeken</a:t>
            </a:r>
            <a:r>
              <a:rPr lang="en-US" dirty="0" smtClean="0"/>
              <a:t>.</a:t>
            </a:r>
          </a:p>
          <a:p>
            <a:pPr marL="0" indent="0" eaLnBrk="1" hangingPunct="1">
              <a:buNone/>
            </a:pPr>
            <a:r>
              <a:rPr lang="en-US" dirty="0" err="1" smtClean="0"/>
              <a:t>Hoeveel</a:t>
            </a:r>
            <a:r>
              <a:rPr lang="en-US" dirty="0" smtClean="0"/>
              <a:t> </a:t>
            </a:r>
            <a:r>
              <a:rPr lang="en-US" dirty="0" err="1" smtClean="0"/>
              <a:t>passieven</a:t>
            </a:r>
            <a:r>
              <a:rPr lang="en-US" dirty="0" smtClean="0"/>
              <a:t> </a:t>
            </a:r>
            <a:r>
              <a:rPr lang="en-US" dirty="0" err="1" smtClean="0"/>
              <a:t>staan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in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zin</a:t>
            </a:r>
            <a:r>
              <a:rPr lang="en-US" dirty="0" smtClean="0"/>
              <a:t>?</a:t>
            </a:r>
          </a:p>
          <a:p>
            <a:pPr marL="0" indent="0" eaLnBrk="1" hangingPunct="1">
              <a:buNone/>
            </a:pPr>
            <a:r>
              <a:rPr lang="en-US" dirty="0" smtClean="0"/>
              <a:t>A 0</a:t>
            </a:r>
          </a:p>
          <a:p>
            <a:pPr marL="0" indent="0" eaLnBrk="1" hangingPunct="1">
              <a:buNone/>
            </a:pPr>
            <a:r>
              <a:rPr lang="en-US" dirty="0" smtClean="0"/>
              <a:t>B 1</a:t>
            </a:r>
          </a:p>
          <a:p>
            <a:pPr marL="0" indent="0" eaLnBrk="1" hangingPunct="1">
              <a:buNone/>
            </a:pPr>
            <a:r>
              <a:rPr lang="en-US" dirty="0" smtClean="0"/>
              <a:t>C 2</a:t>
            </a:r>
          </a:p>
          <a:p>
            <a:pPr marL="0" indent="0" eaLnBrk="1" hangingPunct="1">
              <a:buNone/>
            </a:pPr>
            <a:r>
              <a:rPr lang="en-US" dirty="0" smtClean="0"/>
              <a:t>D 3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12. </a:t>
            </a:r>
            <a:r>
              <a:rPr lang="nl-NL" b="0" dirty="0" smtClean="0"/>
              <a:t> </a:t>
            </a:r>
            <a:r>
              <a:rPr lang="nl-NL" dirty="0"/>
              <a:t>De beoordeel- producten waren te laat </a:t>
            </a:r>
            <a:r>
              <a:rPr lang="nl-NL" dirty="0" err="1"/>
              <a:t>opgelever</a:t>
            </a:r>
            <a:r>
              <a:rPr lang="nl-NL" dirty="0"/>
              <a:t>- . </a:t>
            </a:r>
          </a:p>
          <a:p>
            <a:r>
              <a:rPr lang="nl-NL" dirty="0"/>
              <a:t>A. </a:t>
            </a:r>
            <a:r>
              <a:rPr lang="nl-NL" dirty="0" err="1"/>
              <a:t>beoordeeldde</a:t>
            </a:r>
            <a:r>
              <a:rPr lang="nl-NL" dirty="0"/>
              <a:t>, opgeleverd</a:t>
            </a:r>
          </a:p>
          <a:p>
            <a:r>
              <a:rPr lang="nl-NL" dirty="0"/>
              <a:t>B. beoordeelde, </a:t>
            </a:r>
            <a:r>
              <a:rPr lang="nl-NL" dirty="0" smtClean="0"/>
              <a:t>opgeleverd</a:t>
            </a:r>
            <a:endParaRPr lang="nl-NL" dirty="0"/>
          </a:p>
          <a:p>
            <a:r>
              <a:rPr lang="nl-NL" dirty="0"/>
              <a:t>C. beoordeelde, </a:t>
            </a:r>
            <a:r>
              <a:rPr lang="nl-NL" dirty="0" err="1" smtClean="0"/>
              <a:t>opgelevert</a:t>
            </a:r>
            <a:endParaRPr lang="nl-NL" dirty="0"/>
          </a:p>
          <a:p>
            <a:r>
              <a:rPr lang="nl-NL" dirty="0"/>
              <a:t>D. </a:t>
            </a:r>
            <a:r>
              <a:rPr lang="nl-NL" dirty="0" err="1"/>
              <a:t>beoordeeldde</a:t>
            </a:r>
            <a:r>
              <a:rPr lang="nl-NL" dirty="0"/>
              <a:t>, </a:t>
            </a:r>
            <a:r>
              <a:rPr lang="nl-NL" dirty="0" err="1"/>
              <a:t>opgelevert</a:t>
            </a:r>
            <a:r>
              <a:rPr lang="nl-NL" dirty="0"/>
              <a:t> 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400" dirty="0" smtClean="0"/>
              <a:t>13. Op de </a:t>
            </a:r>
            <a:r>
              <a:rPr lang="en-US" sz="2400" dirty="0" err="1" smtClean="0"/>
              <a:t>zorgvuldig</a:t>
            </a:r>
            <a:r>
              <a:rPr lang="en-US" sz="2400" dirty="0" smtClean="0"/>
              <a:t> </a:t>
            </a:r>
            <a:r>
              <a:rPr lang="en-US" sz="2400" dirty="0" err="1" smtClean="0"/>
              <a:t>ingelei</a:t>
            </a:r>
            <a:r>
              <a:rPr lang="en-US" sz="2400" dirty="0" smtClean="0"/>
              <a:t>- </a:t>
            </a:r>
            <a:r>
              <a:rPr lang="en-US" sz="2400" dirty="0" err="1" smtClean="0"/>
              <a:t>vragen</a:t>
            </a:r>
            <a:r>
              <a:rPr lang="en-US" sz="2400" dirty="0" smtClean="0"/>
              <a:t> </a:t>
            </a:r>
            <a:r>
              <a:rPr lang="en-US" sz="2400" dirty="0" err="1" smtClean="0"/>
              <a:t>reageer</a:t>
            </a:r>
            <a:r>
              <a:rPr lang="en-US" sz="2400" dirty="0" smtClean="0"/>
              <a:t>- de minister </a:t>
            </a:r>
            <a:r>
              <a:rPr lang="en-US" sz="2400" dirty="0" err="1" smtClean="0"/>
              <a:t>voorzichtig</a:t>
            </a:r>
            <a:r>
              <a:rPr lang="en-US" sz="2400" dirty="0" smtClean="0"/>
              <a:t>.</a:t>
            </a:r>
          </a:p>
          <a:p>
            <a:pPr marL="0" indent="0" eaLnBrk="1" hangingPunct="1">
              <a:buNone/>
            </a:pPr>
            <a:r>
              <a:rPr lang="en-US" sz="2400" dirty="0" smtClean="0"/>
              <a:t>A </a:t>
            </a:r>
            <a:r>
              <a:rPr lang="en-US" sz="2400" dirty="0" err="1" smtClean="0"/>
              <a:t>ingeleidde</a:t>
            </a:r>
            <a:r>
              <a:rPr lang="en-US" sz="2400" dirty="0" smtClean="0"/>
              <a:t>, </a:t>
            </a:r>
            <a:r>
              <a:rPr lang="en-US" sz="2400" dirty="0" err="1" smtClean="0"/>
              <a:t>reageerde</a:t>
            </a: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B </a:t>
            </a:r>
            <a:r>
              <a:rPr lang="en-US" sz="2400" dirty="0" err="1" smtClean="0"/>
              <a:t>ingeleide</a:t>
            </a:r>
            <a:r>
              <a:rPr lang="en-US" sz="2400" dirty="0" smtClean="0"/>
              <a:t>, </a:t>
            </a:r>
            <a:r>
              <a:rPr lang="en-US" sz="2400" dirty="0" err="1" smtClean="0"/>
              <a:t>reageerden</a:t>
            </a: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C </a:t>
            </a:r>
            <a:r>
              <a:rPr lang="en-US" sz="2400" dirty="0" err="1" smtClean="0"/>
              <a:t>ingeleidde</a:t>
            </a:r>
            <a:r>
              <a:rPr lang="en-US" sz="2400" dirty="0" smtClean="0"/>
              <a:t>, </a:t>
            </a:r>
            <a:r>
              <a:rPr lang="en-US" sz="2400" dirty="0" err="1" smtClean="0"/>
              <a:t>reageerden</a:t>
            </a: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D </a:t>
            </a:r>
            <a:r>
              <a:rPr lang="en-US" sz="2400" dirty="0" err="1" smtClean="0"/>
              <a:t>ingeleide</a:t>
            </a:r>
            <a:r>
              <a:rPr lang="en-US" sz="2400" dirty="0" smtClean="0"/>
              <a:t>, </a:t>
            </a:r>
            <a:r>
              <a:rPr lang="en-US" sz="2400" dirty="0" err="1" smtClean="0"/>
              <a:t>reageerde</a:t>
            </a:r>
            <a:endParaRPr lang="en-US" sz="2400" dirty="0" smtClean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14. </a:t>
            </a:r>
            <a:r>
              <a:rPr lang="nl-NL" sz="2400" dirty="0"/>
              <a:t>Groepsgenoten hebben mijn werk </a:t>
            </a:r>
            <a:r>
              <a:rPr lang="nl-NL" sz="2400" dirty="0" err="1"/>
              <a:t>gecontroleer</a:t>
            </a:r>
            <a:r>
              <a:rPr lang="nl-NL" sz="2400" dirty="0"/>
              <a:t>- en sommige stukken </a:t>
            </a:r>
            <a:r>
              <a:rPr lang="nl-NL" sz="2400" dirty="0" err="1"/>
              <a:t>vebeter</a:t>
            </a:r>
            <a:r>
              <a:rPr lang="nl-NL" sz="2400" dirty="0"/>
              <a:t>-. </a:t>
            </a:r>
          </a:p>
          <a:p>
            <a:r>
              <a:rPr lang="nl-NL" sz="2400" dirty="0"/>
              <a:t>A gecontroleerd, verbetert</a:t>
            </a:r>
          </a:p>
          <a:p>
            <a:r>
              <a:rPr lang="nl-NL" sz="2400" dirty="0"/>
              <a:t>B gecontroleerd, verbeterd</a:t>
            </a:r>
          </a:p>
          <a:p>
            <a:r>
              <a:rPr lang="nl-NL" sz="2400" dirty="0"/>
              <a:t>C </a:t>
            </a:r>
            <a:r>
              <a:rPr lang="nl-NL" sz="2400" dirty="0" err="1"/>
              <a:t>gecontroleert</a:t>
            </a:r>
            <a:r>
              <a:rPr lang="nl-NL" sz="2400" dirty="0"/>
              <a:t>, verbetert</a:t>
            </a:r>
          </a:p>
          <a:p>
            <a:r>
              <a:rPr lang="nl-NL" sz="2400" dirty="0"/>
              <a:t>D </a:t>
            </a:r>
            <a:r>
              <a:rPr lang="nl-NL" sz="2400" dirty="0" err="1"/>
              <a:t>gecontroleert</a:t>
            </a:r>
            <a:r>
              <a:rPr lang="nl-NL" sz="2400" dirty="0"/>
              <a:t>, verbeterd</a:t>
            </a:r>
          </a:p>
          <a:p>
            <a:pPr marL="0" indent="0" eaLnBrk="1" hangingPunct="1">
              <a:buNone/>
            </a:pPr>
            <a:endParaRPr lang="en-US" sz="2400" dirty="0" smtClean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15. </a:t>
            </a:r>
            <a:r>
              <a:rPr lang="nl-NL" sz="2400" b="0" dirty="0" smtClean="0"/>
              <a:t> </a:t>
            </a:r>
            <a:r>
              <a:rPr lang="nl-NL" sz="2400" dirty="0"/>
              <a:t>Ik heb jou/jouw een boek aangeraden. Heb je het al gelezen en aan jou/jouw projectgenoot doorgegeven? </a:t>
            </a:r>
          </a:p>
          <a:p>
            <a:r>
              <a:rPr lang="nl-NL" sz="2400" dirty="0"/>
              <a:t>A. jouw/jou</a:t>
            </a:r>
          </a:p>
          <a:p>
            <a:r>
              <a:rPr lang="nl-NL" sz="2400" dirty="0"/>
              <a:t>B. jou/jouw</a:t>
            </a:r>
          </a:p>
          <a:p>
            <a:r>
              <a:rPr lang="nl-NL" sz="2400" dirty="0"/>
              <a:t>C. jouw/jouw</a:t>
            </a:r>
          </a:p>
          <a:p>
            <a:r>
              <a:rPr lang="nl-NL" sz="2400" dirty="0"/>
              <a:t>D. jou/jou</a:t>
            </a:r>
          </a:p>
          <a:p>
            <a:pPr marL="0" indent="0" eaLnBrk="1" hangingPunct="1">
              <a:buNone/>
            </a:pPr>
            <a:endParaRPr lang="en-US" sz="2400" dirty="0" smtClean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en-US" sz="2400" dirty="0" smtClean="0"/>
              <a:t>16.</a:t>
            </a:r>
            <a:r>
              <a:rPr lang="nl-NL" b="0" dirty="0"/>
              <a:t> </a:t>
            </a:r>
            <a:r>
              <a:rPr lang="nl-NL" b="0" dirty="0" smtClean="0"/>
              <a:t> </a:t>
            </a:r>
            <a:r>
              <a:rPr lang="nl-NL" dirty="0"/>
              <a:t>Is dat van h-n of is het jou- boek?</a:t>
            </a:r>
          </a:p>
          <a:p>
            <a:r>
              <a:rPr lang="nl-NL" dirty="0"/>
              <a:t>A. hen, jou</a:t>
            </a:r>
          </a:p>
          <a:p>
            <a:r>
              <a:rPr lang="nl-NL" dirty="0"/>
              <a:t>B. hun, jou</a:t>
            </a:r>
          </a:p>
          <a:p>
            <a:r>
              <a:rPr lang="nl-NL" dirty="0"/>
              <a:t>C. hen, jouw</a:t>
            </a:r>
          </a:p>
          <a:p>
            <a:r>
              <a:rPr lang="nl-NL" dirty="0"/>
              <a:t>D. hun, jouw 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400" dirty="0" smtClean="0"/>
              <a:t>17. De </a:t>
            </a:r>
            <a:r>
              <a:rPr lang="en-US" sz="2400" dirty="0" err="1" smtClean="0"/>
              <a:t>studente</a:t>
            </a:r>
            <a:r>
              <a:rPr lang="en-US" sz="2400" dirty="0" smtClean="0"/>
              <a:t> </a:t>
            </a:r>
            <a:r>
              <a:rPr lang="en-US" sz="2400" dirty="0" err="1" smtClean="0"/>
              <a:t>heeft</a:t>
            </a:r>
            <a:r>
              <a:rPr lang="en-US" sz="2400" dirty="0" smtClean="0"/>
              <a:t> de </a:t>
            </a:r>
            <a:r>
              <a:rPr lang="en-US" sz="2400" dirty="0" err="1" smtClean="0"/>
              <a:t>onderzoeksfase</a:t>
            </a:r>
            <a:r>
              <a:rPr lang="en-US" sz="2400" dirty="0" smtClean="0"/>
              <a:t> </a:t>
            </a:r>
            <a:r>
              <a:rPr lang="en-US" sz="2400" dirty="0" err="1" smtClean="0"/>
              <a:t>afgeron</a:t>
            </a:r>
            <a:r>
              <a:rPr lang="en-US" sz="2400" dirty="0" smtClean="0"/>
              <a:t>- en de docent </a:t>
            </a:r>
            <a:r>
              <a:rPr lang="en-US" sz="2400" dirty="0" err="1" smtClean="0"/>
              <a:t>beoordeel</a:t>
            </a:r>
            <a:r>
              <a:rPr lang="en-US" sz="2400" dirty="0" smtClean="0"/>
              <a:t>- nu of </a:t>
            </a:r>
            <a:r>
              <a:rPr lang="en-US" sz="2400" dirty="0" err="1" smtClean="0"/>
              <a:t>ze</a:t>
            </a:r>
            <a:r>
              <a:rPr lang="en-US" sz="2400" dirty="0" smtClean="0"/>
              <a:t> </a:t>
            </a:r>
            <a:r>
              <a:rPr lang="en-US" sz="2400" dirty="0" err="1" smtClean="0"/>
              <a:t>voldoende</a:t>
            </a:r>
            <a:r>
              <a:rPr lang="en-US" sz="2400" dirty="0" smtClean="0"/>
              <a:t> </a:t>
            </a:r>
            <a:r>
              <a:rPr lang="en-US" sz="2400" dirty="0" err="1" smtClean="0"/>
              <a:t>materiaal</a:t>
            </a:r>
            <a:r>
              <a:rPr lang="en-US" sz="2400" dirty="0" smtClean="0"/>
              <a:t> </a:t>
            </a:r>
            <a:r>
              <a:rPr lang="en-US" sz="2400" dirty="0" err="1" smtClean="0"/>
              <a:t>heeft</a:t>
            </a:r>
            <a:r>
              <a:rPr lang="en-US" sz="2400" dirty="0" smtClean="0"/>
              <a:t>.</a:t>
            </a:r>
          </a:p>
          <a:p>
            <a:pPr marL="0" indent="0" eaLnBrk="1" hangingPunct="1">
              <a:buNone/>
            </a:pPr>
            <a:r>
              <a:rPr lang="en-US" sz="2400" dirty="0" smtClean="0"/>
              <a:t>A </a:t>
            </a:r>
            <a:r>
              <a:rPr lang="en-US" sz="2400" dirty="0" err="1" smtClean="0"/>
              <a:t>afgerond</a:t>
            </a:r>
            <a:r>
              <a:rPr lang="en-US" sz="2400" dirty="0" smtClean="0"/>
              <a:t>, </a:t>
            </a:r>
            <a:r>
              <a:rPr lang="en-US" sz="2400" dirty="0" err="1" smtClean="0"/>
              <a:t>beoordeeld</a:t>
            </a: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B </a:t>
            </a:r>
            <a:r>
              <a:rPr lang="en-US" sz="2400" dirty="0" err="1" smtClean="0"/>
              <a:t>afgerondt</a:t>
            </a:r>
            <a:r>
              <a:rPr lang="en-US" sz="2400" dirty="0" smtClean="0"/>
              <a:t>, </a:t>
            </a:r>
            <a:r>
              <a:rPr lang="en-US" sz="2400" dirty="0" err="1" smtClean="0"/>
              <a:t>beoordeelt</a:t>
            </a: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C </a:t>
            </a:r>
            <a:r>
              <a:rPr lang="en-US" sz="2400" dirty="0" err="1" smtClean="0"/>
              <a:t>afgerondt</a:t>
            </a:r>
            <a:r>
              <a:rPr lang="en-US" sz="2400" dirty="0" smtClean="0"/>
              <a:t>, </a:t>
            </a:r>
            <a:r>
              <a:rPr lang="en-US" sz="2400" dirty="0" err="1" smtClean="0"/>
              <a:t>beoordeeld</a:t>
            </a: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D </a:t>
            </a:r>
            <a:r>
              <a:rPr lang="en-US" sz="2400" dirty="0" err="1" smtClean="0"/>
              <a:t>afgerond</a:t>
            </a:r>
            <a:r>
              <a:rPr lang="en-US" sz="2400" dirty="0" smtClean="0"/>
              <a:t>, </a:t>
            </a:r>
            <a:r>
              <a:rPr lang="en-US" sz="2400" dirty="0" err="1" smtClean="0"/>
              <a:t>beoordeelt</a:t>
            </a:r>
            <a:endParaRPr lang="en-US" sz="2400" dirty="0" smtClean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18.</a:t>
            </a:r>
            <a:r>
              <a:rPr lang="nl-NL" sz="2400" b="0" dirty="0"/>
              <a:t> </a:t>
            </a:r>
            <a:r>
              <a:rPr lang="nl-NL" sz="2400" dirty="0" smtClean="0"/>
              <a:t>Hij </a:t>
            </a:r>
            <a:r>
              <a:rPr lang="nl-NL" sz="2400" dirty="0"/>
              <a:t>is daar veel handiger in als/dan jij/jou. </a:t>
            </a:r>
          </a:p>
          <a:p>
            <a:r>
              <a:rPr lang="nl-NL" sz="2400" dirty="0" smtClean="0"/>
              <a:t>A. </a:t>
            </a:r>
            <a:r>
              <a:rPr lang="nl-NL" sz="2400" dirty="0"/>
              <a:t>dan, jij</a:t>
            </a:r>
          </a:p>
          <a:p>
            <a:r>
              <a:rPr lang="nl-NL" sz="2400" dirty="0" smtClean="0"/>
              <a:t>B. </a:t>
            </a:r>
            <a:r>
              <a:rPr lang="nl-NL" sz="2400" dirty="0"/>
              <a:t>als, jij</a:t>
            </a:r>
          </a:p>
          <a:p>
            <a:r>
              <a:rPr lang="nl-NL" sz="2400" dirty="0" smtClean="0"/>
              <a:t>C. </a:t>
            </a:r>
            <a:r>
              <a:rPr lang="nl-NL" sz="2400" dirty="0"/>
              <a:t>als, jou</a:t>
            </a:r>
          </a:p>
          <a:p>
            <a:r>
              <a:rPr lang="nl-NL" sz="2400" dirty="0" smtClean="0"/>
              <a:t>D. </a:t>
            </a:r>
            <a:r>
              <a:rPr lang="nl-NL" sz="2400" dirty="0"/>
              <a:t>dan, jou</a:t>
            </a:r>
          </a:p>
          <a:p>
            <a:endParaRPr lang="en-US" sz="2400" dirty="0" smtClean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400" dirty="0" smtClean="0"/>
              <a:t>19. Heb je het </a:t>
            </a:r>
            <a:r>
              <a:rPr lang="en-US" sz="2400" dirty="0" err="1" smtClean="0"/>
              <a:t>jou</a:t>
            </a:r>
            <a:r>
              <a:rPr lang="en-US" sz="2400" dirty="0" smtClean="0"/>
              <a:t>/</a:t>
            </a:r>
            <a:r>
              <a:rPr lang="en-US" sz="2400" dirty="0" err="1" smtClean="0"/>
              <a:t>jouw</a:t>
            </a:r>
            <a:r>
              <a:rPr lang="en-US" sz="2400" dirty="0" smtClean="0"/>
              <a:t> </a:t>
            </a:r>
            <a:r>
              <a:rPr lang="en-US" sz="2400" dirty="0" err="1" smtClean="0"/>
              <a:t>aangeraden</a:t>
            </a:r>
            <a:r>
              <a:rPr lang="en-US" sz="2400" dirty="0" smtClean="0"/>
              <a:t> </a:t>
            </a:r>
            <a:r>
              <a:rPr lang="en-US" sz="2400" dirty="0" err="1" smtClean="0"/>
              <a:t>boek</a:t>
            </a:r>
            <a:r>
              <a:rPr lang="en-US" sz="2400" dirty="0" smtClean="0"/>
              <a:t> al op </a:t>
            </a:r>
            <a:r>
              <a:rPr lang="en-US" sz="2400" dirty="0" err="1" smtClean="0"/>
              <a:t>jou</a:t>
            </a:r>
            <a:r>
              <a:rPr lang="en-US" sz="2400" dirty="0" smtClean="0"/>
              <a:t>/</a:t>
            </a:r>
            <a:r>
              <a:rPr lang="en-US" sz="2400" dirty="0" err="1" smtClean="0"/>
              <a:t>jouw</a:t>
            </a:r>
            <a:r>
              <a:rPr lang="en-US" sz="2400" dirty="0" smtClean="0"/>
              <a:t> </a:t>
            </a:r>
            <a:r>
              <a:rPr lang="en-US" sz="2400" dirty="0" err="1" smtClean="0"/>
              <a:t>verlanglijstje</a:t>
            </a:r>
            <a:r>
              <a:rPr lang="en-US" sz="2400" dirty="0" smtClean="0"/>
              <a:t> </a:t>
            </a:r>
            <a:r>
              <a:rPr lang="en-US" sz="2400" dirty="0" err="1" smtClean="0"/>
              <a:t>gezet</a:t>
            </a:r>
            <a:r>
              <a:rPr lang="en-US" sz="2400" dirty="0" smtClean="0"/>
              <a:t>?</a:t>
            </a:r>
          </a:p>
          <a:p>
            <a:pPr marL="0" indent="0" eaLnBrk="1" hangingPunct="1">
              <a:buNone/>
            </a:pP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A. </a:t>
            </a:r>
            <a:r>
              <a:rPr lang="en-US" sz="2400" dirty="0" err="1" smtClean="0"/>
              <a:t>jouw</a:t>
            </a:r>
            <a:r>
              <a:rPr lang="en-US" sz="2400" dirty="0" smtClean="0"/>
              <a:t>/</a:t>
            </a:r>
            <a:r>
              <a:rPr lang="en-US" sz="2400" dirty="0" err="1" smtClean="0"/>
              <a:t>jou</a:t>
            </a: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B. </a:t>
            </a:r>
            <a:r>
              <a:rPr lang="en-US" sz="2400" dirty="0" err="1" smtClean="0"/>
              <a:t>jou</a:t>
            </a:r>
            <a:r>
              <a:rPr lang="en-US" sz="2400" dirty="0" smtClean="0"/>
              <a:t>/</a:t>
            </a:r>
            <a:r>
              <a:rPr lang="en-US" sz="2400" dirty="0" err="1" smtClean="0"/>
              <a:t>jouw</a:t>
            </a: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C. </a:t>
            </a:r>
            <a:r>
              <a:rPr lang="en-US" sz="2400" dirty="0" err="1" smtClean="0"/>
              <a:t>jouw</a:t>
            </a:r>
            <a:r>
              <a:rPr lang="en-US" sz="2400" dirty="0" smtClean="0"/>
              <a:t>/</a:t>
            </a:r>
            <a:r>
              <a:rPr lang="en-US" sz="2400" dirty="0" err="1" smtClean="0"/>
              <a:t>jouw</a:t>
            </a: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D. </a:t>
            </a:r>
            <a:r>
              <a:rPr lang="en-US" sz="2400" dirty="0" err="1" smtClean="0"/>
              <a:t>jou</a:t>
            </a:r>
            <a:r>
              <a:rPr lang="en-US" sz="2400" dirty="0" smtClean="0"/>
              <a:t>/</a:t>
            </a:r>
            <a:r>
              <a:rPr lang="en-US" sz="2400" dirty="0" err="1" smtClean="0"/>
              <a:t>jou</a:t>
            </a:r>
            <a:endParaRPr lang="en-US" sz="2400" dirty="0" smtClean="0"/>
          </a:p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400" dirty="0" smtClean="0"/>
              <a:t>20. De </a:t>
            </a:r>
            <a:r>
              <a:rPr lang="en-US" sz="2400" dirty="0" err="1" smtClean="0"/>
              <a:t>gisteren</a:t>
            </a:r>
            <a:r>
              <a:rPr lang="en-US" sz="2400" dirty="0" smtClean="0"/>
              <a:t> </a:t>
            </a:r>
            <a:r>
              <a:rPr lang="en-US" sz="2400" dirty="0" err="1" smtClean="0"/>
              <a:t>berechte</a:t>
            </a:r>
            <a:r>
              <a:rPr lang="en-US" sz="2400" dirty="0" smtClean="0"/>
              <a:t> </a:t>
            </a:r>
            <a:r>
              <a:rPr lang="en-US" sz="2400" dirty="0" err="1" smtClean="0"/>
              <a:t>verdachten</a:t>
            </a:r>
            <a:r>
              <a:rPr lang="en-US" sz="2400" dirty="0" smtClean="0"/>
              <a:t> </a:t>
            </a:r>
            <a:r>
              <a:rPr lang="en-US" sz="2400" dirty="0" err="1" smtClean="0"/>
              <a:t>berustte</a:t>
            </a:r>
            <a:r>
              <a:rPr lang="en-US" sz="2400" dirty="0" smtClean="0"/>
              <a:t> </a:t>
            </a:r>
            <a:r>
              <a:rPr lang="en-US" sz="2400" dirty="0" err="1" smtClean="0"/>
              <a:t>erin</a:t>
            </a:r>
            <a:r>
              <a:rPr lang="en-US" sz="2400" dirty="0" smtClean="0"/>
              <a:t> </a:t>
            </a:r>
            <a:r>
              <a:rPr lang="en-US" sz="2400" dirty="0" err="1" smtClean="0"/>
              <a:t>dat</a:t>
            </a:r>
            <a:r>
              <a:rPr lang="en-US" sz="2400" dirty="0" smtClean="0"/>
              <a:t> </a:t>
            </a:r>
            <a:r>
              <a:rPr lang="en-US" sz="2400" dirty="0" err="1" smtClean="0"/>
              <a:t>zij</a:t>
            </a:r>
            <a:r>
              <a:rPr lang="en-US" sz="2400" dirty="0" smtClean="0"/>
              <a:t> </a:t>
            </a:r>
            <a:r>
              <a:rPr lang="en-US" sz="2400" dirty="0" err="1" smtClean="0"/>
              <a:t>veroordeeld</a:t>
            </a:r>
            <a:r>
              <a:rPr lang="en-US" sz="2400" dirty="0" smtClean="0"/>
              <a:t> </a:t>
            </a:r>
            <a:r>
              <a:rPr lang="en-US" sz="2400" dirty="0" err="1" smtClean="0"/>
              <a:t>werden</a:t>
            </a:r>
            <a:r>
              <a:rPr lang="en-US" sz="2400" dirty="0" smtClean="0"/>
              <a:t>.</a:t>
            </a:r>
          </a:p>
          <a:p>
            <a:pPr marL="0" indent="0" eaLnBrk="1" hangingPunct="1">
              <a:buNone/>
            </a:pP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A. </a:t>
            </a:r>
            <a:r>
              <a:rPr lang="en-US" sz="2400" dirty="0" err="1" smtClean="0"/>
              <a:t>berechte</a:t>
            </a:r>
            <a:r>
              <a:rPr lang="en-US" sz="2400" dirty="0" smtClean="0"/>
              <a:t> is </a:t>
            </a:r>
            <a:r>
              <a:rPr lang="en-US" sz="2400" dirty="0" err="1" smtClean="0"/>
              <a:t>fout</a:t>
            </a:r>
            <a:r>
              <a:rPr lang="en-US" sz="2400" dirty="0" smtClean="0"/>
              <a:t>, het </a:t>
            </a:r>
            <a:r>
              <a:rPr lang="en-US" sz="2400" dirty="0" err="1" smtClean="0"/>
              <a:t>moet</a:t>
            </a:r>
            <a:r>
              <a:rPr lang="en-US" sz="2400" dirty="0" smtClean="0"/>
              <a:t> </a:t>
            </a:r>
            <a:r>
              <a:rPr lang="en-US" sz="2400" dirty="0" err="1" smtClean="0"/>
              <a:t>berechtte</a:t>
            </a:r>
            <a:r>
              <a:rPr lang="en-US" sz="2400" dirty="0" smtClean="0"/>
              <a:t> </a:t>
            </a:r>
            <a:r>
              <a:rPr lang="en-US" sz="2400" dirty="0" err="1" smtClean="0"/>
              <a:t>zijn</a:t>
            </a: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B. </a:t>
            </a:r>
            <a:r>
              <a:rPr lang="en-US" sz="2400" dirty="0" err="1" smtClean="0"/>
              <a:t>berustte</a:t>
            </a:r>
            <a:r>
              <a:rPr lang="en-US" sz="2400" dirty="0" smtClean="0"/>
              <a:t> is </a:t>
            </a:r>
            <a:r>
              <a:rPr lang="en-US" sz="2400" dirty="0" err="1" smtClean="0"/>
              <a:t>fout</a:t>
            </a:r>
            <a:r>
              <a:rPr lang="en-US" sz="2400" dirty="0" smtClean="0"/>
              <a:t>, het </a:t>
            </a:r>
            <a:r>
              <a:rPr lang="en-US" sz="2400" dirty="0" err="1" smtClean="0"/>
              <a:t>moet</a:t>
            </a:r>
            <a:r>
              <a:rPr lang="en-US" sz="2400" dirty="0" smtClean="0"/>
              <a:t> </a:t>
            </a:r>
            <a:r>
              <a:rPr lang="en-US" sz="2400" dirty="0" err="1" smtClean="0"/>
              <a:t>berustten</a:t>
            </a:r>
            <a:r>
              <a:rPr lang="en-US" sz="2400" dirty="0" smtClean="0"/>
              <a:t> </a:t>
            </a:r>
            <a:r>
              <a:rPr lang="en-US" sz="2400" dirty="0" err="1" smtClean="0"/>
              <a:t>zijn</a:t>
            </a: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C. </a:t>
            </a:r>
            <a:r>
              <a:rPr lang="en-US" sz="2400" dirty="0" err="1" smtClean="0"/>
              <a:t>veroordeeld</a:t>
            </a:r>
            <a:r>
              <a:rPr lang="en-US" sz="2400" dirty="0" smtClean="0"/>
              <a:t> is </a:t>
            </a:r>
            <a:r>
              <a:rPr lang="en-US" sz="2400" dirty="0" err="1" smtClean="0"/>
              <a:t>fout</a:t>
            </a:r>
            <a:r>
              <a:rPr lang="en-US" sz="2400" dirty="0" smtClean="0"/>
              <a:t>, het </a:t>
            </a:r>
            <a:r>
              <a:rPr lang="en-US" sz="2400" dirty="0" err="1" smtClean="0"/>
              <a:t>moet</a:t>
            </a:r>
            <a:r>
              <a:rPr lang="en-US" sz="2400" dirty="0" smtClean="0"/>
              <a:t> </a:t>
            </a:r>
            <a:r>
              <a:rPr lang="en-US" sz="2400" dirty="0" err="1" smtClean="0"/>
              <a:t>veroordeelt</a:t>
            </a:r>
            <a:r>
              <a:rPr lang="en-US" sz="2400" dirty="0" smtClean="0"/>
              <a:t> </a:t>
            </a:r>
            <a:r>
              <a:rPr lang="en-US" sz="2400" dirty="0" err="1" smtClean="0"/>
              <a:t>zijn</a:t>
            </a:r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D. </a:t>
            </a:r>
            <a:r>
              <a:rPr lang="en-US" sz="2400" dirty="0" err="1" smtClean="0"/>
              <a:t>er</a:t>
            </a:r>
            <a:r>
              <a:rPr lang="en-US" sz="2400" dirty="0" smtClean="0"/>
              <a:t> </a:t>
            </a:r>
            <a:r>
              <a:rPr lang="en-US" sz="2400" dirty="0" err="1" smtClean="0"/>
              <a:t>staan</a:t>
            </a:r>
            <a:r>
              <a:rPr lang="en-US" sz="2400" dirty="0" smtClean="0"/>
              <a:t> </a:t>
            </a:r>
            <a:r>
              <a:rPr lang="en-US" sz="2400" dirty="0" err="1" smtClean="0"/>
              <a:t>geen</a:t>
            </a:r>
            <a:r>
              <a:rPr lang="en-US" sz="2400" dirty="0" smtClean="0"/>
              <a:t> </a:t>
            </a:r>
            <a:r>
              <a:rPr lang="en-US" sz="2400" dirty="0" err="1" smtClean="0"/>
              <a:t>fouten</a:t>
            </a:r>
            <a:r>
              <a:rPr lang="en-US" sz="2400" dirty="0" smtClean="0"/>
              <a:t> in de </a:t>
            </a:r>
            <a:r>
              <a:rPr lang="en-US" sz="2400" dirty="0" err="1" smtClean="0"/>
              <a:t>zin</a:t>
            </a:r>
            <a:endParaRPr lang="en-US" sz="2400" dirty="0" smtClean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Lesdoel</a:t>
            </a:r>
            <a:r>
              <a:rPr lang="nl-NL" dirty="0" smtClean="0"/>
              <a:t> vandaag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xfrm>
            <a:off x="734291" y="2384425"/>
            <a:ext cx="8135072" cy="3952875"/>
          </a:xfrm>
        </p:spPr>
        <p:txBody>
          <a:bodyPr/>
          <a:lstStyle/>
          <a:p>
            <a:pPr lvl="0">
              <a:buFont typeface="Arial" pitchFamily="34" charset="0"/>
              <a:buChar char="•"/>
            </a:pPr>
            <a:r>
              <a:rPr lang="nl-NL" dirty="0" smtClean="0"/>
              <a:t> Studenten  kennen de Nederlandse spelling- en grammaticaregels en kunnen deze toepassen</a:t>
            </a:r>
          </a:p>
          <a:p>
            <a:pPr lvl="0">
              <a:buFont typeface="Arial" pitchFamily="34" charset="0"/>
              <a:buChar char="•"/>
            </a:pPr>
            <a:r>
              <a:rPr lang="nl-NL" dirty="0" smtClean="0"/>
              <a:t> Studenten zijn voorbereid op de taaltoets</a:t>
            </a:r>
          </a:p>
          <a:p>
            <a:endParaRPr lang="nl-NL" dirty="0">
              <a:solidFill>
                <a:srgbClr val="002060"/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7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46975" y="1166843"/>
            <a:ext cx="7791717" cy="3241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50"/>
              </a:spcBef>
              <a:spcAft>
                <a:spcPts val="0"/>
              </a:spcAft>
            </a:pPr>
            <a:r>
              <a:rPr lang="nl-NL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Op het moment van schrijven zijn we er achter gekomen dat de verhoudingen van de robot in de simulatie niet klopt, </a:t>
            </a:r>
            <a:r>
              <a:rPr lang="nl-NL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vision</a:t>
            </a:r>
            <a:r>
              <a:rPr lang="nl-NL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de beker niet altijd precies genoeg kan detecteren en dat motion af en toe veel last heeft van de restricties van de robot arm</a:t>
            </a:r>
            <a:r>
              <a:rPr lang="nl-NL" dirty="0" smtClean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>
              <a:spcBef>
                <a:spcPts val="750"/>
              </a:spcBef>
              <a:spcAft>
                <a:spcPts val="0"/>
              </a:spcAft>
            </a:pPr>
            <a:r>
              <a:rPr lang="nl-NL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/>
            </a:r>
            <a:br>
              <a:rPr lang="nl-NL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nl-NL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de kwaliteit van de code is voor zo ver ik weet wel </a:t>
            </a:r>
            <a:r>
              <a:rPr lang="nl-NL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hooger</a:t>
            </a:r>
            <a:r>
              <a:rPr lang="nl-NL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, door dat er bij het </a:t>
            </a:r>
            <a:r>
              <a:rPr lang="nl-NL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aproeven</a:t>
            </a:r>
            <a:r>
              <a:rPr lang="nl-NL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van de </a:t>
            </a:r>
            <a:r>
              <a:rPr lang="nl-NL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pullrequests</a:t>
            </a:r>
            <a:r>
              <a:rPr lang="nl-NL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veel </a:t>
            </a:r>
            <a:r>
              <a:rPr lang="nl-NL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geled</a:t>
            </a:r>
            <a:r>
              <a:rPr lang="nl-NL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word op de code standard, </a:t>
            </a:r>
            <a:r>
              <a:rPr lang="nl-NL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cppcheck</a:t>
            </a:r>
            <a:r>
              <a:rPr lang="nl-NL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en andere </a:t>
            </a:r>
            <a:r>
              <a:rPr lang="nl-NL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aspekten</a:t>
            </a:r>
            <a:r>
              <a:rPr lang="nl-NL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waar door meerdere mensen die code </a:t>
            </a:r>
            <a:r>
              <a:rPr lang="nl-NL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moetten</a:t>
            </a:r>
            <a:r>
              <a:rPr lang="nl-NL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nl-NL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aproeven</a:t>
            </a:r>
            <a:r>
              <a:rPr lang="nl-NL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 helaas </a:t>
            </a:r>
            <a:r>
              <a:rPr lang="nl-NL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zorgd</a:t>
            </a:r>
            <a:r>
              <a:rPr lang="nl-NL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het einde van het project er wel voor dat er dingen sneller door heen gejaagd worden wat de kwaliteit achteruit </a:t>
            </a:r>
            <a:r>
              <a:rPr lang="nl-NL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brengd</a:t>
            </a:r>
            <a:r>
              <a:rPr lang="nl-NL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nl-NL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28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7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66671" y="977047"/>
            <a:ext cx="7972022" cy="2964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50"/>
              </a:spcBef>
              <a:spcAft>
                <a:spcPts val="0"/>
              </a:spcAft>
            </a:pPr>
            <a:r>
              <a:rPr lang="nl-NL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Op het moment van schrijven zijn we er achter gekomen dat de verhoudingen van de robot in de simulatie niet </a:t>
            </a:r>
            <a:r>
              <a:rPr lang="nl-NL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klopt</a:t>
            </a:r>
            <a:r>
              <a:rPr lang="nl-NL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nl-NL" dirty="0" err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vision</a:t>
            </a:r>
            <a:r>
              <a:rPr lang="nl-NL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de beker </a:t>
            </a:r>
            <a:r>
              <a:rPr lang="nl-NL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niet altijd precies genoeg kan detecteren en dat motion af en toe veel last heeft van de restricties van de </a:t>
            </a:r>
            <a:r>
              <a:rPr lang="nl-NL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robot arm.</a:t>
            </a:r>
          </a:p>
          <a:p>
            <a:pPr>
              <a:spcBef>
                <a:spcPts val="750"/>
              </a:spcBef>
              <a:spcAft>
                <a:spcPts val="0"/>
              </a:spcAft>
            </a:pPr>
            <a:r>
              <a:rPr lang="nl-NL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/>
            </a:r>
            <a:br>
              <a:rPr lang="nl-NL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nl-NL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de kwaliteit van de code is voor zo ver ik weet wel </a:t>
            </a:r>
            <a:r>
              <a:rPr lang="nl-NL" dirty="0" err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hooger</a:t>
            </a:r>
            <a:r>
              <a:rPr lang="nl-NL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nl-NL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door dat </a:t>
            </a:r>
            <a:r>
              <a:rPr lang="nl-NL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er bij het </a:t>
            </a:r>
            <a:r>
              <a:rPr lang="nl-NL" dirty="0" err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aproeven</a:t>
            </a:r>
            <a:r>
              <a:rPr lang="nl-NL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van de </a:t>
            </a:r>
            <a:r>
              <a:rPr lang="nl-NL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pullrequests</a:t>
            </a:r>
            <a:r>
              <a:rPr lang="nl-NL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veel </a:t>
            </a:r>
            <a:r>
              <a:rPr lang="nl-NL" dirty="0" err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geled</a:t>
            </a:r>
            <a:r>
              <a:rPr lang="nl-NL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word </a:t>
            </a:r>
            <a:r>
              <a:rPr lang="nl-NL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op de </a:t>
            </a:r>
            <a:r>
              <a:rPr lang="nl-NL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code standard</a:t>
            </a:r>
            <a:r>
              <a:rPr lang="nl-NL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nl-NL" dirty="0" err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cppcheck</a:t>
            </a:r>
            <a:r>
              <a:rPr lang="nl-NL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nl-NL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en andere </a:t>
            </a:r>
            <a:r>
              <a:rPr lang="nl-NL" dirty="0" err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aspekten</a:t>
            </a:r>
            <a:r>
              <a:rPr lang="nl-NL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waar door </a:t>
            </a:r>
            <a:r>
              <a:rPr lang="nl-NL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meerdere mensen die code </a:t>
            </a:r>
            <a:r>
              <a:rPr lang="nl-NL" dirty="0" err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moetten</a:t>
            </a:r>
            <a:r>
              <a:rPr lang="nl-NL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nl-NL" dirty="0" err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aproeven</a:t>
            </a:r>
            <a:r>
              <a:rPr lang="nl-NL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r>
              <a:rPr lang="nl-NL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helaas</a:t>
            </a:r>
            <a:r>
              <a:rPr lang="nl-NL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nl-NL" dirty="0" err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zorgd</a:t>
            </a:r>
            <a:r>
              <a:rPr lang="nl-NL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nl-NL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het einde van het project er wel voor dat er dingen sneller door heen gejaagd worden wat de kwaliteit achteruit </a:t>
            </a:r>
            <a:r>
              <a:rPr lang="nl-NL" dirty="0" err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brengd</a:t>
            </a:r>
            <a:r>
              <a:rPr lang="nl-NL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nl-NL" sz="24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28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Ervaringen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09600" y="2384425"/>
            <a:ext cx="8259763" cy="3952875"/>
          </a:xfrm>
        </p:spPr>
        <p:txBody>
          <a:bodyPr/>
          <a:lstStyle/>
          <a:p>
            <a:r>
              <a:rPr lang="nl-NL" dirty="0" smtClean="0"/>
              <a:t>Wat kun je doen als je problemen ervaart met spelling en grammatica?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2907</Words>
  <Application>Microsoft Office PowerPoint</Application>
  <PresentationFormat>On-screen Show (4:3)</PresentationFormat>
  <Paragraphs>518</Paragraphs>
  <Slides>59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ＭＳ Ｐゴシック</vt:lpstr>
      <vt:lpstr>Arial</vt:lpstr>
      <vt:lpstr>Calibri</vt:lpstr>
      <vt:lpstr>Gill Sans</vt:lpstr>
      <vt:lpstr>Helvetica Neue</vt:lpstr>
      <vt:lpstr>Helvetica Neue Light</vt:lpstr>
      <vt:lpstr>Rockwell</vt:lpstr>
      <vt:lpstr>Times New Roman</vt:lpstr>
      <vt:lpstr>ヒラギノ角ゴ ProN W3</vt:lpstr>
      <vt:lpstr>Office Theme</vt:lpstr>
      <vt:lpstr>Spelling en grammatica, voorbereiding taaltoets </vt:lpstr>
      <vt:lpstr>Professional Skills: thema’s</vt:lpstr>
      <vt:lpstr>Professional Skills: aparte lessen, geïntegreerde toepassing</vt:lpstr>
      <vt:lpstr>Opzet Prof Skills binnen SAQ</vt:lpstr>
      <vt:lpstr>ICA controlekaart </vt:lpstr>
      <vt:lpstr>Lesdoel vandaag</vt:lpstr>
      <vt:lpstr>PowerPoint Presentation</vt:lpstr>
      <vt:lpstr>PowerPoint Presentation</vt:lpstr>
      <vt:lpstr>Ervaringen</vt:lpstr>
      <vt:lpstr>Test: wat de spellingscheck er niet uithaalt</vt:lpstr>
      <vt:lpstr>“Taal is het vervoermiddel van onze gedachten” </vt:lpstr>
      <vt:lpstr>Werkwoorden</vt:lpstr>
      <vt:lpstr>Ontleden</vt:lpstr>
      <vt:lpstr>Ontleden</vt:lpstr>
      <vt:lpstr>Ontleden</vt:lpstr>
      <vt:lpstr>Tijden: wanneer?</vt:lpstr>
      <vt:lpstr>Tegenwoordige tijd (TT)</vt:lpstr>
      <vt:lpstr>TT: Als de stam eindigt op d</vt:lpstr>
      <vt:lpstr>TT: Uitzondering</vt:lpstr>
      <vt:lpstr>TT: Word je…” of “wordt je…” </vt:lpstr>
      <vt:lpstr>In verwarring?</vt:lpstr>
      <vt:lpstr>Verleden tijd (VT)</vt:lpstr>
      <vt:lpstr>Voltooide tijd (VoT)</vt:lpstr>
      <vt:lpstr>Vermomde v en z</vt:lpstr>
      <vt:lpstr>Voltooid als bijvoeglijk</vt:lpstr>
      <vt:lpstr>Samenvattend</vt:lpstr>
      <vt:lpstr>Jou/jouw?</vt:lpstr>
      <vt:lpstr>Hen of hun? </vt:lpstr>
      <vt:lpstr>Als of dan?</vt:lpstr>
      <vt:lpstr>Passief/actief: lijdende zinnen</vt:lpstr>
      <vt:lpstr>Eenheid van tijd</vt:lpstr>
      <vt:lpstr>Samenstellingen</vt:lpstr>
      <vt:lpstr>Aanelkaar of los? samenstellingen</vt:lpstr>
      <vt:lpstr>Samenstellingen</vt:lpstr>
      <vt:lpstr>Verwijzen: deze, die of dit?</vt:lpstr>
      <vt:lpstr>Let op:</vt:lpstr>
      <vt:lpstr>Wat ga jij nu doen?</vt:lpstr>
      <vt:lpstr>Voorbereiding volgende les</vt:lpstr>
      <vt:lpstr>Oefentoets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Bouwman Eveline</cp:lastModifiedBy>
  <cp:revision>290</cp:revision>
  <dcterms:created xsi:type="dcterms:W3CDTF">2015-09-01T12:06:10Z</dcterms:created>
  <dcterms:modified xsi:type="dcterms:W3CDTF">2017-09-01T11:31:19Z</dcterms:modified>
</cp:coreProperties>
</file>