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988657"/>
    <a:srgbClr val="A9976A"/>
    <a:srgbClr val="837752"/>
    <a:srgbClr val="AC9660"/>
    <a:srgbClr val="FFE411"/>
    <a:srgbClr val="FFFFFF"/>
    <a:srgbClr val="FED91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7" autoAdjust="0"/>
    <p:restoredTop sz="93073" autoAdjust="0"/>
  </p:normalViewPr>
  <p:slideViewPr>
    <p:cSldViewPr snapToGrid="0" snapToObjects="1">
      <p:cViewPr varScale="1">
        <p:scale>
          <a:sx n="91" d="100"/>
          <a:sy n="91" d="100"/>
        </p:scale>
        <p:origin x="-1116" y="-114"/>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ED7098F-87C7-3046-B8E1-0317C0D8D9C4}" type="datetimeFigureOut">
              <a:rPr lang="en-US" smtClean="0"/>
              <a:pPr/>
              <a:t>8/29/2016</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9E41DC2-B95D-474E-A103-7B49B8540033}" type="slidenum">
              <a:rPr lang="en-US" smtClean="0"/>
              <a:pPr/>
              <a:t>‹#›</a:t>
            </a:fld>
            <a:endParaRPr lang="en-US"/>
          </a:p>
        </p:txBody>
      </p:sp>
    </p:spTree>
    <p:extLst>
      <p:ext uri="{BB962C8B-B14F-4D97-AF65-F5344CB8AC3E}">
        <p14:creationId xmlns=""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3074A2-D88D-8F43-B619-246CA3905610}" type="datetimeFigureOut">
              <a:rPr lang="en-US" smtClean="0"/>
              <a:pPr/>
              <a:t>8/29/2016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8542CC-6F26-A34B-8E15-4341DD4E0F8B}" type="slidenum">
              <a:rPr lang="en-US" smtClean="0"/>
              <a:pPr/>
              <a:t>‹#›</a:t>
            </a:fld>
            <a:endParaRPr lang="en-US"/>
          </a:p>
        </p:txBody>
      </p:sp>
    </p:spTree>
    <p:extLst>
      <p:ext uri="{BB962C8B-B14F-4D97-AF65-F5344CB8AC3E}">
        <p14:creationId xmlns=""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ecials.han.nl/themasites/studiecentra/verwerken-en-delen/bronnen-vermelde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Even zelf</a:t>
            </a:r>
            <a:r>
              <a:rPr lang="nl-NL" baseline="0" dirty="0" smtClean="0"/>
              <a:t> je naam invullen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a:t>
            </a:fld>
            <a:endParaRPr lang="nl-NL"/>
          </a:p>
        </p:txBody>
      </p:sp>
    </p:spTree>
    <p:extLst>
      <p:ext uri="{BB962C8B-B14F-4D97-AF65-F5344CB8AC3E}">
        <p14:creationId xmlns:p14="http://schemas.microsoft.com/office/powerpoint/2010/main" xmlns="" val="154803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 </a:t>
            </a:r>
            <a:r>
              <a:rPr lang="en-US" dirty="0" smtClean="0">
                <a:sym typeface="Wingdings" pitchFamily="2" charset="2"/>
              </a:rPr>
              <a:t></a:t>
            </a: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15</a:t>
            </a:fld>
            <a:endParaRPr lang="en-GB"/>
          </a:p>
        </p:txBody>
      </p:sp>
    </p:spTree>
    <p:extLst>
      <p:ext uri="{BB962C8B-B14F-4D97-AF65-F5344CB8AC3E}">
        <p14:creationId xmlns:p14="http://schemas.microsoft.com/office/powerpoint/2010/main" xmlns="" val="2578565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solidFill>
                  <a:schemeClr val="tx1"/>
                </a:solidFill>
              </a:rPr>
              <a:t>Illustraties, schema’s, grafieken</a:t>
            </a:r>
          </a:p>
          <a:p>
            <a:r>
              <a:rPr lang="nl-NL" dirty="0" smtClean="0">
                <a:solidFill>
                  <a:schemeClr val="tx1"/>
                </a:solidFill>
              </a:rPr>
              <a:t>Geef afbeeldingen een nummer en titel (onder de afbeelding)</a:t>
            </a:r>
          </a:p>
          <a:p>
            <a:r>
              <a:rPr lang="nl-NL" dirty="0" smtClean="0">
                <a:solidFill>
                  <a:schemeClr val="tx1"/>
                </a:solidFill>
              </a:rPr>
              <a:t>Verwijs in de tekst naar de afbeelding en licht die kort toe</a:t>
            </a: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18</a:t>
            </a:fld>
            <a:endParaRPr lang="en-GB"/>
          </a:p>
        </p:txBody>
      </p:sp>
    </p:spTree>
    <p:extLst>
      <p:ext uri="{BB962C8B-B14F-4D97-AF65-F5344CB8AC3E}">
        <p14:creationId xmlns:p14="http://schemas.microsoft.com/office/powerpoint/2010/main" xmlns="" val="445756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svp</a:t>
            </a:r>
            <a:r>
              <a:rPr lang="en-US" dirty="0" smtClean="0"/>
              <a:t> </a:t>
            </a:r>
            <a:r>
              <a:rPr lang="en-US" dirty="0" err="1" smtClean="0"/>
              <a:t>aangeven</a:t>
            </a:r>
            <a:r>
              <a:rPr lang="en-US" dirty="0" smtClean="0"/>
              <a:t> </a:t>
            </a:r>
            <a:r>
              <a:rPr lang="en-US" dirty="0" err="1" smtClean="0"/>
              <a:t>dat</a:t>
            </a:r>
            <a:r>
              <a:rPr lang="en-US" dirty="0" smtClean="0"/>
              <a:t> APA  </a:t>
            </a:r>
            <a:r>
              <a:rPr lang="en-US" dirty="0" err="1" smtClean="0"/>
              <a:t>ingewikkelder</a:t>
            </a:r>
            <a:r>
              <a:rPr lang="en-US" dirty="0" smtClean="0"/>
              <a:t> is </a:t>
            </a:r>
            <a:r>
              <a:rPr lang="en-US" dirty="0" err="1" smtClean="0"/>
              <a:t>dan</a:t>
            </a:r>
            <a:r>
              <a:rPr lang="en-US" dirty="0" smtClean="0"/>
              <a:t> </a:t>
            </a:r>
            <a:r>
              <a:rPr lang="en-US" dirty="0" err="1" smtClean="0"/>
              <a:t>dit</a:t>
            </a:r>
            <a:r>
              <a:rPr lang="en-US" dirty="0" smtClean="0"/>
              <a:t>, en </a:t>
            </a:r>
            <a:r>
              <a:rPr lang="en-US" dirty="0" err="1" smtClean="0"/>
              <a:t>dat</a:t>
            </a:r>
            <a:r>
              <a:rPr lang="en-US" dirty="0" smtClean="0"/>
              <a:t> </a:t>
            </a:r>
            <a:r>
              <a:rPr lang="en-US" dirty="0" err="1" smtClean="0"/>
              <a:t>daar</a:t>
            </a:r>
            <a:r>
              <a:rPr lang="en-US" dirty="0" smtClean="0"/>
              <a:t> </a:t>
            </a:r>
            <a:r>
              <a:rPr lang="en-US" dirty="0" err="1" smtClean="0"/>
              <a:t>tijdens</a:t>
            </a:r>
            <a:r>
              <a:rPr lang="en-US" dirty="0" smtClean="0"/>
              <a:t> </a:t>
            </a:r>
            <a:r>
              <a:rPr lang="en-US" dirty="0" err="1" smtClean="0"/>
              <a:t>Webdevs</a:t>
            </a:r>
            <a:r>
              <a:rPr lang="en-US" dirty="0" smtClean="0"/>
              <a:t> over</a:t>
            </a:r>
            <a:r>
              <a:rPr lang="en-US" baseline="0" dirty="0" smtClean="0"/>
              <a:t> 2 </a:t>
            </a:r>
            <a:r>
              <a:rPr lang="en-US" baseline="0" dirty="0" err="1" smtClean="0"/>
              <a:t>blokken</a:t>
            </a:r>
            <a:r>
              <a:rPr lang="en-US" baseline="0" dirty="0" smtClean="0"/>
              <a:t> </a:t>
            </a:r>
            <a:r>
              <a:rPr lang="en-US" baseline="0" dirty="0" err="1" smtClean="0"/>
              <a:t>verder</a:t>
            </a:r>
            <a:r>
              <a:rPr lang="en-US" baseline="0" dirty="0" smtClean="0"/>
              <a:t> op in </a:t>
            </a:r>
            <a:r>
              <a:rPr lang="en-US" baseline="0" dirty="0" err="1" smtClean="0"/>
              <a:t>wordt</a:t>
            </a:r>
            <a:r>
              <a:rPr lang="en-US" baseline="0" dirty="0" smtClean="0"/>
              <a:t> </a:t>
            </a:r>
            <a:r>
              <a:rPr lang="en-US" baseline="0" dirty="0" err="1" smtClean="0"/>
              <a:t>gegaan</a:t>
            </a:r>
            <a:r>
              <a:rPr lang="en-US" baseline="0" dirty="0" smtClean="0"/>
              <a:t>. </a:t>
            </a:r>
            <a:r>
              <a:rPr lang="en-US" baseline="0" dirty="0" err="1" smtClean="0"/>
              <a:t>voor</a:t>
            </a:r>
            <a:r>
              <a:rPr lang="en-US" baseline="0" dirty="0" smtClean="0"/>
              <a:t> nu is </a:t>
            </a:r>
            <a:r>
              <a:rPr lang="en-US" baseline="0" dirty="0" err="1" smtClean="0"/>
              <a:t>dit</a:t>
            </a:r>
            <a:r>
              <a:rPr lang="en-US" baseline="0" dirty="0" smtClean="0"/>
              <a:t> </a:t>
            </a:r>
            <a:r>
              <a:rPr lang="en-US" baseline="0" dirty="0" err="1" smtClean="0"/>
              <a:t>goed</a:t>
            </a:r>
            <a:r>
              <a:rPr lang="en-US" baseline="0" dirty="0" smtClean="0"/>
              <a:t> </a:t>
            </a:r>
            <a:r>
              <a:rPr lang="en-US" baseline="0" dirty="0" err="1" smtClean="0"/>
              <a:t>genoeg</a:t>
            </a:r>
            <a:r>
              <a:rPr lang="en-US" baseline="0" dirty="0" smtClean="0"/>
              <a:t>.</a:t>
            </a:r>
          </a:p>
          <a:p>
            <a:endParaRPr lang="en-US" baseline="0" dirty="0" smtClean="0"/>
          </a:p>
          <a:p>
            <a:r>
              <a:rPr lang="en-US" baseline="0" dirty="0" smtClean="0"/>
              <a:t>details </a:t>
            </a:r>
            <a:r>
              <a:rPr lang="en-US" baseline="0" dirty="0" err="1" smtClean="0"/>
              <a:t>zijn</a:t>
            </a:r>
            <a:r>
              <a:rPr lang="en-US" baseline="0" dirty="0" smtClean="0"/>
              <a:t> te </a:t>
            </a:r>
            <a:r>
              <a:rPr lang="en-US" baseline="0" dirty="0" err="1" smtClean="0"/>
              <a:t>vinden</a:t>
            </a:r>
            <a:r>
              <a:rPr lang="en-US" baseline="0" dirty="0" smtClean="0"/>
              <a:t> op </a:t>
            </a:r>
            <a:r>
              <a:rPr kumimoji="1" lang="en-US" sz="1200" kern="1200" dirty="0" smtClean="0">
                <a:solidFill>
                  <a:schemeClr val="tx1"/>
                </a:solidFill>
                <a:latin typeface="Times New Roman" pitchFamily="18" charset="0"/>
                <a:ea typeface="+mn-ea"/>
                <a:cs typeface="+mn-cs"/>
              </a:rPr>
              <a:t>  </a:t>
            </a:r>
            <a:r>
              <a:rPr kumimoji="1" lang="en-US" sz="1200" u="sng" kern="1200" dirty="0" smtClean="0">
                <a:solidFill>
                  <a:schemeClr val="tx1"/>
                </a:solidFill>
                <a:latin typeface="Times New Roman" pitchFamily="18" charset="0"/>
                <a:ea typeface="+mn-ea"/>
                <a:cs typeface="+mn-cs"/>
                <a:hlinkClick r:id="rId3"/>
              </a:rPr>
              <a:t>http://specials.han.nl/themasites/studiecentra/verwerken-en-delen/bronnen-vermelden/</a:t>
            </a:r>
            <a:endParaRPr kumimoji="1" lang="en-US" sz="1200" u="sng" kern="1200" dirty="0" smtClean="0">
              <a:solidFill>
                <a:schemeClr val="tx1"/>
              </a:solidFill>
              <a:latin typeface="Times New Roman" pitchFamily="18" charset="0"/>
              <a:ea typeface="+mn-ea"/>
              <a:cs typeface="+mn-cs"/>
            </a:endParaRPr>
          </a:p>
          <a:p>
            <a:endParaRPr lang="en-US" dirty="0" smtClean="0"/>
          </a:p>
          <a:p>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19</a:t>
            </a:fld>
            <a:endParaRPr lang="en-GB"/>
          </a:p>
        </p:txBody>
      </p:sp>
    </p:spTree>
    <p:extLst>
      <p:ext uri="{BB962C8B-B14F-4D97-AF65-F5344CB8AC3E}">
        <p14:creationId xmlns="" xmlns:p14="http://schemas.microsoft.com/office/powerpoint/2010/main" val="114821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sz="1200" dirty="0" smtClean="0">
                <a:solidFill>
                  <a:srgbClr val="000066"/>
                </a:solidFill>
              </a:rPr>
              <a:t>Het gebruik van bijlagen is een goede manier om </a:t>
            </a:r>
            <a:br>
              <a:rPr lang="nl-NL" sz="1200" dirty="0" smtClean="0">
                <a:solidFill>
                  <a:srgbClr val="000066"/>
                </a:solidFill>
              </a:rPr>
            </a:br>
            <a:r>
              <a:rPr lang="nl-NL" sz="1200" dirty="0" smtClean="0">
                <a:solidFill>
                  <a:srgbClr val="000066"/>
                </a:solidFill>
              </a:rPr>
              <a:t>(kern-)hoofdstukken bondig te houden; bijlagen lenen zich uitstekend voor het weergeven van </a:t>
            </a:r>
            <a:r>
              <a:rPr lang="nl-NL" sz="1200" b="1" dirty="0" smtClean="0">
                <a:solidFill>
                  <a:srgbClr val="000066"/>
                </a:solidFill>
              </a:rPr>
              <a:t>gedetailleerde informatie. </a:t>
            </a:r>
          </a:p>
          <a:p>
            <a:endParaRPr lang="nl-NL" sz="1200" b="1"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sz="1200" dirty="0" smtClean="0">
                <a:solidFill>
                  <a:srgbClr val="000066"/>
                </a:solidFill>
              </a:rPr>
              <a:t>Bedenk wel dat lezers nooit verplicht moeten zijn om bijlagen te raadplegen, omdat ze anders de bijbehorende hoofdstukken niet begrijpen. Het verhaal bij een bijlage staat dus in de hoofdtekst… </a:t>
            </a:r>
          </a:p>
          <a:p>
            <a:endParaRPr lang="nl-NL" sz="1200" b="1" dirty="0">
              <a:solidFill>
                <a:srgbClr val="000066"/>
              </a:solidFill>
            </a:endParaRPr>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20</a:t>
            </a:fld>
            <a:endParaRPr lang="en-GB"/>
          </a:p>
        </p:txBody>
      </p:sp>
    </p:spTree>
    <p:extLst>
      <p:ext uri="{BB962C8B-B14F-4D97-AF65-F5344CB8AC3E}">
        <p14:creationId xmlns:p14="http://schemas.microsoft.com/office/powerpoint/2010/main" xmlns="" val="124085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21</a:t>
            </a:fld>
            <a:endParaRPr lang="en-GB"/>
          </a:p>
        </p:txBody>
      </p:sp>
    </p:spTree>
    <p:extLst>
      <p:ext uri="{BB962C8B-B14F-4D97-AF65-F5344CB8AC3E}">
        <p14:creationId xmlns:p14="http://schemas.microsoft.com/office/powerpoint/2010/main" xmlns="" val="337395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tangconstructie</a:t>
            </a:r>
            <a:r>
              <a:rPr lang="en-US" dirty="0" smtClean="0"/>
              <a:t>:  </a:t>
            </a:r>
            <a:r>
              <a:rPr lang="nl-NL" kern="1200" dirty="0" smtClean="0">
                <a:solidFill>
                  <a:srgbClr val="000066"/>
                </a:solidFill>
              </a:rPr>
              <a:t>Bij een tangconstructie staan er zo veel woorden tussen </a:t>
            </a:r>
            <a:r>
              <a:rPr lang="nl-NL" i="1" kern="1200" dirty="0" smtClean="0">
                <a:solidFill>
                  <a:srgbClr val="000066"/>
                </a:solidFill>
              </a:rPr>
              <a:t>onderwerp</a:t>
            </a:r>
            <a:r>
              <a:rPr lang="nl-NL" kern="1200" dirty="0" smtClean="0">
                <a:solidFill>
                  <a:srgbClr val="000066"/>
                </a:solidFill>
              </a:rPr>
              <a:t> en </a:t>
            </a:r>
            <a:r>
              <a:rPr lang="nl-NL" i="1" kern="1200" dirty="0" smtClean="0">
                <a:solidFill>
                  <a:srgbClr val="000066"/>
                </a:solidFill>
              </a:rPr>
              <a:t>gezegde</a:t>
            </a:r>
            <a:r>
              <a:rPr lang="nl-NL" kern="1200" dirty="0" smtClean="0">
                <a:solidFill>
                  <a:srgbClr val="000066"/>
                </a:solidFill>
              </a:rPr>
              <a:t> of tussen de twee delen van het </a:t>
            </a:r>
            <a:r>
              <a:rPr lang="nl-NL" i="1" kern="1200" dirty="0" smtClean="0">
                <a:solidFill>
                  <a:srgbClr val="000066"/>
                </a:solidFill>
              </a:rPr>
              <a:t>werkwoordelijk gezegde,</a:t>
            </a:r>
            <a:r>
              <a:rPr lang="nl-NL" kern="1200" dirty="0" smtClean="0">
                <a:solidFill>
                  <a:srgbClr val="000066"/>
                </a:solidFill>
              </a:rPr>
              <a:t> dat het verband onduidelijk wordt of je de zin op verschillende manieren kunt uitleggen.</a:t>
            </a:r>
            <a:r>
              <a:rPr lang="nl-NL" i="1" dirty="0" smtClean="0">
                <a:solidFill>
                  <a:srgbClr val="000066"/>
                </a:solidFill>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i="1"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i="0" dirty="0" smtClean="0">
                <a:solidFill>
                  <a:srgbClr val="000066"/>
                </a:solidFill>
              </a:rPr>
              <a:t>passief</a:t>
            </a:r>
            <a:r>
              <a:rPr lang="nl-NL" i="0" baseline="0" dirty="0" smtClean="0">
                <a:solidFill>
                  <a:srgbClr val="000066"/>
                </a:solidFill>
              </a:rPr>
              <a:t> taalgebruik: lijdende zinnen, met worden</a:t>
            </a:r>
            <a:endParaRPr lang="nl-NL" i="0" dirty="0" smtClean="0">
              <a:solidFill>
                <a:srgbClr val="000066"/>
              </a:solidFill>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22</a:t>
            </a:fld>
            <a:endParaRPr lang="en-GB"/>
          </a:p>
        </p:txBody>
      </p:sp>
    </p:spTree>
    <p:extLst>
      <p:ext uri="{BB962C8B-B14F-4D97-AF65-F5344CB8AC3E}">
        <p14:creationId xmlns:p14="http://schemas.microsoft.com/office/powerpoint/2010/main" xmlns="" val="263932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kern="1200" dirty="0" smtClean="0">
                <a:solidFill>
                  <a:srgbClr val="000066"/>
                </a:solidFill>
              </a:rPr>
              <a:t>Een goede schrijver vermijdt ze, en kiest voor meer specifieke termen die een nauwkeuriger beschrijving geven.</a:t>
            </a:r>
          </a:p>
          <a:p>
            <a:endParaRPr lang="nl-NL" kern="1200" dirty="0" smtClean="0">
              <a:solidFill>
                <a:srgbClr val="000066"/>
              </a:solidFill>
            </a:endParaRPr>
          </a:p>
          <a:p>
            <a:r>
              <a:rPr lang="nl-NL" kern="1200" dirty="0" smtClean="0">
                <a:solidFill>
                  <a:srgbClr val="000066"/>
                </a:solidFill>
              </a:rPr>
              <a:t>Wanneer het onderwerp</a:t>
            </a:r>
            <a:r>
              <a:rPr lang="nl-NL" kern="1200" baseline="0" dirty="0" smtClean="0">
                <a:solidFill>
                  <a:srgbClr val="000066"/>
                </a:solidFill>
              </a:rPr>
              <a:t> in de zin enkelvoud is, is het bijbehorende werkwoord dat ook. Is het onderwerp meervoud idem. Dus: </a:t>
            </a:r>
            <a:r>
              <a:rPr lang="nl-NL" i="1" kern="1200" baseline="0" dirty="0" smtClean="0">
                <a:solidFill>
                  <a:srgbClr val="000066"/>
                </a:solidFill>
              </a:rPr>
              <a:t>de boom hebben </a:t>
            </a:r>
            <a:r>
              <a:rPr lang="nl-NL" kern="1200" baseline="0" dirty="0" smtClean="0">
                <a:solidFill>
                  <a:srgbClr val="000066"/>
                </a:solidFill>
              </a:rPr>
              <a:t>is verkeerd.</a:t>
            </a:r>
          </a:p>
          <a:p>
            <a:endParaRPr lang="nl-NL" kern="1200" baseline="0" dirty="0" smtClean="0">
              <a:solidFill>
                <a:srgbClr val="000066"/>
              </a:solidFill>
            </a:endParaRPr>
          </a:p>
          <a:p>
            <a:r>
              <a:rPr lang="nl-NL" kern="1200" baseline="0" dirty="0" smtClean="0">
                <a:solidFill>
                  <a:srgbClr val="000066"/>
                </a:solidFill>
              </a:rPr>
              <a:t>Schrijf je in de tegenwoordige tijd, blijf dat dan doen. En andersom.</a:t>
            </a:r>
          </a:p>
          <a:p>
            <a:endParaRPr lang="nl-NL" kern="1200" baseline="0"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Let op </a:t>
            </a:r>
            <a:r>
              <a:rPr lang="nl-NL" b="1" dirty="0" smtClean="0">
                <a:solidFill>
                  <a:srgbClr val="000066"/>
                </a:solidFill>
              </a:rPr>
              <a:t>herhalingen</a:t>
            </a:r>
            <a:r>
              <a:rPr lang="nl-NL" dirty="0" smtClean="0">
                <a:solidFill>
                  <a:srgbClr val="000066"/>
                </a:solidFill>
              </a:rPr>
              <a:t>. Niets is zo irritant om op één pagina tien keer een woord als 'managementteam' te lezen. Je kunt dit voorkomen door het gebruik van </a:t>
            </a:r>
            <a:r>
              <a:rPr lang="nl-NL" b="1" dirty="0" smtClean="0">
                <a:solidFill>
                  <a:srgbClr val="000066"/>
                </a:solidFill>
              </a:rPr>
              <a:t>synoniemen</a:t>
            </a:r>
            <a:r>
              <a:rPr lang="nl-NL" dirty="0" smtClean="0">
                <a:solidFill>
                  <a:srgbClr val="000066"/>
                </a:solidFill>
              </a:rPr>
              <a:t> en verwijswoorden. </a:t>
            </a: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23</a:t>
            </a:fld>
            <a:endParaRPr lang="en-GB"/>
          </a:p>
        </p:txBody>
      </p:sp>
    </p:spTree>
    <p:extLst>
      <p:ext uri="{BB962C8B-B14F-4D97-AF65-F5344CB8AC3E}">
        <p14:creationId xmlns:p14="http://schemas.microsoft.com/office/powerpoint/2010/main" xmlns="" val="204668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dit zijn</a:t>
            </a:r>
            <a:r>
              <a:rPr lang="nl-NL" baseline="0" dirty="0" smtClean="0"/>
              <a:t> voorbeelden van mails die in blok 1 zijn  verzonden, je kunt hier natuurlijk je eigen voorbeelden neerzetten</a:t>
            </a:r>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24</a:t>
            </a:fld>
            <a:endParaRPr lang="en-GB"/>
          </a:p>
        </p:txBody>
      </p:sp>
    </p:spTree>
    <p:extLst>
      <p:ext uri="{BB962C8B-B14F-4D97-AF65-F5344CB8AC3E}">
        <p14:creationId xmlns:p14="http://schemas.microsoft.com/office/powerpoint/2010/main" xmlns="" val="1581386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dit zijn</a:t>
            </a:r>
            <a:r>
              <a:rPr lang="nl-NL" baseline="0" dirty="0" smtClean="0"/>
              <a:t> voorbeelden van mails die in blok 1 zijn  verzonden, je kunt hier natuurlijk je eigen voorbeelden neerzetten</a:t>
            </a:r>
            <a:endParaRPr lang="nl-NL" dirty="0" smtClean="0"/>
          </a:p>
          <a:p>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25</a:t>
            </a:fld>
            <a:endParaRPr lang="en-GB"/>
          </a:p>
        </p:txBody>
      </p:sp>
    </p:spTree>
    <p:extLst>
      <p:ext uri="{BB962C8B-B14F-4D97-AF65-F5344CB8AC3E}">
        <p14:creationId xmlns:p14="http://schemas.microsoft.com/office/powerpoint/2010/main" xmlns="" val="374224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dit zijn</a:t>
            </a:r>
            <a:r>
              <a:rPr lang="nl-NL" baseline="0" dirty="0" smtClean="0"/>
              <a:t> voorbeelden van mails die in blok 1 zijn  verzonden, je kunt hier natuurlijk je eigen voorbeelden neerzetten</a:t>
            </a:r>
            <a:endParaRPr lang="nl-NL" dirty="0" smtClean="0"/>
          </a:p>
          <a:p>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26</a:t>
            </a:fld>
            <a:endParaRPr lang="en-GB"/>
          </a:p>
        </p:txBody>
      </p:sp>
    </p:spTree>
    <p:extLst>
      <p:ext uri="{BB962C8B-B14F-4D97-AF65-F5344CB8AC3E}">
        <p14:creationId xmlns:p14="http://schemas.microsoft.com/office/powerpoint/2010/main" xmlns="" val="339677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Informatie</a:t>
            </a:r>
            <a:r>
              <a:rPr lang="en-US" dirty="0" smtClean="0"/>
              <a:t> </a:t>
            </a:r>
            <a:r>
              <a:rPr lang="en-US" dirty="0" err="1" smtClean="0"/>
              <a:t>voor</a:t>
            </a:r>
            <a:r>
              <a:rPr lang="en-US" dirty="0" smtClean="0"/>
              <a:t> de docent,</a:t>
            </a:r>
            <a:r>
              <a:rPr lang="en-US" baseline="0" dirty="0" smtClean="0"/>
              <a:t> </a:t>
            </a:r>
            <a:r>
              <a:rPr lang="en-US" baseline="0" dirty="0" err="1" smtClean="0"/>
              <a:t>voorbereding</a:t>
            </a:r>
            <a:r>
              <a:rPr lang="en-US" baseline="0" dirty="0" smtClean="0"/>
              <a:t> is:</a:t>
            </a:r>
            <a:endParaRPr lang="en-US" dirty="0" smtClean="0"/>
          </a:p>
          <a:p>
            <a:pPr>
              <a:buFontTx/>
              <a:buChar char="-"/>
            </a:pPr>
            <a:r>
              <a:rPr lang="en-US" dirty="0" err="1" smtClean="0"/>
              <a:t>ieder</a:t>
            </a:r>
            <a:r>
              <a:rPr lang="en-US" baseline="0" dirty="0" smtClean="0"/>
              <a:t> rapport </a:t>
            </a:r>
            <a:r>
              <a:rPr lang="en-US" baseline="0" dirty="0" err="1" smtClean="0"/>
              <a:t>beoordelen</a:t>
            </a:r>
            <a:r>
              <a:rPr lang="en-US" baseline="0" dirty="0" smtClean="0"/>
              <a:t> op de </a:t>
            </a:r>
            <a:r>
              <a:rPr lang="en-US" baseline="0" dirty="0" err="1" smtClean="0"/>
              <a:t>bovenstaande</a:t>
            </a:r>
            <a:r>
              <a:rPr lang="en-US" baseline="0" dirty="0" smtClean="0"/>
              <a:t> criteria</a:t>
            </a:r>
          </a:p>
          <a:p>
            <a:pPr>
              <a:buFontTx/>
              <a:buChar char="-"/>
            </a:pPr>
            <a:r>
              <a:rPr lang="en-US" baseline="0" dirty="0" err="1" smtClean="0"/>
              <a:t>optelsom</a:t>
            </a:r>
            <a:r>
              <a:rPr lang="en-US" baseline="0" dirty="0" smtClean="0"/>
              <a:t> </a:t>
            </a:r>
            <a:r>
              <a:rPr lang="en-US" baseline="0" dirty="0" err="1" smtClean="0"/>
              <a:t>maken</a:t>
            </a:r>
            <a:r>
              <a:rPr lang="en-US" baseline="0" dirty="0" smtClean="0"/>
              <a:t> en die </a:t>
            </a:r>
            <a:r>
              <a:rPr lang="en-US" baseline="0" dirty="0" err="1" smtClean="0"/>
              <a:t>invullen</a:t>
            </a:r>
            <a:r>
              <a:rPr lang="en-US" baseline="0" dirty="0" smtClean="0"/>
              <a:t> in </a:t>
            </a:r>
            <a:r>
              <a:rPr lang="en-US" baseline="0" dirty="0" err="1" smtClean="0"/>
              <a:t>deze</a:t>
            </a:r>
            <a:r>
              <a:rPr lang="en-US" baseline="0" dirty="0" smtClean="0"/>
              <a:t> </a:t>
            </a:r>
            <a:r>
              <a:rPr lang="en-US" baseline="0" dirty="0" err="1" smtClean="0"/>
              <a:t>dia</a:t>
            </a:r>
            <a:r>
              <a:rPr lang="en-US" baseline="0" dirty="0" smtClean="0"/>
              <a:t> </a:t>
            </a:r>
            <a:r>
              <a:rPr lang="en-US" baseline="0" dirty="0" err="1" smtClean="0"/>
              <a:t>zodat</a:t>
            </a:r>
            <a:r>
              <a:rPr lang="en-US" baseline="0" dirty="0" smtClean="0"/>
              <a:t> de </a:t>
            </a:r>
            <a:r>
              <a:rPr lang="en-US" baseline="0" dirty="0" err="1" smtClean="0"/>
              <a:t>klas</a:t>
            </a:r>
            <a:r>
              <a:rPr lang="en-US" baseline="0" dirty="0" smtClean="0"/>
              <a:t> </a:t>
            </a:r>
            <a:r>
              <a:rPr lang="en-US" baseline="0" dirty="0" err="1" smtClean="0"/>
              <a:t>zijn</a:t>
            </a:r>
            <a:r>
              <a:rPr lang="en-US" baseline="0" dirty="0" smtClean="0"/>
              <a:t> </a:t>
            </a:r>
            <a:r>
              <a:rPr lang="en-US" baseline="0" dirty="0" err="1" smtClean="0"/>
              <a:t>niveau</a:t>
            </a:r>
            <a:r>
              <a:rPr lang="en-US" baseline="0" dirty="0" smtClean="0"/>
              <a:t> </a:t>
            </a:r>
            <a:r>
              <a:rPr lang="en-US" baseline="0" dirty="0" err="1" smtClean="0"/>
              <a:t>ziet</a:t>
            </a:r>
            <a:r>
              <a:rPr lang="en-US" baseline="0" dirty="0" smtClean="0"/>
              <a:t>, en de </a:t>
            </a:r>
            <a:r>
              <a:rPr lang="en-US" baseline="0" dirty="0" err="1" smtClean="0"/>
              <a:t>individuele</a:t>
            </a:r>
            <a:r>
              <a:rPr lang="en-US" baseline="0" dirty="0" smtClean="0"/>
              <a:t> student </a:t>
            </a:r>
            <a:r>
              <a:rPr lang="en-US" baseline="0" dirty="0" err="1" smtClean="0"/>
              <a:t>zijn</a:t>
            </a:r>
            <a:r>
              <a:rPr lang="en-US" baseline="0" dirty="0" smtClean="0"/>
              <a:t> </a:t>
            </a:r>
            <a:r>
              <a:rPr lang="en-US" baseline="0" dirty="0" err="1" smtClean="0"/>
              <a:t>niveau</a:t>
            </a:r>
            <a:r>
              <a:rPr lang="en-US" baseline="0" dirty="0" smtClean="0"/>
              <a:t> </a:t>
            </a:r>
            <a:r>
              <a:rPr lang="en-US" baseline="0" dirty="0" err="1" smtClean="0"/>
              <a:t>kan</a:t>
            </a:r>
            <a:r>
              <a:rPr lang="en-US" baseline="0" dirty="0" smtClean="0"/>
              <a:t> </a:t>
            </a:r>
            <a:r>
              <a:rPr lang="en-US" baseline="0" dirty="0" err="1" smtClean="0"/>
              <a:t>matchen</a:t>
            </a:r>
            <a:r>
              <a:rPr lang="en-US" baseline="0" dirty="0" smtClean="0"/>
              <a:t> </a:t>
            </a:r>
            <a:r>
              <a:rPr lang="en-US" baseline="0" dirty="0" err="1" smtClean="0"/>
              <a:t>tov</a:t>
            </a:r>
            <a:r>
              <a:rPr lang="en-US" baseline="0" dirty="0" smtClean="0"/>
              <a:t> die van de </a:t>
            </a:r>
            <a:r>
              <a:rPr lang="en-US" baseline="0" dirty="0" err="1" smtClean="0"/>
              <a:t>groep</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4</a:t>
            </a:fld>
            <a:endParaRPr lang="en-GB"/>
          </a:p>
        </p:txBody>
      </p:sp>
    </p:spTree>
    <p:extLst>
      <p:ext uri="{BB962C8B-B14F-4D97-AF65-F5344CB8AC3E}">
        <p14:creationId xmlns:p14="http://schemas.microsoft.com/office/powerpoint/2010/main" xmlns="" val="2008390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27</a:t>
            </a:fld>
            <a:endParaRPr lang="en-GB"/>
          </a:p>
        </p:txBody>
      </p:sp>
    </p:spTree>
    <p:extLst>
      <p:ext uri="{BB962C8B-B14F-4D97-AF65-F5344CB8AC3E}">
        <p14:creationId xmlns:p14="http://schemas.microsoft.com/office/powerpoint/2010/main" xmlns="" val="874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a:t>
            </a:r>
            <a:r>
              <a:rPr lang="en-US" smtClean="0"/>
              <a:t>eef</a:t>
            </a:r>
            <a:r>
              <a:rPr lang="en-US" dirty="0" smtClean="0"/>
              <a:t> checklist </a:t>
            </a:r>
            <a:r>
              <a:rPr lang="en-US" dirty="0" err="1" smtClean="0"/>
              <a:t>rapoprteren</a:t>
            </a:r>
            <a:r>
              <a:rPr lang="en-US" dirty="0" smtClean="0"/>
              <a:t> </a:t>
            </a:r>
            <a:r>
              <a:rPr lang="en-US" dirty="0" err="1" smtClean="0"/>
              <a:t>mee</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28</a:t>
            </a:fld>
            <a:endParaRPr lang="en-GB"/>
          </a:p>
        </p:txBody>
      </p:sp>
    </p:spTree>
    <p:extLst>
      <p:ext uri="{BB962C8B-B14F-4D97-AF65-F5344CB8AC3E}">
        <p14:creationId xmlns:p14="http://schemas.microsoft.com/office/powerpoint/2010/main" xmlns="" val="318009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 </a:t>
            </a:r>
            <a:r>
              <a:rPr lang="en-US" dirty="0" err="1" smtClean="0"/>
              <a:t>minuten</a:t>
            </a:r>
            <a:r>
              <a:rPr lang="en-US" dirty="0" smtClean="0"/>
              <a:t> per </a:t>
            </a:r>
            <a:r>
              <a:rPr lang="en-US" dirty="0" err="1" smtClean="0"/>
              <a:t>groepje</a:t>
            </a:r>
            <a:r>
              <a:rPr lang="en-US" dirty="0" smtClean="0"/>
              <a:t> (</a:t>
            </a:r>
            <a:r>
              <a:rPr lang="en-US" dirty="0" err="1" smtClean="0"/>
              <a:t>totaal</a:t>
            </a:r>
            <a:r>
              <a:rPr lang="en-US" dirty="0" smtClean="0"/>
              <a:t> 40 </a:t>
            </a:r>
            <a:r>
              <a:rPr lang="en-US" dirty="0" err="1" smtClean="0"/>
              <a:t>minuten</a:t>
            </a:r>
            <a:r>
              <a:rPr lang="en-US" dirty="0" smtClean="0"/>
              <a:t>)</a:t>
            </a:r>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5</a:t>
            </a:fld>
            <a:endParaRPr lang="nl-NL"/>
          </a:p>
        </p:txBody>
      </p:sp>
    </p:spTree>
    <p:extLst>
      <p:ext uri="{BB962C8B-B14F-4D97-AF65-F5344CB8AC3E}">
        <p14:creationId xmlns:p14="http://schemas.microsoft.com/office/powerpoint/2010/main" xmlns="" val="377371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VERPLICHT</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omslag oftewel de 'cover' is het eerste wat de lezer ziet. Het is dan ook belangrijk is dat je hier veel aandacht aan besteedt.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Met de omslag moet je de lezer prikkelen en uitnodigen te gaan lezen. Kies een titel die goed de lading van het stuk dekt.</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Opdrachtgever is hier dus de docent!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7</a:t>
            </a:fld>
            <a:endParaRPr lang="en-GB"/>
          </a:p>
        </p:txBody>
      </p:sp>
    </p:spTree>
    <p:extLst>
      <p:ext uri="{BB962C8B-B14F-4D97-AF65-F5344CB8AC3E}">
        <p14:creationId xmlns:p14="http://schemas.microsoft.com/office/powerpoint/2010/main" xmlns="" val="259012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OPTIONEEL,</a:t>
            </a:r>
            <a:r>
              <a:rPr lang="en-US" baseline="0" dirty="0" smtClean="0"/>
              <a:t> </a:t>
            </a:r>
            <a:r>
              <a:rPr lang="en-US" baseline="0" dirty="0" err="1" smtClean="0"/>
              <a:t>afh</a:t>
            </a:r>
            <a:r>
              <a:rPr lang="en-US" baseline="0" dirty="0" smtClean="0"/>
              <a:t> van </a:t>
            </a:r>
            <a:r>
              <a:rPr lang="en-US" baseline="0" dirty="0" err="1" smtClean="0"/>
              <a:t>doel</a:t>
            </a:r>
            <a:r>
              <a:rPr lang="en-US" baseline="0" dirty="0" smtClean="0"/>
              <a:t> document, </a:t>
            </a:r>
            <a:r>
              <a:rPr lang="en-US" baseline="0" dirty="0" err="1" smtClean="0"/>
              <a:t>noodzaak</a:t>
            </a:r>
            <a:r>
              <a:rPr lang="en-US" baseline="0" dirty="0" smtClean="0"/>
              <a:t> extra info</a:t>
            </a:r>
            <a:endParaRPr lang="en-US" dirty="0" smtClean="0"/>
          </a:p>
          <a:p>
            <a:endParaRPr lang="en-US" dirty="0" smtClean="0"/>
          </a:p>
          <a:p>
            <a:r>
              <a:rPr lang="en-US" dirty="0" err="1" smtClean="0"/>
              <a:t>Titelblad</a:t>
            </a:r>
            <a:r>
              <a:rPr lang="en-US" baseline="0" dirty="0" smtClean="0"/>
              <a:t> is </a:t>
            </a:r>
            <a:r>
              <a:rPr lang="en-US" baseline="0" dirty="0" err="1" smtClean="0"/>
              <a:t>optioneel</a:t>
            </a:r>
            <a:r>
              <a:rPr lang="en-US" baseline="0" dirty="0" smtClean="0"/>
              <a:t>. </a:t>
            </a:r>
            <a:r>
              <a:rPr lang="en-US" baseline="0" dirty="0" err="1" smtClean="0"/>
              <a:t>laat</a:t>
            </a:r>
            <a:r>
              <a:rPr lang="en-US" baseline="0" dirty="0" smtClean="0"/>
              <a:t> </a:t>
            </a:r>
            <a:r>
              <a:rPr lang="en-US" baseline="0" dirty="0" err="1" smtClean="0"/>
              <a:t>zien</a:t>
            </a:r>
            <a:r>
              <a:rPr lang="en-US" baseline="0" dirty="0" smtClean="0"/>
              <a:t> hoe </a:t>
            </a:r>
            <a:r>
              <a:rPr lang="en-US" baseline="0" dirty="0" err="1" smtClean="0"/>
              <a:t>dat</a:t>
            </a:r>
            <a:r>
              <a:rPr lang="en-US" baseline="0" dirty="0" smtClean="0"/>
              <a:t> </a:t>
            </a:r>
            <a:r>
              <a:rPr lang="en-US" baseline="0" dirty="0" err="1" smtClean="0"/>
              <a:t>werkt</a:t>
            </a:r>
            <a:r>
              <a:rPr lang="en-US" baseline="0" dirty="0" smtClean="0"/>
              <a:t> in </a:t>
            </a:r>
            <a:r>
              <a:rPr lang="en-US" baseline="0" dirty="0" err="1" smtClean="0"/>
              <a:t>een</a:t>
            </a:r>
            <a:r>
              <a:rPr lang="en-US" baseline="0" dirty="0" smtClean="0"/>
              <a:t> </a:t>
            </a:r>
            <a:r>
              <a:rPr lang="en-US" baseline="0" dirty="0" err="1" smtClean="0"/>
              <a:t>boek</a:t>
            </a:r>
            <a:r>
              <a:rPr lang="en-US" baseline="0" dirty="0" smtClean="0"/>
              <a:t>.</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8</a:t>
            </a:fld>
            <a:endParaRPr lang="en-GB"/>
          </a:p>
        </p:txBody>
      </p:sp>
    </p:spTree>
    <p:extLst>
      <p:ext uri="{BB962C8B-B14F-4D97-AF65-F5344CB8AC3E}">
        <p14:creationId xmlns:p14="http://schemas.microsoft.com/office/powerpoint/2010/main" xmlns="" val="868979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Optioneel</a:t>
            </a:r>
            <a:r>
              <a:rPr lang="en-US" dirty="0" smtClean="0"/>
              <a:t>, </a:t>
            </a:r>
            <a:r>
              <a:rPr lang="en-US" dirty="0" err="1" smtClean="0"/>
              <a:t>afhankelijk</a:t>
            </a:r>
            <a:r>
              <a:rPr lang="en-US" dirty="0" smtClean="0"/>
              <a:t> van</a:t>
            </a:r>
            <a:r>
              <a:rPr lang="en-US" baseline="0" dirty="0" smtClean="0"/>
              <a:t> </a:t>
            </a:r>
            <a:r>
              <a:rPr lang="en-US" baseline="0" dirty="0" err="1" smtClean="0"/>
              <a:t>doel</a:t>
            </a:r>
            <a:r>
              <a:rPr lang="en-US" baseline="0" dirty="0" smtClean="0"/>
              <a:t> document</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9</a:t>
            </a:fld>
            <a:endParaRPr lang="en-GB"/>
          </a:p>
        </p:txBody>
      </p:sp>
    </p:spTree>
    <p:extLst>
      <p:ext uri="{BB962C8B-B14F-4D97-AF65-F5344CB8AC3E}">
        <p14:creationId xmlns:p14="http://schemas.microsoft.com/office/powerpoint/2010/main" xmlns="" val="233966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inhoudsopgave is een belangrijk element in een rapport, omdat hij fungeert als een </a:t>
            </a:r>
            <a:r>
              <a:rPr lang="nl-NL" b="1" dirty="0" smtClean="0">
                <a:solidFill>
                  <a:srgbClr val="000066"/>
                </a:solidFill>
              </a:rPr>
              <a:t>'routekaart'</a:t>
            </a:r>
            <a:r>
              <a:rPr lang="nl-NL" dirty="0" smtClean="0">
                <a:solidFill>
                  <a:srgbClr val="000066"/>
                </a:solidFill>
              </a:rPr>
              <a:t> voor de lezer. Niet alleen moet de paginanummering kloppen, ook de onderverdeling in hoofdstukken moet logisch zijn.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lezer moet aan de hand van de titels meteen begrijpen waar hij bepaalde informatie kan vinden. Let erop dat de titels in de inhoudsopgave overeenkomen met de titels bovenaan de hoofdstukken.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10</a:t>
            </a:fld>
            <a:endParaRPr lang="en-GB"/>
          </a:p>
        </p:txBody>
      </p:sp>
    </p:spTree>
    <p:extLst>
      <p:ext uri="{BB962C8B-B14F-4D97-AF65-F5344CB8AC3E}">
        <p14:creationId xmlns:p14="http://schemas.microsoft.com/office/powerpoint/2010/main" xmlns="" val="5878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OPTIONEEL, </a:t>
            </a:r>
            <a:r>
              <a:rPr lang="en-US" dirty="0" err="1" smtClean="0"/>
              <a:t>afhankelijk</a:t>
            </a:r>
            <a:r>
              <a:rPr lang="en-US" dirty="0" smtClean="0"/>
              <a:t> van </a:t>
            </a:r>
            <a:r>
              <a:rPr lang="en-US" dirty="0" err="1" smtClean="0"/>
              <a:t>doel</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11</a:t>
            </a:fld>
            <a:endParaRPr lang="en-GB"/>
          </a:p>
        </p:txBody>
      </p:sp>
    </p:spTree>
    <p:extLst>
      <p:ext uri="{BB962C8B-B14F-4D97-AF65-F5344CB8AC3E}">
        <p14:creationId xmlns:p14="http://schemas.microsoft.com/office/powerpoint/2010/main" xmlns="" val="373605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OPTIONEEL, </a:t>
            </a:r>
            <a:r>
              <a:rPr lang="en-US" dirty="0" err="1" smtClean="0"/>
              <a:t>afhankelijk</a:t>
            </a:r>
            <a:r>
              <a:rPr lang="en-US" dirty="0" smtClean="0"/>
              <a:t> van </a:t>
            </a:r>
            <a:r>
              <a:rPr lang="en-US" dirty="0" err="1" smtClean="0"/>
              <a:t>doel</a:t>
            </a:r>
            <a:endParaRPr lang="en-US" dirty="0" smtClean="0"/>
          </a:p>
          <a:p>
            <a:endParaRPr lang="en-US" dirty="0" smtClean="0"/>
          </a:p>
          <a:p>
            <a:r>
              <a:rPr lang="en-US" dirty="0" err="1" smtClean="0"/>
              <a:t>taal</a:t>
            </a:r>
            <a:r>
              <a:rPr lang="en-US" baseline="0" dirty="0" smtClean="0"/>
              <a:t> </a:t>
            </a:r>
            <a:r>
              <a:rPr lang="en-US" baseline="0" dirty="0" err="1" smtClean="0"/>
              <a:t>afhankelijk</a:t>
            </a:r>
            <a:r>
              <a:rPr lang="en-US" baseline="0" dirty="0" smtClean="0"/>
              <a:t> van je </a:t>
            </a:r>
            <a:r>
              <a:rPr lang="en-US" baseline="0" dirty="0" err="1" smtClean="0"/>
              <a:t>doel</a:t>
            </a:r>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29/08/2016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12</a:t>
            </a:fld>
            <a:endParaRPr lang="en-GB"/>
          </a:p>
        </p:txBody>
      </p:sp>
    </p:spTree>
    <p:extLst>
      <p:ext uri="{BB962C8B-B14F-4D97-AF65-F5344CB8AC3E}">
        <p14:creationId xmlns:p14="http://schemas.microsoft.com/office/powerpoint/2010/main" xmlns="" val="337105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a:prstGeom prst="rect">
            <a:avLst/>
          </a:prstGeo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 xmlns:p14="http://schemas.microsoft.com/office/powerpoint/2010/main" val="1045655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ecials.han.nl/sites/studiecentra/auteursrechten/bronnen-vermelde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Feedback </a:t>
            </a:r>
            <a:r>
              <a:rPr lang="nl-NL" dirty="0" err="1" smtClean="0"/>
              <a:t>usecaserapport</a:t>
            </a:r>
            <a:r>
              <a:rPr lang="nl-NL" dirty="0" smtClean="0"/>
              <a:t/>
            </a:r>
            <a:br>
              <a:rPr lang="nl-NL" dirty="0" smtClean="0"/>
            </a:br>
            <a:endParaRPr lang="nl-NL"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215671" y="6416822"/>
            <a:ext cx="653691" cy="161997"/>
          </a:xfrm>
          <a:prstGeom prst="rect">
            <a:avLst/>
          </a:prstGeom>
        </p:spPr>
      </p:pic>
      <p:sp>
        <p:nvSpPr>
          <p:cNvPr id="6" name="Rechthoek 5"/>
          <p:cNvSpPr/>
          <p:nvPr/>
        </p:nvSpPr>
        <p:spPr>
          <a:xfrm>
            <a:off x="3200400" y="5181598"/>
            <a:ext cx="4572000" cy="1077218"/>
          </a:xfrm>
          <a:prstGeom prst="rect">
            <a:avLst/>
          </a:prstGeom>
        </p:spPr>
        <p:txBody>
          <a:bodyPr>
            <a:spAutoFit/>
          </a:bodyPr>
          <a:lstStyle/>
          <a:p>
            <a:pPr algn="ctr">
              <a:buNone/>
            </a:pPr>
            <a:r>
              <a:rPr lang="nl-NL" sz="3200" dirty="0" smtClean="0"/>
              <a:t>SAQ</a:t>
            </a:r>
          </a:p>
          <a:p>
            <a:pPr algn="ctr">
              <a:buNone/>
            </a:pPr>
            <a:r>
              <a:rPr lang="nl-NL" sz="3200" dirty="0" smtClean="0"/>
              <a:t>I- Propedeuse </a:t>
            </a:r>
          </a:p>
        </p:txBody>
      </p:sp>
    </p:spTree>
    <p:extLst>
      <p:ext uri="{BB962C8B-B14F-4D97-AF65-F5344CB8AC3E}">
        <p14:creationId xmlns=""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nl-NL" sz="2800" dirty="0">
                <a:solidFill>
                  <a:srgbClr val="C00000"/>
                </a:solidFill>
              </a:rPr>
              <a:t>Inhoudsopgave</a:t>
            </a:r>
            <a:r>
              <a:rPr lang="nl-NL" sz="2800" dirty="0"/>
              <a:t/>
            </a:r>
            <a:br>
              <a:rPr lang="nl-NL" sz="2800" dirty="0"/>
            </a:br>
            <a:endParaRPr lang="nl-NL" sz="2800" dirty="0"/>
          </a:p>
        </p:txBody>
      </p:sp>
      <p:sp>
        <p:nvSpPr>
          <p:cNvPr id="31747" name="Rectangle 3"/>
          <p:cNvSpPr>
            <a:spLocks noGrp="1" noChangeArrowheads="1"/>
          </p:cNvSpPr>
          <p:nvPr>
            <p:ph idx="13"/>
          </p:nvPr>
        </p:nvSpPr>
        <p:spPr/>
        <p:txBody>
          <a:bodyPr>
            <a:normAutofit fontScale="92500"/>
          </a:bodyPr>
          <a:lstStyle/>
          <a:p>
            <a:r>
              <a:rPr lang="nl-NL" dirty="0" smtClean="0">
                <a:solidFill>
                  <a:srgbClr val="000066"/>
                </a:solidFill>
              </a:rPr>
              <a:t>‘</a:t>
            </a:r>
            <a:r>
              <a:rPr lang="nl-NL" sz="2800" dirty="0" smtClean="0">
                <a:solidFill>
                  <a:srgbClr val="000066"/>
                </a:solidFill>
              </a:rPr>
              <a:t>Routekaart</a:t>
            </a:r>
            <a:r>
              <a:rPr lang="nl-NL" sz="2800" dirty="0">
                <a:solidFill>
                  <a:srgbClr val="000066"/>
                </a:solidFill>
              </a:rPr>
              <a:t>' voor de </a:t>
            </a:r>
            <a:r>
              <a:rPr lang="nl-NL" sz="2800" dirty="0" smtClean="0">
                <a:solidFill>
                  <a:srgbClr val="000066"/>
                </a:solidFill>
              </a:rPr>
              <a:t>lezer</a:t>
            </a:r>
          </a:p>
          <a:p>
            <a:pPr lvl="1"/>
            <a:r>
              <a:rPr lang="nl-NL" dirty="0" smtClean="0">
                <a:solidFill>
                  <a:srgbClr val="000066"/>
                </a:solidFill>
              </a:rPr>
              <a:t>Hoofdstukken en paragrafen hebben een nummer en een logische volgorde</a:t>
            </a:r>
          </a:p>
          <a:p>
            <a:pPr lvl="1"/>
            <a:r>
              <a:rPr lang="nl-NL" dirty="0" smtClean="0">
                <a:solidFill>
                  <a:srgbClr val="000066"/>
                </a:solidFill>
              </a:rPr>
              <a:t>Titelblad, voorwoord, samenvatting, literatuurlijst, bijlagen hebben geen nummer</a:t>
            </a:r>
          </a:p>
          <a:p>
            <a:pPr lvl="1"/>
            <a:r>
              <a:rPr lang="nl-NL" sz="2400" dirty="0" smtClean="0">
                <a:solidFill>
                  <a:srgbClr val="000066"/>
                </a:solidFill>
              </a:rPr>
              <a:t>Hoofdstuknamen  en paginanummers komen overeen met realiteit</a:t>
            </a:r>
          </a:p>
          <a:p>
            <a:pPr lvl="1"/>
            <a:r>
              <a:rPr lang="nl-NL" sz="2400" dirty="0" smtClean="0">
                <a:solidFill>
                  <a:srgbClr val="000066"/>
                </a:solidFill>
              </a:rPr>
              <a:t>Titels van hoofdstukken en bijlagen direct begrijpbaar voor lezer</a:t>
            </a:r>
          </a:p>
          <a:p>
            <a:pPr lvl="1"/>
            <a:r>
              <a:rPr lang="nl-NL" dirty="0" smtClean="0">
                <a:solidFill>
                  <a:srgbClr val="000066"/>
                </a:solidFill>
              </a:rPr>
              <a:t>Bijlagen hebben óók een nummer/letter</a:t>
            </a:r>
            <a:endParaRPr lang="nl-NL" sz="2400" dirty="0" smtClean="0">
              <a:solidFill>
                <a:srgbClr val="000066"/>
              </a:solidFill>
            </a:endParaRPr>
          </a:p>
          <a:p>
            <a:pPr lvl="1">
              <a:buNone/>
            </a:pPr>
            <a:r>
              <a:rPr lang="nl-NL" sz="2200" dirty="0" smtClean="0">
                <a:solidFill>
                  <a:srgbClr val="000066"/>
                </a:solidFill>
              </a:rPr>
              <a:t>Tip: gebruik </a:t>
            </a:r>
            <a:r>
              <a:rPr lang="nl-NL" sz="2200" dirty="0" err="1" smtClean="0">
                <a:solidFill>
                  <a:srgbClr val="000066"/>
                </a:solidFill>
              </a:rPr>
              <a:t>inhoudsopgavegenerator</a:t>
            </a:r>
            <a:r>
              <a:rPr lang="nl-NL" sz="2200" dirty="0" smtClean="0">
                <a:solidFill>
                  <a:srgbClr val="000066"/>
                </a:solidFill>
              </a:rPr>
              <a:t> in Word!</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nl-NL" dirty="0">
                <a:solidFill>
                  <a:srgbClr val="C00000"/>
                </a:solidFill>
              </a:rPr>
              <a:t>Samenvatting </a:t>
            </a:r>
          </a:p>
        </p:txBody>
      </p:sp>
      <p:sp>
        <p:nvSpPr>
          <p:cNvPr id="34819" name="Rectangle 3"/>
          <p:cNvSpPr>
            <a:spLocks noGrp="1" noChangeArrowheads="1"/>
          </p:cNvSpPr>
          <p:nvPr>
            <p:ph idx="13"/>
          </p:nvPr>
        </p:nvSpPr>
        <p:spPr/>
        <p:txBody>
          <a:bodyPr/>
          <a:lstStyle/>
          <a:p>
            <a:r>
              <a:rPr lang="nl-NL" dirty="0">
                <a:solidFill>
                  <a:srgbClr val="000066"/>
                </a:solidFill>
              </a:rPr>
              <a:t>De meeste lezers </a:t>
            </a:r>
            <a:r>
              <a:rPr lang="nl-NL" dirty="0" smtClean="0">
                <a:solidFill>
                  <a:srgbClr val="000066"/>
                </a:solidFill>
              </a:rPr>
              <a:t>komen door tijdsdruk </a:t>
            </a:r>
            <a:r>
              <a:rPr lang="nl-NL" dirty="0">
                <a:solidFill>
                  <a:srgbClr val="000066"/>
                </a:solidFill>
              </a:rPr>
              <a:t>niet verder dan de inleiding en de samenvatting. </a:t>
            </a:r>
          </a:p>
          <a:p>
            <a:r>
              <a:rPr lang="nl-NL" dirty="0">
                <a:solidFill>
                  <a:srgbClr val="000066"/>
                </a:solidFill>
              </a:rPr>
              <a:t>Het is dan ook heel belangrijk dat je aan dit onderdeel voldoende aandacht besteedt. </a:t>
            </a:r>
          </a:p>
          <a:p>
            <a:r>
              <a:rPr lang="nl-NL" dirty="0">
                <a:solidFill>
                  <a:srgbClr val="000066"/>
                </a:solidFill>
              </a:rPr>
              <a:t>Je kunt de samenvatting beschouwen als een combinatie van de inleiding en de conclusie, alleen dan in verkorte vorm. </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nl-NL" dirty="0" smtClean="0">
                <a:solidFill>
                  <a:srgbClr val="C00000"/>
                </a:solidFill>
              </a:rPr>
              <a:t>Eisen aan Samenvatting </a:t>
            </a:r>
            <a:endParaRPr lang="nl-NL" dirty="0">
              <a:solidFill>
                <a:srgbClr val="C00000"/>
              </a:solidFill>
            </a:endParaRPr>
          </a:p>
        </p:txBody>
      </p:sp>
      <p:sp>
        <p:nvSpPr>
          <p:cNvPr id="34819" name="Rectangle 3"/>
          <p:cNvSpPr>
            <a:spLocks noGrp="1" noChangeArrowheads="1"/>
          </p:cNvSpPr>
          <p:nvPr>
            <p:ph idx="13"/>
          </p:nvPr>
        </p:nvSpPr>
        <p:spPr/>
        <p:txBody>
          <a:bodyPr/>
          <a:lstStyle/>
          <a:p>
            <a:r>
              <a:rPr lang="nl-NL" dirty="0" smtClean="0">
                <a:solidFill>
                  <a:srgbClr val="000066"/>
                </a:solidFill>
              </a:rPr>
              <a:t>Korte zinnen</a:t>
            </a:r>
          </a:p>
          <a:p>
            <a:r>
              <a:rPr lang="nl-NL" dirty="0" smtClean="0">
                <a:solidFill>
                  <a:srgbClr val="000066"/>
                </a:solidFill>
              </a:rPr>
              <a:t>zelfstandig leesbaar</a:t>
            </a:r>
          </a:p>
          <a:p>
            <a:r>
              <a:rPr lang="nl-NL" dirty="0" smtClean="0">
                <a:solidFill>
                  <a:srgbClr val="000066"/>
                </a:solidFill>
              </a:rPr>
              <a:t>zo min mogelijk vakjargon</a:t>
            </a:r>
          </a:p>
          <a:p>
            <a:r>
              <a:rPr lang="nl-NL" dirty="0" smtClean="0">
                <a:solidFill>
                  <a:srgbClr val="000066"/>
                </a:solidFill>
              </a:rPr>
              <a:t>1 pagina</a:t>
            </a:r>
          </a:p>
          <a:p>
            <a:r>
              <a:rPr lang="nl-NL" dirty="0" smtClean="0">
                <a:solidFill>
                  <a:srgbClr val="000066"/>
                </a:solidFill>
              </a:rPr>
              <a:t>in NL of EN</a:t>
            </a:r>
            <a:endParaRPr lang="nl-NL"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Inleiding</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a:solidFill>
                  <a:srgbClr val="000066"/>
                </a:solidFill>
              </a:rPr>
              <a:t>Waarom is het rapport geschreven (aanleiding, probleemstelling, doel, onderzoeksvragen)</a:t>
            </a:r>
          </a:p>
          <a:p>
            <a:r>
              <a:rPr lang="nl-NL" sz="2400" b="0" dirty="0">
                <a:solidFill>
                  <a:srgbClr val="000066"/>
                </a:solidFill>
              </a:rPr>
              <a:t>Voor wie</a:t>
            </a:r>
          </a:p>
          <a:p>
            <a:r>
              <a:rPr lang="nl-NL" sz="2400" b="0" dirty="0">
                <a:solidFill>
                  <a:srgbClr val="000066"/>
                </a:solidFill>
              </a:rPr>
              <a:t>Door wie</a:t>
            </a:r>
          </a:p>
          <a:p>
            <a:r>
              <a:rPr lang="nl-NL" sz="2400" b="0" dirty="0">
                <a:solidFill>
                  <a:srgbClr val="000066"/>
                </a:solidFill>
              </a:rPr>
              <a:t>Hoe is de opbouw (‘In hoofdstuk 3 leest u meer over …)</a:t>
            </a: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5122" name="Picture 2" descr="C:\Users\etlvp\AppData\Local\Microsoft\Windows\Temporary Internet Files\Content.IE5\GVH13NF7\MC900056213[1].wmf"/>
          <p:cNvPicPr>
            <a:picLocks noChangeAspect="1" noChangeArrowheads="1"/>
          </p:cNvPicPr>
          <p:nvPr/>
        </p:nvPicPr>
        <p:blipFill>
          <a:blip r:embed="rId2" cstate="print"/>
          <a:srcRect/>
          <a:stretch>
            <a:fillRect/>
          </a:stretch>
        </p:blipFill>
        <p:spPr bwMode="auto">
          <a:xfrm>
            <a:off x="6012160" y="4357120"/>
            <a:ext cx="2005282" cy="2014190"/>
          </a:xfrm>
          <a:prstGeom prst="rect">
            <a:avLst/>
          </a:prstGeom>
          <a:noFill/>
        </p:spPr>
      </p:pic>
    </p:spTree>
    <p:extLst>
      <p:ext uri="{BB962C8B-B14F-4D97-AF65-F5344CB8AC3E}">
        <p14:creationId xmlns="" xmlns:p14="http://schemas.microsoft.com/office/powerpoint/2010/main" val="5676880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smtClean="0">
                <a:solidFill>
                  <a:srgbClr val="C00000"/>
                </a:solidFill>
              </a:rPr>
              <a:t>De kern: hoofdstukken tussen inleiding en conclusie/aanbevelingen</a:t>
            </a:r>
            <a:endParaRPr lang="nl-NL" dirty="0">
              <a:solidFill>
                <a:srgbClr val="C00000"/>
              </a:solidFill>
            </a:endParaRPr>
          </a:p>
        </p:txBody>
      </p:sp>
      <p:sp>
        <p:nvSpPr>
          <p:cNvPr id="3" name="Tijdelijke aanduiding voor inhoud 2"/>
          <p:cNvSpPr>
            <a:spLocks noGrp="1"/>
          </p:cNvSpPr>
          <p:nvPr>
            <p:ph idx="13"/>
          </p:nvPr>
        </p:nvSpPr>
        <p:spPr>
          <a:xfrm>
            <a:off x="2766703" y="3140968"/>
            <a:ext cx="6102659" cy="3196332"/>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Foutloos </a:t>
            </a:r>
            <a:r>
              <a:rPr lang="nl-NL" sz="2400" b="0" dirty="0">
                <a:solidFill>
                  <a:srgbClr val="000066"/>
                </a:solidFill>
              </a:rPr>
              <a:t>en met een duidelijke structuur</a:t>
            </a:r>
          </a:p>
          <a:p>
            <a:endParaRPr lang="nl-NL" sz="2400" b="0" dirty="0">
              <a:solidFill>
                <a:srgbClr val="000066"/>
              </a:solidFill>
            </a:endParaRPr>
          </a:p>
          <a:p>
            <a:r>
              <a:rPr lang="nl-NL" sz="2400" b="0" dirty="0">
                <a:solidFill>
                  <a:srgbClr val="000066"/>
                </a:solidFill>
              </a:rPr>
              <a:t>Inhoud:</a:t>
            </a:r>
          </a:p>
          <a:p>
            <a:pPr lvl="1"/>
            <a:r>
              <a:rPr lang="nl-NL" sz="2000" b="0" dirty="0">
                <a:solidFill>
                  <a:srgbClr val="000066"/>
                </a:solidFill>
              </a:rPr>
              <a:t>eerlijk (alles moet waar zijn)</a:t>
            </a:r>
          </a:p>
          <a:p>
            <a:pPr lvl="1"/>
            <a:r>
              <a:rPr lang="nl-NL" sz="2000" b="0" dirty="0">
                <a:solidFill>
                  <a:srgbClr val="000066"/>
                </a:solidFill>
              </a:rPr>
              <a:t>volledig (alle relevante gegevens verwerken)</a:t>
            </a:r>
          </a:p>
          <a:p>
            <a:pPr lvl="1"/>
            <a:r>
              <a:rPr lang="nl-NL" sz="2000" b="0" dirty="0">
                <a:solidFill>
                  <a:srgbClr val="000066"/>
                </a:solidFill>
              </a:rPr>
              <a:t>controleerbaar (juiste verwijzingen)</a:t>
            </a:r>
          </a:p>
          <a:p>
            <a:pPr lvl="1"/>
            <a:r>
              <a:rPr lang="nl-NL" sz="2000" b="0" dirty="0">
                <a:solidFill>
                  <a:srgbClr val="000066"/>
                </a:solidFill>
              </a:rPr>
              <a:t>begint ook met een inleiding</a:t>
            </a:r>
          </a:p>
          <a:p>
            <a:endParaRPr lang="nl-NL" sz="2400" b="0" dirty="0">
              <a:solidFill>
                <a:srgbClr val="000066"/>
              </a:solidFill>
            </a:endParaRPr>
          </a:p>
          <a:p>
            <a:endParaRPr lang="nl-NL" sz="2400" b="0" dirty="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4098" name="Picture 2" descr="C:\Users\etlvp\AppData\Local\Microsoft\Windows\Temporary Internet Files\Content.IE5\4V4H0FKI\MC900436917[1].png"/>
          <p:cNvPicPr>
            <a:picLocks noChangeAspect="1" noChangeArrowheads="1"/>
          </p:cNvPicPr>
          <p:nvPr/>
        </p:nvPicPr>
        <p:blipFill>
          <a:blip r:embed="rId2" cstate="print"/>
          <a:srcRect/>
          <a:stretch>
            <a:fillRect/>
          </a:stretch>
        </p:blipFill>
        <p:spPr bwMode="auto">
          <a:xfrm>
            <a:off x="7317736" y="3140968"/>
            <a:ext cx="1828572" cy="1828572"/>
          </a:xfrm>
          <a:prstGeom prst="rect">
            <a:avLst/>
          </a:prstGeom>
          <a:noFill/>
        </p:spPr>
      </p:pic>
    </p:spTree>
    <p:extLst>
      <p:ext uri="{BB962C8B-B14F-4D97-AF65-F5344CB8AC3E}">
        <p14:creationId xmlns="" xmlns:p14="http://schemas.microsoft.com/office/powerpoint/2010/main" val="3989482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nl-NL" dirty="0" smtClean="0">
                <a:solidFill>
                  <a:srgbClr val="CC0000"/>
                </a:solidFill>
              </a:rPr>
              <a:t>Volgende hoofdstukken (kern)</a:t>
            </a:r>
          </a:p>
        </p:txBody>
      </p:sp>
      <p:sp>
        <p:nvSpPr>
          <p:cNvPr id="15364" name="Rectangle 3"/>
          <p:cNvSpPr>
            <a:spLocks noGrp="1" noChangeArrowheads="1"/>
          </p:cNvSpPr>
          <p:nvPr>
            <p:ph idx="13"/>
          </p:nvPr>
        </p:nvSpPr>
        <p:spPr/>
        <p:txBody>
          <a:bodyPr>
            <a:normAutofit fontScale="92500"/>
          </a:bodyPr>
          <a:lstStyle/>
          <a:p>
            <a:r>
              <a:rPr lang="nl-NL" sz="2400" dirty="0" smtClean="0">
                <a:solidFill>
                  <a:schemeClr val="tx1"/>
                </a:solidFill>
              </a:rPr>
              <a:t>Heldere structuur alinea’s:</a:t>
            </a:r>
          </a:p>
          <a:p>
            <a:pPr lvl="1"/>
            <a:r>
              <a:rPr lang="nl-NL" sz="2000" dirty="0" smtClean="0">
                <a:solidFill>
                  <a:schemeClr val="tx1"/>
                </a:solidFill>
              </a:rPr>
              <a:t>één onderwerp; </a:t>
            </a:r>
          </a:p>
          <a:p>
            <a:pPr lvl="1"/>
            <a:r>
              <a:rPr lang="nl-NL" sz="2000" dirty="0" smtClean="0">
                <a:solidFill>
                  <a:schemeClr val="tx1"/>
                </a:solidFill>
              </a:rPr>
              <a:t>start met een kernzin</a:t>
            </a:r>
          </a:p>
          <a:p>
            <a:r>
              <a:rPr lang="nl-NL" sz="2400" dirty="0" smtClean="0">
                <a:solidFill>
                  <a:schemeClr val="tx1"/>
                </a:solidFill>
              </a:rPr>
              <a:t>Goede paragraaf: </a:t>
            </a:r>
          </a:p>
          <a:p>
            <a:pPr lvl="1"/>
            <a:r>
              <a:rPr lang="nl-NL" sz="2000" dirty="0" smtClean="0">
                <a:solidFill>
                  <a:schemeClr val="tx1"/>
                </a:solidFill>
              </a:rPr>
              <a:t>alinea’s die logisch bij elkaar horen</a:t>
            </a:r>
          </a:p>
          <a:p>
            <a:pPr lvl="1"/>
            <a:r>
              <a:rPr lang="nl-NL" sz="2000" dirty="0" smtClean="0">
                <a:solidFill>
                  <a:schemeClr val="tx1"/>
                </a:solidFill>
              </a:rPr>
              <a:t>één hoofdonderwerp</a:t>
            </a:r>
          </a:p>
          <a:p>
            <a:r>
              <a:rPr lang="nl-NL" sz="2400" dirty="0" smtClean="0">
                <a:solidFill>
                  <a:schemeClr val="tx1"/>
                </a:solidFill>
              </a:rPr>
              <a:t>Opsommingen: puntsgewijs</a:t>
            </a:r>
          </a:p>
          <a:p>
            <a:r>
              <a:rPr lang="nl-NL" sz="2400" dirty="0" smtClean="0">
                <a:solidFill>
                  <a:schemeClr val="tx1"/>
                </a:solidFill>
              </a:rPr>
              <a:t>Verwijzingen naar de bijlagen en literatuur </a:t>
            </a:r>
          </a:p>
          <a:p>
            <a:r>
              <a:rPr lang="nl-NL" sz="2400" dirty="0" smtClean="0">
                <a:solidFill>
                  <a:schemeClr val="tx1"/>
                </a:solidFill>
              </a:rPr>
              <a:t>Besluit met een conclusie</a:t>
            </a:r>
          </a:p>
          <a:p>
            <a:r>
              <a:rPr lang="nl-NL" sz="2400" dirty="0" smtClean="0">
                <a:solidFill>
                  <a:schemeClr val="tx1"/>
                </a:solidFill>
              </a:rPr>
              <a:t>Leg relatie met volgende hoofdstuk</a:t>
            </a:r>
          </a:p>
        </p:txBody>
      </p:sp>
      <p:sp>
        <p:nvSpPr>
          <p:cNvPr id="6" name="Content Placeholder 5"/>
          <p:cNvSpPr>
            <a:spLocks noGrp="1"/>
          </p:cNvSpPr>
          <p:nvPr>
            <p:ph idx="16"/>
          </p:nvPr>
        </p:nvSpPr>
        <p:spPr/>
        <p:txBody>
          <a:bodyPr>
            <a:normAutofit lnSpcReduction="10000"/>
          </a:bodyPr>
          <a:lstStyle/>
          <a:p>
            <a:endParaRPr lang="nl-NL"/>
          </a:p>
        </p:txBody>
      </p:sp>
      <p:sp>
        <p:nvSpPr>
          <p:cNvPr id="7" name="Content Placeholder 6"/>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15362" name="Tijdelijke aanduiding voor dianummer 4"/>
          <p:cNvSpPr>
            <a:spLocks noGrp="1"/>
          </p:cNvSpPr>
          <p:nvPr>
            <p:ph type="sldNum" sz="quarter" idx="4294967295"/>
          </p:nvPr>
        </p:nvSpPr>
        <p:spPr>
          <a:xfrm>
            <a:off x="7315200" y="6400800"/>
            <a:ext cx="1828800" cy="274638"/>
          </a:xfrm>
          <a:prstGeom prst="rect">
            <a:avLst/>
          </a:prstGeom>
          <a:noFill/>
        </p:spPr>
        <p:txBody>
          <a:bodyPr/>
          <a:lstStyle/>
          <a:p>
            <a:fld id="{5CF7C78F-18EF-48C4-AD12-B305BCACADF7}" type="slidenum">
              <a:rPr lang="en-GB" smtClean="0"/>
              <a:pPr/>
              <a:t>15</a:t>
            </a:fld>
            <a:endParaRPr lang="en-GB" smtClean="0"/>
          </a:p>
        </p:txBody>
      </p:sp>
      <p:pic>
        <p:nvPicPr>
          <p:cNvPr id="5" name="Picture 2" descr="C:\Users\etlvp\AppData\Local\Microsoft\Windows\Temporary Internet Files\Content.IE5\4V4H0FKI\MC900436917[1].png"/>
          <p:cNvPicPr>
            <a:picLocks noChangeAspect="1" noChangeArrowheads="1"/>
          </p:cNvPicPr>
          <p:nvPr/>
        </p:nvPicPr>
        <p:blipFill>
          <a:blip r:embed="rId3" cstate="print"/>
          <a:srcRect/>
          <a:stretch>
            <a:fillRect/>
          </a:stretch>
        </p:blipFill>
        <p:spPr bwMode="auto">
          <a:xfrm>
            <a:off x="6804248" y="1772816"/>
            <a:ext cx="1828572" cy="182857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Conclusies</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Antwoord </a:t>
            </a:r>
            <a:r>
              <a:rPr lang="nl-NL" sz="2400" b="0" dirty="0">
                <a:solidFill>
                  <a:srgbClr val="000066"/>
                </a:solidFill>
              </a:rPr>
              <a:t>op </a:t>
            </a:r>
            <a:r>
              <a:rPr lang="nl-NL" sz="2400" b="0" dirty="0" smtClean="0">
                <a:solidFill>
                  <a:srgbClr val="000066"/>
                </a:solidFill>
              </a:rPr>
              <a:t> </a:t>
            </a:r>
            <a:r>
              <a:rPr lang="nl-NL" sz="2400" b="0" dirty="0">
                <a:solidFill>
                  <a:srgbClr val="000066"/>
                </a:solidFill>
              </a:rPr>
              <a:t>wat in de inleiding als vraag </a:t>
            </a:r>
            <a:r>
              <a:rPr lang="nl-NL" sz="2400" b="0" dirty="0" smtClean="0">
                <a:solidFill>
                  <a:srgbClr val="000066"/>
                </a:solidFill>
              </a:rPr>
              <a:t>is geformuleerd</a:t>
            </a:r>
            <a:r>
              <a:rPr lang="nl-NL" sz="2400" b="0" dirty="0">
                <a:solidFill>
                  <a:srgbClr val="000066"/>
                </a:solidFill>
              </a:rPr>
              <a:t>.</a:t>
            </a:r>
          </a:p>
          <a:p>
            <a:endParaRPr lang="nl-NL" sz="2400" b="0" dirty="0">
              <a:solidFill>
                <a:srgbClr val="000066"/>
              </a:solidFill>
            </a:endParaRPr>
          </a:p>
          <a:p>
            <a:r>
              <a:rPr lang="nl-NL" sz="2400" b="0" dirty="0">
                <a:solidFill>
                  <a:srgbClr val="000066"/>
                </a:solidFill>
              </a:rPr>
              <a:t>Begrijpelijk, kort, informatief</a:t>
            </a:r>
          </a:p>
          <a:p>
            <a:r>
              <a:rPr lang="nl-NL" sz="2400" b="0" dirty="0" err="1">
                <a:solidFill>
                  <a:srgbClr val="000066"/>
                </a:solidFill>
              </a:rPr>
              <a:t>Géén</a:t>
            </a:r>
            <a:r>
              <a:rPr lang="nl-NL" sz="2400" b="0" dirty="0">
                <a:solidFill>
                  <a:srgbClr val="000066"/>
                </a:solidFill>
              </a:rPr>
              <a:t> nieuwe informatie!</a:t>
            </a:r>
          </a:p>
          <a:p>
            <a:r>
              <a:rPr lang="nl-NL" sz="2400" b="0" dirty="0">
                <a:solidFill>
                  <a:srgbClr val="000066"/>
                </a:solidFill>
              </a:rPr>
              <a:t>In de tegenwoordige </a:t>
            </a:r>
            <a:r>
              <a:rPr lang="nl-NL" sz="2400" b="0" dirty="0" smtClean="0">
                <a:solidFill>
                  <a:srgbClr val="000066"/>
                </a:solidFill>
              </a:rPr>
              <a:t>tijd</a:t>
            </a:r>
          </a:p>
          <a:p>
            <a:r>
              <a:rPr lang="nl-NL" sz="2400" b="0" dirty="0" smtClean="0">
                <a:solidFill>
                  <a:srgbClr val="000066"/>
                </a:solidFill>
              </a:rPr>
              <a:t>Onderbouwing vanuit voorgaande hoofdstukken</a:t>
            </a:r>
          </a:p>
          <a:p>
            <a:pPr>
              <a:buNone/>
            </a:pPr>
            <a:endParaRPr lang="nl-NL" sz="2400" b="0" dirty="0">
              <a:solidFill>
                <a:srgbClr val="000066"/>
              </a:solidFill>
            </a:endParaRPr>
          </a:p>
          <a:p>
            <a:pPr>
              <a:buNone/>
            </a:pPr>
            <a:endParaRPr lang="nl-NL" sz="2000" b="0"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 xmlns:p14="http://schemas.microsoft.com/office/powerpoint/2010/main" val="346194243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Aanbevelingen</a:t>
            </a:r>
            <a:endParaRPr lang="en-US" dirty="0"/>
          </a:p>
        </p:txBody>
      </p:sp>
      <p:sp>
        <p:nvSpPr>
          <p:cNvPr id="3" name="Tijdelijke aanduiding voor inhoud 2"/>
          <p:cNvSpPr>
            <a:spLocks noGrp="1"/>
          </p:cNvSpPr>
          <p:nvPr>
            <p:ph idx="13"/>
          </p:nvPr>
        </p:nvSpPr>
        <p:spPr/>
        <p:txBody>
          <a:bodyPr/>
          <a:lstStyle/>
          <a:p>
            <a:r>
              <a:rPr lang="nl-NL" b="0" dirty="0" smtClean="0">
                <a:solidFill>
                  <a:srgbClr val="000066"/>
                </a:solidFill>
              </a:rPr>
              <a:t>Suggesties voor de opdrachtgever</a:t>
            </a:r>
          </a:p>
          <a:p>
            <a:pPr lvl="1"/>
            <a:r>
              <a:rPr lang="nl-NL" dirty="0" smtClean="0">
                <a:solidFill>
                  <a:srgbClr val="000066"/>
                </a:solidFill>
              </a:rPr>
              <a:t>concreet</a:t>
            </a:r>
          </a:p>
          <a:p>
            <a:pPr lvl="1"/>
            <a:r>
              <a:rPr lang="nl-NL" b="0" dirty="0" smtClean="0">
                <a:solidFill>
                  <a:srgbClr val="000066"/>
                </a:solidFill>
              </a:rPr>
              <a:t>uitvoerbaar</a:t>
            </a:r>
          </a:p>
          <a:p>
            <a:r>
              <a:rPr lang="nl-NL" b="0" dirty="0" smtClean="0">
                <a:solidFill>
                  <a:srgbClr val="000066"/>
                </a:solidFill>
              </a:rPr>
              <a:t>Sluiten aan op conclusies</a:t>
            </a:r>
          </a:p>
          <a:p>
            <a:r>
              <a:rPr lang="nl-NL" b="0" dirty="0" smtClean="0">
                <a:solidFill>
                  <a:srgbClr val="000066"/>
                </a:solidFill>
              </a:rPr>
              <a:t>Onderbouwd vanuit tekst</a:t>
            </a:r>
          </a:p>
          <a:p>
            <a:pPr>
              <a:buNone/>
            </a:pP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Verwijzingen</a:t>
            </a:r>
            <a:endParaRPr lang="en-US" dirty="0"/>
          </a:p>
        </p:txBody>
      </p:sp>
      <p:sp>
        <p:nvSpPr>
          <p:cNvPr id="3" name="Content Placeholder 2"/>
          <p:cNvSpPr>
            <a:spLocks noGrp="1"/>
          </p:cNvSpPr>
          <p:nvPr>
            <p:ph idx="13"/>
          </p:nvPr>
        </p:nvSpPr>
        <p:spPr/>
        <p:txBody>
          <a:bodyPr/>
          <a:lstStyle/>
          <a:p>
            <a:pPr>
              <a:buNone/>
            </a:pPr>
            <a:r>
              <a:rPr lang="en-US" u="sng" dirty="0" err="1" smtClean="0"/>
              <a:t>Vanuit</a:t>
            </a:r>
            <a:r>
              <a:rPr lang="en-US" u="sng" dirty="0" smtClean="0"/>
              <a:t> de </a:t>
            </a:r>
            <a:r>
              <a:rPr lang="en-US" u="sng" dirty="0" err="1" smtClean="0"/>
              <a:t>tekst</a:t>
            </a:r>
            <a:r>
              <a:rPr lang="en-US" u="sng" dirty="0" smtClean="0"/>
              <a:t> </a:t>
            </a:r>
            <a:r>
              <a:rPr lang="en-US" dirty="0" err="1" smtClean="0"/>
              <a:t>verwijs</a:t>
            </a:r>
            <a:r>
              <a:rPr lang="en-US" dirty="0" smtClean="0"/>
              <a:t> je </a:t>
            </a:r>
            <a:r>
              <a:rPr lang="en-US" dirty="0" err="1" smtClean="0"/>
              <a:t>naar</a:t>
            </a:r>
            <a:r>
              <a:rPr lang="en-US" dirty="0" smtClean="0"/>
              <a:t>:</a:t>
            </a:r>
          </a:p>
          <a:p>
            <a:r>
              <a:rPr lang="en-US" dirty="0" err="1" smtClean="0"/>
              <a:t>Plaatjes</a:t>
            </a:r>
            <a:r>
              <a:rPr lang="en-US" dirty="0" smtClean="0"/>
              <a:t>, </a:t>
            </a:r>
            <a:r>
              <a:rPr lang="en-US" dirty="0" err="1" smtClean="0"/>
              <a:t>grafieken</a:t>
            </a:r>
            <a:r>
              <a:rPr lang="en-US" dirty="0" smtClean="0"/>
              <a:t> en </a:t>
            </a:r>
            <a:r>
              <a:rPr lang="en-US" dirty="0" err="1" smtClean="0"/>
              <a:t>tabellen</a:t>
            </a:r>
            <a:endParaRPr lang="en-US" dirty="0" smtClean="0"/>
          </a:p>
          <a:p>
            <a:pPr lvl="1"/>
            <a:r>
              <a:rPr lang="en-US" dirty="0" err="1" smtClean="0"/>
              <a:t>invoegen</a:t>
            </a:r>
            <a:r>
              <a:rPr lang="en-US" dirty="0" smtClean="0"/>
              <a:t> </a:t>
            </a:r>
            <a:r>
              <a:rPr lang="en-US" dirty="0" err="1" smtClean="0"/>
              <a:t>tussen</a:t>
            </a:r>
            <a:r>
              <a:rPr lang="en-US" dirty="0" smtClean="0"/>
              <a:t> </a:t>
            </a:r>
            <a:r>
              <a:rPr lang="en-US" dirty="0" err="1" smtClean="0"/>
              <a:t>tekst</a:t>
            </a:r>
            <a:endParaRPr lang="en-US" dirty="0" smtClean="0"/>
          </a:p>
          <a:p>
            <a:pPr lvl="1"/>
            <a:r>
              <a:rPr lang="en-US" dirty="0" err="1" smtClean="0"/>
              <a:t>titel</a:t>
            </a:r>
            <a:r>
              <a:rPr lang="en-US" dirty="0" smtClean="0"/>
              <a:t> (</a:t>
            </a:r>
            <a:r>
              <a:rPr lang="en-US" dirty="0" err="1" smtClean="0"/>
              <a:t>wat</a:t>
            </a:r>
            <a:r>
              <a:rPr lang="en-US" dirty="0" smtClean="0"/>
              <a:t> is het </a:t>
            </a:r>
            <a:r>
              <a:rPr lang="en-US" dirty="0" err="1" smtClean="0"/>
              <a:t>voor</a:t>
            </a:r>
            <a:r>
              <a:rPr lang="en-US" dirty="0" smtClean="0"/>
              <a:t> </a:t>
            </a:r>
            <a:r>
              <a:rPr lang="en-US" dirty="0" err="1" smtClean="0"/>
              <a:t>een</a:t>
            </a:r>
            <a:r>
              <a:rPr lang="en-US" dirty="0" smtClean="0"/>
              <a:t> </a:t>
            </a:r>
            <a:r>
              <a:rPr lang="en-US" dirty="0" err="1" smtClean="0"/>
              <a:t>plaatje</a:t>
            </a:r>
            <a:r>
              <a:rPr lang="en-US" dirty="0" smtClean="0"/>
              <a:t>?)</a:t>
            </a:r>
          </a:p>
          <a:p>
            <a:pPr lvl="1"/>
            <a:r>
              <a:rPr lang="en-US" dirty="0" err="1" smtClean="0"/>
              <a:t>Nummer</a:t>
            </a:r>
            <a:r>
              <a:rPr lang="en-US" dirty="0" smtClean="0"/>
              <a:t> (per </a:t>
            </a:r>
            <a:r>
              <a:rPr lang="en-US" dirty="0" err="1" smtClean="0"/>
              <a:t>hoofdstuk</a:t>
            </a:r>
            <a:r>
              <a:rPr lang="en-US" dirty="0" smtClean="0"/>
              <a:t>, </a:t>
            </a:r>
            <a:r>
              <a:rPr lang="en-US" dirty="0" err="1" smtClean="0"/>
              <a:t>dus</a:t>
            </a:r>
            <a:r>
              <a:rPr lang="en-US" dirty="0" smtClean="0"/>
              <a:t> 1.1, en 1.2 </a:t>
            </a:r>
            <a:r>
              <a:rPr lang="en-US" dirty="0" err="1" smtClean="0"/>
              <a:t>horen</a:t>
            </a:r>
            <a:r>
              <a:rPr lang="en-US" dirty="0" smtClean="0"/>
              <a:t> </a:t>
            </a:r>
            <a:r>
              <a:rPr lang="en-US" dirty="0" err="1" smtClean="0"/>
              <a:t>bij</a:t>
            </a:r>
            <a:r>
              <a:rPr lang="en-US" dirty="0" smtClean="0"/>
              <a:t> H1)</a:t>
            </a:r>
          </a:p>
          <a:p>
            <a:r>
              <a:rPr lang="en-US" dirty="0" err="1" smtClean="0"/>
              <a:t>Bijlagen</a:t>
            </a:r>
            <a:endParaRPr lang="en-US" dirty="0" smtClean="0"/>
          </a:p>
          <a:p>
            <a:pPr lvl="1"/>
            <a:r>
              <a:rPr lang="en-US" dirty="0" err="1" smtClean="0"/>
              <a:t>Dmv</a:t>
            </a:r>
            <a:r>
              <a:rPr lang="en-US" dirty="0" smtClean="0"/>
              <a:t> </a:t>
            </a:r>
            <a:r>
              <a:rPr lang="en-US" dirty="0" err="1" smtClean="0"/>
              <a:t>genummerde</a:t>
            </a:r>
            <a:r>
              <a:rPr lang="en-US" dirty="0" smtClean="0"/>
              <a:t> </a:t>
            </a:r>
            <a:r>
              <a:rPr lang="en-US" dirty="0" err="1" smtClean="0"/>
              <a:t>bijlagen</a:t>
            </a:r>
            <a:r>
              <a:rPr lang="en-US" dirty="0" smtClean="0"/>
              <a:t> (</a:t>
            </a:r>
            <a:r>
              <a:rPr lang="en-US" dirty="0" err="1" smtClean="0"/>
              <a:t>bijv</a:t>
            </a:r>
            <a:r>
              <a:rPr lang="en-US" dirty="0" smtClean="0"/>
              <a:t>: </a:t>
            </a:r>
            <a:r>
              <a:rPr lang="en-US" dirty="0" err="1" smtClean="0"/>
              <a:t>zie</a:t>
            </a:r>
            <a:r>
              <a:rPr lang="en-US" dirty="0" smtClean="0"/>
              <a:t> </a:t>
            </a:r>
            <a:r>
              <a:rPr lang="en-US" dirty="0" err="1" smtClean="0"/>
              <a:t>bijlage</a:t>
            </a:r>
            <a:r>
              <a:rPr lang="en-US" dirty="0" smtClean="0"/>
              <a:t> 1 of A)</a:t>
            </a:r>
          </a:p>
          <a:p>
            <a:r>
              <a:rPr lang="en-US" dirty="0" err="1" smtClean="0"/>
              <a:t>Bronnen</a:t>
            </a:r>
            <a:endParaRPr lang="en-US" dirty="0" smtClean="0"/>
          </a:p>
          <a:p>
            <a:pPr lvl="1"/>
            <a:r>
              <a:rPr lang="en-US" dirty="0" err="1" smtClean="0"/>
              <a:t>D.m.v</a:t>
            </a:r>
            <a:r>
              <a:rPr lang="en-US" dirty="0" smtClean="0"/>
              <a:t>. </a:t>
            </a:r>
            <a:r>
              <a:rPr lang="en-US" dirty="0" err="1" smtClean="0"/>
              <a:t>bronvermelding</a:t>
            </a:r>
            <a:r>
              <a:rPr lang="en-US" dirty="0" smtClean="0"/>
              <a:t> (</a:t>
            </a:r>
            <a:r>
              <a:rPr lang="en-US" dirty="0" err="1" smtClean="0"/>
              <a:t>bijv</a:t>
            </a:r>
            <a:r>
              <a:rPr lang="en-US" dirty="0" smtClean="0"/>
              <a:t>: Danes, 2013)</a:t>
            </a:r>
          </a:p>
          <a:p>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Literatuurlijst</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normAutofit fontScale="92500"/>
          </a:bodyPr>
          <a:lstStyle/>
          <a:p>
            <a:r>
              <a:rPr lang="nl-NL" sz="2400" b="0" dirty="0" err="1" smtClean="0">
                <a:solidFill>
                  <a:srgbClr val="000066"/>
                </a:solidFill>
              </a:rPr>
              <a:t>APA-normen</a:t>
            </a:r>
            <a:r>
              <a:rPr lang="nl-NL" sz="2400" b="0" dirty="0" smtClean="0">
                <a:solidFill>
                  <a:srgbClr val="000066"/>
                </a:solidFill>
              </a:rPr>
              <a:t>! :</a:t>
            </a:r>
          </a:p>
          <a:p>
            <a:pPr lvl="1"/>
            <a:r>
              <a:rPr lang="nl-NL" sz="2000" dirty="0" smtClean="0">
                <a:solidFill>
                  <a:schemeClr val="tx1"/>
                </a:solidFill>
              </a:rPr>
              <a:t>Voor een boek: Schrijver, (jaartal) </a:t>
            </a:r>
            <a:r>
              <a:rPr lang="nl-NL" sz="2000" i="1" dirty="0" smtClean="0">
                <a:solidFill>
                  <a:schemeClr val="tx1"/>
                </a:solidFill>
              </a:rPr>
              <a:t>Titel, </a:t>
            </a:r>
            <a:r>
              <a:rPr lang="nl-NL" sz="2000" dirty="0" smtClean="0">
                <a:solidFill>
                  <a:schemeClr val="tx1"/>
                </a:solidFill>
              </a:rPr>
              <a:t>Plaats van uitgave, Uitgever</a:t>
            </a:r>
            <a:endParaRPr lang="nl-NL" sz="2000" b="0" dirty="0">
              <a:solidFill>
                <a:srgbClr val="000066"/>
              </a:solidFill>
            </a:endParaRPr>
          </a:p>
          <a:p>
            <a:endParaRPr lang="nl-NL" sz="2400" b="0" dirty="0">
              <a:solidFill>
                <a:srgbClr val="000066"/>
              </a:solidFill>
            </a:endParaRPr>
          </a:p>
          <a:p>
            <a:r>
              <a:rPr lang="nl-NL" sz="2400" b="0" dirty="0">
                <a:solidFill>
                  <a:srgbClr val="000066"/>
                </a:solidFill>
              </a:rPr>
              <a:t>Niet om te imponeren (je moet eerlijk blijven)</a:t>
            </a:r>
          </a:p>
          <a:p>
            <a:r>
              <a:rPr lang="nl-NL" sz="2400" b="0" dirty="0">
                <a:solidFill>
                  <a:srgbClr val="000066"/>
                </a:solidFill>
              </a:rPr>
              <a:t>Alleen bronnen waarnaar je in de tekst verwijst</a:t>
            </a:r>
          </a:p>
          <a:p>
            <a:r>
              <a:rPr lang="nl-NL" sz="2400" b="0" dirty="0">
                <a:solidFill>
                  <a:srgbClr val="000066"/>
                </a:solidFill>
              </a:rPr>
              <a:t>Alfabetisch geordend </a:t>
            </a:r>
            <a:endParaRPr lang="nl-NL" sz="2400" b="0" dirty="0" smtClean="0">
              <a:solidFill>
                <a:srgbClr val="000066"/>
              </a:solidFill>
            </a:endParaRPr>
          </a:p>
          <a:p>
            <a:endParaRPr lang="nl-NL" sz="2400" b="0" dirty="0" smtClean="0">
              <a:solidFill>
                <a:srgbClr val="000066"/>
              </a:solidFill>
            </a:endParaRPr>
          </a:p>
          <a:p>
            <a:r>
              <a:rPr lang="nl-NL" sz="2400" b="0" dirty="0" smtClean="0">
                <a:solidFill>
                  <a:srgbClr val="000066"/>
                </a:solidFill>
                <a:hlinkClick r:id="rId3"/>
              </a:rPr>
              <a:t>http://specials.han.nl/sites/studiecentra/auteursrechten/bronnen-vermelden</a:t>
            </a:r>
            <a:r>
              <a:rPr lang="nl-NL" sz="2400" b="0" dirty="0" smtClean="0">
                <a:solidFill>
                  <a:srgbClr val="000066"/>
                </a:solidFill>
                <a:hlinkClick r:id="rId3"/>
              </a:rPr>
              <a:t>/</a:t>
            </a:r>
            <a:endParaRPr lang="nl-NL" sz="2400" b="0" dirty="0" smtClean="0">
              <a:solidFill>
                <a:srgbClr val="000066"/>
              </a:solidFill>
            </a:endParaRPr>
          </a:p>
          <a:p>
            <a:endParaRPr lang="nl-NL" sz="2400" b="0" dirty="0" smtClean="0">
              <a:solidFill>
                <a:srgbClr val="000066"/>
              </a:solidFill>
            </a:endParaRPr>
          </a:p>
          <a:p>
            <a:endParaRPr lang="nl-NL" sz="2400" b="0" dirty="0" smtClean="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 xmlns:p14="http://schemas.microsoft.com/office/powerpoint/2010/main" val="14517300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smtClean="0"/>
              <a:t>feedback </a:t>
            </a:r>
            <a:r>
              <a:rPr lang="nl-NL" dirty="0" err="1" smtClean="0"/>
              <a:t>Use</a:t>
            </a:r>
            <a:r>
              <a:rPr lang="nl-NL" dirty="0" smtClean="0"/>
              <a:t> case rapport</a:t>
            </a:r>
            <a:endParaRPr lang="nl-NL" dirty="0"/>
          </a:p>
        </p:txBody>
      </p:sp>
      <p:sp>
        <p:nvSpPr>
          <p:cNvPr id="8" name="Ondertitel 7"/>
          <p:cNvSpPr>
            <a:spLocks noGrp="1"/>
          </p:cNvSpPr>
          <p:nvPr>
            <p:ph idx="13"/>
          </p:nvPr>
        </p:nvSpPr>
        <p:spPr/>
        <p:txBody>
          <a:bodyPr/>
          <a:lstStyle/>
          <a:p>
            <a:pPr algn="ctr">
              <a:buNone/>
            </a:pPr>
            <a:r>
              <a:rPr lang="nl-NL" sz="1600" dirty="0" smtClean="0"/>
              <a:t>SAQ</a:t>
            </a:r>
          </a:p>
          <a:p>
            <a:pPr algn="ctr">
              <a:buNone/>
            </a:pPr>
            <a:r>
              <a:rPr lang="nl-NL" sz="1600" dirty="0" smtClean="0"/>
              <a:t>I- Propedeuse </a:t>
            </a:r>
          </a:p>
          <a:p>
            <a:pPr algn="ctr">
              <a:buNone/>
            </a:pPr>
            <a:r>
              <a:rPr lang="nl-NL" sz="1600" i="1" dirty="0" smtClean="0"/>
              <a:t>Naam</a:t>
            </a:r>
          </a:p>
          <a:p>
            <a:pPr algn="ctr">
              <a:buNone/>
            </a:pPr>
            <a:r>
              <a:rPr lang="nl-NL" sz="1600" i="1" dirty="0" smtClean="0"/>
              <a:t>Email</a:t>
            </a:r>
          </a:p>
          <a:p>
            <a:pPr algn="ctr">
              <a:buNone/>
            </a:pPr>
            <a:endParaRPr lang="nl-NL" sz="1600" dirty="0"/>
          </a:p>
        </p:txBody>
      </p:sp>
      <p:sp>
        <p:nvSpPr>
          <p:cNvPr id="6" name="Content Placeholder 5"/>
          <p:cNvSpPr>
            <a:spLocks noGrp="1"/>
          </p:cNvSpPr>
          <p:nvPr>
            <p:ph idx="16"/>
          </p:nvPr>
        </p:nvSpPr>
        <p:spPr/>
        <p:txBody>
          <a:bodyPr>
            <a:normAutofit lnSpcReduction="10000"/>
          </a:bodyPr>
          <a:lstStyle/>
          <a:p>
            <a:endParaRPr lang="nl-NL"/>
          </a:p>
        </p:txBody>
      </p:sp>
      <p:sp>
        <p:nvSpPr>
          <p:cNvPr id="9" name="Content Placeholder 8"/>
          <p:cNvSpPr>
            <a:spLocks noGrp="1"/>
          </p:cNvSpPr>
          <p:nvPr>
            <p:ph idx="17"/>
          </p:nvPr>
        </p:nvSpPr>
        <p:spPr/>
        <p:txBody>
          <a:bodyPr/>
          <a:lstStyle/>
          <a:p>
            <a:endParaRPr lang="nl-NL"/>
          </a:p>
        </p:txBody>
      </p:sp>
      <p:sp>
        <p:nvSpPr>
          <p:cNvPr id="10" name="Content Placeholder 9"/>
          <p:cNvSpPr>
            <a:spLocks noGrp="1"/>
          </p:cNvSpPr>
          <p:nvPr>
            <p:ph idx="19"/>
          </p:nvPr>
        </p:nvSpPr>
        <p:spPr/>
        <p:txBody>
          <a:bodyPr/>
          <a:lstStyle/>
          <a:p>
            <a:endParaRPr lang="nl-NL"/>
          </a:p>
        </p:txBody>
      </p:sp>
      <p:pic>
        <p:nvPicPr>
          <p:cNvPr id="1026"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sp>
        <p:nvSpPr>
          <p:cNvPr id="2" name="Tekstvak 1"/>
          <p:cNvSpPr txBox="1"/>
          <p:nvPr/>
        </p:nvSpPr>
        <p:spPr>
          <a:xfrm>
            <a:off x="1115616" y="6246604"/>
            <a:ext cx="5035353" cy="369332"/>
          </a:xfrm>
          <a:prstGeom prst="rect">
            <a:avLst/>
          </a:prstGeom>
          <a:noFill/>
        </p:spPr>
        <p:txBody>
          <a:bodyPr wrap="none" rtlCol="0">
            <a:spAutoFit/>
          </a:bodyPr>
          <a:lstStyle/>
          <a:p>
            <a:r>
              <a:rPr lang="nl-NL" dirty="0" smtClean="0"/>
              <a:t>© HAN, behalve daar waar anders aangegeven</a:t>
            </a:r>
            <a:endParaRPr lang="nl-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nl-NL" sz="2800" dirty="0">
                <a:solidFill>
                  <a:srgbClr val="C00000"/>
                </a:solidFill>
              </a:rPr>
              <a:t>Bijlagen</a:t>
            </a:r>
            <a:r>
              <a:rPr lang="nl-NL" sz="2800" dirty="0"/>
              <a:t/>
            </a:r>
            <a:br>
              <a:rPr lang="nl-NL" sz="2800" dirty="0"/>
            </a:br>
            <a:endParaRPr lang="nl-NL" sz="2800" dirty="0"/>
          </a:p>
        </p:txBody>
      </p:sp>
      <p:sp>
        <p:nvSpPr>
          <p:cNvPr id="43011" name="Rectangle 3"/>
          <p:cNvSpPr>
            <a:spLocks noGrp="1" noChangeArrowheads="1"/>
          </p:cNvSpPr>
          <p:nvPr>
            <p:ph idx="13"/>
          </p:nvPr>
        </p:nvSpPr>
        <p:spPr/>
        <p:txBody>
          <a:bodyPr>
            <a:normAutofit lnSpcReduction="10000"/>
          </a:bodyPr>
          <a:lstStyle/>
          <a:p>
            <a:r>
              <a:rPr lang="nl-NL" sz="2400" dirty="0" smtClean="0">
                <a:solidFill>
                  <a:srgbClr val="000066"/>
                </a:solidFill>
              </a:rPr>
              <a:t>Bevatten detailinfo</a:t>
            </a:r>
          </a:p>
          <a:p>
            <a:r>
              <a:rPr lang="nl-NL" sz="2400" dirty="0" smtClean="0">
                <a:solidFill>
                  <a:srgbClr val="000066"/>
                </a:solidFill>
              </a:rPr>
              <a:t>Hoofdtekst moet zonder bijlagen zelfstandig leesbaar en begrijpbaar  zijn</a:t>
            </a:r>
          </a:p>
          <a:p>
            <a:r>
              <a:rPr lang="nl-NL" sz="2400" dirty="0" smtClean="0">
                <a:solidFill>
                  <a:srgbClr val="000066"/>
                </a:solidFill>
              </a:rPr>
              <a:t>Bijlagen hebben </a:t>
            </a:r>
            <a:r>
              <a:rPr lang="nl-NL" sz="2400" b="1" dirty="0" smtClean="0">
                <a:solidFill>
                  <a:srgbClr val="000066"/>
                </a:solidFill>
              </a:rPr>
              <a:t>nummer/letter</a:t>
            </a:r>
            <a:r>
              <a:rPr lang="nl-NL" sz="2400" dirty="0" smtClean="0">
                <a:solidFill>
                  <a:srgbClr val="000066"/>
                </a:solidFill>
              </a:rPr>
              <a:t>, </a:t>
            </a:r>
            <a:r>
              <a:rPr lang="nl-NL" sz="2400" b="1" dirty="0">
                <a:solidFill>
                  <a:srgbClr val="000066"/>
                </a:solidFill>
              </a:rPr>
              <a:t>omschrijving</a:t>
            </a:r>
            <a:r>
              <a:rPr lang="nl-NL" sz="2400" dirty="0">
                <a:solidFill>
                  <a:srgbClr val="000066"/>
                </a:solidFill>
              </a:rPr>
              <a:t> en een </a:t>
            </a:r>
            <a:r>
              <a:rPr lang="nl-NL" sz="2400" b="1" dirty="0">
                <a:solidFill>
                  <a:srgbClr val="000066"/>
                </a:solidFill>
              </a:rPr>
              <a:t>paginanummer</a:t>
            </a:r>
            <a:r>
              <a:rPr lang="nl-NL" sz="2400" dirty="0" smtClean="0">
                <a:solidFill>
                  <a:srgbClr val="000066"/>
                </a:solidFill>
              </a:rPr>
              <a:t>.</a:t>
            </a:r>
            <a:endParaRPr lang="nl-NL" sz="2400" dirty="0">
              <a:solidFill>
                <a:srgbClr val="000066"/>
              </a:solidFill>
            </a:endParaRPr>
          </a:p>
          <a:p>
            <a:r>
              <a:rPr lang="nl-NL" sz="2400" dirty="0" smtClean="0">
                <a:solidFill>
                  <a:srgbClr val="000066"/>
                </a:solidFill>
              </a:rPr>
              <a:t>Zijn opgenomen in inhoudsopgave</a:t>
            </a:r>
          </a:p>
          <a:p>
            <a:r>
              <a:rPr lang="nl-NL" sz="2400" dirty="0" smtClean="0">
                <a:solidFill>
                  <a:srgbClr val="000066"/>
                </a:solidFill>
              </a:rPr>
              <a:t>in de hoofdtekst is altijd minimaal één verwijzing naar een bijlage te vinden</a:t>
            </a:r>
          </a:p>
          <a:p>
            <a:r>
              <a:rPr lang="nl-NL" sz="2400" dirty="0" smtClean="0">
                <a:solidFill>
                  <a:srgbClr val="000066"/>
                </a:solidFill>
              </a:rPr>
              <a:t>Iedere bijlage begint op een aparte pagina</a:t>
            </a:r>
            <a:endParaRPr lang="nl-NL" sz="2400" dirty="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4" name="Picture 2" descr="C:\Users\etlvp\AppData\Local\Microsoft\Windows\Temporary Internet Files\Content.IE5\GVH13NF7\MC900432605[1].png"/>
          <p:cNvPicPr>
            <a:picLocks noChangeAspect="1" noChangeArrowheads="1"/>
          </p:cNvPicPr>
          <p:nvPr/>
        </p:nvPicPr>
        <p:blipFill>
          <a:blip r:embed="rId3" cstate="print"/>
          <a:srcRect/>
          <a:stretch>
            <a:fillRect/>
          </a:stretch>
        </p:blipFill>
        <p:spPr bwMode="auto">
          <a:xfrm>
            <a:off x="7020272" y="908720"/>
            <a:ext cx="1152128" cy="115212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p:txBody>
          <a:bodyPr/>
          <a:lstStyle/>
          <a:p>
            <a:r>
              <a:rPr lang="nl-NL" sz="3100" dirty="0" smtClean="0">
                <a:solidFill>
                  <a:srgbClr val="C00000"/>
                </a:solidFill>
              </a:rPr>
              <a:t>Doelgroepgerichte schrijfstijl</a:t>
            </a:r>
          </a:p>
        </p:txBody>
      </p:sp>
      <p:sp>
        <p:nvSpPr>
          <p:cNvPr id="3" name="Tijdelijke aanduiding voor inhoud 2"/>
          <p:cNvSpPr>
            <a:spLocks noGrp="1"/>
          </p:cNvSpPr>
          <p:nvPr>
            <p:ph idx="13"/>
          </p:nvPr>
        </p:nvSpPr>
        <p:spPr/>
        <p:txBody>
          <a:bodyPr/>
          <a:lstStyle/>
          <a:p>
            <a:pPr marL="0" indent="0" eaLnBrk="1" hangingPunct="1">
              <a:spcBef>
                <a:spcPct val="0"/>
              </a:spcBef>
              <a:buNone/>
              <a:defRPr/>
            </a:pPr>
            <a:r>
              <a:rPr lang="nl-NL" sz="2800" b="1" kern="1200" dirty="0" smtClean="0">
                <a:solidFill>
                  <a:srgbClr val="000066"/>
                </a:solidFill>
              </a:rPr>
              <a:t>Te formeel</a:t>
            </a:r>
          </a:p>
          <a:p>
            <a:pPr marL="0" indent="0" eaLnBrk="1" hangingPunct="1">
              <a:spcBef>
                <a:spcPct val="0"/>
              </a:spcBef>
              <a:buNone/>
              <a:defRPr/>
            </a:pPr>
            <a:endParaRPr lang="nl-NL" sz="2800" b="1" kern="1200" dirty="0" smtClean="0">
              <a:solidFill>
                <a:srgbClr val="000066"/>
              </a:solidFill>
            </a:endParaRPr>
          </a:p>
          <a:p>
            <a:pPr marL="0" indent="0" eaLnBrk="1" hangingPunct="1">
              <a:spcBef>
                <a:spcPct val="0"/>
              </a:spcBef>
              <a:buNone/>
              <a:defRPr/>
            </a:pPr>
            <a:r>
              <a:rPr lang="nl-NL" sz="2800" b="1" kern="1200" dirty="0" smtClean="0">
                <a:solidFill>
                  <a:srgbClr val="000066"/>
                </a:solidFill>
              </a:rPr>
              <a:t>Formeel </a:t>
            </a:r>
          </a:p>
          <a:p>
            <a:pPr marL="0" indent="0" eaLnBrk="1" hangingPunct="1">
              <a:spcBef>
                <a:spcPct val="0"/>
              </a:spcBef>
              <a:buNone/>
              <a:defRPr/>
            </a:pPr>
            <a:endParaRPr lang="nl-NL" sz="2800" b="1" kern="1200" dirty="0" smtClean="0">
              <a:solidFill>
                <a:srgbClr val="000066"/>
              </a:solidFill>
            </a:endParaRPr>
          </a:p>
          <a:p>
            <a:pPr marL="0" indent="0" eaLnBrk="1" hangingPunct="1">
              <a:spcBef>
                <a:spcPct val="0"/>
              </a:spcBef>
              <a:buNone/>
              <a:defRPr/>
            </a:pPr>
            <a:r>
              <a:rPr lang="nl-NL" sz="2800" b="1" kern="1200" dirty="0" smtClean="0">
                <a:solidFill>
                  <a:srgbClr val="000066"/>
                </a:solidFill>
              </a:rPr>
              <a:t>Informeel</a:t>
            </a:r>
          </a:p>
          <a:p>
            <a:pPr marL="0" indent="0" eaLnBrk="1" hangingPunct="1">
              <a:spcBef>
                <a:spcPct val="0"/>
              </a:spcBef>
              <a:buNone/>
              <a:defRPr/>
            </a:pPr>
            <a:endParaRPr lang="nl-NL" sz="2800" b="1" kern="1200" dirty="0" smtClean="0">
              <a:solidFill>
                <a:srgbClr val="000066"/>
              </a:solidFill>
            </a:endParaRPr>
          </a:p>
          <a:p>
            <a:pPr marL="0" indent="0" eaLnBrk="1" hangingPunct="1">
              <a:spcBef>
                <a:spcPct val="0"/>
              </a:spcBef>
              <a:buNone/>
              <a:defRPr/>
            </a:pPr>
            <a:endParaRPr lang="nl-NL" sz="2800" b="1" kern="1200" dirty="0" smtClean="0">
              <a:solidFill>
                <a:srgbClr val="000066"/>
              </a:solidFill>
            </a:endParaRPr>
          </a:p>
          <a:p>
            <a:pPr>
              <a:defRPr/>
            </a:pPr>
            <a:endParaRPr lang="nl-NL" sz="4000"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Veel</a:t>
            </a:r>
            <a:r>
              <a:rPr lang="en-US" dirty="0" smtClean="0"/>
              <a:t> </a:t>
            </a:r>
            <a:r>
              <a:rPr lang="en-US" dirty="0" err="1" smtClean="0"/>
              <a:t>gemaakte</a:t>
            </a:r>
            <a:r>
              <a:rPr lang="en-US" dirty="0" smtClean="0"/>
              <a:t> </a:t>
            </a:r>
            <a:r>
              <a:rPr lang="en-US" dirty="0" err="1" smtClean="0"/>
              <a:t>fouten</a:t>
            </a:r>
            <a:endParaRPr lang="en-US" dirty="0"/>
          </a:p>
        </p:txBody>
      </p:sp>
      <p:sp>
        <p:nvSpPr>
          <p:cNvPr id="3" name="Content Placeholder 2"/>
          <p:cNvSpPr>
            <a:spLocks noGrp="1"/>
          </p:cNvSpPr>
          <p:nvPr>
            <p:ph idx="13"/>
          </p:nvPr>
        </p:nvSpPr>
        <p:spPr/>
        <p:txBody>
          <a:bodyPr/>
          <a:lstStyle/>
          <a:p>
            <a:pPr marL="0" indent="0" eaLnBrk="1" hangingPunct="1">
              <a:spcBef>
                <a:spcPct val="0"/>
              </a:spcBef>
              <a:buNone/>
              <a:defRPr/>
            </a:pPr>
            <a:r>
              <a:rPr lang="nl-NL" b="1" kern="1200" dirty="0" smtClean="0">
                <a:solidFill>
                  <a:srgbClr val="000066"/>
                </a:solidFill>
              </a:rPr>
              <a:t>1. Tangconstructie (formeel)</a:t>
            </a:r>
          </a:p>
          <a:p>
            <a:pPr>
              <a:buNone/>
              <a:defRPr/>
            </a:pPr>
            <a:r>
              <a:rPr lang="nl-NL" kern="1200" dirty="0" smtClean="0">
                <a:solidFill>
                  <a:srgbClr val="000066"/>
                </a:solidFill>
              </a:rPr>
              <a:t>	</a:t>
            </a:r>
            <a:r>
              <a:rPr lang="nl-NL" b="0" i="1" dirty="0" smtClean="0">
                <a:solidFill>
                  <a:srgbClr val="000066"/>
                </a:solidFill>
              </a:rPr>
              <a:t>Het programma werd op diverse wijd verspreide locaties, waaronder het Justitiepaleis in Brussel, de </a:t>
            </a:r>
            <a:r>
              <a:rPr lang="nl-NL" b="0" i="1" dirty="0" err="1" smtClean="0">
                <a:solidFill>
                  <a:srgbClr val="000066"/>
                </a:solidFill>
              </a:rPr>
              <a:t>Meir</a:t>
            </a:r>
            <a:r>
              <a:rPr lang="nl-NL" b="0" i="1" dirty="0" smtClean="0">
                <a:solidFill>
                  <a:srgbClr val="000066"/>
                </a:solidFill>
              </a:rPr>
              <a:t> in Antwerpen en het Waddeneiland Ameland opgenomen</a:t>
            </a:r>
            <a:r>
              <a:rPr lang="nl-NL" b="0" i="1" dirty="0" smtClean="0">
                <a:solidFill>
                  <a:srgbClr val="000066"/>
                </a:solidFill>
              </a:rPr>
              <a:t>.</a:t>
            </a:r>
          </a:p>
          <a:p>
            <a:pPr>
              <a:buNone/>
              <a:defRPr/>
            </a:pPr>
            <a:endParaRPr lang="nl-NL" b="0" dirty="0" smtClean="0">
              <a:solidFill>
                <a:srgbClr val="000066"/>
              </a:solidFill>
            </a:endParaRPr>
          </a:p>
          <a:p>
            <a:pPr marL="357188" lvl="1" indent="0">
              <a:spcBef>
                <a:spcPct val="0"/>
              </a:spcBef>
              <a:buNone/>
              <a:defRPr/>
            </a:pPr>
            <a:r>
              <a:rPr lang="nl-NL" b="1" kern="1200" dirty="0" smtClean="0">
                <a:solidFill>
                  <a:srgbClr val="000066"/>
                </a:solidFill>
              </a:rPr>
              <a:t>2. Passief taalgebruik (formeel)</a:t>
            </a:r>
            <a:br>
              <a:rPr lang="nl-NL" b="1" kern="1200" dirty="0" smtClean="0">
                <a:solidFill>
                  <a:srgbClr val="000066"/>
                </a:solidFill>
              </a:rPr>
            </a:br>
            <a:r>
              <a:rPr lang="nl-NL" dirty="0" smtClean="0">
                <a:solidFill>
                  <a:srgbClr val="000066"/>
                </a:solidFill>
              </a:rPr>
              <a:t> </a:t>
            </a:r>
            <a:r>
              <a:rPr lang="nl-NL" i="1" dirty="0" smtClean="0">
                <a:solidFill>
                  <a:srgbClr val="000066"/>
                </a:solidFill>
              </a:rPr>
              <a:t>De bevindingen </a:t>
            </a:r>
            <a:r>
              <a:rPr lang="nl-NL" b="1" i="1" dirty="0" smtClean="0">
                <a:solidFill>
                  <a:srgbClr val="000066"/>
                </a:solidFill>
              </a:rPr>
              <a:t>worden</a:t>
            </a:r>
            <a:r>
              <a:rPr lang="nl-NL" i="1" dirty="0" smtClean="0">
                <a:solidFill>
                  <a:srgbClr val="000066"/>
                </a:solidFill>
              </a:rPr>
              <a:t> onderschreven door het management </a:t>
            </a:r>
            <a:r>
              <a:rPr lang="nl-NL" dirty="0" smtClean="0">
                <a:solidFill>
                  <a:srgbClr val="000066"/>
                </a:solidFill>
              </a:rPr>
              <a:t>beter is: </a:t>
            </a:r>
            <a:r>
              <a:rPr lang="nl-NL" i="1" dirty="0" smtClean="0">
                <a:solidFill>
                  <a:srgbClr val="000066"/>
                </a:solidFill>
              </a:rPr>
              <a:t>"Het management onderschrijft de bevindingen." </a:t>
            </a:r>
            <a:endParaRPr lang="nl-NL" dirty="0" smtClean="0">
              <a:solidFill>
                <a:srgbClr val="000066"/>
              </a:solidFill>
            </a:endParaRPr>
          </a:p>
          <a:p>
            <a:pPr marL="0" indent="0" eaLnBrk="1" hangingPunct="1">
              <a:spcBef>
                <a:spcPct val="0"/>
              </a:spcBef>
              <a:buNone/>
              <a:defRPr/>
            </a:pPr>
            <a:endParaRPr lang="nl-NL" b="1" kern="1200" dirty="0" smtClean="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Veel</a:t>
            </a:r>
            <a:r>
              <a:rPr lang="en-US" dirty="0" smtClean="0"/>
              <a:t> </a:t>
            </a:r>
            <a:r>
              <a:rPr lang="en-US" dirty="0" err="1" smtClean="0"/>
              <a:t>gemaakte</a:t>
            </a:r>
            <a:r>
              <a:rPr lang="en-US" dirty="0" smtClean="0"/>
              <a:t> </a:t>
            </a:r>
            <a:r>
              <a:rPr lang="en-US" dirty="0" err="1" smtClean="0"/>
              <a:t>fouten</a:t>
            </a:r>
            <a:endParaRPr lang="en-US" dirty="0"/>
          </a:p>
        </p:txBody>
      </p:sp>
      <p:sp>
        <p:nvSpPr>
          <p:cNvPr id="3" name="Content Placeholder 2"/>
          <p:cNvSpPr>
            <a:spLocks noGrp="1"/>
          </p:cNvSpPr>
          <p:nvPr>
            <p:ph idx="13"/>
          </p:nvPr>
        </p:nvSpPr>
        <p:spPr/>
        <p:txBody>
          <a:bodyPr/>
          <a:lstStyle/>
          <a:p>
            <a:pPr marL="0" indent="0" eaLnBrk="1" hangingPunct="1">
              <a:spcBef>
                <a:spcPct val="0"/>
              </a:spcBef>
              <a:buNone/>
              <a:defRPr/>
            </a:pPr>
            <a:r>
              <a:rPr lang="nl-NL" b="1" kern="1200" dirty="0" smtClean="0">
                <a:solidFill>
                  <a:srgbClr val="000066"/>
                </a:solidFill>
              </a:rPr>
              <a:t>3. Vaagheden </a:t>
            </a:r>
          </a:p>
          <a:p>
            <a:pPr marL="0" indent="0" eaLnBrk="1" hangingPunct="1">
              <a:spcBef>
                <a:spcPct val="0"/>
              </a:spcBef>
              <a:buNone/>
              <a:defRPr/>
            </a:pPr>
            <a:r>
              <a:rPr lang="nl-NL" b="0" i="1" kern="1200" dirty="0" smtClean="0">
                <a:solidFill>
                  <a:srgbClr val="000066"/>
                </a:solidFill>
              </a:rPr>
              <a:t>Veel, vaak, soms, mensen, problemen, leuk, erg, men, meestal…</a:t>
            </a:r>
          </a:p>
          <a:p>
            <a:pPr marL="457200" indent="-457200" eaLnBrk="1" hangingPunct="1">
              <a:spcBef>
                <a:spcPct val="0"/>
              </a:spcBef>
              <a:buNone/>
              <a:defRPr/>
            </a:pPr>
            <a:r>
              <a:rPr lang="nl-NL" b="1" kern="1200" dirty="0" smtClean="0">
                <a:solidFill>
                  <a:srgbClr val="000066"/>
                </a:solidFill>
              </a:rPr>
              <a:t>4. </a:t>
            </a:r>
            <a:r>
              <a:rPr lang="nl-NL" b="1" kern="1200" dirty="0" smtClean="0">
                <a:solidFill>
                  <a:srgbClr val="000066"/>
                </a:solidFill>
              </a:rPr>
              <a:t>	Eenheid van tijd</a:t>
            </a:r>
          </a:p>
          <a:p>
            <a:pPr marL="814388" lvl="1" indent="-457200">
              <a:spcBef>
                <a:spcPct val="0"/>
              </a:spcBef>
              <a:buNone/>
              <a:defRPr/>
            </a:pPr>
            <a:r>
              <a:rPr lang="nl-NL" b="0" i="1" kern="1200" dirty="0" smtClean="0">
                <a:solidFill>
                  <a:srgbClr val="000066"/>
                </a:solidFill>
              </a:rPr>
              <a:t>Geen onnodige wisselingen in tijd</a:t>
            </a:r>
          </a:p>
          <a:p>
            <a:pPr marL="457200" indent="-457200" eaLnBrk="1" hangingPunct="1">
              <a:spcBef>
                <a:spcPct val="0"/>
              </a:spcBef>
              <a:defRPr/>
            </a:pPr>
            <a:r>
              <a:rPr lang="nl-NL" b="1" kern="1200" dirty="0" smtClean="0">
                <a:solidFill>
                  <a:srgbClr val="000066"/>
                </a:solidFill>
              </a:rPr>
              <a:t>5.	Herhalingen</a:t>
            </a:r>
            <a:endParaRPr lang="nl-NL" b="1" kern="1200" dirty="0" smtClean="0">
              <a:solidFill>
                <a:srgbClr val="000066"/>
              </a:solidFill>
            </a:endParaRPr>
          </a:p>
          <a:p>
            <a:pPr marL="457200" indent="-457200" eaLnBrk="1" hangingPunct="1">
              <a:spcBef>
                <a:spcPct val="0"/>
              </a:spcBef>
              <a:buNone/>
              <a:defRPr/>
            </a:pPr>
            <a:endParaRPr lang="nl-NL" b="1" kern="1200" dirty="0" smtClean="0">
              <a:solidFill>
                <a:srgbClr val="000066"/>
              </a:solidFill>
            </a:endParaRPr>
          </a:p>
          <a:p>
            <a:pPr marL="457200" indent="-457200" eaLnBrk="1" hangingPunct="1">
              <a:spcBef>
                <a:spcPct val="0"/>
              </a:spcBef>
              <a:buNone/>
              <a:defRPr/>
            </a:pPr>
            <a:endParaRPr lang="nl-NL" b="1" kern="1200" dirty="0" smtClean="0">
              <a:solidFill>
                <a:srgbClr val="000066"/>
              </a:solidFill>
            </a:endParaRPr>
          </a:p>
          <a:p>
            <a:pPr marL="457200" indent="-457200" eaLnBrk="1" hangingPunct="1">
              <a:spcBef>
                <a:spcPct val="0"/>
              </a:spcBef>
              <a:buNone/>
              <a:defRPr/>
            </a:pPr>
            <a:endParaRPr lang="nl-NL" i="1" kern="1200" dirty="0" smtClean="0">
              <a:solidFill>
                <a:srgbClr val="000066"/>
              </a:solidFill>
            </a:endParaRPr>
          </a:p>
          <a:p>
            <a:pPr marL="457200" indent="-457200" eaLnBrk="1" hangingPunct="1">
              <a:spcBef>
                <a:spcPct val="0"/>
              </a:spcBef>
              <a:buNone/>
              <a:defRPr/>
            </a:pPr>
            <a:endParaRPr lang="nl-NL" i="1" kern="1200" dirty="0" smtClean="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Last </a:t>
            </a:r>
            <a:r>
              <a:rPr lang="nl-NL" dirty="0" err="1" smtClean="0"/>
              <a:t>but</a:t>
            </a:r>
            <a:r>
              <a:rPr lang="nl-NL" dirty="0" smtClean="0"/>
              <a:t> </a:t>
            </a:r>
            <a:r>
              <a:rPr lang="nl-NL" dirty="0" err="1" smtClean="0"/>
              <a:t>not</a:t>
            </a:r>
            <a:r>
              <a:rPr lang="nl-NL" dirty="0" smtClean="0"/>
              <a:t> </a:t>
            </a:r>
            <a:r>
              <a:rPr lang="nl-NL" dirty="0" err="1" smtClean="0"/>
              <a:t>least</a:t>
            </a:r>
            <a:r>
              <a:rPr lang="nl-NL" dirty="0" smtClean="0"/>
              <a:t>: de aanbiedingsmail</a:t>
            </a:r>
            <a:endParaRPr lang="nl-NL" dirty="0"/>
          </a:p>
        </p:txBody>
      </p:sp>
      <p:sp>
        <p:nvSpPr>
          <p:cNvPr id="3" name="Tijdelijke aanduiding voor inhoud 2"/>
          <p:cNvSpPr>
            <a:spLocks noGrp="1"/>
          </p:cNvSpPr>
          <p:nvPr>
            <p:ph idx="13"/>
          </p:nvPr>
        </p:nvSpPr>
        <p:spPr/>
        <p:txBody>
          <a:bodyPr>
            <a:normAutofit fontScale="92500" lnSpcReduction="10000"/>
          </a:bodyPr>
          <a:lstStyle/>
          <a:p>
            <a:r>
              <a:rPr lang="en-US" sz="2400" dirty="0" smtClean="0"/>
              <a:t>…</a:t>
            </a:r>
          </a:p>
          <a:p>
            <a:r>
              <a:rPr lang="en-US" sz="2400" dirty="0" smtClean="0"/>
              <a:t>Casus </a:t>
            </a:r>
            <a:r>
              <a:rPr lang="en-US" sz="2400" dirty="0" err="1" smtClean="0"/>
              <a:t>Apotheek</a:t>
            </a:r>
            <a:r>
              <a:rPr lang="en-US" sz="2400" dirty="0" smtClean="0"/>
              <a:t> </a:t>
            </a:r>
            <a:r>
              <a:rPr lang="en-US" sz="2400" dirty="0" err="1" smtClean="0"/>
              <a:t>SAQb</a:t>
            </a:r>
            <a:r>
              <a:rPr lang="en-US" sz="2400" dirty="0" smtClean="0"/>
              <a:t>, </a:t>
            </a:r>
            <a:r>
              <a:rPr lang="en-US" sz="2400" dirty="0" err="1" smtClean="0"/>
              <a:t>namen</a:t>
            </a:r>
            <a:r>
              <a:rPr lang="en-US" sz="2400" dirty="0" smtClean="0"/>
              <a:t>, </a:t>
            </a:r>
            <a:r>
              <a:rPr lang="en-US" sz="2400" dirty="0" err="1" smtClean="0"/>
              <a:t>klas</a:t>
            </a:r>
            <a:endParaRPr lang="en-US" sz="2400" dirty="0" smtClean="0"/>
          </a:p>
          <a:p>
            <a:r>
              <a:rPr lang="nl-NL" sz="2400" dirty="0" smtClean="0"/>
              <a:t>Geachte mevrouw X, Bij deze het huiswerk betreffende de </a:t>
            </a:r>
            <a:r>
              <a:rPr lang="nl-NL" sz="2400" dirty="0" err="1" smtClean="0"/>
              <a:t>use-case</a:t>
            </a:r>
            <a:r>
              <a:rPr lang="nl-NL" sz="2400" dirty="0" smtClean="0"/>
              <a:t> apotheek. Met vriendelijke groet, naam</a:t>
            </a:r>
          </a:p>
          <a:p>
            <a:r>
              <a:rPr lang="nl-NL" sz="2400" dirty="0" smtClean="0"/>
              <a:t>Hallo, dit onze eerste beroepsproduct van de casus apotheek Santa </a:t>
            </a:r>
            <a:r>
              <a:rPr lang="nl-NL" sz="2400" dirty="0" err="1" smtClean="0"/>
              <a:t>Malia</a:t>
            </a:r>
            <a:r>
              <a:rPr lang="nl-NL" sz="2400" dirty="0" smtClean="0"/>
              <a:t> Emmen. </a:t>
            </a:r>
          </a:p>
          <a:p>
            <a:r>
              <a:rPr lang="nl-NL" sz="2400" dirty="0" smtClean="0"/>
              <a:t>Beste mevr. X en mr. Y, In de bijlage de voorlopige versie van het </a:t>
            </a:r>
            <a:r>
              <a:rPr lang="nl-NL" sz="2400" dirty="0" err="1" smtClean="0"/>
              <a:t>Use</a:t>
            </a:r>
            <a:r>
              <a:rPr lang="nl-NL" sz="2400" dirty="0" smtClean="0"/>
              <a:t> Case rapport van de Apotheek Santa </a:t>
            </a:r>
            <a:r>
              <a:rPr lang="nl-NL" sz="2400" dirty="0" err="1" smtClean="0"/>
              <a:t>Malia</a:t>
            </a:r>
            <a:r>
              <a:rPr lang="nl-NL" sz="2400" dirty="0" smtClean="0"/>
              <a:t> Emmen casus van .. en .. klas. Met vriendelijke groet, naam</a:t>
            </a: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Onderwerp aanbiedingsmail</a:t>
            </a:r>
            <a:endParaRPr lang="nl-NL" dirty="0"/>
          </a:p>
        </p:txBody>
      </p:sp>
      <p:sp>
        <p:nvSpPr>
          <p:cNvPr id="3" name="Tijdelijke aanduiding voor inhoud 2"/>
          <p:cNvSpPr>
            <a:spLocks noGrp="1"/>
          </p:cNvSpPr>
          <p:nvPr>
            <p:ph idx="13"/>
          </p:nvPr>
        </p:nvSpPr>
        <p:spPr/>
        <p:txBody>
          <a:bodyPr/>
          <a:lstStyle/>
          <a:p>
            <a:r>
              <a:rPr lang="nl-NL" dirty="0" smtClean="0"/>
              <a:t>Casus Apotheek klas</a:t>
            </a:r>
          </a:p>
          <a:p>
            <a:r>
              <a:rPr lang="en-US" dirty="0" smtClean="0"/>
              <a:t>Use Case Rapport, </a:t>
            </a:r>
            <a:r>
              <a:rPr lang="en-US" dirty="0" err="1" smtClean="0"/>
              <a:t>naam</a:t>
            </a:r>
            <a:r>
              <a:rPr lang="en-US" dirty="0" smtClean="0"/>
              <a:t>, </a:t>
            </a:r>
            <a:r>
              <a:rPr lang="en-US" dirty="0" err="1" smtClean="0"/>
              <a:t>klas</a:t>
            </a:r>
            <a:endParaRPr lang="en-US" dirty="0" smtClean="0"/>
          </a:p>
          <a:p>
            <a:r>
              <a:rPr lang="nl-NL" dirty="0" smtClean="0"/>
              <a:t>UC Rapport naam &amp; naam, klas</a:t>
            </a:r>
          </a:p>
          <a:p>
            <a:r>
              <a:rPr lang="nl-NL" dirty="0" smtClean="0"/>
              <a:t>Casus</a:t>
            </a:r>
          </a:p>
          <a:p>
            <a:r>
              <a:rPr lang="nl-NL" dirty="0" err="1" smtClean="0"/>
              <a:t>Use</a:t>
            </a:r>
            <a:r>
              <a:rPr lang="nl-NL" dirty="0" smtClean="0"/>
              <a:t> case rapport</a:t>
            </a:r>
            <a:endParaRPr lang="nl-NL"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Documentnamen</a:t>
            </a:r>
            <a:endParaRPr lang="nl-NL" dirty="0"/>
          </a:p>
        </p:txBody>
      </p:sp>
      <p:sp>
        <p:nvSpPr>
          <p:cNvPr id="3" name="Tijdelijke aanduiding voor inhoud 2"/>
          <p:cNvSpPr>
            <a:spLocks noGrp="1"/>
          </p:cNvSpPr>
          <p:nvPr>
            <p:ph idx="13"/>
          </p:nvPr>
        </p:nvSpPr>
        <p:spPr/>
        <p:txBody>
          <a:bodyPr/>
          <a:lstStyle/>
          <a:p>
            <a:r>
              <a:rPr lang="nl-NL" dirty="0" smtClean="0"/>
              <a:t>Casus Apotheek </a:t>
            </a:r>
            <a:r>
              <a:rPr lang="nl-NL" dirty="0" err="1" smtClean="0"/>
              <a:t>af.doc</a:t>
            </a:r>
            <a:endParaRPr lang="nl-NL" dirty="0" smtClean="0"/>
          </a:p>
          <a:p>
            <a:r>
              <a:rPr lang="nl-NL" dirty="0" smtClean="0"/>
              <a:t>Casus </a:t>
            </a:r>
            <a:r>
              <a:rPr lang="nl-NL" dirty="0" err="1" smtClean="0"/>
              <a:t>apotheek.doc</a:t>
            </a:r>
            <a:endParaRPr lang="nl-NL" dirty="0" smtClean="0"/>
          </a:p>
          <a:p>
            <a:r>
              <a:rPr lang="nl-NL" dirty="0" err="1" smtClean="0"/>
              <a:t>Beroepsproduct.doc</a:t>
            </a:r>
            <a:endParaRPr lang="nl-NL" dirty="0" smtClean="0"/>
          </a:p>
          <a:p>
            <a:r>
              <a:rPr lang="nl-NL" dirty="0" err="1" smtClean="0"/>
              <a:t>Extended</a:t>
            </a:r>
            <a:r>
              <a:rPr lang="nl-NL" dirty="0" smtClean="0"/>
              <a:t> </a:t>
            </a:r>
            <a:r>
              <a:rPr lang="nl-NL" dirty="0" err="1" smtClean="0"/>
              <a:t>Use</a:t>
            </a:r>
            <a:r>
              <a:rPr lang="nl-NL" dirty="0" smtClean="0"/>
              <a:t> Case </a:t>
            </a:r>
            <a:r>
              <a:rPr lang="nl-NL" dirty="0" err="1" smtClean="0"/>
              <a:t>rappport.doc</a:t>
            </a:r>
            <a:endParaRPr lang="nl-NL" dirty="0" smtClean="0"/>
          </a:p>
          <a:p>
            <a:endParaRPr lang="nl-NL"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Tips</a:t>
            </a:r>
            <a:endParaRPr lang="nl-NL" dirty="0"/>
          </a:p>
        </p:txBody>
      </p:sp>
      <p:sp>
        <p:nvSpPr>
          <p:cNvPr id="3" name="Tijdelijke aanduiding voor inhoud 2"/>
          <p:cNvSpPr>
            <a:spLocks noGrp="1"/>
          </p:cNvSpPr>
          <p:nvPr>
            <p:ph idx="13"/>
          </p:nvPr>
        </p:nvSpPr>
        <p:spPr/>
        <p:txBody>
          <a:bodyPr/>
          <a:lstStyle/>
          <a:p>
            <a:r>
              <a:rPr lang="nl-NL" dirty="0" smtClean="0"/>
              <a:t>Bied het aan, slinger het niet over de balie</a:t>
            </a:r>
          </a:p>
          <a:p>
            <a:r>
              <a:rPr lang="nl-NL" dirty="0" smtClean="0"/>
              <a:t>Aanbiedingsmail moet óók in correct NL</a:t>
            </a:r>
          </a:p>
          <a:p>
            <a:r>
              <a:rPr lang="nl-NL" dirty="0" smtClean="0"/>
              <a:t>Als je met meer mensen werkt: vermeld beide namen in de mail</a:t>
            </a:r>
          </a:p>
          <a:p>
            <a:r>
              <a:rPr lang="nl-NL" dirty="0" smtClean="0"/>
              <a:t>Geef je document een duidelijke naam </a:t>
            </a:r>
            <a:r>
              <a:rPr lang="nl-NL" dirty="0" err="1" smtClean="0"/>
              <a:t>bvk</a:t>
            </a:r>
            <a:r>
              <a:rPr lang="nl-NL" dirty="0" smtClean="0"/>
              <a:t> met je eigen naam erin</a:t>
            </a:r>
          </a:p>
          <a:p>
            <a:r>
              <a:rPr lang="nl-NL" dirty="0" smtClean="0"/>
              <a:t>Maak een autohandtekening met naam, studentnummer, klas</a:t>
            </a:r>
            <a:endParaRPr lang="nl-NL"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nl-NL"/>
          </a:p>
        </p:txBody>
      </p:sp>
      <p:sp>
        <p:nvSpPr>
          <p:cNvPr id="3" name="Content Placeholder 2"/>
          <p:cNvSpPr>
            <a:spLocks noGrp="1"/>
          </p:cNvSpPr>
          <p:nvPr>
            <p:ph idx="13"/>
          </p:nvPr>
        </p:nvSpPr>
        <p:spPr/>
        <p:txBody>
          <a:bodyPr/>
          <a:lstStyle/>
          <a:p>
            <a:r>
              <a:rPr lang="en-US" dirty="0" err="1" smtClean="0"/>
              <a:t>Veel</a:t>
            </a:r>
            <a:r>
              <a:rPr lang="en-US" dirty="0" smtClean="0"/>
              <a:t> </a:t>
            </a:r>
            <a:r>
              <a:rPr lang="en-US" dirty="0" err="1" smtClean="0"/>
              <a:t>succes</a:t>
            </a:r>
            <a:r>
              <a:rPr lang="en-US" dirty="0" smtClean="0"/>
              <a:t> met je </a:t>
            </a:r>
            <a:r>
              <a:rPr lang="en-US" dirty="0" err="1" smtClean="0"/>
              <a:t>defintieve</a:t>
            </a:r>
            <a:r>
              <a:rPr lang="en-US" dirty="0" smtClean="0"/>
              <a:t> </a:t>
            </a:r>
            <a:r>
              <a:rPr lang="en-US" dirty="0" err="1" smtClean="0"/>
              <a:t>Usecaserapport</a:t>
            </a:r>
            <a:endParaRPr lang="en-US" dirty="0" smtClean="0"/>
          </a:p>
          <a:p>
            <a:pPr>
              <a:buNone/>
            </a:pPr>
            <a:endParaRPr lang="en-US" dirty="0" smtClean="0"/>
          </a:p>
          <a:p>
            <a:pPr>
              <a:buNone/>
            </a:pPr>
            <a:r>
              <a:rPr lang="en-US" dirty="0" err="1" smtClean="0"/>
              <a:t>Vergeet</a:t>
            </a:r>
            <a:r>
              <a:rPr lang="en-US" dirty="0" smtClean="0"/>
              <a:t> het </a:t>
            </a:r>
            <a:r>
              <a:rPr lang="en-US" dirty="0" err="1" smtClean="0"/>
              <a:t>feedbackformulier</a:t>
            </a:r>
            <a:r>
              <a:rPr lang="en-US" dirty="0" smtClean="0"/>
              <a:t> </a:t>
            </a:r>
            <a:r>
              <a:rPr lang="en-US" dirty="0" err="1" smtClean="0"/>
              <a:t>niet</a:t>
            </a:r>
            <a:r>
              <a:rPr lang="en-US" dirty="0" smtClean="0"/>
              <a:t> </a:t>
            </a:r>
            <a:r>
              <a:rPr lang="en-US" dirty="0" err="1" smtClean="0"/>
              <a:t>als</a:t>
            </a:r>
            <a:r>
              <a:rPr lang="en-US" dirty="0" smtClean="0"/>
              <a:t> </a:t>
            </a:r>
            <a:r>
              <a:rPr lang="en-US" dirty="0" err="1" smtClean="0"/>
              <a:t>bijlage</a:t>
            </a:r>
            <a:r>
              <a:rPr lang="en-US" dirty="0" smtClean="0"/>
              <a:t> toe </a:t>
            </a:r>
            <a:r>
              <a:rPr lang="en-US" dirty="0" err="1" smtClean="0"/>
              <a:t>te</a:t>
            </a:r>
            <a:r>
              <a:rPr lang="en-US" dirty="0" smtClean="0"/>
              <a:t> </a:t>
            </a:r>
            <a:r>
              <a:rPr lang="en-US" dirty="0" err="1" smtClean="0"/>
              <a:t>voegen</a:t>
            </a:r>
            <a:r>
              <a:rPr lang="en-US" dirty="0" smtClean="0"/>
              <a:t>!</a:t>
            </a:r>
          </a:p>
        </p:txBody>
      </p:sp>
      <p:sp>
        <p:nvSpPr>
          <p:cNvPr id="6" name="Content Placeholder 5"/>
          <p:cNvSpPr>
            <a:spLocks noGrp="1"/>
          </p:cNvSpPr>
          <p:nvPr>
            <p:ph idx="16"/>
          </p:nvPr>
        </p:nvSpPr>
        <p:spPr/>
        <p:txBody>
          <a:bodyPr>
            <a:normAutofit lnSpcReduction="10000"/>
          </a:bodyPr>
          <a:lstStyle/>
          <a:p>
            <a:endParaRPr lang="nl-NL"/>
          </a:p>
        </p:txBody>
      </p:sp>
      <p:sp>
        <p:nvSpPr>
          <p:cNvPr id="7" name="Content Placeholder 6"/>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Literatuurlijst</a:t>
            </a:r>
            <a:endParaRPr lang="en-US" dirty="0"/>
          </a:p>
        </p:txBody>
      </p:sp>
      <p:sp>
        <p:nvSpPr>
          <p:cNvPr id="3" name="Content Placeholder 2"/>
          <p:cNvSpPr>
            <a:spLocks noGrp="1"/>
          </p:cNvSpPr>
          <p:nvPr>
            <p:ph idx="13"/>
          </p:nvPr>
        </p:nvSpPr>
        <p:spPr/>
        <p:txBody>
          <a:bodyPr/>
          <a:lstStyle/>
          <a:p>
            <a:r>
              <a:rPr lang="en-US" dirty="0" err="1" smtClean="0"/>
              <a:t>Heerink</a:t>
            </a:r>
            <a:r>
              <a:rPr lang="en-US" dirty="0" smtClean="0"/>
              <a:t>, M. (2011) </a:t>
            </a:r>
            <a:r>
              <a:rPr lang="en-US" i="1" dirty="0" err="1" smtClean="0"/>
              <a:t>Rapporteren</a:t>
            </a:r>
            <a:r>
              <a:rPr lang="en-US" i="1" dirty="0" smtClean="0"/>
              <a:t> </a:t>
            </a:r>
            <a:r>
              <a:rPr lang="en-US" dirty="0" smtClean="0"/>
              <a:t>2e </a:t>
            </a:r>
            <a:r>
              <a:rPr lang="en-US" dirty="0" err="1" smtClean="0"/>
              <a:t>druk</a:t>
            </a:r>
            <a:r>
              <a:rPr lang="en-US" dirty="0" smtClean="0"/>
              <a:t>, Amsterdam: Pearson </a:t>
            </a:r>
            <a:r>
              <a:rPr lang="en-US" dirty="0" err="1" smtClean="0"/>
              <a:t>Educatie</a:t>
            </a:r>
            <a:r>
              <a:rPr lang="en-US" dirty="0" smtClean="0"/>
              <a:t> Benelux</a:t>
            </a:r>
            <a:endParaRPr lang="en-US" i="1"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29</a:t>
            </a:fld>
            <a:endParaRPr lang="en-GB"/>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Doel</a:t>
            </a:r>
            <a:r>
              <a:rPr lang="en-US" dirty="0" smtClean="0"/>
              <a:t> &amp; agenda</a:t>
            </a:r>
            <a:endParaRPr lang="en-US" dirty="0"/>
          </a:p>
        </p:txBody>
      </p:sp>
      <p:sp>
        <p:nvSpPr>
          <p:cNvPr id="3" name="Content Placeholder 2"/>
          <p:cNvSpPr>
            <a:spLocks noGrp="1"/>
          </p:cNvSpPr>
          <p:nvPr>
            <p:ph idx="13"/>
          </p:nvPr>
        </p:nvSpPr>
        <p:spPr/>
        <p:txBody>
          <a:bodyPr/>
          <a:lstStyle/>
          <a:p>
            <a:pPr lvl="0"/>
            <a:r>
              <a:rPr lang="nl-NL" dirty="0" smtClean="0"/>
              <a:t>Je kent de kwaliteit van je concept </a:t>
            </a:r>
            <a:r>
              <a:rPr lang="nl-NL" dirty="0" err="1" smtClean="0"/>
              <a:t>Use</a:t>
            </a:r>
            <a:r>
              <a:rPr lang="nl-NL" dirty="0" smtClean="0"/>
              <a:t> </a:t>
            </a:r>
            <a:r>
              <a:rPr lang="nl-NL" dirty="0" err="1" smtClean="0"/>
              <a:t>caserapport</a:t>
            </a:r>
            <a:r>
              <a:rPr lang="nl-NL" dirty="0" smtClean="0"/>
              <a:t>; afgeleid van de algemene regels voor het schrijven van een rapport</a:t>
            </a:r>
          </a:p>
          <a:p>
            <a:pPr lvl="0"/>
            <a:r>
              <a:rPr lang="nl-NL" dirty="0" smtClean="0"/>
              <a:t>Je kent de inhoudelijke kwaliteit van je </a:t>
            </a:r>
            <a:r>
              <a:rPr lang="nl-NL" dirty="0" err="1" smtClean="0"/>
              <a:t>use</a:t>
            </a:r>
            <a:r>
              <a:rPr lang="nl-NL" dirty="0" smtClean="0"/>
              <a:t> </a:t>
            </a:r>
            <a:r>
              <a:rPr lang="nl-NL" dirty="0" err="1" smtClean="0"/>
              <a:t>caserapport</a:t>
            </a:r>
            <a:endParaRPr lang="nl-NL" dirty="0" smtClean="0"/>
          </a:p>
          <a:p>
            <a:pPr lvl="0">
              <a:buNone/>
            </a:pPr>
            <a:endParaRPr lang="en-US" dirty="0" smtClean="0"/>
          </a:p>
          <a:p>
            <a:endParaRPr lang="en-US" dirty="0" smtClean="0"/>
          </a:p>
          <a:p>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Eisen aan het eindresultaat</a:t>
            </a:r>
            <a:endParaRPr lang="nl-NL" dirty="0">
              <a:solidFill>
                <a:srgbClr val="C00000"/>
              </a:solidFill>
            </a:endParaRPr>
          </a:p>
        </p:txBody>
      </p:sp>
      <p:sp>
        <p:nvSpPr>
          <p:cNvPr id="6" name="Tijdelijke aanduiding voor inhoud 5"/>
          <p:cNvSpPr>
            <a:spLocks noGrp="1"/>
          </p:cNvSpPr>
          <p:nvPr>
            <p:ph idx="13"/>
          </p:nvPr>
        </p:nvSpPr>
        <p:spPr/>
        <p:txBody>
          <a:bodyPr/>
          <a:lstStyle/>
          <a:p>
            <a:r>
              <a:rPr lang="en-US" dirty="0" err="1" smtClean="0"/>
              <a:t>Zie</a:t>
            </a:r>
            <a:r>
              <a:rPr lang="en-US" dirty="0" smtClean="0"/>
              <a:t> </a:t>
            </a:r>
            <a:r>
              <a:rPr lang="en-US" dirty="0" err="1" smtClean="0"/>
              <a:t>beoordelingscriteria</a:t>
            </a:r>
            <a:r>
              <a:rPr lang="en-US" dirty="0" smtClean="0"/>
              <a:t> </a:t>
            </a:r>
            <a:r>
              <a:rPr lang="en-US" dirty="0" err="1" smtClean="0"/>
              <a:t>uit</a:t>
            </a:r>
            <a:r>
              <a:rPr lang="en-US" dirty="0" smtClean="0"/>
              <a:t> </a:t>
            </a:r>
            <a:r>
              <a:rPr lang="en-US" dirty="0" err="1" smtClean="0"/>
              <a:t>studiehandleiding</a:t>
            </a:r>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7" name="Content Placeholder 6"/>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4"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Opdracht</a:t>
            </a:r>
            <a:endParaRPr lang="en-US" dirty="0"/>
          </a:p>
        </p:txBody>
      </p:sp>
      <p:sp>
        <p:nvSpPr>
          <p:cNvPr id="3" name="Content Placeholder 2"/>
          <p:cNvSpPr>
            <a:spLocks noGrp="1"/>
          </p:cNvSpPr>
          <p:nvPr>
            <p:ph idx="13"/>
          </p:nvPr>
        </p:nvSpPr>
        <p:spPr/>
        <p:txBody>
          <a:bodyPr/>
          <a:lstStyle/>
          <a:p>
            <a:r>
              <a:rPr lang="en-US" dirty="0" smtClean="0"/>
              <a:t>Docent </a:t>
            </a:r>
            <a:r>
              <a:rPr lang="en-US" dirty="0" err="1" smtClean="0"/>
              <a:t>deelt</a:t>
            </a:r>
            <a:r>
              <a:rPr lang="en-US" dirty="0" smtClean="0"/>
              <a:t> </a:t>
            </a:r>
            <a:r>
              <a:rPr lang="en-US" dirty="0" err="1" smtClean="0"/>
              <a:t>groepjes</a:t>
            </a:r>
            <a:r>
              <a:rPr lang="en-US" dirty="0" smtClean="0"/>
              <a:t> in op </a:t>
            </a:r>
            <a:r>
              <a:rPr lang="en-US" dirty="0" err="1" smtClean="0"/>
              <a:t>onderwerp</a:t>
            </a:r>
            <a:endParaRPr lang="en-US" dirty="0" smtClean="0"/>
          </a:p>
          <a:p>
            <a:r>
              <a:rPr lang="en-US" dirty="0" smtClean="0"/>
              <a:t>Lees </a:t>
            </a:r>
            <a:r>
              <a:rPr lang="en-US" dirty="0" err="1" smtClean="0"/>
              <a:t>elkaars</a:t>
            </a:r>
            <a:r>
              <a:rPr lang="en-US" dirty="0" smtClean="0"/>
              <a:t> </a:t>
            </a:r>
            <a:r>
              <a:rPr lang="en-US" dirty="0" err="1" smtClean="0"/>
              <a:t>stuk</a:t>
            </a:r>
            <a:r>
              <a:rPr lang="en-US" dirty="0" smtClean="0"/>
              <a:t> door</a:t>
            </a:r>
          </a:p>
          <a:p>
            <a:r>
              <a:rPr lang="en-US" dirty="0" err="1" smtClean="0"/>
              <a:t>Kruis</a:t>
            </a:r>
            <a:r>
              <a:rPr lang="en-US" dirty="0" smtClean="0"/>
              <a:t> op de checklist </a:t>
            </a:r>
            <a:r>
              <a:rPr lang="en-US" dirty="0" err="1" smtClean="0"/>
              <a:t>aan</a:t>
            </a:r>
            <a:r>
              <a:rPr lang="en-US" dirty="0" smtClean="0"/>
              <a:t> </a:t>
            </a:r>
            <a:r>
              <a:rPr lang="en-US" dirty="0" err="1" smtClean="0"/>
              <a:t>wat</a:t>
            </a:r>
            <a:r>
              <a:rPr lang="en-US" dirty="0" smtClean="0"/>
              <a:t> van </a:t>
            </a:r>
            <a:r>
              <a:rPr lang="en-US" dirty="0" err="1" smtClean="0"/>
              <a:t>toepassing</a:t>
            </a:r>
            <a:r>
              <a:rPr lang="en-US" dirty="0" smtClean="0"/>
              <a:t> is</a:t>
            </a:r>
          </a:p>
          <a:p>
            <a:r>
              <a:rPr lang="en-US" dirty="0" err="1" smtClean="0"/>
              <a:t>Formuleer</a:t>
            </a:r>
            <a:r>
              <a:rPr lang="en-US" dirty="0" smtClean="0"/>
              <a:t> tips </a:t>
            </a:r>
            <a:r>
              <a:rPr lang="en-US" dirty="0" err="1" smtClean="0"/>
              <a:t>voor</a:t>
            </a:r>
            <a:r>
              <a:rPr lang="en-US" dirty="0" smtClean="0"/>
              <a:t> </a:t>
            </a:r>
            <a:r>
              <a:rPr lang="en-US" dirty="0" err="1" smtClean="0"/>
              <a:t>verbetering</a:t>
            </a:r>
            <a:endParaRPr lang="en-US" dirty="0" smtClean="0"/>
          </a:p>
          <a:p>
            <a:r>
              <a:rPr lang="en-US" dirty="0" err="1" smtClean="0"/>
              <a:t>Geef</a:t>
            </a:r>
            <a:r>
              <a:rPr lang="en-US" dirty="0" smtClean="0"/>
              <a:t> je feedback </a:t>
            </a:r>
            <a:r>
              <a:rPr lang="en-US" dirty="0" err="1" smtClean="0"/>
              <a:t>aan</a:t>
            </a:r>
            <a:r>
              <a:rPr lang="en-US" dirty="0" smtClean="0"/>
              <a:t> ‘de </a:t>
            </a:r>
            <a:r>
              <a:rPr lang="en-US" dirty="0" err="1" smtClean="0"/>
              <a:t>eigenaars</a:t>
            </a:r>
            <a:r>
              <a:rPr lang="en-US" dirty="0" smtClean="0"/>
              <a:t>’</a:t>
            </a:r>
          </a:p>
          <a:p>
            <a:r>
              <a:rPr lang="en-US" dirty="0" err="1" smtClean="0"/>
              <a:t>Bepaal</a:t>
            </a:r>
            <a:r>
              <a:rPr lang="en-US" dirty="0" smtClean="0"/>
              <a:t> </a:t>
            </a:r>
            <a:r>
              <a:rPr lang="en-US" dirty="0" err="1" smtClean="0"/>
              <a:t>samen</a:t>
            </a:r>
            <a:r>
              <a:rPr lang="en-US" dirty="0" smtClean="0"/>
              <a:t> de </a:t>
            </a:r>
            <a:r>
              <a:rPr lang="en-US" dirty="0" err="1" smtClean="0"/>
              <a:t>beste</a:t>
            </a:r>
            <a:r>
              <a:rPr lang="en-US" dirty="0" smtClean="0"/>
              <a:t> tip over de </a:t>
            </a:r>
            <a:r>
              <a:rPr lang="en-US" dirty="0" err="1" smtClean="0"/>
              <a:t>vorm</a:t>
            </a:r>
            <a:r>
              <a:rPr lang="en-US" dirty="0" smtClean="0"/>
              <a:t> die je wilt </a:t>
            </a:r>
            <a:r>
              <a:rPr lang="en-US" dirty="0" err="1" smtClean="0"/>
              <a:t>delen</a:t>
            </a:r>
            <a:r>
              <a:rPr lang="en-US" dirty="0" smtClean="0"/>
              <a:t> met de </a:t>
            </a:r>
            <a:r>
              <a:rPr lang="en-US" dirty="0" err="1" smtClean="0"/>
              <a:t>klas</a:t>
            </a:r>
            <a:endParaRPr lang="en-US" dirty="0" smtClean="0"/>
          </a:p>
          <a:p>
            <a:r>
              <a:rPr lang="en-US" dirty="0" err="1" smtClean="0"/>
              <a:t>Noteer</a:t>
            </a:r>
            <a:r>
              <a:rPr lang="en-US" dirty="0" smtClean="0"/>
              <a:t> die op het </a:t>
            </a:r>
            <a:r>
              <a:rPr lang="en-US" dirty="0" err="1" smtClean="0"/>
              <a:t>bord</a:t>
            </a:r>
            <a:endParaRPr lang="en-US" dirty="0" smtClean="0"/>
          </a:p>
          <a:p>
            <a:pPr>
              <a:buNone/>
            </a:pPr>
            <a:endParaRPr lang="en-US" dirty="0" smtClean="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Waar</a:t>
            </a:r>
            <a:r>
              <a:rPr lang="en-US" dirty="0" smtClean="0"/>
              <a:t> we </a:t>
            </a:r>
            <a:r>
              <a:rPr lang="en-US" dirty="0" err="1" smtClean="0"/>
              <a:t>naar</a:t>
            </a:r>
            <a:r>
              <a:rPr lang="en-US" dirty="0" smtClean="0"/>
              <a:t> </a:t>
            </a:r>
            <a:r>
              <a:rPr lang="en-US" dirty="0" err="1" smtClean="0"/>
              <a:t>kijken</a:t>
            </a:r>
            <a:r>
              <a:rPr lang="en-US" dirty="0" smtClean="0"/>
              <a:t> </a:t>
            </a:r>
            <a:r>
              <a:rPr lang="en-US" dirty="0" err="1" smtClean="0"/>
              <a:t>bij</a:t>
            </a:r>
            <a:r>
              <a:rPr lang="en-US" dirty="0" smtClean="0"/>
              <a:t> de </a:t>
            </a:r>
            <a:r>
              <a:rPr lang="en-US" dirty="0" err="1" smtClean="0"/>
              <a:t>beoordeling</a:t>
            </a:r>
            <a:endParaRPr lang="en-US" dirty="0"/>
          </a:p>
        </p:txBody>
      </p:sp>
      <p:sp>
        <p:nvSpPr>
          <p:cNvPr id="3" name="Tijdelijke aanduiding voor inhoud 2"/>
          <p:cNvSpPr>
            <a:spLocks noGrp="1"/>
          </p:cNvSpPr>
          <p:nvPr>
            <p:ph idx="13"/>
          </p:nvPr>
        </p:nvSpPr>
        <p:spPr/>
        <p:txBody>
          <a:bodyPr/>
          <a:lstStyle/>
          <a:p>
            <a:r>
              <a:rPr lang="en-US" dirty="0" smtClean="0"/>
              <a:t>ICA </a:t>
            </a:r>
            <a:r>
              <a:rPr lang="en-US" dirty="0" err="1" smtClean="0"/>
              <a:t>controlekaart</a:t>
            </a:r>
            <a:r>
              <a:rPr lang="en-US" dirty="0" smtClean="0"/>
              <a:t>… (</a:t>
            </a:r>
            <a:r>
              <a:rPr lang="en-US" dirty="0" err="1" smtClean="0"/>
              <a:t>altijd</a:t>
            </a:r>
            <a:r>
              <a:rPr lang="en-US" dirty="0" smtClean="0"/>
              <a:t> en </a:t>
            </a:r>
            <a:r>
              <a:rPr lang="en-US" dirty="0" err="1" smtClean="0"/>
              <a:t>overal</a:t>
            </a:r>
            <a:r>
              <a:rPr lang="en-US" dirty="0" smtClean="0"/>
              <a:t> ;-))</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nl-NL" dirty="0" smtClean="0">
                <a:solidFill>
                  <a:srgbClr val="C00000"/>
                </a:solidFill>
              </a:rPr>
              <a:t>Voorblad/ Omslag/Cover</a:t>
            </a:r>
            <a:endParaRPr lang="nl-NL" dirty="0">
              <a:solidFill>
                <a:srgbClr val="C00000"/>
              </a:solidFill>
            </a:endParaRPr>
          </a:p>
        </p:txBody>
      </p:sp>
      <p:sp>
        <p:nvSpPr>
          <p:cNvPr id="28675" name="Rectangle 3"/>
          <p:cNvSpPr>
            <a:spLocks noGrp="1" noChangeArrowheads="1"/>
          </p:cNvSpPr>
          <p:nvPr>
            <p:ph idx="13"/>
          </p:nvPr>
        </p:nvSpPr>
        <p:spPr/>
        <p:txBody>
          <a:bodyPr>
            <a:normAutofit lnSpcReduction="10000"/>
          </a:bodyPr>
          <a:lstStyle/>
          <a:p>
            <a:pPr marL="0" indent="0">
              <a:buNone/>
            </a:pPr>
            <a:r>
              <a:rPr lang="nl-NL" b="0" dirty="0" smtClean="0">
                <a:solidFill>
                  <a:srgbClr val="000066"/>
                </a:solidFill>
              </a:rPr>
              <a:t>Het eerste dat de lezer ziet: uitnodigend</a:t>
            </a:r>
          </a:p>
          <a:p>
            <a:pPr>
              <a:lnSpc>
                <a:spcPct val="90000"/>
              </a:lnSpc>
              <a:buNone/>
            </a:pPr>
            <a:r>
              <a:rPr lang="nl-NL" b="0" dirty="0" smtClean="0">
                <a:solidFill>
                  <a:srgbClr val="000066"/>
                </a:solidFill>
              </a:rPr>
              <a:t>Op de omslag vermeld je:</a:t>
            </a:r>
          </a:p>
          <a:p>
            <a:pPr lvl="1">
              <a:lnSpc>
                <a:spcPct val="90000"/>
              </a:lnSpc>
            </a:pPr>
            <a:r>
              <a:rPr lang="nl-NL" dirty="0" smtClean="0">
                <a:solidFill>
                  <a:srgbClr val="000066"/>
                </a:solidFill>
              </a:rPr>
              <a:t>Titel  (en eventueel ondertitel)</a:t>
            </a:r>
          </a:p>
          <a:p>
            <a:pPr lvl="1">
              <a:lnSpc>
                <a:spcPct val="90000"/>
              </a:lnSpc>
            </a:pPr>
            <a:r>
              <a:rPr lang="nl-NL" dirty="0" smtClean="0">
                <a:solidFill>
                  <a:srgbClr val="000066"/>
                </a:solidFill>
              </a:rPr>
              <a:t>Nam van de opdrachtgever of organisatie</a:t>
            </a:r>
          </a:p>
          <a:p>
            <a:pPr lvl="1">
              <a:lnSpc>
                <a:spcPct val="90000"/>
              </a:lnSpc>
            </a:pPr>
            <a:r>
              <a:rPr lang="nl-NL" dirty="0" smtClean="0">
                <a:solidFill>
                  <a:srgbClr val="000066"/>
                </a:solidFill>
              </a:rPr>
              <a:t>Plaats en datum</a:t>
            </a:r>
          </a:p>
          <a:p>
            <a:pPr lvl="1">
              <a:lnSpc>
                <a:spcPct val="90000"/>
              </a:lnSpc>
            </a:pPr>
            <a:r>
              <a:rPr lang="nl-NL" dirty="0" smtClean="0">
                <a:solidFill>
                  <a:srgbClr val="000066"/>
                </a:solidFill>
              </a:rPr>
              <a:t>Naam van de auteur(s)</a:t>
            </a:r>
          </a:p>
          <a:p>
            <a:pPr lvl="1">
              <a:lnSpc>
                <a:spcPct val="90000"/>
              </a:lnSpc>
            </a:pPr>
            <a:r>
              <a:rPr lang="nl-NL" dirty="0" smtClean="0">
                <a:solidFill>
                  <a:srgbClr val="000066"/>
                </a:solidFill>
              </a:rPr>
              <a:t>Versienummer</a:t>
            </a:r>
          </a:p>
          <a:p>
            <a:pPr lvl="1">
              <a:lnSpc>
                <a:spcPct val="90000"/>
              </a:lnSpc>
            </a:pPr>
            <a:r>
              <a:rPr lang="nl-NL" dirty="0" smtClean="0">
                <a:solidFill>
                  <a:srgbClr val="000066"/>
                </a:solidFill>
              </a:rPr>
              <a:t>Eventueel: Naam bedrijf/groepsnaam</a:t>
            </a:r>
          </a:p>
          <a:p>
            <a:pPr lvl="1">
              <a:lnSpc>
                <a:spcPct val="90000"/>
              </a:lnSpc>
            </a:pPr>
            <a:r>
              <a:rPr lang="nl-NL" dirty="0" smtClean="0">
                <a:solidFill>
                  <a:srgbClr val="000066"/>
                </a:solidFill>
              </a:rPr>
              <a:t>Eventueel: afbeelding</a:t>
            </a:r>
          </a:p>
          <a:p>
            <a:pPr>
              <a:lnSpc>
                <a:spcPct val="90000"/>
              </a:lnSpc>
              <a:buNone/>
            </a:pPr>
            <a:r>
              <a:rPr lang="nl-NL" b="0" dirty="0" smtClean="0">
                <a:solidFill>
                  <a:srgbClr val="000066"/>
                </a:solidFill>
              </a:rPr>
              <a:t>Voor school</a:t>
            </a:r>
            <a:r>
              <a:rPr lang="nl-NL" sz="3200" dirty="0" smtClean="0">
                <a:solidFill>
                  <a:srgbClr val="000066"/>
                </a:solidFill>
              </a:rPr>
              <a:t>:</a:t>
            </a:r>
          </a:p>
          <a:p>
            <a:pPr lvl="1">
              <a:lnSpc>
                <a:spcPct val="90000"/>
              </a:lnSpc>
            </a:pPr>
            <a:r>
              <a:rPr lang="nl-NL" dirty="0" smtClean="0">
                <a:solidFill>
                  <a:srgbClr val="000066"/>
                </a:solidFill>
              </a:rPr>
              <a:t>Studentnummer</a:t>
            </a:r>
          </a:p>
          <a:p>
            <a:pPr lvl="1">
              <a:lnSpc>
                <a:spcPct val="90000"/>
              </a:lnSpc>
            </a:pPr>
            <a:r>
              <a:rPr lang="nl-NL" dirty="0" err="1" smtClean="0">
                <a:solidFill>
                  <a:srgbClr val="000066"/>
                </a:solidFill>
              </a:rPr>
              <a:t>Coursenaam</a:t>
            </a:r>
            <a:endParaRPr lang="nl-NL" dirty="0" smtClean="0">
              <a:solidFill>
                <a:srgbClr val="000066"/>
              </a:solidFill>
            </a:endParaRPr>
          </a:p>
          <a:p>
            <a:pPr>
              <a:lnSpc>
                <a:spcPct val="90000"/>
              </a:lnSpc>
            </a:pPr>
            <a:endParaRPr lang="nl-NL" sz="2000" b="1" dirty="0" smtClean="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nl-NL" dirty="0" smtClean="0">
                <a:solidFill>
                  <a:srgbClr val="CC0000"/>
                </a:solidFill>
              </a:rPr>
              <a:t>Titelblad/titelpagina</a:t>
            </a:r>
          </a:p>
        </p:txBody>
      </p:sp>
      <p:sp>
        <p:nvSpPr>
          <p:cNvPr id="11268" name="Rectangle 3"/>
          <p:cNvSpPr>
            <a:spLocks noGrp="1" noChangeArrowheads="1"/>
          </p:cNvSpPr>
          <p:nvPr>
            <p:ph idx="13"/>
          </p:nvPr>
        </p:nvSpPr>
        <p:spPr/>
        <p:txBody>
          <a:bodyPr/>
          <a:lstStyle/>
          <a:p>
            <a:pPr>
              <a:buNone/>
            </a:pPr>
            <a:r>
              <a:rPr lang="nl-NL" b="0" dirty="0" smtClean="0">
                <a:solidFill>
                  <a:srgbClr val="000066"/>
                </a:solidFill>
              </a:rPr>
              <a:t>Hier staat nogmaals de informatie van de omslag, maar wat uitgebreider:</a:t>
            </a:r>
          </a:p>
          <a:p>
            <a:pPr>
              <a:lnSpc>
                <a:spcPct val="90000"/>
              </a:lnSpc>
              <a:buNone/>
            </a:pPr>
            <a:endParaRPr lang="nl-NL" dirty="0" smtClean="0">
              <a:solidFill>
                <a:schemeClr val="tx1"/>
              </a:solidFill>
            </a:endParaRPr>
          </a:p>
          <a:p>
            <a:pPr>
              <a:lnSpc>
                <a:spcPct val="90000"/>
              </a:lnSpc>
              <a:buNone/>
            </a:pPr>
            <a:r>
              <a:rPr lang="nl-NL" dirty="0" smtClean="0">
                <a:solidFill>
                  <a:schemeClr val="tx1"/>
                </a:solidFill>
              </a:rPr>
              <a:t>Je herhaalt de gegevens van de omslag en vult eventueel aan met: </a:t>
            </a:r>
          </a:p>
          <a:p>
            <a:pPr>
              <a:lnSpc>
                <a:spcPct val="90000"/>
              </a:lnSpc>
              <a:buFontTx/>
              <a:buChar char="-"/>
            </a:pPr>
            <a:r>
              <a:rPr lang="nl-NL" dirty="0" smtClean="0">
                <a:solidFill>
                  <a:schemeClr val="tx1"/>
                </a:solidFill>
              </a:rPr>
              <a:t>copyrightboodschap</a:t>
            </a:r>
          </a:p>
          <a:p>
            <a:pPr>
              <a:lnSpc>
                <a:spcPct val="90000"/>
              </a:lnSpc>
              <a:buFontTx/>
              <a:buChar char="-"/>
            </a:pPr>
            <a:r>
              <a:rPr lang="nl-NL" dirty="0" smtClean="0">
                <a:solidFill>
                  <a:schemeClr val="tx1"/>
                </a:solidFill>
              </a:rPr>
              <a:t>versienummer</a:t>
            </a:r>
          </a:p>
          <a:p>
            <a:pPr>
              <a:lnSpc>
                <a:spcPct val="90000"/>
              </a:lnSpc>
              <a:buFontTx/>
              <a:buChar char="-"/>
            </a:pPr>
            <a:r>
              <a:rPr lang="nl-NL" dirty="0" smtClean="0">
                <a:solidFill>
                  <a:schemeClr val="tx1"/>
                </a:solidFill>
              </a:rPr>
              <a:t>geheimhouding</a:t>
            </a:r>
          </a:p>
          <a:p>
            <a:pPr>
              <a:lnSpc>
                <a:spcPct val="90000"/>
              </a:lnSpc>
              <a:buFontTx/>
              <a:buChar char="-"/>
            </a:pPr>
            <a:r>
              <a:rPr lang="nl-NL" dirty="0" smtClean="0">
                <a:solidFill>
                  <a:schemeClr val="tx1"/>
                </a:solidFill>
              </a:rPr>
              <a:t>etc.</a:t>
            </a: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1266" name="Tijdelijke aanduiding voor dianummer 4"/>
          <p:cNvSpPr>
            <a:spLocks noGrp="1"/>
          </p:cNvSpPr>
          <p:nvPr>
            <p:ph type="sldNum" sz="quarter" idx="4294967295"/>
          </p:nvPr>
        </p:nvSpPr>
        <p:spPr>
          <a:xfrm>
            <a:off x="7315200" y="6400800"/>
            <a:ext cx="1828800" cy="274638"/>
          </a:xfrm>
          <a:prstGeom prst="rect">
            <a:avLst/>
          </a:prstGeom>
          <a:noFill/>
        </p:spPr>
        <p:txBody>
          <a:bodyPr/>
          <a:lstStyle/>
          <a:p>
            <a:fld id="{EE443366-579F-4060-84A0-6958F9B19294}" type="slidenum">
              <a:rPr lang="en-GB" smtClean="0"/>
              <a:pPr/>
              <a:t>8</a:t>
            </a:fld>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nl-NL" dirty="0" smtClean="0">
                <a:solidFill>
                  <a:srgbClr val="CC0000"/>
                </a:solidFill>
              </a:rPr>
              <a:t>Voorwoord</a:t>
            </a:r>
          </a:p>
        </p:txBody>
      </p:sp>
      <p:sp>
        <p:nvSpPr>
          <p:cNvPr id="12292" name="Rectangle 3"/>
          <p:cNvSpPr>
            <a:spLocks noGrp="1" noChangeArrowheads="1"/>
          </p:cNvSpPr>
          <p:nvPr>
            <p:ph idx="13"/>
          </p:nvPr>
        </p:nvSpPr>
        <p:spPr/>
        <p:txBody>
          <a:bodyPr>
            <a:normAutofit fontScale="92500" lnSpcReduction="20000"/>
          </a:bodyPr>
          <a:lstStyle/>
          <a:p>
            <a:r>
              <a:rPr lang="nl-NL" sz="2400" dirty="0" smtClean="0">
                <a:solidFill>
                  <a:srgbClr val="000066"/>
                </a:solidFill>
              </a:rPr>
              <a:t>Informatie die niet tot het eigenlijke rapport behoort. Onderwerpen die aan de orde kunnen komen zijn:</a:t>
            </a:r>
          </a:p>
          <a:p>
            <a:pPr lvl="1"/>
            <a:r>
              <a:rPr lang="nl-NL" sz="2000" dirty="0" smtClean="0">
                <a:solidFill>
                  <a:srgbClr val="000066"/>
                </a:solidFill>
              </a:rPr>
              <a:t>informatie over het kader waarin het rapport tot stand is gekomen(opdracht, project, stage, scriptie)</a:t>
            </a:r>
          </a:p>
          <a:p>
            <a:pPr lvl="1"/>
            <a:r>
              <a:rPr lang="nl-NL" sz="2000" dirty="0" smtClean="0">
                <a:solidFill>
                  <a:srgbClr val="000066"/>
                </a:solidFill>
              </a:rPr>
              <a:t>aanduiding van de doelgroep waarvoor het rapport bestemd is</a:t>
            </a:r>
          </a:p>
          <a:p>
            <a:pPr lvl="1"/>
            <a:r>
              <a:rPr lang="nl-NL" sz="2000" dirty="0" smtClean="0">
                <a:solidFill>
                  <a:srgbClr val="000066"/>
                </a:solidFill>
              </a:rPr>
              <a:t>leeswijzer</a:t>
            </a:r>
          </a:p>
          <a:p>
            <a:pPr lvl="1"/>
            <a:r>
              <a:rPr lang="nl-NL" sz="2000" dirty="0" smtClean="0">
                <a:solidFill>
                  <a:srgbClr val="000066"/>
                </a:solidFill>
              </a:rPr>
              <a:t>dankbetuiging aan mensen die hebben bijgedragen aan het rapport (bijv. geïnterviewden)</a:t>
            </a:r>
          </a:p>
          <a:p>
            <a:pPr lvl="1"/>
            <a:r>
              <a:rPr lang="nl-NL" sz="2000" dirty="0" smtClean="0">
                <a:solidFill>
                  <a:srgbClr val="000066"/>
                </a:solidFill>
              </a:rPr>
              <a:t>als afsluiting: plaatsaanduiding, datum en naam van de auteurs</a:t>
            </a:r>
          </a:p>
          <a:p>
            <a:endParaRPr lang="nl-NL" dirty="0" smtClean="0">
              <a:solidFill>
                <a:schemeClr val="tx1"/>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2290" name="Tijdelijke aanduiding voor dianummer 4"/>
          <p:cNvSpPr>
            <a:spLocks noGrp="1"/>
          </p:cNvSpPr>
          <p:nvPr>
            <p:ph type="sldNum" sz="quarter" idx="4294967295"/>
          </p:nvPr>
        </p:nvSpPr>
        <p:spPr>
          <a:xfrm>
            <a:off x="7315200" y="6400800"/>
            <a:ext cx="1828800" cy="274638"/>
          </a:xfrm>
          <a:prstGeom prst="rect">
            <a:avLst/>
          </a:prstGeom>
          <a:noFill/>
        </p:spPr>
        <p:txBody>
          <a:bodyPr/>
          <a:lstStyle/>
          <a:p>
            <a:fld id="{35BC12A4-00D0-4451-BF62-33794A9AA2BD}" type="slidenum">
              <a:rPr lang="en-GB" smtClean="0"/>
              <a:pPr/>
              <a:t>9</a:t>
            </a:fld>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On-screen Show (4:3)</PresentationFormat>
  <Paragraphs>289</Paragraphs>
  <Slides>29</Slides>
  <Notes>21</Notes>
  <HiddenSlides>6</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Feedback usecaserapport </vt:lpstr>
      <vt:lpstr>feedback Use case rapport</vt:lpstr>
      <vt:lpstr>Doel &amp; agenda</vt:lpstr>
      <vt:lpstr>Eisen aan het eindresultaat</vt:lpstr>
      <vt:lpstr>Opdracht</vt:lpstr>
      <vt:lpstr>Waar we naar kijken bij de beoordeling</vt:lpstr>
      <vt:lpstr>Voorblad/ Omslag/Cover</vt:lpstr>
      <vt:lpstr>Titelblad/titelpagina</vt:lpstr>
      <vt:lpstr>Voorwoord</vt:lpstr>
      <vt:lpstr>Inhoudsopgave </vt:lpstr>
      <vt:lpstr>Samenvatting </vt:lpstr>
      <vt:lpstr>Eisen aan Samenvatting </vt:lpstr>
      <vt:lpstr>Inleiding</vt:lpstr>
      <vt:lpstr> De kern: hoofdstukken tussen inleiding en conclusie/aanbevelingen</vt:lpstr>
      <vt:lpstr>Volgende hoofdstukken (kern)</vt:lpstr>
      <vt:lpstr>Conclusies</vt:lpstr>
      <vt:lpstr>Aanbevelingen</vt:lpstr>
      <vt:lpstr>Verwijzingen</vt:lpstr>
      <vt:lpstr>Literatuurlijst</vt:lpstr>
      <vt:lpstr>Bijlagen </vt:lpstr>
      <vt:lpstr>Doelgroepgerichte schrijfstijl</vt:lpstr>
      <vt:lpstr>Veel gemaakte fouten</vt:lpstr>
      <vt:lpstr>Veel gemaakte fouten</vt:lpstr>
      <vt:lpstr>Last but not least: de aanbiedingsmail</vt:lpstr>
      <vt:lpstr>Onderwerp aanbiedingsmail</vt:lpstr>
      <vt:lpstr>Documentnamen</vt:lpstr>
      <vt:lpstr>Tips</vt:lpstr>
      <vt:lpstr>Slide 28</vt:lpstr>
      <vt:lpstr>Literatuurlijst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nwivi</cp:lastModifiedBy>
  <cp:revision>265</cp:revision>
  <dcterms:created xsi:type="dcterms:W3CDTF">2015-09-01T12:06:10Z</dcterms:created>
  <dcterms:modified xsi:type="dcterms:W3CDTF">2016-08-29T10:04:42Z</dcterms:modified>
</cp:coreProperties>
</file>