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9"/>
  </p:notesMasterIdLst>
  <p:sldIdLst>
    <p:sldId id="285" r:id="rId5"/>
    <p:sldId id="283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9" d="100"/>
          <a:sy n="99" d="100"/>
        </p:scale>
        <p:origin x="2067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elzang Gerrit" userId="5457342c-d2a7-4a65-8edd-e894e5cd9c24" providerId="ADAL" clId="{7113FC43-E8BF-4F06-A1B2-98FD2B56E1C2}"/>
    <pc:docChg chg="modSld">
      <pc:chgData name="Vogelzang Gerrit" userId="5457342c-d2a7-4a65-8edd-e894e5cd9c24" providerId="ADAL" clId="{7113FC43-E8BF-4F06-A1B2-98FD2B56E1C2}" dt="2017-08-23T12:58:08.086" v="57" actId="20577"/>
      <pc:docMkLst>
        <pc:docMk/>
      </pc:docMkLst>
      <pc:sldChg chg="modSp">
        <pc:chgData name="Vogelzang Gerrit" userId="5457342c-d2a7-4a65-8edd-e894e5cd9c24" providerId="ADAL" clId="{7113FC43-E8BF-4F06-A1B2-98FD2B56E1C2}" dt="2017-08-23T12:54:50.052" v="30" actId="20577"/>
        <pc:sldMkLst>
          <pc:docMk/>
          <pc:sldMk cId="2102443851" sldId="283"/>
        </pc:sldMkLst>
        <pc:spChg chg="mod">
          <ac:chgData name="Vogelzang Gerrit" userId="5457342c-d2a7-4a65-8edd-e894e5cd9c24" providerId="ADAL" clId="{7113FC43-E8BF-4F06-A1B2-98FD2B56E1C2}" dt="2017-08-23T12:54:50.052" v="30" actId="20577"/>
          <ac:spMkLst>
            <pc:docMk/>
            <pc:sldMk cId="2102443851" sldId="283"/>
            <ac:spMk id="3" creationId="{00000000-0000-0000-0000-000000000000}"/>
          </ac:spMkLst>
        </pc:spChg>
      </pc:sldChg>
      <pc:sldChg chg="modSp">
        <pc:chgData name="Vogelzang Gerrit" userId="5457342c-d2a7-4a65-8edd-e894e5cd9c24" providerId="ADAL" clId="{7113FC43-E8BF-4F06-A1B2-98FD2B56E1C2}" dt="2017-08-23T12:58:08.086" v="57" actId="20577"/>
        <pc:sldMkLst>
          <pc:docMk/>
          <pc:sldMk cId="3496489988" sldId="287"/>
        </pc:sldMkLst>
        <pc:spChg chg="mod">
          <ac:chgData name="Vogelzang Gerrit" userId="5457342c-d2a7-4a65-8edd-e894e5cd9c24" providerId="ADAL" clId="{7113FC43-E8BF-4F06-A1B2-98FD2B56E1C2}" dt="2017-08-23T12:58:08.086" v="57" actId="20577"/>
          <ac:spMkLst>
            <pc:docMk/>
            <pc:sldMk cId="3496489988" sldId="287"/>
            <ac:spMk id="8" creationId="{00000000-0000-0000-0000-000000000000}"/>
          </ac:spMkLst>
        </pc:spChg>
        <pc:spChg chg="mod">
          <ac:chgData name="Vogelzang Gerrit" userId="5457342c-d2a7-4a65-8edd-e894e5cd9c24" providerId="ADAL" clId="{7113FC43-E8BF-4F06-A1B2-98FD2B56E1C2}" dt="2017-08-23T12:56:29.678" v="48" actId="20577"/>
          <ac:spMkLst>
            <pc:docMk/>
            <pc:sldMk cId="3496489988" sldId="287"/>
            <ac:spMk id="10" creationId="{00000000-0000-0000-0000-000000000000}"/>
          </ac:spMkLst>
        </pc:spChg>
        <pc:spChg chg="mod">
          <ac:chgData name="Vogelzang Gerrit" userId="5457342c-d2a7-4a65-8edd-e894e5cd9c24" providerId="ADAL" clId="{7113FC43-E8BF-4F06-A1B2-98FD2B56E1C2}" dt="2017-08-23T12:56:41.239" v="50" actId="6549"/>
          <ac:spMkLst>
            <pc:docMk/>
            <pc:sldMk cId="3496489988" sldId="287"/>
            <ac:spMk id="11" creationId="{00000000-0000-0000-0000-000000000000}"/>
          </ac:spMkLst>
        </pc:spChg>
        <pc:spChg chg="mod">
          <ac:chgData name="Vogelzang Gerrit" userId="5457342c-d2a7-4a65-8edd-e894e5cd9c24" providerId="ADAL" clId="{7113FC43-E8BF-4F06-A1B2-98FD2B56E1C2}" dt="2017-08-23T12:55:42.720" v="32" actId="20577"/>
          <ac:spMkLst>
            <pc:docMk/>
            <pc:sldMk cId="3496489988" sldId="287"/>
            <ac:spMk id="1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23-8-2017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645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Deze</a:t>
            </a:r>
            <a:r>
              <a:rPr lang="en-US" sz="900" baseline="0" dirty="0"/>
              <a:t> </a:t>
            </a:r>
            <a:r>
              <a:rPr lang="en-US" sz="900" baseline="0" dirty="0" err="1"/>
              <a:t>lijst</a:t>
            </a:r>
            <a:r>
              <a:rPr lang="en-US" sz="900" baseline="0" dirty="0"/>
              <a:t> van checkpoints is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samenvatting</a:t>
            </a:r>
            <a:r>
              <a:rPr lang="en-US" sz="900" baseline="0" dirty="0"/>
              <a:t> van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lijst</a:t>
            </a:r>
            <a:r>
              <a:rPr lang="en-US" sz="900" baseline="0" dirty="0"/>
              <a:t> </a:t>
            </a:r>
            <a:r>
              <a:rPr lang="en-US" sz="900" baseline="0" dirty="0" err="1"/>
              <a:t>uit</a:t>
            </a:r>
            <a:r>
              <a:rPr lang="en-US" sz="900" baseline="0" dirty="0"/>
              <a:t> </a:t>
            </a:r>
            <a:r>
              <a:rPr lang="en-US" sz="900" dirty="0"/>
              <a:t>IBM</a:t>
            </a:r>
            <a:r>
              <a:rPr lang="en-US" sz="900" baseline="30000" dirty="0">
                <a:cs typeface="Times New Roman" panose="02020603050405020304" pitchFamily="18" charset="0"/>
              </a:rPr>
              <a:t>® </a:t>
            </a:r>
            <a:r>
              <a:rPr lang="en-US" sz="900" dirty="0"/>
              <a:t>Rational Unified Process</a:t>
            </a:r>
            <a:r>
              <a:rPr lang="en-US" sz="900" baseline="30000" dirty="0">
                <a:cs typeface="Times New Roman" panose="02020603050405020304" pitchFamily="18" charset="0"/>
              </a:rPr>
              <a:t>®</a:t>
            </a:r>
            <a:r>
              <a:rPr lang="en-US" sz="900" dirty="0"/>
              <a:t> (RUP </a:t>
            </a:r>
            <a:r>
              <a:rPr lang="en-US" sz="900" baseline="30000" dirty="0">
                <a:sym typeface="Symbol" panose="05050102010706020507" pitchFamily="18" charset="2"/>
              </a:rPr>
              <a:t>)</a:t>
            </a:r>
            <a:r>
              <a:rPr lang="en-US" sz="900" dirty="0"/>
              <a:t>. 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1113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22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relatie</a:t>
            </a:r>
            <a:r>
              <a:rPr lang="en-US" sz="900" dirty="0"/>
              <a:t> </a:t>
            </a:r>
            <a:r>
              <a:rPr lang="en-US" sz="900" dirty="0" err="1"/>
              <a:t>tussen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actor </a:t>
            </a:r>
            <a:r>
              <a:rPr lang="en-US" sz="900" dirty="0" err="1"/>
              <a:t>en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use case </a:t>
            </a:r>
            <a:r>
              <a:rPr lang="en-US" sz="900" dirty="0" err="1"/>
              <a:t>heet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communicatie-associatie</a:t>
            </a:r>
            <a:r>
              <a:rPr lang="en-US" sz="900" dirty="0"/>
              <a:t>. Het </a:t>
            </a:r>
            <a:r>
              <a:rPr lang="en-US" sz="900" dirty="0" err="1"/>
              <a:t>geeft</a:t>
            </a:r>
            <a:r>
              <a:rPr lang="en-US" sz="900" dirty="0"/>
              <a:t> de </a:t>
            </a:r>
            <a:r>
              <a:rPr lang="en-US" sz="900" dirty="0" err="1"/>
              <a:t>interactie</a:t>
            </a:r>
            <a:r>
              <a:rPr lang="en-US" sz="900" dirty="0"/>
              <a:t> </a:t>
            </a:r>
            <a:r>
              <a:rPr lang="en-US" sz="900" dirty="0" err="1"/>
              <a:t>aan</a:t>
            </a:r>
            <a:r>
              <a:rPr lang="en-US" sz="900" dirty="0"/>
              <a:t>: de actor </a:t>
            </a:r>
            <a:r>
              <a:rPr lang="en-US" sz="900" dirty="0" err="1"/>
              <a:t>neemt</a:t>
            </a:r>
            <a:r>
              <a:rPr lang="en-US" sz="900" dirty="0"/>
              <a:t> </a:t>
            </a:r>
            <a:r>
              <a:rPr lang="en-US" sz="900" dirty="0" err="1"/>
              <a:t>deel</a:t>
            </a:r>
            <a:r>
              <a:rPr lang="en-US" sz="900" baseline="0" dirty="0"/>
              <a:t> </a:t>
            </a:r>
            <a:r>
              <a:rPr lang="en-US" sz="900" baseline="0" dirty="0" err="1"/>
              <a:t>aan</a:t>
            </a:r>
            <a:r>
              <a:rPr lang="en-US" sz="900" baseline="0" dirty="0"/>
              <a:t> / </a:t>
            </a:r>
            <a:r>
              <a:rPr lang="en-US" sz="900" baseline="0" dirty="0" err="1"/>
              <a:t>communiceert</a:t>
            </a:r>
            <a:r>
              <a:rPr lang="en-US" sz="900" baseline="0" dirty="0"/>
              <a:t> met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waar</a:t>
            </a:r>
            <a:r>
              <a:rPr lang="en-US" sz="900" baseline="0" dirty="0"/>
              <a:t> de use case </a:t>
            </a:r>
            <a:r>
              <a:rPr lang="en-US" sz="900" baseline="0" dirty="0" err="1"/>
              <a:t>deel</a:t>
            </a:r>
            <a:r>
              <a:rPr lang="en-US" sz="900" baseline="0" dirty="0"/>
              <a:t> van </a:t>
            </a:r>
            <a:r>
              <a:rPr lang="en-US" sz="900" baseline="0" dirty="0" err="1"/>
              <a:t>uitmaakt</a:t>
            </a:r>
            <a:r>
              <a:rPr lang="en-US" sz="900" baseline="0" dirty="0"/>
              <a:t>. </a:t>
            </a:r>
            <a:r>
              <a:rPr lang="en-US" sz="900" baseline="0" dirty="0" err="1"/>
              <a:t>Deze</a:t>
            </a:r>
            <a:r>
              <a:rPr lang="en-US" sz="900" baseline="0" dirty="0"/>
              <a:t> </a:t>
            </a:r>
            <a:r>
              <a:rPr lang="en-US" sz="900" baseline="0" dirty="0" err="1"/>
              <a:t>interactie</a:t>
            </a:r>
            <a:r>
              <a:rPr lang="en-US" sz="900" baseline="0" dirty="0"/>
              <a:t> </a:t>
            </a:r>
            <a:r>
              <a:rPr lang="en-US" sz="900" baseline="0" dirty="0" err="1"/>
              <a:t>wordt</a:t>
            </a:r>
            <a:r>
              <a:rPr lang="en-US" sz="900" baseline="0" dirty="0"/>
              <a:t> in het UML diagram </a:t>
            </a:r>
            <a:r>
              <a:rPr lang="en-US" sz="900" baseline="0" dirty="0" err="1"/>
              <a:t>aangegeven</a:t>
            </a:r>
            <a:r>
              <a:rPr lang="en-US" sz="900" baseline="0" dirty="0"/>
              <a:t> met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ononderbroken</a:t>
            </a:r>
            <a:r>
              <a:rPr lang="en-US" sz="900" baseline="0" dirty="0"/>
              <a:t> </a:t>
            </a:r>
            <a:r>
              <a:rPr lang="en-US" sz="900" baseline="0" dirty="0" err="1"/>
              <a:t>lijn</a:t>
            </a:r>
            <a:r>
              <a:rPr lang="en-US" sz="900" baseline="0" dirty="0"/>
              <a:t>.</a:t>
            </a:r>
            <a:endParaRPr lang="en-US" sz="900" dirty="0"/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152747" y="1211894"/>
            <a:ext cx="2284961" cy="613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24" tIns="46212" rIns="92424" bIns="46212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01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5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25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97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69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41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000" dirty="0">
              <a:latin typeface="ZapfHumnst BT" pitchFamily="34" charset="0"/>
            </a:endParaRP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r>
              <a:rPr lang="en-US" sz="1000" dirty="0">
                <a:latin typeface="ZapfHumnst BT" pitchFamily="34" charset="0"/>
              </a:rPr>
              <a:t> </a:t>
            </a: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000" dirty="0">
              <a:latin typeface="ZapfHumnst BT" pitchFamily="34" charset="0"/>
            </a:endParaRP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000" dirty="0">
              <a:latin typeface="ZapfHumnst BT" pitchFamily="34" charset="0"/>
            </a:endParaRP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</a:pPr>
            <a:r>
              <a:rPr lang="en-US" sz="900" dirty="0"/>
              <a:t>This slide describes the relationship between actors and use cases. This relationship is indicated in a use-case diagram by a line.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</a:pPr>
            <a:r>
              <a:rPr lang="en-US" sz="900" dirty="0"/>
              <a:t>Actors and use cases are both classifiers in the UML. The rules governing the use of an association are the same for all classifiers, for example, classes.</a:t>
            </a:r>
          </a:p>
        </p:txBody>
      </p:sp>
    </p:spTree>
    <p:extLst>
      <p:ext uri="{BB962C8B-B14F-4D97-AF65-F5344CB8AC3E}">
        <p14:creationId xmlns:p14="http://schemas.microsoft.com/office/powerpoint/2010/main" val="1584718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24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Een</a:t>
            </a:r>
            <a:r>
              <a:rPr lang="en-US" sz="900" baseline="0" dirty="0"/>
              <a:t> </a:t>
            </a:r>
            <a:r>
              <a:rPr lang="en-US" sz="900" dirty="0" err="1"/>
              <a:t>communicatie-associatie</a:t>
            </a:r>
            <a:r>
              <a:rPr lang="en-US" sz="900" baseline="0" dirty="0"/>
              <a:t> is </a:t>
            </a:r>
            <a:r>
              <a:rPr lang="en-US" sz="900" baseline="0" dirty="0" err="1"/>
              <a:t>tweerichtingsverkeer</a:t>
            </a:r>
            <a:r>
              <a:rPr lang="en-US" sz="900" baseline="0" dirty="0"/>
              <a:t>. De </a:t>
            </a:r>
            <a:r>
              <a:rPr lang="en-US" sz="900" baseline="0" dirty="0" err="1"/>
              <a:t>ene</a:t>
            </a:r>
            <a:r>
              <a:rPr lang="en-US" sz="900" baseline="0" dirty="0"/>
              <a:t> </a:t>
            </a:r>
            <a:r>
              <a:rPr lang="en-US" sz="900" baseline="0" dirty="0" err="1"/>
              <a:t>lijn</a:t>
            </a:r>
            <a:r>
              <a:rPr lang="en-US" sz="900" baseline="0" dirty="0"/>
              <a:t> </a:t>
            </a:r>
            <a:r>
              <a:rPr lang="en-US" sz="900" baseline="0" dirty="0" err="1"/>
              <a:t>geeft</a:t>
            </a:r>
            <a:r>
              <a:rPr lang="en-US" sz="900" baseline="0" dirty="0"/>
              <a:t> de </a:t>
            </a:r>
            <a:r>
              <a:rPr lang="en-US" sz="900" baseline="0" dirty="0" err="1"/>
              <a:t>dialoog</a:t>
            </a:r>
            <a:r>
              <a:rPr lang="en-US" sz="900" baseline="0" dirty="0"/>
              <a:t> </a:t>
            </a:r>
            <a:r>
              <a:rPr lang="en-US" sz="900" baseline="0" dirty="0" err="1"/>
              <a:t>weer</a:t>
            </a:r>
            <a:r>
              <a:rPr lang="en-US" sz="900" baseline="0" dirty="0"/>
              <a:t>.</a:t>
            </a:r>
            <a:endParaRPr lang="en-US" sz="900" dirty="0"/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152746" y="1211893"/>
            <a:ext cx="2208588" cy="560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24" tIns="46212" rIns="92424" bIns="46212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01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5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25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97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69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41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100" dirty="0">
              <a:latin typeface="ZapfHumnst BT" pitchFamily="34" charset="0"/>
            </a:endParaRP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Emphasize that the use-case diagram is intended only to show the actors, use cases, and the relationships between them. But the relationships are spelled out in detail in the descriptions of use cases.</a:t>
            </a:r>
          </a:p>
        </p:txBody>
      </p:sp>
    </p:spTree>
    <p:extLst>
      <p:ext uri="{BB962C8B-B14F-4D97-AF65-F5344CB8AC3E}">
        <p14:creationId xmlns:p14="http://schemas.microsoft.com/office/powerpoint/2010/main" val="3593244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4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Business value (</a:t>
            </a:r>
            <a:r>
              <a:rPr lang="en-US" sz="900" b="1" dirty="0" err="1"/>
              <a:t>waarde</a:t>
            </a:r>
            <a:r>
              <a:rPr lang="en-US" sz="900" b="1" dirty="0"/>
              <a:t>)</a:t>
            </a:r>
            <a:r>
              <a:rPr lang="en-US" sz="900" dirty="0"/>
              <a:t> </a:t>
            </a:r>
            <a:r>
              <a:rPr lang="en-US" sz="900" dirty="0" err="1"/>
              <a:t>wordt</a:t>
            </a:r>
            <a:r>
              <a:rPr lang="en-US" sz="900" dirty="0"/>
              <a:t> </a:t>
            </a:r>
            <a:r>
              <a:rPr lang="en-US" sz="900" dirty="0" err="1"/>
              <a:t>gebaseerd</a:t>
            </a:r>
            <a:r>
              <a:rPr lang="en-US" sz="900" dirty="0"/>
              <a:t> op </a:t>
            </a:r>
            <a:r>
              <a:rPr lang="en-US" sz="900" dirty="0" err="1"/>
              <a:t>opbrengst</a:t>
            </a:r>
            <a:r>
              <a:rPr lang="en-US" sz="900" dirty="0"/>
              <a:t>, </a:t>
            </a:r>
            <a:r>
              <a:rPr lang="en-US" sz="900" dirty="0" err="1"/>
              <a:t>afgenomen</a:t>
            </a:r>
            <a:r>
              <a:rPr lang="en-US" sz="900" dirty="0"/>
              <a:t> </a:t>
            </a:r>
            <a:r>
              <a:rPr lang="en-US" sz="900" dirty="0" err="1"/>
              <a:t>uitgaven</a:t>
            </a:r>
            <a:r>
              <a:rPr lang="en-US" sz="900" dirty="0"/>
              <a:t> of </a:t>
            </a:r>
            <a:r>
              <a:rPr lang="en-US" sz="900" dirty="0" err="1"/>
              <a:t>immateriele</a:t>
            </a:r>
            <a:r>
              <a:rPr lang="en-US" sz="900" dirty="0"/>
              <a:t> </a:t>
            </a:r>
            <a:r>
              <a:rPr lang="en-US" sz="900" dirty="0" err="1"/>
              <a:t>voordelen</a:t>
            </a:r>
            <a:r>
              <a:rPr lang="en-US" sz="900" dirty="0"/>
              <a:t>. </a:t>
            </a:r>
            <a:r>
              <a:rPr lang="en-US" sz="900" dirty="0" err="1"/>
              <a:t>Wanneer</a:t>
            </a:r>
            <a:r>
              <a:rPr lang="en-US" sz="900" baseline="0" dirty="0"/>
              <a:t> </a:t>
            </a:r>
            <a:r>
              <a:rPr lang="en-US" sz="900" baseline="0" dirty="0" err="1"/>
              <a:t>er</a:t>
            </a:r>
            <a:r>
              <a:rPr lang="en-US" sz="900" baseline="0" dirty="0"/>
              <a:t> </a:t>
            </a:r>
            <a:r>
              <a:rPr lang="en-US" sz="900" baseline="0" dirty="0" err="1"/>
              <a:t>geen</a:t>
            </a:r>
            <a:r>
              <a:rPr lang="en-US" sz="900" baseline="0" dirty="0"/>
              <a:t> </a:t>
            </a:r>
            <a:r>
              <a:rPr lang="en-US" sz="900" baseline="0" dirty="0" err="1"/>
              <a:t>overeenstemming</a:t>
            </a:r>
            <a:r>
              <a:rPr lang="en-US" sz="900" baseline="0" dirty="0"/>
              <a:t> is, </a:t>
            </a:r>
            <a:r>
              <a:rPr lang="en-US" sz="900" baseline="0" dirty="0" err="1"/>
              <a:t>probeer</a:t>
            </a:r>
            <a:r>
              <a:rPr lang="en-US" sz="900" baseline="0" dirty="0"/>
              <a:t> </a:t>
            </a:r>
            <a:r>
              <a:rPr lang="en-US" sz="900" baseline="0" dirty="0" err="1"/>
              <a:t>deze</a:t>
            </a:r>
            <a:r>
              <a:rPr lang="en-US" sz="900" baseline="0" dirty="0"/>
              <a:t> </a:t>
            </a:r>
            <a:r>
              <a:rPr lang="en-US" sz="900" baseline="0" dirty="0" err="1"/>
              <a:t>uit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drukken</a:t>
            </a:r>
            <a:r>
              <a:rPr lang="en-US" sz="900" baseline="0" dirty="0"/>
              <a:t> in euro’s /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kwantificeren</a:t>
            </a:r>
            <a:r>
              <a:rPr lang="en-US" sz="900" baseline="0" dirty="0"/>
              <a:t> </a:t>
            </a:r>
            <a:r>
              <a:rPr lang="en-US" sz="900" baseline="0" dirty="0" err="1"/>
              <a:t>en</a:t>
            </a:r>
            <a:r>
              <a:rPr lang="en-US" sz="900" baseline="0" dirty="0"/>
              <a:t> zo met </a:t>
            </a:r>
            <a:r>
              <a:rPr lang="en-US" sz="900" baseline="0" dirty="0" err="1"/>
              <a:t>elkaar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vergelijken</a:t>
            </a:r>
            <a:r>
              <a:rPr lang="en-US" sz="900" baseline="0" dirty="0"/>
              <a:t>.</a:t>
            </a:r>
            <a:endParaRPr lang="en-US" sz="900" dirty="0"/>
          </a:p>
          <a:p>
            <a:r>
              <a:rPr lang="en-US" sz="900" b="1" dirty="0" err="1"/>
              <a:t>Risico</a:t>
            </a:r>
            <a:r>
              <a:rPr lang="en-US" sz="900" dirty="0"/>
              <a:t> is </a:t>
            </a:r>
            <a:r>
              <a:rPr lang="en-US" sz="900" dirty="0" err="1"/>
              <a:t>gebaseerd</a:t>
            </a:r>
            <a:r>
              <a:rPr lang="en-US" sz="900" dirty="0"/>
              <a:t> op de </a:t>
            </a:r>
            <a:r>
              <a:rPr lang="en-US" sz="900" dirty="0" err="1"/>
              <a:t>bekende</a:t>
            </a:r>
            <a:r>
              <a:rPr lang="en-US" sz="900" dirty="0"/>
              <a:t> </a:t>
            </a:r>
            <a:r>
              <a:rPr lang="en-US" sz="900" dirty="0" err="1"/>
              <a:t>architectuur</a:t>
            </a:r>
            <a:r>
              <a:rPr lang="en-US" sz="900" dirty="0"/>
              <a:t> </a:t>
            </a:r>
            <a:r>
              <a:rPr lang="en-US" sz="900" dirty="0" err="1"/>
              <a:t>risico’s</a:t>
            </a:r>
            <a:r>
              <a:rPr lang="en-US" sz="900" dirty="0"/>
              <a:t> die </a:t>
            </a:r>
            <a:r>
              <a:rPr lang="en-US" sz="900" dirty="0" err="1"/>
              <a:t>verbonden</a:t>
            </a:r>
            <a:r>
              <a:rPr lang="en-US" sz="900" dirty="0"/>
              <a:t> </a:t>
            </a:r>
            <a:r>
              <a:rPr lang="en-US" sz="900" dirty="0" err="1"/>
              <a:t>zijn</a:t>
            </a:r>
            <a:r>
              <a:rPr lang="en-US" sz="900" dirty="0"/>
              <a:t> </a:t>
            </a:r>
            <a:r>
              <a:rPr lang="en-US" sz="900" dirty="0" err="1"/>
              <a:t>aan</a:t>
            </a:r>
            <a:r>
              <a:rPr lang="en-US" sz="900" dirty="0"/>
              <a:t> de </a:t>
            </a:r>
            <a:r>
              <a:rPr lang="en-US" sz="900" dirty="0" err="1"/>
              <a:t>implementatie</a:t>
            </a:r>
            <a:r>
              <a:rPr lang="en-US" sz="900" dirty="0"/>
              <a:t> van de </a:t>
            </a:r>
            <a:r>
              <a:rPr lang="en-US" sz="900" dirty="0" err="1"/>
              <a:t>functionaliteit</a:t>
            </a:r>
            <a:r>
              <a:rPr lang="en-US" sz="900" baseline="0" dirty="0"/>
              <a:t> van de use case (mate van </a:t>
            </a:r>
            <a:r>
              <a:rPr lang="en-US" sz="900" dirty="0" err="1"/>
              <a:t>complexiteit</a:t>
            </a:r>
            <a:r>
              <a:rPr lang="en-US" sz="900" dirty="0"/>
              <a:t>,</a:t>
            </a:r>
            <a:r>
              <a:rPr lang="en-US" sz="900" baseline="0" dirty="0"/>
              <a:t> </a:t>
            </a:r>
            <a:r>
              <a:rPr lang="en-US" sz="900" baseline="0" dirty="0" err="1"/>
              <a:t>onzekerheid</a:t>
            </a:r>
            <a:r>
              <a:rPr lang="en-US" sz="900" baseline="0" dirty="0"/>
              <a:t> over de </a:t>
            </a:r>
            <a:r>
              <a:rPr lang="en-US" sz="900" baseline="0" dirty="0" err="1"/>
              <a:t>oplossing</a:t>
            </a:r>
            <a:r>
              <a:rPr lang="en-US" sz="900" baseline="0" dirty="0"/>
              <a:t>) </a:t>
            </a:r>
            <a:r>
              <a:rPr lang="en-US" sz="900" baseline="0" dirty="0" err="1"/>
              <a:t>Wanneer</a:t>
            </a:r>
            <a:r>
              <a:rPr lang="en-US" sz="900" baseline="0" dirty="0"/>
              <a:t> </a:t>
            </a:r>
            <a:r>
              <a:rPr lang="en-US" sz="900" baseline="0" dirty="0" err="1"/>
              <a:t>gebruik</a:t>
            </a:r>
            <a:r>
              <a:rPr lang="en-US" sz="900" baseline="0" dirty="0"/>
              <a:t> </a:t>
            </a:r>
            <a:r>
              <a:rPr lang="en-US" sz="900" baseline="0" dirty="0" err="1"/>
              <a:t>gemaakt</a:t>
            </a:r>
            <a:r>
              <a:rPr lang="en-US" sz="900" baseline="0" dirty="0"/>
              <a:t> </a:t>
            </a:r>
            <a:r>
              <a:rPr lang="en-US" sz="900" baseline="0" dirty="0" err="1"/>
              <a:t>wordt</a:t>
            </a:r>
            <a:r>
              <a:rPr lang="en-US" sz="900" baseline="0" dirty="0"/>
              <a:t> van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pakketoplossing</a:t>
            </a:r>
            <a:r>
              <a:rPr lang="en-US" sz="900" baseline="0" dirty="0"/>
              <a:t> </a:t>
            </a:r>
            <a:r>
              <a:rPr lang="en-US" sz="900" baseline="0" dirty="0" err="1"/>
              <a:t>kijk</a:t>
            </a:r>
            <a:r>
              <a:rPr lang="en-US" sz="900" baseline="0" dirty="0"/>
              <a:t> </a:t>
            </a:r>
            <a:r>
              <a:rPr lang="en-US" sz="900" baseline="0" dirty="0" err="1"/>
              <a:t>dan</a:t>
            </a:r>
            <a:r>
              <a:rPr lang="en-US" sz="900" baseline="0" dirty="0"/>
              <a:t> </a:t>
            </a:r>
            <a:r>
              <a:rPr lang="en-US" sz="900" baseline="0" dirty="0" err="1"/>
              <a:t>primair</a:t>
            </a:r>
            <a:r>
              <a:rPr lang="en-US" sz="900" baseline="0" dirty="0"/>
              <a:t> </a:t>
            </a:r>
            <a:r>
              <a:rPr lang="en-US" sz="900" baseline="0" dirty="0" err="1"/>
              <a:t>naar</a:t>
            </a:r>
            <a:r>
              <a:rPr lang="en-US" sz="900" baseline="0" dirty="0"/>
              <a:t> </a:t>
            </a:r>
            <a:r>
              <a:rPr lang="en-US" sz="900" baseline="0" dirty="0" err="1"/>
              <a:t>risico’s</a:t>
            </a:r>
            <a:r>
              <a:rPr lang="en-US" sz="900" baseline="0" dirty="0"/>
              <a:t> </a:t>
            </a:r>
            <a:r>
              <a:rPr lang="en-US" sz="900" baseline="0" dirty="0" err="1"/>
              <a:t>vanuit</a:t>
            </a:r>
            <a:r>
              <a:rPr lang="en-US" sz="900" baseline="0" dirty="0"/>
              <a:t> de </a:t>
            </a:r>
            <a:r>
              <a:rPr lang="en-US" sz="900" baseline="0" dirty="0" err="1"/>
              <a:t>integratie</a:t>
            </a:r>
            <a:r>
              <a:rPr lang="en-US" sz="900" baseline="0" dirty="0"/>
              <a:t> met </a:t>
            </a:r>
            <a:r>
              <a:rPr lang="en-US" sz="900" baseline="0" dirty="0" err="1"/>
              <a:t>andere</a:t>
            </a:r>
            <a:r>
              <a:rPr lang="en-US" sz="900" baseline="0" dirty="0"/>
              <a:t> </a:t>
            </a:r>
            <a:r>
              <a:rPr lang="en-US" sz="900" baseline="0" dirty="0" err="1"/>
              <a:t>systemen</a:t>
            </a:r>
            <a:r>
              <a:rPr lang="en-US" sz="900" baseline="0" dirty="0"/>
              <a:t>.</a:t>
            </a:r>
          </a:p>
          <a:p>
            <a:endParaRPr lang="en-US" sz="900" dirty="0"/>
          </a:p>
          <a:p>
            <a:r>
              <a:rPr lang="en-US" sz="900" dirty="0" err="1"/>
              <a:t>Wanneer</a:t>
            </a:r>
            <a:r>
              <a:rPr lang="en-US" sz="900" dirty="0"/>
              <a:t> je </a:t>
            </a:r>
            <a:r>
              <a:rPr lang="en-US" sz="900" dirty="0" err="1"/>
              <a:t>vanuit</a:t>
            </a:r>
            <a:r>
              <a:rPr lang="en-US" sz="900" dirty="0"/>
              <a:t> de </a:t>
            </a:r>
            <a:r>
              <a:rPr lang="en-US" sz="900" dirty="0" err="1"/>
              <a:t>gebruiker</a:t>
            </a:r>
            <a:r>
              <a:rPr lang="en-US" sz="900" dirty="0"/>
              <a:t> / actor </a:t>
            </a:r>
            <a:r>
              <a:rPr lang="en-US" sz="900" dirty="0" err="1"/>
              <a:t>waarde</a:t>
            </a:r>
            <a:r>
              <a:rPr lang="en-US" sz="900" baseline="0" dirty="0"/>
              <a:t>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risico</a:t>
            </a:r>
            <a:r>
              <a:rPr lang="en-US" sz="900" baseline="0" dirty="0"/>
              <a:t> </a:t>
            </a:r>
            <a:r>
              <a:rPr lang="en-US" sz="900" baseline="0" dirty="0" err="1"/>
              <a:t>bepaalt</a:t>
            </a:r>
            <a:r>
              <a:rPr lang="en-US" sz="900" baseline="0" dirty="0"/>
              <a:t>, </a:t>
            </a:r>
            <a:r>
              <a:rPr lang="en-US" sz="900" baseline="0" dirty="0" err="1"/>
              <a:t>beperk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dergelijke</a:t>
            </a:r>
            <a:r>
              <a:rPr lang="en-US" sz="900" baseline="0" dirty="0"/>
              <a:t> </a:t>
            </a:r>
            <a:r>
              <a:rPr lang="en-US" sz="900" baseline="0" dirty="0" err="1"/>
              <a:t>sessie</a:t>
            </a:r>
            <a:r>
              <a:rPr lang="en-US" sz="900" baseline="0" dirty="0"/>
              <a:t> </a:t>
            </a:r>
            <a:r>
              <a:rPr lang="en-US" sz="900" baseline="0" dirty="0" err="1"/>
              <a:t>dan</a:t>
            </a:r>
            <a:r>
              <a:rPr lang="en-US" sz="900" baseline="0" dirty="0"/>
              <a:t> in de </a:t>
            </a:r>
            <a:r>
              <a:rPr lang="en-US" sz="900" baseline="0" dirty="0" err="1"/>
              <a:t>tijd</a:t>
            </a:r>
            <a:r>
              <a:rPr lang="en-US" sz="900" baseline="0" dirty="0"/>
              <a:t>, </a:t>
            </a:r>
            <a:r>
              <a:rPr lang="en-US" sz="900" baseline="0" dirty="0" err="1"/>
              <a:t>en</a:t>
            </a:r>
            <a:r>
              <a:rPr lang="en-US" sz="900" baseline="0" dirty="0"/>
              <a:t> hang </a:t>
            </a:r>
            <a:r>
              <a:rPr lang="en-US" sz="900" baseline="0" dirty="0" err="1"/>
              <a:t>aan</a:t>
            </a:r>
            <a:r>
              <a:rPr lang="en-US" sz="900" baseline="0" dirty="0"/>
              <a:t> </a:t>
            </a:r>
            <a:r>
              <a:rPr lang="en-US" sz="900" baseline="0" dirty="0" err="1"/>
              <a:t>iedere</a:t>
            </a:r>
            <a:r>
              <a:rPr lang="en-US" sz="900" baseline="0" dirty="0"/>
              <a:t> </a:t>
            </a:r>
            <a:r>
              <a:rPr lang="en-US" sz="900" baseline="0" dirty="0" err="1"/>
              <a:t>waarde</a:t>
            </a:r>
            <a:r>
              <a:rPr lang="en-US" sz="900" baseline="0" dirty="0"/>
              <a:t> / </a:t>
            </a:r>
            <a:r>
              <a:rPr lang="en-US" sz="900" baseline="0" dirty="0" err="1"/>
              <a:t>risico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indicator </a:t>
            </a:r>
            <a:r>
              <a:rPr lang="en-US" sz="900" baseline="0" dirty="0" err="1"/>
              <a:t>hoog</a:t>
            </a:r>
            <a:r>
              <a:rPr lang="en-US" sz="900" baseline="0" dirty="0"/>
              <a:t> / </a:t>
            </a:r>
            <a:r>
              <a:rPr lang="en-US" sz="900" baseline="0" dirty="0" err="1"/>
              <a:t>gemiddeld</a:t>
            </a:r>
            <a:r>
              <a:rPr lang="en-US" sz="900" baseline="0" dirty="0"/>
              <a:t> / </a:t>
            </a:r>
            <a:r>
              <a:rPr lang="en-US" sz="900" baseline="0" dirty="0" err="1"/>
              <a:t>laag</a:t>
            </a:r>
            <a:r>
              <a:rPr lang="en-US" sz="900" baseline="0" dirty="0"/>
              <a:t>.</a:t>
            </a:r>
          </a:p>
          <a:p>
            <a:r>
              <a:rPr lang="en-US" sz="900" baseline="0" dirty="0" err="1"/>
              <a:t>Dit</a:t>
            </a:r>
            <a:r>
              <a:rPr lang="en-US" sz="900" baseline="0" dirty="0"/>
              <a:t> doe je om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bepalen</a:t>
            </a:r>
            <a:r>
              <a:rPr lang="en-US" sz="900" baseline="0" dirty="0"/>
              <a:t> met </a:t>
            </a:r>
            <a:r>
              <a:rPr lang="en-US" sz="900" baseline="0" dirty="0" err="1"/>
              <a:t>welke</a:t>
            </a:r>
            <a:r>
              <a:rPr lang="en-US" sz="900" baseline="0" dirty="0"/>
              <a:t> use cases je </a:t>
            </a:r>
            <a:r>
              <a:rPr lang="en-US" sz="900" baseline="0" dirty="0" err="1"/>
              <a:t>moet</a:t>
            </a:r>
            <a:r>
              <a:rPr lang="en-US" sz="900" baseline="0" dirty="0"/>
              <a:t> </a:t>
            </a:r>
            <a:r>
              <a:rPr lang="en-US" sz="900" baseline="0" dirty="0" err="1"/>
              <a:t>beginnen</a:t>
            </a:r>
            <a:r>
              <a:rPr lang="en-US" sz="900" baseline="0" dirty="0"/>
              <a:t> met </a:t>
            </a:r>
            <a:r>
              <a:rPr lang="en-US" sz="900" baseline="0" dirty="0" err="1"/>
              <a:t>detailleren</a:t>
            </a:r>
            <a:r>
              <a:rPr lang="en-US" sz="900" baseline="0" dirty="0"/>
              <a:t> / </a:t>
            </a:r>
            <a:r>
              <a:rPr lang="en-US" sz="900" baseline="0" dirty="0" err="1"/>
              <a:t>uitwerken</a:t>
            </a:r>
            <a:r>
              <a:rPr lang="en-US" sz="900" baseline="0" dirty="0"/>
              <a:t>.</a:t>
            </a:r>
            <a:endParaRPr lang="en-US" sz="900" dirty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455122" y="1233814"/>
            <a:ext cx="1984145" cy="685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8" tIns="63998" rIns="63998" bIns="63998"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8688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38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73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45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17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89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61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900" dirty="0"/>
              <a:t>Suggest time boxing assessment activities; otherwise people will create finer and finer distinctions of little additional value. That time would be better spent writing use cases. </a:t>
            </a:r>
          </a:p>
          <a:p>
            <a:endParaRPr lang="en-US" sz="900" dirty="0"/>
          </a:p>
          <a:p>
            <a:r>
              <a:rPr lang="en-US" sz="900" dirty="0"/>
              <a:t>Business values should be the same for different departments or organizations within the same company. Technical risks, however, will vary from project to project. </a:t>
            </a:r>
          </a:p>
        </p:txBody>
      </p:sp>
    </p:spTree>
    <p:extLst>
      <p:ext uri="{BB962C8B-B14F-4D97-AF65-F5344CB8AC3E}">
        <p14:creationId xmlns:p14="http://schemas.microsoft.com/office/powerpoint/2010/main" val="1111306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455122" y="1233814"/>
            <a:ext cx="1984145" cy="685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8" tIns="63998" rIns="63998" bIns="63998"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8688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38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73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45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17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89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61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900" dirty="0"/>
              <a:t>How do you find use cases?: slide 16-20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61360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Denk eraan dat er</a:t>
            </a:r>
            <a:r>
              <a:rPr lang="nl-NL" baseline="0" dirty="0"/>
              <a:t> </a:t>
            </a:r>
            <a:r>
              <a:rPr lang="nl-NL" dirty="0"/>
              <a:t>een hiërarchische</a:t>
            </a:r>
            <a:r>
              <a:rPr lang="nl-NL" baseline="0" dirty="0"/>
              <a:t> decompositie van “pilletje”  hebben gemaakt! -&gt; vinden van UC!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9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dirty="0"/>
              <a:t>(</a:t>
            </a:r>
            <a:r>
              <a:rPr lang="en-US" sz="900" dirty="0" err="1"/>
              <a:t>herhaling</a:t>
            </a:r>
            <a:r>
              <a:rPr lang="en-US" sz="900" dirty="0"/>
              <a:t> van </a:t>
            </a:r>
            <a:r>
              <a:rPr lang="en-US" sz="900" dirty="0" err="1"/>
              <a:t>vorige</a:t>
            </a:r>
            <a:r>
              <a:rPr lang="en-US" sz="900" dirty="0"/>
              <a:t> les)</a:t>
            </a:r>
          </a:p>
          <a:p>
            <a:r>
              <a:rPr lang="en-US" sz="900" dirty="0"/>
              <a:t>Met</a:t>
            </a:r>
            <a:r>
              <a:rPr lang="en-US" sz="900" baseline="0" dirty="0"/>
              <a:t> </a:t>
            </a:r>
            <a:r>
              <a:rPr lang="en-US" sz="900" baseline="0" dirty="0" err="1"/>
              <a:t>uitzondering</a:t>
            </a:r>
            <a:r>
              <a:rPr lang="en-US" sz="900" baseline="0" dirty="0"/>
              <a:t> van hele </a:t>
            </a:r>
            <a:r>
              <a:rPr lang="en-US" sz="900" baseline="0" dirty="0" err="1"/>
              <a:t>eenvoudige</a:t>
            </a:r>
            <a:r>
              <a:rPr lang="en-US" sz="900" baseline="0" dirty="0"/>
              <a:t> </a:t>
            </a:r>
            <a:r>
              <a:rPr lang="en-US" sz="900" baseline="0" dirty="0" err="1"/>
              <a:t>systemen</a:t>
            </a:r>
            <a:r>
              <a:rPr lang="en-US" sz="900" baseline="0" dirty="0"/>
              <a:t>, </a:t>
            </a:r>
            <a:r>
              <a:rPr lang="en-US" sz="900" baseline="0" dirty="0" err="1"/>
              <a:t>worden</a:t>
            </a:r>
            <a:r>
              <a:rPr lang="en-US" sz="900" baseline="0" dirty="0"/>
              <a:t> use cases </a:t>
            </a:r>
            <a:r>
              <a:rPr lang="en-US" sz="900" baseline="0" dirty="0" err="1"/>
              <a:t>niet</a:t>
            </a:r>
            <a:r>
              <a:rPr lang="en-US" sz="900" baseline="0" dirty="0"/>
              <a:t> in </a:t>
            </a:r>
            <a:r>
              <a:rPr lang="en-US" sz="900" baseline="0" dirty="0" err="1"/>
              <a:t>één</a:t>
            </a:r>
            <a:r>
              <a:rPr lang="en-US" sz="900" baseline="0" dirty="0"/>
              <a:t> </a:t>
            </a:r>
            <a:r>
              <a:rPr lang="en-US" sz="900" baseline="0" dirty="0" err="1"/>
              <a:t>rechttoe</a:t>
            </a:r>
            <a:r>
              <a:rPr lang="en-US" sz="900" baseline="0" dirty="0"/>
              <a:t> </a:t>
            </a:r>
            <a:r>
              <a:rPr lang="en-US" sz="900" baseline="0" dirty="0" err="1"/>
              <a:t>rechtaan</a:t>
            </a:r>
            <a:r>
              <a:rPr lang="en-US" sz="900" baseline="0" dirty="0"/>
              <a:t> </a:t>
            </a:r>
            <a:r>
              <a:rPr lang="en-US" sz="900" baseline="0" dirty="0" err="1"/>
              <a:t>proces</a:t>
            </a:r>
            <a:r>
              <a:rPr lang="en-US" sz="900" baseline="0" dirty="0"/>
              <a:t> </a:t>
            </a:r>
            <a:r>
              <a:rPr lang="en-US" sz="900" baseline="0" dirty="0" err="1"/>
              <a:t>beschreven</a:t>
            </a:r>
            <a:r>
              <a:rPr lang="en-US" sz="900" baseline="0" dirty="0"/>
              <a:t>. In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iteratief</a:t>
            </a:r>
            <a:r>
              <a:rPr lang="en-US" sz="900" baseline="0" dirty="0"/>
              <a:t> </a:t>
            </a:r>
            <a:r>
              <a:rPr lang="en-US" sz="900" baseline="0" dirty="0" err="1"/>
              <a:t>proces</a:t>
            </a:r>
            <a:r>
              <a:rPr lang="en-US" sz="900" baseline="0" dirty="0"/>
              <a:t> </a:t>
            </a:r>
            <a:r>
              <a:rPr lang="en-US" sz="900" baseline="0" dirty="0" err="1"/>
              <a:t>ontwikkelt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use case </a:t>
            </a:r>
            <a:r>
              <a:rPr lang="en-US" sz="900" baseline="0" dirty="0" err="1"/>
              <a:t>zich</a:t>
            </a:r>
            <a:r>
              <a:rPr lang="en-US" sz="900" baseline="0" dirty="0"/>
              <a:t> van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klein</a:t>
            </a:r>
            <a:r>
              <a:rPr lang="en-US" sz="900" baseline="0" dirty="0"/>
              <a:t> </a:t>
            </a:r>
            <a:r>
              <a:rPr lang="en-US" sz="900" baseline="0" dirty="0" err="1"/>
              <a:t>vonkje</a:t>
            </a:r>
            <a:r>
              <a:rPr lang="en-US" sz="900" baseline="0" dirty="0"/>
              <a:t> /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idee</a:t>
            </a:r>
            <a:r>
              <a:rPr lang="en-US" sz="900" baseline="0" dirty="0"/>
              <a:t> </a:t>
            </a:r>
            <a:r>
              <a:rPr lang="en-US" sz="900" baseline="0" dirty="0" err="1"/>
              <a:t>naar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gedetailleerde</a:t>
            </a:r>
            <a:r>
              <a:rPr lang="en-US" sz="900" baseline="0" dirty="0"/>
              <a:t> </a:t>
            </a:r>
            <a:r>
              <a:rPr lang="en-US" sz="900" baseline="0" dirty="0" err="1"/>
              <a:t>beschrijving</a:t>
            </a:r>
            <a:r>
              <a:rPr lang="en-US" sz="900" baseline="0" dirty="0"/>
              <a:t> van </a:t>
            </a:r>
            <a:r>
              <a:rPr lang="en-US" sz="900" baseline="0" dirty="0" err="1"/>
              <a:t>systeemgedrag</a:t>
            </a:r>
            <a:r>
              <a:rPr lang="en-US" sz="900" baseline="0" dirty="0"/>
              <a:t>.</a:t>
            </a:r>
          </a:p>
          <a:p>
            <a:r>
              <a:rPr lang="en-US" sz="900" dirty="0" err="1"/>
              <a:t>Licht</a:t>
            </a:r>
            <a:r>
              <a:rPr lang="en-US" sz="900" dirty="0"/>
              <a:t> de </a:t>
            </a:r>
            <a:r>
              <a:rPr lang="en-US" sz="900" dirty="0" err="1"/>
              <a:t>vier</a:t>
            </a:r>
            <a:r>
              <a:rPr lang="en-US" sz="900" dirty="0"/>
              <a:t> </a:t>
            </a:r>
            <a:r>
              <a:rPr lang="en-US" sz="900" dirty="0" err="1"/>
              <a:t>stappen</a:t>
            </a:r>
            <a:r>
              <a:rPr lang="en-US" sz="900" dirty="0"/>
              <a:t> nog even toe:</a:t>
            </a:r>
          </a:p>
          <a:p>
            <a:pPr marL="228600" lvl="1" indent="-114300"/>
            <a:r>
              <a:rPr lang="en-US" sz="900" dirty="0"/>
              <a:t>1. </a:t>
            </a:r>
            <a:r>
              <a:rPr lang="en-US" sz="900" dirty="0" err="1"/>
              <a:t>Vind</a:t>
            </a:r>
            <a:r>
              <a:rPr lang="en-US" sz="900" baseline="0" dirty="0"/>
              <a:t> </a:t>
            </a:r>
            <a:r>
              <a:rPr lang="en-US" sz="900" baseline="0" dirty="0" err="1"/>
              <a:t>eerst</a:t>
            </a:r>
            <a:r>
              <a:rPr lang="en-US" sz="900" baseline="0" dirty="0"/>
              <a:t> de </a:t>
            </a:r>
            <a:r>
              <a:rPr lang="en-US" sz="900" baseline="0" dirty="0" err="1"/>
              <a:t>actoren</a:t>
            </a:r>
            <a:endParaRPr lang="en-US" sz="900" dirty="0"/>
          </a:p>
          <a:p>
            <a:pPr marL="228600" lvl="1" indent="-114300"/>
            <a:r>
              <a:rPr lang="en-US" sz="900" dirty="0"/>
              <a:t>2. Ga </a:t>
            </a:r>
            <a:r>
              <a:rPr lang="en-US" sz="900" dirty="0" err="1"/>
              <a:t>dan</a:t>
            </a:r>
            <a:r>
              <a:rPr lang="en-US" sz="900" dirty="0"/>
              <a:t> op </a:t>
            </a:r>
            <a:r>
              <a:rPr lang="en-US" sz="900" dirty="0" err="1"/>
              <a:t>zoek</a:t>
            </a:r>
            <a:r>
              <a:rPr lang="en-US" sz="900" dirty="0"/>
              <a:t> </a:t>
            </a:r>
            <a:r>
              <a:rPr lang="en-US" sz="900" dirty="0" err="1"/>
              <a:t>naar</a:t>
            </a:r>
            <a:r>
              <a:rPr lang="en-US" sz="900" dirty="0"/>
              <a:t> Use cases </a:t>
            </a:r>
            <a:r>
              <a:rPr lang="en-US" sz="900" dirty="0" err="1"/>
              <a:t>en</a:t>
            </a:r>
            <a:r>
              <a:rPr lang="en-US" sz="900" dirty="0"/>
              <a:t> </a:t>
            </a:r>
            <a:r>
              <a:rPr lang="en-US" sz="900" dirty="0" err="1"/>
              <a:t>beschrijf</a:t>
            </a:r>
            <a:r>
              <a:rPr lang="en-US" sz="900" baseline="0" dirty="0"/>
              <a:t> </a:t>
            </a:r>
            <a:r>
              <a:rPr lang="en-US" sz="900" baseline="0" dirty="0" err="1"/>
              <a:t>ze</a:t>
            </a:r>
            <a:r>
              <a:rPr lang="en-US" sz="900" baseline="0" dirty="0"/>
              <a:t> </a:t>
            </a:r>
            <a:r>
              <a:rPr lang="en-US" sz="900" baseline="0" dirty="0" err="1"/>
              <a:t>kort</a:t>
            </a:r>
            <a:r>
              <a:rPr lang="en-US" sz="900" baseline="0" dirty="0"/>
              <a:t>.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houdt</a:t>
            </a:r>
            <a:r>
              <a:rPr lang="en-US" sz="900" baseline="0" dirty="0"/>
              <a:t> in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doel</a:t>
            </a:r>
            <a:r>
              <a:rPr lang="en-US" sz="900" baseline="0" dirty="0"/>
              <a:t> in twee of </a:t>
            </a:r>
            <a:r>
              <a:rPr lang="en-US" sz="900" baseline="0" dirty="0" err="1"/>
              <a:t>drie</a:t>
            </a:r>
            <a:r>
              <a:rPr lang="en-US" sz="900" baseline="0" dirty="0"/>
              <a:t> </a:t>
            </a:r>
            <a:r>
              <a:rPr lang="en-US" sz="900" baseline="0" dirty="0" err="1"/>
              <a:t>zinnen</a:t>
            </a:r>
            <a:r>
              <a:rPr lang="en-US" sz="900" baseline="0" dirty="0"/>
              <a:t>. </a:t>
            </a:r>
            <a:r>
              <a:rPr lang="en-US" sz="900" baseline="0" dirty="0" err="1"/>
              <a:t>Terwijl</a:t>
            </a:r>
            <a:r>
              <a:rPr lang="en-US" sz="900" baseline="0" dirty="0"/>
              <a:t> je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doet</a:t>
            </a:r>
            <a:r>
              <a:rPr lang="en-US" sz="900" baseline="0" dirty="0"/>
              <a:t> kun je </a:t>
            </a:r>
            <a:r>
              <a:rPr lang="en-US" sz="900" baseline="0" dirty="0" err="1"/>
              <a:t>additionele</a:t>
            </a:r>
            <a:r>
              <a:rPr lang="en-US" sz="900" baseline="0" dirty="0"/>
              <a:t> </a:t>
            </a:r>
            <a:r>
              <a:rPr lang="en-US" sz="900" baseline="0" dirty="0" err="1"/>
              <a:t>actoren</a:t>
            </a:r>
            <a:r>
              <a:rPr lang="en-US" sz="900" baseline="0" dirty="0"/>
              <a:t> </a:t>
            </a:r>
            <a:r>
              <a:rPr lang="en-US" sz="900" baseline="0" dirty="0" err="1"/>
              <a:t>tegenkomen</a:t>
            </a:r>
            <a:r>
              <a:rPr lang="en-US" sz="900" baseline="0" dirty="0"/>
              <a:t>.</a:t>
            </a:r>
            <a:endParaRPr lang="en-US" sz="900" dirty="0"/>
          </a:p>
          <a:p>
            <a:pPr marL="228600" lvl="1" indent="-114300"/>
            <a:r>
              <a:rPr lang="en-US" sz="900" dirty="0"/>
              <a:t>3. De </a:t>
            </a:r>
            <a:r>
              <a:rPr lang="en-US" sz="900" dirty="0" err="1"/>
              <a:t>volgende</a:t>
            </a:r>
            <a:r>
              <a:rPr lang="en-US" sz="900" dirty="0"/>
              <a:t> </a:t>
            </a:r>
            <a:r>
              <a:rPr lang="en-US" sz="900" dirty="0" err="1"/>
              <a:t>ontwikkelingsfase</a:t>
            </a:r>
            <a:r>
              <a:rPr lang="en-US" sz="900" baseline="0" dirty="0"/>
              <a:t> is het </a:t>
            </a:r>
            <a:r>
              <a:rPr lang="en-US" sz="900" baseline="0" dirty="0" err="1"/>
              <a:t>verder</a:t>
            </a:r>
            <a:r>
              <a:rPr lang="en-US" sz="900" baseline="0" dirty="0"/>
              <a:t> </a:t>
            </a:r>
            <a:r>
              <a:rPr lang="en-US" sz="900" baseline="0" dirty="0" err="1"/>
              <a:t>beschrijven</a:t>
            </a:r>
            <a:r>
              <a:rPr lang="en-US" sz="900" baseline="0" dirty="0"/>
              <a:t> van de use case.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kan</a:t>
            </a:r>
            <a:r>
              <a:rPr lang="en-US" sz="900" baseline="0" dirty="0"/>
              <a:t> in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opsomming</a:t>
            </a:r>
            <a:r>
              <a:rPr lang="en-US" sz="900" baseline="0" dirty="0"/>
              <a:t> / </a:t>
            </a:r>
            <a:r>
              <a:rPr lang="en-US" sz="900" baseline="0" dirty="0" err="1"/>
              <a:t>lijstvorm</a:t>
            </a:r>
            <a:r>
              <a:rPr lang="en-US" sz="900" baseline="0" dirty="0"/>
              <a:t> of </a:t>
            </a:r>
            <a:r>
              <a:rPr lang="en-US" sz="900" baseline="0" dirty="0" err="1"/>
              <a:t>gewoon</a:t>
            </a:r>
            <a:r>
              <a:rPr lang="en-US" sz="900" baseline="0" dirty="0"/>
              <a:t> in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beschrijving</a:t>
            </a:r>
            <a:r>
              <a:rPr lang="en-US" sz="900" baseline="0" dirty="0"/>
              <a:t> van de basic flow. </a:t>
            </a:r>
            <a:r>
              <a:rPr lang="en-US" sz="900" dirty="0" err="1"/>
              <a:t>Daarbij</a:t>
            </a:r>
            <a:r>
              <a:rPr lang="en-US" sz="900" dirty="0"/>
              <a:t> kun je </a:t>
            </a:r>
            <a:r>
              <a:rPr lang="en-US" sz="900" dirty="0" err="1"/>
              <a:t>er</a:t>
            </a:r>
            <a:r>
              <a:rPr lang="en-US" sz="900" dirty="0"/>
              <a:t> </a:t>
            </a:r>
            <a:r>
              <a:rPr lang="en-US" sz="900" dirty="0" err="1"/>
              <a:t>voor</a:t>
            </a:r>
            <a:r>
              <a:rPr lang="en-US" sz="900" dirty="0"/>
              <a:t> </a:t>
            </a:r>
            <a:r>
              <a:rPr lang="en-US" sz="900" dirty="0" err="1"/>
              <a:t>kiezen</a:t>
            </a:r>
            <a:r>
              <a:rPr lang="en-US" sz="900" dirty="0"/>
              <a:t> om </a:t>
            </a:r>
            <a:r>
              <a:rPr lang="en-US" sz="900" dirty="0" err="1"/>
              <a:t>eventuele</a:t>
            </a:r>
            <a:r>
              <a:rPr lang="en-US" sz="900" dirty="0"/>
              <a:t> </a:t>
            </a:r>
            <a:r>
              <a:rPr lang="en-US" sz="900" dirty="0" err="1"/>
              <a:t>alternatieve</a:t>
            </a:r>
            <a:r>
              <a:rPr lang="en-US" sz="900" dirty="0"/>
              <a:t> flows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identificeren</a:t>
            </a:r>
            <a:r>
              <a:rPr lang="en-US" sz="900" dirty="0"/>
              <a:t> (nog </a:t>
            </a:r>
            <a:r>
              <a:rPr lang="en-US" sz="900" dirty="0" err="1"/>
              <a:t>niet</a:t>
            </a:r>
            <a:r>
              <a:rPr lang="en-US" sz="900" dirty="0"/>
              <a:t> </a:t>
            </a:r>
            <a:r>
              <a:rPr lang="en-US" sz="900" dirty="0" err="1"/>
              <a:t>beschrijven</a:t>
            </a:r>
            <a:r>
              <a:rPr lang="en-US" sz="900" dirty="0"/>
              <a:t>) </a:t>
            </a:r>
            <a:r>
              <a:rPr lang="en-US" sz="900" dirty="0" err="1"/>
              <a:t>Dit</a:t>
            </a:r>
            <a:r>
              <a:rPr lang="en-US" sz="900" dirty="0"/>
              <a:t> </a:t>
            </a:r>
            <a:r>
              <a:rPr lang="en-US" sz="900" dirty="0" err="1"/>
              <a:t>helpt</a:t>
            </a:r>
            <a:r>
              <a:rPr lang="en-US" sz="900" dirty="0"/>
              <a:t> je om </a:t>
            </a:r>
            <a:r>
              <a:rPr lang="en-US" sz="900" dirty="0" err="1"/>
              <a:t>inzicht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krijgen</a:t>
            </a:r>
            <a:r>
              <a:rPr lang="en-US" sz="900" baseline="0" dirty="0"/>
              <a:t> in de </a:t>
            </a:r>
            <a:r>
              <a:rPr lang="en-US" sz="900" baseline="0" dirty="0" err="1"/>
              <a:t>omvang</a:t>
            </a:r>
            <a:r>
              <a:rPr lang="en-US" sz="900" baseline="0" dirty="0"/>
              <a:t> / </a:t>
            </a:r>
            <a:r>
              <a:rPr lang="en-US" sz="900" baseline="0" dirty="0" err="1"/>
              <a:t>complexteit</a:t>
            </a:r>
            <a:r>
              <a:rPr lang="en-US" sz="900" baseline="0" dirty="0"/>
              <a:t> van de use case, </a:t>
            </a:r>
            <a:r>
              <a:rPr lang="en-US" sz="900" baseline="0" dirty="0" err="1"/>
              <a:t>waarbij</a:t>
            </a:r>
            <a:r>
              <a:rPr lang="en-US" sz="900" baseline="0" dirty="0"/>
              <a:t> je </a:t>
            </a:r>
            <a:r>
              <a:rPr lang="en-US" sz="900" baseline="0" dirty="0" err="1"/>
              <a:t>kunt</a:t>
            </a:r>
            <a:r>
              <a:rPr lang="en-US" sz="900" baseline="0" dirty="0"/>
              <a:t> </a:t>
            </a:r>
            <a:r>
              <a:rPr lang="en-US" sz="900" baseline="0" dirty="0" err="1"/>
              <a:t>kiezen</a:t>
            </a:r>
            <a:r>
              <a:rPr lang="en-US" sz="900" baseline="0" dirty="0"/>
              <a:t> om use cases </a:t>
            </a:r>
            <a:r>
              <a:rPr lang="en-US" sz="900" baseline="0" dirty="0" err="1"/>
              <a:t>samen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voegen</a:t>
            </a:r>
            <a:r>
              <a:rPr lang="en-US" sz="900" baseline="0" dirty="0"/>
              <a:t> of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splitsen</a:t>
            </a:r>
            <a:r>
              <a:rPr lang="en-US" sz="900" baseline="0" dirty="0"/>
              <a:t>.</a:t>
            </a:r>
            <a:endParaRPr lang="en-US" sz="900" dirty="0"/>
          </a:p>
          <a:p>
            <a:pPr marL="228600" lvl="1" indent="-114300"/>
            <a:r>
              <a:rPr lang="en-US" sz="900" dirty="0"/>
              <a:t>4. </a:t>
            </a:r>
            <a:r>
              <a:rPr lang="en-US" sz="900" dirty="0" err="1"/>
              <a:t>Als</a:t>
            </a:r>
            <a:r>
              <a:rPr lang="en-US" sz="900" dirty="0"/>
              <a:t> </a:t>
            </a:r>
            <a:r>
              <a:rPr lang="en-US" sz="900" dirty="0" err="1"/>
              <a:t>laatste</a:t>
            </a:r>
            <a:r>
              <a:rPr lang="en-US" sz="900" baseline="0" dirty="0"/>
              <a:t> </a:t>
            </a:r>
            <a:r>
              <a:rPr lang="en-US" sz="900" baseline="0" dirty="0" err="1"/>
              <a:t>stap</a:t>
            </a:r>
            <a:r>
              <a:rPr lang="en-US" sz="900" baseline="0" dirty="0"/>
              <a:t> </a:t>
            </a:r>
            <a:r>
              <a:rPr lang="en-US" sz="900" baseline="0" dirty="0" err="1"/>
              <a:t>detailleer</a:t>
            </a:r>
            <a:r>
              <a:rPr lang="en-US" sz="900" baseline="0" dirty="0"/>
              <a:t> je de use case, maar </a:t>
            </a:r>
            <a:r>
              <a:rPr lang="en-US" sz="900" baseline="0" dirty="0" err="1"/>
              <a:t>ook</a:t>
            </a:r>
            <a:r>
              <a:rPr lang="en-US" sz="900" baseline="0" dirty="0"/>
              <a:t> </a:t>
            </a:r>
            <a:r>
              <a:rPr lang="en-US" sz="900" baseline="0" dirty="0" err="1"/>
              <a:t>dit</a:t>
            </a:r>
            <a:r>
              <a:rPr lang="en-US" sz="900" baseline="0" dirty="0"/>
              <a:t> doe je </a:t>
            </a:r>
            <a:r>
              <a:rPr lang="en-US" sz="900" baseline="0" dirty="0" err="1"/>
              <a:t>iteratief</a:t>
            </a:r>
            <a:r>
              <a:rPr lang="en-US" sz="900" baseline="0" dirty="0"/>
              <a:t>. Je </a:t>
            </a:r>
            <a:r>
              <a:rPr lang="en-US" sz="900" baseline="0" dirty="0" err="1"/>
              <a:t>identificeert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specifieke</a:t>
            </a:r>
            <a:r>
              <a:rPr lang="en-US" sz="900" baseline="0" dirty="0"/>
              <a:t> flow van de use case </a:t>
            </a:r>
            <a:r>
              <a:rPr lang="en-US" sz="900" dirty="0" err="1"/>
              <a:t>en</a:t>
            </a:r>
            <a:r>
              <a:rPr lang="en-US" sz="900" dirty="0"/>
              <a:t> </a:t>
            </a:r>
            <a:r>
              <a:rPr lang="en-US" sz="900" dirty="0" err="1"/>
              <a:t>dan</a:t>
            </a:r>
            <a:r>
              <a:rPr lang="en-US" sz="900" dirty="0"/>
              <a:t> </a:t>
            </a:r>
            <a:r>
              <a:rPr lang="en-US" sz="900" dirty="0" err="1"/>
              <a:t>beschrijf</a:t>
            </a:r>
            <a:r>
              <a:rPr lang="en-US" sz="900" dirty="0"/>
              <a:t> je </a:t>
            </a:r>
            <a:r>
              <a:rPr lang="en-US" sz="900" dirty="0" err="1"/>
              <a:t>deze</a:t>
            </a:r>
            <a:r>
              <a:rPr lang="en-US" sz="900" dirty="0"/>
              <a:t> </a:t>
            </a:r>
            <a:r>
              <a:rPr lang="en-US" sz="900" dirty="0" err="1"/>
              <a:t>volledig</a:t>
            </a:r>
            <a:r>
              <a:rPr lang="en-US" sz="900" dirty="0"/>
              <a:t>. </a:t>
            </a:r>
            <a:r>
              <a:rPr lang="en-US" sz="900" dirty="0" err="1"/>
              <a:t>Vervolgens</a:t>
            </a:r>
            <a:r>
              <a:rPr lang="en-US" sz="900" dirty="0"/>
              <a:t> </a:t>
            </a:r>
            <a:r>
              <a:rPr lang="en-US" sz="900" dirty="0" err="1"/>
              <a:t>identificeer</a:t>
            </a:r>
            <a:r>
              <a:rPr lang="en-US" sz="900" baseline="0" dirty="0"/>
              <a:t> je flows </a:t>
            </a:r>
            <a:r>
              <a:rPr lang="en-US" sz="900" baseline="0" dirty="0" err="1"/>
              <a:t>voor</a:t>
            </a:r>
            <a:r>
              <a:rPr lang="en-US" sz="900" baseline="0" dirty="0"/>
              <a:t> </a:t>
            </a:r>
            <a:r>
              <a:rPr lang="en-US" sz="900" baseline="0" dirty="0" err="1"/>
              <a:t>volgende</a:t>
            </a:r>
            <a:r>
              <a:rPr lang="en-US" sz="900" baseline="0" dirty="0"/>
              <a:t> </a:t>
            </a:r>
            <a:r>
              <a:rPr lang="en-US" sz="900" baseline="0" dirty="0" err="1"/>
              <a:t>iteraties</a:t>
            </a:r>
            <a:r>
              <a:rPr lang="en-US" sz="900" baseline="0" dirty="0"/>
              <a:t>,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dan</a:t>
            </a:r>
            <a:r>
              <a:rPr lang="en-US" sz="900" baseline="0" dirty="0"/>
              <a:t> </a:t>
            </a:r>
            <a:r>
              <a:rPr lang="en-US" sz="900" baseline="0" dirty="0" err="1"/>
              <a:t>beschrijf</a:t>
            </a:r>
            <a:r>
              <a:rPr lang="en-US" sz="900" baseline="0" dirty="0"/>
              <a:t> je </a:t>
            </a:r>
            <a:r>
              <a:rPr lang="en-US" sz="900" baseline="0" dirty="0" err="1"/>
              <a:t>deze</a:t>
            </a:r>
            <a:r>
              <a:rPr lang="en-US" sz="900" baseline="0" dirty="0"/>
              <a:t>, zo </a:t>
            </a:r>
            <a:r>
              <a:rPr lang="en-US" sz="900" baseline="0" dirty="0" err="1"/>
              <a:t>zorg</a:t>
            </a:r>
            <a:r>
              <a:rPr lang="en-US" sz="900" baseline="0" dirty="0"/>
              <a:t> je </a:t>
            </a:r>
            <a:r>
              <a:rPr lang="en-US" sz="900" baseline="0" dirty="0" err="1"/>
              <a:t>er</a:t>
            </a:r>
            <a:r>
              <a:rPr lang="en-US" sz="900" baseline="0" dirty="0"/>
              <a:t> </a:t>
            </a:r>
            <a:r>
              <a:rPr lang="en-US" sz="900" baseline="0" dirty="0" err="1"/>
              <a:t>stapsgewijs</a:t>
            </a:r>
            <a:r>
              <a:rPr lang="en-US" sz="900" baseline="0" dirty="0"/>
              <a:t> </a:t>
            </a:r>
            <a:r>
              <a:rPr lang="en-US" sz="900" baseline="0" dirty="0" err="1"/>
              <a:t>voor</a:t>
            </a:r>
            <a:r>
              <a:rPr lang="en-US" sz="900" baseline="0" dirty="0"/>
              <a:t> </a:t>
            </a:r>
            <a:r>
              <a:rPr lang="en-US" sz="900" baseline="0" dirty="0" err="1"/>
              <a:t>dat</a:t>
            </a:r>
            <a:r>
              <a:rPr lang="en-US" sz="900" baseline="0" dirty="0"/>
              <a:t> al je use cases </a:t>
            </a:r>
            <a:r>
              <a:rPr lang="en-US" sz="900" baseline="0" dirty="0" err="1"/>
              <a:t>volledig</a:t>
            </a:r>
            <a:r>
              <a:rPr lang="en-US" sz="900" baseline="0" dirty="0"/>
              <a:t> </a:t>
            </a:r>
            <a:r>
              <a:rPr lang="en-US" sz="900" baseline="0" dirty="0" err="1"/>
              <a:t>gedetailleerd</a:t>
            </a:r>
            <a:r>
              <a:rPr lang="en-US" sz="900" baseline="0" dirty="0"/>
              <a:t> </a:t>
            </a:r>
            <a:r>
              <a:rPr lang="en-US" sz="900" baseline="0" dirty="0" err="1"/>
              <a:t>zijn</a:t>
            </a:r>
            <a:r>
              <a:rPr lang="en-US" sz="900" baseline="0" dirty="0"/>
              <a:t>.</a:t>
            </a:r>
          </a:p>
          <a:p>
            <a:pPr marL="228600" lvl="1" indent="-114300"/>
            <a:r>
              <a:rPr lang="en-US" sz="900" baseline="0" dirty="0" err="1"/>
              <a:t>Hierbij</a:t>
            </a:r>
            <a:r>
              <a:rPr lang="en-US" sz="900" baseline="0" dirty="0"/>
              <a:t> is het hele </a:t>
            </a:r>
            <a:r>
              <a:rPr lang="en-US" sz="900" baseline="0" dirty="0" err="1"/>
              <a:t>proces</a:t>
            </a:r>
            <a:r>
              <a:rPr lang="en-US" sz="900" baseline="0" dirty="0"/>
              <a:t> </a:t>
            </a:r>
            <a:r>
              <a:rPr lang="en-US" sz="900" baseline="0" dirty="0" err="1"/>
              <a:t>interatief</a:t>
            </a:r>
            <a:r>
              <a:rPr lang="en-US" sz="900" baseline="0" dirty="0"/>
              <a:t>, </a:t>
            </a:r>
            <a:r>
              <a:rPr lang="en-US" sz="900" baseline="0" dirty="0" err="1"/>
              <a:t>waarschijnlijk</a:t>
            </a:r>
            <a:r>
              <a:rPr lang="en-US" sz="900" baseline="0" dirty="0"/>
              <a:t> </a:t>
            </a:r>
            <a:r>
              <a:rPr lang="en-US" sz="900" baseline="0" dirty="0" err="1"/>
              <a:t>stap</a:t>
            </a:r>
            <a:r>
              <a:rPr lang="en-US" sz="900" baseline="0" dirty="0"/>
              <a:t> je </a:t>
            </a:r>
            <a:r>
              <a:rPr lang="en-US" sz="900" baseline="0" dirty="0" err="1"/>
              <a:t>meerdere</a:t>
            </a:r>
            <a:r>
              <a:rPr lang="en-US" sz="900" baseline="0" dirty="0"/>
              <a:t> </a:t>
            </a:r>
            <a:r>
              <a:rPr lang="en-US" sz="900" baseline="0" dirty="0" err="1"/>
              <a:t>keren</a:t>
            </a:r>
            <a:r>
              <a:rPr lang="en-US" sz="900" baseline="0" dirty="0"/>
              <a:t> </a:t>
            </a:r>
            <a:r>
              <a:rPr lang="en-US" sz="900" baseline="0" dirty="0" err="1"/>
              <a:t>terug</a:t>
            </a:r>
            <a:r>
              <a:rPr lang="en-US" sz="900" baseline="0" dirty="0"/>
              <a:t> </a:t>
            </a:r>
            <a:r>
              <a:rPr lang="en-US" sz="900" baseline="0" dirty="0" err="1"/>
              <a:t>naar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vorige</a:t>
            </a:r>
            <a:r>
              <a:rPr lang="en-US" sz="900" baseline="0" dirty="0"/>
              <a:t> </a:t>
            </a:r>
            <a:r>
              <a:rPr lang="en-US" sz="900" baseline="0" dirty="0" err="1"/>
              <a:t>stap</a:t>
            </a:r>
            <a:r>
              <a:rPr lang="en-US" sz="900" baseline="0" dirty="0"/>
              <a:t> </a:t>
            </a:r>
            <a:r>
              <a:rPr lang="en-US" sz="900" baseline="0" dirty="0" err="1"/>
              <a:t>voordat</a:t>
            </a:r>
            <a:r>
              <a:rPr lang="en-US" sz="900" baseline="0" dirty="0"/>
              <a:t> je </a:t>
            </a:r>
            <a:r>
              <a:rPr lang="en-US" sz="900" baseline="0" dirty="0" err="1"/>
              <a:t>je</a:t>
            </a:r>
            <a:r>
              <a:rPr lang="en-US" sz="900" baseline="0" dirty="0"/>
              <a:t> use cases </a:t>
            </a:r>
            <a:r>
              <a:rPr lang="en-US" sz="900" baseline="0" dirty="0" err="1"/>
              <a:t>compleet</a:t>
            </a:r>
            <a:r>
              <a:rPr lang="en-US" sz="900" baseline="0" dirty="0"/>
              <a:t> </a:t>
            </a:r>
            <a:r>
              <a:rPr lang="en-US" sz="900" baseline="0" dirty="0" err="1"/>
              <a:t>hebt</a:t>
            </a:r>
            <a:r>
              <a:rPr lang="en-US" sz="900" baseline="0" dirty="0"/>
              <a:t>.</a:t>
            </a:r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9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584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Nadat</a:t>
            </a:r>
            <a:r>
              <a:rPr lang="en-US" sz="900" dirty="0"/>
              <a:t> je de </a:t>
            </a:r>
            <a:r>
              <a:rPr lang="en-US" sz="900" dirty="0" err="1"/>
              <a:t>actoren</a:t>
            </a:r>
            <a:r>
              <a:rPr lang="en-US" sz="900" dirty="0"/>
              <a:t> </a:t>
            </a:r>
            <a:r>
              <a:rPr lang="en-US" sz="900" dirty="0" err="1"/>
              <a:t>hebt</a:t>
            </a:r>
            <a:r>
              <a:rPr lang="en-US" sz="900" dirty="0"/>
              <a:t> </a:t>
            </a:r>
            <a:r>
              <a:rPr lang="en-US" sz="900" dirty="0" err="1"/>
              <a:t>geidentificeerd</a:t>
            </a:r>
            <a:r>
              <a:rPr lang="en-US" sz="900" dirty="0"/>
              <a:t>, is het </a:t>
            </a:r>
            <a:r>
              <a:rPr lang="en-US" sz="900" dirty="0" err="1"/>
              <a:t>vinden</a:t>
            </a:r>
            <a:r>
              <a:rPr lang="en-US" sz="900" dirty="0"/>
              <a:t> </a:t>
            </a:r>
            <a:r>
              <a:rPr lang="en-US" sz="900" dirty="0" err="1"/>
              <a:t>en</a:t>
            </a:r>
            <a:r>
              <a:rPr lang="en-US" sz="900" dirty="0"/>
              <a:t> </a:t>
            </a:r>
            <a:r>
              <a:rPr lang="en-US" sz="900" dirty="0" err="1"/>
              <a:t>definieren</a:t>
            </a:r>
            <a:r>
              <a:rPr lang="en-US" sz="900" dirty="0"/>
              <a:t> van use cases de </a:t>
            </a:r>
            <a:r>
              <a:rPr lang="en-US" sz="900" dirty="0" err="1"/>
              <a:t>volgende</a:t>
            </a:r>
            <a:r>
              <a:rPr lang="en-US" sz="900" dirty="0"/>
              <a:t> </a:t>
            </a:r>
            <a:r>
              <a:rPr lang="en-US" sz="900" dirty="0" err="1"/>
              <a:t>stap</a:t>
            </a:r>
            <a:r>
              <a:rPr lang="en-US" sz="900" dirty="0"/>
              <a:t>. Use cases </a:t>
            </a:r>
            <a:r>
              <a:rPr lang="en-US" sz="900" dirty="0" err="1"/>
              <a:t>beschrijven</a:t>
            </a:r>
            <a:r>
              <a:rPr lang="en-US" sz="900" dirty="0"/>
              <a:t> wat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actor </a:t>
            </a:r>
            <a:r>
              <a:rPr lang="en-US" sz="900" baseline="0" dirty="0" err="1"/>
              <a:t>wil</a:t>
            </a:r>
            <a:r>
              <a:rPr lang="en-US" sz="900" baseline="0" dirty="0"/>
              <a:t> van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, wat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aan</a:t>
            </a:r>
            <a:r>
              <a:rPr lang="en-US" sz="900" baseline="0" dirty="0"/>
              <a:t> </a:t>
            </a:r>
            <a:r>
              <a:rPr lang="en-US" sz="900" baseline="0" dirty="0" err="1"/>
              <a:t>waarde</a:t>
            </a:r>
            <a:r>
              <a:rPr lang="en-US" sz="900" baseline="0" dirty="0"/>
              <a:t> </a:t>
            </a:r>
            <a:r>
              <a:rPr lang="en-US" sz="900" baseline="0" dirty="0" err="1"/>
              <a:t>oplevert</a:t>
            </a:r>
            <a:r>
              <a:rPr lang="en-US" sz="900" baseline="0" dirty="0"/>
              <a:t> </a:t>
            </a:r>
            <a:r>
              <a:rPr lang="en-US" sz="900" baseline="0" dirty="0" err="1"/>
              <a:t>voor</a:t>
            </a:r>
            <a:r>
              <a:rPr lang="en-US" sz="900" baseline="0" dirty="0"/>
              <a:t> de actor.</a:t>
            </a:r>
            <a:endParaRPr lang="en-US" sz="900" dirty="0"/>
          </a:p>
          <a:p>
            <a:r>
              <a:rPr lang="en-US" sz="900" dirty="0"/>
              <a:t>Om per actor de use cases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achterhalen</a:t>
            </a:r>
            <a:r>
              <a:rPr lang="en-US" sz="900" baseline="0" dirty="0"/>
              <a:t> kun </a:t>
            </a:r>
            <a:r>
              <a:rPr lang="en-US" sz="900" dirty="0"/>
              <a:t>je </a:t>
            </a:r>
            <a:r>
              <a:rPr lang="en-US" sz="900" dirty="0" err="1"/>
              <a:t>onderstaande</a:t>
            </a:r>
            <a:r>
              <a:rPr lang="en-US" sz="900" dirty="0"/>
              <a:t> </a:t>
            </a:r>
            <a:r>
              <a:rPr lang="en-US" sz="900" dirty="0" err="1"/>
              <a:t>vragen</a:t>
            </a:r>
            <a:r>
              <a:rPr lang="en-US" sz="900" dirty="0"/>
              <a:t> </a:t>
            </a:r>
            <a:r>
              <a:rPr lang="en-US" sz="900" dirty="0" err="1"/>
              <a:t>gebruiken</a:t>
            </a:r>
            <a:r>
              <a:rPr lang="en-US" sz="900" dirty="0"/>
              <a:t>:</a:t>
            </a:r>
          </a:p>
          <a:p>
            <a:r>
              <a:rPr lang="en-US" sz="900" dirty="0"/>
              <a:t>(Begin </a:t>
            </a:r>
            <a:r>
              <a:rPr lang="en-US" sz="900" dirty="0" err="1"/>
              <a:t>daarbij</a:t>
            </a:r>
            <a:r>
              <a:rPr lang="en-US" sz="900" dirty="0"/>
              <a:t> </a:t>
            </a:r>
            <a:r>
              <a:rPr lang="en-US" sz="900" dirty="0" err="1"/>
              <a:t>bij</a:t>
            </a:r>
            <a:r>
              <a:rPr lang="en-US" sz="900" dirty="0"/>
              <a:t> de actor met de </a:t>
            </a:r>
            <a:r>
              <a:rPr lang="en-US" sz="900" dirty="0" err="1"/>
              <a:t>hoogste</a:t>
            </a:r>
            <a:r>
              <a:rPr lang="en-US" sz="900" dirty="0"/>
              <a:t> </a:t>
            </a:r>
            <a:r>
              <a:rPr lang="en-US" sz="900" dirty="0" err="1"/>
              <a:t>prioriteit</a:t>
            </a:r>
            <a:r>
              <a:rPr lang="en-US" sz="900" dirty="0"/>
              <a:t>)</a:t>
            </a:r>
          </a:p>
          <a:p>
            <a:pPr marL="225011" lvl="1" indent="-112505">
              <a:buFontTx/>
              <a:buChar char="•"/>
            </a:pPr>
            <a:r>
              <a:rPr lang="en-US" sz="900" dirty="0"/>
              <a:t>Welk</a:t>
            </a:r>
            <a:r>
              <a:rPr lang="en-US" sz="900" baseline="0" dirty="0"/>
              <a:t> </a:t>
            </a:r>
            <a:r>
              <a:rPr lang="en-US" sz="900" baseline="0" dirty="0" err="1"/>
              <a:t>doel</a:t>
            </a:r>
            <a:r>
              <a:rPr lang="en-US" sz="900" baseline="0" dirty="0"/>
              <a:t> </a:t>
            </a:r>
            <a:r>
              <a:rPr lang="en-US" sz="900" baseline="0" dirty="0" err="1"/>
              <a:t>wil</a:t>
            </a:r>
            <a:r>
              <a:rPr lang="en-US" sz="900" baseline="0" dirty="0"/>
              <a:t> de actor met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bereiken</a:t>
            </a:r>
            <a:r>
              <a:rPr lang="en-US" sz="900" baseline="0" dirty="0"/>
              <a:t>?</a:t>
            </a:r>
            <a:endParaRPr lang="en-US" sz="900" dirty="0"/>
          </a:p>
          <a:p>
            <a:pPr marL="225011" lvl="1" indent="-112505">
              <a:buFontTx/>
              <a:buChar char="•"/>
            </a:pPr>
            <a:r>
              <a:rPr lang="en-US" sz="900" dirty="0"/>
              <a:t>Hoe </a:t>
            </a:r>
            <a:r>
              <a:rPr lang="en-US" sz="900" dirty="0" err="1"/>
              <a:t>helpt</a:t>
            </a:r>
            <a:r>
              <a:rPr lang="en-US" sz="900" dirty="0"/>
              <a:t> het </a:t>
            </a:r>
            <a:r>
              <a:rPr lang="en-US" sz="900" dirty="0" err="1"/>
              <a:t>systeem</a:t>
            </a:r>
            <a:r>
              <a:rPr lang="en-US" sz="900" dirty="0"/>
              <a:t> hem om </a:t>
            </a:r>
            <a:r>
              <a:rPr lang="en-US" sz="900" dirty="0" err="1"/>
              <a:t>zn</a:t>
            </a:r>
            <a:r>
              <a:rPr lang="en-US" sz="900" dirty="0"/>
              <a:t> </a:t>
            </a:r>
            <a:r>
              <a:rPr lang="en-US" sz="900" dirty="0" err="1"/>
              <a:t>werk</a:t>
            </a:r>
            <a:r>
              <a:rPr lang="en-US" sz="900" dirty="0"/>
              <a:t>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doen</a:t>
            </a:r>
            <a:r>
              <a:rPr lang="en-US" sz="900" dirty="0"/>
              <a:t>?</a:t>
            </a:r>
          </a:p>
          <a:p>
            <a:pPr marL="225011" lvl="1" indent="-112505">
              <a:buFontTx/>
              <a:buChar char="•"/>
            </a:pPr>
            <a:r>
              <a:rPr lang="en-US" sz="900" dirty="0"/>
              <a:t>Hoe</a:t>
            </a:r>
            <a:r>
              <a:rPr lang="en-US" sz="900" baseline="0" dirty="0"/>
              <a:t> </a:t>
            </a:r>
            <a:r>
              <a:rPr lang="en-US" sz="900" baseline="0" dirty="0" err="1"/>
              <a:t>verandert</a:t>
            </a:r>
            <a:r>
              <a:rPr lang="en-US" sz="900" baseline="0" dirty="0"/>
              <a:t>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zn</a:t>
            </a:r>
            <a:r>
              <a:rPr lang="en-US" sz="900" baseline="0" dirty="0"/>
              <a:t> </a:t>
            </a:r>
            <a:r>
              <a:rPr lang="en-US" sz="900" baseline="0" dirty="0" err="1"/>
              <a:t>werk</a:t>
            </a:r>
            <a:r>
              <a:rPr lang="en-US" sz="900" dirty="0"/>
              <a:t>?</a:t>
            </a:r>
          </a:p>
          <a:p>
            <a:endParaRPr lang="en-US" sz="900" dirty="0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r>
              <a:rPr lang="en-AU" sz="900" dirty="0"/>
              <a:t>By searching for a goal instead of a task, you are forced to take a step back and look for the larger context.</a:t>
            </a: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r>
              <a:rPr lang="en-AU" sz="900" dirty="0"/>
              <a:t>You are more likely to avoid functional decomposition when searching for the goal or by being goal-oriented when identifying your use cases.</a:t>
            </a: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900" dirty="0"/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40799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604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900" dirty="0" err="1"/>
              <a:t>Ook</a:t>
            </a:r>
            <a:r>
              <a:rPr lang="en-US" sz="900" dirty="0"/>
              <a:t> </a:t>
            </a:r>
            <a:r>
              <a:rPr lang="en-US" sz="900" dirty="0" err="1"/>
              <a:t>deze</a:t>
            </a:r>
            <a:r>
              <a:rPr lang="en-US" sz="900" dirty="0"/>
              <a:t> </a:t>
            </a:r>
            <a:r>
              <a:rPr lang="en-US" sz="900" dirty="0" err="1"/>
              <a:t>vragen</a:t>
            </a:r>
            <a:r>
              <a:rPr lang="en-US" sz="900" dirty="0"/>
              <a:t> </a:t>
            </a:r>
            <a:r>
              <a:rPr lang="en-US" sz="900" dirty="0" err="1"/>
              <a:t>helpen</a:t>
            </a:r>
            <a:r>
              <a:rPr lang="en-US" sz="900" dirty="0"/>
              <a:t> je om use cases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vinden</a:t>
            </a:r>
            <a:r>
              <a:rPr lang="en-US" sz="900" dirty="0"/>
              <a:t>. De </a:t>
            </a:r>
            <a:r>
              <a:rPr lang="en-US" sz="900" dirty="0" err="1"/>
              <a:t>kernvraag</a:t>
            </a:r>
            <a:r>
              <a:rPr lang="en-US" sz="900" dirty="0"/>
              <a:t> is</a:t>
            </a:r>
            <a:r>
              <a:rPr lang="en-US" sz="900" baseline="0" dirty="0"/>
              <a:t> </a:t>
            </a:r>
            <a:r>
              <a:rPr lang="en-US" sz="900" baseline="0" dirty="0" err="1"/>
              <a:t>daarbij</a:t>
            </a:r>
            <a:r>
              <a:rPr lang="en-US" sz="900" baseline="0" dirty="0"/>
              <a:t> </a:t>
            </a:r>
            <a:r>
              <a:rPr lang="en-US" sz="900" baseline="0" dirty="0" err="1"/>
              <a:t>altijd</a:t>
            </a:r>
            <a:r>
              <a:rPr lang="en-US" sz="900" baseline="0" dirty="0"/>
              <a:t> wat </a:t>
            </a:r>
            <a:r>
              <a:rPr lang="en-US" sz="900" baseline="0" dirty="0" err="1"/>
              <a:t>een</a:t>
            </a:r>
            <a:r>
              <a:rPr lang="en-US" sz="900" baseline="0" dirty="0"/>
              <a:t> actor </a:t>
            </a:r>
            <a:r>
              <a:rPr lang="en-US" sz="900" baseline="0" dirty="0" err="1"/>
              <a:t>nodig</a:t>
            </a:r>
            <a:r>
              <a:rPr lang="en-US" sz="900" baseline="0" dirty="0"/>
              <a:t> </a:t>
            </a:r>
            <a:r>
              <a:rPr lang="en-US" sz="900" baseline="0" dirty="0" err="1"/>
              <a:t>heeft</a:t>
            </a:r>
            <a:r>
              <a:rPr lang="en-US" sz="900" baseline="0" dirty="0"/>
              <a:t> van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. </a:t>
            </a:r>
            <a:r>
              <a:rPr lang="en-US" sz="900" baseline="0" dirty="0" err="1"/>
              <a:t>Bepaal</a:t>
            </a:r>
            <a:r>
              <a:rPr lang="en-US" sz="900" baseline="0" dirty="0"/>
              <a:t>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voor</a:t>
            </a:r>
            <a:r>
              <a:rPr lang="en-US" sz="900" baseline="0" dirty="0"/>
              <a:t> </a:t>
            </a:r>
            <a:r>
              <a:rPr lang="en-US" sz="900" baseline="0" dirty="0" err="1"/>
              <a:t>alle</a:t>
            </a:r>
            <a:r>
              <a:rPr lang="en-US" sz="900" baseline="0" dirty="0"/>
              <a:t> </a:t>
            </a:r>
            <a:r>
              <a:rPr lang="en-US" sz="900" baseline="0" dirty="0" err="1"/>
              <a:t>actoren</a:t>
            </a:r>
            <a:r>
              <a:rPr lang="en-US" sz="900" baseline="0" dirty="0"/>
              <a:t>.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 err="1"/>
              <a:t>Wanneer</a:t>
            </a:r>
            <a:r>
              <a:rPr lang="en-US" sz="900" dirty="0"/>
              <a:t> je op basis </a:t>
            </a:r>
            <a:r>
              <a:rPr lang="en-US" sz="900" dirty="0" err="1"/>
              <a:t>hiervan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eerste</a:t>
            </a:r>
            <a:r>
              <a:rPr lang="en-US" sz="900" dirty="0"/>
              <a:t> </a:t>
            </a:r>
            <a:r>
              <a:rPr lang="en-US" sz="900" dirty="0" err="1"/>
              <a:t>lijst</a:t>
            </a:r>
            <a:r>
              <a:rPr lang="en-US" sz="900" dirty="0"/>
              <a:t> met use cases </a:t>
            </a:r>
            <a:r>
              <a:rPr lang="en-US" sz="900" dirty="0" err="1"/>
              <a:t>hebt</a:t>
            </a:r>
            <a:r>
              <a:rPr lang="en-US" sz="900" dirty="0"/>
              <a:t>, check </a:t>
            </a:r>
            <a:r>
              <a:rPr lang="en-US" sz="900" dirty="0" err="1"/>
              <a:t>dan</a:t>
            </a:r>
            <a:r>
              <a:rPr lang="en-US" sz="900" dirty="0"/>
              <a:t> of </a:t>
            </a:r>
            <a:r>
              <a:rPr lang="en-US" sz="900" dirty="0" err="1"/>
              <a:t>alle</a:t>
            </a:r>
            <a:r>
              <a:rPr lang="en-US" sz="900" dirty="0"/>
              <a:t> </a:t>
            </a:r>
            <a:r>
              <a:rPr lang="en-US" sz="900" dirty="0" err="1"/>
              <a:t>vereiste</a:t>
            </a:r>
            <a:r>
              <a:rPr lang="en-US" sz="900" dirty="0"/>
              <a:t> </a:t>
            </a:r>
            <a:r>
              <a:rPr lang="en-US" sz="900" dirty="0" err="1"/>
              <a:t>functionaliteit</a:t>
            </a:r>
            <a:r>
              <a:rPr lang="en-US" sz="900" dirty="0"/>
              <a:t> </a:t>
            </a:r>
            <a:r>
              <a:rPr lang="en-US" sz="900" dirty="0" err="1"/>
              <a:t>wordt</a:t>
            </a:r>
            <a:r>
              <a:rPr lang="en-US" sz="900" dirty="0"/>
              <a:t> </a:t>
            </a:r>
            <a:r>
              <a:rPr lang="en-US" sz="900" dirty="0" err="1"/>
              <a:t>gedekt</a:t>
            </a:r>
            <a:r>
              <a:rPr lang="en-US" sz="900" dirty="0"/>
              <a:t>. Neem </a:t>
            </a:r>
            <a:r>
              <a:rPr lang="en-US" sz="900" dirty="0" err="1"/>
              <a:t>speciale</a:t>
            </a:r>
            <a:r>
              <a:rPr lang="en-US" sz="900" dirty="0"/>
              <a:t> use cases op </a:t>
            </a:r>
            <a:r>
              <a:rPr lang="en-US" sz="900" dirty="0" err="1"/>
              <a:t>voor</a:t>
            </a:r>
            <a:r>
              <a:rPr lang="en-US" sz="900" dirty="0"/>
              <a:t> het </a:t>
            </a:r>
            <a:r>
              <a:rPr lang="en-US" sz="900" dirty="0" err="1"/>
              <a:t>starten</a:t>
            </a:r>
            <a:r>
              <a:rPr lang="en-US" sz="900" dirty="0"/>
              <a:t>,</a:t>
            </a:r>
            <a:r>
              <a:rPr lang="en-US" sz="900" baseline="0" dirty="0"/>
              <a:t> </a:t>
            </a:r>
            <a:r>
              <a:rPr lang="en-US" sz="900" baseline="0" dirty="0" err="1"/>
              <a:t>onderhouden</a:t>
            </a:r>
            <a:r>
              <a:rPr lang="en-US" sz="900" baseline="0" dirty="0"/>
              <a:t>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beeindigen</a:t>
            </a:r>
            <a:r>
              <a:rPr lang="en-US" sz="900" baseline="0" dirty="0"/>
              <a:t> van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. </a:t>
            </a:r>
            <a:r>
              <a:rPr lang="en-US" sz="900" dirty="0"/>
              <a:t> </a:t>
            </a:r>
            <a:r>
              <a:rPr lang="en-US" sz="900" dirty="0" err="1"/>
              <a:t>Denk</a:t>
            </a:r>
            <a:r>
              <a:rPr lang="en-US" sz="900" dirty="0"/>
              <a:t> </a:t>
            </a:r>
            <a:r>
              <a:rPr lang="en-US" sz="900" dirty="0" err="1"/>
              <a:t>daarbij</a:t>
            </a:r>
            <a:r>
              <a:rPr lang="en-US" sz="900" baseline="0" dirty="0"/>
              <a:t> </a:t>
            </a:r>
            <a:r>
              <a:rPr lang="en-US" sz="900" baseline="0" dirty="0" err="1"/>
              <a:t>ook</a:t>
            </a:r>
            <a:r>
              <a:rPr lang="en-US" sz="900" baseline="0" dirty="0"/>
              <a:t> </a:t>
            </a:r>
            <a:r>
              <a:rPr lang="en-US" sz="900" baseline="0" dirty="0" err="1"/>
              <a:t>aan</a:t>
            </a:r>
            <a:r>
              <a:rPr lang="en-US" sz="900" baseline="0" dirty="0"/>
              <a:t> </a:t>
            </a:r>
            <a:r>
              <a:rPr lang="en-US" sz="900" baseline="0" dirty="0" err="1"/>
              <a:t>speciale</a:t>
            </a:r>
            <a:r>
              <a:rPr lang="en-US" sz="900" baseline="0" dirty="0"/>
              <a:t> use cases </a:t>
            </a:r>
            <a:r>
              <a:rPr lang="en-US" sz="900" baseline="0" dirty="0" err="1"/>
              <a:t>voor</a:t>
            </a:r>
            <a:r>
              <a:rPr lang="en-US" sz="900" baseline="0" dirty="0"/>
              <a:t> taken die </a:t>
            </a:r>
            <a:r>
              <a:rPr lang="en-US" sz="900" baseline="0" dirty="0" err="1"/>
              <a:t>automatisch</a:t>
            </a:r>
            <a:r>
              <a:rPr lang="en-US" sz="900" baseline="0" dirty="0"/>
              <a:t> </a:t>
            </a:r>
            <a:r>
              <a:rPr lang="en-US" sz="900" baseline="0" dirty="0" err="1"/>
              <a:t>gepland</a:t>
            </a:r>
            <a:r>
              <a:rPr lang="en-US" sz="900" baseline="0" dirty="0"/>
              <a:t> </a:t>
            </a:r>
            <a:r>
              <a:rPr lang="en-US" sz="900" baseline="0" dirty="0" err="1"/>
              <a:t>worden</a:t>
            </a:r>
            <a:r>
              <a:rPr lang="en-US" sz="900" baseline="0" dirty="0"/>
              <a:t>. </a:t>
            </a:r>
            <a:r>
              <a:rPr lang="en-US" sz="900" baseline="0" dirty="0" err="1"/>
              <a:t>Bijvoorbeeld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taak</a:t>
            </a:r>
            <a:r>
              <a:rPr lang="en-US" sz="900" baseline="0" dirty="0"/>
              <a:t> die </a:t>
            </a:r>
            <a:r>
              <a:rPr lang="en-US" sz="900" baseline="0" dirty="0" err="1"/>
              <a:t>aan</a:t>
            </a:r>
            <a:r>
              <a:rPr lang="en-US" sz="900" baseline="0" dirty="0"/>
              <a:t> het </a:t>
            </a:r>
            <a:r>
              <a:rPr lang="en-US" sz="900" baseline="0" dirty="0" err="1"/>
              <a:t>eind</a:t>
            </a:r>
            <a:r>
              <a:rPr lang="en-US" sz="900" baseline="0" dirty="0"/>
              <a:t> van </a:t>
            </a:r>
            <a:r>
              <a:rPr lang="en-US" sz="900" baseline="0" dirty="0" err="1"/>
              <a:t>iedere</a:t>
            </a:r>
            <a:r>
              <a:rPr lang="en-US" sz="900" baseline="0" dirty="0"/>
              <a:t> </a:t>
            </a:r>
            <a:r>
              <a:rPr lang="en-US" sz="900" baseline="0" dirty="0" err="1"/>
              <a:t>maand</a:t>
            </a:r>
            <a:r>
              <a:rPr lang="en-US" sz="900" baseline="0" dirty="0"/>
              <a:t> de </a:t>
            </a:r>
            <a:r>
              <a:rPr lang="en-US" sz="900" baseline="0" dirty="0" err="1"/>
              <a:t>salarisbetaling</a:t>
            </a:r>
            <a:r>
              <a:rPr lang="en-US" sz="900" baseline="0" dirty="0"/>
              <a:t> </a:t>
            </a:r>
            <a:r>
              <a:rPr lang="en-US" sz="900" baseline="0" dirty="0" err="1"/>
              <a:t>berekent</a:t>
            </a:r>
            <a:r>
              <a:rPr lang="en-US" sz="900" baseline="0" dirty="0"/>
              <a:t>. </a:t>
            </a:r>
            <a:r>
              <a:rPr lang="en-US" sz="900" baseline="0" dirty="0" err="1"/>
              <a:t>Kom</a:t>
            </a:r>
            <a:r>
              <a:rPr lang="en-US" sz="900" baseline="0" dirty="0"/>
              <a:t> nog even </a:t>
            </a:r>
            <a:r>
              <a:rPr lang="en-US" sz="900" baseline="0" dirty="0" err="1"/>
              <a:t>terug</a:t>
            </a:r>
            <a:r>
              <a:rPr lang="en-US" sz="900" baseline="0" dirty="0"/>
              <a:t> op de </a:t>
            </a:r>
            <a:r>
              <a:rPr lang="en-US" sz="900" baseline="0" dirty="0" err="1"/>
              <a:t>speciale</a:t>
            </a:r>
            <a:r>
              <a:rPr lang="en-US" sz="900" baseline="0" dirty="0"/>
              <a:t> actor </a:t>
            </a:r>
            <a:r>
              <a:rPr lang="en-US" sz="900" baseline="0" dirty="0" err="1"/>
              <a:t>hiervoor</a:t>
            </a:r>
            <a:r>
              <a:rPr lang="en-US" sz="900" baseline="0" dirty="0"/>
              <a:t> (</a:t>
            </a:r>
            <a:r>
              <a:rPr lang="en-US" sz="900" baseline="0" dirty="0" err="1"/>
              <a:t>genoemd</a:t>
            </a:r>
            <a:r>
              <a:rPr lang="en-US" sz="900" baseline="0" dirty="0"/>
              <a:t> in </a:t>
            </a:r>
            <a:r>
              <a:rPr lang="en-US" sz="900" baseline="0" dirty="0" err="1"/>
              <a:t>vorige</a:t>
            </a:r>
            <a:r>
              <a:rPr lang="en-US" sz="900" baseline="0" dirty="0"/>
              <a:t> les, ‘planner’ of ‘timer’)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 err="1"/>
              <a:t>Probeer</a:t>
            </a:r>
            <a:r>
              <a:rPr lang="en-US" sz="900" dirty="0"/>
              <a:t> </a:t>
            </a:r>
            <a:r>
              <a:rPr lang="en-US" sz="900" dirty="0" err="1"/>
              <a:t>alle</a:t>
            </a:r>
            <a:r>
              <a:rPr lang="en-US" sz="900" dirty="0"/>
              <a:t> use cases</a:t>
            </a:r>
            <a:r>
              <a:rPr lang="en-US" sz="900" baseline="0" dirty="0"/>
              <a:t> op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gelijk</a:t>
            </a:r>
            <a:r>
              <a:rPr lang="en-US" sz="900" baseline="0" dirty="0"/>
              <a:t> </a:t>
            </a:r>
            <a:r>
              <a:rPr lang="en-US" sz="900" baseline="0" dirty="0" err="1"/>
              <a:t>niveau</a:t>
            </a:r>
            <a:r>
              <a:rPr lang="en-US" sz="900" baseline="0" dirty="0"/>
              <a:t> van </a:t>
            </a:r>
            <a:r>
              <a:rPr lang="en-US" sz="900" baseline="0" dirty="0" err="1"/>
              <a:t>belangrijkheid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houden</a:t>
            </a:r>
            <a:r>
              <a:rPr lang="en-US" sz="900" baseline="0" dirty="0"/>
              <a:t>. </a:t>
            </a:r>
            <a:r>
              <a:rPr lang="en-US" sz="900" baseline="0" dirty="0" err="1"/>
              <a:t>Ook</a:t>
            </a:r>
            <a:r>
              <a:rPr lang="en-US" sz="900" baseline="0" dirty="0"/>
              <a:t> al </a:t>
            </a:r>
            <a:r>
              <a:rPr lang="en-US" sz="900" baseline="0" dirty="0" err="1"/>
              <a:t>gebruiken</a:t>
            </a:r>
            <a:r>
              <a:rPr lang="en-US" sz="900" baseline="0" dirty="0"/>
              <a:t> </a:t>
            </a:r>
            <a:r>
              <a:rPr lang="en-US" sz="900" baseline="0" dirty="0" err="1"/>
              <a:t>sommige</a:t>
            </a:r>
            <a:r>
              <a:rPr lang="en-US" sz="900" baseline="0" dirty="0"/>
              <a:t> auteurs </a:t>
            </a:r>
            <a:r>
              <a:rPr lang="en-US" sz="900" baseline="0" dirty="0" err="1"/>
              <a:t>hierbij</a:t>
            </a:r>
            <a:r>
              <a:rPr lang="en-US" sz="900" baseline="0" dirty="0"/>
              <a:t> ‘use-case-levels’,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wordt</a:t>
            </a:r>
            <a:r>
              <a:rPr lang="en-US" sz="900" baseline="0" dirty="0"/>
              <a:t> </a:t>
            </a:r>
            <a:r>
              <a:rPr lang="en-US" sz="900" baseline="0" dirty="0" err="1"/>
              <a:t>niet</a:t>
            </a:r>
            <a:r>
              <a:rPr lang="en-US" sz="900" baseline="0" dirty="0"/>
              <a:t> </a:t>
            </a:r>
            <a:r>
              <a:rPr lang="en-US" sz="900" baseline="0" dirty="0" err="1"/>
              <a:t>aangeraden</a:t>
            </a:r>
            <a:r>
              <a:rPr lang="en-US" sz="900" baseline="0" dirty="0"/>
              <a:t>, </a:t>
            </a:r>
            <a:r>
              <a:rPr lang="en-US" sz="900" baseline="0" dirty="0" err="1"/>
              <a:t>omdat</a:t>
            </a:r>
            <a:r>
              <a:rPr lang="en-US" sz="900" baseline="0" dirty="0"/>
              <a:t> het </a:t>
            </a:r>
            <a:r>
              <a:rPr lang="en-US" sz="900" baseline="0" dirty="0" err="1"/>
              <a:t>kan</a:t>
            </a:r>
            <a:r>
              <a:rPr lang="en-US" sz="900" baseline="0" dirty="0"/>
              <a:t> </a:t>
            </a:r>
            <a:r>
              <a:rPr lang="en-US" sz="900" baseline="0" dirty="0" err="1"/>
              <a:t>zorgen</a:t>
            </a:r>
            <a:r>
              <a:rPr lang="en-US" sz="900" baseline="0" dirty="0"/>
              <a:t> </a:t>
            </a:r>
            <a:r>
              <a:rPr lang="en-US" sz="900" baseline="0" dirty="0" err="1"/>
              <a:t>voor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waarbij</a:t>
            </a:r>
            <a:r>
              <a:rPr lang="en-US" sz="900" baseline="0" dirty="0"/>
              <a:t> je in het use case diagram al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vorm</a:t>
            </a:r>
            <a:r>
              <a:rPr lang="en-US" sz="900" baseline="0" dirty="0"/>
              <a:t> van </a:t>
            </a:r>
            <a:r>
              <a:rPr lang="en-US" sz="900" baseline="0" dirty="0" err="1"/>
              <a:t>functionele</a:t>
            </a:r>
            <a:r>
              <a:rPr lang="en-US" sz="900" baseline="0" dirty="0"/>
              <a:t> </a:t>
            </a:r>
            <a:r>
              <a:rPr lang="en-US" sz="900" baseline="0" dirty="0" err="1"/>
              <a:t>decompositie</a:t>
            </a:r>
            <a:r>
              <a:rPr lang="en-US" sz="900" baseline="0" dirty="0"/>
              <a:t> </a:t>
            </a:r>
            <a:r>
              <a:rPr lang="en-US" sz="900" baseline="0" dirty="0" err="1"/>
              <a:t>introduceert</a:t>
            </a:r>
            <a:r>
              <a:rPr lang="en-US" sz="900" baseline="0" dirty="0"/>
              <a:t>. </a:t>
            </a: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/>
              <a:t>Om het </a:t>
            </a:r>
            <a:r>
              <a:rPr lang="en-US" sz="900" dirty="0" err="1"/>
              <a:t>juiste</a:t>
            </a:r>
            <a:r>
              <a:rPr lang="en-US" sz="900" dirty="0"/>
              <a:t> </a:t>
            </a:r>
            <a:r>
              <a:rPr lang="en-US" sz="900" dirty="0" err="1"/>
              <a:t>detailniveau</a:t>
            </a:r>
            <a:r>
              <a:rPr lang="en-US" sz="900" dirty="0"/>
              <a:t> / </a:t>
            </a:r>
            <a:r>
              <a:rPr lang="en-US" sz="900" dirty="0" err="1"/>
              <a:t>granulariteit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bepalen</a:t>
            </a:r>
            <a:r>
              <a:rPr lang="en-US" sz="900" baseline="0" dirty="0"/>
              <a:t> </a:t>
            </a:r>
            <a:r>
              <a:rPr lang="en-US" sz="900" dirty="0"/>
              <a:t>(check de </a:t>
            </a:r>
            <a:r>
              <a:rPr lang="en-US" sz="900" dirty="0" err="1"/>
              <a:t>definitie</a:t>
            </a:r>
            <a:r>
              <a:rPr lang="en-US" sz="900" dirty="0"/>
              <a:t> van </a:t>
            </a:r>
            <a:r>
              <a:rPr lang="en-US" sz="900" dirty="0" err="1"/>
              <a:t>een</a:t>
            </a:r>
            <a:r>
              <a:rPr lang="en-US" sz="900" dirty="0"/>
              <a:t> use case </a:t>
            </a:r>
            <a:r>
              <a:rPr lang="en-US" sz="900" dirty="0" err="1"/>
              <a:t>hierbij</a:t>
            </a:r>
            <a:r>
              <a:rPr lang="en-US" sz="900" dirty="0"/>
              <a:t> nog </a:t>
            </a:r>
            <a:r>
              <a:rPr lang="en-US" sz="900" dirty="0" err="1"/>
              <a:t>eens</a:t>
            </a:r>
            <a:r>
              <a:rPr lang="en-US" sz="900" dirty="0"/>
              <a:t>) kun je de </a:t>
            </a:r>
            <a:r>
              <a:rPr lang="en-US" sz="900" dirty="0" err="1"/>
              <a:t>volgende</a:t>
            </a:r>
            <a:r>
              <a:rPr lang="en-US" sz="900" dirty="0"/>
              <a:t> </a:t>
            </a:r>
            <a:r>
              <a:rPr lang="en-US" sz="900" dirty="0" err="1"/>
              <a:t>vragen</a:t>
            </a:r>
            <a:r>
              <a:rPr lang="en-US" sz="900" dirty="0"/>
              <a:t> </a:t>
            </a:r>
            <a:r>
              <a:rPr lang="en-US" sz="900" dirty="0" err="1"/>
              <a:t>gebruiken</a:t>
            </a:r>
            <a:r>
              <a:rPr lang="en-US" sz="900" dirty="0"/>
              <a:t>:</a:t>
            </a:r>
          </a:p>
          <a:p>
            <a:pPr marL="225011" lvl="1" indent="-112505">
              <a:lnSpc>
                <a:spcPct val="90000"/>
              </a:lnSpc>
              <a:buFontTx/>
              <a:buChar char="•"/>
            </a:pPr>
            <a:r>
              <a:rPr lang="en-US" sz="900" dirty="0"/>
              <a:t>Zou je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activiteit</a:t>
            </a:r>
            <a:r>
              <a:rPr lang="en-US" sz="900" dirty="0"/>
              <a:t> </a:t>
            </a:r>
            <a:r>
              <a:rPr lang="en-US" sz="900" dirty="0" err="1"/>
              <a:t>ooit</a:t>
            </a:r>
            <a:r>
              <a:rPr lang="en-US" sz="900" dirty="0"/>
              <a:t> </a:t>
            </a:r>
            <a:r>
              <a:rPr lang="en-US" sz="900" dirty="0" err="1"/>
              <a:t>gebruiken</a:t>
            </a:r>
            <a:r>
              <a:rPr lang="en-US" sz="900" dirty="0"/>
              <a:t> </a:t>
            </a:r>
            <a:r>
              <a:rPr lang="en-US" sz="900" dirty="0" err="1"/>
              <a:t>als</a:t>
            </a:r>
            <a:r>
              <a:rPr lang="en-US" sz="900" dirty="0"/>
              <a:t> </a:t>
            </a:r>
            <a:r>
              <a:rPr lang="en-US" sz="900" dirty="0" err="1"/>
              <a:t>eindresultaat</a:t>
            </a:r>
            <a:r>
              <a:rPr lang="en-US" sz="900" dirty="0"/>
              <a:t> / </a:t>
            </a:r>
            <a:r>
              <a:rPr lang="en-US" sz="900" dirty="0" err="1"/>
              <a:t>zelfstandige</a:t>
            </a:r>
            <a:r>
              <a:rPr lang="en-US" sz="900" dirty="0"/>
              <a:t> </a:t>
            </a:r>
            <a:r>
              <a:rPr lang="en-US" sz="900" dirty="0" err="1"/>
              <a:t>losstaande</a:t>
            </a:r>
            <a:r>
              <a:rPr lang="en-US" sz="900" dirty="0"/>
              <a:t> </a:t>
            </a:r>
            <a:r>
              <a:rPr lang="en-US" sz="900" dirty="0" err="1"/>
              <a:t>actie</a:t>
            </a:r>
            <a:r>
              <a:rPr lang="en-US" sz="900" dirty="0"/>
              <a:t>?</a:t>
            </a:r>
          </a:p>
          <a:p>
            <a:pPr marL="225011" lvl="1" indent="-112505">
              <a:lnSpc>
                <a:spcPct val="90000"/>
              </a:lnSpc>
              <a:buFontTx/>
              <a:buChar char="•"/>
            </a:pPr>
            <a:r>
              <a:rPr lang="en-US" sz="900" dirty="0" err="1"/>
              <a:t>Zijn</a:t>
            </a:r>
            <a:r>
              <a:rPr lang="en-US" sz="900" dirty="0"/>
              <a:t> </a:t>
            </a:r>
            <a:r>
              <a:rPr lang="en-US" sz="900" dirty="0" err="1"/>
              <a:t>er</a:t>
            </a:r>
            <a:r>
              <a:rPr lang="en-US" sz="900" dirty="0"/>
              <a:t> </a:t>
            </a:r>
            <a:r>
              <a:rPr lang="en-US" sz="900" dirty="0" err="1"/>
              <a:t>activiteiten</a:t>
            </a:r>
            <a:r>
              <a:rPr lang="en-US" sz="900" dirty="0"/>
              <a:t> die je </a:t>
            </a:r>
            <a:r>
              <a:rPr lang="en-US" sz="900" dirty="0" err="1"/>
              <a:t>juist</a:t>
            </a:r>
            <a:r>
              <a:rPr lang="en-US" sz="900" dirty="0"/>
              <a:t> </a:t>
            </a:r>
            <a:r>
              <a:rPr lang="en-US" sz="900" dirty="0" err="1"/>
              <a:t>bij</a:t>
            </a:r>
            <a:r>
              <a:rPr lang="en-US" sz="900" dirty="0"/>
              <a:t> </a:t>
            </a:r>
            <a:r>
              <a:rPr lang="en-US" sz="900" dirty="0" err="1"/>
              <a:t>elkaar</a:t>
            </a:r>
            <a:r>
              <a:rPr lang="en-US" sz="900" dirty="0"/>
              <a:t> wilt </a:t>
            </a:r>
            <a:r>
              <a:rPr lang="en-US" sz="900" dirty="0" err="1"/>
              <a:t>houden</a:t>
            </a:r>
            <a:r>
              <a:rPr lang="en-US" sz="900" dirty="0"/>
              <a:t>, </a:t>
            </a:r>
            <a:r>
              <a:rPr lang="en-US" sz="900" dirty="0" err="1"/>
              <a:t>zodat</a:t>
            </a:r>
            <a:r>
              <a:rPr lang="en-US" sz="900" dirty="0"/>
              <a:t> je </a:t>
            </a:r>
            <a:r>
              <a:rPr lang="en-US" sz="900" dirty="0" err="1"/>
              <a:t>ze</a:t>
            </a:r>
            <a:r>
              <a:rPr lang="en-US" sz="900" baseline="0" dirty="0"/>
              <a:t> </a:t>
            </a:r>
            <a:r>
              <a:rPr lang="en-US" sz="900" baseline="0" dirty="0" err="1"/>
              <a:t>samen</a:t>
            </a:r>
            <a:r>
              <a:rPr lang="en-US" sz="900" baseline="0" dirty="0"/>
              <a:t> </a:t>
            </a:r>
            <a:r>
              <a:rPr lang="en-US" sz="900" baseline="0" dirty="0" err="1"/>
              <a:t>kunt</a:t>
            </a:r>
            <a:r>
              <a:rPr lang="en-US" sz="900" baseline="0" dirty="0"/>
              <a:t> </a:t>
            </a:r>
            <a:r>
              <a:rPr lang="en-US" sz="900" baseline="0" dirty="0" err="1"/>
              <a:t>beoordelen</a:t>
            </a:r>
            <a:r>
              <a:rPr lang="en-US" sz="900" baseline="0" dirty="0"/>
              <a:t>, </a:t>
            </a:r>
            <a:r>
              <a:rPr lang="en-US" sz="900" baseline="0" dirty="0" err="1"/>
              <a:t>wijzigen</a:t>
            </a:r>
            <a:r>
              <a:rPr lang="en-US" sz="900" baseline="0" dirty="0"/>
              <a:t> </a:t>
            </a:r>
            <a:r>
              <a:rPr lang="en-US" sz="900" baseline="0" dirty="0" err="1"/>
              <a:t>testen</a:t>
            </a:r>
            <a:r>
              <a:rPr lang="en-US" sz="900" baseline="0" dirty="0"/>
              <a:t>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documenteren</a:t>
            </a:r>
            <a:r>
              <a:rPr lang="en-US" sz="900" dirty="0"/>
              <a:t>?</a:t>
            </a:r>
          </a:p>
          <a:p>
            <a:pPr marL="225011" lvl="1" indent="-112505">
              <a:lnSpc>
                <a:spcPct val="90000"/>
              </a:lnSpc>
              <a:buFontTx/>
              <a:buChar char="•"/>
            </a:pPr>
            <a:r>
              <a:rPr lang="en-US" sz="900" dirty="0"/>
              <a:t>Is de use case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ingewikkeld</a:t>
            </a:r>
            <a:r>
              <a:rPr lang="en-US" sz="900" dirty="0"/>
              <a:t> (indicator:</a:t>
            </a:r>
            <a:r>
              <a:rPr lang="en-US" sz="900" baseline="0" dirty="0"/>
              <a:t> </a:t>
            </a:r>
            <a:r>
              <a:rPr lang="en-US" sz="900" baseline="0" dirty="0" err="1"/>
              <a:t>beschrijving</a:t>
            </a:r>
            <a:r>
              <a:rPr lang="en-US" sz="900" baseline="0" dirty="0"/>
              <a:t> </a:t>
            </a:r>
            <a:r>
              <a:rPr lang="en-US" sz="900" baseline="0" dirty="0" err="1"/>
              <a:t>langer</a:t>
            </a:r>
            <a:r>
              <a:rPr lang="en-US" sz="900" baseline="0" dirty="0"/>
              <a:t> </a:t>
            </a:r>
            <a:r>
              <a:rPr lang="en-US" sz="900" baseline="0" dirty="0" err="1"/>
              <a:t>dan</a:t>
            </a:r>
            <a:r>
              <a:rPr lang="en-US" sz="900" baseline="0" dirty="0"/>
              <a:t> 10 </a:t>
            </a:r>
            <a:r>
              <a:rPr lang="en-US" sz="900" baseline="0" dirty="0" err="1"/>
              <a:t>pagina’s</a:t>
            </a:r>
            <a:r>
              <a:rPr lang="en-US" sz="900" baseline="0" dirty="0"/>
              <a:t> ) </a:t>
            </a:r>
            <a:r>
              <a:rPr lang="en-US" sz="900" baseline="0" dirty="0" err="1"/>
              <a:t>Overweeg</a:t>
            </a:r>
            <a:r>
              <a:rPr lang="en-US" sz="900" baseline="0" dirty="0"/>
              <a:t> de use case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splitsen</a:t>
            </a:r>
            <a:r>
              <a:rPr lang="en-US" sz="900" baseline="0" dirty="0"/>
              <a:t>.</a:t>
            </a:r>
            <a:endParaRPr lang="en-US" sz="900" dirty="0"/>
          </a:p>
          <a:p>
            <a:pPr marL="225011" lvl="1" indent="-112505">
              <a:lnSpc>
                <a:spcPct val="90000"/>
              </a:lnSpc>
              <a:buFontTx/>
              <a:buChar char="•"/>
            </a:pPr>
            <a:r>
              <a:rPr lang="en-US" sz="900" dirty="0" err="1"/>
              <a:t>Levert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use case </a:t>
            </a:r>
            <a:r>
              <a:rPr lang="en-US" sz="900" dirty="0" err="1"/>
              <a:t>waarde</a:t>
            </a:r>
            <a:r>
              <a:rPr lang="en-US" sz="900" dirty="0"/>
              <a:t> op </a:t>
            </a:r>
            <a:r>
              <a:rPr lang="en-US" sz="900" dirty="0" err="1"/>
              <a:t>voor</a:t>
            </a:r>
            <a:r>
              <a:rPr lang="en-US" sz="900" dirty="0"/>
              <a:t> </a:t>
            </a:r>
            <a:r>
              <a:rPr lang="en-US" sz="900" dirty="0" err="1"/>
              <a:t>meerdere</a:t>
            </a:r>
            <a:r>
              <a:rPr lang="en-US" sz="900" dirty="0"/>
              <a:t> </a:t>
            </a:r>
            <a:r>
              <a:rPr lang="en-US" sz="900" dirty="0" err="1"/>
              <a:t>actoren</a:t>
            </a:r>
            <a:r>
              <a:rPr lang="en-US" sz="900" dirty="0"/>
              <a:t>? Dan </a:t>
            </a:r>
            <a:r>
              <a:rPr lang="en-US" sz="900" dirty="0" err="1"/>
              <a:t>zou</a:t>
            </a:r>
            <a:r>
              <a:rPr lang="en-US" sz="900" dirty="0"/>
              <a:t> </a:t>
            </a:r>
            <a:r>
              <a:rPr lang="en-US" sz="900" dirty="0" err="1"/>
              <a:t>hij</a:t>
            </a:r>
            <a:r>
              <a:rPr lang="en-US" sz="900" dirty="0"/>
              <a:t> </a:t>
            </a:r>
            <a:r>
              <a:rPr lang="en-US" sz="900" dirty="0" err="1"/>
              <a:t>te</a:t>
            </a:r>
            <a:r>
              <a:rPr lang="en-US" sz="900" dirty="0"/>
              <a:t> complex / </a:t>
            </a:r>
            <a:r>
              <a:rPr lang="en-US" sz="900" dirty="0" err="1"/>
              <a:t>groot</a:t>
            </a:r>
            <a:r>
              <a:rPr lang="en-US" sz="900" dirty="0"/>
              <a:t> </a:t>
            </a:r>
            <a:r>
              <a:rPr lang="en-US" sz="900" dirty="0" err="1"/>
              <a:t>kunnen</a:t>
            </a:r>
            <a:r>
              <a:rPr lang="en-US" sz="900" dirty="0"/>
              <a:t> </a:t>
            </a:r>
            <a:r>
              <a:rPr lang="en-US" sz="900" dirty="0" err="1"/>
              <a:t>zijn</a:t>
            </a:r>
            <a:r>
              <a:rPr lang="en-US" sz="900" dirty="0"/>
              <a:t>.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229120" y="1211894"/>
            <a:ext cx="2132215" cy="711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24" tIns="46212" rIns="92424" bIns="46212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01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5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25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97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69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41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indent="-1143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This is an important slide because it lists questions that help you identify use cases. Suggest that the students mark this slide for easy access later.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Remind the students of the definition of a use case. A use case is:</a:t>
            </a:r>
          </a:p>
          <a:p>
            <a:pPr lvl="1"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  <a:buFontTx/>
              <a:buChar char="•"/>
            </a:pPr>
            <a:r>
              <a:rPr lang="en-US" sz="900" dirty="0"/>
              <a:t>the specification of a set of actions</a:t>
            </a:r>
          </a:p>
          <a:p>
            <a:pPr lvl="1"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  <a:buFontTx/>
              <a:buChar char="•"/>
            </a:pPr>
            <a:r>
              <a:rPr lang="en-US" sz="900" dirty="0"/>
              <a:t>performed by a system</a:t>
            </a:r>
          </a:p>
          <a:p>
            <a:pPr lvl="1"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  <a:buFontTx/>
              <a:buChar char="•"/>
            </a:pPr>
            <a:r>
              <a:rPr lang="en-US" sz="900" dirty="0"/>
              <a:t>which yields an observable result that is, typically,</a:t>
            </a:r>
          </a:p>
          <a:p>
            <a:pPr lvl="1"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  <a:buFontTx/>
              <a:buChar char="•"/>
            </a:pPr>
            <a:r>
              <a:rPr lang="en-US" sz="900" dirty="0"/>
              <a:t>of value for one of more actors or other stakeholder of the system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Emphasize that the use cases are the goals of some actor. What does the actor want to accomplish with the help of the system?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In addition to the list of questions on the slide, mention other use cases not to forget (see Student Notes): </a:t>
            </a:r>
          </a:p>
          <a:p>
            <a:pPr lvl="1" eaLnBrk="0" hangingPunct="0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900" dirty="0"/>
              <a:t>System startup</a:t>
            </a:r>
          </a:p>
          <a:p>
            <a:pPr lvl="1" eaLnBrk="0" hangingPunct="0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900" dirty="0"/>
              <a:t>System termination</a:t>
            </a:r>
          </a:p>
          <a:p>
            <a:pPr lvl="1" eaLnBrk="0" hangingPunct="0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900" dirty="0"/>
              <a:t>System maintenance </a:t>
            </a:r>
          </a:p>
          <a:p>
            <a:pPr lvl="1" eaLnBrk="0" hangingPunct="0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900" dirty="0"/>
              <a:t>Automatically schedule events</a:t>
            </a:r>
          </a:p>
        </p:txBody>
      </p:sp>
    </p:spTree>
    <p:extLst>
      <p:ext uri="{BB962C8B-B14F-4D97-AF65-F5344CB8AC3E}">
        <p14:creationId xmlns:p14="http://schemas.microsoft.com/office/powerpoint/2010/main" val="107441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indent="-1143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endParaRPr lang="en-US" sz="900" dirty="0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593841" y="1376298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r>
              <a:rPr lang="en-AU" sz="900" dirty="0"/>
              <a:t>If </a:t>
            </a:r>
            <a:r>
              <a:rPr lang="en-AU" sz="900" i="1" dirty="0"/>
              <a:t>log in</a:t>
            </a:r>
            <a:r>
              <a:rPr lang="en-AU" sz="900" dirty="0"/>
              <a:t> is a separate use case, being logged in becomes a precondition to other use cases that requires login.  We will show an example of this in Module 4, when we introduce precondition.  </a:t>
            </a: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900" dirty="0"/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4036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CRUD / Data management use cases </a:t>
            </a:r>
            <a:r>
              <a:rPr lang="en-US" sz="900" dirty="0" err="1"/>
              <a:t>zijn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andere</a:t>
            </a:r>
            <a:r>
              <a:rPr lang="en-US" sz="900" dirty="0"/>
              <a:t> </a:t>
            </a:r>
            <a:r>
              <a:rPr lang="en-US" sz="900" dirty="0" err="1"/>
              <a:t>vorm</a:t>
            </a:r>
            <a:r>
              <a:rPr lang="en-US" sz="900" dirty="0"/>
              <a:t> van </a:t>
            </a:r>
            <a:r>
              <a:rPr lang="en-US" sz="900" dirty="0" err="1"/>
              <a:t>functionele</a:t>
            </a:r>
            <a:r>
              <a:rPr lang="en-US" sz="900" dirty="0"/>
              <a:t> </a:t>
            </a:r>
            <a:r>
              <a:rPr lang="en-US" sz="900" dirty="0" err="1"/>
              <a:t>decompositie</a:t>
            </a:r>
            <a:r>
              <a:rPr lang="en-US" sz="900" dirty="0"/>
              <a:t>.</a:t>
            </a:r>
            <a:r>
              <a:rPr lang="en-US" sz="900" baseline="0" dirty="0"/>
              <a:t> </a:t>
            </a:r>
            <a:r>
              <a:rPr lang="en-US" sz="900" dirty="0" err="1"/>
              <a:t>Deze</a:t>
            </a:r>
            <a:r>
              <a:rPr lang="en-US" sz="900" dirty="0"/>
              <a:t> </a:t>
            </a:r>
            <a:r>
              <a:rPr lang="en-US" sz="900" dirty="0" err="1"/>
              <a:t>vorm</a:t>
            </a:r>
            <a:r>
              <a:rPr lang="en-US" sz="900" dirty="0"/>
              <a:t> van </a:t>
            </a:r>
            <a:r>
              <a:rPr lang="en-US" sz="900" dirty="0" err="1"/>
              <a:t>datamanagement</a:t>
            </a:r>
            <a:r>
              <a:rPr lang="en-US" sz="900" dirty="0"/>
              <a:t> </a:t>
            </a:r>
            <a:r>
              <a:rPr lang="en-US" sz="900" dirty="0" err="1"/>
              <a:t>maakt</a:t>
            </a:r>
            <a:r>
              <a:rPr lang="en-US" sz="900" dirty="0"/>
              <a:t> </a:t>
            </a:r>
            <a:r>
              <a:rPr lang="en-US" sz="900" dirty="0" err="1"/>
              <a:t>meestal</a:t>
            </a:r>
            <a:r>
              <a:rPr lang="en-US" sz="900" dirty="0"/>
              <a:t> </a:t>
            </a:r>
            <a:r>
              <a:rPr lang="en-US" sz="900" dirty="0" err="1"/>
              <a:t>onderdeel</a:t>
            </a:r>
            <a:r>
              <a:rPr lang="en-US" sz="900" dirty="0"/>
              <a:t> </a:t>
            </a:r>
            <a:r>
              <a:rPr lang="en-US" sz="900" dirty="0" err="1"/>
              <a:t>uit</a:t>
            </a:r>
            <a:r>
              <a:rPr lang="en-US" sz="900" dirty="0"/>
              <a:t> van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meer</a:t>
            </a:r>
            <a:r>
              <a:rPr lang="en-US" sz="900" dirty="0"/>
              <a:t> </a:t>
            </a:r>
            <a:r>
              <a:rPr lang="en-US" sz="900" dirty="0" err="1"/>
              <a:t>algemeen</a:t>
            </a:r>
            <a:r>
              <a:rPr lang="en-US" sz="900" dirty="0"/>
              <a:t> / </a:t>
            </a:r>
            <a:r>
              <a:rPr lang="en-US" sz="900" dirty="0" err="1"/>
              <a:t>systeemtechnisch</a:t>
            </a:r>
            <a:r>
              <a:rPr lang="en-US" sz="900" baseline="0" dirty="0"/>
              <a:t> </a:t>
            </a:r>
            <a:r>
              <a:rPr lang="en-US" sz="900" baseline="0" dirty="0" err="1"/>
              <a:t>doel</a:t>
            </a:r>
            <a:r>
              <a:rPr lang="en-US" sz="900" baseline="0" dirty="0"/>
              <a:t> ( </a:t>
            </a:r>
            <a:r>
              <a:rPr lang="en-US" sz="900" baseline="0" dirty="0" err="1"/>
              <a:t>bijvoorbeeld</a:t>
            </a:r>
            <a:r>
              <a:rPr lang="en-US" sz="900" baseline="0" dirty="0"/>
              <a:t> het </a:t>
            </a:r>
            <a:r>
              <a:rPr lang="en-US" sz="900" baseline="0" dirty="0" err="1"/>
              <a:t>beheren</a:t>
            </a:r>
            <a:r>
              <a:rPr lang="en-US" sz="900" baseline="0" dirty="0"/>
              <a:t> van </a:t>
            </a:r>
            <a:r>
              <a:rPr lang="en-US" sz="900" baseline="0" dirty="0" err="1"/>
              <a:t>gegevens</a:t>
            </a:r>
            <a:r>
              <a:rPr lang="en-US" sz="900" baseline="0" dirty="0"/>
              <a:t>) Focus </a:t>
            </a:r>
            <a:r>
              <a:rPr lang="en-US" sz="900" baseline="0" dirty="0" err="1"/>
              <a:t>bij</a:t>
            </a:r>
            <a:r>
              <a:rPr lang="en-US" sz="900" baseline="0" dirty="0"/>
              <a:t> het </a:t>
            </a:r>
            <a:r>
              <a:rPr lang="en-US" sz="900" baseline="0" dirty="0" err="1"/>
              <a:t>beschrijven</a:t>
            </a:r>
            <a:r>
              <a:rPr lang="en-US" sz="900" baseline="0" dirty="0"/>
              <a:t> van de use case op wat </a:t>
            </a:r>
            <a:r>
              <a:rPr lang="en-US" sz="900" baseline="0" dirty="0" err="1"/>
              <a:t>waarde</a:t>
            </a:r>
            <a:r>
              <a:rPr lang="en-US" sz="900" baseline="0" dirty="0"/>
              <a:t> </a:t>
            </a:r>
            <a:r>
              <a:rPr lang="en-US" sz="900" baseline="0" dirty="0" err="1"/>
              <a:t>toevoegt</a:t>
            </a:r>
            <a:r>
              <a:rPr lang="en-US" sz="900" baseline="0" dirty="0"/>
              <a:t> / wat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moet</a:t>
            </a:r>
            <a:r>
              <a:rPr lang="en-US" sz="900" baseline="0" dirty="0"/>
              <a:t> doe,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combineer</a:t>
            </a:r>
            <a:r>
              <a:rPr lang="en-US" sz="900" baseline="0" dirty="0"/>
              <a:t> de use cases tot </a:t>
            </a:r>
            <a:r>
              <a:rPr lang="en-US" sz="900" baseline="0" dirty="0" err="1"/>
              <a:t>één</a:t>
            </a:r>
            <a:r>
              <a:rPr lang="en-US" sz="900" baseline="0" dirty="0"/>
              <a:t> use case die het </a:t>
            </a:r>
            <a:r>
              <a:rPr lang="en-US" sz="900" baseline="0" dirty="0" err="1"/>
              <a:t>gewenste</a:t>
            </a:r>
            <a:r>
              <a:rPr lang="en-US" sz="900" baseline="0" dirty="0"/>
              <a:t> </a:t>
            </a:r>
            <a:r>
              <a:rPr lang="en-US" sz="900" baseline="0" dirty="0" err="1"/>
              <a:t>gedrag</a:t>
            </a:r>
            <a:r>
              <a:rPr lang="en-US" sz="900" baseline="0" dirty="0"/>
              <a:t> </a:t>
            </a:r>
            <a:r>
              <a:rPr lang="en-US" sz="900" baseline="0" dirty="0" err="1"/>
              <a:t>beschrijft</a:t>
            </a:r>
            <a:r>
              <a:rPr lang="en-US" sz="900" baseline="0" dirty="0"/>
              <a:t> (</a:t>
            </a:r>
            <a:r>
              <a:rPr lang="en-US" sz="900" baseline="0" dirty="0" err="1"/>
              <a:t>en</a:t>
            </a:r>
            <a:r>
              <a:rPr lang="en-US" sz="900" baseline="0" dirty="0"/>
              <a:t> neem de </a:t>
            </a:r>
            <a:r>
              <a:rPr lang="en-US" sz="900" baseline="0" dirty="0" err="1"/>
              <a:t>stappen</a:t>
            </a:r>
            <a:r>
              <a:rPr lang="en-US" sz="900" baseline="0" dirty="0"/>
              <a:t> </a:t>
            </a:r>
            <a:r>
              <a:rPr lang="en-US" sz="900" baseline="0" dirty="0" err="1"/>
              <a:t>creer</a:t>
            </a:r>
            <a:r>
              <a:rPr lang="en-US" sz="900" baseline="0" dirty="0"/>
              <a:t> / lees / update / </a:t>
            </a:r>
            <a:r>
              <a:rPr lang="en-US" sz="900" baseline="0" dirty="0" err="1"/>
              <a:t>verwijder</a:t>
            </a:r>
            <a:r>
              <a:rPr lang="en-US" sz="900" baseline="0" dirty="0"/>
              <a:t> op </a:t>
            </a:r>
            <a:r>
              <a:rPr lang="en-US" sz="900" baseline="0" dirty="0" err="1"/>
              <a:t>als</a:t>
            </a:r>
            <a:r>
              <a:rPr lang="en-US" sz="900" baseline="0" dirty="0"/>
              <a:t> </a:t>
            </a:r>
            <a:r>
              <a:rPr lang="en-US" sz="900" baseline="0" dirty="0" err="1"/>
              <a:t>stappen</a:t>
            </a:r>
            <a:r>
              <a:rPr lang="en-US" sz="900" baseline="0" dirty="0"/>
              <a:t> in de use case)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0710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Geef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use case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betekenisvolle</a:t>
            </a:r>
            <a:r>
              <a:rPr lang="en-US" sz="900" baseline="0" dirty="0"/>
              <a:t> </a:t>
            </a:r>
            <a:r>
              <a:rPr lang="en-US" sz="900" baseline="0" dirty="0" err="1"/>
              <a:t>naam</a:t>
            </a:r>
            <a:r>
              <a:rPr lang="en-US" sz="900" baseline="0" dirty="0"/>
              <a:t>, </a:t>
            </a:r>
            <a:r>
              <a:rPr lang="en-US" sz="900" baseline="0" dirty="0" err="1"/>
              <a:t>hierbij</a:t>
            </a:r>
            <a:r>
              <a:rPr lang="en-US" sz="900" baseline="0" dirty="0"/>
              <a:t> mag je </a:t>
            </a:r>
            <a:r>
              <a:rPr lang="en-US" sz="900" baseline="0" dirty="0" err="1"/>
              <a:t>meerdere</a:t>
            </a:r>
            <a:r>
              <a:rPr lang="en-US" sz="900" baseline="0" dirty="0"/>
              <a:t> (</a:t>
            </a:r>
            <a:r>
              <a:rPr lang="en-US" sz="900" baseline="0" dirty="0" err="1"/>
              <a:t>werk</a:t>
            </a:r>
            <a:r>
              <a:rPr lang="en-US" sz="900" baseline="0" dirty="0"/>
              <a:t>) </a:t>
            </a:r>
            <a:r>
              <a:rPr lang="en-US" sz="900" baseline="0" dirty="0" err="1"/>
              <a:t>woorden</a:t>
            </a:r>
            <a:r>
              <a:rPr lang="en-US" sz="900" baseline="0" dirty="0"/>
              <a:t> </a:t>
            </a:r>
            <a:r>
              <a:rPr lang="en-US" sz="900" baseline="0" dirty="0" err="1"/>
              <a:t>gebruiken</a:t>
            </a:r>
            <a:r>
              <a:rPr lang="en-US" sz="900" baseline="0" dirty="0"/>
              <a:t>.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96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625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Voor</a:t>
            </a:r>
            <a:r>
              <a:rPr lang="en-US" sz="900" dirty="0"/>
              <a:t> de </a:t>
            </a:r>
            <a:r>
              <a:rPr lang="en-US" sz="900" dirty="0" err="1"/>
              <a:t>beschrijving</a:t>
            </a:r>
            <a:r>
              <a:rPr lang="en-US" sz="900" dirty="0"/>
              <a:t> van </a:t>
            </a:r>
            <a:r>
              <a:rPr lang="en-US" sz="900" dirty="0" err="1"/>
              <a:t>een</a:t>
            </a:r>
            <a:r>
              <a:rPr lang="en-US" sz="900" dirty="0"/>
              <a:t> use case in het use case model is </a:t>
            </a:r>
            <a:r>
              <a:rPr lang="en-US" sz="900" baseline="0" dirty="0"/>
              <a:t> in </a:t>
            </a:r>
            <a:r>
              <a:rPr lang="en-US" sz="900" baseline="0" dirty="0" err="1"/>
              <a:t>ieder</a:t>
            </a:r>
            <a:r>
              <a:rPr lang="en-US" sz="900" baseline="0" dirty="0"/>
              <a:t> </a:t>
            </a:r>
            <a:r>
              <a:rPr lang="en-US" sz="900" baseline="0" dirty="0" err="1"/>
              <a:t>geval</a:t>
            </a:r>
            <a:r>
              <a:rPr lang="en-US" sz="900" baseline="0" dirty="0"/>
              <a:t> </a:t>
            </a:r>
            <a:r>
              <a:rPr lang="en-US" sz="900" baseline="0" dirty="0" err="1"/>
              <a:t>nodig</a:t>
            </a:r>
            <a:r>
              <a:rPr lang="en-US" sz="900" baseline="0" dirty="0"/>
              <a:t>:</a:t>
            </a:r>
            <a:endParaRPr lang="en-US" sz="900" dirty="0"/>
          </a:p>
          <a:p>
            <a:pPr marL="225011" lvl="1" indent="-112505">
              <a:buFontTx/>
              <a:buChar char="•"/>
            </a:pPr>
            <a:r>
              <a:rPr lang="en-US" sz="900" b="1" dirty="0" err="1"/>
              <a:t>Naam</a:t>
            </a:r>
            <a:endParaRPr lang="en-US" sz="900" dirty="0"/>
          </a:p>
          <a:p>
            <a:pPr marL="225011" lvl="1" indent="-112505">
              <a:buFontTx/>
              <a:buChar char="•"/>
            </a:pPr>
            <a:r>
              <a:rPr lang="en-US" sz="900" b="1" dirty="0" err="1"/>
              <a:t>Korte</a:t>
            </a:r>
            <a:r>
              <a:rPr lang="en-US" sz="900" b="1" dirty="0"/>
              <a:t> </a:t>
            </a:r>
            <a:r>
              <a:rPr lang="en-US" sz="900" b="1" dirty="0" err="1"/>
              <a:t>beschrijving</a:t>
            </a:r>
            <a:r>
              <a:rPr lang="en-US" sz="900" b="1" dirty="0"/>
              <a:t> van het </a:t>
            </a:r>
            <a:r>
              <a:rPr lang="en-US" sz="900" b="1" dirty="0" err="1"/>
              <a:t>doel</a:t>
            </a:r>
            <a:endParaRPr lang="en-US" sz="900" dirty="0"/>
          </a:p>
          <a:p>
            <a:pPr marL="225011" lvl="1" indent="-112505">
              <a:buFontTx/>
              <a:buChar char="•"/>
            </a:pPr>
            <a:r>
              <a:rPr lang="en-US" sz="900" b="1" dirty="0" err="1"/>
              <a:t>Relaties</a:t>
            </a:r>
            <a:endParaRPr lang="en-US" sz="900" dirty="0"/>
          </a:p>
          <a:p>
            <a:r>
              <a:rPr lang="en-US" sz="900" dirty="0" err="1"/>
              <a:t>Deze</a:t>
            </a:r>
            <a:r>
              <a:rPr lang="en-US" sz="900" dirty="0"/>
              <a:t> </a:t>
            </a:r>
            <a:r>
              <a:rPr lang="en-US" sz="900" dirty="0" err="1"/>
              <a:t>informatie</a:t>
            </a:r>
            <a:r>
              <a:rPr lang="en-US" sz="900" baseline="0" dirty="0"/>
              <a:t> </a:t>
            </a:r>
            <a:r>
              <a:rPr lang="en-US" sz="900" baseline="0" dirty="0" err="1"/>
              <a:t>wordt</a:t>
            </a:r>
            <a:r>
              <a:rPr lang="en-US" sz="900" baseline="0" dirty="0"/>
              <a:t> </a:t>
            </a:r>
            <a:r>
              <a:rPr lang="en-US" sz="900" baseline="0" dirty="0" err="1"/>
              <a:t>deels</a:t>
            </a:r>
            <a:r>
              <a:rPr lang="en-US" sz="900" baseline="0" dirty="0"/>
              <a:t> </a:t>
            </a:r>
            <a:r>
              <a:rPr lang="en-US" sz="900" baseline="0" dirty="0" err="1"/>
              <a:t>ook</a:t>
            </a:r>
            <a:r>
              <a:rPr lang="en-US" sz="900" baseline="0" dirty="0"/>
              <a:t> </a:t>
            </a:r>
            <a:r>
              <a:rPr lang="en-US" sz="900" baseline="0" dirty="0" err="1"/>
              <a:t>opgenomen</a:t>
            </a:r>
            <a:r>
              <a:rPr lang="en-US" sz="900" baseline="0" dirty="0"/>
              <a:t> </a:t>
            </a:r>
            <a:r>
              <a:rPr lang="en-US" sz="900" dirty="0"/>
              <a:t>in het use-case diagram</a:t>
            </a:r>
            <a:r>
              <a:rPr lang="en-US" sz="900" baseline="0" dirty="0"/>
              <a:t> of het </a:t>
            </a:r>
            <a:r>
              <a:rPr lang="en-US" sz="900" dirty="0"/>
              <a:t>use-case model. IN use-case </a:t>
            </a:r>
            <a:r>
              <a:rPr lang="en-US" sz="900" dirty="0" err="1"/>
              <a:t>diagrammen</a:t>
            </a:r>
            <a:r>
              <a:rPr lang="en-US" sz="900" dirty="0"/>
              <a:t> </a:t>
            </a:r>
            <a:r>
              <a:rPr lang="en-US" sz="900" dirty="0" err="1"/>
              <a:t>worden</a:t>
            </a:r>
            <a:r>
              <a:rPr lang="en-US" sz="900" dirty="0"/>
              <a:t> de </a:t>
            </a:r>
            <a:r>
              <a:rPr lang="en-US" sz="900" dirty="0" err="1"/>
              <a:t>namen</a:t>
            </a:r>
            <a:r>
              <a:rPr lang="en-US" sz="900" dirty="0"/>
              <a:t> van use case</a:t>
            </a:r>
            <a:r>
              <a:rPr lang="en-US" sz="900" dirty="0">
                <a:solidFill>
                  <a:srgbClr val="3333FF"/>
                </a:solidFill>
              </a:rPr>
              <a:t>s</a:t>
            </a:r>
            <a:r>
              <a:rPr lang="en-US" sz="900" dirty="0"/>
              <a:t> </a:t>
            </a:r>
            <a:r>
              <a:rPr lang="en-US" sz="900" dirty="0" err="1"/>
              <a:t>en</a:t>
            </a:r>
            <a:r>
              <a:rPr lang="en-US" sz="900" dirty="0"/>
              <a:t> de </a:t>
            </a:r>
            <a:r>
              <a:rPr lang="en-US" sz="900" dirty="0" err="1"/>
              <a:t>relaties</a:t>
            </a:r>
            <a:r>
              <a:rPr lang="en-US" sz="900" baseline="0" dirty="0"/>
              <a:t> met </a:t>
            </a:r>
            <a:r>
              <a:rPr lang="en-US" sz="900" baseline="0" dirty="0" err="1"/>
              <a:t>actoren</a:t>
            </a:r>
            <a:r>
              <a:rPr lang="en-US" sz="900" baseline="0" dirty="0"/>
              <a:t> </a:t>
            </a:r>
            <a:r>
              <a:rPr lang="en-US" sz="900" baseline="0" dirty="0" err="1"/>
              <a:t>getoond</a:t>
            </a:r>
            <a:r>
              <a:rPr lang="en-US" sz="900" baseline="0" dirty="0"/>
              <a:t>.</a:t>
            </a:r>
            <a:r>
              <a:rPr lang="en-US" sz="900" dirty="0"/>
              <a:t> 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29120" y="1287049"/>
            <a:ext cx="2132215" cy="651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24" tIns="46212" rIns="92424" bIns="46212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01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5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25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97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69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41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1000" dirty="0">
              <a:latin typeface="ZapfHumnst BT" pitchFamily="34" charset="0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6217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Deze</a:t>
            </a:r>
            <a:r>
              <a:rPr lang="en-US" sz="900" baseline="0" dirty="0"/>
              <a:t> </a:t>
            </a:r>
            <a:r>
              <a:rPr lang="en-US" sz="900" baseline="0" dirty="0" err="1"/>
              <a:t>lijst</a:t>
            </a:r>
            <a:r>
              <a:rPr lang="en-US" sz="900" baseline="0" dirty="0"/>
              <a:t> van checkpoints is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samenvatting</a:t>
            </a:r>
            <a:r>
              <a:rPr lang="en-US" sz="900" baseline="0" dirty="0"/>
              <a:t> van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lijst</a:t>
            </a:r>
            <a:r>
              <a:rPr lang="en-US" sz="900" baseline="0" dirty="0"/>
              <a:t> </a:t>
            </a:r>
            <a:r>
              <a:rPr lang="en-US" sz="900" baseline="0" dirty="0" err="1"/>
              <a:t>uit</a:t>
            </a:r>
            <a:r>
              <a:rPr lang="en-US" sz="900" baseline="0" dirty="0"/>
              <a:t> </a:t>
            </a:r>
            <a:r>
              <a:rPr lang="en-US" sz="900" dirty="0"/>
              <a:t>IBM</a:t>
            </a:r>
            <a:r>
              <a:rPr lang="en-US" sz="900" baseline="30000" dirty="0">
                <a:cs typeface="Times New Roman" panose="02020603050405020304" pitchFamily="18" charset="0"/>
              </a:rPr>
              <a:t>® </a:t>
            </a:r>
            <a:r>
              <a:rPr lang="en-US" sz="900" dirty="0"/>
              <a:t>Rational Unified Process</a:t>
            </a:r>
            <a:r>
              <a:rPr lang="en-US" sz="900" baseline="30000" dirty="0">
                <a:cs typeface="Times New Roman" panose="02020603050405020304" pitchFamily="18" charset="0"/>
              </a:rPr>
              <a:t>®</a:t>
            </a:r>
            <a:r>
              <a:rPr lang="en-US" sz="900" dirty="0"/>
              <a:t> (RUP </a:t>
            </a:r>
            <a:r>
              <a:rPr lang="en-US" sz="900" baseline="30000" dirty="0">
                <a:sym typeface="Symbol" panose="05050102010706020507" pitchFamily="18" charset="2"/>
              </a:rPr>
              <a:t>)</a:t>
            </a:r>
            <a:r>
              <a:rPr lang="en-US" sz="900" dirty="0"/>
              <a:t>. </a:t>
            </a: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812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3 </a:t>
            </a:r>
            <a:r>
              <a:rPr lang="nl-NL"/>
              <a:t>les 3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 Use Cases	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Een</a:t>
            </a:r>
            <a:r>
              <a:rPr lang="en-US" sz="2400" dirty="0"/>
              <a:t> CRUD use case is </a:t>
            </a:r>
            <a:r>
              <a:rPr lang="en-US" sz="2400" dirty="0" err="1"/>
              <a:t>een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Create</a:t>
            </a:r>
          </a:p>
          <a:p>
            <a:pPr lvl="1"/>
            <a:r>
              <a:rPr lang="en-US" sz="2000" dirty="0"/>
              <a:t>Read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 use case</a:t>
            </a:r>
          </a:p>
          <a:p>
            <a:r>
              <a:rPr lang="en-US" sz="2400" dirty="0" err="1"/>
              <a:t>Verwijder</a:t>
            </a:r>
            <a:r>
              <a:rPr lang="en-US" sz="2400" dirty="0"/>
              <a:t> CRUD Use Cases en </a:t>
            </a:r>
            <a:r>
              <a:rPr lang="en-US" sz="2400" dirty="0" err="1"/>
              <a:t>neem</a:t>
            </a:r>
            <a:r>
              <a:rPr lang="en-US" sz="2400" dirty="0"/>
              <a:t> de </a:t>
            </a:r>
            <a:r>
              <a:rPr lang="en-US" sz="2400" dirty="0" err="1"/>
              <a:t>activiteiten</a:t>
            </a:r>
            <a:r>
              <a:rPr lang="en-US" sz="2400" dirty="0"/>
              <a:t> op in de details van de Use Case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54660" name="Oval 4"/>
          <p:cNvSpPr>
            <a:spLocks noChangeArrowheads="1"/>
          </p:cNvSpPr>
          <p:nvPr/>
        </p:nvSpPr>
        <p:spPr bwMode="auto">
          <a:xfrm>
            <a:off x="419101" y="2724150"/>
            <a:ext cx="1752600" cy="533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504826" y="2838450"/>
            <a:ext cx="1652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Create a schedule</a:t>
            </a:r>
          </a:p>
        </p:txBody>
      </p:sp>
      <p:sp>
        <p:nvSpPr>
          <p:cNvPr id="454664" name="Oval 8"/>
          <p:cNvSpPr>
            <a:spLocks noChangeArrowheads="1"/>
          </p:cNvSpPr>
          <p:nvPr/>
        </p:nvSpPr>
        <p:spPr bwMode="auto">
          <a:xfrm>
            <a:off x="409576" y="3486150"/>
            <a:ext cx="1752600" cy="533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65" name="Text Box 9"/>
          <p:cNvSpPr txBox="1">
            <a:spLocks noChangeArrowheads="1"/>
          </p:cNvSpPr>
          <p:nvPr/>
        </p:nvSpPr>
        <p:spPr bwMode="auto">
          <a:xfrm>
            <a:off x="533401" y="3619500"/>
            <a:ext cx="1652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Read a schedule</a:t>
            </a:r>
          </a:p>
        </p:txBody>
      </p:sp>
      <p:sp>
        <p:nvSpPr>
          <p:cNvPr id="454666" name="Oval 10"/>
          <p:cNvSpPr>
            <a:spLocks noChangeArrowheads="1"/>
          </p:cNvSpPr>
          <p:nvPr/>
        </p:nvSpPr>
        <p:spPr bwMode="auto">
          <a:xfrm>
            <a:off x="409576" y="4219575"/>
            <a:ext cx="1752600" cy="533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67" name="Text Box 11"/>
          <p:cNvSpPr txBox="1">
            <a:spLocks noChangeArrowheads="1"/>
          </p:cNvSpPr>
          <p:nvPr/>
        </p:nvSpPr>
        <p:spPr bwMode="auto">
          <a:xfrm>
            <a:off x="485776" y="4343400"/>
            <a:ext cx="17621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Update a schedule</a:t>
            </a:r>
          </a:p>
        </p:txBody>
      </p:sp>
      <p:sp>
        <p:nvSpPr>
          <p:cNvPr id="454668" name="Oval 12"/>
          <p:cNvSpPr>
            <a:spLocks noChangeArrowheads="1"/>
          </p:cNvSpPr>
          <p:nvPr/>
        </p:nvSpPr>
        <p:spPr bwMode="auto">
          <a:xfrm>
            <a:off x="419101" y="4933176"/>
            <a:ext cx="1752600" cy="533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69" name="Text Box 13"/>
          <p:cNvSpPr txBox="1">
            <a:spLocks noChangeArrowheads="1"/>
          </p:cNvSpPr>
          <p:nvPr/>
        </p:nvSpPr>
        <p:spPr bwMode="auto">
          <a:xfrm>
            <a:off x="533401" y="5067300"/>
            <a:ext cx="1652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Delete a schedule</a:t>
            </a:r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3194690" y="5628333"/>
            <a:ext cx="2241550" cy="8763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290622" y="5704533"/>
            <a:ext cx="21487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Arial" panose="020B0604020202020204" pitchFamily="34" charset="0"/>
              </a:rPr>
              <a:t>Inschrijven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voor</a:t>
            </a:r>
            <a:br>
              <a:rPr lang="en-US" sz="2000" dirty="0">
                <a:latin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</a:rPr>
              <a:t>cursus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454672" name="Line 16"/>
          <p:cNvSpPr>
            <a:spLocks noChangeShapeType="1"/>
          </p:cNvSpPr>
          <p:nvPr/>
        </p:nvSpPr>
        <p:spPr bwMode="auto">
          <a:xfrm>
            <a:off x="2527939" y="6085533"/>
            <a:ext cx="6667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695" name="Line 39"/>
          <p:cNvSpPr>
            <a:spLocks noChangeShapeType="1"/>
          </p:cNvSpPr>
          <p:nvPr/>
        </p:nvSpPr>
        <p:spPr bwMode="auto">
          <a:xfrm>
            <a:off x="561976" y="2486025"/>
            <a:ext cx="16764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696" name="Line 40"/>
          <p:cNvSpPr>
            <a:spLocks noChangeShapeType="1"/>
          </p:cNvSpPr>
          <p:nvPr/>
        </p:nvSpPr>
        <p:spPr bwMode="auto">
          <a:xfrm flipH="1">
            <a:off x="561976" y="2409825"/>
            <a:ext cx="144780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697" name="Text Box 41"/>
          <p:cNvSpPr txBox="1">
            <a:spLocks noChangeArrowheads="1"/>
          </p:cNvSpPr>
          <p:nvPr/>
        </p:nvSpPr>
        <p:spPr bwMode="auto">
          <a:xfrm>
            <a:off x="2936875" y="224802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4698" name="Text Box 42"/>
          <p:cNvSpPr txBox="1">
            <a:spLocks noChangeArrowheads="1"/>
          </p:cNvSpPr>
          <p:nvPr/>
        </p:nvSpPr>
        <p:spPr bwMode="auto">
          <a:xfrm>
            <a:off x="5867400" y="5486400"/>
            <a:ext cx="3048000" cy="116955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 dirty="0" err="1">
                <a:latin typeface="Arial" panose="020B0604020202020204" pitchFamily="34" charset="0"/>
              </a:rPr>
              <a:t>Verwar</a:t>
            </a:r>
            <a:r>
              <a:rPr lang="en-US" sz="2000" b="1" dirty="0">
                <a:latin typeface="Arial" panose="020B0604020202020204" pitchFamily="34" charset="0"/>
              </a:rPr>
              <a:t> Use Cases </a:t>
            </a:r>
            <a:r>
              <a:rPr lang="en-US" sz="2000" b="1" dirty="0" err="1">
                <a:latin typeface="Arial" panose="020B0604020202020204" pitchFamily="34" charset="0"/>
              </a:rPr>
              <a:t>niet</a:t>
            </a:r>
            <a:r>
              <a:rPr lang="en-US" sz="2000" b="1" dirty="0">
                <a:latin typeface="Arial" panose="020B0604020202020204" pitchFamily="34" charset="0"/>
              </a:rPr>
              <a:t> met </a:t>
            </a:r>
            <a:r>
              <a:rPr lang="en-US" sz="2000" b="1" dirty="0" err="1">
                <a:latin typeface="Arial" panose="020B0604020202020204" pitchFamily="34" charset="0"/>
              </a:rPr>
              <a:t>functies</a:t>
            </a:r>
            <a:endParaRPr lang="en-US" sz="20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</a:rPr>
              <a:t>Focus op ‘</a:t>
            </a:r>
            <a:r>
              <a:rPr lang="en-US" sz="2000" b="1" dirty="0" err="1">
                <a:latin typeface="Arial" panose="020B0604020202020204" pitchFamily="34" charset="0"/>
              </a:rPr>
              <a:t>waarde</a:t>
            </a:r>
            <a:r>
              <a:rPr lang="en-US" sz="2000" b="1" dirty="0">
                <a:latin typeface="Arial" panose="020B0604020202020204" pitchFamily="34" charset="0"/>
              </a:rPr>
              <a:t>’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3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Naam</a:t>
            </a:r>
            <a:r>
              <a:rPr lang="en-US" dirty="0"/>
              <a:t> van de Use Case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 </a:t>
            </a:r>
            <a:r>
              <a:rPr lang="en-US" sz="2000" dirty="0" err="1"/>
              <a:t>naam</a:t>
            </a:r>
            <a:r>
              <a:rPr lang="en-US" sz="2000" dirty="0"/>
              <a:t> van </a:t>
            </a:r>
            <a:r>
              <a:rPr lang="en-US" sz="2000" dirty="0" err="1"/>
              <a:t>een</a:t>
            </a:r>
            <a:r>
              <a:rPr lang="en-US" sz="2000" dirty="0"/>
              <a:t> Use Case </a:t>
            </a:r>
            <a:r>
              <a:rPr lang="en-US" sz="2000" dirty="0" err="1"/>
              <a:t>moet</a:t>
            </a:r>
            <a:r>
              <a:rPr lang="en-US" sz="2000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Uniek</a:t>
            </a:r>
            <a:r>
              <a:rPr lang="en-US" sz="2000" dirty="0"/>
              <a:t>, </a:t>
            </a:r>
            <a:r>
              <a:rPr lang="en-US" sz="2000" dirty="0" err="1"/>
              <a:t>intuïtief</a:t>
            </a:r>
            <a:r>
              <a:rPr lang="en-US" sz="2000" dirty="0"/>
              <a:t> en </a:t>
            </a:r>
            <a:r>
              <a:rPr lang="en-US" sz="2000" dirty="0" err="1"/>
              <a:t>zelfuitleggend</a:t>
            </a:r>
            <a:r>
              <a:rPr lang="en-US" sz="2000" dirty="0"/>
              <a:t> </a:t>
            </a:r>
            <a:r>
              <a:rPr lang="en-US" sz="2000" dirty="0" err="1"/>
              <a:t>zijn</a:t>
            </a: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Duidelijk</a:t>
            </a:r>
            <a:r>
              <a:rPr lang="en-US" sz="2000" dirty="0"/>
              <a:t> het </a:t>
            </a:r>
            <a:r>
              <a:rPr lang="en-US" sz="2000" dirty="0" err="1"/>
              <a:t>resultaat</a:t>
            </a:r>
            <a:r>
              <a:rPr lang="en-US" sz="2000" dirty="0"/>
              <a:t> </a:t>
            </a:r>
            <a:r>
              <a:rPr lang="en-US" sz="2000" dirty="0" err="1"/>
              <a:t>beschrijven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Vanuit</a:t>
            </a:r>
            <a:r>
              <a:rPr lang="en-US" sz="2000" dirty="0"/>
              <a:t> het </a:t>
            </a:r>
            <a:r>
              <a:rPr lang="en-US" sz="2000" dirty="0" err="1"/>
              <a:t>perspectief</a:t>
            </a:r>
            <a:r>
              <a:rPr lang="en-US" sz="2000" dirty="0"/>
              <a:t> van de actor </a:t>
            </a:r>
            <a:r>
              <a:rPr lang="en-US" sz="2000" dirty="0" err="1"/>
              <a:t>zijn</a:t>
            </a:r>
            <a:r>
              <a:rPr lang="en-US" sz="2000" dirty="0"/>
              <a:t> (</a:t>
            </a:r>
            <a:r>
              <a:rPr lang="en-US" sz="2000" dirty="0" err="1"/>
              <a:t>kopen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 </a:t>
            </a:r>
            <a:r>
              <a:rPr lang="en-US" sz="2000" dirty="0" err="1">
                <a:sym typeface="Wingdings" panose="05000000000000000000" pitchFamily="2" charset="2"/>
              </a:rPr>
              <a:t>verkopen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Starten</a:t>
            </a:r>
            <a:r>
              <a:rPr lang="en-US" sz="2000" dirty="0"/>
              <a:t> met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werkwoord</a:t>
            </a:r>
            <a:endParaRPr lang="en-US" sz="20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1676400" y="5486400"/>
            <a:ext cx="7239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Tip: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Controleer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regelmatig</a:t>
            </a:r>
            <a:r>
              <a:rPr lang="en-US" sz="1800" dirty="0">
                <a:latin typeface="Arial" panose="020B0604020202020204" pitchFamily="34" charset="0"/>
              </a:rPr>
              <a:t> of </a:t>
            </a:r>
            <a:r>
              <a:rPr lang="en-US" sz="1800" dirty="0" err="1">
                <a:latin typeface="Arial" panose="020B0604020202020204" pitchFamily="34" charset="0"/>
              </a:rPr>
              <a:t>alle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klanten</a:t>
            </a:r>
            <a:r>
              <a:rPr lang="en-US" sz="1800" dirty="0">
                <a:latin typeface="Arial" panose="020B0604020202020204" pitchFamily="34" charset="0"/>
              </a:rPr>
              <a:t>, business </a:t>
            </a:r>
            <a:r>
              <a:rPr lang="en-US" sz="1800" dirty="0" err="1">
                <a:latin typeface="Arial" panose="020B0604020202020204" pitchFamily="34" charset="0"/>
              </a:rPr>
              <a:t>vertegenwoordigers</a:t>
            </a:r>
            <a:r>
              <a:rPr lang="en-US" sz="1800" dirty="0">
                <a:latin typeface="Arial" panose="020B0604020202020204" pitchFamily="34" charset="0"/>
              </a:rPr>
              <a:t> en </a:t>
            </a:r>
            <a:r>
              <a:rPr lang="en-US" sz="1800" dirty="0" err="1">
                <a:latin typeface="Arial" panose="020B0604020202020204" pitchFamily="34" charset="0"/>
              </a:rPr>
              <a:t>analisten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alle</a:t>
            </a:r>
            <a:r>
              <a:rPr lang="en-US" sz="1800" dirty="0">
                <a:latin typeface="Arial" panose="020B0604020202020204" pitchFamily="34" charset="0"/>
              </a:rPr>
              <a:t> use cases op de </a:t>
            </a:r>
            <a:r>
              <a:rPr lang="en-US" sz="1800" dirty="0" err="1">
                <a:latin typeface="Arial" panose="020B0604020202020204" pitchFamily="34" charset="0"/>
              </a:rPr>
              <a:t>juiste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wijze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interpreteren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73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Beschrijving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use case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Naam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				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Parkeren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auto</a:t>
            </a: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Korte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omschrijving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	Actor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brengt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auto tot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stilstand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en 					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stopt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de motor</a:t>
            </a:r>
            <a:r>
              <a:rPr lang="en-US" sz="1800" dirty="0">
                <a:solidFill>
                  <a:schemeClr val="tx2"/>
                </a:solidFill>
              </a:rPr>
              <a:t>	</a:t>
            </a: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/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/>
              <a:t>Relaties</a:t>
            </a:r>
            <a:r>
              <a:rPr lang="en-US" sz="1800" dirty="0"/>
              <a:t> met actor(s)	</a:t>
            </a: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4319588" y="4481512"/>
            <a:ext cx="482600" cy="692150"/>
            <a:chOff x="7654" y="3380"/>
            <a:chExt cx="554" cy="754"/>
          </a:xfrm>
        </p:grpSpPr>
        <p:sp>
          <p:nvSpPr>
            <p:cNvPr id="361487" name="Oval 15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88" name="Line 16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89" name="Line 17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0" name="Freeform 18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1502" name="Oval 30"/>
          <p:cNvSpPr>
            <a:spLocks noChangeArrowheads="1"/>
          </p:cNvSpPr>
          <p:nvPr/>
        </p:nvSpPr>
        <p:spPr bwMode="auto">
          <a:xfrm>
            <a:off x="5791200" y="4495800"/>
            <a:ext cx="2841625" cy="70167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>
              <a:spcBef>
                <a:spcPts val="1000"/>
              </a:spcBef>
            </a:pPr>
            <a:r>
              <a:rPr lang="en-US" sz="2000" dirty="0" err="1">
                <a:latin typeface="Arial" panose="020B0604020202020204" pitchFamily="34" charset="0"/>
              </a:rPr>
              <a:t>Parkeren</a:t>
            </a:r>
            <a:r>
              <a:rPr lang="en-US" sz="2000" dirty="0">
                <a:latin typeface="Arial" panose="020B0604020202020204" pitchFamily="34" charset="0"/>
              </a:rPr>
              <a:t> auto</a:t>
            </a:r>
          </a:p>
        </p:txBody>
      </p:sp>
      <p:sp>
        <p:nvSpPr>
          <p:cNvPr id="361482" name="Line 10"/>
          <p:cNvSpPr>
            <a:spLocks noChangeShapeType="1"/>
          </p:cNvSpPr>
          <p:nvPr/>
        </p:nvSpPr>
        <p:spPr bwMode="auto">
          <a:xfrm flipV="1">
            <a:off x="4876800" y="4876800"/>
            <a:ext cx="8382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508541" y="5251815"/>
            <a:ext cx="1338700" cy="41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eaLnBrk="0" hangingPunct="0"/>
            <a:r>
              <a:rPr lang="nl-NL" sz="2000" dirty="0">
                <a:latin typeface="Arial" panose="020B0604020202020204" pitchFamily="34" charset="0"/>
              </a:rPr>
              <a:t>Chauffeur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1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actors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39725" indent="-339725" fontAlgn="t">
              <a:buFont typeface="Wingdings" panose="05000000000000000000" pitchFamily="2" charset="2"/>
              <a:buChar char="ü"/>
            </a:pP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actoren</a:t>
            </a:r>
            <a:r>
              <a:rPr lang="en-US" dirty="0"/>
              <a:t> </a:t>
            </a:r>
            <a:r>
              <a:rPr lang="en-US" dirty="0" err="1"/>
              <a:t>gevonden</a:t>
            </a:r>
            <a:r>
              <a:rPr lang="en-US" dirty="0"/>
              <a:t>?</a:t>
            </a:r>
          </a:p>
          <a:p>
            <a:pPr marL="339725" indent="-339725" fontAlgn="t">
              <a:buFont typeface="Wingdings" panose="05000000000000000000" pitchFamily="2" charset="2"/>
              <a:buChar char="ü"/>
            </a:pP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beschreven</a:t>
            </a:r>
            <a:r>
              <a:rPr lang="en-US" dirty="0"/>
              <a:t>?</a:t>
            </a:r>
          </a:p>
          <a:p>
            <a:pPr marL="339725" indent="-339725" fontAlgn="t">
              <a:buFont typeface="Wingdings" panose="05000000000000000000" pitchFamily="2" charset="2"/>
              <a:buChar char="ü"/>
            </a:pPr>
            <a:r>
              <a:rPr lang="en-US" dirty="0"/>
              <a:t>Is </a:t>
            </a:r>
            <a:r>
              <a:rPr lang="en-US" dirty="0" err="1"/>
              <a:t>iedere</a:t>
            </a:r>
            <a:r>
              <a:rPr lang="en-US" dirty="0"/>
              <a:t> actor </a:t>
            </a:r>
            <a:r>
              <a:rPr lang="en-US" dirty="0" err="1"/>
              <a:t>betrokken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Use Case?</a:t>
            </a:r>
          </a:p>
          <a:p>
            <a:pPr marL="339725" indent="-339725" fontAlgn="t">
              <a:buFont typeface="Wingdings" panose="05000000000000000000" pitchFamily="2" charset="2"/>
              <a:buChar char="ü"/>
            </a:pP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actoren</a:t>
            </a:r>
            <a:r>
              <a:rPr lang="en-US" dirty="0"/>
              <a:t> die ‘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’ </a:t>
            </a:r>
            <a:r>
              <a:rPr lang="en-US" dirty="0" err="1"/>
              <a:t>spelen</a:t>
            </a:r>
            <a:r>
              <a:rPr lang="en-US" dirty="0"/>
              <a:t>? </a:t>
            </a:r>
            <a:r>
              <a:rPr lang="en-US" dirty="0" err="1"/>
              <a:t>Zo</a:t>
            </a:r>
            <a:r>
              <a:rPr lang="en-US" dirty="0"/>
              <a:t> ja, </a:t>
            </a:r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samen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65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use cases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39725" indent="-339725" fontAlgn="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Het Use Case model </a:t>
            </a:r>
            <a:r>
              <a:rPr lang="en-US" sz="2400" dirty="0" err="1"/>
              <a:t>beschrijft</a:t>
            </a:r>
            <a:r>
              <a:rPr lang="en-US" sz="2400" dirty="0"/>
              <a:t> het </a:t>
            </a:r>
            <a:r>
              <a:rPr lang="en-US" sz="2400" dirty="0" err="1"/>
              <a:t>gedrag</a:t>
            </a:r>
            <a:r>
              <a:rPr lang="en-US" sz="2400" dirty="0"/>
              <a:t> van het </a:t>
            </a:r>
            <a:r>
              <a:rPr lang="en-US" sz="2400" dirty="0" err="1"/>
              <a:t>systeem</a:t>
            </a:r>
            <a:r>
              <a:rPr lang="en-US" sz="2400" dirty="0"/>
              <a:t>, </a:t>
            </a:r>
            <a:r>
              <a:rPr lang="en-US" sz="2400" dirty="0" err="1"/>
              <a:t>eenvoudig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begrijpen</a:t>
            </a:r>
            <a:endParaRPr lang="en-US" sz="2400" dirty="0"/>
          </a:p>
          <a:p>
            <a:pPr marL="339725" indent="-339725" fontAlgn="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Alle</a:t>
            </a:r>
            <a:r>
              <a:rPr lang="en-US" sz="2400" dirty="0"/>
              <a:t> Use Cases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gedefinieerd</a:t>
            </a:r>
            <a:r>
              <a:rPr lang="en-US" sz="2400" dirty="0"/>
              <a:t> en </a:t>
            </a:r>
            <a:r>
              <a:rPr lang="en-US" sz="2400" dirty="0" err="1"/>
              <a:t>beschreven</a:t>
            </a:r>
            <a:endParaRPr lang="en-US" sz="2400" dirty="0"/>
          </a:p>
          <a:p>
            <a:pPr marL="339725" indent="-339725" fontAlgn="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Alle</a:t>
            </a:r>
            <a:r>
              <a:rPr lang="en-US" sz="2400" dirty="0"/>
              <a:t> Use Cases </a:t>
            </a:r>
            <a:r>
              <a:rPr lang="en-US" sz="2400" dirty="0" err="1"/>
              <a:t>kunnen</a:t>
            </a:r>
            <a:r>
              <a:rPr lang="en-US" sz="2400" dirty="0"/>
              <a:t> ‘</a:t>
            </a:r>
            <a:r>
              <a:rPr lang="en-US" sz="2400" dirty="0" err="1"/>
              <a:t>gekoppeld</a:t>
            </a:r>
            <a:r>
              <a:rPr lang="en-US" sz="2400" dirty="0"/>
              <a:t>’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één</a:t>
            </a:r>
            <a:r>
              <a:rPr lang="en-US" sz="2400" dirty="0"/>
              <a:t> of </a:t>
            </a:r>
            <a:r>
              <a:rPr lang="en-US" sz="2400" dirty="0" err="1"/>
              <a:t>meer</a:t>
            </a:r>
            <a:r>
              <a:rPr lang="en-US" sz="2400" dirty="0"/>
              <a:t> requirements</a:t>
            </a:r>
          </a:p>
          <a:p>
            <a:pPr marL="339725" indent="-339725" fontAlgn="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Alle</a:t>
            </a:r>
            <a:r>
              <a:rPr lang="en-US" sz="2400" dirty="0"/>
              <a:t> CRUD Use Cases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verwijderd</a:t>
            </a:r>
            <a:endParaRPr lang="en-US" sz="2400" dirty="0"/>
          </a:p>
          <a:p>
            <a:pPr marL="682625" lvl="1" indent="-228600" fontAlgn="t">
              <a:lnSpc>
                <a:spcPct val="100000"/>
              </a:lnSpc>
            </a:pPr>
            <a:r>
              <a:rPr lang="en-US" b="1" dirty="0"/>
              <a:t>C</a:t>
            </a:r>
            <a:r>
              <a:rPr lang="en-US" dirty="0"/>
              <a:t>reate,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U</a:t>
            </a:r>
            <a:r>
              <a:rPr lang="en-US" dirty="0"/>
              <a:t>pdate, </a:t>
            </a:r>
            <a:r>
              <a:rPr lang="en-US" b="1" dirty="0"/>
              <a:t>D</a:t>
            </a:r>
            <a:r>
              <a:rPr lang="en-US" dirty="0"/>
              <a:t>elete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50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use cases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 Use Cases </a:t>
            </a:r>
            <a:r>
              <a:rPr lang="en-US" sz="2400" dirty="0" err="1"/>
              <a:t>hebben</a:t>
            </a:r>
            <a:r>
              <a:rPr lang="en-US" sz="2400" dirty="0"/>
              <a:t> </a:t>
            </a:r>
            <a:r>
              <a:rPr lang="en-US" sz="2400" dirty="0" err="1"/>
              <a:t>unieke</a:t>
            </a:r>
            <a:r>
              <a:rPr lang="en-US" sz="2400" dirty="0"/>
              <a:t> en </a:t>
            </a:r>
            <a:r>
              <a:rPr lang="en-US" sz="2400" dirty="0" err="1"/>
              <a:t>intuïtieve</a:t>
            </a:r>
            <a:r>
              <a:rPr lang="en-US" sz="2400" dirty="0"/>
              <a:t> </a:t>
            </a:r>
            <a:r>
              <a:rPr lang="en-US" sz="2400" dirty="0" err="1"/>
              <a:t>namen</a:t>
            </a: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Klanten</a:t>
            </a:r>
            <a:r>
              <a:rPr lang="en-US" sz="2400" dirty="0"/>
              <a:t> en </a:t>
            </a:r>
            <a:r>
              <a:rPr lang="en-US" sz="2400" dirty="0" err="1"/>
              <a:t>gebruikes</a:t>
            </a:r>
            <a:r>
              <a:rPr lang="en-US" sz="2400" dirty="0"/>
              <a:t> ‘</a:t>
            </a:r>
            <a:r>
              <a:rPr lang="en-US" sz="2400" dirty="0" err="1"/>
              <a:t>begrijpen</a:t>
            </a:r>
            <a:r>
              <a:rPr lang="en-US" sz="2400" dirty="0"/>
              <a:t>’ de </a:t>
            </a:r>
            <a:r>
              <a:rPr lang="en-US" sz="2400" dirty="0" err="1"/>
              <a:t>namen</a:t>
            </a:r>
            <a:r>
              <a:rPr lang="en-US" sz="2400" dirty="0"/>
              <a:t> en </a:t>
            </a:r>
            <a:r>
              <a:rPr lang="en-US" sz="2400" dirty="0" err="1"/>
              <a:t>beschrijvingen</a:t>
            </a:r>
            <a:r>
              <a:rPr lang="en-US" sz="2400" dirty="0"/>
              <a:t> van de use cases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Iedere</a:t>
            </a:r>
            <a:r>
              <a:rPr lang="en-US" sz="2400" dirty="0"/>
              <a:t> use case is </a:t>
            </a:r>
            <a:r>
              <a:rPr lang="en-US" sz="2400" dirty="0" err="1"/>
              <a:t>gerelateerd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minimaal</a:t>
            </a:r>
            <a:r>
              <a:rPr lang="en-US" sz="2400" dirty="0"/>
              <a:t> </a:t>
            </a:r>
            <a:r>
              <a:rPr lang="en-US" sz="2400" dirty="0" err="1"/>
              <a:t>één</a:t>
            </a:r>
            <a:r>
              <a:rPr lang="en-US" sz="2400" dirty="0"/>
              <a:t> actor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Use Cases </a:t>
            </a:r>
            <a:r>
              <a:rPr lang="en-US" sz="2400" dirty="0" err="1"/>
              <a:t>overlappen</a:t>
            </a:r>
            <a:r>
              <a:rPr lang="en-US" sz="2400" dirty="0"/>
              <a:t> </a:t>
            </a:r>
            <a:r>
              <a:rPr lang="en-US" sz="2400" dirty="0" err="1"/>
              <a:t>elkaar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wat</a:t>
            </a:r>
            <a:r>
              <a:rPr lang="en-US" sz="2400" dirty="0"/>
              <a:t> </a:t>
            </a:r>
            <a:r>
              <a:rPr lang="en-US" sz="2400" dirty="0" err="1"/>
              <a:t>functionaliteit</a:t>
            </a:r>
            <a:r>
              <a:rPr lang="en-US" sz="2400" dirty="0"/>
              <a:t> </a:t>
            </a:r>
            <a:r>
              <a:rPr lang="en-US" sz="2400" dirty="0" err="1"/>
              <a:t>betreft</a:t>
            </a:r>
            <a:endParaRPr lang="en-US" sz="2400" dirty="0"/>
          </a:p>
          <a:p>
            <a:pPr>
              <a:lnSpc>
                <a:spcPct val="75000"/>
              </a:lnSpc>
            </a:pPr>
            <a:endParaRPr lang="en-US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42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diagram: </a:t>
            </a:r>
            <a:r>
              <a:rPr lang="en-US" dirty="0" err="1"/>
              <a:t>communicatie-associatie</a:t>
            </a:r>
            <a:endParaRPr 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Een</a:t>
            </a:r>
            <a:r>
              <a:rPr lang="en-US" sz="2400" dirty="0"/>
              <a:t> UC diagram </a:t>
            </a:r>
            <a:r>
              <a:rPr lang="en-US" sz="2400" dirty="0" err="1"/>
              <a:t>representeert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communicatie</a:t>
            </a:r>
            <a:r>
              <a:rPr lang="en-US" sz="2400" dirty="0"/>
              <a:t> – </a:t>
            </a:r>
            <a:r>
              <a:rPr lang="en-US" sz="2400" dirty="0" err="1"/>
              <a:t>associatie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Actoren</a:t>
            </a:r>
            <a:r>
              <a:rPr lang="en-US" sz="2400" dirty="0"/>
              <a:t> </a:t>
            </a:r>
            <a:r>
              <a:rPr lang="en-US" sz="2400" dirty="0" err="1"/>
              <a:t>communiceren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‘direct’ </a:t>
            </a:r>
            <a:br>
              <a:rPr lang="en-US" sz="2400" dirty="0"/>
            </a:br>
            <a:r>
              <a:rPr lang="en-US" sz="2400" dirty="0"/>
              <a:t>met </a:t>
            </a:r>
            <a:r>
              <a:rPr lang="en-US" sz="2400" dirty="0" err="1"/>
              <a:t>elkaar</a:t>
            </a:r>
            <a:endParaRPr lang="en-US" sz="2400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21892" name="Freeform 4"/>
          <p:cNvSpPr>
            <a:spLocks/>
          </p:cNvSpPr>
          <p:nvPr/>
        </p:nvSpPr>
        <p:spPr bwMode="auto">
          <a:xfrm>
            <a:off x="960438" y="3068638"/>
            <a:ext cx="998537" cy="403225"/>
          </a:xfrm>
          <a:custGeom>
            <a:avLst/>
            <a:gdLst>
              <a:gd name="T0" fmla="*/ 348 w 629"/>
              <a:gd name="T1" fmla="*/ 2 h 254"/>
              <a:gd name="T2" fmla="*/ 409 w 629"/>
              <a:gd name="T3" fmla="*/ 7 h 254"/>
              <a:gd name="T4" fmla="*/ 464 w 629"/>
              <a:gd name="T5" fmla="*/ 15 h 254"/>
              <a:gd name="T6" fmla="*/ 515 w 629"/>
              <a:gd name="T7" fmla="*/ 30 h 254"/>
              <a:gd name="T8" fmla="*/ 558 w 629"/>
              <a:gd name="T9" fmla="*/ 48 h 254"/>
              <a:gd name="T10" fmla="*/ 591 w 629"/>
              <a:gd name="T11" fmla="*/ 68 h 254"/>
              <a:gd name="T12" fmla="*/ 616 w 629"/>
              <a:gd name="T13" fmla="*/ 91 h 254"/>
              <a:gd name="T14" fmla="*/ 629 w 629"/>
              <a:gd name="T15" fmla="*/ 114 h 254"/>
              <a:gd name="T16" fmla="*/ 629 w 629"/>
              <a:gd name="T17" fmla="*/ 139 h 254"/>
              <a:gd name="T18" fmla="*/ 616 w 629"/>
              <a:gd name="T19" fmla="*/ 165 h 254"/>
              <a:gd name="T20" fmla="*/ 591 w 629"/>
              <a:gd name="T21" fmla="*/ 188 h 254"/>
              <a:gd name="T22" fmla="*/ 558 w 629"/>
              <a:gd name="T23" fmla="*/ 208 h 254"/>
              <a:gd name="T24" fmla="*/ 515 w 629"/>
              <a:gd name="T25" fmla="*/ 226 h 254"/>
              <a:gd name="T26" fmla="*/ 464 w 629"/>
              <a:gd name="T27" fmla="*/ 238 h 254"/>
              <a:gd name="T28" fmla="*/ 409 w 629"/>
              <a:gd name="T29" fmla="*/ 248 h 254"/>
              <a:gd name="T30" fmla="*/ 348 w 629"/>
              <a:gd name="T31" fmla="*/ 254 h 254"/>
              <a:gd name="T32" fmla="*/ 283 w 629"/>
              <a:gd name="T33" fmla="*/ 254 h 254"/>
              <a:gd name="T34" fmla="*/ 222 w 629"/>
              <a:gd name="T35" fmla="*/ 248 h 254"/>
              <a:gd name="T36" fmla="*/ 166 w 629"/>
              <a:gd name="T37" fmla="*/ 238 h 254"/>
              <a:gd name="T38" fmla="*/ 116 w 629"/>
              <a:gd name="T39" fmla="*/ 226 h 254"/>
              <a:gd name="T40" fmla="*/ 73 w 629"/>
              <a:gd name="T41" fmla="*/ 208 h 254"/>
              <a:gd name="T42" fmla="*/ 38 w 629"/>
              <a:gd name="T43" fmla="*/ 188 h 254"/>
              <a:gd name="T44" fmla="*/ 15 w 629"/>
              <a:gd name="T45" fmla="*/ 165 h 254"/>
              <a:gd name="T46" fmla="*/ 2 w 629"/>
              <a:gd name="T47" fmla="*/ 139 h 254"/>
              <a:gd name="T48" fmla="*/ 2 w 629"/>
              <a:gd name="T49" fmla="*/ 114 h 254"/>
              <a:gd name="T50" fmla="*/ 15 w 629"/>
              <a:gd name="T51" fmla="*/ 91 h 254"/>
              <a:gd name="T52" fmla="*/ 38 w 629"/>
              <a:gd name="T53" fmla="*/ 68 h 254"/>
              <a:gd name="T54" fmla="*/ 73 w 629"/>
              <a:gd name="T55" fmla="*/ 48 h 254"/>
              <a:gd name="T56" fmla="*/ 116 w 629"/>
              <a:gd name="T57" fmla="*/ 30 h 254"/>
              <a:gd name="T58" fmla="*/ 166 w 629"/>
              <a:gd name="T59" fmla="*/ 15 h 254"/>
              <a:gd name="T60" fmla="*/ 222 w 629"/>
              <a:gd name="T61" fmla="*/ 7 h 254"/>
              <a:gd name="T62" fmla="*/ 283 w 629"/>
              <a:gd name="T63" fmla="*/ 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9" h="254">
                <a:moveTo>
                  <a:pt x="315" y="0"/>
                </a:moveTo>
                <a:lnTo>
                  <a:pt x="348" y="2"/>
                </a:lnTo>
                <a:lnTo>
                  <a:pt x="379" y="2"/>
                </a:lnTo>
                <a:lnTo>
                  <a:pt x="409" y="7"/>
                </a:lnTo>
                <a:lnTo>
                  <a:pt x="437" y="10"/>
                </a:lnTo>
                <a:lnTo>
                  <a:pt x="464" y="15"/>
                </a:lnTo>
                <a:lnTo>
                  <a:pt x="490" y="23"/>
                </a:lnTo>
                <a:lnTo>
                  <a:pt x="515" y="30"/>
                </a:lnTo>
                <a:lnTo>
                  <a:pt x="538" y="38"/>
                </a:lnTo>
                <a:lnTo>
                  <a:pt x="558" y="48"/>
                </a:lnTo>
                <a:lnTo>
                  <a:pt x="576" y="56"/>
                </a:lnTo>
                <a:lnTo>
                  <a:pt x="591" y="68"/>
                </a:lnTo>
                <a:lnTo>
                  <a:pt x="606" y="78"/>
                </a:lnTo>
                <a:lnTo>
                  <a:pt x="616" y="91"/>
                </a:lnTo>
                <a:lnTo>
                  <a:pt x="624" y="101"/>
                </a:lnTo>
                <a:lnTo>
                  <a:pt x="629" y="114"/>
                </a:lnTo>
                <a:lnTo>
                  <a:pt x="629" y="127"/>
                </a:lnTo>
                <a:lnTo>
                  <a:pt x="629" y="139"/>
                </a:lnTo>
                <a:lnTo>
                  <a:pt x="624" y="152"/>
                </a:lnTo>
                <a:lnTo>
                  <a:pt x="616" y="165"/>
                </a:lnTo>
                <a:lnTo>
                  <a:pt x="606" y="177"/>
                </a:lnTo>
                <a:lnTo>
                  <a:pt x="591" y="188"/>
                </a:lnTo>
                <a:lnTo>
                  <a:pt x="576" y="198"/>
                </a:lnTo>
                <a:lnTo>
                  <a:pt x="558" y="208"/>
                </a:lnTo>
                <a:lnTo>
                  <a:pt x="538" y="218"/>
                </a:lnTo>
                <a:lnTo>
                  <a:pt x="515" y="226"/>
                </a:lnTo>
                <a:lnTo>
                  <a:pt x="490" y="233"/>
                </a:lnTo>
                <a:lnTo>
                  <a:pt x="464" y="238"/>
                </a:lnTo>
                <a:lnTo>
                  <a:pt x="437" y="243"/>
                </a:lnTo>
                <a:lnTo>
                  <a:pt x="409" y="248"/>
                </a:lnTo>
                <a:lnTo>
                  <a:pt x="379" y="251"/>
                </a:lnTo>
                <a:lnTo>
                  <a:pt x="348" y="254"/>
                </a:lnTo>
                <a:lnTo>
                  <a:pt x="315" y="254"/>
                </a:lnTo>
                <a:lnTo>
                  <a:pt x="283" y="254"/>
                </a:lnTo>
                <a:lnTo>
                  <a:pt x="252" y="251"/>
                </a:lnTo>
                <a:lnTo>
                  <a:pt x="222" y="248"/>
                </a:lnTo>
                <a:lnTo>
                  <a:pt x="192" y="243"/>
                </a:lnTo>
                <a:lnTo>
                  <a:pt x="166" y="238"/>
                </a:lnTo>
                <a:lnTo>
                  <a:pt x="139" y="233"/>
                </a:lnTo>
                <a:lnTo>
                  <a:pt x="116" y="226"/>
                </a:lnTo>
                <a:lnTo>
                  <a:pt x="93" y="218"/>
                </a:lnTo>
                <a:lnTo>
                  <a:pt x="73" y="208"/>
                </a:lnTo>
                <a:lnTo>
                  <a:pt x="55" y="198"/>
                </a:lnTo>
                <a:lnTo>
                  <a:pt x="38" y="188"/>
                </a:lnTo>
                <a:lnTo>
                  <a:pt x="25" y="177"/>
                </a:lnTo>
                <a:lnTo>
                  <a:pt x="15" y="165"/>
                </a:lnTo>
                <a:lnTo>
                  <a:pt x="7" y="152"/>
                </a:lnTo>
                <a:lnTo>
                  <a:pt x="2" y="139"/>
                </a:lnTo>
                <a:lnTo>
                  <a:pt x="0" y="127"/>
                </a:lnTo>
                <a:lnTo>
                  <a:pt x="2" y="114"/>
                </a:lnTo>
                <a:lnTo>
                  <a:pt x="7" y="101"/>
                </a:lnTo>
                <a:lnTo>
                  <a:pt x="15" y="91"/>
                </a:lnTo>
                <a:lnTo>
                  <a:pt x="25" y="78"/>
                </a:lnTo>
                <a:lnTo>
                  <a:pt x="38" y="68"/>
                </a:lnTo>
                <a:lnTo>
                  <a:pt x="55" y="56"/>
                </a:lnTo>
                <a:lnTo>
                  <a:pt x="73" y="48"/>
                </a:lnTo>
                <a:lnTo>
                  <a:pt x="93" y="38"/>
                </a:lnTo>
                <a:lnTo>
                  <a:pt x="116" y="30"/>
                </a:lnTo>
                <a:lnTo>
                  <a:pt x="139" y="23"/>
                </a:lnTo>
                <a:lnTo>
                  <a:pt x="166" y="15"/>
                </a:lnTo>
                <a:lnTo>
                  <a:pt x="192" y="10"/>
                </a:lnTo>
                <a:lnTo>
                  <a:pt x="222" y="7"/>
                </a:lnTo>
                <a:lnTo>
                  <a:pt x="252" y="2"/>
                </a:lnTo>
                <a:lnTo>
                  <a:pt x="283" y="2"/>
                </a:lnTo>
                <a:lnTo>
                  <a:pt x="315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eperen 7"/>
          <p:cNvGrpSpPr/>
          <p:nvPr/>
        </p:nvGrpSpPr>
        <p:grpSpPr>
          <a:xfrm>
            <a:off x="266700" y="2341562"/>
            <a:ext cx="2336800" cy="4038600"/>
            <a:chOff x="350838" y="1066800"/>
            <a:chExt cx="2824162" cy="4762500"/>
          </a:xfrm>
        </p:grpSpPr>
        <p:grpSp>
          <p:nvGrpSpPr>
            <p:cNvPr id="7" name="Groeperen 6"/>
            <p:cNvGrpSpPr/>
            <p:nvPr/>
          </p:nvGrpSpPr>
          <p:grpSpPr>
            <a:xfrm>
              <a:off x="350838" y="1066800"/>
              <a:ext cx="2722562" cy="4762500"/>
              <a:chOff x="350838" y="1066800"/>
              <a:chExt cx="2722562" cy="4762500"/>
            </a:xfrm>
          </p:grpSpPr>
          <p:sp>
            <p:nvSpPr>
              <p:cNvPr id="421893" name="Rectangle 5"/>
              <p:cNvSpPr>
                <a:spLocks noChangeArrowheads="1"/>
              </p:cNvSpPr>
              <p:nvPr/>
            </p:nvSpPr>
            <p:spPr bwMode="auto">
              <a:xfrm>
                <a:off x="546100" y="1066800"/>
                <a:ext cx="2527300" cy="47625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96" name="Rectangle 8"/>
              <p:cNvSpPr>
                <a:spLocks noChangeArrowheads="1"/>
              </p:cNvSpPr>
              <p:nvPr/>
            </p:nvSpPr>
            <p:spPr bwMode="auto">
              <a:xfrm>
                <a:off x="350838" y="5359400"/>
                <a:ext cx="1524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2000" dirty="0">
                    <a:latin typeface="Arial" panose="020B0604020202020204" pitchFamily="34" charset="0"/>
                  </a:rPr>
                  <a:t>Actor 2</a:t>
                </a:r>
              </a:p>
            </p:txBody>
          </p:sp>
          <p:grpSp>
            <p:nvGrpSpPr>
              <p:cNvPr id="3" name="Group 18"/>
              <p:cNvGrpSpPr>
                <a:grpSpLocks noChangeAspect="1"/>
              </p:cNvGrpSpPr>
              <p:nvPr/>
            </p:nvGrpSpPr>
            <p:grpSpPr bwMode="auto">
              <a:xfrm>
                <a:off x="809625" y="4654550"/>
                <a:ext cx="584200" cy="738188"/>
                <a:chOff x="7654" y="3380"/>
                <a:chExt cx="554" cy="754"/>
              </a:xfrm>
            </p:grpSpPr>
            <p:sp>
              <p:nvSpPr>
                <p:cNvPr id="42190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8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9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0" name="Freeform 22"/>
                <p:cNvSpPr>
                  <a:spLocks noChangeAspect="1"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917" name="Line 29"/>
              <p:cNvSpPr>
                <a:spLocks noChangeShapeType="1"/>
              </p:cNvSpPr>
              <p:nvPr/>
            </p:nvSpPr>
            <p:spPr bwMode="auto">
              <a:xfrm flipH="1">
                <a:off x="1143000" y="3581400"/>
                <a:ext cx="22860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eperen 4"/>
            <p:cNvGrpSpPr/>
            <p:nvPr/>
          </p:nvGrpSpPr>
          <p:grpSpPr>
            <a:xfrm>
              <a:off x="1651000" y="3578225"/>
              <a:ext cx="1524000" cy="2171700"/>
              <a:chOff x="1651000" y="3578225"/>
              <a:chExt cx="1524000" cy="2171700"/>
            </a:xfrm>
          </p:grpSpPr>
          <p:sp>
            <p:nvSpPr>
              <p:cNvPr id="421898" name="Rectangle 10"/>
              <p:cNvSpPr>
                <a:spLocks noChangeArrowheads="1"/>
              </p:cNvSpPr>
              <p:nvPr/>
            </p:nvSpPr>
            <p:spPr bwMode="auto">
              <a:xfrm>
                <a:off x="1651000" y="5353050"/>
                <a:ext cx="1524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2000" dirty="0">
                    <a:latin typeface="Arial" panose="020B0604020202020204" pitchFamily="34" charset="0"/>
                  </a:rPr>
                  <a:t>Actor 3</a:t>
                </a:r>
              </a:p>
            </p:txBody>
          </p:sp>
          <p:sp>
            <p:nvSpPr>
              <p:cNvPr id="421899" name="Line 11"/>
              <p:cNvSpPr>
                <a:spLocks noChangeShapeType="1"/>
              </p:cNvSpPr>
              <p:nvPr/>
            </p:nvSpPr>
            <p:spPr bwMode="auto">
              <a:xfrm flipH="1" flipV="1">
                <a:off x="2039938" y="3578225"/>
                <a:ext cx="285750" cy="9318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grpSp>
            <p:nvGrpSpPr>
              <p:cNvPr id="4" name="Group 23"/>
              <p:cNvGrpSpPr>
                <a:grpSpLocks noChangeAspect="1"/>
              </p:cNvGrpSpPr>
              <p:nvPr/>
            </p:nvGrpSpPr>
            <p:grpSpPr bwMode="auto">
              <a:xfrm>
                <a:off x="2054225" y="4603750"/>
                <a:ext cx="584200" cy="738188"/>
                <a:chOff x="7654" y="3380"/>
                <a:chExt cx="554" cy="754"/>
              </a:xfrm>
            </p:grpSpPr>
            <p:sp>
              <p:nvSpPr>
                <p:cNvPr id="421912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3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4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5" name="Freeform 27"/>
                <p:cNvSpPr>
                  <a:spLocks noChangeAspect="1"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eperen 5"/>
            <p:cNvGrpSpPr/>
            <p:nvPr/>
          </p:nvGrpSpPr>
          <p:grpSpPr>
            <a:xfrm>
              <a:off x="936625" y="1174750"/>
              <a:ext cx="1679575" cy="2295525"/>
              <a:chOff x="936625" y="1174750"/>
              <a:chExt cx="1679575" cy="2295525"/>
            </a:xfrm>
          </p:grpSpPr>
          <p:sp>
            <p:nvSpPr>
              <p:cNvPr id="421894" name="Rectangle 6"/>
              <p:cNvSpPr>
                <a:spLocks noChangeArrowheads="1"/>
              </p:cNvSpPr>
              <p:nvPr/>
            </p:nvSpPr>
            <p:spPr bwMode="auto">
              <a:xfrm>
                <a:off x="1066800" y="1905000"/>
                <a:ext cx="1447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2000" dirty="0">
                    <a:latin typeface="Arial" panose="020B0604020202020204" pitchFamily="34" charset="0"/>
                  </a:rPr>
                  <a:t>Actor 1</a:t>
                </a:r>
              </a:p>
            </p:txBody>
          </p:sp>
          <p:sp>
            <p:nvSpPr>
              <p:cNvPr id="421900" name="Oval 12"/>
              <p:cNvSpPr>
                <a:spLocks noChangeArrowheads="1"/>
              </p:cNvSpPr>
              <p:nvPr/>
            </p:nvSpPr>
            <p:spPr bwMode="auto">
              <a:xfrm>
                <a:off x="936625" y="2909888"/>
                <a:ext cx="1679575" cy="5603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pPr algn="ctr" eaLnBrk="0" hangingPunct="0"/>
                <a:r>
                  <a:rPr lang="en-US" sz="2000">
                    <a:latin typeface="Arial" panose="020B0604020202020204" pitchFamily="34" charset="0"/>
                  </a:rPr>
                  <a:t>Use Case</a:t>
                </a:r>
              </a:p>
            </p:txBody>
          </p:sp>
          <p:grpSp>
            <p:nvGrpSpPr>
              <p:cNvPr id="2" name="Group 13"/>
              <p:cNvGrpSpPr>
                <a:grpSpLocks noChangeAspect="1"/>
              </p:cNvGrpSpPr>
              <p:nvPr/>
            </p:nvGrpSpPr>
            <p:grpSpPr bwMode="auto">
              <a:xfrm>
                <a:off x="1482725" y="1174750"/>
                <a:ext cx="584200" cy="738188"/>
                <a:chOff x="7654" y="3380"/>
                <a:chExt cx="554" cy="754"/>
              </a:xfrm>
            </p:grpSpPr>
            <p:sp>
              <p:nvSpPr>
                <p:cNvPr id="42190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3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4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5" name="Freeform 17"/>
                <p:cNvSpPr>
                  <a:spLocks noChangeAspect="1"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916" name="Line 28"/>
              <p:cNvSpPr>
                <a:spLocks noChangeShapeType="1"/>
              </p:cNvSpPr>
              <p:nvPr/>
            </p:nvSpPr>
            <p:spPr bwMode="auto">
              <a:xfrm>
                <a:off x="1752600" y="2286000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0578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6703" y="1322518"/>
            <a:ext cx="6102660" cy="650375"/>
          </a:xfrm>
          <a:noFill/>
          <a:ln/>
        </p:spPr>
        <p:txBody>
          <a:bodyPr lIns="0" tIns="0" rIns="0" bIns="0" anchor="b"/>
          <a:lstStyle/>
          <a:p>
            <a:r>
              <a:rPr lang="en-US" dirty="0" err="1"/>
              <a:t>Eén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is </a:t>
            </a:r>
            <a:r>
              <a:rPr lang="en-US" dirty="0" err="1"/>
              <a:t>voldoende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>
          <a:xfrm>
            <a:off x="2766704" y="1940899"/>
            <a:ext cx="6102660" cy="393744"/>
          </a:xfrm>
        </p:spPr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708400" y="2350644"/>
            <a:ext cx="5364163" cy="177958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endParaRPr lang="en-US" sz="1200">
              <a:latin typeface="ZapfHumnst BT" pitchFamily="34" charset="0"/>
            </a:endParaRPr>
          </a:p>
          <a:p>
            <a:pPr algn="ctr" eaLnBrk="0" hangingPunct="0"/>
            <a:endParaRPr lang="en-US" sz="1200">
              <a:latin typeface="ZapfHumnst BT" pitchFamily="34" charset="0"/>
            </a:endParaRPr>
          </a:p>
          <a:p>
            <a:pPr algn="ctr" eaLnBrk="0" hangingPunct="0"/>
            <a:endParaRPr lang="en-US" sz="2000" b="1">
              <a:latin typeface="ZapfHumnst BT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00500" y="2725294"/>
            <a:ext cx="395288" cy="498475"/>
            <a:chOff x="2616" y="1340"/>
            <a:chExt cx="153" cy="242"/>
          </a:xfrm>
        </p:grpSpPr>
        <p:sp>
          <p:nvSpPr>
            <p:cNvPr id="423942" name="Oval 6"/>
            <p:cNvSpPr>
              <a:spLocks noChangeArrowheads="1"/>
            </p:cNvSpPr>
            <p:nvPr/>
          </p:nvSpPr>
          <p:spPr bwMode="auto">
            <a:xfrm>
              <a:off x="2658" y="1340"/>
              <a:ext cx="75" cy="7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Line 7"/>
            <p:cNvSpPr>
              <a:spLocks noChangeShapeType="1"/>
            </p:cNvSpPr>
            <p:nvPr/>
          </p:nvSpPr>
          <p:spPr bwMode="auto">
            <a:xfrm>
              <a:off x="2697" y="1412"/>
              <a:ext cx="0" cy="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4" name="Line 8"/>
            <p:cNvSpPr>
              <a:spLocks noChangeShapeType="1"/>
            </p:cNvSpPr>
            <p:nvPr/>
          </p:nvSpPr>
          <p:spPr bwMode="auto">
            <a:xfrm>
              <a:off x="2633" y="1446"/>
              <a:ext cx="1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5" name="Line 9"/>
            <p:cNvSpPr>
              <a:spLocks noChangeShapeType="1"/>
            </p:cNvSpPr>
            <p:nvPr/>
          </p:nvSpPr>
          <p:spPr bwMode="auto">
            <a:xfrm flipH="1" flipV="1">
              <a:off x="2693" y="1509"/>
              <a:ext cx="76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Line 10"/>
            <p:cNvSpPr>
              <a:spLocks noChangeShapeType="1"/>
            </p:cNvSpPr>
            <p:nvPr/>
          </p:nvSpPr>
          <p:spPr bwMode="auto">
            <a:xfrm flipV="1">
              <a:off x="2616" y="1509"/>
              <a:ext cx="77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3754438" y="3233294"/>
            <a:ext cx="1324081" cy="3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8938"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77875"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65225"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54163"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11363" defTabSz="661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468563" defTabSz="661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25763" defTabSz="661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82963" defTabSz="661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sz="1800" dirty="0" err="1">
                <a:latin typeface="Arial" panose="020B0604020202020204" pitchFamily="34" charset="0"/>
              </a:rPr>
              <a:t>Assistente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23951" name="Oval 15"/>
          <p:cNvSpPr>
            <a:spLocks noChangeArrowheads="1"/>
          </p:cNvSpPr>
          <p:nvPr/>
        </p:nvSpPr>
        <p:spPr bwMode="auto">
          <a:xfrm>
            <a:off x="5222875" y="2858644"/>
            <a:ext cx="2352675" cy="7175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107950" tIns="53975" rIns="107950" bIns="53975" anchor="ctr"/>
          <a:lstStyle/>
          <a:p>
            <a:pPr algn="ctr" eaLnBrk="0" hangingPunct="0">
              <a:spcBef>
                <a:spcPts val="1000"/>
              </a:spcBef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Bereiden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medicijn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3958" name="Arc 22"/>
          <p:cNvSpPr>
            <a:spLocks/>
          </p:cNvSpPr>
          <p:nvPr/>
        </p:nvSpPr>
        <p:spPr bwMode="auto">
          <a:xfrm>
            <a:off x="7924799" y="4130232"/>
            <a:ext cx="631825" cy="830262"/>
          </a:xfrm>
          <a:custGeom>
            <a:avLst/>
            <a:gdLst>
              <a:gd name="G0" fmla="+- 21583 0 0"/>
              <a:gd name="G1" fmla="+- 0 0 0"/>
              <a:gd name="G2" fmla="+- 21600 0 0"/>
              <a:gd name="T0" fmla="*/ 19188 w 21583"/>
              <a:gd name="T1" fmla="*/ 21467 h 21467"/>
              <a:gd name="T2" fmla="*/ 0 w 21583"/>
              <a:gd name="T3" fmla="*/ 854 h 21467"/>
              <a:gd name="T4" fmla="*/ 21583 w 21583"/>
              <a:gd name="T5" fmla="*/ 0 h 2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21467" fill="none" extrusionOk="0">
                <a:moveTo>
                  <a:pt x="19188" y="21466"/>
                </a:moveTo>
                <a:cubicBezTo>
                  <a:pt x="8576" y="20282"/>
                  <a:pt x="422" y="11523"/>
                  <a:pt x="-1" y="854"/>
                </a:cubicBezTo>
              </a:path>
              <a:path w="21583" h="21467" stroke="0" extrusionOk="0">
                <a:moveTo>
                  <a:pt x="19188" y="21466"/>
                </a:moveTo>
                <a:cubicBezTo>
                  <a:pt x="8576" y="20282"/>
                  <a:pt x="422" y="11523"/>
                  <a:pt x="-1" y="854"/>
                </a:cubicBezTo>
                <a:lnTo>
                  <a:pt x="21583" y="0"/>
                </a:lnTo>
                <a:close/>
              </a:path>
            </a:pathLst>
          </a:custGeom>
          <a:noFill/>
          <a:ln w="57150" cap="rnd">
            <a:solidFill>
              <a:srgbClr val="006699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Arc 23"/>
          <p:cNvSpPr>
            <a:spLocks/>
          </p:cNvSpPr>
          <p:nvPr/>
        </p:nvSpPr>
        <p:spPr bwMode="auto">
          <a:xfrm rot="10800000">
            <a:off x="2514599" y="3436049"/>
            <a:ext cx="1683837" cy="974726"/>
          </a:xfrm>
          <a:custGeom>
            <a:avLst/>
            <a:gdLst>
              <a:gd name="G0" fmla="+- 21372 0 0"/>
              <a:gd name="G1" fmla="+- 21173 0 0"/>
              <a:gd name="G2" fmla="+- 21600 0 0"/>
              <a:gd name="T0" fmla="*/ 0 w 21372"/>
              <a:gd name="T1" fmla="*/ 18042 h 21173"/>
              <a:gd name="T2" fmla="*/ 17099 w 21372"/>
              <a:gd name="T3" fmla="*/ 0 h 21173"/>
              <a:gd name="T4" fmla="*/ 21372 w 21372"/>
              <a:gd name="T5" fmla="*/ 21173 h 2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72" h="21173" fill="none" extrusionOk="0">
                <a:moveTo>
                  <a:pt x="0" y="18042"/>
                </a:moveTo>
                <a:cubicBezTo>
                  <a:pt x="1321" y="9022"/>
                  <a:pt x="8163" y="1803"/>
                  <a:pt x="17098" y="-1"/>
                </a:cubicBezTo>
              </a:path>
              <a:path w="21372" h="21173" stroke="0" extrusionOk="0">
                <a:moveTo>
                  <a:pt x="0" y="18042"/>
                </a:moveTo>
                <a:cubicBezTo>
                  <a:pt x="1321" y="9022"/>
                  <a:pt x="8163" y="1803"/>
                  <a:pt x="17098" y="-1"/>
                </a:cubicBezTo>
                <a:lnTo>
                  <a:pt x="21372" y="21173"/>
                </a:lnTo>
                <a:close/>
              </a:path>
            </a:pathLst>
          </a:custGeom>
          <a:noFill/>
          <a:ln w="57150" cap="rnd">
            <a:solidFill>
              <a:schemeClr val="bg2">
                <a:lumMod val="50000"/>
              </a:schemeClr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2066" y="3013775"/>
            <a:ext cx="3216275" cy="15494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137160">
            <a:spAutoFit/>
          </a:bodyPr>
          <a:lstStyle/>
          <a:p>
            <a:pPr algn="ctr" eaLnBrk="0" hangingPunct="0">
              <a:spcBef>
                <a:spcPts val="1000"/>
              </a:spcBef>
            </a:pPr>
            <a:r>
              <a:rPr lang="en-US" sz="1800" dirty="0" err="1">
                <a:latin typeface="Arial" panose="020B0604020202020204" pitchFamily="34" charset="0"/>
              </a:rPr>
              <a:t>Assistente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neemt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recept</a:t>
            </a:r>
            <a:endParaRPr lang="en-US" sz="18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ts val="1000"/>
              </a:spcBef>
            </a:pPr>
            <a:r>
              <a:rPr lang="en-US" sz="1800" dirty="0" err="1">
                <a:latin typeface="Arial" panose="020B0604020202020204" pitchFamily="34" charset="0"/>
              </a:rPr>
              <a:t>Systeem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laat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receptuur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zien</a:t>
            </a:r>
            <a:endParaRPr lang="en-US" sz="18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ts val="1000"/>
              </a:spcBef>
            </a:pPr>
            <a:r>
              <a:rPr lang="en-US" sz="1800" dirty="0" err="1">
                <a:latin typeface="Arial" panose="020B0604020202020204" pitchFamily="34" charset="0"/>
              </a:rPr>
              <a:t>Assistente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selecteert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gebruiken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producten</a:t>
            </a:r>
            <a:endParaRPr 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423962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486609"/>
              </p:ext>
            </p:extLst>
          </p:nvPr>
        </p:nvGraphicFramePr>
        <p:xfrm>
          <a:off x="1163791" y="3328100"/>
          <a:ext cx="7937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 6.0" r:id="rId4" imgW="457200" imgH="457200" progId="">
                  <p:embed/>
                </p:oleObj>
              </mc:Choice>
              <mc:Fallback>
                <p:oleObj name="CorelDRAW 6.0" r:id="rId4" imgW="457200" imgH="457200" progId="">
                  <p:embed/>
                  <p:pic>
                    <p:nvPicPr>
                      <p:cNvPr id="423962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791" y="3328100"/>
                        <a:ext cx="793750" cy="10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4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597426"/>
              </p:ext>
            </p:extLst>
          </p:nvPr>
        </p:nvGraphicFramePr>
        <p:xfrm>
          <a:off x="1090766" y="4410775"/>
          <a:ext cx="7937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 6.0" r:id="rId6" imgW="457200" imgH="457200" progId="">
                  <p:embed/>
                </p:oleObj>
              </mc:Choice>
              <mc:Fallback>
                <p:oleObj name="CorelDRAW 6.0" r:id="rId6" imgW="457200" imgH="457200" progId="">
                  <p:embed/>
                  <p:pic>
                    <p:nvPicPr>
                      <p:cNvPr id="423964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766" y="4410775"/>
                        <a:ext cx="793750" cy="10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5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866210"/>
              </p:ext>
            </p:extLst>
          </p:nvPr>
        </p:nvGraphicFramePr>
        <p:xfrm>
          <a:off x="1112991" y="3732913"/>
          <a:ext cx="7937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 6.0" r:id="rId7" imgW="457200" imgH="457200" progId="">
                  <p:embed/>
                </p:oleObj>
              </mc:Choice>
              <mc:Fallback>
                <p:oleObj name="CorelDRAW 6.0" r:id="rId7" imgW="457200" imgH="457200" progId="">
                  <p:embed/>
                  <p:pic>
                    <p:nvPicPr>
                      <p:cNvPr id="423965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991" y="3732913"/>
                        <a:ext cx="793750" cy="10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5003800" y="4795394"/>
            <a:ext cx="3849688" cy="46198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137160">
            <a:spAutoFit/>
          </a:bodyPr>
          <a:lstStyle/>
          <a:p>
            <a:pPr algn="ctr" eaLnBrk="0" hangingPunct="0">
              <a:spcBef>
                <a:spcPts val="1000"/>
              </a:spcBef>
            </a:pPr>
            <a:r>
              <a:rPr lang="en-US" sz="1800" dirty="0" err="1">
                <a:latin typeface="Arial" panose="020B0604020202020204" pitchFamily="34" charset="0"/>
              </a:rPr>
              <a:t>Systeem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verwerkt</a:t>
            </a:r>
            <a:r>
              <a:rPr lang="en-US" sz="1800" dirty="0">
                <a:latin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</a:rPr>
              <a:t>gegevens</a:t>
            </a:r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2396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49783"/>
              </p:ext>
            </p:extLst>
          </p:nvPr>
        </p:nvGraphicFramePr>
        <p:xfrm>
          <a:off x="6531769" y="5396301"/>
          <a:ext cx="7937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 6.0" r:id="rId9" imgW="457200" imgH="457200" progId="">
                  <p:embed/>
                </p:oleObj>
              </mc:Choice>
              <mc:Fallback>
                <p:oleObj name="CorelDRAW 6.0" r:id="rId9" imgW="457200" imgH="457200" progId="">
                  <p:embed/>
                  <p:pic>
                    <p:nvPicPr>
                      <p:cNvPr id="423969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769" y="5396301"/>
                        <a:ext cx="793750" cy="10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71" name="Line 35"/>
          <p:cNvSpPr>
            <a:spLocks noChangeShapeType="1"/>
          </p:cNvSpPr>
          <p:nvPr/>
        </p:nvSpPr>
        <p:spPr bwMode="auto">
          <a:xfrm>
            <a:off x="4383241" y="3063878"/>
            <a:ext cx="839633" cy="1196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4972955" y="2638054"/>
            <a:ext cx="2846946" cy="120439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endParaRPr lang="en-US" sz="1200">
              <a:latin typeface="ZapfHumnst BT" pitchFamily="34" charset="0"/>
            </a:endParaRPr>
          </a:p>
          <a:p>
            <a:pPr algn="ctr" eaLnBrk="0" hangingPunct="0"/>
            <a:endParaRPr lang="en-US" sz="1200">
              <a:latin typeface="ZapfHumnst BT" pitchFamily="34" charset="0"/>
            </a:endParaRPr>
          </a:p>
          <a:p>
            <a:pPr algn="ctr" eaLnBrk="0" hangingPunct="0"/>
            <a:endParaRPr lang="en-US" sz="2000" b="1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8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van een </a:t>
            </a:r>
            <a:r>
              <a:rPr lang="nl-NL" dirty="0" err="1"/>
              <a:t>use</a:t>
            </a:r>
            <a:r>
              <a:rPr lang="nl-NL" dirty="0"/>
              <a:t> case diagram (UCD)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522" y="2310729"/>
            <a:ext cx="4762747" cy="4479249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4091049" y="2538737"/>
            <a:ext cx="1822864" cy="3986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3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Oefening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Beschrijf in tweetallen in tekst (</a:t>
            </a:r>
            <a:r>
              <a:rPr lang="nl-NL" dirty="0" err="1"/>
              <a:t>bulletpoints</a:t>
            </a:r>
            <a:r>
              <a:rPr lang="nl-NL" dirty="0"/>
              <a:t>) een toelichting op het </a:t>
            </a:r>
            <a:r>
              <a:rPr lang="nl-NL" dirty="0" err="1"/>
              <a:t>use</a:t>
            </a:r>
            <a:r>
              <a:rPr lang="nl-NL" dirty="0"/>
              <a:t> case model van de vorige dia</a:t>
            </a:r>
          </a:p>
          <a:p>
            <a:pPr lvl="1"/>
            <a:r>
              <a:rPr lang="nl-NL" dirty="0"/>
              <a:t>Wat doet dit systeem?</a:t>
            </a:r>
          </a:p>
          <a:p>
            <a:pPr lvl="1"/>
            <a:r>
              <a:rPr lang="nl-NL" dirty="0"/>
              <a:t>Benoem de ‘informatie’ die gebruikt wordt per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r>
              <a:rPr lang="nl-NL" dirty="0"/>
              <a:t>Groepsdiscussie </a:t>
            </a:r>
          </a:p>
          <a:p>
            <a:pPr lvl="1"/>
            <a:r>
              <a:rPr lang="nl-NL" dirty="0"/>
              <a:t>bespreking diverse uitwerkingen</a:t>
            </a:r>
          </a:p>
          <a:p>
            <a:r>
              <a:rPr lang="nl-NL" dirty="0"/>
              <a:t>Evaluatie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846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Casus – “</a:t>
            </a:r>
            <a:r>
              <a:rPr lang="nl-NL" dirty="0" err="1"/>
              <a:t>GameParadise</a:t>
            </a:r>
            <a:r>
              <a:rPr lang="nl-NL" dirty="0"/>
              <a:t>” – opdracht 1 en 2 gereed en gestart met opdracht 3?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Beoordeel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en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risico’s</a:t>
            </a:r>
            <a:endParaRPr 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Use Case </a:t>
            </a:r>
            <a:r>
              <a:rPr lang="en-US" dirty="0" err="1"/>
              <a:t>bepaal</a:t>
            </a:r>
            <a:r>
              <a:rPr lang="en-US" dirty="0"/>
              <a:t> je de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het </a:t>
            </a:r>
            <a:r>
              <a:rPr lang="en-US" dirty="0" err="1"/>
              <a:t>stakeholderperspectief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waardevol</a:t>
            </a:r>
            <a:r>
              <a:rPr lang="en-US" dirty="0"/>
              <a:t> is en </a:t>
            </a:r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Het </a:t>
            </a:r>
            <a:r>
              <a:rPr lang="en-US" dirty="0" err="1"/>
              <a:t>technische</a:t>
            </a:r>
            <a:r>
              <a:rPr lang="en-US" dirty="0"/>
              <a:t> team </a:t>
            </a: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is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6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Hoe </a:t>
            </a:r>
            <a:r>
              <a:rPr lang="en-US" dirty="0" err="1"/>
              <a:t>vind</a:t>
            </a:r>
            <a:r>
              <a:rPr lang="en-US" dirty="0"/>
              <a:t> je Use Cases?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685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 (20 minuten)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Maak in je duo voor het baliegedeelte van de apotheek:</a:t>
            </a:r>
          </a:p>
          <a:p>
            <a:pPr lvl="1"/>
            <a:r>
              <a:rPr lang="nl-NL" dirty="0"/>
              <a:t>Een lijstje met actoren relevant voor dit onderdeel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Cases</a:t>
            </a:r>
          </a:p>
          <a:p>
            <a:pPr lvl="1"/>
            <a:endParaRPr lang="nl-NL" dirty="0"/>
          </a:p>
          <a:p>
            <a:r>
              <a:rPr lang="nl-NL" dirty="0"/>
              <a:t>Deze bespreken we daarna klassikaal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88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Voorbeelduitwerking – Functionaris - Actor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93212115"/>
              </p:ext>
            </p:extLst>
          </p:nvPr>
        </p:nvGraphicFramePr>
        <p:xfrm>
          <a:off x="2766703" y="2308215"/>
          <a:ext cx="6102226" cy="457696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91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61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FUNCTIONARISSEN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b="1" dirty="0">
                          <a:solidFill>
                            <a:schemeClr val="bg1"/>
                          </a:solidFill>
                          <a:effectLst/>
                        </a:rPr>
                        <a:t>ACTOREN</a:t>
                      </a:r>
                      <a:endParaRPr lang="nl-NL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Administrateur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Bestellingverwerker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solidFill>
                            <a:schemeClr val="bg1"/>
                          </a:solidFill>
                          <a:effectLst/>
                        </a:rPr>
                        <a:t>Medicijndispenseerder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Medicijnbereider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Medicijncontroleur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Voorraadbeheerder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Bezorger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Webshop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Apotheker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Apothekersassistent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5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Algemeen ondersteunend medewerker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Bezorger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Webshop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2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Maak casusopdracht 4a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4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les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Je kunt </a:t>
            </a:r>
            <a:r>
              <a:rPr lang="nl-NL" dirty="0" err="1"/>
              <a:t>Use</a:t>
            </a:r>
            <a:r>
              <a:rPr lang="nl-NL" dirty="0"/>
              <a:t> cases identificeren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Je kunt een </a:t>
            </a:r>
            <a:r>
              <a:rPr lang="nl-NL" dirty="0" err="1"/>
              <a:t>Use</a:t>
            </a:r>
            <a:r>
              <a:rPr lang="nl-NL" dirty="0"/>
              <a:t> Case diagram opstellen met daarin alle geïdentificeerde </a:t>
            </a:r>
            <a:r>
              <a:rPr lang="nl-NL" dirty="0" err="1"/>
              <a:t>Use</a:t>
            </a:r>
            <a:r>
              <a:rPr lang="nl-NL" dirty="0"/>
              <a:t> Cases 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2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opstellen</a:t>
            </a:r>
            <a:endParaRPr lang="en-US" dirty="0"/>
          </a:p>
        </p:txBody>
      </p:sp>
      <p:pic>
        <p:nvPicPr>
          <p:cNvPr id="395266" name="Picture 2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3" cstate="print"/>
          <a:stretch/>
        </p:blipFill>
        <p:spPr bwMode="auto">
          <a:xfrm>
            <a:off x="2945077" y="2384425"/>
            <a:ext cx="5746222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al 3"/>
          <p:cNvSpPr/>
          <p:nvPr/>
        </p:nvSpPr>
        <p:spPr>
          <a:xfrm>
            <a:off x="3624942" y="3242687"/>
            <a:ext cx="3048000" cy="1118175"/>
          </a:xfrm>
          <a:prstGeom prst="ellipse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1738702" y="2660923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3 les 3</a:t>
            </a:r>
            <a:endParaRPr lang="en-GB" dirty="0"/>
          </a:p>
        </p:txBody>
      </p:sp>
      <p:sp>
        <p:nvSpPr>
          <p:cNvPr id="10" name="Tekstvak 9"/>
          <p:cNvSpPr txBox="1"/>
          <p:nvPr/>
        </p:nvSpPr>
        <p:spPr>
          <a:xfrm>
            <a:off x="1738702" y="3696755"/>
            <a:ext cx="18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3 les 2 en 3</a:t>
            </a:r>
            <a:endParaRPr lang="en-GB" dirty="0"/>
          </a:p>
        </p:txBody>
      </p:sp>
      <p:sp>
        <p:nvSpPr>
          <p:cNvPr id="11" name="Tekstvak 10"/>
          <p:cNvSpPr txBox="1"/>
          <p:nvPr/>
        </p:nvSpPr>
        <p:spPr>
          <a:xfrm>
            <a:off x="1738702" y="4597301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4 les 1</a:t>
            </a:r>
            <a:endParaRPr lang="en-GB" dirty="0"/>
          </a:p>
        </p:txBody>
      </p:sp>
      <p:sp>
        <p:nvSpPr>
          <p:cNvPr id="12" name="Tekstvak 11"/>
          <p:cNvSpPr txBox="1"/>
          <p:nvPr/>
        </p:nvSpPr>
        <p:spPr>
          <a:xfrm>
            <a:off x="1738702" y="5696606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4 les 2</a:t>
            </a:r>
          </a:p>
        </p:txBody>
      </p:sp>
      <p:sp>
        <p:nvSpPr>
          <p:cNvPr id="9" name="Rechthoek 8"/>
          <p:cNvSpPr/>
          <p:nvPr/>
        </p:nvSpPr>
        <p:spPr>
          <a:xfrm>
            <a:off x="6781326" y="3168853"/>
            <a:ext cx="1970787" cy="9544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Use</a:t>
            </a:r>
            <a:r>
              <a:rPr lang="nl-NL" dirty="0"/>
              <a:t> cases opstellen betekent iteratief 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48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Onderwerpen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Overzicht van het proces van </a:t>
            </a:r>
            <a:r>
              <a:rPr lang="nl-NL" dirty="0" err="1">
                <a:solidFill>
                  <a:schemeClr val="bg2">
                    <a:lumMod val="75000"/>
                  </a:schemeClr>
                </a:solidFill>
              </a:rPr>
              <a:t>Use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 Cases schrijven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Vind Actoren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10000"/>
                  </a:schemeClr>
                </a:solidFill>
              </a:rPr>
              <a:t>Vind </a:t>
            </a:r>
            <a:r>
              <a:rPr lang="nl-NL" dirty="0" err="1">
                <a:solidFill>
                  <a:schemeClr val="bg2">
                    <a:lumMod val="10000"/>
                  </a:schemeClr>
                </a:solidFill>
              </a:rPr>
              <a:t>Use</a:t>
            </a:r>
            <a:r>
              <a:rPr lang="nl-NL" dirty="0">
                <a:solidFill>
                  <a:schemeClr val="bg2">
                    <a:lumMod val="10000"/>
                  </a:schemeClr>
                </a:solidFill>
              </a:rPr>
              <a:t> Cases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0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definiëren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Benoem</a:t>
            </a:r>
            <a:r>
              <a:rPr lang="en-US" b="0" dirty="0"/>
              <a:t> en </a:t>
            </a:r>
            <a:r>
              <a:rPr lang="en-US" b="0" dirty="0" err="1"/>
              <a:t>beschrijf</a:t>
            </a:r>
            <a:r>
              <a:rPr lang="en-US" b="0" dirty="0"/>
              <a:t> de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Stel</a:t>
            </a:r>
            <a:r>
              <a:rPr lang="en-US" b="0" dirty="0"/>
              <a:t> </a:t>
            </a:r>
            <a:r>
              <a:rPr lang="en-US" b="0" dirty="0" err="1"/>
              <a:t>een</a:t>
            </a:r>
            <a:r>
              <a:rPr lang="en-US" b="0" dirty="0"/>
              <a:t> Use Case diagram 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Beoordeel</a:t>
            </a:r>
            <a:r>
              <a:rPr lang="en-US" b="0" dirty="0"/>
              <a:t> de ‘</a:t>
            </a:r>
            <a:r>
              <a:rPr lang="en-US" b="0" dirty="0" err="1"/>
              <a:t>waarde</a:t>
            </a:r>
            <a:r>
              <a:rPr lang="en-US" b="0" dirty="0"/>
              <a:t>’ van de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Beoordeel</a:t>
            </a:r>
            <a:r>
              <a:rPr lang="en-US" b="0" dirty="0"/>
              <a:t> de </a:t>
            </a:r>
            <a:r>
              <a:rPr lang="en-US" b="0" dirty="0" err="1"/>
              <a:t>technische</a:t>
            </a:r>
            <a:r>
              <a:rPr lang="en-US" b="0" dirty="0"/>
              <a:t> </a:t>
            </a:r>
            <a:r>
              <a:rPr lang="en-US" b="0" dirty="0" err="1"/>
              <a:t>risico’s</a:t>
            </a:r>
            <a:r>
              <a:rPr lang="en-US" b="0" dirty="0"/>
              <a:t> van de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9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definiëren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765425" y="3309938"/>
            <a:ext cx="1008063" cy="1111250"/>
            <a:chOff x="7654" y="3380"/>
            <a:chExt cx="554" cy="754"/>
          </a:xfrm>
        </p:grpSpPr>
        <p:sp>
          <p:nvSpPr>
            <p:cNvPr id="357380" name="Oval 4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1" name="Line 5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2" name="Line 6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3" name="Freeform 7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384" name="Text Box 8"/>
          <p:cNvSpPr txBox="1">
            <a:spLocks noChangeAspect="1" noChangeArrowheads="1"/>
          </p:cNvSpPr>
          <p:nvPr/>
        </p:nvSpPr>
        <p:spPr bwMode="auto">
          <a:xfrm>
            <a:off x="2676525" y="4467225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>
                <a:latin typeface="Arial" panose="020B0604020202020204" pitchFamily="34" charset="0"/>
              </a:rPr>
              <a:t>Actor</a:t>
            </a:r>
          </a:p>
        </p:txBody>
      </p:sp>
      <p:sp>
        <p:nvSpPr>
          <p:cNvPr id="357385" name="Oval 9"/>
          <p:cNvSpPr>
            <a:spLocks noChangeArrowheads="1"/>
          </p:cNvSpPr>
          <p:nvPr/>
        </p:nvSpPr>
        <p:spPr bwMode="auto">
          <a:xfrm>
            <a:off x="6472238" y="2714625"/>
            <a:ext cx="1917700" cy="862013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endParaRPr lang="en-AU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6748463" y="2857500"/>
            <a:ext cx="15398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eaLnBrk="0" hangingPunct="0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GOAL 1</a:t>
            </a:r>
          </a:p>
        </p:txBody>
      </p:sp>
      <p:sp>
        <p:nvSpPr>
          <p:cNvPr id="357387" name="Line 11"/>
          <p:cNvSpPr>
            <a:spLocks noChangeShapeType="1"/>
          </p:cNvSpPr>
          <p:nvPr/>
        </p:nvSpPr>
        <p:spPr bwMode="auto">
          <a:xfrm flipV="1">
            <a:off x="3797300" y="3175000"/>
            <a:ext cx="26035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357388" name="Line 12"/>
          <p:cNvSpPr>
            <a:spLocks noChangeShapeType="1"/>
          </p:cNvSpPr>
          <p:nvPr/>
        </p:nvSpPr>
        <p:spPr bwMode="auto">
          <a:xfrm>
            <a:off x="3733800" y="4051300"/>
            <a:ext cx="279400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357389" name="Oval 13"/>
          <p:cNvSpPr>
            <a:spLocks noChangeArrowheads="1"/>
          </p:cNvSpPr>
          <p:nvPr/>
        </p:nvSpPr>
        <p:spPr bwMode="auto">
          <a:xfrm>
            <a:off x="6573838" y="4391025"/>
            <a:ext cx="1917700" cy="862013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endParaRPr lang="en-AU" sz="10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6799263" y="4533900"/>
            <a:ext cx="15398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eaLnBrk="0" hangingPunct="0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GOAL 2</a:t>
            </a:r>
          </a:p>
        </p:txBody>
      </p:sp>
      <p:sp>
        <p:nvSpPr>
          <p:cNvPr id="357391" name="AutoShape 15"/>
          <p:cNvSpPr>
            <a:spLocks noChangeArrowheads="1"/>
          </p:cNvSpPr>
          <p:nvPr/>
        </p:nvSpPr>
        <p:spPr bwMode="auto">
          <a:xfrm>
            <a:off x="1066800" y="1576689"/>
            <a:ext cx="2070100" cy="1625600"/>
          </a:xfrm>
          <a:prstGeom prst="wedgeRectCallout">
            <a:avLst>
              <a:gd name="adj1" fmla="val 43717"/>
              <a:gd name="adj2" fmla="val 8089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/>
          <a:lstStyle/>
          <a:p>
            <a:pPr algn="ctr" eaLnBrk="0" hangingPunct="0"/>
            <a:r>
              <a:rPr lang="en-US" dirty="0" err="1">
                <a:latin typeface="Arial" panose="020B0604020202020204" pitchFamily="34" charset="0"/>
              </a:rPr>
              <a:t>Wat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wil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ik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bereiken</a:t>
            </a:r>
            <a:r>
              <a:rPr lang="en-US" dirty="0">
                <a:latin typeface="Arial" panose="020B0604020202020204" pitchFamily="34" charset="0"/>
              </a:rPr>
              <a:t>?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4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definiëren</a:t>
            </a:r>
            <a:endParaRPr lang="en-US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39725" indent="-339725">
              <a:lnSpc>
                <a:spcPct val="100000"/>
              </a:lnSpc>
            </a:pPr>
            <a:r>
              <a:rPr lang="en-US" sz="2400" dirty="0" err="1"/>
              <a:t>Wat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de </a:t>
            </a:r>
            <a:r>
              <a:rPr lang="en-US" sz="2400" dirty="0" err="1"/>
              <a:t>doelen</a:t>
            </a:r>
            <a:r>
              <a:rPr lang="en-US" sz="2400" dirty="0"/>
              <a:t> van de </a:t>
            </a:r>
            <a:r>
              <a:rPr lang="en-US" sz="2400" dirty="0" err="1"/>
              <a:t>verschillende</a:t>
            </a:r>
            <a:r>
              <a:rPr lang="en-US" sz="2400" dirty="0"/>
              <a:t> </a:t>
            </a:r>
            <a:r>
              <a:rPr lang="en-US" sz="2400" dirty="0" err="1"/>
              <a:t>actoren</a:t>
            </a:r>
            <a:r>
              <a:rPr lang="en-US" sz="2400" dirty="0"/>
              <a:t>?</a:t>
            </a:r>
          </a:p>
          <a:p>
            <a:pPr marL="696913" lvl="1" indent="-339725">
              <a:lnSpc>
                <a:spcPct val="100000"/>
              </a:lnSpc>
            </a:pPr>
            <a:r>
              <a:rPr lang="en-US" sz="2000" dirty="0" err="1"/>
              <a:t>Waarom</a:t>
            </a:r>
            <a:r>
              <a:rPr lang="en-US" sz="2000" dirty="0"/>
              <a:t> </a:t>
            </a:r>
            <a:r>
              <a:rPr lang="en-US" sz="2000" dirty="0" err="1"/>
              <a:t>wil</a:t>
            </a:r>
            <a:r>
              <a:rPr lang="en-US" sz="2000" dirty="0"/>
              <a:t> de actor het </a:t>
            </a:r>
            <a:r>
              <a:rPr lang="en-US" sz="2000" dirty="0" err="1"/>
              <a:t>systeem</a:t>
            </a:r>
            <a:r>
              <a:rPr lang="en-US" sz="2000" dirty="0"/>
              <a:t> </a:t>
            </a:r>
            <a:r>
              <a:rPr lang="en-US" sz="2000" dirty="0" err="1"/>
              <a:t>gebruiken</a:t>
            </a:r>
            <a:r>
              <a:rPr lang="en-US" sz="2000" dirty="0"/>
              <a:t>?</a:t>
            </a:r>
          </a:p>
          <a:p>
            <a:pPr marL="696913" lvl="1" indent="-339725">
              <a:lnSpc>
                <a:spcPct val="100000"/>
              </a:lnSpc>
            </a:pPr>
            <a:r>
              <a:rPr lang="en-US" sz="2000" dirty="0"/>
              <a:t>Worden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gegevens</a:t>
            </a:r>
            <a:r>
              <a:rPr lang="en-US" sz="2000" dirty="0"/>
              <a:t> </a:t>
            </a:r>
            <a:r>
              <a:rPr lang="en-US" sz="2000" dirty="0" err="1"/>
              <a:t>opgeslagen</a:t>
            </a:r>
            <a:r>
              <a:rPr lang="en-US" sz="2000" dirty="0"/>
              <a:t> of </a:t>
            </a:r>
            <a:r>
              <a:rPr lang="en-US" sz="2000" dirty="0" err="1"/>
              <a:t>aangepast</a:t>
            </a:r>
            <a:r>
              <a:rPr lang="en-US" sz="2000" dirty="0"/>
              <a:t>? </a:t>
            </a:r>
            <a:r>
              <a:rPr lang="en-US" sz="2000" dirty="0" err="1"/>
              <a:t>Zo</a:t>
            </a:r>
            <a:r>
              <a:rPr lang="en-US" sz="2000" dirty="0"/>
              <a:t> ja, </a:t>
            </a:r>
            <a:r>
              <a:rPr lang="en-US" sz="2000" dirty="0" err="1"/>
              <a:t>waarom</a:t>
            </a:r>
            <a:endParaRPr lang="en-US" sz="2000" dirty="0"/>
          </a:p>
          <a:p>
            <a:pPr marL="696913" lvl="1" indent="-339725">
              <a:lnSpc>
                <a:spcPct val="100000"/>
              </a:lnSpc>
            </a:pPr>
            <a:r>
              <a:rPr lang="en-US" sz="2000" dirty="0"/>
              <a:t>Moet het </a:t>
            </a:r>
            <a:r>
              <a:rPr lang="en-US" sz="2000" dirty="0" err="1"/>
              <a:t>systeem</a:t>
            </a:r>
            <a:r>
              <a:rPr lang="en-US" sz="2000" dirty="0"/>
              <a:t> </a:t>
            </a:r>
            <a:r>
              <a:rPr lang="en-US" sz="2000" dirty="0" err="1"/>
              <a:t>bijgewerkt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met ‘</a:t>
            </a:r>
            <a:r>
              <a:rPr lang="en-US" sz="2000" dirty="0" err="1"/>
              <a:t>externe</a:t>
            </a:r>
            <a:r>
              <a:rPr lang="en-US" sz="2000" dirty="0"/>
              <a:t> </a:t>
            </a:r>
            <a:r>
              <a:rPr lang="en-US" sz="2000" dirty="0" err="1"/>
              <a:t>informatie</a:t>
            </a:r>
            <a:r>
              <a:rPr lang="en-US" sz="2000" dirty="0"/>
              <a:t>’?</a:t>
            </a:r>
          </a:p>
          <a:p>
            <a:pPr marL="339725" indent="-339725">
              <a:lnSpc>
                <a:spcPct val="100000"/>
              </a:lnSpc>
            </a:pPr>
            <a:r>
              <a:rPr lang="en-US" sz="2400" dirty="0" err="1"/>
              <a:t>Levert</a:t>
            </a:r>
            <a:r>
              <a:rPr lang="en-US" sz="2400" dirty="0"/>
              <a:t> het </a:t>
            </a:r>
            <a:r>
              <a:rPr lang="en-US" sz="2400" dirty="0" err="1"/>
              <a:t>systeem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gewenste</a:t>
            </a:r>
            <a:r>
              <a:rPr lang="en-US" sz="2400" dirty="0"/>
              <a:t> </a:t>
            </a:r>
            <a:r>
              <a:rPr lang="en-US" sz="2400" dirty="0" err="1"/>
              <a:t>informatie</a:t>
            </a:r>
            <a:r>
              <a:rPr lang="en-US" sz="2400" dirty="0"/>
              <a:t> en </a:t>
            </a:r>
            <a:r>
              <a:rPr lang="en-US" sz="2400" dirty="0" err="1"/>
              <a:t>gedrag</a:t>
            </a:r>
            <a:r>
              <a:rPr lang="en-US" sz="2400" dirty="0"/>
              <a:t>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39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‘</a:t>
            </a:r>
            <a:r>
              <a:rPr lang="en-US" i="1" dirty="0"/>
              <a:t>Log in’</a:t>
            </a:r>
            <a:r>
              <a:rPr lang="en-US" i="1" dirty="0">
                <a:solidFill>
                  <a:srgbClr val="3333FF"/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use case?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sz="2000" dirty="0"/>
              <a:t>UML </a:t>
            </a:r>
            <a:r>
              <a:rPr lang="en-US" sz="2000" dirty="0" err="1"/>
              <a:t>standaard</a:t>
            </a:r>
            <a:r>
              <a:rPr lang="en-US" sz="2000" dirty="0"/>
              <a:t> </a:t>
            </a:r>
            <a:r>
              <a:rPr lang="en-US" sz="2000" dirty="0" err="1"/>
              <a:t>stelt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‘Log In’ </a:t>
            </a:r>
            <a:r>
              <a:rPr lang="en-US" sz="2000" dirty="0" err="1"/>
              <a:t>geen</a:t>
            </a:r>
            <a:r>
              <a:rPr lang="en-US" sz="2000" dirty="0"/>
              <a:t> Use Case is, </a:t>
            </a:r>
            <a:r>
              <a:rPr lang="en-US" sz="2000" dirty="0" err="1"/>
              <a:t>omdat</a:t>
            </a:r>
            <a:r>
              <a:rPr lang="en-US" sz="2000" dirty="0"/>
              <a:t> het </a:t>
            </a:r>
            <a:r>
              <a:rPr lang="en-US" sz="2000" dirty="0" err="1"/>
              <a:t>geen</a:t>
            </a:r>
            <a:r>
              <a:rPr lang="en-US" sz="2000" dirty="0"/>
              <a:t> ‘</a:t>
            </a:r>
            <a:r>
              <a:rPr lang="en-US" sz="2000" dirty="0" err="1"/>
              <a:t>waardevol</a:t>
            </a:r>
            <a:r>
              <a:rPr lang="en-US" sz="2000" dirty="0"/>
              <a:t> </a:t>
            </a:r>
            <a:r>
              <a:rPr lang="en-US" sz="2000" dirty="0" err="1"/>
              <a:t>resultaat</a:t>
            </a:r>
            <a:r>
              <a:rPr lang="en-US" sz="2000" dirty="0"/>
              <a:t>’ </a:t>
            </a:r>
            <a:r>
              <a:rPr lang="en-US" sz="2000" dirty="0" err="1"/>
              <a:t>levert</a:t>
            </a:r>
            <a:r>
              <a:rPr lang="en-US" sz="2000" dirty="0"/>
              <a:t>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actor</a:t>
            </a:r>
          </a:p>
          <a:p>
            <a:r>
              <a:rPr lang="en-US" sz="2000" dirty="0" err="1"/>
              <a:t>Toch</a:t>
            </a:r>
            <a:r>
              <a:rPr lang="en-US" sz="2000" dirty="0"/>
              <a:t> </a:t>
            </a:r>
            <a:r>
              <a:rPr lang="en-US" sz="2000" dirty="0" err="1"/>
              <a:t>komt</a:t>
            </a:r>
            <a:r>
              <a:rPr lang="en-US" sz="2000" dirty="0"/>
              <a:t> het </a:t>
            </a:r>
            <a:r>
              <a:rPr lang="en-US" sz="2000" dirty="0" err="1"/>
              <a:t>regelmatig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‘Log In’ </a:t>
            </a:r>
            <a:r>
              <a:rPr lang="en-US" sz="2000" dirty="0" err="1"/>
              <a:t>als</a:t>
            </a:r>
            <a:r>
              <a:rPr lang="en-US" sz="2000" dirty="0"/>
              <a:t> Use Case </a:t>
            </a:r>
            <a:r>
              <a:rPr lang="en-US" sz="2000" dirty="0" err="1"/>
              <a:t>beschreven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omdat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Security </a:t>
            </a:r>
            <a:r>
              <a:rPr lang="en-US" sz="1600" dirty="0" err="1"/>
              <a:t>eisen</a:t>
            </a:r>
            <a:r>
              <a:rPr lang="en-US" sz="1600" dirty="0"/>
              <a:t> </a:t>
            </a:r>
            <a:r>
              <a:rPr lang="en-US" sz="1600" dirty="0" err="1"/>
              <a:t>achter</a:t>
            </a:r>
            <a:r>
              <a:rPr lang="en-US" sz="1600" dirty="0"/>
              <a:t> </a:t>
            </a:r>
            <a:r>
              <a:rPr lang="en-US" sz="1600" dirty="0" err="1"/>
              <a:t>gemodelleerd</a:t>
            </a:r>
            <a:r>
              <a:rPr lang="en-US" sz="1600" dirty="0"/>
              <a:t> </a:t>
            </a:r>
            <a:r>
              <a:rPr lang="en-US" sz="1600" dirty="0" err="1"/>
              <a:t>moeten</a:t>
            </a:r>
            <a:r>
              <a:rPr lang="en-US" sz="1600" dirty="0"/>
              <a:t> </a:t>
            </a:r>
            <a:r>
              <a:rPr lang="en-US" sz="1600" dirty="0" err="1"/>
              <a:t>worden</a:t>
            </a:r>
            <a:endParaRPr lang="en-US" sz="1600" dirty="0"/>
          </a:p>
          <a:p>
            <a:pPr lvl="1"/>
            <a:r>
              <a:rPr lang="en-US" sz="1600" dirty="0" err="1"/>
              <a:t>Inloggen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deelfunctionaliteit</a:t>
            </a:r>
            <a:r>
              <a:rPr lang="en-US" sz="1600" dirty="0"/>
              <a:t> is van </a:t>
            </a:r>
            <a:r>
              <a:rPr lang="en-US" sz="1600" dirty="0" err="1"/>
              <a:t>andere</a:t>
            </a:r>
            <a:r>
              <a:rPr lang="en-US" sz="1600" dirty="0"/>
              <a:t> Use Cases</a:t>
            </a:r>
          </a:p>
          <a:p>
            <a:r>
              <a:rPr lang="en-US" sz="2000" dirty="0" err="1"/>
              <a:t>Aanbeveling</a:t>
            </a:r>
            <a:r>
              <a:rPr lang="en-US" sz="2000" dirty="0"/>
              <a:t>: </a:t>
            </a:r>
            <a:r>
              <a:rPr lang="en-US" sz="2000" dirty="0" err="1"/>
              <a:t>indien</a:t>
            </a:r>
            <a:r>
              <a:rPr lang="en-US" sz="2000" dirty="0"/>
              <a:t> </a:t>
            </a:r>
            <a:r>
              <a:rPr lang="en-US" sz="2000" dirty="0" err="1"/>
              <a:t>noodzakelijk</a:t>
            </a:r>
            <a:r>
              <a:rPr lang="en-US" sz="2000" dirty="0"/>
              <a:t> </a:t>
            </a:r>
            <a:r>
              <a:rPr lang="en-US" sz="2000" dirty="0" err="1"/>
              <a:t>maak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uitzondering</a:t>
            </a:r>
            <a:r>
              <a:rPr lang="en-US" sz="2000" dirty="0"/>
              <a:t> en </a:t>
            </a:r>
            <a:r>
              <a:rPr lang="en-US" sz="2000" dirty="0" err="1"/>
              <a:t>maak</a:t>
            </a:r>
            <a:r>
              <a:rPr lang="en-US" sz="2000" dirty="0"/>
              <a:t> van ‘Log In’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aparte</a:t>
            </a:r>
            <a:r>
              <a:rPr lang="en-US" sz="2000" dirty="0"/>
              <a:t> Use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Over dit thema zijn HEEL veel meningen gepubliceerd. Voor nu is de aanbeveling het belangrijkste.</a:t>
            </a:r>
            <a:endParaRPr lang="en-GB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463006" y="5653088"/>
            <a:ext cx="655637" cy="723900"/>
            <a:chOff x="7654" y="3380"/>
            <a:chExt cx="554" cy="754"/>
          </a:xfrm>
        </p:grpSpPr>
        <p:sp>
          <p:nvSpPr>
            <p:cNvPr id="459781" name="Oval 5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82" name="Line 6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83" name="Line 7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84" name="Freeform 8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9786" name="Line 10"/>
          <p:cNvSpPr>
            <a:spLocks noChangeShapeType="1"/>
          </p:cNvSpPr>
          <p:nvPr/>
        </p:nvSpPr>
        <p:spPr bwMode="auto">
          <a:xfrm flipV="1">
            <a:off x="3176588" y="6015038"/>
            <a:ext cx="1406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459787" name="Oval 11"/>
          <p:cNvSpPr>
            <a:spLocks noChangeArrowheads="1"/>
          </p:cNvSpPr>
          <p:nvPr/>
        </p:nvSpPr>
        <p:spPr bwMode="auto">
          <a:xfrm>
            <a:off x="4610100" y="5686425"/>
            <a:ext cx="1362075" cy="6477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endParaRPr lang="en-AU" sz="10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4" name="Text Box 18"/>
          <p:cNvSpPr txBox="1">
            <a:spLocks noChangeArrowheads="1"/>
          </p:cNvSpPr>
          <p:nvPr/>
        </p:nvSpPr>
        <p:spPr bwMode="auto">
          <a:xfrm>
            <a:off x="4908550" y="5811838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Log in</a:t>
            </a:r>
          </a:p>
        </p:txBody>
      </p:sp>
      <p:sp>
        <p:nvSpPr>
          <p:cNvPr id="459796" name="Text Box 20"/>
          <p:cNvSpPr txBox="1">
            <a:spLocks noChangeArrowheads="1"/>
          </p:cNvSpPr>
          <p:nvPr/>
        </p:nvSpPr>
        <p:spPr bwMode="auto">
          <a:xfrm>
            <a:off x="2343741" y="6296618"/>
            <a:ext cx="904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223440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Checkpoints for actor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Checkpoints for use cas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2460</Words>
  <Application>Microsoft Office PowerPoint</Application>
  <PresentationFormat>Diavoorstelling (4:3)</PresentationFormat>
  <Paragraphs>297</Paragraphs>
  <Slides>24</Slides>
  <Notes>18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4" baseType="lpstr">
      <vt:lpstr>Arial</vt:lpstr>
      <vt:lpstr>Calibri</vt:lpstr>
      <vt:lpstr>Helvetica Neue</vt:lpstr>
      <vt:lpstr>Helvetica Neue Light</vt:lpstr>
      <vt:lpstr>Symbol</vt:lpstr>
      <vt:lpstr>Times New Roman</vt:lpstr>
      <vt:lpstr>Wingdings</vt:lpstr>
      <vt:lpstr>ZapfHumnst BT</vt:lpstr>
      <vt:lpstr>Office Theme</vt:lpstr>
      <vt:lpstr>CorelDRAW 6.0</vt:lpstr>
      <vt:lpstr>System Analysis &amp; Quality week 3 les 3</vt:lpstr>
      <vt:lpstr>Huiswerk</vt:lpstr>
      <vt:lpstr>Doel van deze les</vt:lpstr>
      <vt:lpstr>Use Case opstellen</vt:lpstr>
      <vt:lpstr>Onderwerpen</vt:lpstr>
      <vt:lpstr>Use Cases definiëren</vt:lpstr>
      <vt:lpstr>Use Cases definiëren</vt:lpstr>
      <vt:lpstr>Use Cases definiëren</vt:lpstr>
      <vt:lpstr>Is ‘Log in’  een use case?</vt:lpstr>
      <vt:lpstr>CRUD Use Cases </vt:lpstr>
      <vt:lpstr>Naam van de Use Case</vt:lpstr>
      <vt:lpstr>Beschrijving van een use case</vt:lpstr>
      <vt:lpstr>Checkpoints actors</vt:lpstr>
      <vt:lpstr>Checkpoints use cases</vt:lpstr>
      <vt:lpstr>Checkpoints use cases</vt:lpstr>
      <vt:lpstr>Use-case diagram: communicatie-associatie</vt:lpstr>
      <vt:lpstr>Eén lijn is voldoende voor alle communicatie</vt:lpstr>
      <vt:lpstr>Voorbeeld van een use case diagram (UCD)</vt:lpstr>
      <vt:lpstr>Oefening</vt:lpstr>
      <vt:lpstr>Beoordeel waarde en technische risico’s</vt:lpstr>
      <vt:lpstr>Review</vt:lpstr>
      <vt:lpstr>Oefening (20 minuten)</vt:lpstr>
      <vt:lpstr>Voorbeelduitwerking – Functionaris - Actor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Vogelzang Gerrit</cp:lastModifiedBy>
  <cp:revision>33</cp:revision>
  <dcterms:created xsi:type="dcterms:W3CDTF">2014-01-23T08:58:40Z</dcterms:created>
  <dcterms:modified xsi:type="dcterms:W3CDTF">2017-08-23T12:58:13Z</dcterms:modified>
</cp:coreProperties>
</file>