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5" r:id="rId2"/>
    <p:sldId id="322" r:id="rId3"/>
    <p:sldId id="324" r:id="rId4"/>
    <p:sldId id="323" r:id="rId5"/>
    <p:sldId id="32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ja Nabben" initials="MN" lastIdx="1" clrIdx="0">
    <p:extLst>
      <p:ext uri="{19B8F6BF-5375-455C-9EA6-DF929625EA0E}">
        <p15:presenceInfo xmlns:p15="http://schemas.microsoft.com/office/powerpoint/2012/main" userId="c488e0a631d63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88657"/>
    <a:srgbClr val="A9976A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 autoAdjust="0"/>
    <p:restoredTop sz="67578" autoAdjust="0"/>
  </p:normalViewPr>
  <p:slideViewPr>
    <p:cSldViewPr snapToGrid="0" snapToObjects="1">
      <p:cViewPr varScale="1">
        <p:scale>
          <a:sx n="91" d="100"/>
          <a:sy n="91" d="100"/>
        </p:scale>
        <p:origin x="1948" y="60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2008"/>
    </p:cViewPr>
  </p:sorterViewPr>
  <p:notesViewPr>
    <p:cSldViewPr snapToGrid="0" snapToObjects="1">
      <p:cViewPr varScale="1">
        <p:scale>
          <a:sx n="38" d="100"/>
          <a:sy n="38" d="100"/>
        </p:scale>
        <p:origin x="2019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@ http://www.ibm.com/developerworks/data/library/techarticle/dm-1109proteindatadb2purexml/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5143" y="1096887"/>
            <a:ext cx="872422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017337"/>
            <a:ext cx="6102660" cy="4319964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45143" y="1660355"/>
            <a:ext cx="8724221" cy="281567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017337"/>
            <a:ext cx="2458357" cy="4319964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63" y="1096887"/>
            <a:ext cx="8633451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63" y="1923067"/>
            <a:ext cx="8614399" cy="420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iagram shows many tables arranged in a schema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64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br>
              <a:rPr lang="en-US" dirty="0"/>
            </a:br>
            <a:r>
              <a:rPr lang="en-US" dirty="0"/>
              <a:t>Databases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2766705" y="4488041"/>
            <a:ext cx="6102660" cy="393744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Introductie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E4CFEC-D579-4667-9AA1-996EB1DA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5D5FD092-0F84-4FE9-B799-51993FB263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i="1" dirty="0"/>
              <a:t>‘</a:t>
            </a:r>
            <a:r>
              <a:rPr lang="nl-NL" dirty="0"/>
              <a:t>Maak en beheer een kleine client-server database en maak (management-)rapportages</a:t>
            </a:r>
            <a:r>
              <a:rPr lang="nl-NL" i="1" dirty="0" smtClean="0"/>
              <a:t>’</a:t>
            </a:r>
          </a:p>
          <a:p>
            <a:endParaRPr lang="nl-NL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b="0" dirty="0"/>
              <a:t>veel over </a:t>
            </a:r>
            <a:r>
              <a:rPr lang="nl-NL" dirty="0"/>
              <a:t>relationele schema’s</a:t>
            </a:r>
            <a:r>
              <a:rPr lang="nl-NL" b="0" dirty="0"/>
              <a:t>, deze te lezen en met behulp van </a:t>
            </a:r>
            <a:r>
              <a:rPr lang="nl-NL" dirty="0"/>
              <a:t>SQL</a:t>
            </a:r>
            <a:r>
              <a:rPr lang="nl-NL" b="0" dirty="0"/>
              <a:t> te vertalen naar een relationele </a:t>
            </a:r>
            <a:r>
              <a:rPr lang="nl-NL" dirty="0"/>
              <a:t>database </a:t>
            </a:r>
            <a:endParaRPr lang="en-GB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dirty="0"/>
              <a:t>redundantie</a:t>
            </a:r>
            <a:r>
              <a:rPr lang="nl-NL" b="0" dirty="0"/>
              <a:t> in relationele databases te herkennen en kunt aangeven hoe deze kan worden verwijderd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dirty="0" smtClean="0"/>
              <a:t>data</a:t>
            </a:r>
            <a:r>
              <a:rPr lang="nl-NL" b="0" dirty="0" smtClean="0"/>
              <a:t> </a:t>
            </a:r>
            <a:r>
              <a:rPr lang="nl-NL" dirty="0" smtClean="0"/>
              <a:t>toe</a:t>
            </a:r>
            <a:r>
              <a:rPr lang="nl-NL" b="0" dirty="0" smtClean="0"/>
              <a:t> te </a:t>
            </a:r>
            <a:r>
              <a:rPr lang="nl-NL" dirty="0" smtClean="0"/>
              <a:t>voegen</a:t>
            </a:r>
            <a:r>
              <a:rPr lang="nl-NL" b="0" dirty="0" smtClean="0"/>
              <a:t>, te </a:t>
            </a:r>
            <a:r>
              <a:rPr lang="nl-NL" dirty="0" smtClean="0"/>
              <a:t>verwijderen</a:t>
            </a:r>
            <a:r>
              <a:rPr lang="nl-NL" b="0" dirty="0" smtClean="0"/>
              <a:t> en op te </a:t>
            </a:r>
            <a:r>
              <a:rPr lang="nl-NL" dirty="0" smtClean="0"/>
              <a:t>vragen</a:t>
            </a:r>
            <a:r>
              <a:rPr lang="nl-NL" b="0" dirty="0" smtClean="0"/>
              <a:t> uit een database</a:t>
            </a:r>
            <a:endParaRPr lang="en-GB" b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grote </a:t>
            </a:r>
            <a:r>
              <a:rPr lang="nl-NL" b="0" dirty="0"/>
              <a:t>hoeveelheden</a:t>
            </a:r>
            <a:r>
              <a:rPr lang="nl-NL" dirty="0"/>
              <a:t> data over </a:t>
            </a:r>
            <a:r>
              <a:rPr lang="nl-NL" b="0" dirty="0"/>
              <a:t>te</a:t>
            </a:r>
            <a:r>
              <a:rPr lang="nl-NL" dirty="0"/>
              <a:t> zetten </a:t>
            </a:r>
            <a:r>
              <a:rPr lang="nl-NL" b="0" dirty="0"/>
              <a:t>vanuit een bron database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dirty="0"/>
              <a:t>beperkingsregels</a:t>
            </a:r>
            <a:r>
              <a:rPr lang="nl-NL" b="0" dirty="0"/>
              <a:t> te implementeren in een relationele database</a:t>
            </a:r>
            <a:endParaRPr lang="en-GB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b="0" dirty="0"/>
              <a:t>informatiebehoeftes met behulp van SQL te vertalen naar </a:t>
            </a:r>
            <a:r>
              <a:rPr lang="nl-NL" dirty="0"/>
              <a:t>gebruikersoverzichten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rapportagesoftware te gebruiken voor het maken van (management-) </a:t>
            </a:r>
            <a:r>
              <a:rPr lang="nl-NL" dirty="0"/>
              <a:t>rapportages</a:t>
            </a:r>
            <a:r>
              <a:rPr lang="nl-NL" b="0" dirty="0"/>
              <a:t>.</a:t>
            </a:r>
            <a:endParaRPr lang="nl-NL" b="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B95223CB-DA9F-419E-81CA-0BD3DAB78B5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70000" lnSpcReduction="20000"/>
          </a:bodyPr>
          <a:lstStyle/>
          <a:p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1FAF06F3-2310-4F29-8B4C-EBCA2DCE6BD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C8FCCA80-A0EA-45F7-9CEA-C7E694396DF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5144" y="2017336"/>
            <a:ext cx="2621560" cy="4578907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In deze course staan relationele databases centraal en leer je het volgende: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Zie de studiehandleiding </a:t>
            </a:r>
          </a:p>
          <a:p>
            <a:r>
              <a:rPr lang="nl-NL" dirty="0" smtClean="0"/>
              <a:t>op OO voor een complete lijst van competenties!</a:t>
            </a:r>
            <a:endParaRPr lang="nl-NL" dirty="0"/>
          </a:p>
        </p:txBody>
      </p:sp>
      <p:pic>
        <p:nvPicPr>
          <p:cNvPr id="5128" name="Picture 8" descr="Afbeeldingsresultaat voor power 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0" y="4125270"/>
            <a:ext cx="2040814" cy="14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E:\HAN\Vakken\ICA\DbAo\2014\Materiaal\Studiehandleiding\database_design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1" y="2855583"/>
            <a:ext cx="1946032" cy="10326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465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E4CFEC-D579-4667-9AA1-996EB1DA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Middelen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5D5FD092-0F84-4FE9-B799-51993FB263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/>
              <a:t>Boek “Relationele databases en SQL”, 3</a:t>
            </a:r>
            <a:r>
              <a:rPr lang="nl-NL" baseline="30000" dirty="0"/>
              <a:t>e</a:t>
            </a:r>
            <a:r>
              <a:rPr lang="nl-NL" dirty="0"/>
              <a:t> herziene druk. L. Wiegerink, J. Bijpost en M. De Groot</a:t>
            </a:r>
            <a:r>
              <a:rPr lang="nl-NL" dirty="0" smtClean="0"/>
              <a:t>.</a:t>
            </a:r>
          </a:p>
          <a:p>
            <a:pPr lvl="0"/>
            <a:endParaRPr lang="en-GB" dirty="0"/>
          </a:p>
          <a:p>
            <a:r>
              <a:rPr lang="en-US" dirty="0"/>
              <a:t>SQL Server 2016 </a:t>
            </a:r>
            <a:r>
              <a:rPr lang="en-US" dirty="0" smtClean="0"/>
              <a:t>Developer </a:t>
            </a:r>
          </a:p>
          <a:p>
            <a:endParaRPr lang="en-US" b="0" dirty="0" smtClean="0"/>
          </a:p>
          <a:p>
            <a:r>
              <a:rPr lang="en-US" dirty="0" smtClean="0"/>
              <a:t>Power BI</a:t>
            </a:r>
          </a:p>
          <a:p>
            <a:endParaRPr lang="en-US" dirty="0"/>
          </a:p>
          <a:p>
            <a:r>
              <a:rPr lang="en-US" dirty="0" smtClean="0"/>
              <a:t>Online video content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+ PPT + Workshops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B95223CB-DA9F-419E-81CA-0BD3DAB78B5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70000" lnSpcReduction="20000"/>
          </a:bodyPr>
          <a:lstStyle/>
          <a:p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1FAF06F3-2310-4F29-8B4C-EBCA2DCE6BD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C8FCCA80-A0EA-45F7-9CEA-C7E694396DF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5144" y="2017337"/>
            <a:ext cx="2621560" cy="4319964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pic>
        <p:nvPicPr>
          <p:cNvPr id="4100" name="Picture 4" descr="Afbeeldingsresultaat voor Relationele databases e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3" y="2017336"/>
            <a:ext cx="2109123" cy="297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80" y="2960544"/>
            <a:ext cx="2094482" cy="970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943" y="3957312"/>
            <a:ext cx="2105557" cy="674436"/>
          </a:xfrm>
          <a:prstGeom prst="rect">
            <a:avLst/>
          </a:prstGeom>
        </p:spPr>
      </p:pic>
      <p:pic>
        <p:nvPicPr>
          <p:cNvPr id="4102" name="Picture 6" descr="Afbeeldingsresultaat voor – PluralSigh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62" y="4726588"/>
            <a:ext cx="2427397" cy="56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fbeeldingsresultaat voor youtub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1" y="5094738"/>
            <a:ext cx="2734208" cy="109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E4CFEC-D579-4667-9AA1-996EB1DA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Toetsing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5D5FD092-0F84-4FE9-B799-51993FB263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i="1" dirty="0" smtClean="0"/>
              <a:t>SQL Toets 1 in week 4, gewicht 20%</a:t>
            </a:r>
          </a:p>
          <a:p>
            <a:r>
              <a:rPr lang="nl-NL" b="0" i="1" dirty="0" smtClean="0"/>
              <a:t>(individueel op papier maar met boek erbij)</a:t>
            </a:r>
          </a:p>
          <a:p>
            <a:endParaRPr lang="nl-NL" b="0" i="1" dirty="0"/>
          </a:p>
          <a:p>
            <a:r>
              <a:rPr lang="nl-NL" i="1" dirty="0"/>
              <a:t>SQL Toets </a:t>
            </a:r>
            <a:r>
              <a:rPr lang="nl-NL" i="1" dirty="0" smtClean="0"/>
              <a:t>2 in </a:t>
            </a:r>
            <a:r>
              <a:rPr lang="nl-NL" i="1" dirty="0"/>
              <a:t>week </a:t>
            </a:r>
            <a:r>
              <a:rPr lang="nl-NL" i="1" dirty="0" smtClean="0"/>
              <a:t>8, </a:t>
            </a:r>
            <a:r>
              <a:rPr lang="nl-NL" i="1" dirty="0"/>
              <a:t>gewicht </a:t>
            </a:r>
            <a:r>
              <a:rPr lang="nl-NL" i="1" dirty="0" smtClean="0"/>
              <a:t>40%</a:t>
            </a:r>
          </a:p>
          <a:p>
            <a:r>
              <a:rPr lang="nl-NL" b="0" i="1" dirty="0" smtClean="0"/>
              <a:t>(</a:t>
            </a:r>
            <a:r>
              <a:rPr lang="nl-NL" b="0" i="1" dirty="0"/>
              <a:t>individueel </a:t>
            </a:r>
            <a:r>
              <a:rPr lang="nl-NL" b="0" i="1" dirty="0" smtClean="0"/>
              <a:t>op </a:t>
            </a:r>
            <a:r>
              <a:rPr lang="nl-NL" b="0" i="1" dirty="0"/>
              <a:t>papier maar met boek erbij)</a:t>
            </a:r>
          </a:p>
          <a:p>
            <a:endParaRPr lang="nl-NL" b="0" i="1" dirty="0"/>
          </a:p>
          <a:p>
            <a:r>
              <a:rPr lang="nl-NL" i="1" dirty="0" smtClean="0"/>
              <a:t>Beroepsproduct in </a:t>
            </a:r>
            <a:r>
              <a:rPr lang="nl-NL" i="1" dirty="0"/>
              <a:t>week </a:t>
            </a:r>
            <a:r>
              <a:rPr lang="nl-NL" i="1" dirty="0" smtClean="0"/>
              <a:t>8 inleveren en in week 9 assessment, </a:t>
            </a:r>
            <a:r>
              <a:rPr lang="nl-NL" i="1" dirty="0"/>
              <a:t>gewicht 40%</a:t>
            </a:r>
            <a:endParaRPr lang="nl-NL" b="0" dirty="0"/>
          </a:p>
          <a:p>
            <a:r>
              <a:rPr lang="nl-NL" b="0" dirty="0" smtClean="0"/>
              <a:t>(in tweetal)</a:t>
            </a:r>
            <a:endParaRPr lang="nl-NL" b="0" dirty="0"/>
          </a:p>
          <a:p>
            <a:endParaRPr lang="nl-NL" b="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B95223CB-DA9F-419E-81CA-0BD3DAB78B5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70000" lnSpcReduction="20000"/>
          </a:bodyPr>
          <a:lstStyle/>
          <a:p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1FAF06F3-2310-4F29-8B4C-EBCA2DCE6BD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C8FCCA80-A0EA-45F7-9CEA-C7E694396DF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5144" y="2017337"/>
            <a:ext cx="2621560" cy="4319964"/>
          </a:xfrm>
        </p:spPr>
        <p:txBody>
          <a:bodyPr>
            <a:normAutofit/>
          </a:bodyPr>
          <a:lstStyle/>
          <a:p>
            <a:r>
              <a:rPr lang="nl-NL" dirty="0" smtClean="0"/>
              <a:t>2 Individuele toetsen</a:t>
            </a:r>
          </a:p>
          <a:p>
            <a:r>
              <a:rPr lang="nl-NL" dirty="0" smtClean="0"/>
              <a:t>+</a:t>
            </a:r>
          </a:p>
          <a:p>
            <a:r>
              <a:rPr lang="nl-NL" dirty="0"/>
              <a:t>e</a:t>
            </a:r>
            <a:r>
              <a:rPr lang="nl-NL" dirty="0" smtClean="0"/>
              <a:t>en beroepsproduct</a:t>
            </a:r>
            <a:endParaRPr lang="nl-NL" dirty="0"/>
          </a:p>
        </p:txBody>
      </p:sp>
      <p:pic>
        <p:nvPicPr>
          <p:cNvPr id="6146" name="Picture 2" descr="Afbeeldingsresultaat voor fletn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3" y="4278924"/>
            <a:ext cx="2461982" cy="138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E4CFEC-D579-4667-9AA1-996EB1DA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Dankzij feedback van studenten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5D5FD092-0F84-4FE9-B799-51993FB263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i="1" dirty="0" smtClean="0"/>
              <a:t>Nog betere afstemming WebTech en DB door gebruik dezelfde database (abonnementen en zo…)</a:t>
            </a:r>
          </a:p>
          <a:p>
            <a:endParaRPr lang="nl-NL" i="1" dirty="0" smtClean="0"/>
          </a:p>
          <a:p>
            <a:r>
              <a:rPr lang="nl-NL" i="1" dirty="0" smtClean="0"/>
              <a:t>Verbinding tussen SAQ en DB beter inzichtelijk gemaakt</a:t>
            </a:r>
          </a:p>
          <a:p>
            <a:endParaRPr lang="nl-NL" i="1" dirty="0" smtClean="0"/>
          </a:p>
          <a:p>
            <a:r>
              <a:rPr lang="nl-NL" i="1" dirty="0" smtClean="0"/>
              <a:t>Meer aandacht voor database ontwerpen (normaliseren)</a:t>
            </a:r>
          </a:p>
          <a:p>
            <a:endParaRPr lang="nl-NL" i="1" dirty="0" smtClean="0"/>
          </a:p>
          <a:p>
            <a:r>
              <a:rPr lang="nl-NL" i="1" dirty="0" smtClean="0"/>
              <a:t>Planning aanpassen met eerder wat voorbeeld rapportages (waar gaat het naar toe…)</a:t>
            </a:r>
          </a:p>
          <a:p>
            <a:r>
              <a:rPr lang="nl-NL" i="1" dirty="0" smtClean="0"/>
              <a:t>KPI’s vaststellen en laten realiseren</a:t>
            </a:r>
          </a:p>
          <a:p>
            <a:endParaRPr lang="nl-NL" i="1" dirty="0"/>
          </a:p>
          <a:p>
            <a:r>
              <a:rPr lang="nl-NL" i="1" dirty="0" smtClean="0"/>
              <a:t>en meer….</a:t>
            </a:r>
          </a:p>
          <a:p>
            <a:endParaRPr lang="nl-NL" i="1" dirty="0" smtClean="0"/>
          </a:p>
          <a:p>
            <a:endParaRPr lang="nl-NL" i="1" dirty="0" smtClean="0"/>
          </a:p>
          <a:p>
            <a:r>
              <a:rPr lang="nl-NL" i="1" dirty="0" smtClean="0"/>
              <a:t> </a:t>
            </a:r>
            <a:endParaRPr lang="nl-NL" b="0" dirty="0"/>
          </a:p>
          <a:p>
            <a:endParaRPr lang="nl-NL" b="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B95223CB-DA9F-419E-81CA-0BD3DAB78B5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70000" lnSpcReduction="20000"/>
          </a:bodyPr>
          <a:lstStyle/>
          <a:p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1FAF06F3-2310-4F29-8B4C-EBCA2DCE6BD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C8FCCA80-A0EA-45F7-9CEA-C7E694396DF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45144" y="2017337"/>
            <a:ext cx="2621560" cy="4319964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pic>
        <p:nvPicPr>
          <p:cNvPr id="7170" name="Picture 2" descr="Afbeeldingsresultaat voor studenten ic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6" y="3245770"/>
            <a:ext cx="2449016" cy="24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4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16222</TotalTime>
  <Words>294</Words>
  <Application>Microsoft Office PowerPoint</Application>
  <PresentationFormat>On-screen Show (4:3)</PresentationFormat>
  <Paragraphs>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</vt:lpstr>
      <vt:lpstr>Helvetica Neue Light</vt:lpstr>
      <vt:lpstr>Office Theme</vt:lpstr>
      <vt:lpstr>Course  Databases</vt:lpstr>
      <vt:lpstr>Inhoud</vt:lpstr>
      <vt:lpstr>Middelen</vt:lpstr>
      <vt:lpstr>Toetsing</vt:lpstr>
      <vt:lpstr>Dankzij feedback van studenten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nbnm</dc:creator>
  <cp:lastModifiedBy>Misja Nabben</cp:lastModifiedBy>
  <cp:revision>566</cp:revision>
  <dcterms:created xsi:type="dcterms:W3CDTF">2015-07-08T04:47:01Z</dcterms:created>
  <dcterms:modified xsi:type="dcterms:W3CDTF">2017-11-09T15:16:12Z</dcterms:modified>
</cp:coreProperties>
</file>