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5" r:id="rId2"/>
    <p:sldId id="322" r:id="rId3"/>
    <p:sldId id="323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67578" autoAdjust="0"/>
  </p:normalViewPr>
  <p:slideViewPr>
    <p:cSldViewPr snapToGrid="0" snapToObjects="1">
      <p:cViewPr varScale="1">
        <p:scale>
          <a:sx n="60" d="100"/>
          <a:sy n="60" d="100"/>
        </p:scale>
        <p:origin x="1920" y="26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2008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@ http://www.ibm.com/developerworks/data/library/techarticle/dm-1109proteindatadb2purexml/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7496DF3-AD60-4392-A1B6-695E92B91157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7D158-F43D-42AA-A571-94344C4A58B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39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18934B3-176F-4728-B299-52F993C42C50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7E7F8-D21F-44BE-9121-0CA3C8A7941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32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927316-3E5E-41A7-A184-AC9BD2BA3DAE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D378C-2783-411B-9FFA-1E4C25AD994C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62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A3634C3-53EE-48F6-B6B4-EE5FA27BD536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E2715-ADC5-4EE7-841F-428178562A4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99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9126891-BB38-4AE1-9993-7135BB7227AF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20D2D-2A77-4A26-820E-6AABCE63156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628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499E805-9881-4824-8BFC-36CAE3F107F2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3E86F-8F74-4652-AB9D-F25FEB1B696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dirty="0"/>
              <a:t>ON UPDATE CASCADE</a:t>
            </a:r>
          </a:p>
          <a:p>
            <a:r>
              <a:rPr lang="nl-NL"/>
              <a:t>ON UPDATE RESTRICT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226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5014EC1-ECC3-4DCC-B10C-344BC987AAFA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B8A18-F899-4F9E-AFE4-C14E8621CA83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23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C15CA3F-2786-4767-A233-B9A9E003BDBE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1714F-C855-455B-99E3-6B3B1795529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68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51D7B6D-9676-40D3-9121-F609814F760F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90261-471B-4EBD-BCD7-AC68EC36D6E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01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22428E6-E778-426C-A8F1-5F2A867DDB99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5CEC9-122F-4C7B-9EA3-2B97B9B7254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47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0C2C41E-2ED1-4DA6-B375-461582F938A9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ABBF7-A0FB-49FC-8462-E1A2995ED62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16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16CDBB7-BA02-43FE-A3E4-3E88F8F4FEB7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6092D-D0AA-4F18-AD58-F27D6481393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11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3818860-9865-4250-A80E-F9BCE40367A2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F59CF-8A32-47F7-864D-89F85BCA412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87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177E2A-6A30-4322-8D13-634CD867D736}" type="datetime1">
              <a:rPr lang="en-GB" smtClean="0"/>
              <a:pPr/>
              <a:t>11/11/2017</a:t>
            </a:fld>
            <a:endParaRPr lang="en-GB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59B54-2156-4AED-94D7-3ABB6AA595B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2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91" y="1096887"/>
            <a:ext cx="8681024" cy="692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1" y="1932495"/>
            <a:ext cx="8661971" cy="4193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06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©HAN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8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br>
              <a:rPr lang="en-US" dirty="0"/>
            </a:br>
            <a:r>
              <a:rPr lang="en-US" dirty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Thema 1 - Aanmaken en vullen tabellen</a:t>
            </a:r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Waar zit een database?</a:t>
            </a:r>
            <a:endParaRPr lang="en-US"/>
          </a:p>
        </p:txBody>
      </p:sp>
      <p:grpSp>
        <p:nvGrpSpPr>
          <p:cNvPr id="10243" name="Group 5"/>
          <p:cNvGrpSpPr>
            <a:grpSpLocks/>
          </p:cNvGrpSpPr>
          <p:nvPr/>
        </p:nvGrpSpPr>
        <p:grpSpPr bwMode="auto">
          <a:xfrm>
            <a:off x="6961188" y="4986338"/>
            <a:ext cx="1246187" cy="1087437"/>
            <a:chOff x="4513" y="1253"/>
            <a:chExt cx="1091" cy="1225"/>
          </a:xfrm>
        </p:grpSpPr>
        <p:sp>
          <p:nvSpPr>
            <p:cNvPr id="10254" name="AutoShape 6"/>
            <p:cNvSpPr>
              <a:spLocks noChangeArrowheads="1"/>
            </p:cNvSpPr>
            <p:nvPr/>
          </p:nvSpPr>
          <p:spPr bwMode="auto">
            <a:xfrm>
              <a:off x="4513" y="1253"/>
              <a:ext cx="1088" cy="1225"/>
            </a:xfrm>
            <a:prstGeom prst="can">
              <a:avLst>
                <a:gd name="adj" fmla="val 281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0255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513" y="1706"/>
              <a:ext cx="1091" cy="43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nl-NL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"/>
                  <a:cs typeface="Arial"/>
                </a:rPr>
                <a:t>database</a:t>
              </a:r>
            </a:p>
          </p:txBody>
        </p:sp>
      </p:grpSp>
      <p:sp>
        <p:nvSpPr>
          <p:cNvPr id="10244" name="AutoShape 8"/>
          <p:cNvSpPr>
            <a:spLocks noChangeArrowheads="1"/>
          </p:cNvSpPr>
          <p:nvPr/>
        </p:nvSpPr>
        <p:spPr bwMode="auto">
          <a:xfrm>
            <a:off x="6692900" y="3768725"/>
            <a:ext cx="1885950" cy="8382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 b="0">
                <a:latin typeface="Technical" pitchFamily="2" charset="0"/>
              </a:rPr>
              <a:t>`</a:t>
            </a:r>
            <a:r>
              <a:rPr lang="nl-NL" sz="2400">
                <a:cs typeface="Arial" charset="0"/>
              </a:rPr>
              <a:t>RDBMS</a:t>
            </a:r>
            <a:endParaRPr lang="en-US" sz="2400">
              <a:cs typeface="Arial" charset="0"/>
            </a:endParaRP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 flipH="1" flipV="1">
            <a:off x="7569200" y="4413250"/>
            <a:ext cx="6350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6054725" y="3606800"/>
            <a:ext cx="3000375" cy="25717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6527800" y="1497013"/>
            <a:ext cx="1292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800"/>
              <a:t>Server</a:t>
            </a:r>
            <a:endParaRPr lang="en-US" sz="2800"/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3463925" y="1570038"/>
            <a:ext cx="11731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800"/>
              <a:t>Client</a:t>
            </a:r>
            <a:endParaRPr lang="en-US" sz="2800"/>
          </a:p>
        </p:txBody>
      </p:sp>
      <p:sp>
        <p:nvSpPr>
          <p:cNvPr id="10249" name="Line 14"/>
          <p:cNvSpPr>
            <a:spLocks noChangeShapeType="1"/>
          </p:cNvSpPr>
          <p:nvPr/>
        </p:nvSpPr>
        <p:spPr bwMode="auto">
          <a:xfrm>
            <a:off x="4914900" y="4302125"/>
            <a:ext cx="1470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pic>
        <p:nvPicPr>
          <p:cNvPr id="10250" name="Picture 15" descr="MCj039803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2098675"/>
            <a:ext cx="1196975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6" descr="MCj039635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6938" y="2039938"/>
            <a:ext cx="125412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Line 17"/>
          <p:cNvSpPr>
            <a:spLocks noChangeShapeType="1"/>
          </p:cNvSpPr>
          <p:nvPr/>
        </p:nvSpPr>
        <p:spPr bwMode="auto">
          <a:xfrm flipV="1">
            <a:off x="4924425" y="2647950"/>
            <a:ext cx="148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pic>
        <p:nvPicPr>
          <p:cNvPr id="10253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600" y="3532188"/>
            <a:ext cx="4094163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15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267689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Hoe gebruik je een database?</a:t>
            </a:r>
            <a:endParaRPr lang="en-US"/>
          </a:p>
        </p:txBody>
      </p:sp>
      <p:grpSp>
        <p:nvGrpSpPr>
          <p:cNvPr id="11267" name="Group 29"/>
          <p:cNvGrpSpPr>
            <a:grpSpLocks/>
          </p:cNvGrpSpPr>
          <p:nvPr/>
        </p:nvGrpSpPr>
        <p:grpSpPr bwMode="auto">
          <a:xfrm>
            <a:off x="7043738" y="4033838"/>
            <a:ext cx="1243012" cy="1087437"/>
            <a:chOff x="4437" y="2541"/>
            <a:chExt cx="783" cy="685"/>
          </a:xfrm>
        </p:grpSpPr>
        <p:sp>
          <p:nvSpPr>
            <p:cNvPr id="11283" name="AutoShape 6"/>
            <p:cNvSpPr>
              <a:spLocks noChangeArrowheads="1"/>
            </p:cNvSpPr>
            <p:nvPr/>
          </p:nvSpPr>
          <p:spPr bwMode="auto">
            <a:xfrm>
              <a:off x="4437" y="2541"/>
              <a:ext cx="783" cy="68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NL"/>
            </a:p>
          </p:txBody>
        </p:sp>
        <p:sp>
          <p:nvSpPr>
            <p:cNvPr id="1128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493" y="2786"/>
              <a:ext cx="672" cy="288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nl-NL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"/>
                  <a:cs typeface="Arial"/>
                </a:rPr>
                <a:t>database</a:t>
              </a:r>
            </a:p>
          </p:txBody>
        </p:sp>
      </p:grpSp>
      <p:sp>
        <p:nvSpPr>
          <p:cNvPr id="11268" name="AutoShape 8"/>
          <p:cNvSpPr>
            <a:spLocks noChangeArrowheads="1"/>
          </p:cNvSpPr>
          <p:nvPr/>
        </p:nvSpPr>
        <p:spPr bwMode="auto">
          <a:xfrm>
            <a:off x="6775450" y="2816225"/>
            <a:ext cx="1885950" cy="8382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>
                <a:cs typeface="Arial" charset="0"/>
              </a:rPr>
              <a:t>RDBMS</a:t>
            </a:r>
            <a:endParaRPr lang="en-US" sz="2400">
              <a:cs typeface="Arial" charset="0"/>
            </a:endParaRP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 flipV="1">
            <a:off x="7645400" y="3473450"/>
            <a:ext cx="6350" cy="714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6480175" y="2654300"/>
            <a:ext cx="2428875" cy="25717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1271" name="Line 14"/>
          <p:cNvSpPr>
            <a:spLocks noChangeShapeType="1"/>
          </p:cNvSpPr>
          <p:nvPr/>
        </p:nvSpPr>
        <p:spPr bwMode="auto">
          <a:xfrm flipV="1">
            <a:off x="4975225" y="3429000"/>
            <a:ext cx="1774825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889000" y="3605213"/>
            <a:ext cx="3536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/>
              <a:t>Applicatie voor eindgebruikers</a:t>
            </a:r>
            <a:endParaRPr lang="en-US" sz="1800"/>
          </a:p>
        </p:txBody>
      </p:sp>
      <p:sp>
        <p:nvSpPr>
          <p:cNvPr id="11273" name="Text Box 20"/>
          <p:cNvSpPr txBox="1">
            <a:spLocks noChangeArrowheads="1"/>
          </p:cNvSpPr>
          <p:nvPr/>
        </p:nvSpPr>
        <p:spPr bwMode="auto">
          <a:xfrm>
            <a:off x="968375" y="1516063"/>
            <a:ext cx="3130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/>
              <a:t>Applicatie voor beheerders</a:t>
            </a:r>
            <a:endParaRPr lang="en-US" sz="1800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>
            <a:off x="4324350" y="2641600"/>
            <a:ext cx="2416175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1275" name="Text Box 22"/>
          <p:cNvSpPr txBox="1">
            <a:spLocks noChangeArrowheads="1"/>
          </p:cNvSpPr>
          <p:nvPr/>
        </p:nvSpPr>
        <p:spPr bwMode="auto">
          <a:xfrm rot="597484">
            <a:off x="5135563" y="2998788"/>
            <a:ext cx="706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000"/>
              <a:t>SQL</a:t>
            </a:r>
            <a:endParaRPr lang="en-US" sz="2000"/>
          </a:p>
        </p:txBody>
      </p:sp>
      <p:sp>
        <p:nvSpPr>
          <p:cNvPr id="11276" name="Text Box 23"/>
          <p:cNvSpPr txBox="1">
            <a:spLocks noChangeArrowheads="1"/>
          </p:cNvSpPr>
          <p:nvPr/>
        </p:nvSpPr>
        <p:spPr bwMode="auto">
          <a:xfrm rot="-2266095">
            <a:off x="5557838" y="4221163"/>
            <a:ext cx="706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000"/>
              <a:t>SQL</a:t>
            </a:r>
            <a:endParaRPr lang="en-US" sz="2000"/>
          </a:p>
        </p:txBody>
      </p:sp>
      <p:pic>
        <p:nvPicPr>
          <p:cNvPr id="11277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973513"/>
            <a:ext cx="4094163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8" name="Line 30"/>
          <p:cNvSpPr>
            <a:spLocks noChangeShapeType="1"/>
          </p:cNvSpPr>
          <p:nvPr/>
        </p:nvSpPr>
        <p:spPr bwMode="auto">
          <a:xfrm>
            <a:off x="4324350" y="2755900"/>
            <a:ext cx="2416175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1279" name="Text Box 31"/>
          <p:cNvSpPr txBox="1">
            <a:spLocks noChangeArrowheads="1"/>
          </p:cNvSpPr>
          <p:nvPr/>
        </p:nvSpPr>
        <p:spPr bwMode="auto">
          <a:xfrm rot="597484">
            <a:off x="4914900" y="2513013"/>
            <a:ext cx="1136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/>
              <a:t>resultset</a:t>
            </a:r>
            <a:endParaRPr lang="en-US" sz="1800"/>
          </a:p>
        </p:txBody>
      </p:sp>
      <p:sp>
        <p:nvSpPr>
          <p:cNvPr id="11280" name="Line 32"/>
          <p:cNvSpPr>
            <a:spLocks noChangeShapeType="1"/>
          </p:cNvSpPr>
          <p:nvPr/>
        </p:nvSpPr>
        <p:spPr bwMode="auto">
          <a:xfrm flipV="1">
            <a:off x="5000625" y="3543300"/>
            <a:ext cx="1774825" cy="1257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11281" name="Text Box 33"/>
          <p:cNvSpPr txBox="1">
            <a:spLocks noChangeArrowheads="1"/>
          </p:cNvSpPr>
          <p:nvPr/>
        </p:nvSpPr>
        <p:spPr bwMode="auto">
          <a:xfrm rot="-2126517">
            <a:off x="5122863" y="3498850"/>
            <a:ext cx="11620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800"/>
              <a:t>resultset</a:t>
            </a:r>
          </a:p>
          <a:p>
            <a:r>
              <a:rPr lang="nl-NL" sz="1800"/>
              <a:t>message</a:t>
            </a:r>
            <a:endParaRPr lang="en-US" sz="1800"/>
          </a:p>
        </p:txBody>
      </p:sp>
      <p:pic>
        <p:nvPicPr>
          <p:cNvPr id="11282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835150"/>
            <a:ext cx="220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Footer Placeholder 20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139847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Structured Query Language (SQL)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093" y="1737945"/>
            <a:ext cx="7410449" cy="4193670"/>
          </a:xfrm>
        </p:spPr>
        <p:txBody>
          <a:bodyPr/>
          <a:lstStyle/>
          <a:p>
            <a:pPr eaLnBrk="1" hangingPunct="1"/>
            <a:r>
              <a:rPr lang="nl-NL" sz="2000" dirty="0"/>
              <a:t>Taal om opdrachten aan een RDBMS te geven</a:t>
            </a:r>
            <a:br>
              <a:rPr lang="nl-NL" sz="2000" dirty="0"/>
            </a:br>
            <a:endParaRPr lang="nl-NL" sz="2000" dirty="0"/>
          </a:p>
          <a:p>
            <a:pPr eaLnBrk="1" hangingPunct="1"/>
            <a:r>
              <a:rPr lang="nl-NL" sz="2000" dirty="0"/>
              <a:t>Data </a:t>
            </a:r>
            <a:r>
              <a:rPr lang="nl-NL" sz="2000" dirty="0" err="1"/>
              <a:t>Definition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(DDL) </a:t>
            </a:r>
            <a:br>
              <a:rPr lang="nl-NL" sz="2000" dirty="0"/>
            </a:br>
            <a:r>
              <a:rPr lang="nl-NL" sz="2000" dirty="0"/>
              <a:t>om tabellen te maken, aanpassen,</a:t>
            </a:r>
            <a:br>
              <a:rPr lang="nl-NL" sz="2000" dirty="0"/>
            </a:br>
            <a:r>
              <a:rPr lang="nl-NL" sz="2000" dirty="0"/>
              <a:t> verwijderen</a:t>
            </a:r>
          </a:p>
          <a:p>
            <a:pPr eaLnBrk="1" hangingPunct="1"/>
            <a:r>
              <a:rPr lang="nl-NL" sz="2000" dirty="0"/>
              <a:t>Data </a:t>
            </a:r>
            <a:r>
              <a:rPr lang="nl-NL" sz="2000" dirty="0" err="1"/>
              <a:t>Control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(DCL) </a:t>
            </a:r>
            <a:br>
              <a:rPr lang="nl-NL" sz="2000" dirty="0"/>
            </a:br>
            <a:r>
              <a:rPr lang="nl-NL" sz="2000" dirty="0"/>
              <a:t>om rechten in te stellen</a:t>
            </a:r>
          </a:p>
          <a:p>
            <a:pPr eaLnBrk="1" hangingPunct="1"/>
            <a:r>
              <a:rPr lang="nl-NL" sz="2000" dirty="0"/>
              <a:t>Data </a:t>
            </a:r>
            <a:r>
              <a:rPr lang="nl-NL" sz="2000" dirty="0" err="1"/>
              <a:t>Manipulation</a:t>
            </a:r>
            <a:r>
              <a:rPr lang="nl-NL" sz="2000" dirty="0"/>
              <a:t> </a:t>
            </a:r>
            <a:r>
              <a:rPr lang="nl-NL" sz="2000" dirty="0" err="1"/>
              <a:t>Language</a:t>
            </a:r>
            <a:r>
              <a:rPr lang="nl-NL" sz="2000" dirty="0"/>
              <a:t> (DML)</a:t>
            </a:r>
            <a:br>
              <a:rPr lang="nl-NL" sz="2000" dirty="0"/>
            </a:br>
            <a:r>
              <a:rPr lang="nl-NL" sz="2000" dirty="0"/>
              <a:t>om gegevens op te slaan, </a:t>
            </a:r>
            <a:br>
              <a:rPr lang="nl-NL" sz="2000" dirty="0"/>
            </a:br>
            <a:r>
              <a:rPr lang="nl-NL" sz="2000" dirty="0"/>
              <a:t>aanpassen, verwijderen</a:t>
            </a:r>
          </a:p>
          <a:p>
            <a:pPr eaLnBrk="1" hangingPunct="1"/>
            <a:r>
              <a:rPr lang="nl-NL" sz="2000" dirty="0"/>
              <a:t>Data Query </a:t>
            </a:r>
            <a:r>
              <a:rPr lang="nl-NL" sz="2000" dirty="0" err="1"/>
              <a:t>Language</a:t>
            </a:r>
            <a:r>
              <a:rPr lang="nl-NL" sz="2000" dirty="0"/>
              <a:t> (DQL, </a:t>
            </a:r>
            <a:r>
              <a:rPr lang="nl-NL" sz="1600" dirty="0"/>
              <a:t>wordt i.h.a. tot </a:t>
            </a:r>
          </a:p>
          <a:p>
            <a:pPr marL="288000" eaLnBrk="1" hangingPunct="1">
              <a:lnSpc>
                <a:spcPts val="1400"/>
              </a:lnSpc>
              <a:spcBef>
                <a:spcPts val="0"/>
              </a:spcBef>
              <a:buNone/>
            </a:pPr>
            <a:r>
              <a:rPr lang="nl-NL" sz="1600" dirty="0"/>
              <a:t>					DML gerekend</a:t>
            </a:r>
            <a:r>
              <a:rPr lang="nl-NL" sz="2000" dirty="0"/>
              <a:t>)</a:t>
            </a:r>
          </a:p>
          <a:p>
            <a:pPr marL="322263" indent="-377825" eaLnBrk="1" hangingPunct="1">
              <a:lnSpc>
                <a:spcPts val="1400"/>
              </a:lnSpc>
              <a:spcBef>
                <a:spcPts val="0"/>
              </a:spcBef>
              <a:buNone/>
            </a:pPr>
            <a:r>
              <a:rPr lang="nl-NL" sz="2000" dirty="0"/>
              <a:t>	 om gegevens te tonen</a:t>
            </a:r>
          </a:p>
          <a:p>
            <a:pPr eaLnBrk="1" hangingPunct="1"/>
            <a:endParaRPr lang="en-US" sz="2000" dirty="0"/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6546850" y="2084725"/>
            <a:ext cx="2322512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nl-NL" sz="2000" dirty="0">
                <a:latin typeface="Courier New" pitchFamily="49" charset="0"/>
              </a:rPr>
              <a:t>CREATE TABLE</a:t>
            </a:r>
          </a:p>
          <a:p>
            <a:r>
              <a:rPr lang="nl-NL" sz="2000" dirty="0">
                <a:latin typeface="Courier New" pitchFamily="49" charset="0"/>
              </a:rPr>
              <a:t>ALTER TABLE</a:t>
            </a:r>
          </a:p>
          <a:p>
            <a:r>
              <a:rPr lang="nl-NL" sz="2000" dirty="0">
                <a:latin typeface="Courier New" pitchFamily="49" charset="0"/>
              </a:rPr>
              <a:t>DROP TABLE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6553200" y="3198952"/>
            <a:ext cx="231616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nl-NL" sz="2000" dirty="0">
                <a:latin typeface="Courier New" pitchFamily="49" charset="0"/>
              </a:rPr>
              <a:t>CREATE USER</a:t>
            </a:r>
          </a:p>
          <a:p>
            <a:r>
              <a:rPr lang="nl-NL" sz="2000" dirty="0">
                <a:latin typeface="Courier New" pitchFamily="49" charset="0"/>
              </a:rPr>
              <a:t>GRANT SELECT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6559550" y="4038600"/>
            <a:ext cx="2309812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nl-NL" sz="2000">
                <a:latin typeface="Courier New" pitchFamily="49" charset="0"/>
              </a:rPr>
              <a:t>INSERT</a:t>
            </a:r>
          </a:p>
          <a:p>
            <a:r>
              <a:rPr lang="nl-NL" sz="2000">
                <a:latin typeface="Courier New" pitchFamily="49" charset="0"/>
              </a:rPr>
              <a:t>UPDATE</a:t>
            </a:r>
          </a:p>
          <a:p>
            <a:r>
              <a:rPr lang="nl-NL" sz="2000">
                <a:latin typeface="Courier New" pitchFamily="49" charset="0"/>
              </a:rPr>
              <a:t>DELETE</a:t>
            </a:r>
          </a:p>
          <a:p>
            <a:endParaRPr lang="nl-NL" sz="2000">
              <a:latin typeface="Courier New" pitchFamily="49" charset="0"/>
            </a:endParaRPr>
          </a:p>
          <a:p>
            <a:r>
              <a:rPr lang="nl-NL" sz="2000">
                <a:latin typeface="Courier New" pitchFamily="49" charset="0"/>
              </a:rPr>
              <a:t>SELECT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321543" name="AutoShape 7"/>
          <p:cNvSpPr>
            <a:spLocks/>
          </p:cNvSpPr>
          <p:nvPr/>
        </p:nvSpPr>
        <p:spPr bwMode="auto">
          <a:xfrm>
            <a:off x="1147862" y="2342743"/>
            <a:ext cx="209550" cy="1676400"/>
          </a:xfrm>
          <a:prstGeom prst="leftBrace">
            <a:avLst>
              <a:gd name="adj1" fmla="val 640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0" y="2859088"/>
            <a:ext cx="1176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nl-NL" sz="1600">
                <a:solidFill>
                  <a:srgbClr val="CC0000"/>
                </a:solidFill>
              </a:rPr>
              <a:t>Taken van</a:t>
            </a:r>
          </a:p>
          <a:p>
            <a:pPr algn="ctr"/>
            <a:r>
              <a:rPr lang="nl-NL" sz="1600">
                <a:solidFill>
                  <a:srgbClr val="CC0000"/>
                </a:solidFill>
              </a:rPr>
              <a:t>beheerder</a:t>
            </a:r>
            <a:endParaRPr lang="en-US" sz="1600">
              <a:solidFill>
                <a:srgbClr val="CC0000"/>
              </a:solidFill>
            </a:endParaRPr>
          </a:p>
        </p:txBody>
      </p:sp>
      <p:sp>
        <p:nvSpPr>
          <p:cNvPr id="321545" name="AutoShape 9"/>
          <p:cNvSpPr>
            <a:spLocks/>
          </p:cNvSpPr>
          <p:nvPr/>
        </p:nvSpPr>
        <p:spPr bwMode="auto">
          <a:xfrm>
            <a:off x="1144687" y="4132292"/>
            <a:ext cx="209550" cy="1609725"/>
          </a:xfrm>
          <a:prstGeom prst="leftBrace">
            <a:avLst>
              <a:gd name="adj1" fmla="val 640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0" y="4707440"/>
            <a:ext cx="145891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nl-NL" sz="1600" dirty="0">
                <a:solidFill>
                  <a:srgbClr val="CC0000"/>
                </a:solidFill>
              </a:rPr>
              <a:t>Taken van </a:t>
            </a:r>
          </a:p>
          <a:p>
            <a:pPr algn="ctr"/>
            <a:r>
              <a:rPr lang="nl-NL" sz="1600" dirty="0">
                <a:solidFill>
                  <a:srgbClr val="CC0000"/>
                </a:solidFill>
              </a:rPr>
              <a:t>gebruiker</a:t>
            </a:r>
          </a:p>
          <a:p>
            <a:pPr algn="ctr"/>
            <a:r>
              <a:rPr lang="nl-NL" sz="1600" dirty="0">
                <a:solidFill>
                  <a:srgbClr val="CC0000"/>
                </a:solidFill>
              </a:rPr>
              <a:t>en beheerder</a:t>
            </a:r>
            <a:endParaRPr lang="en-US" sz="1600" dirty="0">
              <a:solidFill>
                <a:srgbClr val="CC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21001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/>
      <p:bldP spid="321541" grpId="0" animBg="1"/>
      <p:bldP spid="321542" grpId="0" animBg="1"/>
      <p:bldP spid="321543" grpId="0" animBg="1"/>
      <p:bldP spid="321544" grpId="0"/>
      <p:bldP spid="321545" grpId="0" animBg="1"/>
      <p:bldP spid="3215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Databaseschema - structuur</a:t>
            </a:r>
            <a:endParaRPr lang="en-US"/>
          </a:p>
        </p:txBody>
      </p:sp>
      <p:graphicFrame>
        <p:nvGraphicFramePr>
          <p:cNvPr id="32880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20091"/>
              </p:ext>
            </p:extLst>
          </p:nvPr>
        </p:nvGraphicFramePr>
        <p:xfrm>
          <a:off x="835025" y="2842569"/>
          <a:ext cx="3487593" cy="1095375"/>
        </p:xfrm>
        <a:graphic>
          <a:graphicData uri="http://schemas.openxmlformats.org/drawingml/2006/table">
            <a:tbl>
              <a:tblPr/>
              <a:tblGrid>
                <a:gridCol w="114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Varchar(30)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3" name="Text Box 42"/>
          <p:cNvSpPr txBox="1">
            <a:spLocks noChangeArrowheads="1"/>
          </p:cNvSpPr>
          <p:nvPr/>
        </p:nvSpPr>
        <p:spPr bwMode="auto">
          <a:xfrm>
            <a:off x="838200" y="2312344"/>
            <a:ext cx="21812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Muziekschool</a:t>
            </a:r>
            <a:endParaRPr lang="en-US" sz="2400" i="1"/>
          </a:p>
        </p:txBody>
      </p:sp>
      <p:graphicFrame>
        <p:nvGraphicFramePr>
          <p:cNvPr id="32883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67497"/>
              </p:ext>
            </p:extLst>
          </p:nvPr>
        </p:nvGraphicFramePr>
        <p:xfrm>
          <a:off x="892175" y="4957119"/>
          <a:ext cx="4479925" cy="10668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56" name="Text Box 69"/>
          <p:cNvSpPr txBox="1">
            <a:spLocks noChangeArrowheads="1"/>
          </p:cNvSpPr>
          <p:nvPr/>
        </p:nvSpPr>
        <p:spPr bwMode="auto">
          <a:xfrm>
            <a:off x="796925" y="4531669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730250" y="1851969"/>
            <a:ext cx="2540000" cy="936625"/>
            <a:chOff x="460" y="946"/>
            <a:chExt cx="1600" cy="590"/>
          </a:xfrm>
        </p:grpSpPr>
        <p:sp>
          <p:nvSpPr>
            <p:cNvPr id="13364" name="Oval 118"/>
            <p:cNvSpPr>
              <a:spLocks noChangeArrowheads="1"/>
            </p:cNvSpPr>
            <p:nvPr/>
          </p:nvSpPr>
          <p:spPr bwMode="auto">
            <a:xfrm>
              <a:off x="460" y="1199"/>
              <a:ext cx="1508" cy="3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65" name="Text Box 119"/>
            <p:cNvSpPr txBox="1">
              <a:spLocks noChangeArrowheads="1"/>
            </p:cNvSpPr>
            <p:nvPr/>
          </p:nvSpPr>
          <p:spPr bwMode="auto">
            <a:xfrm>
              <a:off x="994" y="946"/>
              <a:ext cx="106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1"/>
                  </a:solidFill>
                </a:rPr>
                <a:t>tabelnaam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3361" name="Text Box 125"/>
          <p:cNvSpPr txBox="1">
            <a:spLocks noChangeArrowheads="1"/>
          </p:cNvSpPr>
          <p:nvPr/>
        </p:nvSpPr>
        <p:spPr bwMode="auto">
          <a:xfrm>
            <a:off x="3119530" y="2445696"/>
            <a:ext cx="192351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nl-NL" sz="2400">
                <a:solidFill>
                  <a:srgbClr val="009900"/>
                </a:solidFill>
              </a:rPr>
              <a:t>kolomnaam</a:t>
            </a:r>
            <a:endParaRPr lang="en-US" sz="2400">
              <a:solidFill>
                <a:srgbClr val="00990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720" y="2808238"/>
            <a:ext cx="1036619" cy="390178"/>
          </a:xfrm>
          <a:prstGeom prst="rect">
            <a:avLst/>
          </a:prstGeom>
        </p:spPr>
      </p:pic>
      <p:sp>
        <p:nvSpPr>
          <p:cNvPr id="13362" name="Oval 121"/>
          <p:cNvSpPr>
            <a:spLocks noChangeArrowheads="1"/>
          </p:cNvSpPr>
          <p:nvPr/>
        </p:nvSpPr>
        <p:spPr bwMode="auto">
          <a:xfrm>
            <a:off x="2040370" y="3172768"/>
            <a:ext cx="1009650" cy="4095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005" y="3788595"/>
            <a:ext cx="1633870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Databaseschema - constraints</a:t>
            </a:r>
            <a:endParaRPr lang="en-US"/>
          </a:p>
        </p:txBody>
      </p:sp>
      <p:graphicFrame>
        <p:nvGraphicFramePr>
          <p:cNvPr id="339971" name="Group 3"/>
          <p:cNvGraphicFramePr>
            <a:graphicFrameLocks noGrp="1"/>
          </p:cNvGraphicFramePr>
          <p:nvPr>
            <p:extLst/>
          </p:nvPr>
        </p:nvGraphicFramePr>
        <p:xfrm>
          <a:off x="835025" y="2492375"/>
          <a:ext cx="3025775" cy="1095375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plaatsnaam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Varchar(30)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838200" y="1682750"/>
            <a:ext cx="21812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Muziekschool</a:t>
            </a:r>
            <a:endParaRPr lang="en-US" sz="2400" i="1"/>
          </a:p>
        </p:txBody>
      </p:sp>
      <p:graphicFrame>
        <p:nvGraphicFramePr>
          <p:cNvPr id="340032" name="Group 64"/>
          <p:cNvGraphicFramePr>
            <a:graphicFrameLocks noGrp="1"/>
          </p:cNvGraphicFramePr>
          <p:nvPr>
            <p:extLst/>
          </p:nvPr>
        </p:nvGraphicFramePr>
        <p:xfrm>
          <a:off x="892175" y="4606925"/>
          <a:ext cx="4797425" cy="10668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componistId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naam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geboortedatum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schoolId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(4)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Varchar(20)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Numeric</a:t>
                      </a: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(2)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NN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OP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796925" y="3927475"/>
            <a:ext cx="17748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2400" i="1"/>
              <a:t>Componist</a:t>
            </a:r>
            <a:endParaRPr lang="en-US" sz="2400" i="1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954212" y="2174875"/>
            <a:ext cx="5273675" cy="420688"/>
            <a:chOff x="1231" y="1370"/>
            <a:chExt cx="3322" cy="265"/>
          </a:xfrm>
        </p:grpSpPr>
        <p:sp>
          <p:nvSpPr>
            <p:cNvPr id="14394" name="Text Box 48"/>
            <p:cNvSpPr txBox="1">
              <a:spLocks noChangeArrowheads="1"/>
            </p:cNvSpPr>
            <p:nvPr/>
          </p:nvSpPr>
          <p:spPr bwMode="auto">
            <a:xfrm>
              <a:off x="2708" y="1370"/>
              <a:ext cx="184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accent2"/>
                  </a:solidFill>
                </a:rPr>
                <a:t>alternatieve sleutel</a:t>
              </a: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14395" name="Line 49"/>
            <p:cNvSpPr>
              <a:spLocks noChangeShapeType="1"/>
            </p:cNvSpPr>
            <p:nvPr/>
          </p:nvSpPr>
          <p:spPr bwMode="auto">
            <a:xfrm>
              <a:off x="1231" y="1501"/>
              <a:ext cx="4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828675" y="1711325"/>
            <a:ext cx="5881688" cy="2833688"/>
            <a:chOff x="522" y="1078"/>
            <a:chExt cx="3705" cy="1785"/>
          </a:xfrm>
        </p:grpSpPr>
        <p:sp>
          <p:nvSpPr>
            <p:cNvPr id="14389" name="Text Box 45"/>
            <p:cNvSpPr txBox="1">
              <a:spLocks noChangeArrowheads="1"/>
            </p:cNvSpPr>
            <p:nvPr/>
          </p:nvSpPr>
          <p:spPr bwMode="auto">
            <a:xfrm>
              <a:off x="2692" y="1078"/>
              <a:ext cx="153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1"/>
                  </a:solidFill>
                </a:rPr>
                <a:t>primaire sleutel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4390" name="Line 46"/>
            <p:cNvSpPr>
              <a:spLocks noChangeShapeType="1"/>
            </p:cNvSpPr>
            <p:nvPr/>
          </p:nvSpPr>
          <p:spPr bwMode="auto">
            <a:xfrm>
              <a:off x="522" y="1506"/>
              <a:ext cx="6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14391" name="Line 47"/>
            <p:cNvSpPr>
              <a:spLocks noChangeShapeType="1"/>
            </p:cNvSpPr>
            <p:nvPr/>
          </p:nvSpPr>
          <p:spPr bwMode="auto">
            <a:xfrm>
              <a:off x="554" y="2850"/>
              <a:ext cx="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14392" name="Text Box 51"/>
            <p:cNvSpPr txBox="1">
              <a:spLocks noChangeArrowheads="1"/>
            </p:cNvSpPr>
            <p:nvPr/>
          </p:nvSpPr>
          <p:spPr bwMode="auto">
            <a:xfrm>
              <a:off x="748" y="2649"/>
              <a:ext cx="28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1800">
                  <a:solidFill>
                    <a:schemeClr val="tx1"/>
                  </a:solidFill>
                </a:rPr>
                <a:t>pk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4393" name="Text Box 52"/>
            <p:cNvSpPr txBox="1">
              <a:spLocks noChangeArrowheads="1"/>
            </p:cNvSpPr>
            <p:nvPr/>
          </p:nvSpPr>
          <p:spPr bwMode="auto">
            <a:xfrm>
              <a:off x="688" y="1293"/>
              <a:ext cx="28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1800">
                  <a:solidFill>
                    <a:schemeClr val="tx1"/>
                  </a:solidFill>
                </a:rPr>
                <a:t>pk</a:t>
              </a: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397000" y="3581400"/>
            <a:ext cx="6124575" cy="1028700"/>
            <a:chOff x="880" y="2256"/>
            <a:chExt cx="3858" cy="648"/>
          </a:xfrm>
        </p:grpSpPr>
        <p:sp>
          <p:nvSpPr>
            <p:cNvPr id="14387" name="Text Box 50"/>
            <p:cNvSpPr txBox="1">
              <a:spLocks noChangeArrowheads="1"/>
            </p:cNvSpPr>
            <p:nvPr/>
          </p:nvSpPr>
          <p:spPr bwMode="auto">
            <a:xfrm>
              <a:off x="3170" y="2460"/>
              <a:ext cx="156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CC0000"/>
                  </a:solidFill>
                </a:rPr>
                <a:t>vreemde sleutel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4388" name="Freeform 53"/>
            <p:cNvSpPr>
              <a:spLocks/>
            </p:cNvSpPr>
            <p:nvPr/>
          </p:nvSpPr>
          <p:spPr bwMode="auto">
            <a:xfrm>
              <a:off x="880" y="2256"/>
              <a:ext cx="2216" cy="648"/>
            </a:xfrm>
            <a:custGeom>
              <a:avLst/>
              <a:gdLst>
                <a:gd name="T0" fmla="*/ 2216 w 2216"/>
                <a:gd name="T1" fmla="*/ 648 h 648"/>
                <a:gd name="T2" fmla="*/ 2216 w 2216"/>
                <a:gd name="T3" fmla="*/ 264 h 648"/>
                <a:gd name="T4" fmla="*/ 0 w 2216"/>
                <a:gd name="T5" fmla="*/ 264 h 648"/>
                <a:gd name="T6" fmla="*/ 0 w 2216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6"/>
                <a:gd name="T13" fmla="*/ 0 h 648"/>
                <a:gd name="T14" fmla="*/ 2216 w 2216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6" h="648">
                  <a:moveTo>
                    <a:pt x="2216" y="648"/>
                  </a:moveTo>
                  <a:lnTo>
                    <a:pt x="2216" y="264"/>
                  </a:lnTo>
                  <a:lnTo>
                    <a:pt x="0" y="264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/>
              <a:tailEnd type="triangle" w="lg" len="lg"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2817674" y="3187700"/>
            <a:ext cx="2376490" cy="420688"/>
            <a:chOff x="1740" y="1776"/>
            <a:chExt cx="1497" cy="265"/>
          </a:xfrm>
        </p:grpSpPr>
        <p:sp>
          <p:nvSpPr>
            <p:cNvPr id="14385" name="Oval 55"/>
            <p:cNvSpPr>
              <a:spLocks noChangeArrowheads="1"/>
            </p:cNvSpPr>
            <p:nvPr/>
          </p:nvSpPr>
          <p:spPr bwMode="auto">
            <a:xfrm>
              <a:off x="1740" y="1794"/>
              <a:ext cx="636" cy="222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4386" name="Text Box 56"/>
            <p:cNvSpPr txBox="1">
              <a:spLocks noChangeArrowheads="1"/>
            </p:cNvSpPr>
            <p:nvPr/>
          </p:nvSpPr>
          <p:spPr bwMode="auto">
            <a:xfrm>
              <a:off x="2430" y="1776"/>
              <a:ext cx="80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009900"/>
                  </a:solidFill>
                </a:rPr>
                <a:t>not null</a:t>
              </a:r>
              <a:endParaRPr lang="en-US" sz="2400">
                <a:solidFill>
                  <a:srgbClr val="009900"/>
                </a:solidFill>
              </a:endParaRPr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30664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Databaseschema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1652588"/>
            <a:ext cx="8335962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12278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Aanmaken tabellen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81150"/>
            <a:ext cx="7467600" cy="4654550"/>
          </a:xfrm>
        </p:spPr>
        <p:txBody>
          <a:bodyPr>
            <a:normAutofit lnSpcReduction="10000"/>
          </a:bodyPr>
          <a:lstStyle/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i="1" dirty="0">
                <a:latin typeface="Arial" charset="0"/>
              </a:rPr>
              <a:t>Zie Muziekdatabase op OnderwijsOnline: 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endParaRPr lang="nl-NL" sz="1600" dirty="0">
              <a:latin typeface="Arial" charset="0"/>
            </a:endParaRP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CREATE TABLE Muziekschool (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   schoolId	NUMERIC(2)		NOT NULL,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   naam	VARCHAR(30)		NOT NULL,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   plaatsnaam	VARCHAR(20)		NOT NULL,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   CONSTRAINT pk_muziekschool PRIMARY KEY  (schoolId),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   CONSTRAINT ak_muziekschool UNIQUE (naam)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)</a:t>
            </a:r>
          </a:p>
          <a:p>
            <a:pPr marL="0" indent="0" defTabSz="685800" eaLnBrk="1" hangingPunct="1">
              <a:lnSpc>
                <a:spcPct val="90000"/>
              </a:lnSpc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endParaRPr lang="nl-NL" sz="1600" dirty="0">
              <a:latin typeface="Arial" charset="0"/>
            </a:endParaRP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>
                <a:latin typeface="Arial" charset="0"/>
              </a:rPr>
              <a:t>CREATE TABLE</a:t>
            </a:r>
            <a:r>
              <a:rPr lang="nl-NL" sz="1600" dirty="0"/>
              <a:t> Componist (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   componistId	</a:t>
            </a:r>
            <a:r>
              <a:rPr lang="nl-NL" sz="1600" dirty="0">
                <a:latin typeface="Arial" charset="0"/>
              </a:rPr>
              <a:t> NUMERIC(4</a:t>
            </a:r>
            <a:r>
              <a:rPr lang="nl-NL" sz="1600" dirty="0"/>
              <a:t>)	</a:t>
            </a:r>
            <a:r>
              <a:rPr lang="nl-NL" sz="1600" dirty="0">
                <a:latin typeface="Arial" charset="0"/>
              </a:rPr>
              <a:t> NOT NULL,</a:t>
            </a:r>
            <a:endParaRPr lang="nl-NL" sz="1600" dirty="0"/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   naam	</a:t>
            </a:r>
            <a:r>
              <a:rPr lang="nl-NL" sz="1600" dirty="0">
                <a:latin typeface="Arial" charset="0"/>
              </a:rPr>
              <a:t> VARCHAR(20</a:t>
            </a:r>
            <a:r>
              <a:rPr lang="nl-NL" sz="1600" dirty="0"/>
              <a:t>)	</a:t>
            </a:r>
            <a:r>
              <a:rPr lang="nl-NL" sz="1600" dirty="0">
                <a:latin typeface="Arial" charset="0"/>
              </a:rPr>
              <a:t> NOT NULL,</a:t>
            </a:r>
            <a:endParaRPr lang="nl-NL" sz="1600" dirty="0"/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   geboortedatum	 DATETIME	</a:t>
            </a:r>
            <a:r>
              <a:rPr lang="nl-NL" sz="1600" dirty="0">
                <a:latin typeface="Arial" charset="0"/>
              </a:rPr>
              <a:t> NULL</a:t>
            </a:r>
            <a:r>
              <a:rPr lang="nl-NL" sz="1600" dirty="0"/>
              <a:t>,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   schoolId	</a:t>
            </a:r>
            <a:r>
              <a:rPr lang="nl-NL" sz="1600" dirty="0">
                <a:latin typeface="Arial" charset="0"/>
              </a:rPr>
              <a:t> NUMERIC(2</a:t>
            </a:r>
            <a:r>
              <a:rPr lang="nl-NL" sz="1600" dirty="0"/>
              <a:t>)	</a:t>
            </a:r>
            <a:r>
              <a:rPr lang="nl-NL" sz="1600" dirty="0">
                <a:latin typeface="Arial" charset="0"/>
              </a:rPr>
              <a:t> NULL</a:t>
            </a:r>
            <a:r>
              <a:rPr lang="nl-NL" sz="1600" dirty="0"/>
              <a:t>,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   </a:t>
            </a:r>
            <a:r>
              <a:rPr lang="nl-NL" sz="1600" dirty="0">
                <a:latin typeface="Arial" charset="0"/>
              </a:rPr>
              <a:t>CONSTRAINT </a:t>
            </a:r>
            <a:r>
              <a:rPr lang="nl-NL" sz="1600" dirty="0"/>
              <a:t>pk_componist </a:t>
            </a:r>
            <a:r>
              <a:rPr lang="nl-NL" sz="1600" dirty="0">
                <a:latin typeface="Arial" charset="0"/>
              </a:rPr>
              <a:t>PRIMARY KEY</a:t>
            </a:r>
            <a:r>
              <a:rPr lang="nl-NL" sz="1600" dirty="0"/>
              <a:t> (componistId),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   </a:t>
            </a:r>
            <a:r>
              <a:rPr lang="nl-NL" sz="1600" dirty="0">
                <a:latin typeface="Arial" charset="0"/>
              </a:rPr>
              <a:t>CONSTRAINT </a:t>
            </a:r>
            <a:r>
              <a:rPr lang="nl-NL" sz="1600" dirty="0"/>
              <a:t>fk_componist FOREIGN KEY (schoolId)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   	            REFERENCES Muziekschool (schoolId)</a:t>
            </a:r>
          </a:p>
          <a:p>
            <a:pPr marL="0" indent="0" defTabSz="685800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1663700" algn="l"/>
                <a:tab pos="3086100" algn="l"/>
              </a:tabLst>
            </a:pPr>
            <a:r>
              <a:rPr lang="nl-NL" sz="16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333597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Rijen toevoegen aan tabellen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57350"/>
            <a:ext cx="7467600" cy="41338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nl-NL" sz="18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800" dirty="0"/>
              <a:t>INSERT INTO Muziekschool </a:t>
            </a:r>
            <a:br>
              <a:rPr lang="nl-NL" sz="1800" dirty="0"/>
            </a:br>
            <a:r>
              <a:rPr lang="nl-NL" sz="1800" dirty="0"/>
              <a:t>VALUES (2, 'Reijnders'' Muziekschool', 'Nijmegen')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nl-NL" sz="18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800" dirty="0"/>
              <a:t>INSERT INTO Componist </a:t>
            </a:r>
            <a:br>
              <a:rPr lang="nl-NL" sz="1800" dirty="0"/>
            </a:br>
            <a:r>
              <a:rPr lang="nl-NL" sz="1800" dirty="0"/>
              <a:t>VALUES ( 1, 'Charlie Parker', '12-dec-1904', NULL)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nl-NL" sz="1800" dirty="0"/>
              <a:t>INSERT INTO Componist </a:t>
            </a:r>
            <a:br>
              <a:rPr lang="nl-NL" sz="1800" dirty="0"/>
            </a:br>
            <a:r>
              <a:rPr lang="nl-NL" sz="1800" dirty="0"/>
              <a:t>VALUES ( 5, 'Sofie Bergeijk', '12-jul-1960', 2)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nl-NL" sz="18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nl-NL" sz="1800" dirty="0"/>
              <a:t>Alternatief: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800" dirty="0"/>
              <a:t>INSERT INTO Componist (componistId, naam, geboortedatum)</a:t>
            </a:r>
            <a:br>
              <a:rPr lang="nl-NL" sz="1800" dirty="0"/>
            </a:br>
            <a:r>
              <a:rPr lang="nl-NL" sz="1800" dirty="0"/>
              <a:t>VALUES ( 1, 'Charlie Parker', '12-dec-1904');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3044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4CFEC-D579-4667-9AA1-996EB1DA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 opfrissen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5FD092-0F84-4FE9-B799-51993FB263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5223CB-DA9F-419E-81CA-0BD3DAB78B5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70000" lnSpcReduction="20000"/>
          </a:bodyPr>
          <a:lstStyle/>
          <a:p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FAF06F3-2310-4F29-8B4C-EBCA2DCE6BD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FCCA80-A0EA-45F7-9CEA-C7E694396DF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5143" y="2017337"/>
            <a:ext cx="2981965" cy="4319964"/>
          </a:xfrm>
        </p:spPr>
        <p:txBody>
          <a:bodyPr>
            <a:normAutofit/>
          </a:bodyPr>
          <a:lstStyle/>
          <a:p>
            <a:r>
              <a:rPr lang="nl-NL" b="1" dirty="0"/>
              <a:t>Hiernaast zie je een factuur:</a:t>
            </a:r>
          </a:p>
          <a:p>
            <a:endParaRPr lang="nl-NL" b="1" dirty="0"/>
          </a:p>
          <a:p>
            <a:r>
              <a:rPr lang="nl-NL" b="1" dirty="0"/>
              <a:t>Binnen SAQ heb je geleerd een businessclassdiagram (BCD) te maken.</a:t>
            </a:r>
          </a:p>
          <a:p>
            <a:endParaRPr lang="nl-NL" b="1" dirty="0"/>
          </a:p>
          <a:p>
            <a:r>
              <a:rPr lang="nl-NL" b="1" dirty="0"/>
              <a:t>Aanvullende informatie: </a:t>
            </a:r>
          </a:p>
          <a:p>
            <a:pPr marL="285750" indent="-285750">
              <a:buFontTx/>
              <a:buChar char="-"/>
            </a:pPr>
            <a:r>
              <a:rPr lang="nl-NL" b="1" dirty="0"/>
              <a:t>Een klant is pas een klant wanneer hij minimaal één factuur heeft</a:t>
            </a:r>
          </a:p>
          <a:p>
            <a:pPr marL="285750" indent="-285750">
              <a:buFontTx/>
              <a:buChar char="-"/>
            </a:pPr>
            <a:r>
              <a:rPr lang="nl-NL" b="1" dirty="0"/>
              <a:t>Een bedrijf is niet verplicht facturen te hebben</a:t>
            </a:r>
          </a:p>
          <a:p>
            <a:pPr marL="285750" indent="-285750">
              <a:buFontTx/>
              <a:buChar char="-"/>
            </a:pPr>
            <a:r>
              <a:rPr lang="nl-NL" b="1" dirty="0"/>
              <a:t>Overige punten moet je kunnen afleiden met logisch nadenken</a:t>
            </a:r>
          </a:p>
          <a:p>
            <a:pPr marL="285750" indent="-285750">
              <a:buFontTx/>
              <a:buChar char="-"/>
            </a:pPr>
            <a:endParaRPr lang="nl-NL" b="1" dirty="0"/>
          </a:p>
          <a:p>
            <a:r>
              <a:rPr lang="nl-NL" b="1" dirty="0"/>
              <a:t>Maak nu van deze factuur een bijbehorend BCD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E0615F4-8357-40E8-8B83-5EF25EC92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71"/>
          <a:stretch/>
        </p:blipFill>
        <p:spPr>
          <a:xfrm>
            <a:off x="4002905" y="945510"/>
            <a:ext cx="4866459" cy="53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EC942-B740-4B2E-89D4-2C41E874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6F7045-81C9-4428-A0CE-D89B347AA75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66703" y="2017336"/>
            <a:ext cx="6102660" cy="46120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Bepaal welke concepten je herkent in de factuur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Bepaal per concept de minimaal noodzakelijke attributen.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Teken de associaties om de concepten met elkaar te verbinden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Geef per ‘aansluiting’ de </a:t>
            </a:r>
            <a:r>
              <a:rPr lang="nl-NL" dirty="0" err="1"/>
              <a:t>multipliciteit</a:t>
            </a:r>
            <a:r>
              <a:rPr lang="nl-NL" dirty="0"/>
              <a:t> weer, maak een keus uit:</a:t>
            </a:r>
          </a:p>
          <a:p>
            <a:pPr marL="1085850" lvl="1" indent="-342900">
              <a:buFont typeface="+mj-lt"/>
              <a:buAutoNum type="alphaLcParenR"/>
            </a:pPr>
            <a:r>
              <a:rPr lang="nl-NL" dirty="0"/>
              <a:t>1</a:t>
            </a:r>
          </a:p>
          <a:p>
            <a:pPr marL="1085850" lvl="1" indent="-342900">
              <a:buFont typeface="+mj-lt"/>
              <a:buAutoNum type="alphaLcParenR"/>
            </a:pPr>
            <a:r>
              <a:rPr lang="nl-NL" dirty="0"/>
              <a:t>0..*</a:t>
            </a:r>
          </a:p>
          <a:p>
            <a:pPr marL="1085850" lvl="1" indent="-342900">
              <a:buFont typeface="+mj-lt"/>
              <a:buAutoNum type="alphaLcParenR"/>
            </a:pPr>
            <a:r>
              <a:rPr lang="nl-NL" dirty="0"/>
              <a:t>1..*</a:t>
            </a:r>
          </a:p>
          <a:p>
            <a:pPr marL="1085850" lvl="1" indent="-342900">
              <a:buFont typeface="+mj-lt"/>
              <a:buAutoNum type="alphaLcParenR"/>
            </a:pPr>
            <a:r>
              <a:rPr lang="nl-NL" dirty="0"/>
              <a:t>0..1</a:t>
            </a:r>
          </a:p>
          <a:p>
            <a:pPr marL="1085850" lvl="1" indent="-342900">
              <a:buFont typeface="+mj-lt"/>
              <a:buAutoNum type="alphaLcParenR"/>
            </a:pPr>
            <a:r>
              <a:rPr lang="nl-NL" dirty="0"/>
              <a:t>1..*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A06A8E-5909-42B2-A372-4FBF60BF107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70000" lnSpcReduction="20000"/>
          </a:bodyPr>
          <a:lstStyle/>
          <a:p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B870B4B-4329-4809-9023-EBBD4CFDEF0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1F7B04-FD54-454C-8559-E4DBC22AB875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r>
              <a:rPr lang="nl-NL" dirty="0"/>
              <a:t>Bovenstaande oefening moet je kunnen maken als basiskennis voor het vak DB!!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73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2800"/>
              <a:t>Database, Database Management Systeem</a:t>
            </a:r>
            <a:endParaRPr lang="en-US" sz="2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36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2000"/>
              <a:t>Een </a:t>
            </a:r>
            <a:r>
              <a:rPr lang="nl-NL" sz="2000" i="1"/>
              <a:t>database</a:t>
            </a:r>
            <a:r>
              <a:rPr lang="nl-NL" sz="2000"/>
              <a:t> is een elektronische opslagplaats voor gegevens.</a:t>
            </a:r>
          </a:p>
          <a:p>
            <a:pPr eaLnBrk="1" hangingPunct="1">
              <a:lnSpc>
                <a:spcPct val="90000"/>
              </a:lnSpc>
            </a:pPr>
            <a:r>
              <a:rPr lang="nl-NL" sz="2000"/>
              <a:t>In </a:t>
            </a:r>
            <a:r>
              <a:rPr lang="nl-NL" sz="2000" i="1"/>
              <a:t>relationele databases</a:t>
            </a:r>
            <a:r>
              <a:rPr lang="nl-NL" sz="2000"/>
              <a:t> worden de gegevens opgeslagen in tabellen.</a:t>
            </a:r>
          </a:p>
          <a:p>
            <a:pPr eaLnBrk="1" hangingPunct="1">
              <a:lnSpc>
                <a:spcPct val="90000"/>
              </a:lnSpc>
            </a:pPr>
            <a:r>
              <a:rPr lang="nl-NL" sz="2000"/>
              <a:t>De programmatuur om een database te beheren heet een </a:t>
            </a:r>
            <a:r>
              <a:rPr lang="nl-NL" sz="2000" i="1"/>
              <a:t>Database Management Systeem</a:t>
            </a:r>
            <a:r>
              <a:rPr lang="nl-NL" sz="2000"/>
              <a:t> (DBMS). </a:t>
            </a:r>
          </a:p>
          <a:p>
            <a:pPr eaLnBrk="1" hangingPunct="1">
              <a:lnSpc>
                <a:spcPct val="90000"/>
              </a:lnSpc>
            </a:pPr>
            <a:r>
              <a:rPr lang="nl-NL" sz="2000"/>
              <a:t>In het geval van relationele databases spreekt men van een </a:t>
            </a:r>
            <a:r>
              <a:rPr lang="nl-NL" sz="2000" i="1"/>
              <a:t>Relationeel Database Management Systeem</a:t>
            </a:r>
            <a:r>
              <a:rPr lang="nl-NL" sz="2000"/>
              <a:t> (RDBMS).</a:t>
            </a:r>
          </a:p>
          <a:p>
            <a:pPr eaLnBrk="1" hangingPunct="1">
              <a:lnSpc>
                <a:spcPct val="90000"/>
              </a:lnSpc>
            </a:pPr>
            <a:r>
              <a:rPr lang="nl-NL" sz="2000"/>
              <a:t>De standaard databasetaal voor relationele database</a:t>
            </a:r>
            <a:r>
              <a:rPr lang="en-US" sz="2000"/>
              <a:t>s</a:t>
            </a:r>
            <a:r>
              <a:rPr lang="nl-NL" sz="2000"/>
              <a:t> is SQL.</a:t>
            </a:r>
          </a:p>
          <a:p>
            <a:pPr eaLnBrk="1" hangingPunct="1">
              <a:lnSpc>
                <a:spcPct val="90000"/>
              </a:lnSpc>
            </a:pPr>
            <a:r>
              <a:rPr lang="nl-NL" sz="2000"/>
              <a:t>Bekende RDBMS’en: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SQL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Oracle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MySQL.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dirty="0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26792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721600" cy="685800"/>
          </a:xfrm>
        </p:spPr>
        <p:txBody>
          <a:bodyPr/>
          <a:lstStyle/>
          <a:p>
            <a:pPr eaLnBrk="1" hangingPunct="1"/>
            <a:r>
              <a:rPr lang="nl-NL" sz="2200"/>
              <a:t>Een relationele database is een verzameling tabellen</a:t>
            </a:r>
            <a:endParaRPr lang="en-US" sz="2200"/>
          </a:p>
        </p:txBody>
      </p:sp>
      <p:sp>
        <p:nvSpPr>
          <p:cNvPr id="1030" name="AutoShape 4"/>
          <p:cNvSpPr>
            <a:spLocks noChangeArrowheads="1"/>
          </p:cNvSpPr>
          <p:nvPr/>
        </p:nvSpPr>
        <p:spPr bwMode="auto">
          <a:xfrm>
            <a:off x="1403350" y="1628775"/>
            <a:ext cx="6769100" cy="52292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graphicFrame>
        <p:nvGraphicFramePr>
          <p:cNvPr id="1026" name="Object 470"/>
          <p:cNvGraphicFramePr>
            <a:graphicFrameLocks noChangeAspect="1"/>
          </p:cNvGraphicFramePr>
          <p:nvPr/>
        </p:nvGraphicFramePr>
        <p:xfrm>
          <a:off x="5114925" y="3043238"/>
          <a:ext cx="2803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afbeelding" r:id="rId4" imgW="2952381" imgH="695238" progId="PBrush">
                  <p:embed/>
                </p:oleObj>
              </mc:Choice>
              <mc:Fallback>
                <p:oleObj name="Bitmapafbeelding" r:id="rId4" imgW="2952381" imgH="6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3043238"/>
                        <a:ext cx="2803525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71"/>
          <p:cNvGraphicFramePr>
            <a:graphicFrameLocks noChangeAspect="1"/>
          </p:cNvGraphicFramePr>
          <p:nvPr/>
        </p:nvGraphicFramePr>
        <p:xfrm>
          <a:off x="1531938" y="3040063"/>
          <a:ext cx="32654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itmapafbeelding" r:id="rId6" imgW="3438095" imgH="1362265" progId="PBrush">
                  <p:embed/>
                </p:oleObj>
              </mc:Choice>
              <mc:Fallback>
                <p:oleObj name="Bitmapafbeelding" r:id="rId6" imgW="3438095" imgH="136226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040063"/>
                        <a:ext cx="3265487" cy="1293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73"/>
          <p:cNvGraphicFramePr>
            <a:graphicFrameLocks noChangeAspect="1"/>
          </p:cNvGraphicFramePr>
          <p:nvPr/>
        </p:nvGraphicFramePr>
        <p:xfrm>
          <a:off x="1912938" y="4487863"/>
          <a:ext cx="572611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Bitmapafbeelding" r:id="rId8" imgW="6028571" imgH="2048161" progId="PBrush">
                  <p:embed/>
                </p:oleObj>
              </mc:Choice>
              <mc:Fallback>
                <p:oleObj name="Bitmapafbeelding" r:id="rId8" imgW="6028571" imgH="204816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487863"/>
                        <a:ext cx="5726112" cy="1944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169641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Waarvoor gebruik je een database?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38300"/>
            <a:ext cx="74676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nl-NL" sz="2000" dirty="0"/>
              <a:t>Administratieve programma’s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Studentenadministratie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Boekhouding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Orders en facturen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nl-NL" sz="2000" dirty="0"/>
              <a:t>Websites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Forum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Winkels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Zoekmachines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Bedrijfswebsites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nl-NL" sz="2000" dirty="0"/>
              <a:t>Andere programma’s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 err="1"/>
              <a:t>MSN-server</a:t>
            </a:r>
            <a:endParaRPr lang="nl-NL" sz="1800" dirty="0"/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Spelletjes</a:t>
            </a:r>
          </a:p>
          <a:p>
            <a:pPr lvl="1" eaLnBrk="1" hangingPunct="1">
              <a:lnSpc>
                <a:spcPct val="80000"/>
              </a:lnSpc>
            </a:pPr>
            <a:r>
              <a:rPr lang="nl-NL" sz="18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310063"/>
            <a:ext cx="2184400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4" y="1535114"/>
            <a:ext cx="4462896" cy="256698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6070601"/>
            <a:ext cx="11430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0" dirty="0"/>
              <a:t>bron: </a:t>
            </a:r>
            <a:r>
              <a:rPr lang="nl-NL" sz="800" b="0" dirty="0" err="1"/>
              <a:t>www.bol.com</a:t>
            </a:r>
            <a:endParaRPr lang="nl-NL" sz="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8293100" y="4089401"/>
            <a:ext cx="533400" cy="20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0" dirty="0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397843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Historie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dirty="0"/>
              <a:t>Bijna alle vanaf 1986 gebouwde informatiesystemen zijn gebaseerd op relationele databases met SQL als databasetaal.</a:t>
            </a:r>
          </a:p>
          <a:p>
            <a:pPr eaLnBrk="1" hangingPunct="1"/>
            <a:r>
              <a:rPr lang="nl-NL" dirty="0"/>
              <a:t>Daarvoor werd meestal gebruik gemaakt van hiërarchische databases en netwerkdatabases. Een bekende databasetaal uit die tijd is COBOL.</a:t>
            </a:r>
            <a:br>
              <a:rPr lang="nl-NL" dirty="0"/>
            </a:br>
            <a:r>
              <a:rPr lang="nl-NL" dirty="0"/>
              <a:t>Dit type database is nog steeds in gebruik.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368152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5"/>
          <p:cNvGrpSpPr>
            <a:grpSpLocks/>
          </p:cNvGrpSpPr>
          <p:nvPr/>
        </p:nvGrpSpPr>
        <p:grpSpPr bwMode="auto">
          <a:xfrm>
            <a:off x="1147763" y="2928938"/>
            <a:ext cx="5908675" cy="2613025"/>
            <a:chOff x="-3" y="-3"/>
            <a:chExt cx="2442" cy="1238"/>
          </a:xfrm>
        </p:grpSpPr>
        <p:grpSp>
          <p:nvGrpSpPr>
            <p:cNvPr id="2" name="Group 26"/>
            <p:cNvGrpSpPr>
              <a:grpSpLocks/>
            </p:cNvGrpSpPr>
            <p:nvPr/>
          </p:nvGrpSpPr>
          <p:grpSpPr bwMode="auto">
            <a:xfrm>
              <a:off x="0" y="0"/>
              <a:ext cx="2436" cy="1232"/>
              <a:chOff x="0" y="0"/>
              <a:chExt cx="2436" cy="1232"/>
            </a:xfrm>
          </p:grpSpPr>
          <p:grpSp>
            <p:nvGrpSpPr>
              <p:cNvPr id="3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9341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9342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934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componistId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34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9337" name="Rectangle 33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9338" name="Group 34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933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naam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34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>
                <a:off x="1294" y="0"/>
                <a:ext cx="698" cy="154"/>
                <a:chOff x="1294" y="0"/>
                <a:chExt cx="698" cy="154"/>
              </a:xfrm>
            </p:grpSpPr>
            <p:sp>
              <p:nvSpPr>
                <p:cNvPr id="9333" name="Rectangle 38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9334" name="Group 39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698" cy="154"/>
                  <a:chOff x="1294" y="0"/>
                  <a:chExt cx="698" cy="154"/>
                </a:xfrm>
              </p:grpSpPr>
              <p:sp>
                <p:nvSpPr>
                  <p:cNvPr id="933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geboortedatum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33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1992" y="0"/>
                <a:ext cx="444" cy="154"/>
                <a:chOff x="1992" y="0"/>
                <a:chExt cx="444" cy="154"/>
              </a:xfrm>
            </p:grpSpPr>
            <p:sp>
              <p:nvSpPr>
                <p:cNvPr id="9329" name="Rectangle 43"/>
                <p:cNvSpPr>
                  <a:spLocks noChangeArrowheads="1"/>
                </p:cNvSpPr>
                <p:nvPr/>
              </p:nvSpPr>
              <p:spPr bwMode="auto">
                <a:xfrm>
                  <a:off x="199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9330" name="Group 44"/>
                <p:cNvGrpSpPr>
                  <a:grpSpLocks/>
                </p:cNvGrpSpPr>
                <p:nvPr/>
              </p:nvGrpSpPr>
              <p:grpSpPr bwMode="auto">
                <a:xfrm>
                  <a:off x="1992" y="0"/>
                  <a:ext cx="444" cy="154"/>
                  <a:chOff x="1992" y="0"/>
                  <a:chExt cx="444" cy="154"/>
                </a:xfrm>
              </p:grpSpPr>
              <p:sp>
                <p:nvSpPr>
                  <p:cNvPr id="933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400">
                        <a:cs typeface="Arial" charset="0"/>
                      </a:rPr>
                      <a:t>schoolId</a:t>
                    </a:r>
                    <a:endParaRPr kumimoji="1" lang="en-US" sz="14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33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9245" name="Group 47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9327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28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46" name="Group 50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9325" name="Rectangle 51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Charlie Parker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26" name="Rectangle 52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47" name="Group 53"/>
              <p:cNvGrpSpPr>
                <a:grpSpLocks/>
              </p:cNvGrpSpPr>
              <p:nvPr/>
            </p:nvGrpSpPr>
            <p:grpSpPr bwMode="auto">
              <a:xfrm>
                <a:off x="1294" y="154"/>
                <a:ext cx="698" cy="154"/>
                <a:chOff x="1294" y="154"/>
                <a:chExt cx="698" cy="154"/>
              </a:xfrm>
            </p:grpSpPr>
            <p:sp>
              <p:nvSpPr>
                <p:cNvPr id="9323" name="Rectangle 54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12/12/1904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24" name="Rectangle 55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48" name="Group 56"/>
              <p:cNvGrpSpPr>
                <a:grpSpLocks/>
              </p:cNvGrpSpPr>
              <p:nvPr/>
            </p:nvGrpSpPr>
            <p:grpSpPr bwMode="auto">
              <a:xfrm>
                <a:off x="1992" y="154"/>
                <a:ext cx="444" cy="154"/>
                <a:chOff x="1992" y="154"/>
                <a:chExt cx="444" cy="154"/>
              </a:xfrm>
            </p:grpSpPr>
            <p:sp>
              <p:nvSpPr>
                <p:cNvPr id="9321" name="Rectangle 57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9322" name="Rectangle 58"/>
                <p:cNvSpPr>
                  <a:spLocks noChangeArrowheads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49" name="Group 59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9319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20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0" name="Group 62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9317" name="Rectangle 63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Thom Guidi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18" name="Rectangle 64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1" name="Group 65"/>
              <p:cNvGrpSpPr>
                <a:grpSpLocks/>
              </p:cNvGrpSpPr>
              <p:nvPr/>
            </p:nvGrpSpPr>
            <p:grpSpPr bwMode="auto">
              <a:xfrm>
                <a:off x="1294" y="308"/>
                <a:ext cx="698" cy="154"/>
                <a:chOff x="1294" y="308"/>
                <a:chExt cx="698" cy="154"/>
              </a:xfrm>
            </p:grpSpPr>
            <p:sp>
              <p:nvSpPr>
                <p:cNvPr id="9315" name="Rectangle 66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1/5/1946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16" name="Rectangle 67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2" name="Group 68"/>
              <p:cNvGrpSpPr>
                <a:grpSpLocks/>
              </p:cNvGrpSpPr>
              <p:nvPr/>
            </p:nvGrpSpPr>
            <p:grpSpPr bwMode="auto">
              <a:xfrm>
                <a:off x="1992" y="308"/>
                <a:ext cx="444" cy="154"/>
                <a:chOff x="1992" y="308"/>
                <a:chExt cx="444" cy="154"/>
              </a:xfrm>
            </p:grpSpPr>
            <p:sp>
              <p:nvSpPr>
                <p:cNvPr id="9313" name="Rectangle 69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14" name="Rectangle 70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3" name="Group 71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9311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4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12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4" name="Group 74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9309" name="Rectangle 75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Rudolf Escher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10" name="Rectangle 76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5" name="Group 77"/>
              <p:cNvGrpSpPr>
                <a:grpSpLocks/>
              </p:cNvGrpSpPr>
              <p:nvPr/>
            </p:nvGrpSpPr>
            <p:grpSpPr bwMode="auto">
              <a:xfrm>
                <a:off x="1294" y="462"/>
                <a:ext cx="698" cy="154"/>
                <a:chOff x="1294" y="462"/>
                <a:chExt cx="698" cy="154"/>
              </a:xfrm>
            </p:grpSpPr>
            <p:sp>
              <p:nvSpPr>
                <p:cNvPr id="9307" name="Rectangle 78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1/8/1912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08" name="Rectangle 79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6" name="Group 80"/>
              <p:cNvGrpSpPr>
                <a:grpSpLocks/>
              </p:cNvGrpSpPr>
              <p:nvPr/>
            </p:nvGrpSpPr>
            <p:grpSpPr bwMode="auto">
              <a:xfrm>
                <a:off x="1992" y="462"/>
                <a:ext cx="444" cy="154"/>
                <a:chOff x="1992" y="462"/>
                <a:chExt cx="444" cy="154"/>
              </a:xfrm>
            </p:grpSpPr>
            <p:sp>
              <p:nvSpPr>
                <p:cNvPr id="9305" name="Rectangle 81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9306" name="Rectangle 82"/>
                <p:cNvSpPr>
                  <a:spLocks noChangeArrowheads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7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9303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5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04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8" name="Group 86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9301" name="Rectangle 87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Sofie Bergeijk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02" name="Rectangle 88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59" name="Group 89"/>
              <p:cNvGrpSpPr>
                <a:grpSpLocks/>
              </p:cNvGrpSpPr>
              <p:nvPr/>
            </p:nvGrpSpPr>
            <p:grpSpPr bwMode="auto">
              <a:xfrm>
                <a:off x="1294" y="616"/>
                <a:ext cx="698" cy="154"/>
                <a:chOff x="1294" y="616"/>
                <a:chExt cx="698" cy="154"/>
              </a:xfrm>
            </p:grpSpPr>
            <p:sp>
              <p:nvSpPr>
                <p:cNvPr id="9299" name="Rectangle 90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7/12/1960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300" name="Rectangle 91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0" name="Group 92"/>
              <p:cNvGrpSpPr>
                <a:grpSpLocks/>
              </p:cNvGrpSpPr>
              <p:nvPr/>
            </p:nvGrpSpPr>
            <p:grpSpPr bwMode="auto">
              <a:xfrm>
                <a:off x="1992" y="616"/>
                <a:ext cx="444" cy="154"/>
                <a:chOff x="1992" y="616"/>
                <a:chExt cx="444" cy="154"/>
              </a:xfrm>
            </p:grpSpPr>
            <p:sp>
              <p:nvSpPr>
                <p:cNvPr id="9297" name="Rectangle 93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98" name="Rectangle 94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1" name="Group 95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9295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8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96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2" name="Group 98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9293" name="Rectangle 99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W.A. Mozart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94" name="Rectangle 100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3" name="Group 101"/>
              <p:cNvGrpSpPr>
                <a:grpSpLocks/>
              </p:cNvGrpSpPr>
              <p:nvPr/>
            </p:nvGrpSpPr>
            <p:grpSpPr bwMode="auto">
              <a:xfrm>
                <a:off x="1294" y="770"/>
                <a:ext cx="698" cy="154"/>
                <a:chOff x="1294" y="770"/>
                <a:chExt cx="698" cy="154"/>
              </a:xfrm>
            </p:grpSpPr>
            <p:sp>
              <p:nvSpPr>
                <p:cNvPr id="9291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1/27/1756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92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4" name="Group 104"/>
              <p:cNvGrpSpPr>
                <a:grpSpLocks/>
              </p:cNvGrpSpPr>
              <p:nvPr/>
            </p:nvGrpSpPr>
            <p:grpSpPr bwMode="auto">
              <a:xfrm>
                <a:off x="1992" y="770"/>
                <a:ext cx="444" cy="154"/>
                <a:chOff x="1992" y="770"/>
                <a:chExt cx="444" cy="154"/>
              </a:xfrm>
            </p:grpSpPr>
            <p:sp>
              <p:nvSpPr>
                <p:cNvPr id="9289" name="Rectangle 105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9290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5" name="Group 107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9287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9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88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6" name="Group 110"/>
              <p:cNvGrpSpPr>
                <a:grpSpLocks/>
              </p:cNvGrpSpPr>
              <p:nvPr/>
            </p:nvGrpSpPr>
            <p:grpSpPr bwMode="auto">
              <a:xfrm>
                <a:off x="591" y="924"/>
                <a:ext cx="703" cy="154"/>
                <a:chOff x="591" y="924"/>
                <a:chExt cx="703" cy="154"/>
              </a:xfrm>
            </p:grpSpPr>
            <p:sp>
              <p:nvSpPr>
                <p:cNvPr id="9285" name="Rectangle 111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Karl Schumann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86" name="Rectangle 112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7" name="Group 113"/>
              <p:cNvGrpSpPr>
                <a:grpSpLocks/>
              </p:cNvGrpSpPr>
              <p:nvPr/>
            </p:nvGrpSpPr>
            <p:grpSpPr bwMode="auto">
              <a:xfrm>
                <a:off x="1294" y="924"/>
                <a:ext cx="698" cy="154"/>
                <a:chOff x="1294" y="924"/>
                <a:chExt cx="698" cy="154"/>
              </a:xfrm>
            </p:grpSpPr>
            <p:sp>
              <p:nvSpPr>
                <p:cNvPr id="9283" name="Rectangle 114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10/10/1935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84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8" name="Group 116"/>
              <p:cNvGrpSpPr>
                <a:grpSpLocks/>
              </p:cNvGrpSpPr>
              <p:nvPr/>
            </p:nvGrpSpPr>
            <p:grpSpPr bwMode="auto">
              <a:xfrm>
                <a:off x="1992" y="924"/>
                <a:ext cx="444" cy="154"/>
                <a:chOff x="1992" y="924"/>
                <a:chExt cx="444" cy="154"/>
              </a:xfrm>
            </p:grpSpPr>
            <p:sp>
              <p:nvSpPr>
                <p:cNvPr id="92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2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69" name="Group 119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9279" name="Rectangle 12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10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80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70" name="Group 122"/>
              <p:cNvGrpSpPr>
                <a:grpSpLocks/>
              </p:cNvGrpSpPr>
              <p:nvPr/>
            </p:nvGrpSpPr>
            <p:grpSpPr bwMode="auto">
              <a:xfrm>
                <a:off x="591" y="1078"/>
                <a:ext cx="703" cy="154"/>
                <a:chOff x="591" y="1078"/>
                <a:chExt cx="703" cy="154"/>
              </a:xfrm>
            </p:grpSpPr>
            <p:sp>
              <p:nvSpPr>
                <p:cNvPr id="9277" name="Rectangle 123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Jan van Maanen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78" name="Rectangle 124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71" name="Group 125"/>
              <p:cNvGrpSpPr>
                <a:grpSpLocks/>
              </p:cNvGrpSpPr>
              <p:nvPr/>
            </p:nvGrpSpPr>
            <p:grpSpPr bwMode="auto">
              <a:xfrm>
                <a:off x="1294" y="1078"/>
                <a:ext cx="698" cy="154"/>
                <a:chOff x="1294" y="1078"/>
                <a:chExt cx="698" cy="154"/>
              </a:xfrm>
            </p:grpSpPr>
            <p:sp>
              <p:nvSpPr>
                <p:cNvPr id="9275" name="Rectangle 126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9/8/1965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76" name="Rectangle 127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9272" name="Group 128"/>
              <p:cNvGrpSpPr>
                <a:grpSpLocks/>
              </p:cNvGrpSpPr>
              <p:nvPr/>
            </p:nvGrpSpPr>
            <p:grpSpPr bwMode="auto">
              <a:xfrm>
                <a:off x="1992" y="1078"/>
                <a:ext cx="444" cy="154"/>
                <a:chOff x="1992" y="1078"/>
                <a:chExt cx="444" cy="154"/>
              </a:xfrm>
            </p:grpSpPr>
            <p:sp>
              <p:nvSpPr>
                <p:cNvPr id="9273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400" b="0">
                      <a:cs typeface="Arial" charset="0"/>
                    </a:rPr>
                    <a:t>1</a:t>
                  </a:r>
                  <a:endParaRPr kumimoji="1" lang="en-US" sz="1400" b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74" name="Rectangle 130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9240" name="Rectangle 131"/>
            <p:cNvSpPr>
              <a:spLocks noChangeArrowheads="1"/>
            </p:cNvSpPr>
            <p:nvPr/>
          </p:nvSpPr>
          <p:spPr bwMode="auto">
            <a:xfrm>
              <a:off x="-3" y="-3"/>
              <a:ext cx="2442" cy="1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Terminologie (1)</a:t>
            </a:r>
            <a:endParaRPr lang="en-US"/>
          </a:p>
        </p:txBody>
      </p:sp>
      <p:grpSp>
        <p:nvGrpSpPr>
          <p:cNvPr id="9225" name="Group 21"/>
          <p:cNvGrpSpPr>
            <a:grpSpLocks/>
          </p:cNvGrpSpPr>
          <p:nvPr/>
        </p:nvGrpSpPr>
        <p:grpSpPr bwMode="auto">
          <a:xfrm>
            <a:off x="5416550" y="2549525"/>
            <a:ext cx="1879600" cy="727075"/>
            <a:chOff x="2932" y="1168"/>
            <a:chExt cx="980" cy="458"/>
          </a:xfrm>
        </p:grpSpPr>
        <p:sp>
          <p:nvSpPr>
            <p:cNvPr id="9237" name="Text Box 7"/>
            <p:cNvSpPr txBox="1">
              <a:spLocks noChangeArrowheads="1"/>
            </p:cNvSpPr>
            <p:nvPr/>
          </p:nvSpPr>
          <p:spPr bwMode="auto">
            <a:xfrm>
              <a:off x="2932" y="1168"/>
              <a:ext cx="98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2"/>
                  </a:solidFill>
                </a:rPr>
                <a:t>kolomnaam</a:t>
              </a:r>
              <a:endParaRPr lang="en-US" sz="2400">
                <a:solidFill>
                  <a:schemeClr val="tx2"/>
                </a:solidFill>
              </a:endParaRPr>
            </a:p>
          </p:txBody>
        </p:sp>
        <p:sp>
          <p:nvSpPr>
            <p:cNvPr id="9238" name="Oval 10"/>
            <p:cNvSpPr>
              <a:spLocks noChangeArrowheads="1"/>
            </p:cNvSpPr>
            <p:nvPr/>
          </p:nvSpPr>
          <p:spPr bwMode="auto">
            <a:xfrm>
              <a:off x="3246" y="1404"/>
              <a:ext cx="492" cy="22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9239" name="Group 489"/>
          <p:cNvGrpSpPr>
            <a:grpSpLocks/>
          </p:cNvGrpSpPr>
          <p:nvPr/>
        </p:nvGrpSpPr>
        <p:grpSpPr bwMode="auto">
          <a:xfrm>
            <a:off x="936625" y="4841875"/>
            <a:ext cx="6478588" cy="1331913"/>
            <a:chOff x="494" y="2954"/>
            <a:chExt cx="4081" cy="839"/>
          </a:xfrm>
        </p:grpSpPr>
        <p:sp>
          <p:nvSpPr>
            <p:cNvPr id="9235" name="Text Box 8"/>
            <p:cNvSpPr txBox="1">
              <a:spLocks noChangeArrowheads="1"/>
            </p:cNvSpPr>
            <p:nvPr/>
          </p:nvSpPr>
          <p:spPr bwMode="auto">
            <a:xfrm>
              <a:off x="2904" y="3528"/>
              <a:ext cx="167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0000FF"/>
                  </a:solidFill>
                </a:rPr>
                <a:t>rij / record / tupel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9236" name="Oval 11"/>
            <p:cNvSpPr>
              <a:spLocks noChangeArrowheads="1"/>
            </p:cNvSpPr>
            <p:nvPr/>
          </p:nvSpPr>
          <p:spPr bwMode="auto">
            <a:xfrm>
              <a:off x="494" y="2954"/>
              <a:ext cx="4019" cy="25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9241" name="Group 490"/>
          <p:cNvGrpSpPr>
            <a:grpSpLocks/>
          </p:cNvGrpSpPr>
          <p:nvPr/>
        </p:nvGrpSpPr>
        <p:grpSpPr bwMode="auto">
          <a:xfrm>
            <a:off x="2508250" y="4860925"/>
            <a:ext cx="1825625" cy="1042988"/>
            <a:chOff x="1484" y="2966"/>
            <a:chExt cx="1150" cy="657"/>
          </a:xfrm>
        </p:grpSpPr>
        <p:sp>
          <p:nvSpPr>
            <p:cNvPr id="9233" name="Oval 12"/>
            <p:cNvSpPr>
              <a:spLocks noChangeArrowheads="1"/>
            </p:cNvSpPr>
            <p:nvPr/>
          </p:nvSpPr>
          <p:spPr bwMode="auto">
            <a:xfrm>
              <a:off x="1484" y="2966"/>
              <a:ext cx="1150" cy="23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234" name="Text Box 13"/>
            <p:cNvSpPr txBox="1">
              <a:spLocks noChangeArrowheads="1"/>
            </p:cNvSpPr>
            <p:nvPr/>
          </p:nvSpPr>
          <p:spPr bwMode="auto">
            <a:xfrm>
              <a:off x="1698" y="3358"/>
              <a:ext cx="50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CC0000"/>
                  </a:solidFill>
                </a:rPr>
                <a:t>veld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9242" name="Group 19"/>
          <p:cNvGrpSpPr>
            <a:grpSpLocks/>
          </p:cNvGrpSpPr>
          <p:nvPr/>
        </p:nvGrpSpPr>
        <p:grpSpPr bwMode="auto">
          <a:xfrm>
            <a:off x="892175" y="1755775"/>
            <a:ext cx="1692275" cy="1016000"/>
            <a:chOff x="458" y="932"/>
            <a:chExt cx="871" cy="640"/>
          </a:xfrm>
        </p:grpSpPr>
        <p:sp>
          <p:nvSpPr>
            <p:cNvPr id="9231" name="Text Box 5"/>
            <p:cNvSpPr txBox="1">
              <a:spLocks noChangeArrowheads="1"/>
            </p:cNvSpPr>
            <p:nvPr/>
          </p:nvSpPr>
          <p:spPr bwMode="auto">
            <a:xfrm>
              <a:off x="458" y="932"/>
              <a:ext cx="87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hlink"/>
                  </a:solidFill>
                </a:rPr>
                <a:t>tabelnaam</a:t>
              </a:r>
              <a:endParaRPr lang="en-US" sz="2400">
                <a:solidFill>
                  <a:schemeClr val="hlink"/>
                </a:solidFill>
              </a:endParaRPr>
            </a:p>
          </p:txBody>
        </p:sp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582" y="1194"/>
              <a:ext cx="636" cy="378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9243" name="Group 20"/>
          <p:cNvGrpSpPr>
            <a:grpSpLocks/>
          </p:cNvGrpSpPr>
          <p:nvPr/>
        </p:nvGrpSpPr>
        <p:grpSpPr bwMode="auto">
          <a:xfrm>
            <a:off x="2524125" y="1550988"/>
            <a:ext cx="1774825" cy="4630737"/>
            <a:chOff x="1758" y="1100"/>
            <a:chExt cx="966" cy="2140"/>
          </a:xfrm>
        </p:grpSpPr>
        <p:sp>
          <p:nvSpPr>
            <p:cNvPr id="9229" name="Oval 9"/>
            <p:cNvSpPr>
              <a:spLocks noChangeArrowheads="1"/>
            </p:cNvSpPr>
            <p:nvPr/>
          </p:nvSpPr>
          <p:spPr bwMode="auto">
            <a:xfrm>
              <a:off x="1758" y="1254"/>
              <a:ext cx="966" cy="19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230" name="Text Box 17"/>
            <p:cNvSpPr txBox="1">
              <a:spLocks noChangeArrowheads="1"/>
            </p:cNvSpPr>
            <p:nvPr/>
          </p:nvSpPr>
          <p:spPr bwMode="auto">
            <a:xfrm>
              <a:off x="1882" y="1100"/>
              <a:ext cx="58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chemeClr val="tx1"/>
                  </a:solidFill>
                </a:rPr>
                <a:t>kolom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9244" name="Group 491"/>
          <p:cNvGrpSpPr>
            <a:grpSpLocks/>
          </p:cNvGrpSpPr>
          <p:nvPr/>
        </p:nvGrpSpPr>
        <p:grpSpPr bwMode="auto">
          <a:xfrm>
            <a:off x="3990975" y="4159250"/>
            <a:ext cx="4657725" cy="882650"/>
            <a:chOff x="2418" y="2524"/>
            <a:chExt cx="2934" cy="556"/>
          </a:xfrm>
        </p:grpSpPr>
        <p:sp>
          <p:nvSpPr>
            <p:cNvPr id="9227" name="Text Box 6"/>
            <p:cNvSpPr txBox="1">
              <a:spLocks noChangeArrowheads="1"/>
            </p:cNvSpPr>
            <p:nvPr/>
          </p:nvSpPr>
          <p:spPr bwMode="auto">
            <a:xfrm>
              <a:off x="4574" y="2524"/>
              <a:ext cx="77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nl-NL" sz="2400">
                  <a:solidFill>
                    <a:srgbClr val="009900"/>
                  </a:solidFill>
                </a:rPr>
                <a:t>waarde</a:t>
              </a:r>
              <a:endParaRPr lang="en-US" sz="2400">
                <a:solidFill>
                  <a:srgbClr val="009900"/>
                </a:solidFill>
              </a:endParaRPr>
            </a:p>
          </p:txBody>
        </p:sp>
        <p:sp>
          <p:nvSpPr>
            <p:cNvPr id="9228" name="Line 18"/>
            <p:cNvSpPr>
              <a:spLocks noChangeShapeType="1"/>
            </p:cNvSpPr>
            <p:nvPr/>
          </p:nvSpPr>
          <p:spPr bwMode="auto">
            <a:xfrm flipH="1">
              <a:off x="2418" y="2688"/>
              <a:ext cx="2190" cy="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9226" name="Text Box 484"/>
          <p:cNvSpPr txBox="1">
            <a:spLocks noChangeArrowheads="1"/>
          </p:cNvSpPr>
          <p:nvPr/>
        </p:nvSpPr>
        <p:spPr bwMode="auto">
          <a:xfrm>
            <a:off x="1127125" y="2314575"/>
            <a:ext cx="1244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600"/>
              <a:t>Componist</a:t>
            </a:r>
            <a:endParaRPr lang="nl-NL" sz="1600"/>
          </a:p>
        </p:txBody>
      </p:sp>
      <p:sp>
        <p:nvSpPr>
          <p:cNvPr id="129" name="Footer Placeholder 128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</p:spTree>
    <p:extLst>
      <p:ext uri="{BB962C8B-B14F-4D97-AF65-F5344CB8AC3E}">
        <p14:creationId xmlns:p14="http://schemas.microsoft.com/office/powerpoint/2010/main" val="531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1165225" y="1503756"/>
            <a:ext cx="76009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977900" indent="-977900">
              <a:tabLst>
                <a:tab pos="977900" algn="l"/>
              </a:tabLst>
            </a:pPr>
            <a:r>
              <a:rPr lang="nl-NL" sz="1800" dirty="0"/>
              <a:t>Vraag 1:</a:t>
            </a:r>
            <a:r>
              <a:rPr lang="nl-NL" sz="1800" b="0" dirty="0"/>
              <a:t> Geef voor elk jazz-stuk van niveau A het stuknummer, de titel en de naam van de componist.</a:t>
            </a:r>
          </a:p>
          <a:p>
            <a:pPr marL="977900" indent="-977900">
              <a:tabLst>
                <a:tab pos="977900" algn="l"/>
              </a:tabLst>
            </a:pPr>
            <a:endParaRPr lang="nl-NL" sz="1000" dirty="0"/>
          </a:p>
          <a:p>
            <a:pPr marL="977900" indent="-977900">
              <a:tabLst>
                <a:tab pos="977900" algn="l"/>
              </a:tabLst>
            </a:pPr>
            <a:r>
              <a:rPr lang="nl-NL" sz="1800" dirty="0"/>
              <a:t>Vraag 2:</a:t>
            </a:r>
            <a:r>
              <a:rPr lang="nl-NL" sz="1800" b="0" dirty="0"/>
              <a:t> Welke stukken (geef stuknummer en titel) zijn gecomponeerd door een docent van Reijnders’ Muziekschool?</a:t>
            </a:r>
          </a:p>
          <a:p>
            <a:pPr marL="977900" indent="-977900">
              <a:tabLst>
                <a:tab pos="977900" algn="l"/>
              </a:tabLst>
            </a:pPr>
            <a:endParaRPr lang="nl-NL" sz="1800" b="0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795394"/>
            <a:ext cx="7721600" cy="558800"/>
          </a:xfrm>
        </p:spPr>
        <p:txBody>
          <a:bodyPr/>
          <a:lstStyle/>
          <a:p>
            <a:pPr eaLnBrk="1" hangingPunct="1"/>
            <a:r>
              <a:rPr lang="nl-NL" sz="2000" dirty="0"/>
              <a:t>Opdracht: Leid de antwoorden op vraag 1 en 2 af uit onderstaande tabellen </a:t>
            </a:r>
            <a:endParaRPr lang="en-US" sz="2000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9634" y="2430418"/>
            <a:ext cx="18319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600" i="1" dirty="0"/>
              <a:t>Tabel Componist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102225" y="2693033"/>
            <a:ext cx="210343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600" i="1" dirty="0"/>
              <a:t>Tabel Muziekschool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102225" y="3940148"/>
            <a:ext cx="12112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600" i="1" dirty="0"/>
              <a:t>Tabel Stuk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©HAN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69956"/>
              </p:ext>
            </p:extLst>
          </p:nvPr>
        </p:nvGraphicFramePr>
        <p:xfrm>
          <a:off x="2289643" y="4269424"/>
          <a:ext cx="6707925" cy="20786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stuknr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componistId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titel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stuknrOrigineel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genrenaam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niveaucode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speelduur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jaartal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Blue bird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jazz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Blue bird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jazz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Air </a:t>
                      </a:r>
                      <a:r>
                        <a:rPr lang="en-GB" sz="1100" u="none" strike="noStrike" dirty="0" err="1">
                          <a:effectLst/>
                        </a:rPr>
                        <a:t>pur</a:t>
                      </a:r>
                      <a:r>
                        <a:rPr lang="en-GB" sz="1100" u="none" strike="noStrike" dirty="0">
                          <a:effectLst/>
                        </a:rPr>
                        <a:t> charmer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klassiek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Lina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klassiek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Berceuse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klassiek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Cradle song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klassiek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Non piu andrai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klassiek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I'll never go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pop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Swinging Lina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jazz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8.0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Little Lina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klassiek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99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Blue sky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jazz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4.0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78886"/>
              </p:ext>
            </p:extLst>
          </p:nvPr>
        </p:nvGraphicFramePr>
        <p:xfrm>
          <a:off x="5193234" y="2951232"/>
          <a:ext cx="3804334" cy="736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32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schoolId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naam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plaatsnaam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Muziekschool</a:t>
                      </a:r>
                      <a:r>
                        <a:rPr lang="en-GB" sz="1100" u="none" strike="noStrike" dirty="0">
                          <a:effectLst/>
                        </a:rPr>
                        <a:t> Amsterdam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Amsterdam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Reijnders</a:t>
                      </a:r>
                      <a:r>
                        <a:rPr lang="en-GB" sz="1100" u="none" strike="noStrike" dirty="0">
                          <a:effectLst/>
                        </a:rPr>
                        <a:t>' </a:t>
                      </a:r>
                      <a:r>
                        <a:rPr lang="en-GB" sz="1100" u="none" strike="noStrike" dirty="0" err="1">
                          <a:effectLst/>
                        </a:rPr>
                        <a:t>Muziekschool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Nijmegen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Het </a:t>
                      </a:r>
                      <a:r>
                        <a:rPr lang="en-GB" sz="1100" u="none" strike="noStrike" dirty="0" err="1">
                          <a:effectLst/>
                        </a:rPr>
                        <a:t>Muziekpakhuis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Amsterdam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10360"/>
              </p:ext>
            </p:extLst>
          </p:nvPr>
        </p:nvGraphicFramePr>
        <p:xfrm>
          <a:off x="216602" y="2721252"/>
          <a:ext cx="3783025" cy="147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componistId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naam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geboortedatum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schoolId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Charlie Parker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12/12/1904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Thom </a:t>
                      </a:r>
                      <a:r>
                        <a:rPr lang="en-GB" sz="1100" u="none" strike="noStrike" dirty="0" err="1">
                          <a:effectLst/>
                        </a:rPr>
                        <a:t>Guidi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05/01/1946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Rudolf Escher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08/01/1912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Sofie Bergeijk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12/07/1960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W.A. Mozart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27-01-1756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Karl Schumann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10/10/1935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Jan van </a:t>
                      </a:r>
                      <a:r>
                        <a:rPr lang="en-GB" sz="1100" u="none" strike="noStrike" dirty="0" err="1">
                          <a:effectLst/>
                        </a:rPr>
                        <a:t>Maanen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08/09/1965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8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16189</TotalTime>
  <Words>828</Words>
  <Application>Microsoft Office PowerPoint</Application>
  <PresentationFormat>Diavoorstelling (4:3)</PresentationFormat>
  <Paragraphs>400</Paragraphs>
  <Slides>17</Slides>
  <Notes>16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8" baseType="lpstr">
      <vt:lpstr>Arial Unicode MS</vt:lpstr>
      <vt:lpstr>Arial</vt:lpstr>
      <vt:lpstr>Calibri</vt:lpstr>
      <vt:lpstr>Courier New</vt:lpstr>
      <vt:lpstr>Helvetica Neue</vt:lpstr>
      <vt:lpstr>Helvetica Neue Light</vt:lpstr>
      <vt:lpstr>Technical</vt:lpstr>
      <vt:lpstr>Times New Roman</vt:lpstr>
      <vt:lpstr>Wingdings</vt:lpstr>
      <vt:lpstr>Office Theme</vt:lpstr>
      <vt:lpstr>Bitmapafbeelding</vt:lpstr>
      <vt:lpstr>Course  Databases</vt:lpstr>
      <vt:lpstr>Even opfrissen</vt:lpstr>
      <vt:lpstr>Oefening</vt:lpstr>
      <vt:lpstr>Database, Database Management Systeem</vt:lpstr>
      <vt:lpstr>Een relationele database is een verzameling tabellen</vt:lpstr>
      <vt:lpstr>Waarvoor gebruik je een database?</vt:lpstr>
      <vt:lpstr>Historie</vt:lpstr>
      <vt:lpstr>Terminologie (1)</vt:lpstr>
      <vt:lpstr>Opdracht: Leid de antwoorden op vraag 1 en 2 af uit onderstaande tabellen </vt:lpstr>
      <vt:lpstr>Waar zit een database?</vt:lpstr>
      <vt:lpstr>Hoe gebruik je een database?</vt:lpstr>
      <vt:lpstr>Structured Query Language (SQL)</vt:lpstr>
      <vt:lpstr>Databaseschema - structuur</vt:lpstr>
      <vt:lpstr>Databaseschema - constraints</vt:lpstr>
      <vt:lpstr>Databaseschema</vt:lpstr>
      <vt:lpstr>Aanmaken tabellen</vt:lpstr>
      <vt:lpstr>Rijen toevoegen aan tabellen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Goede Tim de</cp:lastModifiedBy>
  <cp:revision>562</cp:revision>
  <dcterms:created xsi:type="dcterms:W3CDTF">2015-07-08T04:47:01Z</dcterms:created>
  <dcterms:modified xsi:type="dcterms:W3CDTF">2017-11-11T13:10:21Z</dcterms:modified>
</cp:coreProperties>
</file>