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05" r:id="rId2"/>
    <p:sldId id="320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3">
          <p15:clr>
            <a:srgbClr val="A4A3A4"/>
          </p15:clr>
        </p15:guide>
        <p15:guide id="2" orient="horz" pos="1503">
          <p15:clr>
            <a:srgbClr val="A4A3A4"/>
          </p15:clr>
        </p15:guide>
        <p15:guide id="3" orient="horz" pos="3863">
          <p15:clr>
            <a:srgbClr val="A4A3A4"/>
          </p15:clr>
        </p15:guide>
        <p15:guide id="4" orient="horz" pos="1009">
          <p15:clr>
            <a:srgbClr val="A4A3A4"/>
          </p15:clr>
        </p15:guide>
        <p15:guide id="5" pos="5599">
          <p15:clr>
            <a:srgbClr val="A4A3A4"/>
          </p15:clr>
        </p15:guide>
        <p15:guide id="6" pos="1818">
          <p15:clr>
            <a:srgbClr val="A4A3A4"/>
          </p15:clr>
        </p15:guide>
        <p15:guide id="7" pos="153">
          <p15:clr>
            <a:srgbClr val="A4A3A4"/>
          </p15:clr>
        </p15:guide>
        <p15:guide id="8" pos="16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ja Nabben" initials="MN" lastIdx="1" clrIdx="0">
    <p:extLst>
      <p:ext uri="{19B8F6BF-5375-455C-9EA6-DF929625EA0E}">
        <p15:presenceInfo xmlns:p15="http://schemas.microsoft.com/office/powerpoint/2012/main" userId="c488e0a631d639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88657"/>
    <a:srgbClr val="A9976A"/>
    <a:srgbClr val="837752"/>
    <a:srgbClr val="AC9660"/>
    <a:srgbClr val="FFE411"/>
    <a:srgbClr val="FFFFFF"/>
    <a:srgbClr val="FED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24" autoAdjust="0"/>
    <p:restoredTop sz="67578" autoAdjust="0"/>
  </p:normalViewPr>
  <p:slideViewPr>
    <p:cSldViewPr snapToGrid="0" snapToObjects="1">
      <p:cViewPr varScale="1">
        <p:scale>
          <a:sx n="99" d="100"/>
          <a:sy n="99" d="100"/>
        </p:scale>
        <p:origin x="1728" y="64"/>
      </p:cViewPr>
      <p:guideLst>
        <p:guide orient="horz" pos="4003"/>
        <p:guide orient="horz" pos="1503"/>
        <p:guide orient="horz" pos="3863"/>
        <p:guide orient="horz" pos="1009"/>
        <p:guide pos="5599"/>
        <p:guide pos="1818"/>
        <p:guide pos="153"/>
        <p:guide pos="16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napToObjects="1">
      <p:cViewPr varScale="1">
        <p:scale>
          <a:sx n="38" d="100"/>
          <a:sy n="38" d="100"/>
        </p:scale>
        <p:origin x="2019" y="5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7098F-87C7-3046-B8E1-0317C0D8D9C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41DC2-B95D-474E-A103-7B49B8540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74A2-D88D-8F43-B619-246CA3905610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42CC-6F26-A34B-8E15-4341DD4E0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03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EXISTS ( &lt;query&gt; )</a:t>
            </a:r>
          </a:p>
          <a:p>
            <a:r>
              <a:rPr lang="nl-NL" dirty="0" smtClean="0"/>
              <a:t>	geeft</a:t>
            </a:r>
            <a:r>
              <a:rPr lang="nl-NL" baseline="0" dirty="0" smtClean="0"/>
              <a:t> TRUE  bij een resultaat uit de query</a:t>
            </a:r>
          </a:p>
          <a:p>
            <a:r>
              <a:rPr lang="nl-NL" baseline="0" dirty="0" smtClean="0"/>
              <a:t>	geeft FALSE bij geen resultaten uit de query</a:t>
            </a:r>
          </a:p>
          <a:p>
            <a:endParaRPr lang="nl-NL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/>
              <a:t>CASE is hier vergelijkbaar met de inline IF (</a:t>
            </a:r>
            <a:r>
              <a:rPr lang="nl-NL" b="1" dirty="0" smtClean="0"/>
              <a:t>?: (conditional))</a:t>
            </a:r>
            <a:r>
              <a:rPr lang="nl-NL" b="1" baseline="0" dirty="0" smtClean="0"/>
              <a:t> </a:t>
            </a:r>
            <a:r>
              <a:rPr lang="nl-NL" baseline="0" dirty="0" smtClean="0"/>
              <a:t> in Processing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Searched CASE expression: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CASE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WHEN </a:t>
            </a:r>
            <a:r>
              <a:rPr lang="en-US" dirty="0" err="1" smtClean="0"/>
              <a:t>Boolean_expression</a:t>
            </a:r>
            <a:r>
              <a:rPr lang="en-US" dirty="0" smtClean="0"/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THEN </a:t>
            </a:r>
            <a:r>
              <a:rPr lang="en-US" dirty="0" err="1" smtClean="0"/>
              <a:t>result_expression</a:t>
            </a:r>
            <a:r>
              <a:rPr lang="en-US" dirty="0" smtClean="0"/>
              <a:t> [ ...n ]      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[ ELSE </a:t>
            </a:r>
            <a:r>
              <a:rPr lang="en-US" dirty="0" err="1" smtClean="0"/>
              <a:t>else_result_expression</a:t>
            </a:r>
            <a:r>
              <a:rPr lang="en-US" dirty="0" smtClean="0"/>
              <a:t> ]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  <a:endParaRPr lang="nl-NL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nl-NL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/>
              <a:t>Maar bestaat ook als (vergelijkbaar met de </a:t>
            </a:r>
            <a:r>
              <a:rPr lang="nl-NL" b="1" baseline="0" dirty="0" smtClean="0"/>
              <a:t>switch() </a:t>
            </a:r>
            <a:r>
              <a:rPr lang="nl-NL" baseline="0" dirty="0" smtClean="0"/>
              <a:t> in Processing):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Simple CASE expression: 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CASE </a:t>
            </a:r>
            <a:r>
              <a:rPr lang="en-US" dirty="0" err="1" smtClean="0"/>
              <a:t>input_expression</a:t>
            </a:r>
            <a:r>
              <a:rPr lang="en-US" dirty="0" smtClean="0"/>
              <a:t>      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WHEN </a:t>
            </a:r>
            <a:r>
              <a:rPr lang="en-US" dirty="0" err="1" smtClean="0"/>
              <a:t>when_expression</a:t>
            </a:r>
            <a:r>
              <a:rPr lang="en-US" dirty="0" smtClean="0"/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THEN </a:t>
            </a:r>
            <a:r>
              <a:rPr lang="en-US" dirty="0" err="1" smtClean="0"/>
              <a:t>result_expression</a:t>
            </a:r>
            <a:r>
              <a:rPr lang="en-US" dirty="0" smtClean="0"/>
              <a:t> [ ...n ]      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[ ELSE </a:t>
            </a:r>
            <a:r>
              <a:rPr lang="en-US" dirty="0" err="1" smtClean="0"/>
              <a:t>else_result_expression</a:t>
            </a:r>
            <a:r>
              <a:rPr lang="en-US" dirty="0" smtClean="0"/>
              <a:t> ]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5F12E04-4ED6-4415-A2DB-91EB200037F6}" type="datetime1">
              <a:rPr lang="en-GB" smtClean="0"/>
              <a:pPr>
                <a:defRPr/>
              </a:pPr>
              <a:t>06/12/2016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62D2EB-F767-4743-BF95-9072D9FDAB1B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09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5F12E04-4ED6-4415-A2DB-91EB200037F6}" type="datetime1">
              <a:rPr lang="en-GB" smtClean="0"/>
              <a:pPr>
                <a:defRPr/>
              </a:pPr>
              <a:t>06/12/2016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62D2EB-F767-4743-BF95-9072D9FDAB1B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178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5F12E04-4ED6-4415-A2DB-91EB200037F6}" type="datetime1">
              <a:rPr lang="en-GB" smtClean="0"/>
              <a:pPr>
                <a:defRPr/>
              </a:pPr>
              <a:t>06/12/2016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62D2EB-F767-4743-BF95-9072D9FDAB1B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263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5F12E04-4ED6-4415-A2DB-91EB200037F6}" type="datetime1">
              <a:rPr lang="en-GB" smtClean="0"/>
              <a:pPr>
                <a:defRPr/>
              </a:pPr>
              <a:t>06/12/2016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62D2EB-F767-4743-BF95-9072D9FDAB1B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142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26628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7160D4-78E0-4F79-BE2B-1D00D2D53D77}" type="datetime1">
              <a:rPr lang="en-GB" smtClean="0"/>
              <a:pPr/>
              <a:t>06/12/2016</a:t>
            </a:fld>
            <a:endParaRPr lang="en-GB" smtClean="0"/>
          </a:p>
        </p:txBody>
      </p:sp>
      <p:sp>
        <p:nvSpPr>
          <p:cNvPr id="26629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0BF0B2-8523-4020-B3EA-B8D96225EA2B}" type="slidenum">
              <a:rPr lang="en-GB" smtClean="0"/>
              <a:pPr/>
              <a:t>2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737163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OF:</a:t>
            </a:r>
          </a:p>
          <a:p>
            <a:r>
              <a:rPr lang="nl-NL" dirty="0" smtClean="0"/>
              <a:t>Processing:</a:t>
            </a:r>
          </a:p>
          <a:p>
            <a:endParaRPr lang="nl-NL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GeefMax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b){</a:t>
            </a:r>
          </a:p>
          <a:p>
            <a:r>
              <a:rPr lang="en-US" dirty="0" smtClean="0"/>
              <a:t>  switch (</a:t>
            </a:r>
            <a:r>
              <a:rPr lang="en-US" dirty="0" err="1" smtClean="0"/>
              <a:t>int</a:t>
            </a:r>
            <a:r>
              <a:rPr lang="en-US" dirty="0" smtClean="0"/>
              <a:t>(a &gt; b)) {</a:t>
            </a:r>
          </a:p>
          <a:p>
            <a:r>
              <a:rPr lang="en-US" dirty="0" smtClean="0"/>
              <a:t>    case 1:</a:t>
            </a:r>
          </a:p>
          <a:p>
            <a:r>
              <a:rPr lang="en-US" dirty="0" smtClean="0"/>
              <a:t>      return a;</a:t>
            </a:r>
          </a:p>
          <a:p>
            <a:r>
              <a:rPr lang="en-US" dirty="0" smtClean="0"/>
              <a:t>    case 0: </a:t>
            </a:r>
          </a:p>
          <a:p>
            <a:r>
              <a:rPr lang="en-US" dirty="0" smtClean="0"/>
              <a:t>      return b;</a:t>
            </a:r>
          </a:p>
          <a:p>
            <a:r>
              <a:rPr lang="en-US" dirty="0" smtClean="0"/>
              <a:t>    } </a:t>
            </a:r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SQL:</a:t>
            </a:r>
            <a:endParaRPr lang="nl-NL" dirty="0" smtClean="0"/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CREATE FUNCTION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dbo.GeefMax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(@a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INT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@b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INT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RETURNS INT </a:t>
            </a:r>
          </a:p>
          <a:p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AS</a:t>
            </a:r>
          </a:p>
          <a:p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BEGIN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RETURN CASE WHEN (@a &gt; @b) THEN</a:t>
            </a:r>
          </a:p>
          <a:p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  <a:r>
              <a:rPr kumimoji="1" lang="nl-N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@a</a:t>
            </a:r>
          </a:p>
          <a:p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	ELSE </a:t>
            </a:r>
          </a:p>
          <a:p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  <a:r>
              <a:rPr kumimoji="1" lang="nl-N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@b</a:t>
            </a:r>
          </a:p>
          <a:p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	END </a:t>
            </a:r>
          </a:p>
          <a:p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END</a:t>
            </a:r>
          </a:p>
          <a:p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GO</a:t>
            </a:r>
          </a:p>
          <a:p>
            <a:endParaRPr kumimoji="1" lang="en-US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5F12E04-4ED6-4415-A2DB-91EB200037F6}" type="datetime1">
              <a:rPr lang="en-GB" smtClean="0"/>
              <a:pPr>
                <a:defRPr/>
              </a:pPr>
              <a:t>06/12/2016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62D2EB-F767-4743-BF95-9072D9FDAB1B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860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5F12E04-4ED6-4415-A2DB-91EB200037F6}" type="datetime1">
              <a:rPr lang="en-GB" smtClean="0"/>
              <a:pPr>
                <a:defRPr/>
              </a:pPr>
              <a:t>06/12/2016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62D2EB-F767-4743-BF95-9072D9FDAB1B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548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OF:</a:t>
            </a:r>
          </a:p>
          <a:p>
            <a:r>
              <a:rPr lang="nl-NL" dirty="0" smtClean="0"/>
              <a:t>Processing:</a:t>
            </a:r>
          </a:p>
          <a:p>
            <a:endParaRPr lang="nl-NL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GeefMax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b){</a:t>
            </a:r>
          </a:p>
          <a:p>
            <a:r>
              <a:rPr lang="en-US" dirty="0" smtClean="0"/>
              <a:t>  switch (</a:t>
            </a:r>
            <a:r>
              <a:rPr lang="en-US" dirty="0" err="1" smtClean="0"/>
              <a:t>int</a:t>
            </a:r>
            <a:r>
              <a:rPr lang="en-US" dirty="0" smtClean="0"/>
              <a:t>(a &gt; b)) {</a:t>
            </a:r>
          </a:p>
          <a:p>
            <a:r>
              <a:rPr lang="en-US" dirty="0" smtClean="0"/>
              <a:t>    case 1:</a:t>
            </a:r>
          </a:p>
          <a:p>
            <a:r>
              <a:rPr lang="en-US" dirty="0" smtClean="0"/>
              <a:t>      return a;</a:t>
            </a:r>
          </a:p>
          <a:p>
            <a:r>
              <a:rPr lang="en-US" dirty="0" smtClean="0"/>
              <a:t>    case 0: </a:t>
            </a:r>
          </a:p>
          <a:p>
            <a:r>
              <a:rPr lang="en-US" dirty="0" smtClean="0"/>
              <a:t>      return b;</a:t>
            </a:r>
          </a:p>
          <a:p>
            <a:r>
              <a:rPr lang="en-US" dirty="0" smtClean="0"/>
              <a:t>    } </a:t>
            </a:r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SQL:</a:t>
            </a:r>
            <a:endParaRPr lang="nl-NL" dirty="0" smtClean="0"/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CREATE FUNCTION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dbo.GeefMax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(@a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INT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@b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INT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RETURNS INT </a:t>
            </a:r>
          </a:p>
          <a:p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AS</a:t>
            </a:r>
          </a:p>
          <a:p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BEGIN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RETURN CASE WHEN (@a &gt; @b) THEN</a:t>
            </a:r>
          </a:p>
          <a:p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  <a:r>
              <a:rPr kumimoji="1" lang="nl-N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@a</a:t>
            </a:r>
          </a:p>
          <a:p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	ELSE </a:t>
            </a:r>
          </a:p>
          <a:p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  <a:r>
              <a:rPr kumimoji="1" lang="nl-N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@b</a:t>
            </a:r>
          </a:p>
          <a:p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	END </a:t>
            </a:r>
          </a:p>
          <a:p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END</a:t>
            </a:r>
          </a:p>
          <a:p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GO</a:t>
            </a:r>
          </a:p>
          <a:p>
            <a:endParaRPr kumimoji="1" lang="en-US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5F12E04-4ED6-4415-A2DB-91EB200037F6}" type="datetime1">
              <a:rPr lang="en-GB" smtClean="0"/>
              <a:pPr>
                <a:defRPr/>
              </a:pPr>
              <a:t>06/12/2016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62D2EB-F767-4743-BF95-9072D9FDAB1B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974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OF:</a:t>
            </a:r>
          </a:p>
          <a:p>
            <a:r>
              <a:rPr lang="nl-NL" dirty="0" smtClean="0"/>
              <a:t>Processing:</a:t>
            </a:r>
          </a:p>
          <a:p>
            <a:endParaRPr lang="nl-NL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GeefMax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b){</a:t>
            </a:r>
          </a:p>
          <a:p>
            <a:r>
              <a:rPr lang="en-US" dirty="0" smtClean="0"/>
              <a:t>  switch (</a:t>
            </a:r>
            <a:r>
              <a:rPr lang="en-US" dirty="0" err="1" smtClean="0"/>
              <a:t>int</a:t>
            </a:r>
            <a:r>
              <a:rPr lang="en-US" dirty="0" smtClean="0"/>
              <a:t>(a &gt; b)) {</a:t>
            </a:r>
          </a:p>
          <a:p>
            <a:r>
              <a:rPr lang="en-US" dirty="0" smtClean="0"/>
              <a:t>    case 1:</a:t>
            </a:r>
          </a:p>
          <a:p>
            <a:r>
              <a:rPr lang="en-US" dirty="0" smtClean="0"/>
              <a:t>      return a;</a:t>
            </a:r>
          </a:p>
          <a:p>
            <a:r>
              <a:rPr lang="en-US" dirty="0" smtClean="0"/>
              <a:t>    case 0: </a:t>
            </a:r>
          </a:p>
          <a:p>
            <a:r>
              <a:rPr lang="en-US" dirty="0" smtClean="0"/>
              <a:t>      return b;</a:t>
            </a:r>
          </a:p>
          <a:p>
            <a:r>
              <a:rPr lang="en-US" dirty="0" smtClean="0"/>
              <a:t>    } </a:t>
            </a:r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SQL:</a:t>
            </a:r>
            <a:endParaRPr lang="nl-NL" dirty="0" smtClean="0"/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CREATE FUNCTION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dbo.GeefMax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(@a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INT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@b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INT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RETURNS INT </a:t>
            </a:r>
          </a:p>
          <a:p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AS</a:t>
            </a:r>
          </a:p>
          <a:p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BEGIN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RETURN CASE WHEN (@a &gt; @b) THEN</a:t>
            </a:r>
          </a:p>
          <a:p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  <a:r>
              <a:rPr kumimoji="1" lang="nl-N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@a</a:t>
            </a:r>
          </a:p>
          <a:p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	ELSE </a:t>
            </a:r>
          </a:p>
          <a:p>
            <a:r>
              <a:rPr kumimoji="1" lang="nl-NL" sz="1200" kern="120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  <a:r>
              <a:rPr kumimoji="1" lang="nl-NL" sz="1200" kern="1200" baseline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kumimoji="1" lang="nl-NL" sz="1200" kern="120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@</a:t>
            </a:r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</a:t>
            </a:r>
          </a:p>
          <a:p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	END </a:t>
            </a:r>
          </a:p>
          <a:p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END</a:t>
            </a:r>
          </a:p>
          <a:p>
            <a:r>
              <a:rPr kumimoji="1" lang="nl-N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GO</a:t>
            </a:r>
          </a:p>
          <a:p>
            <a:endParaRPr kumimoji="1" lang="en-US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5F12E04-4ED6-4415-A2DB-91EB200037F6}" type="datetime1">
              <a:rPr lang="en-GB" smtClean="0"/>
              <a:pPr>
                <a:defRPr/>
              </a:pPr>
              <a:t>06/12/2016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62D2EB-F767-4743-BF95-9072D9FDAB1B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576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5F12E04-4ED6-4415-A2DB-91EB200037F6}" type="datetime1">
              <a:rPr lang="en-GB" smtClean="0"/>
              <a:pPr>
                <a:defRPr/>
              </a:pPr>
              <a:t>06/12/2016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62D2EB-F767-4743-BF95-9072D9FDAB1B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50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5F12E04-4ED6-4415-A2DB-91EB200037F6}" type="datetime1">
              <a:rPr lang="en-GB" smtClean="0"/>
              <a:pPr>
                <a:defRPr/>
              </a:pPr>
              <a:t>06/12/2016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62D2EB-F767-4743-BF95-9072D9FDAB1B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653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9126891-BB38-4AE1-9993-7135BB7227AF}" type="datetime1">
              <a:rPr lang="en-GB" smtClean="0"/>
              <a:pPr/>
              <a:t>06/12/2016</a:t>
            </a:fld>
            <a:endParaRPr lang="en-GB" smtClean="0"/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620D2D-2A77-4A26-820E-6AABCE631569}" type="slidenum">
              <a:rPr lang="en-GB" smtClean="0"/>
              <a:pPr/>
              <a:t>10</a:t>
            </a:fld>
            <a:endParaRPr lang="en-GB" smtClean="0"/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2141633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 smtClean="0"/>
              <a:t>afbeelding toevoegen (optioneel)</a:t>
            </a:r>
            <a:endParaRPr lang="nl-NL" dirty="0"/>
          </a:p>
        </p:txBody>
      </p:sp>
      <p:sp>
        <p:nvSpPr>
          <p:cNvPr id="10" name="Rechthoek 9"/>
          <p:cNvSpPr/>
          <p:nvPr userDrawn="1"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5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45143" y="1096887"/>
            <a:ext cx="872422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017337"/>
            <a:ext cx="6102660" cy="4319964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Gebruik deze gehele 2/3-kolom voor de belangrijke gegevens of afbeeldingen.</a:t>
            </a:r>
          </a:p>
          <a:p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of </a:t>
            </a:r>
            <a:r>
              <a:rPr lang="nl-NL" dirty="0" err="1" smtClean="0"/>
              <a:t>bullets</a:t>
            </a:r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en nog meer </a:t>
            </a:r>
            <a:r>
              <a:rPr lang="nl-NL" dirty="0" err="1" smtClean="0"/>
              <a:t>bullets</a:t>
            </a:r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45143" y="1660355"/>
            <a:ext cx="8724221" cy="281567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‹nr.›</a:t>
            </a:fld>
            <a:r>
              <a:rPr lang="en-US" dirty="0" smtClean="0"/>
              <a:t> van 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017337"/>
            <a:ext cx="2458357" cy="4319964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Eventuele aantekeningen, verduidelijkingen of bronvermelding komen in deze 1/3-kolom.</a:t>
            </a:r>
          </a:p>
          <a:p>
            <a:endParaRPr lang="nl-NL" dirty="0" smtClean="0"/>
          </a:p>
          <a:p>
            <a:r>
              <a:rPr lang="nl-NL" dirty="0" smtClean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40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0"/>
          </p:nvPr>
        </p:nvSpPr>
        <p:spPr>
          <a:xfrm>
            <a:off x="3213100" y="6423025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315200" y="6400800"/>
            <a:ext cx="1828800" cy="2746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88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ftr" sz="quarter" idx="10"/>
          </p:nvPr>
        </p:nvSpPr>
        <p:spPr>
          <a:xfrm>
            <a:off x="3213100" y="6423025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315200" y="6400800"/>
            <a:ext cx="1828800" cy="2746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10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963" y="1096887"/>
            <a:ext cx="8633451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 smtClean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963" y="1923067"/>
            <a:ext cx="8614399" cy="4203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Click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edit</a:t>
            </a:r>
            <a:r>
              <a:rPr lang="nl-NL" dirty="0" smtClean="0"/>
              <a:t> Master </a:t>
            </a:r>
            <a:r>
              <a:rPr lang="nl-NL" dirty="0" err="1" smtClean="0"/>
              <a:t>text</a:t>
            </a:r>
            <a:r>
              <a:rPr lang="nl-NL" dirty="0" smtClean="0"/>
              <a:t> </a:t>
            </a:r>
            <a:r>
              <a:rPr lang="nl-NL" dirty="0" err="1" smtClean="0"/>
              <a:t>styles</a:t>
            </a:r>
            <a:endParaRPr lang="nl-NL" dirty="0" smtClean="0"/>
          </a:p>
          <a:p>
            <a:pPr lvl="1"/>
            <a:r>
              <a:rPr lang="nl-NL" dirty="0" smtClean="0"/>
              <a:t>Second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  <a:p>
            <a:pPr lvl="3"/>
            <a:r>
              <a:rPr lang="nl-NL" dirty="0" err="1" smtClean="0"/>
              <a:t>Fourth</a:t>
            </a:r>
            <a:r>
              <a:rPr lang="nl-NL" dirty="0" smtClean="0"/>
              <a:t> level</a:t>
            </a:r>
          </a:p>
          <a:p>
            <a:pPr lvl="4"/>
            <a:r>
              <a:rPr lang="nl-NL" dirty="0" err="1" smtClean="0"/>
              <a:t>Fifth</a:t>
            </a:r>
            <a:r>
              <a:rPr lang="nl-NL" dirty="0" smtClean="0"/>
              <a:t>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6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iagram shows many tables arranged in a schema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3" r="647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hthoek 35"/>
          <p:cNvSpPr/>
          <p:nvPr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</a:t>
            </a:r>
            <a:br>
              <a:rPr lang="en-US" dirty="0" smtClean="0"/>
            </a:br>
            <a:r>
              <a:rPr lang="en-US" dirty="0" smtClean="0"/>
              <a:t>Databases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>
          <a:xfrm>
            <a:off x="2766705" y="4488041"/>
            <a:ext cx="6102660" cy="393744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Thema 10– Uer defined Functies</a:t>
            </a:r>
            <a:endParaRPr lang="nl-NL" dirty="0"/>
          </a:p>
        </p:txBody>
      </p:sp>
      <p:pic>
        <p:nvPicPr>
          <p:cNvPr id="39" name="Afbeelding 38" descr="logo_han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8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4963" y="924914"/>
            <a:ext cx="8633451" cy="692991"/>
          </a:xfrm>
        </p:spPr>
        <p:txBody>
          <a:bodyPr/>
          <a:lstStyle/>
          <a:p>
            <a:pPr eaLnBrk="1" hangingPunct="1"/>
            <a:r>
              <a:rPr lang="nl-NL" dirty="0" smtClean="0"/>
              <a:t>Databaseschema</a:t>
            </a:r>
          </a:p>
        </p:txBody>
      </p:sp>
      <p:pic>
        <p:nvPicPr>
          <p:cNvPr id="1536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819" y="1629728"/>
            <a:ext cx="8335962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  <p:sp>
        <p:nvSpPr>
          <p:cNvPr id="2" name="Rounded Rectangle 1"/>
          <p:cNvSpPr/>
          <p:nvPr/>
        </p:nvSpPr>
        <p:spPr bwMode="auto">
          <a:xfrm>
            <a:off x="868680" y="4381500"/>
            <a:ext cx="1021080" cy="236220"/>
          </a:xfrm>
          <a:prstGeom prst="round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733040" y="2179320"/>
            <a:ext cx="1153160" cy="236220"/>
          </a:xfrm>
          <a:prstGeom prst="round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20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23928" y="338661"/>
            <a:ext cx="5029200" cy="428625"/>
          </a:xfrm>
        </p:spPr>
        <p:txBody>
          <a:bodyPr/>
          <a:lstStyle/>
          <a:p>
            <a:pPr eaLnBrk="1" hangingPunct="1"/>
            <a:r>
              <a:rPr lang="en-US" sz="2400" dirty="0" err="1" smtClean="0"/>
              <a:t>Terug</a:t>
            </a:r>
            <a:r>
              <a:rPr lang="en-US" sz="2400" dirty="0" smtClean="0"/>
              <a:t> </a:t>
            </a:r>
            <a:r>
              <a:rPr lang="en-US" sz="2400" dirty="0" err="1" smtClean="0"/>
              <a:t>naar</a:t>
            </a:r>
            <a:r>
              <a:rPr lang="en-US" sz="2400" dirty="0" smtClean="0"/>
              <a:t> het </a:t>
            </a:r>
            <a:r>
              <a:rPr lang="en-US" sz="2400" dirty="0" err="1" smtClean="0"/>
              <a:t>voorbeeld</a:t>
            </a:r>
            <a:r>
              <a:rPr lang="en-US" sz="2400" dirty="0" smtClean="0"/>
              <a:t>….</a:t>
            </a:r>
          </a:p>
        </p:txBody>
      </p:sp>
      <p:sp>
        <p:nvSpPr>
          <p:cNvPr id="3" name="Rectangle 2"/>
          <p:cNvSpPr/>
          <p:nvPr/>
        </p:nvSpPr>
        <p:spPr>
          <a:xfrm>
            <a:off x="1136513" y="3607540"/>
            <a:ext cx="7721737" cy="255454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Stuk</a:t>
            </a:r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CHK_JaartalMetGeboortedatumComponist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CHECK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EXISTS(</a:t>
            </a:r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2"/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Componist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componistId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Stuk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componistId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geboortedatum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Stuk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jaartal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nl-NL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THEN</a:t>
            </a:r>
            <a:r>
              <a:rPr lang="nl-NL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0</a:t>
            </a:r>
            <a:r>
              <a:rPr lang="nl-NL" sz="1600" dirty="0">
                <a:solidFill>
                  <a:srgbClr val="008000"/>
                </a:solidFill>
                <a:latin typeface="Consolas" panose="020B0609020204030204" pitchFamily="49" charset="0"/>
              </a:rPr>
              <a:t>--Niet OK</a:t>
            </a:r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nl-NL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ELSE</a:t>
            </a:r>
            <a:r>
              <a:rPr lang="nl-NL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nl-NL" sz="1600" dirty="0">
                <a:solidFill>
                  <a:srgbClr val="008000"/>
                </a:solidFill>
                <a:latin typeface="Consolas" panose="020B0609020204030204" pitchFamily="49" charset="0"/>
              </a:rPr>
              <a:t>--OK</a:t>
            </a:r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58769" y="1038912"/>
            <a:ext cx="746760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rgbClr val="000000"/>
                </a:solidFill>
                <a:latin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>
                <a:solidFill>
                  <a:srgbClr val="000000"/>
                </a:solidFill>
                <a:latin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nl-NL" b="0" kern="0" dirty="0" smtClean="0"/>
              <a:t>Voor de muziekdatabase geldt de volgende harde beperkingsregel: </a:t>
            </a:r>
            <a:r>
              <a:rPr lang="nl-NL" b="0" i="1" kern="0" dirty="0" smtClean="0"/>
              <a:t>het jaartal van een stuk moet hoger zijn dan het geboortejaar van de componist van het stuk</a:t>
            </a:r>
            <a:r>
              <a:rPr lang="nl-NL" b="0" kern="0" dirty="0" smtClean="0"/>
              <a:t>.</a:t>
            </a:r>
          </a:p>
          <a:p>
            <a:pPr>
              <a:lnSpc>
                <a:spcPct val="100000"/>
              </a:lnSpc>
            </a:pPr>
            <a:endParaRPr lang="nl-NL" b="0" kern="0" dirty="0"/>
          </a:p>
          <a:p>
            <a:pPr>
              <a:lnSpc>
                <a:spcPct val="100000"/>
              </a:lnSpc>
            </a:pPr>
            <a:r>
              <a:rPr lang="nl-NL" b="0" dirty="0"/>
              <a:t>Konden we nu maar zoiets doen op de database:</a:t>
            </a:r>
          </a:p>
          <a:p>
            <a:pPr>
              <a:lnSpc>
                <a:spcPct val="100000"/>
              </a:lnSpc>
            </a:pPr>
            <a:endParaRPr lang="nl-NL" b="0" kern="0" dirty="0" smtClean="0"/>
          </a:p>
          <a:p>
            <a:pPr>
              <a:lnSpc>
                <a:spcPct val="100000"/>
              </a:lnSpc>
            </a:pPr>
            <a:endParaRPr lang="nl-NL" b="0" kern="0" dirty="0"/>
          </a:p>
        </p:txBody>
      </p:sp>
    </p:spTree>
    <p:extLst>
      <p:ext uri="{BB962C8B-B14F-4D97-AF65-F5344CB8AC3E}">
        <p14:creationId xmlns:p14="http://schemas.microsoft.com/office/powerpoint/2010/main" val="336082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23928" y="340809"/>
            <a:ext cx="5029200" cy="428625"/>
          </a:xfrm>
        </p:spPr>
        <p:txBody>
          <a:bodyPr/>
          <a:lstStyle/>
          <a:p>
            <a:pPr eaLnBrk="1" hangingPunct="1"/>
            <a:r>
              <a:rPr lang="en-US" sz="2400" dirty="0" err="1" smtClean="0"/>
              <a:t>Terug</a:t>
            </a:r>
            <a:r>
              <a:rPr lang="en-US" sz="2400" dirty="0" smtClean="0"/>
              <a:t> </a:t>
            </a:r>
            <a:r>
              <a:rPr lang="en-US" sz="2400" dirty="0" err="1" smtClean="0"/>
              <a:t>naar</a:t>
            </a:r>
            <a:r>
              <a:rPr lang="en-US" sz="2400" dirty="0" smtClean="0"/>
              <a:t> het </a:t>
            </a:r>
            <a:r>
              <a:rPr lang="en-US" sz="2400" dirty="0" err="1" smtClean="0"/>
              <a:t>voorbeeld</a:t>
            </a:r>
            <a:r>
              <a:rPr lang="en-US" sz="2400" dirty="0" smtClean="0"/>
              <a:t>….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58769" y="1038912"/>
            <a:ext cx="746760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rgbClr val="000000"/>
                </a:solidFill>
                <a:latin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>
                <a:solidFill>
                  <a:srgbClr val="000000"/>
                </a:solidFill>
                <a:latin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nl-NL" b="0" kern="0" dirty="0" smtClean="0"/>
              <a:t>Voor de muziekdatabase geldt de volgende harde beperkingsregel: </a:t>
            </a:r>
            <a:r>
              <a:rPr lang="nl-NL" b="0" i="1" kern="0" dirty="0" smtClean="0"/>
              <a:t>het jaartal van een stuk moet hoger zijn dan het geboortejaar van de componist van het stuk</a:t>
            </a:r>
            <a:r>
              <a:rPr lang="nl-NL" b="0" kern="0" dirty="0" smtClean="0"/>
              <a:t>.</a:t>
            </a:r>
          </a:p>
          <a:p>
            <a:pPr>
              <a:lnSpc>
                <a:spcPct val="100000"/>
              </a:lnSpc>
            </a:pPr>
            <a:endParaRPr lang="nl-NL" b="0" kern="0" dirty="0"/>
          </a:p>
          <a:p>
            <a:pPr>
              <a:lnSpc>
                <a:spcPct val="100000"/>
              </a:lnSpc>
            </a:pPr>
            <a:endParaRPr lang="nl-NL" b="0" kern="0" dirty="0" smtClean="0"/>
          </a:p>
          <a:p>
            <a:pPr>
              <a:lnSpc>
                <a:spcPct val="100000"/>
              </a:lnSpc>
            </a:pPr>
            <a:endParaRPr lang="nl-NL" b="0" kern="0" dirty="0"/>
          </a:p>
        </p:txBody>
      </p:sp>
      <p:sp>
        <p:nvSpPr>
          <p:cNvPr id="2" name="Rectangle 1"/>
          <p:cNvSpPr/>
          <p:nvPr/>
        </p:nvSpPr>
        <p:spPr>
          <a:xfrm>
            <a:off x="1096894" y="3007375"/>
            <a:ext cx="7856234" cy="83099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Stuk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CHECK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CHK_JaartalMetGeboortedatumComponist</a:t>
            </a:r>
            <a:r>
              <a:rPr lang="nl-NL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CHECK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fnCHK_JaartalMetGeboortedatumComponist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componistid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jaartal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94846" y="3487242"/>
            <a:ext cx="7752178" cy="1851632"/>
            <a:chOff x="1294846" y="3487242"/>
            <a:chExt cx="7752178" cy="1851632"/>
          </a:xfrm>
        </p:grpSpPr>
        <p:sp>
          <p:nvSpPr>
            <p:cNvPr id="9" name="Line Callout 2 8"/>
            <p:cNvSpPr/>
            <p:nvPr/>
          </p:nvSpPr>
          <p:spPr bwMode="auto">
            <a:xfrm>
              <a:off x="1294846" y="3487242"/>
              <a:ext cx="7031523" cy="288918"/>
            </a:xfrm>
            <a:prstGeom prst="borderCallout2">
              <a:avLst>
                <a:gd name="adj1" fmla="val 80160"/>
                <a:gd name="adj2" fmla="val 30050"/>
                <a:gd name="adj3" fmla="val 317552"/>
                <a:gd name="adj4" fmla="val 15926"/>
                <a:gd name="adj5" fmla="val 410849"/>
                <a:gd name="adj6" fmla="val 18845"/>
              </a:avLst>
            </a:prstGeom>
            <a:noFill/>
            <a:ln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15318" y="4692543"/>
              <a:ext cx="693170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nl-NL" sz="2000" dirty="0" smtClean="0">
                  <a:solidFill>
                    <a:srgbClr val="7030A0"/>
                  </a:solidFill>
                </a:rPr>
                <a:t>Functie geeft een 1 terug als het voldoet aan de regels, </a:t>
              </a:r>
            </a:p>
            <a:p>
              <a:r>
                <a:rPr lang="nl-NL" sz="2000" dirty="0" smtClean="0">
                  <a:solidFill>
                    <a:srgbClr val="7030A0"/>
                  </a:solidFill>
                </a:rPr>
                <a:t>Zo niet dan een 0</a:t>
              </a:r>
              <a:endParaRPr lang="nl-NL" sz="20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02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96894" y="3411130"/>
            <a:ext cx="7856234" cy="341632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fnCHK_JaartalMetGeboortedatumComponist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(</a:t>
            </a:r>
            <a:r>
              <a:rPr lang="nl-NL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componistId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NUMERIC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4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0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@jaartal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NUMERIC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4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0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BIT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--1 or 0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	CASE</a:t>
            </a:r>
            <a:r>
              <a:rPr lang="nl-NL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EXISTS(</a:t>
            </a:r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4"/>
            <a:r>
              <a:rPr lang="nl-NL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SELECT</a:t>
            </a:r>
            <a:r>
              <a:rPr lang="nl-NL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lvl="4"/>
            <a:r>
              <a:rPr lang="nl-NL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FROM</a:t>
            </a:r>
            <a:r>
              <a:rPr lang="nl-NL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Componist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lvl="4"/>
            <a:r>
              <a:rPr lang="nl-NL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WHERE</a:t>
            </a:r>
            <a:r>
              <a:rPr lang="nl-NL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componistId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@componistId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lvl="4"/>
            <a:r>
              <a:rPr lang="nl-NL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AND</a:t>
            </a:r>
            <a:r>
              <a:rPr lang="nl-NL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geboortedatum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nl-NL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jaartal</a:t>
            </a:r>
            <a:r>
              <a:rPr lang="nl-NL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nl-NL" sz="16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3"/>
            <a:r>
              <a:rPr lang="nl-NL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nl-NL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nl-NL" sz="1600" dirty="0">
                <a:solidFill>
                  <a:srgbClr val="008000"/>
                </a:solidFill>
                <a:latin typeface="Consolas" panose="020B0609020204030204" pitchFamily="49" charset="0"/>
              </a:rPr>
              <a:t>--OK</a:t>
            </a:r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3"/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0</a:t>
            </a:r>
            <a:r>
              <a:rPr lang="nl-NL" sz="1600" dirty="0">
                <a:solidFill>
                  <a:srgbClr val="008000"/>
                </a:solidFill>
                <a:latin typeface="Consolas" panose="020B0609020204030204" pitchFamily="49" charset="0"/>
              </a:rPr>
              <a:t>--Niet OK</a:t>
            </a:r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nl-NL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END</a:t>
            </a:r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23928" y="343287"/>
            <a:ext cx="5029200" cy="428625"/>
          </a:xfrm>
        </p:spPr>
        <p:txBody>
          <a:bodyPr/>
          <a:lstStyle/>
          <a:p>
            <a:pPr eaLnBrk="1" hangingPunct="1"/>
            <a:r>
              <a:rPr lang="en-US" sz="2400" dirty="0" err="1" smtClean="0"/>
              <a:t>Terug</a:t>
            </a:r>
            <a:r>
              <a:rPr lang="en-US" sz="2400" dirty="0" smtClean="0"/>
              <a:t> </a:t>
            </a:r>
            <a:r>
              <a:rPr lang="en-US" sz="2400" dirty="0" err="1" smtClean="0"/>
              <a:t>naar</a:t>
            </a:r>
            <a:r>
              <a:rPr lang="en-US" sz="2400" dirty="0" smtClean="0"/>
              <a:t> het </a:t>
            </a:r>
            <a:r>
              <a:rPr lang="en-US" sz="2400" dirty="0" err="1" smtClean="0"/>
              <a:t>voorbeeld</a:t>
            </a:r>
            <a:r>
              <a:rPr lang="en-US" sz="2400" dirty="0" smtClean="0"/>
              <a:t>….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58769" y="1038912"/>
            <a:ext cx="746760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rgbClr val="000000"/>
                </a:solidFill>
                <a:latin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>
                <a:solidFill>
                  <a:srgbClr val="000000"/>
                </a:solidFill>
                <a:latin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nl-NL" b="0" kern="0" dirty="0" smtClean="0"/>
              <a:t>Voor de muziekdatabase geldt de volgende harde beperkingsregel: </a:t>
            </a:r>
            <a:r>
              <a:rPr lang="nl-NL" b="0" i="1" kern="0" dirty="0" smtClean="0"/>
              <a:t>het jaartal van een stuk moet hoger zijn dan het geboortejaar van de componist van het stuk</a:t>
            </a:r>
            <a:r>
              <a:rPr lang="nl-NL" b="0" kern="0" dirty="0" smtClean="0"/>
              <a:t>.</a:t>
            </a:r>
          </a:p>
          <a:p>
            <a:pPr>
              <a:lnSpc>
                <a:spcPct val="100000"/>
              </a:lnSpc>
            </a:pPr>
            <a:endParaRPr lang="nl-NL" b="0" kern="0" dirty="0"/>
          </a:p>
          <a:p>
            <a:pPr>
              <a:lnSpc>
                <a:spcPct val="100000"/>
              </a:lnSpc>
            </a:pPr>
            <a:endParaRPr lang="nl-NL" b="0" kern="0" dirty="0" smtClean="0"/>
          </a:p>
          <a:p>
            <a:pPr>
              <a:lnSpc>
                <a:spcPct val="100000"/>
              </a:lnSpc>
            </a:pPr>
            <a:endParaRPr lang="nl-NL" b="0" kern="0" dirty="0"/>
          </a:p>
        </p:txBody>
      </p:sp>
      <p:sp>
        <p:nvSpPr>
          <p:cNvPr id="2" name="Rectangle 1"/>
          <p:cNvSpPr/>
          <p:nvPr/>
        </p:nvSpPr>
        <p:spPr>
          <a:xfrm>
            <a:off x="1096894" y="2548624"/>
            <a:ext cx="7856234" cy="83099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Stuk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CHECK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CHK_JaartalMetGeboortedatumComponist</a:t>
            </a:r>
            <a:r>
              <a:rPr lang="nl-NL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CHECK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fnCHK_JaartalMetGeboortedatumComponist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componistid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jaartal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Line Callout 2 11"/>
          <p:cNvSpPr/>
          <p:nvPr/>
        </p:nvSpPr>
        <p:spPr bwMode="auto">
          <a:xfrm>
            <a:off x="3212364" y="4886107"/>
            <a:ext cx="4176416" cy="1063374"/>
          </a:xfrm>
          <a:prstGeom prst="borderCallout2">
            <a:avLst>
              <a:gd name="adj1" fmla="val 14103"/>
              <a:gd name="adj2" fmla="val 99692"/>
              <a:gd name="adj3" fmla="val 8871"/>
              <a:gd name="adj4" fmla="val 110336"/>
              <a:gd name="adj5" fmla="val 92134"/>
              <a:gd name="adj6" fmla="val 117168"/>
            </a:avLst>
          </a:prstGeom>
          <a:noFill/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05476" y="5922209"/>
            <a:ext cx="32476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2000" dirty="0" smtClean="0">
                <a:solidFill>
                  <a:srgbClr val="7030A0"/>
                </a:solidFill>
              </a:rPr>
              <a:t>Als er resultaat komt uit de query is het goed…</a:t>
            </a:r>
            <a:endParaRPr lang="nl-NL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10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23928" y="464391"/>
            <a:ext cx="5029200" cy="428625"/>
          </a:xfrm>
        </p:spPr>
        <p:txBody>
          <a:bodyPr/>
          <a:lstStyle/>
          <a:p>
            <a:pPr eaLnBrk="1" hangingPunct="1"/>
            <a:r>
              <a:rPr lang="en-US" sz="2400" dirty="0" err="1" smtClean="0"/>
              <a:t>Opsporen</a:t>
            </a:r>
            <a:r>
              <a:rPr lang="en-US" sz="2400" dirty="0" smtClean="0"/>
              <a:t> </a:t>
            </a:r>
            <a:r>
              <a:rPr lang="en-US" sz="2400" dirty="0" err="1" smtClean="0"/>
              <a:t>inconsistentie</a:t>
            </a:r>
            <a:endParaRPr lang="en-US" sz="24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58769" y="1038912"/>
            <a:ext cx="746760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rgbClr val="000000"/>
                </a:solidFill>
                <a:latin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>
                <a:solidFill>
                  <a:srgbClr val="000000"/>
                </a:solidFill>
                <a:latin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nl-NL" b="0" kern="0" dirty="0" smtClean="0"/>
              <a:t>Maar wat als er al foutieve populatie is?</a:t>
            </a:r>
          </a:p>
          <a:p>
            <a:pPr>
              <a:lnSpc>
                <a:spcPct val="100000"/>
              </a:lnSpc>
            </a:pPr>
            <a:endParaRPr lang="nl-NL" b="0" kern="0" dirty="0"/>
          </a:p>
          <a:p>
            <a:pPr>
              <a:lnSpc>
                <a:spcPct val="100000"/>
              </a:lnSpc>
            </a:pPr>
            <a:endParaRPr lang="nl-NL" b="0" kern="0" dirty="0" smtClean="0"/>
          </a:p>
          <a:p>
            <a:pPr>
              <a:lnSpc>
                <a:spcPct val="100000"/>
              </a:lnSpc>
            </a:pPr>
            <a:endParaRPr lang="nl-NL" b="0" kern="0" dirty="0"/>
          </a:p>
          <a:p>
            <a:pPr>
              <a:lnSpc>
                <a:spcPct val="100000"/>
              </a:lnSpc>
            </a:pPr>
            <a:r>
              <a:rPr lang="nl-NL" b="0" kern="0" dirty="0" smtClean="0"/>
              <a:t>Dan eerste opsporen met behulp van dezelfde functie!!</a:t>
            </a:r>
          </a:p>
          <a:p>
            <a:pPr>
              <a:lnSpc>
                <a:spcPct val="100000"/>
              </a:lnSpc>
            </a:pPr>
            <a:endParaRPr lang="nl-NL" b="0" kern="0" dirty="0"/>
          </a:p>
          <a:p>
            <a:pPr>
              <a:lnSpc>
                <a:spcPct val="100000"/>
              </a:lnSpc>
            </a:pPr>
            <a:endParaRPr lang="nl-NL" b="0" kern="0" dirty="0" smtClean="0"/>
          </a:p>
          <a:p>
            <a:pPr>
              <a:lnSpc>
                <a:spcPct val="100000"/>
              </a:lnSpc>
            </a:pPr>
            <a:endParaRPr lang="nl-NL" b="0" kern="0" dirty="0"/>
          </a:p>
          <a:p>
            <a:pPr>
              <a:lnSpc>
                <a:spcPct val="100000"/>
              </a:lnSpc>
            </a:pPr>
            <a:endParaRPr lang="nl-NL" b="0" kern="0" dirty="0" smtClean="0"/>
          </a:p>
          <a:p>
            <a:pPr>
              <a:lnSpc>
                <a:spcPct val="100000"/>
              </a:lnSpc>
            </a:pPr>
            <a:endParaRPr lang="nl-NL" b="0" kern="0" dirty="0"/>
          </a:p>
        </p:txBody>
      </p:sp>
      <p:sp>
        <p:nvSpPr>
          <p:cNvPr id="3" name="Rectangle 2"/>
          <p:cNvSpPr/>
          <p:nvPr/>
        </p:nvSpPr>
        <p:spPr>
          <a:xfrm>
            <a:off x="1036906" y="3688318"/>
            <a:ext cx="7896225" cy="978729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Stuk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</a:t>
            </a:r>
            <a:r>
              <a:rPr lang="nl-NL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fnCHK_JaartalMetGeboortedatumComponist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componistid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jaartal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1076897" y="1545490"/>
            <a:ext cx="7856234" cy="83099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Stuk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CHECK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CHK_JaartalMetGeboortedatumComponist</a:t>
            </a:r>
            <a:r>
              <a:rPr lang="nl-NL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CHECK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fnCHK_JaartalMetGeboortedatumComponist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componistid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jaartal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76897" y="2074807"/>
            <a:ext cx="7876230" cy="4252720"/>
            <a:chOff x="1076897" y="1971937"/>
            <a:chExt cx="7876230" cy="4252720"/>
          </a:xfrm>
        </p:grpSpPr>
        <p:sp>
          <p:nvSpPr>
            <p:cNvPr id="13" name="TextBox 12"/>
            <p:cNvSpPr txBox="1"/>
            <p:nvPr/>
          </p:nvSpPr>
          <p:spPr>
            <a:xfrm>
              <a:off x="3028950" y="5578326"/>
              <a:ext cx="478155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nl-NL" sz="2000" dirty="0" smtClean="0">
                  <a:solidFill>
                    <a:srgbClr val="7030A0"/>
                  </a:solidFill>
                </a:rPr>
                <a:t>In combinatie met de NOT operator krijg je nu de foutieve records…</a:t>
              </a:r>
              <a:endParaRPr lang="nl-NL" sz="2000" dirty="0">
                <a:solidFill>
                  <a:srgbClr val="7030A0"/>
                </a:solidFill>
              </a:endParaRPr>
            </a:p>
          </p:txBody>
        </p:sp>
        <p:sp>
          <p:nvSpPr>
            <p:cNvPr id="12" name="Line Callout 2 11"/>
            <p:cNvSpPr/>
            <p:nvPr/>
          </p:nvSpPr>
          <p:spPr bwMode="auto">
            <a:xfrm>
              <a:off x="1076897" y="1971937"/>
              <a:ext cx="7856234" cy="306777"/>
            </a:xfrm>
            <a:prstGeom prst="borderCallout2">
              <a:avLst>
                <a:gd name="adj1" fmla="val 104144"/>
                <a:gd name="adj2" fmla="val 33373"/>
                <a:gd name="adj3" fmla="val 210687"/>
                <a:gd name="adj4" fmla="val 25952"/>
                <a:gd name="adj5" fmla="val 1166416"/>
                <a:gd name="adj6" fmla="val 42362"/>
              </a:avLst>
            </a:prstGeom>
            <a:noFill/>
            <a:ln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Line Callout 2 9"/>
            <p:cNvSpPr/>
            <p:nvPr/>
          </p:nvSpPr>
          <p:spPr bwMode="auto">
            <a:xfrm>
              <a:off x="1096893" y="4353388"/>
              <a:ext cx="7856234" cy="306777"/>
            </a:xfrm>
            <a:prstGeom prst="borderCallout2">
              <a:avLst>
                <a:gd name="adj1" fmla="val 119668"/>
                <a:gd name="adj2" fmla="val 52772"/>
                <a:gd name="adj3" fmla="val 198267"/>
                <a:gd name="adj4" fmla="val 70084"/>
                <a:gd name="adj5" fmla="val 415040"/>
                <a:gd name="adj6" fmla="val 67580"/>
              </a:avLst>
            </a:prstGeom>
            <a:noFill/>
            <a:ln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803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23928" y="464391"/>
            <a:ext cx="5029200" cy="428625"/>
          </a:xfrm>
        </p:spPr>
        <p:txBody>
          <a:bodyPr/>
          <a:lstStyle/>
          <a:p>
            <a:pPr eaLnBrk="1" hangingPunct="1"/>
            <a:r>
              <a:rPr lang="en-US" sz="2400" dirty="0" err="1" smtClean="0"/>
              <a:t>Opdrachten</a:t>
            </a:r>
            <a:endParaRPr lang="en-US" sz="24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58769" y="876987"/>
            <a:ext cx="746760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rgbClr val="000000"/>
                </a:solidFill>
                <a:latin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>
                <a:solidFill>
                  <a:srgbClr val="000000"/>
                </a:solidFill>
                <a:latin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nl-NL" b="0" kern="0" dirty="0" smtClean="0"/>
              <a:t>Schrijf een user defined function die de leeftijd in dagen geeft voor een gegeven datum.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b="0" kern="0" dirty="0" smtClean="0"/>
              <a:t>	Voorbeeld aanroep</a:t>
            </a:r>
          </a:p>
          <a:p>
            <a:pPr>
              <a:lnSpc>
                <a:spcPct val="100000"/>
              </a:lnSpc>
            </a:pPr>
            <a:endParaRPr lang="nl-NL" b="0" kern="0" dirty="0"/>
          </a:p>
          <a:p>
            <a:pPr>
              <a:lnSpc>
                <a:spcPct val="100000"/>
              </a:lnSpc>
            </a:pPr>
            <a:endParaRPr lang="nl-NL" b="0" kern="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b="0" kern="0" dirty="0" smtClean="0"/>
              <a:t>	Geeft (op 31-10-2013):</a:t>
            </a:r>
          </a:p>
          <a:p>
            <a:pPr>
              <a:lnSpc>
                <a:spcPct val="100000"/>
              </a:lnSpc>
            </a:pPr>
            <a:endParaRPr lang="nl-NL" b="0" kern="0" dirty="0"/>
          </a:p>
          <a:p>
            <a:pPr>
              <a:lnSpc>
                <a:spcPct val="100000"/>
              </a:lnSpc>
            </a:pPr>
            <a:endParaRPr lang="nl-NL" b="0" kern="0" dirty="0" smtClean="0"/>
          </a:p>
          <a:p>
            <a:pPr>
              <a:lnSpc>
                <a:spcPct val="100000"/>
              </a:lnSpc>
            </a:pPr>
            <a:endParaRPr lang="nl-NL" b="0" kern="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b="0" kern="0" dirty="0" smtClean="0"/>
              <a:t>	Maak eventueel gebruik van de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b="0" kern="0" dirty="0"/>
              <a:t>	</a:t>
            </a:r>
            <a:r>
              <a:rPr lang="nl-NL" b="0" kern="0" dirty="0" smtClean="0"/>
              <a:t>DATEDIFF functie</a:t>
            </a:r>
          </a:p>
          <a:p>
            <a:pPr>
              <a:lnSpc>
                <a:spcPct val="100000"/>
              </a:lnSpc>
            </a:pPr>
            <a:r>
              <a:rPr lang="nl-NL" b="0" kern="0" dirty="0" smtClean="0"/>
              <a:t>Bekijk opnieuw opdracht 1 uit de casus. Kun je nu wel alle constraints implementeren?</a:t>
            </a:r>
            <a:endParaRPr lang="nl-NL" b="0" kern="0" dirty="0"/>
          </a:p>
          <a:p>
            <a:pPr>
              <a:lnSpc>
                <a:spcPct val="100000"/>
              </a:lnSpc>
            </a:pPr>
            <a:endParaRPr lang="nl-NL" b="0" kern="0" dirty="0" smtClean="0"/>
          </a:p>
          <a:p>
            <a:pPr>
              <a:lnSpc>
                <a:spcPct val="100000"/>
              </a:lnSpc>
            </a:pPr>
            <a:endParaRPr lang="nl-NL" b="0" kern="0" dirty="0"/>
          </a:p>
        </p:txBody>
      </p:sp>
      <p:sp>
        <p:nvSpPr>
          <p:cNvPr id="6" name="Rectangle 5"/>
          <p:cNvSpPr/>
          <p:nvPr/>
        </p:nvSpPr>
        <p:spPr>
          <a:xfrm>
            <a:off x="1266825" y="2328483"/>
            <a:ext cx="7059544" cy="535531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fnLeeftijdInDagen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FF0000"/>
                </a:solidFill>
                <a:latin typeface="Consolas" panose="020B0609020204030204" pitchFamily="49" charset="0"/>
              </a:rPr>
              <a:t>'26-Jun-1971'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endParaRPr lang="nl-NL" sz="16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16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nl-NL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nl-NL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8080"/>
                </a:solidFill>
                <a:latin typeface="Consolas" panose="020B0609020204030204" pitchFamily="49" charset="0"/>
              </a:rPr>
              <a:t>LeeftijdInDagen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911350" y="3582085"/>
          <a:ext cx="2508250" cy="1143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08250"/>
              </a:tblGrid>
              <a:tr h="571500"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2400" u="none" strike="noStrike" dirty="0">
                          <a:effectLst/>
                        </a:rPr>
                        <a:t>LeeftijdInDagen</a:t>
                      </a:r>
                      <a:endParaRPr lang="nl-NL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71500"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2400" u="none" strike="noStrike" dirty="0">
                          <a:effectLst/>
                        </a:rPr>
                        <a:t>15468</a:t>
                      </a:r>
                      <a:endParaRPr lang="nl-NL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46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23928" y="250078"/>
            <a:ext cx="5029200" cy="428625"/>
          </a:xfrm>
        </p:spPr>
        <p:txBody>
          <a:bodyPr/>
          <a:lstStyle/>
          <a:p>
            <a:pPr eaLnBrk="1" hangingPunct="1"/>
            <a:r>
              <a:rPr lang="en-US" sz="2400" dirty="0" err="1" smtClean="0"/>
              <a:t>Opdrachten</a:t>
            </a:r>
            <a:endParaRPr lang="en-US" sz="24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58769" y="1451610"/>
            <a:ext cx="7467600" cy="254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rgbClr val="000000"/>
                </a:solidFill>
                <a:latin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>
                <a:solidFill>
                  <a:srgbClr val="000000"/>
                </a:solidFill>
                <a:latin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nl-NL" b="0" kern="0" dirty="0" smtClean="0"/>
              <a:t>Zoek uit hoe je een functie kunt verwijderen.</a:t>
            </a:r>
          </a:p>
          <a:p>
            <a:pPr>
              <a:lnSpc>
                <a:spcPct val="100000"/>
              </a:lnSpc>
            </a:pPr>
            <a:r>
              <a:rPr lang="nl-NL" b="0" kern="0" dirty="0" smtClean="0"/>
              <a:t>Kun je een functie verwijderen als deze in een check constraint gebruikt wordt?</a:t>
            </a:r>
          </a:p>
          <a:p>
            <a:pPr>
              <a:lnSpc>
                <a:spcPct val="100000"/>
              </a:lnSpc>
            </a:pPr>
            <a:endParaRPr lang="nl-NL" b="0" kern="0" dirty="0" smtClean="0"/>
          </a:p>
          <a:p>
            <a:pPr>
              <a:lnSpc>
                <a:spcPct val="100000"/>
              </a:lnSpc>
            </a:pPr>
            <a:endParaRPr lang="nl-NL" b="0" kern="0" dirty="0"/>
          </a:p>
        </p:txBody>
      </p:sp>
    </p:spTree>
    <p:extLst>
      <p:ext uri="{BB962C8B-B14F-4D97-AF65-F5344CB8AC3E}">
        <p14:creationId xmlns:p14="http://schemas.microsoft.com/office/powerpoint/2010/main" val="353596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Onderwerpen</a:t>
            </a:r>
            <a:endParaRPr 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</a:rPr>
              <a:t>User defined FUNCTIONs</a:t>
            </a:r>
          </a:p>
          <a:p>
            <a:pPr marL="342900" indent="-342900">
              <a:buFontTx/>
              <a:buChar char="-"/>
            </a:pPr>
            <a:r>
              <a:rPr lang="en-US" b="0" dirty="0" err="1" smtClean="0">
                <a:solidFill>
                  <a:srgbClr val="000000"/>
                </a:solidFill>
              </a:rPr>
              <a:t>Bewaken</a:t>
            </a:r>
            <a:r>
              <a:rPr lang="en-US" b="0" dirty="0" smtClean="0">
                <a:solidFill>
                  <a:srgbClr val="000000"/>
                </a:solidFill>
              </a:rPr>
              <a:t> van </a:t>
            </a:r>
            <a:r>
              <a:rPr lang="en-US" b="0" dirty="0" err="1" smtClean="0">
                <a:solidFill>
                  <a:srgbClr val="000000"/>
                </a:solidFill>
              </a:rPr>
              <a:t>beperkingsregels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 smtClean="0">
                <a:solidFill>
                  <a:srgbClr val="000000"/>
                </a:solidFill>
              </a:rPr>
              <a:t>(</a:t>
            </a:r>
            <a:r>
              <a:rPr lang="en-US" b="0" dirty="0" err="1" smtClean="0">
                <a:solidFill>
                  <a:srgbClr val="000000"/>
                </a:solidFill>
              </a:rPr>
              <a:t>i.c.m</a:t>
            </a:r>
            <a:r>
              <a:rPr lang="en-US" b="0" smtClean="0">
                <a:solidFill>
                  <a:srgbClr val="000000"/>
                </a:solidFill>
              </a:rPr>
              <a:t>. </a:t>
            </a:r>
            <a:r>
              <a:rPr lang="en-US" b="0" dirty="0" smtClean="0">
                <a:solidFill>
                  <a:srgbClr val="000000"/>
                </a:solidFill>
              </a:rPr>
              <a:t>FUNCTIONs)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48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717476" y="64219"/>
            <a:ext cx="5244728" cy="428625"/>
          </a:xfrm>
        </p:spPr>
        <p:txBody>
          <a:bodyPr/>
          <a:lstStyle/>
          <a:p>
            <a:pPr eaLnBrk="1" hangingPunct="1"/>
            <a:r>
              <a:rPr lang="en-US" sz="2400" dirty="0"/>
              <a:t>USER DEFINED FUNCTION </a:t>
            </a:r>
            <a:endParaRPr lang="en-US" sz="2400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58770" y="975360"/>
            <a:ext cx="7953760" cy="1048797"/>
          </a:xfrm>
        </p:spPr>
        <p:txBody>
          <a:bodyPr/>
          <a:lstStyle/>
          <a:p>
            <a:r>
              <a:rPr lang="nl-NL" dirty="0" smtClean="0"/>
              <a:t>Maak een functie die het maximum bepaalt tussen 2 getallen:</a:t>
            </a:r>
          </a:p>
          <a:p>
            <a:pPr lvl="1"/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10" name="TextBox 9"/>
          <p:cNvSpPr txBox="1"/>
          <p:nvPr/>
        </p:nvSpPr>
        <p:spPr>
          <a:xfrm>
            <a:off x="1734165" y="5355979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/>
              <a:t>Processing</a:t>
            </a:r>
            <a:endParaRPr lang="nl-NL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40" y="2236214"/>
            <a:ext cx="3270522" cy="290770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6112981" y="535597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/>
              <a:t>SQL</a:t>
            </a:r>
            <a:endParaRPr lang="nl-NL" sz="2000" dirty="0"/>
          </a:p>
        </p:txBody>
      </p:sp>
      <p:sp>
        <p:nvSpPr>
          <p:cNvPr id="15" name="Rectangle 14"/>
          <p:cNvSpPr/>
          <p:nvPr/>
        </p:nvSpPr>
        <p:spPr>
          <a:xfrm>
            <a:off x="4228078" y="2239643"/>
            <a:ext cx="4725049" cy="2904279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8080"/>
                </a:solidFill>
                <a:latin typeface="Consolas" panose="020B0609020204030204" pitchFamily="49" charset="0"/>
              </a:rPr>
              <a:t>GeefMax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@a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@b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nl-NL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nl-NL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12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nl-NL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nl-NL" sz="1200" dirty="0">
                <a:solidFill>
                  <a:srgbClr val="0000FF"/>
                </a:solidFill>
                <a:latin typeface="Consolas" panose="020B0609020204030204" pitchFamily="49" charset="0"/>
              </a:rPr>
              <a:t>IF </a:t>
            </a:r>
            <a:r>
              <a:rPr lang="nl-NL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1200" dirty="0">
                <a:solidFill>
                  <a:srgbClr val="008080"/>
                </a:solidFill>
                <a:latin typeface="Consolas" panose="020B0609020204030204" pitchFamily="49" charset="0"/>
              </a:rPr>
              <a:t>@a</a:t>
            </a:r>
            <a:r>
              <a:rPr lang="nl-NL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nl-NL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200" dirty="0">
                <a:solidFill>
                  <a:srgbClr val="008080"/>
                </a:solidFill>
                <a:latin typeface="Consolas" panose="020B0609020204030204" pitchFamily="49" charset="0"/>
              </a:rPr>
              <a:t>@b</a:t>
            </a:r>
            <a:r>
              <a:rPr lang="nl-NL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NL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l-NL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nl-NL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200" dirty="0">
                <a:solidFill>
                  <a:srgbClr val="008080"/>
                </a:solidFill>
                <a:latin typeface="Consolas" panose="020B0609020204030204" pitchFamily="49" charset="0"/>
              </a:rPr>
              <a:t>@a</a:t>
            </a:r>
            <a:endParaRPr lang="nl-NL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nl-NL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nl-NL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l-NL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nl-NL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200" dirty="0">
                <a:solidFill>
                  <a:srgbClr val="008080"/>
                </a:solidFill>
                <a:latin typeface="Consolas" panose="020B0609020204030204" pitchFamily="49" charset="0"/>
              </a:rPr>
              <a:t>@b</a:t>
            </a:r>
            <a:endParaRPr lang="nl-NL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endParaRPr lang="nl-NL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nl-NL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NL" sz="1200" dirty="0">
                <a:solidFill>
                  <a:prstClr val="black"/>
                </a:solidFill>
                <a:latin typeface="Consolas" panose="020B0609020204030204" pitchFamily="49" charset="0"/>
              </a:rPr>
              <a:t> 0 </a:t>
            </a:r>
            <a:r>
              <a:rPr lang="nl-NL" sz="1200" dirty="0">
                <a:solidFill>
                  <a:srgbClr val="008000"/>
                </a:solidFill>
                <a:latin typeface="Consolas" panose="020B0609020204030204" pitchFamily="49" charset="0"/>
              </a:rPr>
              <a:t>--eis van SQL Server: </a:t>
            </a:r>
            <a:endParaRPr lang="nl-NL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nl-NL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nl-NL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nl-NL" sz="1200" dirty="0">
                <a:solidFill>
                  <a:srgbClr val="008000"/>
                </a:solidFill>
                <a:latin typeface="Consolas" panose="020B0609020204030204" pitchFamily="49" charset="0"/>
              </a:rPr>
              <a:t>laatste regel </a:t>
            </a:r>
            <a:r>
              <a:rPr lang="nl-NL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moet </a:t>
            </a:r>
            <a:r>
              <a:rPr lang="nl-NL" sz="1200" dirty="0">
                <a:solidFill>
                  <a:srgbClr val="008000"/>
                </a:solidFill>
                <a:latin typeface="Consolas" panose="020B0609020204030204" pitchFamily="49" charset="0"/>
              </a:rPr>
              <a:t>een RETURN zijn</a:t>
            </a:r>
            <a:endParaRPr lang="nl-NL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nl-NL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nl-NL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--&gt;</a:t>
            </a:r>
            <a:r>
              <a:rPr lang="nl-NL" sz="1200" dirty="0">
                <a:solidFill>
                  <a:srgbClr val="008000"/>
                </a:solidFill>
                <a:latin typeface="Consolas" panose="020B0609020204030204" pitchFamily="49" charset="0"/>
              </a:rPr>
              <a:t>beetje gekunsteld, </a:t>
            </a:r>
            <a:endParaRPr lang="nl-NL" sz="12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nl-NL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  --maar </a:t>
            </a:r>
            <a:r>
              <a:rPr lang="nl-NL" sz="1200" dirty="0">
                <a:solidFill>
                  <a:srgbClr val="008000"/>
                </a:solidFill>
                <a:latin typeface="Consolas" panose="020B0609020204030204" pitchFamily="49" charset="0"/>
              </a:rPr>
              <a:t>dan lijkt het </a:t>
            </a:r>
            <a:r>
              <a:rPr lang="nl-NL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op Processing vb</a:t>
            </a:r>
            <a:endParaRPr lang="nl-NL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12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nl-NL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nl-NL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27490" y="1339298"/>
            <a:ext cx="302563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2000" dirty="0" smtClean="0">
                <a:solidFill>
                  <a:srgbClr val="7030A0"/>
                </a:solidFill>
              </a:rPr>
              <a:t>Transact-SQL: Microsoft uitbreiding op SQL </a:t>
            </a:r>
            <a:endParaRPr lang="nl-NL" sz="2000" dirty="0">
              <a:solidFill>
                <a:srgbClr val="7030A0"/>
              </a:solidFill>
            </a:endParaRPr>
          </a:p>
        </p:txBody>
      </p:sp>
      <p:sp>
        <p:nvSpPr>
          <p:cNvPr id="20" name="Line Callout 2 19"/>
          <p:cNvSpPr/>
          <p:nvPr/>
        </p:nvSpPr>
        <p:spPr bwMode="auto">
          <a:xfrm>
            <a:off x="4709160" y="2903221"/>
            <a:ext cx="1630680" cy="1051560"/>
          </a:xfrm>
          <a:prstGeom prst="borderCallout2">
            <a:avLst>
              <a:gd name="adj1" fmla="val -10528"/>
              <a:gd name="adj2" fmla="val 39979"/>
              <a:gd name="adj3" fmla="val -95366"/>
              <a:gd name="adj4" fmla="val 54856"/>
              <a:gd name="adj5" fmla="val -120018"/>
              <a:gd name="adj6" fmla="val 74887"/>
            </a:avLst>
          </a:prstGeom>
          <a:noFill/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57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349" t="1615" r="-349" b="36142"/>
          <a:stretch/>
        </p:blipFill>
        <p:spPr>
          <a:xfrm>
            <a:off x="805670" y="2249501"/>
            <a:ext cx="3317305" cy="1762429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627120" y="178435"/>
            <a:ext cx="5326008" cy="428625"/>
          </a:xfrm>
        </p:spPr>
        <p:txBody>
          <a:bodyPr/>
          <a:lstStyle/>
          <a:p>
            <a:pPr eaLnBrk="1" hangingPunct="1"/>
            <a:r>
              <a:rPr lang="en-US" sz="2400" dirty="0" smtClean="0"/>
              <a:t>USER DEFINED FUNCTION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84338" y="893016"/>
            <a:ext cx="7467600" cy="621911"/>
          </a:xfrm>
        </p:spPr>
        <p:txBody>
          <a:bodyPr>
            <a:normAutofit fontScale="92500"/>
          </a:bodyPr>
          <a:lstStyle/>
          <a:p>
            <a:r>
              <a:rPr lang="nl-NL" dirty="0" smtClean="0"/>
              <a:t>Maak een functie die het maximum bepaalt tussen 2 getallen:</a:t>
            </a:r>
          </a:p>
          <a:p>
            <a:pPr lvl="1"/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15" name="Rectangle 14"/>
          <p:cNvSpPr/>
          <p:nvPr/>
        </p:nvSpPr>
        <p:spPr>
          <a:xfrm>
            <a:off x="4228078" y="2159633"/>
            <a:ext cx="4824482" cy="286232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8080"/>
                </a:solidFill>
                <a:latin typeface="Consolas" panose="020B0609020204030204" pitchFamily="49" charset="0"/>
              </a:rPr>
              <a:t>GeefMax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@a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@b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nl-NL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nl-NL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12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nl-NL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nl-NL" sz="1200" dirty="0">
                <a:solidFill>
                  <a:srgbClr val="0000FF"/>
                </a:solidFill>
                <a:latin typeface="Consolas" panose="020B0609020204030204" pitchFamily="49" charset="0"/>
              </a:rPr>
              <a:t>IF </a:t>
            </a:r>
            <a:r>
              <a:rPr lang="nl-NL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1200" dirty="0">
                <a:solidFill>
                  <a:srgbClr val="008080"/>
                </a:solidFill>
                <a:latin typeface="Consolas" panose="020B0609020204030204" pitchFamily="49" charset="0"/>
              </a:rPr>
              <a:t>@a</a:t>
            </a:r>
            <a:r>
              <a:rPr lang="nl-NL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nl-NL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200" dirty="0">
                <a:solidFill>
                  <a:srgbClr val="008080"/>
                </a:solidFill>
                <a:latin typeface="Consolas" panose="020B0609020204030204" pitchFamily="49" charset="0"/>
              </a:rPr>
              <a:t>@b</a:t>
            </a:r>
            <a:r>
              <a:rPr lang="nl-NL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NL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l-NL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nl-NL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200" dirty="0">
                <a:solidFill>
                  <a:srgbClr val="008080"/>
                </a:solidFill>
                <a:latin typeface="Consolas" panose="020B0609020204030204" pitchFamily="49" charset="0"/>
              </a:rPr>
              <a:t>@a</a:t>
            </a:r>
            <a:endParaRPr lang="nl-NL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nl-NL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nl-NL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l-NL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nl-NL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200" dirty="0">
                <a:solidFill>
                  <a:srgbClr val="008080"/>
                </a:solidFill>
                <a:latin typeface="Consolas" panose="020B0609020204030204" pitchFamily="49" charset="0"/>
              </a:rPr>
              <a:t>@b</a:t>
            </a:r>
            <a:endParaRPr lang="nl-NL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endParaRPr lang="nl-NL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nl-NL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NL" sz="1200" dirty="0">
                <a:solidFill>
                  <a:prstClr val="black"/>
                </a:solidFill>
                <a:latin typeface="Consolas" panose="020B0609020204030204" pitchFamily="49" charset="0"/>
              </a:rPr>
              <a:t> 0 </a:t>
            </a:r>
            <a:r>
              <a:rPr lang="nl-NL" sz="1200" dirty="0">
                <a:solidFill>
                  <a:srgbClr val="008000"/>
                </a:solidFill>
                <a:latin typeface="Consolas" panose="020B0609020204030204" pitchFamily="49" charset="0"/>
              </a:rPr>
              <a:t>--eis van SQL Server: </a:t>
            </a:r>
            <a:endParaRPr lang="nl-NL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nl-NL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nl-NL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nl-NL" sz="1200" dirty="0">
                <a:solidFill>
                  <a:srgbClr val="008000"/>
                </a:solidFill>
                <a:latin typeface="Consolas" panose="020B0609020204030204" pitchFamily="49" charset="0"/>
              </a:rPr>
              <a:t>laatste regel </a:t>
            </a:r>
            <a:r>
              <a:rPr lang="nl-NL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moet </a:t>
            </a:r>
            <a:r>
              <a:rPr lang="nl-NL" sz="1200" dirty="0">
                <a:solidFill>
                  <a:srgbClr val="008000"/>
                </a:solidFill>
                <a:latin typeface="Consolas" panose="020B0609020204030204" pitchFamily="49" charset="0"/>
              </a:rPr>
              <a:t>een RETURN zijn</a:t>
            </a:r>
            <a:endParaRPr lang="nl-NL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nl-NL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nl-NL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--&gt;</a:t>
            </a:r>
            <a:r>
              <a:rPr lang="nl-NL" sz="1200" dirty="0">
                <a:solidFill>
                  <a:srgbClr val="008000"/>
                </a:solidFill>
                <a:latin typeface="Consolas" panose="020B0609020204030204" pitchFamily="49" charset="0"/>
              </a:rPr>
              <a:t>beetje gekunsteld, </a:t>
            </a:r>
            <a:endParaRPr lang="nl-NL" sz="12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nl-NL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  --maar </a:t>
            </a:r>
            <a:r>
              <a:rPr lang="nl-NL" sz="1200" dirty="0">
                <a:solidFill>
                  <a:srgbClr val="008000"/>
                </a:solidFill>
                <a:latin typeface="Consolas" panose="020B0609020204030204" pitchFamily="49" charset="0"/>
              </a:rPr>
              <a:t>dan lijkt het </a:t>
            </a:r>
            <a:r>
              <a:rPr lang="nl-NL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op Processing vb</a:t>
            </a:r>
            <a:endParaRPr lang="nl-NL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12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nl-NL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nl-NL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377387" y="1514927"/>
            <a:ext cx="5278056" cy="1008355"/>
            <a:chOff x="1377387" y="1514927"/>
            <a:chExt cx="5278056" cy="1008355"/>
          </a:xfrm>
        </p:grpSpPr>
        <p:sp>
          <p:nvSpPr>
            <p:cNvPr id="19" name="Line Callout 2 18"/>
            <p:cNvSpPr/>
            <p:nvPr/>
          </p:nvSpPr>
          <p:spPr bwMode="auto">
            <a:xfrm>
              <a:off x="1377387" y="2247789"/>
              <a:ext cx="856527" cy="275493"/>
            </a:xfrm>
            <a:prstGeom prst="borderCallout2">
              <a:avLst>
                <a:gd name="adj1" fmla="val -31555"/>
                <a:gd name="adj2" fmla="val 82487"/>
                <a:gd name="adj3" fmla="val -77770"/>
                <a:gd name="adj4" fmla="val 95258"/>
                <a:gd name="adj5" fmla="val -170928"/>
                <a:gd name="adj6" fmla="val 217607"/>
              </a:avLst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2400" b="1" i="0" u="none" strike="noStrike" cap="none" normalizeH="0" baseline="0" dirty="0" smtClean="0">
                  <a:ln>
                    <a:noFill/>
                  </a:ln>
                  <a:noFill/>
                  <a:effectLst/>
                  <a:latin typeface="Arial" charset="0"/>
                </a:rPr>
                <a:t>m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09397" y="1514927"/>
              <a:ext cx="1837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 smtClean="0">
                  <a:solidFill>
                    <a:schemeClr val="tx1"/>
                  </a:solidFill>
                </a:rPr>
                <a:t>Functie naam</a:t>
              </a:r>
              <a:endParaRPr lang="nl-NL" sz="2000" dirty="0">
                <a:solidFill>
                  <a:schemeClr val="tx1"/>
                </a:solidFill>
              </a:endParaRPr>
            </a:p>
          </p:txBody>
        </p:sp>
        <p:sp>
          <p:nvSpPr>
            <p:cNvPr id="21" name="Line Callout 2 20"/>
            <p:cNvSpPr/>
            <p:nvPr/>
          </p:nvSpPr>
          <p:spPr bwMode="auto">
            <a:xfrm>
              <a:off x="5654237" y="2247789"/>
              <a:ext cx="1001206" cy="267347"/>
            </a:xfrm>
            <a:prstGeom prst="borderCallout2">
              <a:avLst>
                <a:gd name="adj1" fmla="val -31555"/>
                <a:gd name="adj2" fmla="val 82487"/>
                <a:gd name="adj3" fmla="val -95088"/>
                <a:gd name="adj4" fmla="val 70980"/>
                <a:gd name="adj5" fmla="val -209893"/>
                <a:gd name="adj6" fmla="val -45978"/>
              </a:avLst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2400" b="1" i="0" u="none" strike="noStrike" cap="none" normalizeH="0" baseline="0" dirty="0" smtClean="0">
                  <a:ln>
                    <a:noFill/>
                  </a:ln>
                  <a:noFill/>
                  <a:effectLst/>
                  <a:latin typeface="Arial" charset="0"/>
                </a:rPr>
                <a:t>m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328857" y="1422836"/>
            <a:ext cx="5612791" cy="1098512"/>
            <a:chOff x="2328857" y="1422836"/>
            <a:chExt cx="5612791" cy="1098512"/>
          </a:xfrm>
        </p:grpSpPr>
        <p:sp>
          <p:nvSpPr>
            <p:cNvPr id="22" name="Line Callout 2 21"/>
            <p:cNvSpPr/>
            <p:nvPr/>
          </p:nvSpPr>
          <p:spPr bwMode="auto">
            <a:xfrm>
              <a:off x="6750386" y="2228208"/>
              <a:ext cx="1191262" cy="286928"/>
            </a:xfrm>
            <a:prstGeom prst="borderCallout2">
              <a:avLst>
                <a:gd name="adj1" fmla="val -31555"/>
                <a:gd name="adj2" fmla="val 82487"/>
                <a:gd name="adj3" fmla="val -123326"/>
                <a:gd name="adj4" fmla="val 81668"/>
                <a:gd name="adj5" fmla="val -205859"/>
                <a:gd name="adj6" fmla="val 57015"/>
              </a:avLst>
            </a:prstGeom>
            <a:noFill/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2400" b="1" i="0" u="none" strike="noStrike" cap="none" normalizeH="0" baseline="0" dirty="0" smtClean="0">
                  <a:ln>
                    <a:noFill/>
                  </a:ln>
                  <a:noFill/>
                  <a:effectLst/>
                  <a:latin typeface="Arial" charset="0"/>
                </a:rPr>
                <a:t>m</a:t>
              </a:r>
            </a:p>
          </p:txBody>
        </p:sp>
        <p:sp>
          <p:nvSpPr>
            <p:cNvPr id="23" name="Line Callout 2 22"/>
            <p:cNvSpPr/>
            <p:nvPr/>
          </p:nvSpPr>
          <p:spPr bwMode="auto">
            <a:xfrm>
              <a:off x="2328857" y="2197131"/>
              <a:ext cx="1422755" cy="324217"/>
            </a:xfrm>
            <a:prstGeom prst="borderCallout2">
              <a:avLst>
                <a:gd name="adj1" fmla="val -31555"/>
                <a:gd name="adj2" fmla="val 82487"/>
                <a:gd name="adj3" fmla="val -77770"/>
                <a:gd name="adj4" fmla="val 95258"/>
                <a:gd name="adj5" fmla="val -185208"/>
                <a:gd name="adj6" fmla="val 228183"/>
              </a:avLst>
            </a:prstGeom>
            <a:noFill/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2400" b="1" i="0" u="none" strike="noStrike" cap="none" normalizeH="0" baseline="0" dirty="0" smtClean="0">
                  <a:ln>
                    <a:noFill/>
                  </a:ln>
                  <a:noFill/>
                  <a:effectLst/>
                  <a:latin typeface="Arial" charset="0"/>
                </a:rPr>
                <a:t>m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44077" y="1422836"/>
              <a:ext cx="15808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nl-NL" sz="2000" dirty="0" smtClean="0">
                  <a:solidFill>
                    <a:srgbClr val="C00000"/>
                  </a:solidFill>
                </a:rPr>
                <a:t>Parameters</a:t>
              </a:r>
              <a:endParaRPr lang="nl-NL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55732" y="2227469"/>
            <a:ext cx="4693402" cy="3209318"/>
            <a:chOff x="855732" y="2247789"/>
            <a:chExt cx="4693402" cy="3209318"/>
          </a:xfrm>
        </p:grpSpPr>
        <p:sp>
          <p:nvSpPr>
            <p:cNvPr id="25" name="Line Callout 2 24"/>
            <p:cNvSpPr/>
            <p:nvPr/>
          </p:nvSpPr>
          <p:spPr bwMode="auto">
            <a:xfrm>
              <a:off x="855732" y="2247789"/>
              <a:ext cx="416552" cy="288918"/>
            </a:xfrm>
            <a:prstGeom prst="borderCallout2">
              <a:avLst>
                <a:gd name="adj1" fmla="val 96644"/>
                <a:gd name="adj2" fmla="val 60258"/>
                <a:gd name="adj3" fmla="val 162603"/>
                <a:gd name="adj4" fmla="val 64692"/>
                <a:gd name="adj5" fmla="val 954819"/>
                <a:gd name="adj6" fmla="val 481582"/>
              </a:avLst>
            </a:prstGeom>
            <a:noFill/>
            <a:ln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04904" y="5087775"/>
              <a:ext cx="15231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nl-NL" sz="2000" dirty="0">
                  <a:solidFill>
                    <a:srgbClr val="7030A0"/>
                  </a:solidFill>
                </a:rPr>
                <a:t>r</a:t>
              </a:r>
              <a:r>
                <a:rPr lang="nl-NL" sz="2000" dirty="0" smtClean="0">
                  <a:solidFill>
                    <a:srgbClr val="7030A0"/>
                  </a:solidFill>
                </a:rPr>
                <a:t>eturn type</a:t>
              </a:r>
              <a:endParaRPr lang="nl-NL" sz="2000" dirty="0">
                <a:solidFill>
                  <a:srgbClr val="7030A0"/>
                </a:solidFill>
              </a:endParaRPr>
            </a:p>
          </p:txBody>
        </p:sp>
        <p:sp>
          <p:nvSpPr>
            <p:cNvPr id="27" name="Line Callout 2 26"/>
            <p:cNvSpPr/>
            <p:nvPr/>
          </p:nvSpPr>
          <p:spPr bwMode="auto">
            <a:xfrm>
              <a:off x="4920481" y="2440657"/>
              <a:ext cx="628653" cy="244670"/>
            </a:xfrm>
            <a:prstGeom prst="borderCallout2">
              <a:avLst>
                <a:gd name="adj1" fmla="val 105636"/>
                <a:gd name="adj2" fmla="val 41981"/>
                <a:gd name="adj3" fmla="val 174563"/>
                <a:gd name="adj4" fmla="val 37838"/>
                <a:gd name="adj5" fmla="val 1062674"/>
                <a:gd name="adj6" fmla="val -158290"/>
              </a:avLst>
            </a:prstGeom>
            <a:noFill/>
            <a:ln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86407" y="2226218"/>
            <a:ext cx="6386500" cy="3692554"/>
            <a:chOff x="786407" y="2226218"/>
            <a:chExt cx="6386500" cy="3692554"/>
          </a:xfrm>
        </p:grpSpPr>
        <p:sp>
          <p:nvSpPr>
            <p:cNvPr id="32" name="Line Callout 2 31"/>
            <p:cNvSpPr/>
            <p:nvPr/>
          </p:nvSpPr>
          <p:spPr bwMode="auto">
            <a:xfrm>
              <a:off x="3845374" y="2226218"/>
              <a:ext cx="277601" cy="288918"/>
            </a:xfrm>
            <a:prstGeom prst="borderCallout2">
              <a:avLst>
                <a:gd name="adj1" fmla="val 96644"/>
                <a:gd name="adj2" fmla="val 60258"/>
                <a:gd name="adj3" fmla="val 162603"/>
                <a:gd name="adj4" fmla="val 64692"/>
                <a:gd name="adj5" fmla="val 1075005"/>
                <a:gd name="adj6" fmla="val 510768"/>
              </a:avLst>
            </a:prstGeom>
            <a:noFill/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2400" b="1" i="0" u="none" strike="noStrike" cap="none" normalizeH="0" baseline="0" dirty="0" smtClean="0">
                  <a:ln>
                    <a:noFill/>
                  </a:ln>
                  <a:noFill/>
                  <a:effectLst/>
                  <a:latin typeface="Arial" charset="0"/>
                </a:rPr>
                <a:t>m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93253" y="5272441"/>
              <a:ext cx="1779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 smtClean="0">
                  <a:solidFill>
                    <a:srgbClr val="00B050"/>
                  </a:solidFill>
                </a:rPr>
                <a:t>functie  body</a:t>
              </a:r>
            </a:p>
            <a:p>
              <a:r>
                <a:rPr lang="nl-NL" sz="2000" dirty="0" smtClean="0">
                  <a:solidFill>
                    <a:srgbClr val="00B050"/>
                  </a:solidFill>
                </a:rPr>
                <a:t>(begin-eind)</a:t>
              </a:r>
              <a:endParaRPr lang="nl-NL" sz="2000" dirty="0">
                <a:solidFill>
                  <a:srgbClr val="00B050"/>
                </a:solidFill>
              </a:endParaRPr>
            </a:p>
          </p:txBody>
        </p:sp>
        <p:sp>
          <p:nvSpPr>
            <p:cNvPr id="34" name="Line Callout 2 33"/>
            <p:cNvSpPr/>
            <p:nvPr/>
          </p:nvSpPr>
          <p:spPr bwMode="auto">
            <a:xfrm>
              <a:off x="4291828" y="2767671"/>
              <a:ext cx="628653" cy="244670"/>
            </a:xfrm>
            <a:prstGeom prst="borderCallout2">
              <a:avLst>
                <a:gd name="adj1" fmla="val 105636"/>
                <a:gd name="adj2" fmla="val 41981"/>
                <a:gd name="adj3" fmla="val 169832"/>
                <a:gd name="adj4" fmla="val 54409"/>
                <a:gd name="adj5" fmla="val 1020097"/>
                <a:gd name="adj6" fmla="val 364608"/>
              </a:avLst>
            </a:prstGeom>
            <a:noFill/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2400" b="1" i="0" u="none" strike="noStrike" cap="none" normalizeH="0" baseline="0" dirty="0" smtClean="0">
                  <a:ln>
                    <a:noFill/>
                  </a:ln>
                  <a:noFill/>
                  <a:effectLst/>
                  <a:latin typeface="Arial" charset="0"/>
                </a:rPr>
                <a:t>m</a:t>
              </a:r>
            </a:p>
          </p:txBody>
        </p:sp>
        <p:sp>
          <p:nvSpPr>
            <p:cNvPr id="35" name="Line Callout 2 34"/>
            <p:cNvSpPr/>
            <p:nvPr/>
          </p:nvSpPr>
          <p:spPr bwMode="auto">
            <a:xfrm>
              <a:off x="786407" y="3590794"/>
              <a:ext cx="277601" cy="288918"/>
            </a:xfrm>
            <a:prstGeom prst="borderCallout2">
              <a:avLst>
                <a:gd name="adj1" fmla="val 96644"/>
                <a:gd name="adj2" fmla="val 60258"/>
                <a:gd name="adj3" fmla="val 162603"/>
                <a:gd name="adj4" fmla="val 64692"/>
                <a:gd name="adj5" fmla="val 630315"/>
                <a:gd name="adj6" fmla="val 1611527"/>
              </a:avLst>
            </a:prstGeom>
            <a:noFill/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2400" b="1" i="0" u="none" strike="noStrike" cap="none" normalizeH="0" baseline="0" dirty="0" smtClean="0">
                  <a:ln>
                    <a:noFill/>
                  </a:ln>
                  <a:noFill/>
                  <a:effectLst/>
                  <a:latin typeface="Arial" charset="0"/>
                </a:rPr>
                <a:t>m</a:t>
              </a:r>
            </a:p>
          </p:txBody>
        </p:sp>
        <p:sp>
          <p:nvSpPr>
            <p:cNvPr id="36" name="Line Callout 2 35"/>
            <p:cNvSpPr/>
            <p:nvPr/>
          </p:nvSpPr>
          <p:spPr bwMode="auto">
            <a:xfrm>
              <a:off x="4291827" y="4603638"/>
              <a:ext cx="628653" cy="244670"/>
            </a:xfrm>
            <a:prstGeom prst="borderCallout2">
              <a:avLst>
                <a:gd name="adj1" fmla="val 105636"/>
                <a:gd name="adj2" fmla="val 41981"/>
                <a:gd name="adj3" fmla="val 169832"/>
                <a:gd name="adj4" fmla="val 54409"/>
                <a:gd name="adj5" fmla="val 371986"/>
                <a:gd name="adj6" fmla="val 267025"/>
              </a:avLst>
            </a:prstGeom>
            <a:noFill/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2400" b="1" i="0" u="none" strike="noStrike" cap="none" normalizeH="0" baseline="0" dirty="0" smtClean="0">
                  <a:ln>
                    <a:noFill/>
                  </a:ln>
                  <a:noFill/>
                  <a:effectLst/>
                  <a:latin typeface="Arial" charset="0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249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627120" y="96437"/>
            <a:ext cx="5326008" cy="428625"/>
          </a:xfrm>
        </p:spPr>
        <p:txBody>
          <a:bodyPr/>
          <a:lstStyle/>
          <a:p>
            <a:pPr eaLnBrk="1" hangingPunct="1"/>
            <a:r>
              <a:rPr lang="en-US" sz="2400" dirty="0" smtClean="0"/>
              <a:t>USER DEFINED FUNCTION </a:t>
            </a:r>
            <a:r>
              <a:rPr lang="en-US" sz="2400" dirty="0" err="1" smtClean="0"/>
              <a:t>voorbeeld</a:t>
            </a:r>
            <a:r>
              <a:rPr lang="en-US" sz="2400" dirty="0" smtClean="0"/>
              <a:t> </a:t>
            </a:r>
            <a:r>
              <a:rPr lang="en-US" sz="2400" dirty="0" err="1" smtClean="0"/>
              <a:t>aanroep</a:t>
            </a:r>
            <a:endParaRPr lang="en-US" sz="2400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58770" y="1577340"/>
            <a:ext cx="7467600" cy="4236720"/>
          </a:xfrm>
        </p:spPr>
        <p:txBody>
          <a:bodyPr/>
          <a:lstStyle/>
          <a:p>
            <a:r>
              <a:rPr lang="nl-NL" dirty="0" smtClean="0"/>
              <a:t>Voorbeeld aanroep van een User Defined Function: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Vergelijkbaar met Processing:</a:t>
            </a:r>
          </a:p>
          <a:p>
            <a:pPr lvl="1"/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Rectangle 1"/>
          <p:cNvSpPr/>
          <p:nvPr/>
        </p:nvSpPr>
        <p:spPr>
          <a:xfrm>
            <a:off x="1295650" y="2051116"/>
            <a:ext cx="6593840" cy="4247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nl-NL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nl-NL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nl-NL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NL" sz="2400" dirty="0">
                <a:solidFill>
                  <a:srgbClr val="008080"/>
                </a:solidFill>
                <a:latin typeface="Consolas" panose="020B0609020204030204" pitchFamily="49" charset="0"/>
              </a:rPr>
              <a:t>GeefMax</a:t>
            </a:r>
            <a:r>
              <a:rPr lang="nl-NL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2400" dirty="0">
                <a:solidFill>
                  <a:prstClr val="black"/>
                </a:solidFill>
                <a:latin typeface="Consolas" panose="020B0609020204030204" pitchFamily="49" charset="0"/>
              </a:rPr>
              <a:t>5</a:t>
            </a:r>
            <a:r>
              <a:rPr lang="nl-NL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NL" sz="2400" dirty="0">
                <a:solidFill>
                  <a:prstClr val="black"/>
                </a:solidFill>
                <a:latin typeface="Consolas" panose="020B0609020204030204" pitchFamily="49" charset="0"/>
              </a:rPr>
              <a:t>8</a:t>
            </a:r>
            <a:r>
              <a:rPr lang="nl-NL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/>
          <a:srcRect t="78880" b="9714"/>
          <a:stretch/>
        </p:blipFill>
        <p:spPr>
          <a:xfrm>
            <a:off x="1228447" y="4316386"/>
            <a:ext cx="3270522" cy="295276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31" name="TextBox 30"/>
          <p:cNvSpPr txBox="1"/>
          <p:nvPr/>
        </p:nvSpPr>
        <p:spPr>
          <a:xfrm>
            <a:off x="1295650" y="4611662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/>
              <a:t>Processing</a:t>
            </a:r>
            <a:endParaRPr lang="nl-NL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1295650" y="2475848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/>
              <a:t>SQL</a:t>
            </a:r>
            <a:endParaRPr lang="nl-NL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2981129" y="3046458"/>
            <a:ext cx="34596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sz="2000" dirty="0" smtClean="0">
                <a:solidFill>
                  <a:srgbClr val="7030A0"/>
                </a:solidFill>
              </a:rPr>
              <a:t>Returneert een 8 (type INT)</a:t>
            </a:r>
            <a:endParaRPr lang="nl-NL" sz="2000" dirty="0">
              <a:solidFill>
                <a:srgbClr val="7030A0"/>
              </a:solidFill>
            </a:endParaRPr>
          </a:p>
        </p:txBody>
      </p:sp>
      <p:sp>
        <p:nvSpPr>
          <p:cNvPr id="45" name="Line Callout 2 44"/>
          <p:cNvSpPr/>
          <p:nvPr/>
        </p:nvSpPr>
        <p:spPr bwMode="auto">
          <a:xfrm>
            <a:off x="2447156" y="2123506"/>
            <a:ext cx="2886844" cy="288918"/>
          </a:xfrm>
          <a:prstGeom prst="borderCallout2">
            <a:avLst>
              <a:gd name="adj1" fmla="val 116425"/>
              <a:gd name="adj2" fmla="val 45081"/>
              <a:gd name="adj3" fmla="val 225242"/>
              <a:gd name="adj4" fmla="val 42586"/>
              <a:gd name="adj5" fmla="val 344914"/>
              <a:gd name="adj6" fmla="val 55816"/>
            </a:avLst>
          </a:prstGeom>
          <a:noFill/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61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627120" y="48717"/>
            <a:ext cx="5326008" cy="428625"/>
          </a:xfrm>
        </p:spPr>
        <p:txBody>
          <a:bodyPr/>
          <a:lstStyle/>
          <a:p>
            <a:pPr eaLnBrk="1" hangingPunct="1"/>
            <a:r>
              <a:rPr lang="en-US" sz="2400" dirty="0" smtClean="0"/>
              <a:t>USER DEFINED FUNCTION </a:t>
            </a:r>
            <a:r>
              <a:rPr lang="en-US" sz="2400" dirty="0" err="1" smtClean="0"/>
              <a:t>voorbeeld</a:t>
            </a:r>
            <a:r>
              <a:rPr lang="en-US" sz="2400" dirty="0" smtClean="0"/>
              <a:t> </a:t>
            </a:r>
            <a:r>
              <a:rPr lang="en-US" sz="2400" dirty="0" err="1" smtClean="0"/>
              <a:t>aanroep</a:t>
            </a:r>
            <a:endParaRPr lang="en-US" sz="2400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58770" y="1283970"/>
            <a:ext cx="7467600" cy="4838700"/>
          </a:xfrm>
        </p:spPr>
        <p:txBody>
          <a:bodyPr/>
          <a:lstStyle/>
          <a:p>
            <a:r>
              <a:rPr lang="nl-NL" dirty="0" smtClean="0"/>
              <a:t>Aanroep in combinatie met data uit tabellen:</a:t>
            </a:r>
          </a:p>
          <a:p>
            <a:pPr marL="0" indent="0">
              <a:buNone/>
            </a:pPr>
            <a:r>
              <a:rPr lang="nl-NL" dirty="0" smtClean="0"/>
              <a:t>Voorbeeld: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Tabel: Resultaten</a:t>
            </a:r>
          </a:p>
          <a:p>
            <a:endParaRPr lang="nl-NL" dirty="0"/>
          </a:p>
          <a:p>
            <a:pPr lvl="1"/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i="1" dirty="0" smtClean="0"/>
              <a:t>Geef voor elke student per vak het eindcijfer. Het eindcijfer wordt hier bepaald uit het toetsresultaat en de herkansing waarbij het hoogste cijfer telt.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76422" y="2897225"/>
          <a:ext cx="4067177" cy="12287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4030"/>
                <a:gridCol w="900690"/>
                <a:gridCol w="1336961"/>
                <a:gridCol w="1055496"/>
              </a:tblGrid>
              <a:tr h="31107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 dirty="0">
                          <a:effectLst/>
                        </a:rPr>
                        <a:t>student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>
                          <a:effectLst/>
                        </a:rPr>
                        <a:t>vak</a:t>
                      </a:r>
                      <a:endParaRPr lang="nl-N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 dirty="0">
                          <a:effectLst/>
                        </a:rPr>
                        <a:t>toetsresultaat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>
                          <a:effectLst/>
                        </a:rPr>
                        <a:t>herkansing</a:t>
                      </a:r>
                      <a:endParaRPr lang="nl-N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51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>
                          <a:effectLst/>
                        </a:rPr>
                        <a:t>Jarno</a:t>
                      </a:r>
                      <a:endParaRPr lang="nl-N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>
                          <a:effectLst/>
                        </a:rPr>
                        <a:t>SQL</a:t>
                      </a:r>
                      <a:endParaRPr lang="nl-N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>
                          <a:effectLst/>
                        </a:rPr>
                        <a:t>5</a:t>
                      </a:r>
                      <a:endParaRPr lang="nl-N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>
                          <a:effectLst/>
                        </a:rPr>
                        <a:t>6</a:t>
                      </a:r>
                      <a:endParaRPr lang="nl-N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107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>
                          <a:effectLst/>
                        </a:rPr>
                        <a:t>Jorn</a:t>
                      </a:r>
                      <a:endParaRPr lang="nl-N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>
                          <a:effectLst/>
                        </a:rPr>
                        <a:t>SQL</a:t>
                      </a:r>
                      <a:endParaRPr lang="nl-N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>
                          <a:effectLst/>
                        </a:rPr>
                        <a:t>4</a:t>
                      </a:r>
                      <a:endParaRPr lang="nl-N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>
                          <a:effectLst/>
                        </a:rPr>
                        <a:t>3</a:t>
                      </a:r>
                      <a:endParaRPr lang="nl-N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107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>
                          <a:effectLst/>
                        </a:rPr>
                        <a:t>Mira</a:t>
                      </a:r>
                      <a:endParaRPr lang="nl-N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 dirty="0">
                          <a:effectLst/>
                        </a:rPr>
                        <a:t>SQL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 dirty="0">
                          <a:effectLst/>
                        </a:rPr>
                        <a:t>2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 dirty="0">
                          <a:effectLst/>
                        </a:rPr>
                        <a:t>7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31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627120" y="75492"/>
            <a:ext cx="5326008" cy="428625"/>
          </a:xfrm>
        </p:spPr>
        <p:txBody>
          <a:bodyPr/>
          <a:lstStyle/>
          <a:p>
            <a:pPr eaLnBrk="1" hangingPunct="1"/>
            <a:r>
              <a:rPr lang="en-US" sz="2400" dirty="0" smtClean="0"/>
              <a:t>USER DEFINED FUNCTION </a:t>
            </a:r>
            <a:r>
              <a:rPr lang="en-US" sz="2400" dirty="0" err="1" smtClean="0"/>
              <a:t>voorbeeld</a:t>
            </a:r>
            <a:r>
              <a:rPr lang="en-US" sz="2400" dirty="0" smtClean="0"/>
              <a:t> </a:t>
            </a:r>
            <a:r>
              <a:rPr lang="en-US" sz="2400" dirty="0" err="1" smtClean="0"/>
              <a:t>aanroep</a:t>
            </a:r>
            <a:endParaRPr lang="en-US" sz="2400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58770" y="1295400"/>
            <a:ext cx="7467600" cy="52082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i="1" dirty="0" smtClean="0"/>
              <a:t>Geef voor elke student per vak de behaalde cijfer en het eindcijfer. Het eindcijfer wordt hier bepaald uit het toetsresultaat en de herkansing waarbij het hoogste cijfer telt.</a:t>
            </a:r>
          </a:p>
          <a:p>
            <a:pPr marL="0" indent="0">
              <a:buNone/>
            </a:pPr>
            <a:r>
              <a:rPr lang="nl-NL" i="1" dirty="0" smtClean="0"/>
              <a:t>Oplossing:</a:t>
            </a:r>
          </a:p>
          <a:p>
            <a:pPr marL="0" indent="0">
              <a:buNone/>
            </a:pPr>
            <a:endParaRPr lang="nl-NL" i="1" dirty="0" smtClean="0"/>
          </a:p>
          <a:p>
            <a:pPr marL="0" indent="0">
              <a:buNone/>
            </a:pPr>
            <a:endParaRPr lang="nl-NL" i="1" dirty="0"/>
          </a:p>
          <a:p>
            <a:pPr marL="0" indent="0">
              <a:buNone/>
            </a:pPr>
            <a:endParaRPr lang="nl-NL" i="1" dirty="0" smtClean="0"/>
          </a:p>
          <a:p>
            <a:pPr marL="0" indent="0">
              <a:buNone/>
            </a:pPr>
            <a:endParaRPr lang="nl-NL" i="1" dirty="0"/>
          </a:p>
          <a:p>
            <a:pPr marL="0" indent="0">
              <a:buNone/>
            </a:pPr>
            <a:endParaRPr lang="nl-NL" i="1" dirty="0" smtClean="0"/>
          </a:p>
          <a:p>
            <a:pPr marL="0" indent="0">
              <a:buNone/>
            </a:pPr>
            <a:endParaRPr lang="nl-NL" i="1" dirty="0"/>
          </a:p>
          <a:p>
            <a:pPr marL="0" indent="0">
              <a:buNone/>
            </a:pPr>
            <a:endParaRPr lang="nl-NL" i="1" dirty="0" smtClean="0"/>
          </a:p>
          <a:p>
            <a:pPr marL="0" indent="0">
              <a:buNone/>
            </a:pPr>
            <a:endParaRPr lang="nl-NL" i="1" dirty="0"/>
          </a:p>
          <a:p>
            <a:pPr marL="0" indent="0">
              <a:buNone/>
            </a:pPr>
            <a:endParaRPr lang="nl-NL" i="1" dirty="0" smtClean="0"/>
          </a:p>
          <a:p>
            <a:pPr marL="0" indent="0">
              <a:buNone/>
            </a:pPr>
            <a:r>
              <a:rPr lang="nl-NL" dirty="0" smtClean="0"/>
              <a:t>De </a:t>
            </a:r>
            <a:r>
              <a:rPr lang="nl-NL" dirty="0"/>
              <a:t>waarden van de kolommen worden nu doorgegeven aan de functie! </a:t>
            </a:r>
          </a:p>
          <a:p>
            <a:pPr marL="0" indent="0">
              <a:buNone/>
            </a:pPr>
            <a:endParaRPr lang="nl-NL" i="1" dirty="0"/>
          </a:p>
        </p:txBody>
      </p:sp>
      <p:sp>
        <p:nvSpPr>
          <p:cNvPr id="5" name="Rectangle 4"/>
          <p:cNvSpPr/>
          <p:nvPr/>
        </p:nvSpPr>
        <p:spPr>
          <a:xfrm>
            <a:off x="1001645" y="2974595"/>
            <a:ext cx="7951483" cy="84023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nl-NL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nl-NL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800" dirty="0">
                <a:solidFill>
                  <a:srgbClr val="008080"/>
                </a:solidFill>
                <a:latin typeface="Consolas" panose="020B0609020204030204" pitchFamily="49" charset="0"/>
              </a:rPr>
              <a:t>student,vak,toetsresultaat, herkansing,</a:t>
            </a:r>
          </a:p>
          <a:p>
            <a:r>
              <a:rPr lang="nl-NL" sz="18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nl-NL" sz="1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nl-NL" sz="1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NL" sz="1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GeefMax</a:t>
            </a:r>
            <a:r>
              <a:rPr lang="nl-NL" sz="1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1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toetsresultaat</a:t>
            </a:r>
            <a:r>
              <a:rPr lang="nl-NL" sz="1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NL" sz="1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herkansing</a:t>
            </a:r>
            <a:r>
              <a:rPr lang="nl-NL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NL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nl-NL" sz="18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eindcijfer</a:t>
            </a:r>
            <a:endParaRPr lang="nl-NL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NL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1800" dirty="0">
                <a:solidFill>
                  <a:srgbClr val="008080"/>
                </a:solidFill>
                <a:latin typeface="Consolas" panose="020B0609020204030204" pitchFamily="49" charset="0"/>
              </a:rPr>
              <a:t>Resultaten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001645" y="4106900"/>
          <a:ext cx="6665981" cy="12287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07223"/>
                <a:gridCol w="1172041"/>
                <a:gridCol w="1739747"/>
                <a:gridCol w="1373485"/>
                <a:gridCol w="1373485"/>
              </a:tblGrid>
              <a:tr h="31107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 dirty="0">
                          <a:effectLst/>
                        </a:rPr>
                        <a:t>student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>
                          <a:effectLst/>
                        </a:rPr>
                        <a:t>vak</a:t>
                      </a:r>
                      <a:endParaRPr lang="nl-N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 dirty="0">
                          <a:effectLst/>
                        </a:rPr>
                        <a:t>toetsresultaat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 dirty="0">
                          <a:effectLst/>
                        </a:rPr>
                        <a:t>herkansing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 dirty="0" smtClean="0">
                          <a:effectLst/>
                        </a:rPr>
                        <a:t>eindcijfer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51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>
                          <a:effectLst/>
                        </a:rPr>
                        <a:t>Jarno</a:t>
                      </a:r>
                      <a:endParaRPr lang="nl-N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>
                          <a:effectLst/>
                        </a:rPr>
                        <a:t>SQL</a:t>
                      </a:r>
                      <a:endParaRPr lang="nl-N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>
                          <a:effectLst/>
                        </a:rPr>
                        <a:t>5</a:t>
                      </a:r>
                      <a:endParaRPr lang="nl-N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>
                          <a:effectLst/>
                        </a:rPr>
                        <a:t>6</a:t>
                      </a:r>
                      <a:endParaRPr lang="nl-N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 dirty="0" smtClean="0">
                          <a:effectLst/>
                        </a:rPr>
                        <a:t>6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107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>
                          <a:effectLst/>
                        </a:rPr>
                        <a:t>Jorn</a:t>
                      </a:r>
                      <a:endParaRPr lang="nl-N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>
                          <a:effectLst/>
                        </a:rPr>
                        <a:t>SQL</a:t>
                      </a:r>
                      <a:endParaRPr lang="nl-N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>
                          <a:effectLst/>
                        </a:rPr>
                        <a:t>4</a:t>
                      </a:r>
                      <a:endParaRPr lang="nl-N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>
                          <a:effectLst/>
                        </a:rPr>
                        <a:t>3</a:t>
                      </a:r>
                      <a:endParaRPr lang="nl-N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107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>
                          <a:effectLst/>
                        </a:rPr>
                        <a:t>Mira</a:t>
                      </a:r>
                      <a:endParaRPr lang="nl-N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 dirty="0">
                          <a:effectLst/>
                        </a:rPr>
                        <a:t>SQL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 dirty="0">
                          <a:effectLst/>
                        </a:rPr>
                        <a:t>2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u="none" strike="noStrike" dirty="0">
                          <a:effectLst/>
                        </a:rPr>
                        <a:t>7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26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708400" y="35766"/>
            <a:ext cx="5244728" cy="428625"/>
          </a:xfrm>
        </p:spPr>
        <p:txBody>
          <a:bodyPr/>
          <a:lstStyle/>
          <a:p>
            <a:pPr eaLnBrk="1" hangingPunct="1"/>
            <a:r>
              <a:rPr lang="en-US" sz="2400" dirty="0"/>
              <a:t>USER DEFINED </a:t>
            </a:r>
            <a:r>
              <a:rPr lang="en-US" sz="2400" dirty="0" smtClean="0"/>
              <a:t>FUNCTION</a:t>
            </a:r>
            <a:br>
              <a:rPr lang="en-US" sz="2400" dirty="0" smtClean="0"/>
            </a:br>
            <a:r>
              <a:rPr lang="en-US" sz="2400" dirty="0" err="1" smtClean="0"/>
              <a:t>mogelijkheden</a:t>
            </a:r>
            <a:endParaRPr lang="en-US" sz="2400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58770" y="934720"/>
            <a:ext cx="8209030" cy="4838700"/>
          </a:xfrm>
        </p:spPr>
        <p:txBody>
          <a:bodyPr>
            <a:normAutofit/>
          </a:bodyPr>
          <a:lstStyle/>
          <a:p>
            <a:r>
              <a:rPr lang="nl-NL" dirty="0" smtClean="0"/>
              <a:t>Kan gebruikt worden in:</a:t>
            </a:r>
          </a:p>
          <a:p>
            <a:pPr lvl="1"/>
            <a:r>
              <a:rPr lang="nl-NL" dirty="0" smtClean="0"/>
              <a:t>SELECT statements</a:t>
            </a:r>
          </a:p>
          <a:p>
            <a:pPr lvl="1"/>
            <a:r>
              <a:rPr lang="nl-NL" dirty="0" smtClean="0"/>
              <a:t>CHECK constraints</a:t>
            </a:r>
          </a:p>
          <a:p>
            <a:pPr lvl="1"/>
            <a:r>
              <a:rPr lang="nl-NL" dirty="0" smtClean="0"/>
              <a:t>VIEWS</a:t>
            </a:r>
          </a:p>
          <a:p>
            <a:r>
              <a:rPr lang="nl-NL" dirty="0" smtClean="0"/>
              <a:t>Heeft verschillende verschijningsvormen:</a:t>
            </a:r>
          </a:p>
          <a:p>
            <a:pPr lvl="1"/>
            <a:r>
              <a:rPr lang="nl-NL" dirty="0" smtClean="0"/>
              <a:t>Scalaire functie : returneert 1 waarde van een type (INT of VARCHAR etc.)</a:t>
            </a:r>
          </a:p>
          <a:p>
            <a:pPr lvl="1"/>
            <a:r>
              <a:rPr lang="nl-NL" dirty="0" smtClean="0"/>
              <a:t>Table returning functie: returneert een tabel (TABLE) / query</a:t>
            </a:r>
            <a:r>
              <a:rPr lang="nl-NL" dirty="0"/>
              <a:t> </a:t>
            </a:r>
            <a:r>
              <a:rPr lang="nl-NL" dirty="0" smtClean="0"/>
              <a:t>(*)</a:t>
            </a:r>
            <a:endParaRPr lang="nl-NL" dirty="0"/>
          </a:p>
          <a:p>
            <a:r>
              <a:rPr lang="nl-NL" dirty="0" smtClean="0"/>
              <a:t>Mag genest worden: functie die ander functie aanroept</a:t>
            </a:r>
          </a:p>
          <a:p>
            <a:r>
              <a:rPr lang="nl-NL" b="1" u="sng" dirty="0" smtClean="0"/>
              <a:t>In de functie mag je opvragingen uit tabellen doen maar geen data wijzigen !!</a:t>
            </a:r>
            <a:r>
              <a:rPr lang="nl-NL" b="1" dirty="0" smtClean="0"/>
              <a:t/>
            </a:r>
            <a:br>
              <a:rPr lang="nl-NL" b="1" dirty="0" smtClean="0"/>
            </a:br>
            <a:endParaRPr lang="nl-NL" b="1" dirty="0" smtClean="0"/>
          </a:p>
          <a:p>
            <a:pPr marL="457200" lvl="1" indent="0">
              <a:buNone/>
            </a:pPr>
            <a:r>
              <a:rPr lang="nl-NL" dirty="0" smtClean="0"/>
              <a:t>(*) =  buiten de scope van DB</a:t>
            </a:r>
          </a:p>
          <a:p>
            <a:pPr lvl="1"/>
            <a:endParaRPr lang="nl-NL" dirty="0" smtClean="0"/>
          </a:p>
          <a:p>
            <a:pPr lvl="1"/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730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Bewaken van beperkingsregels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Voor de muziekdatabase geldt de volgende </a:t>
            </a:r>
            <a:r>
              <a:rPr lang="nl-NL" dirty="0" smtClean="0"/>
              <a:t>harde beperkingsregel</a:t>
            </a:r>
            <a:r>
              <a:rPr lang="nl-NL" dirty="0"/>
              <a:t>: </a:t>
            </a:r>
            <a:r>
              <a:rPr lang="nl-NL" i="1" dirty="0"/>
              <a:t>het jaartal van een stuk moet hoger </a:t>
            </a:r>
            <a:r>
              <a:rPr lang="nl-NL" i="1"/>
              <a:t>zijn </a:t>
            </a:r>
            <a:r>
              <a:rPr lang="nl-NL" i="1" smtClean="0"/>
              <a:t>dan </a:t>
            </a:r>
            <a:r>
              <a:rPr lang="nl-NL" i="1" dirty="0"/>
              <a:t>het geboortejaar van de componist van het stuk</a:t>
            </a:r>
            <a:r>
              <a:rPr lang="nl-NL" dirty="0"/>
              <a:t>.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1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16163</TotalTime>
  <Words>940</Words>
  <Application>Microsoft Office PowerPoint</Application>
  <PresentationFormat>On-screen Show (4:3)</PresentationFormat>
  <Paragraphs>342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Consolas</vt:lpstr>
      <vt:lpstr>Helvetica Neue</vt:lpstr>
      <vt:lpstr>Helvetica Neue Light</vt:lpstr>
      <vt:lpstr>Times New Roman</vt:lpstr>
      <vt:lpstr>Wingdings</vt:lpstr>
      <vt:lpstr>Office Theme</vt:lpstr>
      <vt:lpstr>Course  Databases</vt:lpstr>
      <vt:lpstr>Onderwerpen</vt:lpstr>
      <vt:lpstr>USER DEFINED FUNCTION </vt:lpstr>
      <vt:lpstr>USER DEFINED FUNCTION</vt:lpstr>
      <vt:lpstr>USER DEFINED FUNCTION voorbeeld aanroep</vt:lpstr>
      <vt:lpstr>USER DEFINED FUNCTION voorbeeld aanroep</vt:lpstr>
      <vt:lpstr>USER DEFINED FUNCTION voorbeeld aanroep</vt:lpstr>
      <vt:lpstr>USER DEFINED FUNCTION mogelijkheden</vt:lpstr>
      <vt:lpstr>Bewaken van beperkingsregels</vt:lpstr>
      <vt:lpstr>Databaseschema</vt:lpstr>
      <vt:lpstr>Terug naar het voorbeeld….</vt:lpstr>
      <vt:lpstr>Terug naar het voorbeeld….</vt:lpstr>
      <vt:lpstr>Terug naar het voorbeeld….</vt:lpstr>
      <vt:lpstr>Opsporen inconsistentie</vt:lpstr>
      <vt:lpstr>Opdrachten</vt:lpstr>
      <vt:lpstr>Opdrachten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nbnm</dc:creator>
  <cp:lastModifiedBy>Misja Nabben</cp:lastModifiedBy>
  <cp:revision>574</cp:revision>
  <dcterms:created xsi:type="dcterms:W3CDTF">2015-07-08T04:47:01Z</dcterms:created>
  <dcterms:modified xsi:type="dcterms:W3CDTF">2016-12-06T13:38:05Z</dcterms:modified>
</cp:coreProperties>
</file>