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306" r:id="rId3"/>
    <p:sldId id="307" r:id="rId4"/>
    <p:sldId id="308" r:id="rId5"/>
    <p:sldId id="309" r:id="rId6"/>
    <p:sldId id="321" r:id="rId7"/>
    <p:sldId id="322" r:id="rId8"/>
    <p:sldId id="323" r:id="rId9"/>
    <p:sldId id="324" r:id="rId10"/>
    <p:sldId id="325" r:id="rId11"/>
    <p:sldId id="326" r:id="rId12"/>
    <p:sldId id="32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ja Nabben" initials="MN" lastIdx="1" clrIdx="0">
    <p:extLst>
      <p:ext uri="{19B8F6BF-5375-455C-9EA6-DF929625EA0E}">
        <p15:presenceInfo xmlns:p15="http://schemas.microsoft.com/office/powerpoint/2012/main" userId="c488e0a631d63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67578" autoAdjust="0"/>
  </p:normalViewPr>
  <p:slideViewPr>
    <p:cSldViewPr snapToGrid="0" snapToObjects="1">
      <p:cViewPr varScale="1">
        <p:scale>
          <a:sx n="91" d="100"/>
          <a:sy n="91" d="100"/>
        </p:scale>
        <p:origin x="1948" y="60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8" d="100"/>
          <a:sy n="38" d="100"/>
        </p:scale>
        <p:origin x="20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nl-NL" dirty="0" smtClean="0"/>
              <a:t>Vanaf hier wk 2.1 + cascading rules</a:t>
            </a:r>
          </a:p>
          <a:p>
            <a:endParaRPr lang="nl-NL" dirty="0" smtClean="0"/>
          </a:p>
        </p:txBody>
      </p:sp>
      <p:sp>
        <p:nvSpPr>
          <p:cNvPr id="39940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4391D16-3114-4FEE-8D7D-CB2BCC031583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39941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6157E-A0F6-4D3F-A20A-FAD0342B905E}" type="slidenum">
              <a:rPr lang="en-GB" smtClean="0"/>
              <a:pPr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9376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4096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A8054FF-2101-424A-AC38-0D64ED4DF95F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4096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AEF4E-EFAF-4816-BA8D-C201F4329AEA}" type="slidenum">
              <a:rPr lang="en-GB" smtClean="0"/>
              <a:pPr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0703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4198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682095E-230C-4CDE-A801-419DA11A1B88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4198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1B753-B883-4085-8E5D-6B160878F90F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7750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662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7160D4-78E0-4F79-BE2B-1D00D2D53D77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662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BF0B2-8523-4020-B3EA-B8D96225EA2B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6889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7652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43E4EE2-83B0-4CB8-81C4-2EB0A64BE864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7653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262F03-756F-49BA-844B-5FC141B061E4}" type="slidenum">
              <a:rPr lang="en-GB" smtClean="0"/>
              <a:pPr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3800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dirty="0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71BF327-B057-4A2E-9139-FF4E726474B9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82C79-977B-4C1F-917E-455E43A2BE9A}" type="slidenum">
              <a:rPr lang="en-GB" smtClean="0"/>
              <a:pPr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7389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9700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EE84852-D79B-47C2-B461-58D4BE045B88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9701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BF8D0-760F-45D0-9822-6AFA596A3967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4689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891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499FCA4-2529-4F52-9D7A-8FF15058BAA8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3891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51BFC-2792-41CA-A66B-1CF807D5C4E4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159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4403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424EAAA-4F1D-4E8C-B7C6-9140883BB9E9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4403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F06BD-EA8E-4564-9B01-8005BD363889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553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45060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9A56E86-CDD3-43BD-9A15-A01D6C6762AF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45061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3C73F-2F06-419A-B850-DB390B953307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4960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43012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9F01A85-3E1E-495B-ACCE-0146C69A5A8D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43013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4BAA4-51B2-4DFD-9A93-3A01097A273F}" type="slidenum">
              <a:rPr lang="en-GB" smtClean="0"/>
              <a:pPr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2557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5143" y="1096887"/>
            <a:ext cx="872422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017337"/>
            <a:ext cx="6102660" cy="4319964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45143" y="1660355"/>
            <a:ext cx="8724221" cy="281567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017337"/>
            <a:ext cx="2458357" cy="431996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63" y="1096887"/>
            <a:ext cx="8633451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3" y="1923067"/>
            <a:ext cx="8614399" cy="420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agram shows many tables arranged in a schema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64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766705" y="4488041"/>
            <a:ext cx="6102660" cy="393744"/>
          </a:xfrm>
        </p:spPr>
        <p:txBody>
          <a:bodyPr>
            <a:normAutofit lnSpcReduction="10000"/>
          </a:bodyPr>
          <a:lstStyle/>
          <a:p>
            <a:r>
              <a:rPr lang="nl-NL" smtClean="0"/>
              <a:t>Thema </a:t>
            </a:r>
            <a:r>
              <a:rPr lang="nl-NL" smtClean="0"/>
              <a:t>3 </a:t>
            </a:r>
            <a:r>
              <a:rPr lang="nl-NL" dirty="0" smtClean="0"/>
              <a:t>– Wijzigen structuur en inhoud tabellen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Klantgegevens – huidige situatie</a:t>
            </a:r>
            <a:endParaRPr lang="en-US" smtClean="0"/>
          </a:p>
        </p:txBody>
      </p:sp>
      <p:graphicFrame>
        <p:nvGraphicFramePr>
          <p:cNvPr id="347246" name="Group 110"/>
          <p:cNvGraphicFramePr>
            <a:graphicFrameLocks noGrp="1"/>
          </p:cNvGraphicFramePr>
          <p:nvPr>
            <p:extLst/>
          </p:nvPr>
        </p:nvGraphicFramePr>
        <p:xfrm>
          <a:off x="1054100" y="2330450"/>
          <a:ext cx="4440238" cy="1066800"/>
        </p:xfrm>
        <a:graphic>
          <a:graphicData uri="http://schemas.openxmlformats.org/drawingml/2006/table">
            <a:tbl>
              <a:tblPr/>
              <a:tblGrid>
                <a:gridCol w="935038"/>
                <a:gridCol w="887412"/>
                <a:gridCol w="788988"/>
                <a:gridCol w="844550"/>
                <a:gridCol w="9842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klantnaam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adres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telefoon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</a:t>
                      </a: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(11)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996950" y="1663700"/>
            <a:ext cx="946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Klant</a:t>
            </a:r>
            <a:endParaRPr lang="en-US" sz="2400" i="1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1270000" y="195421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1092200" y="2197100"/>
            <a:ext cx="771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graphicFrame>
        <p:nvGraphicFramePr>
          <p:cNvPr id="347280" name="Group 144"/>
          <p:cNvGraphicFramePr>
            <a:graphicFrameLocks noGrp="1"/>
          </p:cNvGraphicFramePr>
          <p:nvPr/>
        </p:nvGraphicFramePr>
        <p:xfrm>
          <a:off x="1039813" y="4010025"/>
          <a:ext cx="5111750" cy="1422400"/>
        </p:xfrm>
        <a:graphic>
          <a:graphicData uri="http://schemas.openxmlformats.org/drawingml/2006/table">
            <a:tbl>
              <a:tblPr/>
              <a:tblGrid>
                <a:gridCol w="871537"/>
                <a:gridCol w="1104900"/>
                <a:gridCol w="1214438"/>
                <a:gridCol w="844550"/>
                <a:gridCol w="107632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klantnaam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adres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Telefoon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1234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Janssen HJM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Kerkstraat 31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Wijchen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024-6415567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1866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Peters JC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Daltonstraat 22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Nijmegen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024-3317534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2007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Storm 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Jacobslaan 11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Nijmegen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024-3155440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72" name="Text Box 145"/>
          <p:cNvSpPr txBox="1">
            <a:spLocks noChangeArrowheads="1"/>
          </p:cNvSpPr>
          <p:nvPr/>
        </p:nvSpPr>
        <p:spPr bwMode="auto">
          <a:xfrm>
            <a:off x="5838825" y="1689100"/>
            <a:ext cx="316706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>
                <a:solidFill>
                  <a:schemeClr val="tx1"/>
                </a:solidFill>
              </a:rPr>
              <a:t>Uitgangspunt:</a:t>
            </a:r>
          </a:p>
          <a:p>
            <a:r>
              <a:rPr lang="en-US" sz="1800" b="0">
                <a:solidFill>
                  <a:schemeClr val="tx1"/>
                </a:solidFill>
              </a:rPr>
              <a:t>Per klant wordt één telefoonnummer opgeslagen</a:t>
            </a:r>
            <a:endParaRPr lang="nl-NL" sz="1800" b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Klantgegevens – nieuwe situatie</a:t>
            </a:r>
            <a:endParaRPr lang="en-US" smtClean="0"/>
          </a:p>
        </p:txBody>
      </p:sp>
      <p:graphicFrame>
        <p:nvGraphicFramePr>
          <p:cNvPr id="362596" name="Group 100"/>
          <p:cNvGraphicFramePr>
            <a:graphicFrameLocks noGrp="1"/>
          </p:cNvGraphicFramePr>
          <p:nvPr/>
        </p:nvGraphicFramePr>
        <p:xfrm>
          <a:off x="1054100" y="2530475"/>
          <a:ext cx="3455988" cy="1066800"/>
        </p:xfrm>
        <a:graphic>
          <a:graphicData uri="http://schemas.openxmlformats.org/drawingml/2006/table">
            <a:tbl>
              <a:tblPr/>
              <a:tblGrid>
                <a:gridCol w="935038"/>
                <a:gridCol w="887412"/>
                <a:gridCol w="788988"/>
                <a:gridCol w="8445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klantnaam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adres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7" name="Text Box 29"/>
          <p:cNvSpPr txBox="1">
            <a:spLocks noChangeArrowheads="1"/>
          </p:cNvSpPr>
          <p:nvPr/>
        </p:nvSpPr>
        <p:spPr bwMode="auto">
          <a:xfrm>
            <a:off x="996950" y="1863725"/>
            <a:ext cx="946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Klant</a:t>
            </a:r>
            <a:endParaRPr lang="en-US" sz="2400" i="1"/>
          </a:p>
        </p:txBody>
      </p:sp>
      <p:sp>
        <p:nvSpPr>
          <p:cNvPr id="18458" name="Text Box 30"/>
          <p:cNvSpPr txBox="1">
            <a:spLocks noChangeArrowheads="1"/>
          </p:cNvSpPr>
          <p:nvPr/>
        </p:nvSpPr>
        <p:spPr bwMode="auto">
          <a:xfrm>
            <a:off x="1270000" y="2154238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459" name="Line 31"/>
          <p:cNvSpPr>
            <a:spLocks noChangeShapeType="1"/>
          </p:cNvSpPr>
          <p:nvPr/>
        </p:nvSpPr>
        <p:spPr bwMode="auto">
          <a:xfrm>
            <a:off x="1092200" y="2397125"/>
            <a:ext cx="771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graphicFrame>
        <p:nvGraphicFramePr>
          <p:cNvPr id="362636" name="Group 140"/>
          <p:cNvGraphicFramePr>
            <a:graphicFrameLocks noGrp="1"/>
          </p:cNvGraphicFramePr>
          <p:nvPr/>
        </p:nvGraphicFramePr>
        <p:xfrm>
          <a:off x="4794250" y="2505075"/>
          <a:ext cx="4035425" cy="1422400"/>
        </p:xfrm>
        <a:graphic>
          <a:graphicData uri="http://schemas.openxmlformats.org/drawingml/2006/table">
            <a:tbl>
              <a:tblPr/>
              <a:tblGrid>
                <a:gridCol w="871538"/>
                <a:gridCol w="1104900"/>
                <a:gridCol w="1214437"/>
                <a:gridCol w="8445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klantnaam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adres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1234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Janssen HJM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Kerkstraat 31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Wijchen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1866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Peters JC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Daltonstraat 22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Nijmegen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2007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Storm 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Jacobslaan 11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Nijmegen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2595" name="Group 99"/>
          <p:cNvGraphicFramePr>
            <a:graphicFrameLocks noGrp="1"/>
          </p:cNvGraphicFramePr>
          <p:nvPr>
            <p:extLst/>
          </p:nvPr>
        </p:nvGraphicFramePr>
        <p:xfrm>
          <a:off x="1092200" y="4740275"/>
          <a:ext cx="1919288" cy="1066800"/>
        </p:xfrm>
        <a:graphic>
          <a:graphicData uri="http://schemas.openxmlformats.org/drawingml/2006/table">
            <a:tbl>
              <a:tblPr/>
              <a:tblGrid>
                <a:gridCol w="935038"/>
                <a:gridCol w="9842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telefoon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Char(11)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1" name="Text Box 96"/>
          <p:cNvSpPr txBox="1">
            <a:spLocks noChangeArrowheads="1"/>
          </p:cNvSpPr>
          <p:nvPr/>
        </p:nvSpPr>
        <p:spPr bwMode="auto">
          <a:xfrm>
            <a:off x="1563688" y="4016375"/>
            <a:ext cx="22145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KlantTelefoon</a:t>
            </a:r>
            <a:endParaRPr lang="en-US" sz="2400" i="1"/>
          </a:p>
        </p:txBody>
      </p:sp>
      <p:sp>
        <p:nvSpPr>
          <p:cNvPr id="18502" name="Text Box 97"/>
          <p:cNvSpPr txBox="1">
            <a:spLocks noChangeArrowheads="1"/>
          </p:cNvSpPr>
          <p:nvPr/>
        </p:nvSpPr>
        <p:spPr bwMode="auto">
          <a:xfrm>
            <a:off x="1822450" y="4292600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503" name="Line 98"/>
          <p:cNvSpPr>
            <a:spLocks noChangeShapeType="1"/>
          </p:cNvSpPr>
          <p:nvPr/>
        </p:nvSpPr>
        <p:spPr bwMode="auto">
          <a:xfrm>
            <a:off x="1130300" y="4606925"/>
            <a:ext cx="175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graphicFrame>
        <p:nvGraphicFramePr>
          <p:cNvPr id="362648" name="Group 152"/>
          <p:cNvGraphicFramePr>
            <a:graphicFrameLocks noGrp="1"/>
          </p:cNvGraphicFramePr>
          <p:nvPr/>
        </p:nvGraphicFramePr>
        <p:xfrm>
          <a:off x="4795838" y="4168775"/>
          <a:ext cx="1947862" cy="2133600"/>
        </p:xfrm>
        <a:graphic>
          <a:graphicData uri="http://schemas.openxmlformats.org/drawingml/2006/table">
            <a:tbl>
              <a:tblPr/>
              <a:tblGrid>
                <a:gridCol w="871537"/>
                <a:gridCol w="107632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Telefoon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1234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024-6415567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1234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06-23568911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1866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024-3317534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2007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024-3155440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2007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06-24351176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27" name="Line 154"/>
          <p:cNvSpPr>
            <a:spLocks noChangeShapeType="1"/>
          </p:cNvSpPr>
          <p:nvPr/>
        </p:nvSpPr>
        <p:spPr bwMode="auto">
          <a:xfrm flipV="1">
            <a:off x="1579563" y="3608388"/>
            <a:ext cx="0" cy="11223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8528" name="Text Box 155"/>
          <p:cNvSpPr txBox="1">
            <a:spLocks noChangeArrowheads="1"/>
          </p:cNvSpPr>
          <p:nvPr/>
        </p:nvSpPr>
        <p:spPr bwMode="auto">
          <a:xfrm>
            <a:off x="4035425" y="1508125"/>
            <a:ext cx="478313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>
                <a:solidFill>
                  <a:schemeClr val="tx1"/>
                </a:solidFill>
              </a:rPr>
              <a:t>Uitgangspunt:</a:t>
            </a:r>
          </a:p>
          <a:p>
            <a:r>
              <a:rPr lang="en-US" sz="1800" b="0">
                <a:solidFill>
                  <a:schemeClr val="tx1"/>
                </a:solidFill>
              </a:rPr>
              <a:t>Per klant kunnen meerdere telefoonnummers worden opgeslagen</a:t>
            </a:r>
            <a:endParaRPr lang="nl-NL" sz="1800" b="0">
              <a:solidFill>
                <a:schemeClr val="tx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9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519113"/>
          </a:xfrm>
        </p:spPr>
        <p:txBody>
          <a:bodyPr/>
          <a:lstStyle/>
          <a:p>
            <a:pPr eaLnBrk="1" hangingPunct="1"/>
            <a:r>
              <a:rPr lang="nl-NL" sz="2800" smtClean="0"/>
              <a:t>Aanpassingen met behoud van populatie</a:t>
            </a:r>
            <a:endParaRPr lang="en-US" sz="28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47788"/>
            <a:ext cx="7467600" cy="49466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nl-NL" sz="1800" dirty="0" smtClean="0">
                <a:latin typeface="Arial" charset="0"/>
              </a:rPr>
              <a:t>Stap 1: Maak de tabel </a:t>
            </a:r>
            <a:r>
              <a:rPr lang="nl-NL" sz="1800" dirty="0" err="1" smtClean="0">
                <a:latin typeface="Arial" charset="0"/>
              </a:rPr>
              <a:t>KlantTelefoon</a:t>
            </a:r>
            <a:r>
              <a:rPr lang="nl-NL" sz="1800" dirty="0" smtClean="0">
                <a:latin typeface="Arial" charset="0"/>
              </a:rPr>
              <a:t> aan.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endParaRPr lang="nl-NL" sz="800" dirty="0" smtClean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CREATE TABLE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KlantTelefoon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(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klantnr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(4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)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NOT NULL,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telefoon 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char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(11)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NOT NULL,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CONSTRAINT pk_KlantTelefoon PRIMARY KEY (klantnr, telefoon),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CONSTRAINT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fk_KlantTelefoon_Klant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	FOREIGN KEY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klantnr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) REFERENCES Klant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klantnr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)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	ON UPDATE CASCADE   ON DELETE CASCADE 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endParaRPr lang="nl-NL" sz="12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nl-NL" sz="1800" dirty="0" smtClean="0">
                <a:latin typeface="Arial" charset="0"/>
              </a:rPr>
              <a:t>Stap 2: Kopieer telefoongegevens van Klant naar </a:t>
            </a:r>
            <a:r>
              <a:rPr lang="nl-NL" sz="1800" dirty="0" err="1" smtClean="0">
                <a:latin typeface="Arial" charset="0"/>
              </a:rPr>
              <a:t>KlantTelefoon</a:t>
            </a:r>
            <a:r>
              <a:rPr lang="nl-NL" sz="1800" dirty="0" smtClean="0">
                <a:latin typeface="Arial" charset="0"/>
              </a:rPr>
              <a:t> m.b.v. meervoudig INSERT-statement.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endParaRPr lang="nl-NL" sz="800" dirty="0" smtClean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INSERT INTO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KlantTelefoon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/>
            </a:r>
            <a:br>
              <a:rPr lang="nl-NL" sz="1600" dirty="0" smtClean="0">
                <a:solidFill>
                  <a:srgbClr val="000099"/>
                </a:solidFill>
                <a:latin typeface="Arial" charset="0"/>
              </a:rPr>
            </a:b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SELECT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klantnr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, telefoon</a:t>
            </a:r>
            <a:br>
              <a:rPr lang="nl-NL" sz="1600" dirty="0" smtClean="0">
                <a:solidFill>
                  <a:srgbClr val="000099"/>
                </a:solidFill>
                <a:latin typeface="Arial" charset="0"/>
              </a:rPr>
            </a:b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FROM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Klant</a:t>
            </a:r>
            <a:br>
              <a:rPr lang="nl-NL" sz="1600" dirty="0" smtClean="0">
                <a:solidFill>
                  <a:srgbClr val="000099"/>
                </a:solidFill>
                <a:latin typeface="Arial" charset="0"/>
              </a:rPr>
            </a:br>
            <a:r>
              <a:rPr lang="nl-NL" sz="1600" b="1" dirty="0" smtClean="0">
                <a:solidFill>
                  <a:srgbClr val="FF0000"/>
                </a:solidFill>
                <a:latin typeface="Arial" charset="0"/>
              </a:rPr>
              <a:t>WHERE 	telefoon IS NOT NULL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endParaRPr lang="nl-NL" sz="12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nl-NL" sz="1800" dirty="0" smtClean="0">
                <a:latin typeface="Arial" charset="0"/>
              </a:rPr>
              <a:t>Stap 3: Verwijder de kolom telefoon van de tabel Klant.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endParaRPr lang="nl-NL" sz="8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44488" algn="l"/>
                <a:tab pos="911225" algn="l"/>
                <a:tab pos="1490663" algn="l"/>
                <a:tab pos="2746375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ALTER TABLE Klant</a:t>
            </a:r>
            <a:br>
              <a:rPr lang="nl-NL" sz="1600" dirty="0" smtClean="0">
                <a:solidFill>
                  <a:srgbClr val="000099"/>
                </a:solidFill>
                <a:latin typeface="Arial" charset="0"/>
              </a:rPr>
            </a:b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DROP COLUMN telefoon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Onderwerpen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Data Definition Language</a:t>
            </a:r>
          </a:p>
          <a:p>
            <a:pPr lvl="1"/>
            <a:r>
              <a:rPr lang="nl-NL" dirty="0" smtClean="0"/>
              <a:t>Wijzigen </a:t>
            </a:r>
            <a:r>
              <a:rPr lang="nl-NL" dirty="0"/>
              <a:t>van de </a:t>
            </a:r>
            <a:r>
              <a:rPr lang="nl-NL" dirty="0" smtClean="0"/>
              <a:t>tabel structuur (ALTER TABLE)</a:t>
            </a:r>
          </a:p>
          <a:p>
            <a:pPr eaLnBrk="1" hangingPunct="1"/>
            <a:endParaRPr lang="nl-NL" dirty="0"/>
          </a:p>
          <a:p>
            <a:pPr eaLnBrk="1" hangingPunct="1"/>
            <a:r>
              <a:rPr lang="nl-NL" dirty="0" smtClean="0"/>
              <a:t>D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nl-NL" dirty="0" smtClean="0"/>
              <a:t>M</a:t>
            </a:r>
            <a:r>
              <a:rPr lang="en-US" dirty="0" err="1" smtClean="0"/>
              <a:t>anipulation</a:t>
            </a:r>
            <a:r>
              <a:rPr lang="en-US" dirty="0" smtClean="0"/>
              <a:t> </a:t>
            </a:r>
            <a:r>
              <a:rPr lang="nl-NL" dirty="0" smtClean="0"/>
              <a:t>L</a:t>
            </a:r>
            <a:r>
              <a:rPr lang="en-US" dirty="0" err="1" smtClean="0"/>
              <a:t>anguage</a:t>
            </a:r>
            <a:r>
              <a:rPr lang="nl-NL" dirty="0" smtClean="0"/>
              <a:t> </a:t>
            </a:r>
          </a:p>
          <a:p>
            <a:pPr lvl="1" eaLnBrk="1" hangingPunct="1"/>
            <a:r>
              <a:rPr lang="nl-NL" dirty="0" smtClean="0"/>
              <a:t>Toevoegen (INSERT)</a:t>
            </a:r>
          </a:p>
          <a:p>
            <a:pPr lvl="1" eaLnBrk="1" hangingPunct="1"/>
            <a:r>
              <a:rPr lang="nl-NL" dirty="0" smtClean="0"/>
              <a:t>Verwijderen (UPDATE)</a:t>
            </a:r>
          </a:p>
          <a:p>
            <a:pPr lvl="1" eaLnBrk="1" hangingPunct="1"/>
            <a:r>
              <a:rPr lang="nl-NL" dirty="0" smtClean="0"/>
              <a:t>Wijzigen (DELETE)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Tabelschema’s</a:t>
            </a:r>
            <a:endParaRPr lang="en-US" smtClean="0"/>
          </a:p>
        </p:txBody>
      </p:sp>
      <p:graphicFrame>
        <p:nvGraphicFramePr>
          <p:cNvPr id="360452" name="Group 4"/>
          <p:cNvGraphicFramePr>
            <a:graphicFrameLocks noGrp="1"/>
          </p:cNvGraphicFramePr>
          <p:nvPr/>
        </p:nvGraphicFramePr>
        <p:xfrm>
          <a:off x="835025" y="4921250"/>
          <a:ext cx="8113713" cy="1119188"/>
        </p:xfrm>
        <a:graphic>
          <a:graphicData uri="http://schemas.openxmlformats.org/drawingml/2006/table">
            <a:tbl>
              <a:tblPr/>
              <a:tblGrid>
                <a:gridCol w="993775"/>
                <a:gridCol w="1011238"/>
                <a:gridCol w="942975"/>
                <a:gridCol w="1273175"/>
                <a:gridCol w="957262"/>
                <a:gridCol w="969963"/>
                <a:gridCol w="1052512"/>
                <a:gridCol w="912813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titel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stuknrOrigineel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genrenaam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niveaucode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speelduur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jaartal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numeric(3,1)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1" name="Text Box 42"/>
          <p:cNvSpPr txBox="1">
            <a:spLocks noChangeArrowheads="1"/>
          </p:cNvSpPr>
          <p:nvPr/>
        </p:nvSpPr>
        <p:spPr bwMode="auto">
          <a:xfrm>
            <a:off x="838200" y="4183063"/>
            <a:ext cx="844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Stuk</a:t>
            </a:r>
            <a:endParaRPr lang="en-US" sz="2400" i="1"/>
          </a:p>
        </p:txBody>
      </p:sp>
      <p:graphicFrame>
        <p:nvGraphicFramePr>
          <p:cNvPr id="360524" name="Group 76"/>
          <p:cNvGraphicFramePr>
            <a:graphicFrameLocks noGrp="1"/>
          </p:cNvGraphicFramePr>
          <p:nvPr/>
        </p:nvGraphicFramePr>
        <p:xfrm>
          <a:off x="893763" y="2362200"/>
          <a:ext cx="4797425" cy="1066800"/>
        </p:xfrm>
        <a:graphic>
          <a:graphicData uri="http://schemas.openxmlformats.org/drawingml/2006/table">
            <a:tbl>
              <a:tblPr/>
              <a:tblGrid>
                <a:gridCol w="1182687"/>
                <a:gridCol w="1074738"/>
                <a:gridCol w="1308100"/>
                <a:gridCol w="12319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geboortedatum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84" name="Text Box 69"/>
          <p:cNvSpPr txBox="1">
            <a:spLocks noChangeArrowheads="1"/>
          </p:cNvSpPr>
          <p:nvPr/>
        </p:nvSpPr>
        <p:spPr bwMode="auto">
          <a:xfrm>
            <a:off x="798513" y="1682750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sp>
        <p:nvSpPr>
          <p:cNvPr id="5185" name="Line 70"/>
          <p:cNvSpPr>
            <a:spLocks noChangeShapeType="1"/>
          </p:cNvSpPr>
          <p:nvPr/>
        </p:nvSpPr>
        <p:spPr bwMode="auto">
          <a:xfrm>
            <a:off x="828675" y="4819650"/>
            <a:ext cx="987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5186" name="Line 71"/>
          <p:cNvSpPr>
            <a:spLocks noChangeShapeType="1"/>
          </p:cNvSpPr>
          <p:nvPr/>
        </p:nvSpPr>
        <p:spPr bwMode="auto">
          <a:xfrm>
            <a:off x="881063" y="2279650"/>
            <a:ext cx="1076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5187" name="Text Box 72"/>
          <p:cNvSpPr txBox="1">
            <a:spLocks noChangeArrowheads="1"/>
          </p:cNvSpPr>
          <p:nvPr/>
        </p:nvSpPr>
        <p:spPr bwMode="auto">
          <a:xfrm>
            <a:off x="1189038" y="196056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188" name="Text Box 73"/>
          <p:cNvSpPr txBox="1">
            <a:spLocks noChangeArrowheads="1"/>
          </p:cNvSpPr>
          <p:nvPr/>
        </p:nvSpPr>
        <p:spPr bwMode="auto">
          <a:xfrm>
            <a:off x="1092200" y="448151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189" name="Freeform 74"/>
          <p:cNvSpPr>
            <a:spLocks/>
          </p:cNvSpPr>
          <p:nvPr/>
        </p:nvSpPr>
        <p:spPr bwMode="auto">
          <a:xfrm>
            <a:off x="1425575" y="3416300"/>
            <a:ext cx="955675" cy="1471613"/>
          </a:xfrm>
          <a:custGeom>
            <a:avLst/>
            <a:gdLst>
              <a:gd name="T0" fmla="*/ 955675 w 2216"/>
              <a:gd name="T1" fmla="*/ 1471613 h 648"/>
              <a:gd name="T2" fmla="*/ 955675 w 2216"/>
              <a:gd name="T3" fmla="*/ 599546 h 648"/>
              <a:gd name="T4" fmla="*/ 0 w 2216"/>
              <a:gd name="T5" fmla="*/ 599546 h 648"/>
              <a:gd name="T6" fmla="*/ 0 w 2216"/>
              <a:gd name="T7" fmla="*/ 0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2216"/>
              <a:gd name="T13" fmla="*/ 0 h 648"/>
              <a:gd name="T14" fmla="*/ 2216 w 2216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6" h="648">
                <a:moveTo>
                  <a:pt x="2216" y="648"/>
                </a:moveTo>
                <a:lnTo>
                  <a:pt x="2216" y="264"/>
                </a:lnTo>
                <a:lnTo>
                  <a:pt x="0" y="264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5190" name="Freeform 77"/>
          <p:cNvSpPr>
            <a:spLocks/>
          </p:cNvSpPr>
          <p:nvPr/>
        </p:nvSpPr>
        <p:spPr bwMode="auto">
          <a:xfrm>
            <a:off x="1323975" y="6045200"/>
            <a:ext cx="3043238" cy="301625"/>
          </a:xfrm>
          <a:custGeom>
            <a:avLst/>
            <a:gdLst>
              <a:gd name="T0" fmla="*/ 3043238 w 1917"/>
              <a:gd name="T1" fmla="*/ 0 h 190"/>
              <a:gd name="T2" fmla="*/ 3043238 w 1917"/>
              <a:gd name="T3" fmla="*/ 301625 h 190"/>
              <a:gd name="T4" fmla="*/ 0 w 1917"/>
              <a:gd name="T5" fmla="*/ 301625 h 190"/>
              <a:gd name="T6" fmla="*/ 0 w 1917"/>
              <a:gd name="T7" fmla="*/ 0 h 190"/>
              <a:gd name="T8" fmla="*/ 0 60000 65536"/>
              <a:gd name="T9" fmla="*/ 0 60000 65536"/>
              <a:gd name="T10" fmla="*/ 0 60000 65536"/>
              <a:gd name="T11" fmla="*/ 0 60000 65536"/>
              <a:gd name="T12" fmla="*/ 0 w 1917"/>
              <a:gd name="T13" fmla="*/ 0 h 190"/>
              <a:gd name="T14" fmla="*/ 1917 w 1917"/>
              <a:gd name="T15" fmla="*/ 190 h 1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7" h="190">
                <a:moveTo>
                  <a:pt x="1917" y="0"/>
                </a:moveTo>
                <a:lnTo>
                  <a:pt x="1917" y="190"/>
                </a:lnTo>
                <a:lnTo>
                  <a:pt x="0" y="19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8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ALTER TABLE (1)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6958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r>
              <a:rPr lang="nl-NL" b="1" dirty="0" smtClean="0">
                <a:latin typeface="Arial" charset="0"/>
              </a:rPr>
              <a:t>Voorbeeld 1:</a:t>
            </a:r>
            <a:r>
              <a:rPr lang="nl-NL" dirty="0" smtClean="0">
                <a:latin typeface="Arial" charset="0"/>
              </a:rPr>
              <a:t> Voeg kolom Geslacht toe aan tabel Componist.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endParaRPr lang="nl-NL" sz="1200" dirty="0" smtClean="0">
              <a:latin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r>
              <a:rPr lang="nl-NL" sz="1800" dirty="0" smtClean="0">
                <a:solidFill>
                  <a:srgbClr val="000099"/>
                </a:solidFill>
                <a:latin typeface="Arial" charset="0"/>
              </a:rPr>
              <a:t>ALTER TABLE Componist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r>
              <a:rPr lang="nl-NL" sz="1800" dirty="0" smtClean="0">
                <a:solidFill>
                  <a:srgbClr val="000099"/>
                </a:solidFill>
                <a:latin typeface="Arial" charset="0"/>
              </a:rPr>
              <a:t>ADD geslacht </a:t>
            </a:r>
            <a:r>
              <a:rPr lang="nl-NL" sz="1800" dirty="0" err="1" smtClean="0">
                <a:solidFill>
                  <a:srgbClr val="000099"/>
                </a:solidFill>
                <a:latin typeface="Arial" charset="0"/>
              </a:rPr>
              <a:t>Char</a:t>
            </a:r>
            <a:r>
              <a:rPr lang="nl-NL" sz="1800" dirty="0" smtClean="0">
                <a:solidFill>
                  <a:srgbClr val="000099"/>
                </a:solidFill>
                <a:latin typeface="Arial" charset="0"/>
              </a:rPr>
              <a:t>(1) NULL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endParaRPr lang="nl-NL" sz="18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r>
              <a:rPr lang="nl-NL" b="1" dirty="0" smtClean="0">
                <a:latin typeface="Arial" charset="0"/>
              </a:rPr>
              <a:t>Voorbeeld 2:</a:t>
            </a:r>
            <a:r>
              <a:rPr lang="nl-NL" dirty="0" smtClean="0">
                <a:latin typeface="Arial" charset="0"/>
              </a:rPr>
              <a:t> Verander het datatype van de kolom naam van de tabel Componist in Varchar(30).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endParaRPr lang="nl-NL" sz="1200" dirty="0" smtClean="0">
              <a:latin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r>
              <a:rPr lang="nl-NL" sz="1800" dirty="0" smtClean="0">
                <a:solidFill>
                  <a:srgbClr val="000099"/>
                </a:solidFill>
                <a:latin typeface="Arial" charset="0"/>
              </a:rPr>
              <a:t>ALTER TABLE Componist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r>
              <a:rPr lang="nl-NL" sz="1800" dirty="0" smtClean="0">
                <a:solidFill>
                  <a:srgbClr val="000099"/>
                </a:solidFill>
                <a:latin typeface="Arial" charset="0"/>
              </a:rPr>
              <a:t>ALTER COLUMN naam  VarChar(30)  NOT NULL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endParaRPr lang="nl-NL" sz="18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endParaRPr lang="nl-NL" sz="18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511175" algn="l"/>
              </a:tabLst>
            </a:pPr>
            <a:endParaRPr lang="nl-NL" sz="1800" b="1" dirty="0" smtClean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ALTER TABLE (2)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02550" cy="4114800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r>
              <a:rPr lang="nl-NL" sz="2000" b="1" smtClean="0">
                <a:latin typeface="Arial" charset="0"/>
              </a:rPr>
              <a:t>Voorbeeld 3:</a:t>
            </a:r>
            <a:r>
              <a:rPr lang="nl-NL" sz="2000" smtClean="0">
                <a:latin typeface="Arial" charset="0"/>
              </a:rPr>
              <a:t> Definieer de volgende vreemde sleutel verwijzing: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r>
              <a:rPr lang="nl-NL" sz="2000" smtClean="0">
                <a:latin typeface="Arial" charset="0"/>
              </a:rPr>
              <a:t>		Stuk (componistId) </a:t>
            </a:r>
            <a:r>
              <a:rPr lang="nl-NL" sz="2000" smtClean="0">
                <a:latin typeface="Arial" charset="0"/>
                <a:sym typeface="Wingdings" pitchFamily="2" charset="2"/>
              </a:rPr>
              <a:t> </a:t>
            </a:r>
            <a:r>
              <a:rPr lang="nl-NL" sz="2000" smtClean="0">
                <a:latin typeface="Arial" charset="0"/>
              </a:rPr>
              <a:t>Componist (componistId)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r>
              <a:rPr lang="nl-NL" sz="2000" i="1" smtClean="0">
                <a:latin typeface="Arial" charset="0"/>
              </a:rPr>
              <a:t>Opmerking: Neem aan dat deze vreemde sleutel niet is gedefinieerd in het CREATE TABLE statement van de tabel Stuk.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endParaRPr lang="nl-NL" sz="2000" smtClean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r>
              <a:rPr lang="nl-NL" sz="1600" smtClean="0">
                <a:solidFill>
                  <a:srgbClr val="000099"/>
                </a:solidFill>
                <a:latin typeface="Arial" charset="0"/>
              </a:rPr>
              <a:t>ALTER TABLE Stuk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r>
              <a:rPr lang="nl-NL" sz="1600" smtClean="0">
                <a:solidFill>
                  <a:srgbClr val="000099"/>
                </a:solidFill>
                <a:latin typeface="Arial" charset="0"/>
              </a:rPr>
              <a:t>ADD CONSTRAINT fk_Stuk_Componist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r>
              <a:rPr lang="nl-NL" sz="1600" smtClean="0">
                <a:solidFill>
                  <a:srgbClr val="000099"/>
                </a:solidFill>
                <a:latin typeface="Arial" charset="0"/>
              </a:rPr>
              <a:t>	FOREIGN KEY (componistId) REFERENCES Componist (componistId)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endParaRPr lang="nl-NL" sz="160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endParaRPr lang="nl-NL" sz="160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r>
              <a:rPr lang="nl-NL" sz="2000" b="1" smtClean="0">
                <a:latin typeface="Arial" charset="0"/>
              </a:rPr>
              <a:t>Voorbeeld 4: </a:t>
            </a:r>
            <a:r>
              <a:rPr lang="nl-NL" sz="2000" smtClean="0">
                <a:latin typeface="Arial" charset="0"/>
              </a:rPr>
              <a:t>Verwijder de kolom jaartal uit de tabel Stuk.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endParaRPr lang="nl-NL" sz="1000" smtClean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r>
              <a:rPr lang="nl-NL" sz="1600" smtClean="0">
                <a:solidFill>
                  <a:srgbClr val="000099"/>
                </a:solidFill>
                <a:latin typeface="Arial" charset="0"/>
              </a:rPr>
              <a:t>ALTER TABLE Stuk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00050" algn="l"/>
                <a:tab pos="1655763" algn="l"/>
              </a:tabLst>
            </a:pPr>
            <a:r>
              <a:rPr lang="nl-NL" sz="1600" smtClean="0">
                <a:solidFill>
                  <a:srgbClr val="000099"/>
                </a:solidFill>
                <a:latin typeface="Arial" charset="0"/>
              </a:rPr>
              <a:t>DROP COLUMN jaartal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INSERT met VALUES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577138" cy="4114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nl-NL" sz="2000" dirty="0" smtClean="0">
                <a:latin typeface="Arial" charset="0"/>
                <a:cs typeface="Courier New" pitchFamily="49" charset="0"/>
              </a:rPr>
              <a:t>Zonder kolomspecificatie: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INSERT INTO Componist </a:t>
            </a:r>
            <a:br>
              <a:rPr lang="nl-NL" sz="1600" dirty="0" smtClean="0">
                <a:solidFill>
                  <a:srgbClr val="000099"/>
                </a:solidFill>
                <a:latin typeface="Arial" charset="0"/>
              </a:rPr>
            </a:b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VALUES ( 1, 'Charlie Parker', '12-dec-1904', NULL)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Arial" charset="0"/>
                <a:cs typeface="Courier New" pitchFamily="49" charset="0"/>
              </a:rPr>
              <a:t>Met kolomspecificatie: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INSERT INTO Componist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, naam, geboortedatum)</a:t>
            </a:r>
            <a:br>
              <a:rPr lang="nl-NL" sz="1600" dirty="0" smtClean="0">
                <a:solidFill>
                  <a:srgbClr val="000099"/>
                </a:solidFill>
                <a:latin typeface="Arial" charset="0"/>
              </a:rPr>
            </a:b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VALUES ( 1, 'Charlie Parker', '12-dec-1904')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nl-NL" sz="2000" dirty="0" smtClean="0">
                <a:latin typeface="Arial" charset="0"/>
                <a:cs typeface="Courier New" pitchFamily="49" charset="0"/>
              </a:rPr>
              <a:t>Vanaf SQL Server 2008 kun je ook meerdere rijen in één keer toevoegen: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INSERT INTO Componist </a:t>
            </a:r>
            <a:br>
              <a:rPr lang="nl-NL" sz="1600" dirty="0" smtClean="0">
                <a:solidFill>
                  <a:srgbClr val="000099"/>
                </a:solidFill>
                <a:latin typeface="Arial" charset="0"/>
              </a:rPr>
            </a:b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VALUES	( 1, 'Charlie Parker', '12-dec-1904', NULL),</a:t>
            </a:r>
            <a:br>
              <a:rPr lang="nl-NL" sz="1600" dirty="0" smtClean="0">
                <a:solidFill>
                  <a:srgbClr val="000099"/>
                </a:solidFill>
                <a:latin typeface="Arial" charset="0"/>
              </a:rPr>
            </a:b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( 5, 'Sofie Bergeijk', '12-jul-1960', 2)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Wijzigen (UPDATE)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2000" b="1" dirty="0" smtClean="0">
                <a:latin typeface="Arial" charset="0"/>
              </a:rPr>
              <a:t>Voorbeeld 1:</a:t>
            </a:r>
            <a:r>
              <a:rPr lang="nl-NL" sz="2000" dirty="0" smtClean="0">
                <a:latin typeface="Arial" charset="0"/>
              </a:rPr>
              <a:t> Vul voor elke componist het geslacht in.</a:t>
            </a:r>
            <a:r>
              <a:rPr lang="nl-NL" sz="1600" b="1" dirty="0" smtClean="0">
                <a:latin typeface="Arial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endParaRPr lang="nl-NL" sz="1000" b="1" dirty="0" smtClean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UPDATE Componist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SET geslacht = ‘M’</a:t>
            </a:r>
            <a:br>
              <a:rPr lang="nl-NL" sz="1600" dirty="0" smtClean="0">
                <a:solidFill>
                  <a:srgbClr val="000099"/>
                </a:solidFill>
                <a:latin typeface="Arial" charset="0"/>
              </a:rPr>
            </a:br>
            <a:endParaRPr lang="nl-NL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UPDATE Componist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SET geslacht = ‘V’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WHERE componistId = 5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endParaRPr lang="nl-NL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2000" b="1" dirty="0" smtClean="0">
                <a:latin typeface="Arial" charset="0"/>
              </a:rPr>
              <a:t>Voorbeeld 2:</a:t>
            </a:r>
            <a:r>
              <a:rPr lang="nl-NL" sz="2000" dirty="0" smtClean="0">
                <a:latin typeface="Arial" charset="0"/>
              </a:rPr>
              <a:t> Muziekschool 2 </a:t>
            </a:r>
            <a:r>
              <a:rPr lang="en-US" sz="2000" dirty="0" smtClean="0">
                <a:latin typeface="Arial" charset="0"/>
              </a:rPr>
              <a:t>(Het </a:t>
            </a:r>
            <a:r>
              <a:rPr lang="en-US" sz="2000" dirty="0" err="1" smtClean="0">
                <a:latin typeface="Arial" charset="0"/>
              </a:rPr>
              <a:t>Muziekpakhuis</a:t>
            </a:r>
            <a:r>
              <a:rPr lang="en-US" sz="2000" dirty="0" smtClean="0">
                <a:latin typeface="Arial" charset="0"/>
              </a:rPr>
              <a:t>) </a:t>
            </a:r>
            <a:r>
              <a:rPr lang="en-US" sz="2000" dirty="0" err="1" smtClean="0">
                <a:latin typeface="Arial" charset="0"/>
              </a:rPr>
              <a:t>verhuist</a:t>
            </a:r>
            <a:r>
              <a:rPr lang="en-US" sz="2000" dirty="0" smtClean="0">
                <a:latin typeface="Arial" charset="0"/>
              </a:rPr>
              <a:t> van Amsterdam </a:t>
            </a:r>
            <a:r>
              <a:rPr lang="en-US" sz="2000" dirty="0" err="1" smtClean="0">
                <a:latin typeface="Arial" charset="0"/>
              </a:rPr>
              <a:t>naar</a:t>
            </a:r>
            <a:r>
              <a:rPr lang="en-US" sz="2000" dirty="0" smtClean="0">
                <a:latin typeface="Arial" charset="0"/>
              </a:rPr>
              <a:t> Haarlem en de </a:t>
            </a:r>
            <a:r>
              <a:rPr lang="en-US" sz="2000" dirty="0" err="1" smtClean="0">
                <a:latin typeface="Arial" charset="0"/>
              </a:rPr>
              <a:t>naam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wordt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gewijzigd</a:t>
            </a:r>
            <a:r>
              <a:rPr lang="en-US" sz="2000" dirty="0" smtClean="0">
                <a:latin typeface="Arial" charset="0"/>
              </a:rPr>
              <a:t> in The Music Warehouse</a:t>
            </a:r>
            <a:r>
              <a:rPr lang="nl-NL" sz="2000" dirty="0" smtClean="0">
                <a:latin typeface="Arial" charset="0"/>
              </a:rPr>
              <a:t>.</a:t>
            </a:r>
            <a:r>
              <a:rPr lang="nl-NL" sz="1600" b="1" dirty="0" smtClean="0">
                <a:latin typeface="Arial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endParaRPr lang="nl-NL" sz="10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UPDATE Muziekschool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SET	naam = ‘The Music Warehouse’,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plaatsnaam = 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‘Haarlem’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566738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WHERE schoolId = 2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Verwijderen (DELETE)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99388" cy="4572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800" b="1" dirty="0" smtClean="0">
                <a:latin typeface="Arial" charset="0"/>
              </a:rPr>
              <a:t>Voorbeeld 1:</a:t>
            </a:r>
            <a:r>
              <a:rPr lang="nl-NL" sz="1800" dirty="0" smtClean="0">
                <a:latin typeface="Arial" charset="0"/>
              </a:rPr>
              <a:t> V</a:t>
            </a:r>
            <a:r>
              <a:rPr lang="en-US" sz="1800" dirty="0" err="1" smtClean="0">
                <a:latin typeface="Arial" charset="0"/>
              </a:rPr>
              <a:t>erwijder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alles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uit</a:t>
            </a:r>
            <a:r>
              <a:rPr lang="en-US" sz="1800" dirty="0" smtClean="0">
                <a:latin typeface="Arial" charset="0"/>
              </a:rPr>
              <a:t> de </a:t>
            </a:r>
            <a:r>
              <a:rPr lang="en-US" sz="1800" dirty="0" err="1" smtClean="0">
                <a:latin typeface="Arial" charset="0"/>
              </a:rPr>
              <a:t>tabel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Stuk</a:t>
            </a:r>
            <a:r>
              <a:rPr lang="nl-NL" sz="1800" dirty="0" smtClean="0">
                <a:latin typeface="Arial" charset="0"/>
              </a:rPr>
              <a:t>.</a:t>
            </a:r>
            <a:r>
              <a:rPr lang="nl-NL" sz="1600" b="1" dirty="0" smtClean="0">
                <a:latin typeface="Arial" charset="0"/>
              </a:rPr>
              <a:t> </a:t>
            </a:r>
            <a:endParaRPr lang="en-US" sz="16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endParaRPr lang="en-US" sz="9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DELETE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FROM Stuk</a:t>
            </a:r>
            <a:r>
              <a:rPr lang="nl-NL" sz="1600" b="1" dirty="0" smtClean="0">
                <a:solidFill>
                  <a:srgbClr val="000099"/>
                </a:solidFill>
                <a:latin typeface="Arial" charset="0"/>
              </a:rPr>
              <a:t/>
            </a:r>
            <a:br>
              <a:rPr lang="nl-NL" sz="1600" b="1" dirty="0" smtClean="0">
                <a:solidFill>
                  <a:srgbClr val="000099"/>
                </a:solidFill>
                <a:latin typeface="Arial" charset="0"/>
              </a:rPr>
            </a:br>
            <a:endParaRPr lang="nl-NL" sz="16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800" b="1" dirty="0" smtClean="0">
                <a:latin typeface="Arial" charset="0"/>
              </a:rPr>
              <a:t>Voorbeeld </a:t>
            </a:r>
            <a:r>
              <a:rPr lang="en-US" sz="1800" b="1" dirty="0" smtClean="0">
                <a:latin typeface="Arial" charset="0"/>
              </a:rPr>
              <a:t>2</a:t>
            </a:r>
            <a:r>
              <a:rPr lang="nl-NL" sz="1800" b="1" dirty="0" smtClean="0">
                <a:latin typeface="Arial" charset="0"/>
              </a:rPr>
              <a:t>:</a:t>
            </a:r>
            <a:r>
              <a:rPr lang="nl-NL" sz="1800" dirty="0" smtClean="0">
                <a:latin typeface="Arial" charset="0"/>
              </a:rPr>
              <a:t> V</a:t>
            </a:r>
            <a:r>
              <a:rPr lang="en-US" sz="1800" dirty="0" err="1" smtClean="0">
                <a:latin typeface="Arial" charset="0"/>
              </a:rPr>
              <a:t>erwijder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alle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klassieke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stukken</a:t>
            </a:r>
            <a:r>
              <a:rPr lang="nl-NL" sz="1800" dirty="0" smtClean="0">
                <a:latin typeface="Arial" charset="0"/>
              </a:rPr>
              <a:t>.</a:t>
            </a:r>
            <a:r>
              <a:rPr lang="nl-NL" sz="1600" b="1" dirty="0" smtClean="0">
                <a:latin typeface="Arial" charset="0"/>
              </a:rPr>
              <a:t> </a:t>
            </a:r>
            <a:endParaRPr lang="en-US" sz="16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endParaRPr lang="en-US" sz="9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DELETE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FROM 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Stuk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WHERE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genrenaam = ‘klassiek’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endParaRPr lang="nl-NL" sz="16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800" b="1" dirty="0" smtClean="0">
                <a:latin typeface="Arial" charset="0"/>
              </a:rPr>
              <a:t>Voorbeeld </a:t>
            </a:r>
            <a:r>
              <a:rPr lang="en-US" sz="1800" b="1" dirty="0" smtClean="0">
                <a:latin typeface="Arial" charset="0"/>
              </a:rPr>
              <a:t>3</a:t>
            </a:r>
            <a:r>
              <a:rPr lang="nl-NL" sz="1800" b="1" dirty="0" smtClean="0">
                <a:latin typeface="Arial" charset="0"/>
              </a:rPr>
              <a:t>:</a:t>
            </a:r>
            <a:r>
              <a:rPr lang="nl-NL" sz="1800" dirty="0" smtClean="0">
                <a:latin typeface="Arial" charset="0"/>
              </a:rPr>
              <a:t> V</a:t>
            </a:r>
            <a:r>
              <a:rPr lang="en-US" sz="1800" dirty="0" err="1" smtClean="0">
                <a:latin typeface="Arial" charset="0"/>
              </a:rPr>
              <a:t>erwijder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alle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componisten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waarvoor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geen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stuk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aanwezig</a:t>
            </a:r>
            <a:r>
              <a:rPr lang="en-US" sz="1800" dirty="0" smtClean="0">
                <a:latin typeface="Arial" charset="0"/>
              </a:rPr>
              <a:t> is</a:t>
            </a:r>
            <a:r>
              <a:rPr lang="nl-NL" sz="1800" dirty="0" smtClean="0">
                <a:latin typeface="Arial" charset="0"/>
              </a:rPr>
              <a:t>.</a:t>
            </a:r>
            <a:r>
              <a:rPr lang="nl-NL" sz="1600" b="1" dirty="0" smtClean="0">
                <a:latin typeface="Arial" charset="0"/>
              </a:rPr>
              <a:t> </a:t>
            </a:r>
            <a:endParaRPr lang="en-US" sz="1600" b="1" dirty="0" smtClean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endParaRPr lang="en-US" sz="1000" b="1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DELETE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FROM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Componist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WHERE	componistId NOT IN 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(SELECT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componistId</a:t>
            </a:r>
            <a:endParaRPr lang="en-US" sz="1600" dirty="0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8556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 FROM </a:t>
            </a:r>
            <a:r>
              <a:rPr lang="en-US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Stuk)  	</a:t>
            </a:r>
            <a:r>
              <a:rPr lang="nl-NL" sz="160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smtClean="0">
                <a:latin typeface="Arial" charset="0"/>
              </a:rPr>
              <a:t>- </a:t>
            </a:r>
            <a:r>
              <a:rPr lang="nl-NL" sz="1600" dirty="0" smtClean="0">
                <a:latin typeface="Arial" charset="0"/>
              </a:rPr>
              <a:t>- </a:t>
            </a:r>
            <a:r>
              <a:rPr lang="nl-NL" sz="1600" smtClean="0">
                <a:latin typeface="Arial" charset="0"/>
              </a:rPr>
              <a:t>Meer over subqueries in </a:t>
            </a:r>
            <a:r>
              <a:rPr lang="nl-NL" sz="1600" dirty="0" smtClean="0">
                <a:latin typeface="Arial" charset="0"/>
              </a:rPr>
              <a:t>Thema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7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INSERT met SELECT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035050" algn="l"/>
              </a:tabLst>
            </a:pPr>
            <a:r>
              <a:rPr lang="nl-NL" sz="2000" smtClean="0">
                <a:latin typeface="Arial" charset="0"/>
                <a:cs typeface="Courier New" pitchFamily="49" charset="0"/>
              </a:rPr>
              <a:t>Een INSERT-statement kan ook een SELECT-statement bevatten: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35050" algn="l"/>
              </a:tabLst>
            </a:pPr>
            <a:endParaRPr lang="nl-NL" sz="1000" b="1" smtClean="0">
              <a:solidFill>
                <a:srgbClr val="000099"/>
              </a:solidFill>
              <a:latin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103505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INSERT INTO KlantTelefoon</a:t>
            </a:r>
            <a:br>
              <a:rPr lang="nl-NL" sz="1800" smtClean="0">
                <a:solidFill>
                  <a:srgbClr val="000099"/>
                </a:solidFill>
                <a:latin typeface="Arial" charset="0"/>
              </a:rPr>
            </a:b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SELECT	klantnr, telefoon</a:t>
            </a:r>
            <a:br>
              <a:rPr lang="nl-NL" sz="1800" smtClean="0">
                <a:solidFill>
                  <a:srgbClr val="000099"/>
                </a:solidFill>
                <a:latin typeface="Arial" charset="0"/>
              </a:rPr>
            </a:b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FROM	Klant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35050" algn="l"/>
              </a:tabLst>
            </a:pPr>
            <a:endParaRPr lang="nl-NL" smtClean="0">
              <a:latin typeface="Arial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1035050" algn="l"/>
              </a:tabLst>
            </a:pPr>
            <a:r>
              <a:rPr lang="nl-NL" sz="2000" smtClean="0">
                <a:latin typeface="Arial" charset="0"/>
                <a:cs typeface="Courier New" pitchFamily="49" charset="0"/>
              </a:rPr>
              <a:t>SELECT INTO maakt eerst zelf de tabel en voegt daarna de records toe: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35050" algn="l"/>
              </a:tabLst>
            </a:pPr>
            <a:endParaRPr lang="nl-NL" sz="1000" smtClean="0">
              <a:latin typeface="Arial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103505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SELECT	klantnr, telefoon  </a:t>
            </a:r>
            <a:br>
              <a:rPr lang="nl-NL" sz="1800" smtClean="0">
                <a:solidFill>
                  <a:srgbClr val="000099"/>
                </a:solidFill>
                <a:latin typeface="Arial" charset="0"/>
              </a:rPr>
            </a:b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INTO 	KlantTelefoon</a:t>
            </a:r>
            <a:br>
              <a:rPr lang="nl-NL" sz="1800" smtClean="0">
                <a:solidFill>
                  <a:srgbClr val="000099"/>
                </a:solidFill>
                <a:latin typeface="Arial" charset="0"/>
              </a:rPr>
            </a:b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FROM	Klant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8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16150</TotalTime>
  <Words>432</Words>
  <Application>Microsoft Office PowerPoint</Application>
  <PresentationFormat>On-screen Show (4:3)</PresentationFormat>
  <Paragraphs>272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Courier New</vt:lpstr>
      <vt:lpstr>Helvetica Neue</vt:lpstr>
      <vt:lpstr>Helvetica Neue Light</vt:lpstr>
      <vt:lpstr>Wingdings</vt:lpstr>
      <vt:lpstr>Office Theme</vt:lpstr>
      <vt:lpstr>Course  Databases</vt:lpstr>
      <vt:lpstr>Onderwerpen</vt:lpstr>
      <vt:lpstr>Tabelschema’s</vt:lpstr>
      <vt:lpstr>ALTER TABLE (1)</vt:lpstr>
      <vt:lpstr>ALTER TABLE (2)</vt:lpstr>
      <vt:lpstr>INSERT met VALUES</vt:lpstr>
      <vt:lpstr>Wijzigen (UPDATE)</vt:lpstr>
      <vt:lpstr>Verwijderen (DELETE)</vt:lpstr>
      <vt:lpstr>INSERT met SELECT</vt:lpstr>
      <vt:lpstr>Klantgegevens – huidige situatie</vt:lpstr>
      <vt:lpstr>Klantgegevens – nieuwe situatie</vt:lpstr>
      <vt:lpstr>Aanpassingen met behoud van populatie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nbnm</dc:creator>
  <cp:lastModifiedBy>Misja Nabben</cp:lastModifiedBy>
  <cp:revision>565</cp:revision>
  <dcterms:created xsi:type="dcterms:W3CDTF">2015-07-08T04:47:01Z</dcterms:created>
  <dcterms:modified xsi:type="dcterms:W3CDTF">2016-11-02T09:17:04Z</dcterms:modified>
</cp:coreProperties>
</file>