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5" r:id="rId2"/>
    <p:sldId id="306" r:id="rId3"/>
    <p:sldId id="310" r:id="rId4"/>
    <p:sldId id="311" r:id="rId5"/>
    <p:sldId id="312" r:id="rId6"/>
    <p:sldId id="313" r:id="rId7"/>
    <p:sldId id="31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67578" autoAdjust="0"/>
  </p:normalViewPr>
  <p:slideViewPr>
    <p:cSldViewPr snapToGrid="0" snapToObjects="1">
      <p:cViewPr varScale="1">
        <p:scale>
          <a:sx n="91" d="100"/>
          <a:sy n="91" d="100"/>
        </p:scale>
        <p:origin x="1948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7160D4-78E0-4F79-BE2B-1D00D2D53D77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F0B2-8523-4020-B3EA-B8D96225EA2B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6889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072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ED3F3D1-1B0A-4248-9BFA-B3F9E7B33770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3072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29C09-7E14-4F33-8E2A-C590C7679315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4057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174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9DBF9F0-947C-429D-8919-E3BA8BF278DE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3174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D6FC3-A025-44ED-8FE5-975E04B10064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528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277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BA92873-F79C-46DF-9CEB-C13E284E881E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3277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47D58C-1BDE-4E05-8566-8771EEF5FEA3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895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379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91AFAE-FEB0-41C3-9D78-F20F7E6E95AD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3379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A9782-F910-4F9D-9A36-2121996C0FD3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1421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3482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154340E-741E-43AF-9742-B81C553EA34D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3482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012E1-C19B-4587-9830-906CCD17F8A9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983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smtClean="0"/>
              <a:t>Thema </a:t>
            </a:r>
            <a:r>
              <a:rPr lang="nl-NL"/>
              <a:t>5</a:t>
            </a:r>
            <a:r>
              <a:rPr lang="nl-NL" smtClean="0"/>
              <a:t> </a:t>
            </a:r>
            <a:r>
              <a:rPr lang="nl-NL" dirty="0" smtClean="0"/>
              <a:t>– Definitie van constraints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Onderwerpen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Business Rules</a:t>
            </a:r>
          </a:p>
          <a:p>
            <a:pPr lvl="1" eaLnBrk="1" hangingPunct="1"/>
            <a:r>
              <a:rPr lang="nl-NL" dirty="0" smtClean="0"/>
              <a:t>Check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Business Rules</a:t>
            </a:r>
            <a:endParaRPr lang="en-US" smtClean="0"/>
          </a:p>
        </p:txBody>
      </p:sp>
      <p:sp>
        <p:nvSpPr>
          <p:cNvPr id="8195" name="Text Box 111"/>
          <p:cNvSpPr txBox="1">
            <a:spLocks noChangeArrowheads="1"/>
          </p:cNvSpPr>
          <p:nvPr/>
        </p:nvSpPr>
        <p:spPr bwMode="auto">
          <a:xfrm>
            <a:off x="4619625" y="1624013"/>
            <a:ext cx="37099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nl-NL" sz="1600" i="1"/>
              <a:t>Voor geslacht dient een M of een V </a:t>
            </a:r>
          </a:p>
          <a:p>
            <a:pPr algn="ctr"/>
            <a:r>
              <a:rPr lang="nl-NL" sz="1600" i="1"/>
              <a:t>te worden ingevuld</a:t>
            </a:r>
            <a:endParaRPr lang="en-US" sz="1600" i="1"/>
          </a:p>
        </p:txBody>
      </p:sp>
      <p:graphicFrame>
        <p:nvGraphicFramePr>
          <p:cNvPr id="338169" name="Group 249"/>
          <p:cNvGraphicFramePr>
            <a:graphicFrameLocks noGrp="1"/>
          </p:cNvGraphicFramePr>
          <p:nvPr/>
        </p:nvGraphicFramePr>
        <p:xfrm>
          <a:off x="835025" y="4921250"/>
          <a:ext cx="8113713" cy="1119188"/>
        </p:xfrm>
        <a:graphic>
          <a:graphicData uri="http://schemas.openxmlformats.org/drawingml/2006/table">
            <a:tbl>
              <a:tblPr/>
              <a:tblGrid>
                <a:gridCol w="993775"/>
                <a:gridCol w="1011238"/>
                <a:gridCol w="942975"/>
                <a:gridCol w="1273175"/>
                <a:gridCol w="957262"/>
                <a:gridCol w="969963"/>
                <a:gridCol w="1052512"/>
                <a:gridCol w="912813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titel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stuknrOrigineel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genrenaam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niveaucode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speelduur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jaartal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numeric(3,1)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 Box 131"/>
          <p:cNvSpPr txBox="1">
            <a:spLocks noChangeArrowheads="1"/>
          </p:cNvSpPr>
          <p:nvPr/>
        </p:nvSpPr>
        <p:spPr bwMode="auto">
          <a:xfrm>
            <a:off x="838200" y="4111625"/>
            <a:ext cx="844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Stuk</a:t>
            </a:r>
            <a:endParaRPr lang="en-US" sz="2400" i="1"/>
          </a:p>
        </p:txBody>
      </p:sp>
      <p:graphicFrame>
        <p:nvGraphicFramePr>
          <p:cNvPr id="338103" name="Group 183"/>
          <p:cNvGraphicFramePr>
            <a:graphicFrameLocks noGrp="1"/>
          </p:cNvGraphicFramePr>
          <p:nvPr/>
        </p:nvGraphicFramePr>
        <p:xfrm>
          <a:off x="893763" y="2362200"/>
          <a:ext cx="6029325" cy="1066800"/>
        </p:xfrm>
        <a:graphic>
          <a:graphicData uri="http://schemas.openxmlformats.org/drawingml/2006/table">
            <a:tbl>
              <a:tblPr/>
              <a:tblGrid>
                <a:gridCol w="1182687"/>
                <a:gridCol w="1074738"/>
                <a:gridCol w="1308100"/>
                <a:gridCol w="1231900"/>
                <a:gridCol w="12319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geslacht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1" name="Text Box 154"/>
          <p:cNvSpPr txBox="1">
            <a:spLocks noChangeArrowheads="1"/>
          </p:cNvSpPr>
          <p:nvPr/>
        </p:nvSpPr>
        <p:spPr bwMode="auto">
          <a:xfrm>
            <a:off x="798513" y="1682750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sp>
        <p:nvSpPr>
          <p:cNvPr id="8262" name="Line 160"/>
          <p:cNvSpPr>
            <a:spLocks noChangeShapeType="1"/>
          </p:cNvSpPr>
          <p:nvPr/>
        </p:nvSpPr>
        <p:spPr bwMode="auto">
          <a:xfrm>
            <a:off x="828675" y="4819650"/>
            <a:ext cx="987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8263" name="Line 161"/>
          <p:cNvSpPr>
            <a:spLocks noChangeShapeType="1"/>
          </p:cNvSpPr>
          <p:nvPr/>
        </p:nvSpPr>
        <p:spPr bwMode="auto">
          <a:xfrm>
            <a:off x="881063" y="2279650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8264" name="Text Box 162"/>
          <p:cNvSpPr txBox="1">
            <a:spLocks noChangeArrowheads="1"/>
          </p:cNvSpPr>
          <p:nvPr/>
        </p:nvSpPr>
        <p:spPr bwMode="auto">
          <a:xfrm>
            <a:off x="1189038" y="196056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265" name="Text Box 163"/>
          <p:cNvSpPr txBox="1">
            <a:spLocks noChangeArrowheads="1"/>
          </p:cNvSpPr>
          <p:nvPr/>
        </p:nvSpPr>
        <p:spPr bwMode="auto">
          <a:xfrm>
            <a:off x="1092200" y="448151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266" name="Freeform 166"/>
          <p:cNvSpPr>
            <a:spLocks/>
          </p:cNvSpPr>
          <p:nvPr/>
        </p:nvSpPr>
        <p:spPr bwMode="auto">
          <a:xfrm>
            <a:off x="1425575" y="3416300"/>
            <a:ext cx="955675" cy="1471613"/>
          </a:xfrm>
          <a:custGeom>
            <a:avLst/>
            <a:gdLst>
              <a:gd name="T0" fmla="*/ 955675 w 2216"/>
              <a:gd name="T1" fmla="*/ 1471613 h 648"/>
              <a:gd name="T2" fmla="*/ 955675 w 2216"/>
              <a:gd name="T3" fmla="*/ 599546 h 648"/>
              <a:gd name="T4" fmla="*/ 0 w 2216"/>
              <a:gd name="T5" fmla="*/ 599546 h 648"/>
              <a:gd name="T6" fmla="*/ 0 w 2216"/>
              <a:gd name="T7" fmla="*/ 0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216"/>
              <a:gd name="T13" fmla="*/ 0 h 648"/>
              <a:gd name="T14" fmla="*/ 2216 w 2216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6" h="648">
                <a:moveTo>
                  <a:pt x="2216" y="648"/>
                </a:moveTo>
                <a:lnTo>
                  <a:pt x="2216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8267" name="Text Box 250"/>
          <p:cNvSpPr txBox="1">
            <a:spLocks noChangeArrowheads="1"/>
          </p:cNvSpPr>
          <p:nvPr/>
        </p:nvSpPr>
        <p:spPr bwMode="auto">
          <a:xfrm>
            <a:off x="3968750" y="4171950"/>
            <a:ext cx="37099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nl-NL" sz="1600" i="1"/>
              <a:t>De speelduur van stuk is groter dan 0 en kleiner dan 10</a:t>
            </a:r>
            <a:endParaRPr lang="en-US" sz="1600" i="1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03250"/>
          </a:xfrm>
        </p:spPr>
        <p:txBody>
          <a:bodyPr/>
          <a:lstStyle/>
          <a:p>
            <a:pPr eaLnBrk="1" hangingPunct="1"/>
            <a:r>
              <a:rPr lang="nl-NL" smtClean="0"/>
              <a:t>Check constraints (1)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62088"/>
            <a:ext cx="7745413" cy="4572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b="1" dirty="0" smtClean="0">
                <a:latin typeface="Arial" charset="0"/>
              </a:rPr>
              <a:t>Voorbeeld 1:</a:t>
            </a:r>
            <a:r>
              <a:rPr lang="nl-NL" sz="1800" dirty="0" smtClean="0">
                <a:latin typeface="Arial" charset="0"/>
              </a:rPr>
              <a:t>	Realiseer de volgende </a:t>
            </a:r>
            <a:r>
              <a:rPr lang="nl-NL" sz="1800" dirty="0" err="1" smtClean="0">
                <a:latin typeface="Arial" charset="0"/>
              </a:rPr>
              <a:t>constraint</a:t>
            </a:r>
            <a:r>
              <a:rPr lang="nl-NL" sz="1800" dirty="0" smtClean="0">
                <a:latin typeface="Arial" charset="0"/>
              </a:rPr>
              <a:t>: </a:t>
            </a:r>
            <a:br>
              <a:rPr lang="nl-NL" sz="1800" dirty="0" smtClean="0">
                <a:latin typeface="Arial" charset="0"/>
              </a:rPr>
            </a:br>
            <a:r>
              <a:rPr lang="nl-NL" sz="1800" dirty="0" smtClean="0">
                <a:latin typeface="Arial" charset="0"/>
              </a:rPr>
              <a:t>		Voor geslacht dient een M of een V te worden ingevuld</a:t>
            </a:r>
            <a:r>
              <a:rPr lang="nl-NL" sz="18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 smtClean="0">
                <a:latin typeface="Arial" charset="0"/>
              </a:rPr>
              <a:t>Met een ALTER TABLE statement: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ALTER TABLE Componist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ADD CONSTRAINT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ck_geslacht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CHECK (geslacht IN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‘M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’, ‘V’))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16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 smtClean="0">
                <a:latin typeface="Arial" charset="0"/>
              </a:rPr>
              <a:t>Kan ook in een CREATE TABLE statement: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CREATE TABLE Componist (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(4)	NOT NULL,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naam		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varchar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(20)	NOT NULL,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geboortedatum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datetime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NULL,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geslacht	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(1)	NULL,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(2)	NULL,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CONSTRAINT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pk_componist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PRIMARY KEY 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),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CONSTRAINT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ck_geslacht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CHECK (geslacht IN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‘M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’, ‘V’)),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CONSTRAINT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fk_componist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	FOREIGN KEY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) REFERENCES Muziekschool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03250"/>
          </a:xfrm>
        </p:spPr>
        <p:txBody>
          <a:bodyPr/>
          <a:lstStyle/>
          <a:p>
            <a:pPr eaLnBrk="1" hangingPunct="1"/>
            <a:r>
              <a:rPr lang="nl-NL" smtClean="0"/>
              <a:t>Syntax CREATE TABLE (1)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33525"/>
            <a:ext cx="7745413" cy="457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2000" smtClean="0">
                <a:latin typeface="Arial" charset="0"/>
              </a:rPr>
              <a:t>Hetzelfde CREATE TABLE statement, maar nu met een iets andere syntax: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endParaRPr lang="nl-NL" sz="900" smtClean="0">
              <a:latin typeface="Arial" charset="0"/>
            </a:endParaRP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CREATE TABLE Componist (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componistId	numeric(4)	NOT NULL,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naam	varchar(20)	NOT NULL,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geboortedatum	datetime	NULL,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geslacht	char(1)	NULL,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schoolId	numeric(2)	NULL,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PRIMARY KEY  (componistId),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CHECK (geslacht IN (‘M’, ‘V’)),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   FOREIGN KEY (schoolId) REFERENCES Muziekschool (schoolId)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r>
              <a:rPr lang="nl-NL" sz="1800" smtClean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111375" algn="l"/>
                <a:tab pos="3657600" algn="l"/>
              </a:tabLst>
            </a:pPr>
            <a:endParaRPr lang="en-US" sz="2000" smtClean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03250"/>
          </a:xfrm>
        </p:spPr>
        <p:txBody>
          <a:bodyPr/>
          <a:lstStyle/>
          <a:p>
            <a:pPr eaLnBrk="1" hangingPunct="1"/>
            <a:r>
              <a:rPr lang="nl-NL" smtClean="0"/>
              <a:t>Syntax CREATE TABLE (2)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33525"/>
            <a:ext cx="7745413" cy="457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2000" dirty="0" smtClean="0">
                <a:latin typeface="Arial" charset="0"/>
              </a:rPr>
              <a:t>Hetzelfde CREATE TABLE statement, met weer een iets andere syntax: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endParaRPr lang="nl-NL" sz="900" dirty="0" smtClean="0">
              <a:latin typeface="Arial" charset="0"/>
            </a:endParaRP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CREATE TABLE Componist (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(4)	NOT NULL	 PRIMARY KEY,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naam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varchar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(20)	NOT NULL,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geboortedatum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datetime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NULL,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geslacht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(1)	NULL	CHECK (geslacht IN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‘M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’, ‘V’)),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(2)	NULL	FOREIGN KEY REFERENCES 				Muziekschool (</a:t>
            </a:r>
            <a:r>
              <a:rPr lang="nl-NL" sz="1600" dirty="0" err="1" smtClean="0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r>
              <a:rPr lang="nl-NL" sz="1600" dirty="0" smtClean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822450" algn="l"/>
                <a:tab pos="3092450" algn="l"/>
                <a:tab pos="4348163" algn="l"/>
              </a:tabLst>
            </a:pPr>
            <a:endParaRPr lang="en-US" sz="1600" dirty="0" smtClean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03250"/>
          </a:xfrm>
        </p:spPr>
        <p:txBody>
          <a:bodyPr/>
          <a:lstStyle/>
          <a:p>
            <a:pPr eaLnBrk="1" hangingPunct="1"/>
            <a:r>
              <a:rPr lang="nl-NL" smtClean="0"/>
              <a:t>Check constraints (2)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87500"/>
            <a:ext cx="7827963" cy="4446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b="1" dirty="0" smtClean="0">
                <a:latin typeface="Arial" charset="0"/>
              </a:rPr>
              <a:t>Voorbeeld 2:</a:t>
            </a:r>
            <a:r>
              <a:rPr lang="nl-NL" sz="1800" dirty="0" smtClean="0">
                <a:latin typeface="Arial" charset="0"/>
              </a:rPr>
              <a:t>	Realiseer de volgende </a:t>
            </a:r>
            <a:r>
              <a:rPr lang="nl-NL" sz="1800" dirty="0" err="1" smtClean="0">
                <a:latin typeface="Arial" charset="0"/>
              </a:rPr>
              <a:t>constraint</a:t>
            </a:r>
            <a:r>
              <a:rPr lang="nl-NL" sz="1800" dirty="0" smtClean="0">
                <a:latin typeface="Arial" charset="0"/>
              </a:rPr>
              <a:t>: </a:t>
            </a:r>
            <a:br>
              <a:rPr lang="nl-NL" sz="1800" dirty="0" smtClean="0">
                <a:latin typeface="Arial" charset="0"/>
              </a:rPr>
            </a:br>
            <a:r>
              <a:rPr lang="nl-NL" sz="1800" dirty="0" smtClean="0">
                <a:latin typeface="Arial" charset="0"/>
              </a:rPr>
              <a:t>		De speelduur van </a:t>
            </a:r>
            <a:r>
              <a:rPr lang="en-US" sz="1800" dirty="0" err="1" smtClean="0">
                <a:latin typeface="Arial" charset="0"/>
              </a:rPr>
              <a:t>een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nl-NL" sz="1800" dirty="0" smtClean="0">
                <a:latin typeface="Arial" charset="0"/>
              </a:rPr>
              <a:t>stuk is groter dan 0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latin typeface="Arial" charset="0"/>
              </a:rPr>
              <a:t>	</a:t>
            </a:r>
            <a:r>
              <a:rPr lang="nl-NL" sz="1800" dirty="0" smtClean="0">
                <a:latin typeface="Arial" charset="0"/>
              </a:rPr>
              <a:t>	en kleiner dan 10.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 smtClean="0">
                <a:latin typeface="Arial" charset="0"/>
              </a:rPr>
              <a:t>Met een ALTER TABLE statement: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9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ALTER TABLE Stuk</a:t>
            </a:r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ADD CONSTRAINT </a:t>
            </a:r>
            <a:r>
              <a:rPr lang="nl-NL" sz="1800" dirty="0" err="1" smtClean="0">
                <a:solidFill>
                  <a:srgbClr val="000099"/>
                </a:solidFill>
                <a:latin typeface="Arial" charset="0"/>
              </a:rPr>
              <a:t>ck_speelduur</a:t>
            </a: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 smtClean="0">
                <a:solidFill>
                  <a:srgbClr val="000099"/>
                </a:solidFill>
                <a:latin typeface="Arial" charset="0"/>
              </a:rPr>
              <a:t>		CHECK (speelduur &gt; 0 AND speelduur &lt; 10)</a:t>
            </a:r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en-US" sz="2000" dirty="0" smtClean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8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16163</TotalTime>
  <Words>187</Words>
  <Application>Microsoft Office PowerPoint</Application>
  <PresentationFormat>On-screen Show (4:3)</PresentationFormat>
  <Paragraphs>123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Courier New</vt:lpstr>
      <vt:lpstr>Helvetica Neue</vt:lpstr>
      <vt:lpstr>Helvetica Neue Light</vt:lpstr>
      <vt:lpstr>Wingdings</vt:lpstr>
      <vt:lpstr>Office Theme</vt:lpstr>
      <vt:lpstr>Course  Databases</vt:lpstr>
      <vt:lpstr>Onderwerpen</vt:lpstr>
      <vt:lpstr>Business Rules</vt:lpstr>
      <vt:lpstr>Check constraints (1)</vt:lpstr>
      <vt:lpstr>Syntax CREATE TABLE (1)</vt:lpstr>
      <vt:lpstr>Syntax CREATE TABLE (2)</vt:lpstr>
      <vt:lpstr>Check constraints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565</cp:revision>
  <dcterms:created xsi:type="dcterms:W3CDTF">2015-07-08T04:47:01Z</dcterms:created>
  <dcterms:modified xsi:type="dcterms:W3CDTF">2016-11-02T09:17:38Z</dcterms:modified>
</cp:coreProperties>
</file>