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5" r:id="rId2"/>
    <p:sldId id="306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ja Nabben" initials="MN" lastIdx="1" clrIdx="0">
    <p:extLst>
      <p:ext uri="{19B8F6BF-5375-455C-9EA6-DF929625EA0E}">
        <p15:presenceInfo xmlns:p15="http://schemas.microsoft.com/office/powerpoint/2012/main" userId="c488e0a631d63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88657"/>
    <a:srgbClr val="A9976A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67578" autoAdjust="0"/>
  </p:normalViewPr>
  <p:slideViewPr>
    <p:cSldViewPr snapToGrid="0" snapToObjects="1">
      <p:cViewPr varScale="1">
        <p:scale>
          <a:sx n="91" d="100"/>
          <a:sy n="91" d="100"/>
        </p:scale>
        <p:origin x="1948" y="60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8" d="100"/>
          <a:sy n="38" d="100"/>
        </p:scale>
        <p:origin x="2019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6628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7160D4-78E0-4F79-BE2B-1D00D2D53D77}" type="datetime1">
              <a:rPr lang="en-GB" smtClean="0"/>
              <a:pPr/>
              <a:t>06/11/2017</a:t>
            </a:fld>
            <a:endParaRPr lang="en-GB" smtClean="0"/>
          </a:p>
        </p:txBody>
      </p:sp>
      <p:sp>
        <p:nvSpPr>
          <p:cNvPr id="26629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BF0B2-8523-4020-B3EA-B8D96225EA2B}" type="slidenum">
              <a:rPr lang="en-GB" smtClean="0"/>
              <a:pPr/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6889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Mogelijk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problemen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- Data </a:t>
            </a:r>
            <a:r>
              <a:rPr lang="en-GB" baseline="0" dirty="0" err="1" smtClean="0"/>
              <a:t>uit</a:t>
            </a:r>
            <a:r>
              <a:rPr lang="en-GB" baseline="0" dirty="0" smtClean="0"/>
              <a:t> INSERT script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data </a:t>
            </a:r>
            <a:r>
              <a:rPr lang="en-GB" baseline="0" dirty="0" err="1" smtClean="0"/>
              <a:t>uit</a:t>
            </a:r>
            <a:r>
              <a:rPr lang="en-GB" baseline="0" dirty="0" smtClean="0"/>
              <a:t> MY IMDB </a:t>
            </a:r>
            <a:r>
              <a:rPr lang="en-GB" baseline="0" dirty="0" err="1" smtClean="0"/>
              <a:t>conflicteren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dezelfde</a:t>
            </a:r>
            <a:r>
              <a:rPr lang="en-GB" baseline="0" dirty="0" smtClean="0"/>
              <a:t> identifiers). </a:t>
            </a:r>
            <a:r>
              <a:rPr lang="en-GB" baseline="0" dirty="0" err="1" smtClean="0"/>
              <a:t>Oplossing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omnummeren</a:t>
            </a:r>
            <a:r>
              <a:rPr lang="en-GB" baseline="0" dirty="0" smtClean="0"/>
              <a:t> of </a:t>
            </a:r>
            <a:r>
              <a:rPr lang="en-GB" baseline="0" dirty="0" err="1" smtClean="0"/>
              <a:t>keuze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maken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tussen</a:t>
            </a:r>
            <a:r>
              <a:rPr lang="en-GB" baseline="0" dirty="0" smtClean="0"/>
              <a:t> INSERT script </a:t>
            </a:r>
            <a:r>
              <a:rPr lang="en-GB" baseline="0" dirty="0" err="1" smtClean="0"/>
              <a:t>enCONVERSIE</a:t>
            </a:r>
            <a:r>
              <a:rPr lang="en-GB" baseline="0" dirty="0" smtClean="0"/>
              <a:t> script. </a:t>
            </a:r>
            <a:r>
              <a:rPr lang="en-GB" baseline="0" dirty="0" err="1" smtClean="0"/>
              <a:t>Advies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gebruik</a:t>
            </a:r>
            <a:r>
              <a:rPr lang="en-GB" baseline="0" dirty="0" smtClean="0"/>
              <a:t> INSERT script </a:t>
            </a:r>
            <a:r>
              <a:rPr lang="en-GB" baseline="0" dirty="0" err="1" smtClean="0"/>
              <a:t>voor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snel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testen</a:t>
            </a:r>
            <a:r>
              <a:rPr lang="en-GB" baseline="0" dirty="0" smtClean="0"/>
              <a:t> van </a:t>
            </a:r>
            <a:r>
              <a:rPr lang="en-GB" baseline="0" dirty="0" err="1" smtClean="0"/>
              <a:t>bv</a:t>
            </a:r>
            <a:r>
              <a:rPr lang="en-GB" baseline="0" dirty="0" smtClean="0"/>
              <a:t> constraints. </a:t>
            </a:r>
            <a:r>
              <a:rPr lang="en-GB" baseline="0" dirty="0" err="1" smtClean="0"/>
              <a:t>Gebruik</a:t>
            </a:r>
            <a:r>
              <a:rPr lang="en-GB" baseline="0" dirty="0" smtClean="0"/>
              <a:t> CONVERSIE script </a:t>
            </a:r>
            <a:r>
              <a:rPr lang="en-GB" baseline="0" dirty="0" err="1" smtClean="0"/>
              <a:t>voor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gebruikersapplicatie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Zorg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gemakkelijk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kunt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switchen</a:t>
            </a:r>
            <a:r>
              <a:rPr lang="en-GB" baseline="0" dirty="0" smtClean="0"/>
              <a:t>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06/11/2017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63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Mogelijk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problemen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- Data </a:t>
            </a:r>
            <a:r>
              <a:rPr lang="en-GB" baseline="0" dirty="0" err="1" smtClean="0"/>
              <a:t>uit</a:t>
            </a:r>
            <a:r>
              <a:rPr lang="en-GB" baseline="0" dirty="0" smtClean="0"/>
              <a:t> INSERT script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data </a:t>
            </a:r>
            <a:r>
              <a:rPr lang="en-GB" baseline="0" dirty="0" err="1" smtClean="0"/>
              <a:t>uit</a:t>
            </a:r>
            <a:r>
              <a:rPr lang="en-GB" baseline="0" dirty="0" smtClean="0"/>
              <a:t> MY IMDB </a:t>
            </a:r>
            <a:r>
              <a:rPr lang="en-GB" baseline="0" dirty="0" err="1" smtClean="0"/>
              <a:t>conflicteren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dezelfde</a:t>
            </a:r>
            <a:r>
              <a:rPr lang="en-GB" baseline="0" dirty="0" smtClean="0"/>
              <a:t> identifiers). </a:t>
            </a:r>
            <a:r>
              <a:rPr lang="en-GB" baseline="0" dirty="0" err="1" smtClean="0"/>
              <a:t>Oplossing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omnummeren</a:t>
            </a:r>
            <a:r>
              <a:rPr lang="en-GB" baseline="0" dirty="0" smtClean="0"/>
              <a:t> of </a:t>
            </a:r>
            <a:r>
              <a:rPr lang="en-GB" baseline="0" dirty="0" err="1" smtClean="0"/>
              <a:t>keuze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maken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tussen</a:t>
            </a:r>
            <a:r>
              <a:rPr lang="en-GB" baseline="0" dirty="0" smtClean="0"/>
              <a:t> INSERT script </a:t>
            </a:r>
            <a:r>
              <a:rPr lang="en-GB" baseline="0" dirty="0" err="1" smtClean="0"/>
              <a:t>enCONVERSIE</a:t>
            </a:r>
            <a:r>
              <a:rPr lang="en-GB" baseline="0" dirty="0" smtClean="0"/>
              <a:t> script. </a:t>
            </a:r>
            <a:r>
              <a:rPr lang="en-GB" baseline="0" dirty="0" err="1" smtClean="0"/>
              <a:t>Advies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gebruik</a:t>
            </a:r>
            <a:r>
              <a:rPr lang="en-GB" baseline="0" dirty="0" smtClean="0"/>
              <a:t> INSERT script </a:t>
            </a:r>
            <a:r>
              <a:rPr lang="en-GB" baseline="0" dirty="0" err="1" smtClean="0"/>
              <a:t>voor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snel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testen</a:t>
            </a:r>
            <a:r>
              <a:rPr lang="en-GB" baseline="0" dirty="0" smtClean="0"/>
              <a:t> van </a:t>
            </a:r>
            <a:r>
              <a:rPr lang="en-GB" baseline="0" dirty="0" err="1" smtClean="0"/>
              <a:t>bv</a:t>
            </a:r>
            <a:r>
              <a:rPr lang="en-GB" baseline="0" dirty="0" smtClean="0"/>
              <a:t> constraints. </a:t>
            </a:r>
            <a:r>
              <a:rPr lang="en-GB" baseline="0" dirty="0" err="1" smtClean="0"/>
              <a:t>Gebruik</a:t>
            </a:r>
            <a:r>
              <a:rPr lang="en-GB" baseline="0" dirty="0" smtClean="0"/>
              <a:t> CONVERSIE script </a:t>
            </a:r>
            <a:r>
              <a:rPr lang="en-GB" baseline="0" dirty="0" err="1" smtClean="0"/>
              <a:t>voor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gebruikersapplicatie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Zorg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gemakkelijk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kunt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switchen</a:t>
            </a:r>
            <a:r>
              <a:rPr lang="en-GB" baseline="0" dirty="0" smtClean="0"/>
              <a:t>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06/11/2017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1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Mogelijk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problemen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- Data </a:t>
            </a:r>
            <a:r>
              <a:rPr lang="en-GB" baseline="0" dirty="0" err="1" smtClean="0"/>
              <a:t>uit</a:t>
            </a:r>
            <a:r>
              <a:rPr lang="en-GB" baseline="0" dirty="0" smtClean="0"/>
              <a:t> INSERT script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data </a:t>
            </a:r>
            <a:r>
              <a:rPr lang="en-GB" baseline="0" dirty="0" err="1" smtClean="0"/>
              <a:t>uit</a:t>
            </a:r>
            <a:r>
              <a:rPr lang="en-GB" baseline="0" dirty="0" smtClean="0"/>
              <a:t> MY IMDB </a:t>
            </a:r>
            <a:r>
              <a:rPr lang="en-GB" baseline="0" dirty="0" err="1" smtClean="0"/>
              <a:t>conflicteren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dezelfde</a:t>
            </a:r>
            <a:r>
              <a:rPr lang="en-GB" baseline="0" dirty="0" smtClean="0"/>
              <a:t> identifiers). </a:t>
            </a:r>
            <a:r>
              <a:rPr lang="en-GB" baseline="0" dirty="0" err="1" smtClean="0"/>
              <a:t>Oplossing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omnummeren</a:t>
            </a:r>
            <a:r>
              <a:rPr lang="en-GB" baseline="0" dirty="0" smtClean="0"/>
              <a:t> of </a:t>
            </a:r>
            <a:r>
              <a:rPr lang="en-GB" baseline="0" dirty="0" err="1" smtClean="0"/>
              <a:t>keuze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maken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tussen</a:t>
            </a:r>
            <a:r>
              <a:rPr lang="en-GB" baseline="0" dirty="0" smtClean="0"/>
              <a:t> INSERT script </a:t>
            </a:r>
            <a:r>
              <a:rPr lang="en-GB" baseline="0" dirty="0" err="1" smtClean="0"/>
              <a:t>enCONVERSIE</a:t>
            </a:r>
            <a:r>
              <a:rPr lang="en-GB" baseline="0" dirty="0" smtClean="0"/>
              <a:t> script. </a:t>
            </a:r>
            <a:r>
              <a:rPr lang="en-GB" baseline="0" dirty="0" err="1" smtClean="0"/>
              <a:t>Advies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gebruik</a:t>
            </a:r>
            <a:r>
              <a:rPr lang="en-GB" baseline="0" dirty="0" smtClean="0"/>
              <a:t> INSERT script </a:t>
            </a:r>
            <a:r>
              <a:rPr lang="en-GB" baseline="0" dirty="0" err="1" smtClean="0"/>
              <a:t>voor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snel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testen</a:t>
            </a:r>
            <a:r>
              <a:rPr lang="en-GB" baseline="0" dirty="0" smtClean="0"/>
              <a:t> van </a:t>
            </a:r>
            <a:r>
              <a:rPr lang="en-GB" baseline="0" dirty="0" err="1" smtClean="0"/>
              <a:t>bv</a:t>
            </a:r>
            <a:r>
              <a:rPr lang="en-GB" baseline="0" dirty="0" smtClean="0"/>
              <a:t> constraints. </a:t>
            </a:r>
            <a:r>
              <a:rPr lang="en-GB" baseline="0" dirty="0" err="1" smtClean="0"/>
              <a:t>Gebruik</a:t>
            </a:r>
            <a:r>
              <a:rPr lang="en-GB" baseline="0" dirty="0" smtClean="0"/>
              <a:t> CONVERSIE script </a:t>
            </a:r>
            <a:r>
              <a:rPr lang="en-GB" baseline="0" dirty="0" err="1" smtClean="0"/>
              <a:t>voor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gebruikersapplicatie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Zorg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gemakkelijk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kunt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switchen</a:t>
            </a:r>
            <a:r>
              <a:rPr lang="en-GB" baseline="0" dirty="0" smtClean="0"/>
              <a:t>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06/11/2017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27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/>
              <a:t>-- </a:t>
            </a:r>
            <a:r>
              <a:rPr lang="nl-NL" sz="1200" dirty="0" smtClean="0">
                <a:solidFill>
                  <a:srgbClr val="000099"/>
                </a:solidFill>
              </a:rPr>
              <a:t>SET IDENTITY_INSERT </a:t>
            </a:r>
            <a:r>
              <a:rPr lang="nl-NL" sz="1200" dirty="0" smtClean="0">
                <a:solidFill>
                  <a:srgbClr val="00B050"/>
                </a:solidFill>
              </a:rPr>
              <a:t>FLETNIX.dbo.Person </a:t>
            </a:r>
            <a:r>
              <a:rPr lang="nl-NL" sz="1200" dirty="0" smtClean="0">
                <a:solidFill>
                  <a:srgbClr val="000099"/>
                </a:solidFill>
              </a:rPr>
              <a:t>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/>
              <a:t>Alleen gebruiken als datatype INT IDENTITY is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/>
              <a:t>-- </a:t>
            </a:r>
            <a:r>
              <a:rPr lang="nl-NL" sz="1200" dirty="0" smtClean="0">
                <a:solidFill>
                  <a:srgbClr val="000099"/>
                </a:solidFill>
              </a:rPr>
              <a:t>SET IDENTITY_INSERT </a:t>
            </a:r>
            <a:r>
              <a:rPr lang="nl-NL" sz="1200" dirty="0" smtClean="0">
                <a:solidFill>
                  <a:srgbClr val="00B050"/>
                </a:solidFill>
              </a:rPr>
              <a:t>FLETNIX.dbo.Person </a:t>
            </a:r>
            <a:r>
              <a:rPr lang="nl-NL" sz="1200" dirty="0" smtClean="0">
                <a:solidFill>
                  <a:srgbClr val="000099"/>
                </a:solidFill>
              </a:rPr>
              <a:t>OFF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95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 table Person is al </a:t>
            </a:r>
            <a:r>
              <a:rPr lang="en-GB" dirty="0" err="1" smtClean="0"/>
              <a:t>gevuld</a:t>
            </a:r>
            <a:r>
              <a:rPr lang="en-GB" dirty="0" smtClean="0"/>
              <a:t> met Directors. Directors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hebben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identificatie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F12E04-4ED6-4415-A2DB-91EB200037F6}" type="datetime1">
              <a:rPr lang="en-GB" smtClean="0"/>
              <a:pPr>
                <a:defRPr/>
              </a:pPr>
              <a:t>06/11/2017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62D2EB-F767-4743-BF95-9072D9FDAB1B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08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5143" y="1096887"/>
            <a:ext cx="872422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017337"/>
            <a:ext cx="6102660" cy="4319964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45143" y="1660355"/>
            <a:ext cx="8724221" cy="281567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017337"/>
            <a:ext cx="2458357" cy="4319964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19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63" y="1096887"/>
            <a:ext cx="8633451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63" y="1923067"/>
            <a:ext cx="8614399" cy="4203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iagram shows many tables arranged in a schema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647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2766705" y="4488041"/>
            <a:ext cx="6102660" cy="393744"/>
          </a:xfrm>
        </p:spPr>
        <p:txBody>
          <a:bodyPr>
            <a:normAutofit lnSpcReduction="10000"/>
          </a:bodyPr>
          <a:lstStyle/>
          <a:p>
            <a:r>
              <a:rPr lang="nl-NL" smtClean="0"/>
              <a:t>Thema 6 </a:t>
            </a:r>
            <a:r>
              <a:rPr lang="nl-NL" dirty="0" smtClean="0"/>
              <a:t>– Data conversie</a:t>
            </a:r>
            <a:endParaRPr lang="nl-NL" dirty="0"/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Conversiescript naar Person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( conversie met deel-teksten)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dirty="0">
                <a:solidFill>
                  <a:srgbClr val="000099"/>
                </a:solidFill>
              </a:rPr>
              <a:t>INSERT INTO </a:t>
            </a:r>
            <a:r>
              <a:rPr lang="nl-NL" dirty="0" err="1">
                <a:solidFill>
                  <a:srgbClr val="00B050"/>
                </a:solidFill>
              </a:rPr>
              <a:t>FLETNIX.dbo.Person</a:t>
            </a: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99"/>
                </a:solidFill>
              </a:rPr>
              <a:t>SELECT</a:t>
            </a:r>
            <a:r>
              <a:rPr lang="nl-NL" dirty="0"/>
              <a:t> </a:t>
            </a:r>
            <a:r>
              <a:rPr lang="nl-NL" dirty="0" smtClean="0">
                <a:solidFill>
                  <a:srgbClr val="000099"/>
                </a:solidFill>
              </a:rPr>
              <a:t>CAST(</a:t>
            </a:r>
            <a:r>
              <a:rPr lang="nl-NL" dirty="0" smtClean="0"/>
              <a:t> </a:t>
            </a:r>
            <a:r>
              <a:rPr lang="nl-NL" dirty="0" smtClean="0">
                <a:solidFill>
                  <a:srgbClr val="FF0000"/>
                </a:solidFill>
              </a:rPr>
              <a:t>Id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smtClean="0">
                <a:solidFill>
                  <a:srgbClr val="000099"/>
                </a:solidFill>
              </a:rPr>
              <a:t>AS</a:t>
            </a:r>
            <a:r>
              <a:rPr lang="nl-NL" dirty="0" smtClean="0">
                <a:solidFill>
                  <a:srgbClr val="FF0000"/>
                </a:solidFill>
              </a:rPr>
              <a:t> int</a:t>
            </a:r>
            <a:r>
              <a:rPr lang="nl-NL" dirty="0" smtClean="0">
                <a:solidFill>
                  <a:srgbClr val="000099"/>
                </a:solidFill>
              </a:rPr>
              <a:t>)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>
                <a:solidFill>
                  <a:srgbClr val="000099"/>
                </a:solidFill>
              </a:rPr>
              <a:t>AS</a:t>
            </a:r>
            <a:r>
              <a:rPr lang="nl-NL" dirty="0"/>
              <a:t> </a:t>
            </a:r>
            <a:r>
              <a:rPr lang="nl-NL" dirty="0" smtClean="0">
                <a:solidFill>
                  <a:srgbClr val="00B050"/>
                </a:solidFill>
              </a:rPr>
              <a:t>person_id </a:t>
            </a:r>
            <a:r>
              <a:rPr lang="nl-NL" dirty="0" smtClean="0"/>
              <a:t>,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	</a:t>
            </a:r>
            <a:r>
              <a:rPr lang="nl-NL" dirty="0"/>
              <a:t> </a:t>
            </a:r>
            <a:r>
              <a:rPr lang="nl-NL" dirty="0" smtClean="0"/>
              <a:t>       </a:t>
            </a:r>
            <a:r>
              <a:rPr lang="nl-NL" dirty="0" smtClean="0">
                <a:solidFill>
                  <a:srgbClr val="000099"/>
                </a:solidFill>
              </a:rPr>
              <a:t>LEFT(</a:t>
            </a:r>
            <a:r>
              <a:rPr lang="nl-NL" dirty="0" smtClean="0">
                <a:solidFill>
                  <a:srgbClr val="FF0000"/>
                </a:solidFill>
              </a:rPr>
              <a:t>Lname,50</a:t>
            </a:r>
            <a:r>
              <a:rPr lang="nl-NL" dirty="0" smtClean="0">
                <a:solidFill>
                  <a:srgbClr val="000099"/>
                </a:solidFill>
              </a:rPr>
              <a:t>)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>
                <a:solidFill>
                  <a:srgbClr val="000099"/>
                </a:solidFill>
              </a:rPr>
              <a:t>AS</a:t>
            </a:r>
            <a:r>
              <a:rPr lang="nl-NL" dirty="0"/>
              <a:t> </a:t>
            </a:r>
            <a:r>
              <a:rPr lang="nl-NL" dirty="0" smtClean="0">
                <a:solidFill>
                  <a:srgbClr val="00B050"/>
                </a:solidFill>
              </a:rPr>
              <a:t>lastname </a:t>
            </a:r>
            <a:r>
              <a:rPr lang="nl-NL" dirty="0" smtClean="0"/>
              <a:t>,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               </a:t>
            </a:r>
            <a:r>
              <a:rPr lang="nl-NL" dirty="0" smtClean="0">
                <a:solidFill>
                  <a:srgbClr val="000099"/>
                </a:solidFill>
              </a:rPr>
              <a:t>LEFT(</a:t>
            </a:r>
            <a:r>
              <a:rPr lang="nl-NL" dirty="0" smtClean="0">
                <a:solidFill>
                  <a:srgbClr val="FF0000"/>
                </a:solidFill>
              </a:rPr>
              <a:t>Fname,50</a:t>
            </a:r>
            <a:r>
              <a:rPr lang="nl-NL" dirty="0" smtClean="0">
                <a:solidFill>
                  <a:srgbClr val="000099"/>
                </a:solidFill>
              </a:rPr>
              <a:t>)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smtClean="0">
                <a:solidFill>
                  <a:srgbClr val="000099"/>
                </a:solidFill>
              </a:rPr>
              <a:t>AS</a:t>
            </a:r>
            <a:r>
              <a:rPr lang="nl-NL" dirty="0" smtClean="0"/>
              <a:t> </a:t>
            </a:r>
            <a:r>
              <a:rPr lang="nl-NL" dirty="0" smtClean="0">
                <a:solidFill>
                  <a:srgbClr val="00B050"/>
                </a:solidFill>
              </a:rPr>
              <a:t>firstname </a:t>
            </a:r>
            <a:r>
              <a:rPr lang="nl-NL" dirty="0" smtClean="0"/>
              <a:t>,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               </a:t>
            </a:r>
            <a:r>
              <a:rPr lang="nl-NL" dirty="0" smtClean="0">
                <a:solidFill>
                  <a:srgbClr val="FF0000"/>
                </a:solidFill>
              </a:rPr>
              <a:t>NULL</a:t>
            </a:r>
            <a:r>
              <a:rPr lang="nl-NL" dirty="0" smtClean="0">
                <a:solidFill>
                  <a:srgbClr val="000099"/>
                </a:solidFill>
              </a:rPr>
              <a:t> AS </a:t>
            </a:r>
            <a:r>
              <a:rPr lang="nl-NL" dirty="0">
                <a:solidFill>
                  <a:srgbClr val="00B050"/>
                </a:solidFill>
              </a:rPr>
              <a:t>gender</a:t>
            </a:r>
          </a:p>
          <a:p>
            <a:pPr marL="0" indent="0">
              <a:buNone/>
            </a:pPr>
            <a:r>
              <a:rPr lang="nl-NL" dirty="0">
                <a:solidFill>
                  <a:srgbClr val="000099"/>
                </a:solidFill>
              </a:rPr>
              <a:t>FROM </a:t>
            </a:r>
            <a:r>
              <a:rPr lang="nl-NL" dirty="0" smtClean="0"/>
              <a:t>   </a:t>
            </a:r>
            <a:r>
              <a:rPr lang="nl-NL" dirty="0" smtClean="0">
                <a:solidFill>
                  <a:srgbClr val="FF0000"/>
                </a:solidFill>
              </a:rPr>
              <a:t>MYIMDB.dbo.Imported_Directors</a:t>
            </a:r>
          </a:p>
          <a:p>
            <a:pPr marL="0" indent="0">
              <a:buNone/>
            </a:pPr>
            <a:endParaRPr lang="nl-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5" name="Lijntoelichting 1 4"/>
          <p:cNvSpPr/>
          <p:nvPr/>
        </p:nvSpPr>
        <p:spPr bwMode="auto">
          <a:xfrm>
            <a:off x="6979920" y="3566160"/>
            <a:ext cx="914400" cy="612648"/>
          </a:xfrm>
          <a:prstGeom prst="borderCallout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6339840" y="2987040"/>
            <a:ext cx="1188720" cy="115824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71" y="4317875"/>
            <a:ext cx="2991457" cy="1915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Conversiescript naar Person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De IMPORTED_PERSON tabel uit MY IMDB bevat alle acteurs en actrices. Die moeten dus ook in de tabel PERSON van FLETNIX komen.</a:t>
            </a:r>
          </a:p>
          <a:p>
            <a:pPr marL="0" indent="0">
              <a:buNone/>
            </a:pPr>
            <a:endParaRPr lang="nl-NL" sz="2000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nl-NL" sz="2000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nl-NL" sz="2000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5" name="Lijntoelichting 1 4"/>
          <p:cNvSpPr/>
          <p:nvPr/>
        </p:nvSpPr>
        <p:spPr bwMode="auto">
          <a:xfrm>
            <a:off x="6979920" y="3566160"/>
            <a:ext cx="914400" cy="612648"/>
          </a:xfrm>
          <a:prstGeom prst="borderCallout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6339840" y="2987040"/>
            <a:ext cx="1188720" cy="115824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66" y="5275517"/>
            <a:ext cx="2221353" cy="1183997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8" t="58083" r="46875" b="39917"/>
          <a:stretch/>
        </p:blipFill>
        <p:spPr bwMode="auto">
          <a:xfrm>
            <a:off x="4515902" y="2972047"/>
            <a:ext cx="2916190" cy="15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H="1" flipV="1">
            <a:off x="4857750" y="3276600"/>
            <a:ext cx="149987" cy="8514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6925779" y="3270842"/>
            <a:ext cx="283322" cy="8744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5511800" y="3206750"/>
            <a:ext cx="690880" cy="9719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737" y="2962357"/>
            <a:ext cx="3048461" cy="2243824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 bwMode="auto">
          <a:xfrm flipV="1">
            <a:off x="5563951" y="3206751"/>
            <a:ext cx="722549" cy="10123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Cloud Callout 27"/>
          <p:cNvSpPr/>
          <p:nvPr/>
        </p:nvSpPr>
        <p:spPr bwMode="auto">
          <a:xfrm>
            <a:off x="7074206" y="3439284"/>
            <a:ext cx="1696124" cy="589032"/>
          </a:xfrm>
          <a:prstGeom prst="cloudCallout">
            <a:avLst>
              <a:gd name="adj1" fmla="val -65539"/>
              <a:gd name="adj2" fmla="val 63934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Problemen</a:t>
            </a: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195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Conversiefuncties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CAST(kolom AS datatype)</a:t>
            </a:r>
          </a:p>
          <a:p>
            <a:r>
              <a:rPr lang="nl-NL" dirty="0" smtClean="0"/>
              <a:t>LEFT(kolom, aantal karakters)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2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0032" y="1657349"/>
            <a:ext cx="7458692" cy="4684073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>
                <a:solidFill>
                  <a:srgbClr val="000099"/>
                </a:solidFill>
              </a:rPr>
              <a:t>-laat dubbele records in het resultaat weg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99"/>
                </a:solidFill>
              </a:rPr>
              <a:t>-toepassing bij een deelselectie aan kolommen uit een tabel.</a:t>
            </a:r>
          </a:p>
          <a:p>
            <a:pPr marL="0" indent="0">
              <a:buNone/>
            </a:pPr>
            <a:endParaRPr lang="nl-NL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nl-NL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nl-NL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99"/>
                </a:solidFill>
              </a:rPr>
              <a:t>	</a:t>
            </a:r>
            <a:r>
              <a:rPr lang="nl-NL" dirty="0" smtClean="0">
                <a:solidFill>
                  <a:srgbClr val="000099"/>
                </a:solidFill>
              </a:rPr>
              <a:t>	</a:t>
            </a:r>
            <a:r>
              <a:rPr lang="nl-NL" sz="2000" dirty="0" smtClean="0">
                <a:solidFill>
                  <a:srgbClr val="000099"/>
                </a:solidFill>
              </a:rPr>
              <a:t>	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99"/>
                </a:solidFill>
              </a:rPr>
              <a:t> </a:t>
            </a:r>
            <a:r>
              <a:rPr lang="nl-NL" sz="2000" dirty="0" smtClean="0">
                <a:solidFill>
                  <a:srgbClr val="000099"/>
                </a:solidFill>
              </a:rPr>
              <a:t>                      </a:t>
            </a:r>
            <a:r>
              <a:rPr lang="nl-NL" sz="1800" dirty="0" smtClean="0">
                <a:solidFill>
                  <a:srgbClr val="000099"/>
                </a:solidFill>
              </a:rPr>
              <a:t>INSERT INTO </a:t>
            </a:r>
            <a:r>
              <a:rPr lang="nl-NL" sz="1800" dirty="0" smtClean="0"/>
              <a:t>Genre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rgbClr val="000099"/>
                </a:solidFill>
              </a:rPr>
              <a:t>			   SELECT </a:t>
            </a:r>
            <a:r>
              <a:rPr lang="nl-NL" sz="1800" dirty="0" smtClean="0">
                <a:solidFill>
                  <a:srgbClr val="CC0000"/>
                </a:solidFill>
              </a:rPr>
              <a:t>DISTINCT</a:t>
            </a:r>
            <a:r>
              <a:rPr lang="nl-NL" sz="1800" dirty="0" smtClean="0">
                <a:solidFill>
                  <a:srgbClr val="000099"/>
                </a:solidFill>
              </a:rPr>
              <a:t> </a:t>
            </a:r>
            <a:r>
              <a:rPr lang="nl-NL" sz="1800" dirty="0" smtClean="0"/>
              <a:t>genrenaam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rgbClr val="000099"/>
                </a:solidFill>
              </a:rPr>
              <a:t>			   FROM</a:t>
            </a:r>
            <a:r>
              <a:rPr lang="nl-NL" sz="1800" dirty="0" smtClean="0"/>
              <a:t> Stuk</a:t>
            </a:r>
          </a:p>
          <a:p>
            <a:pPr marL="0" indent="0">
              <a:buNone/>
            </a:pPr>
            <a:r>
              <a:rPr lang="nl-NL" sz="1800"/>
              <a:t> </a:t>
            </a:r>
            <a:r>
              <a:rPr lang="nl-NL" sz="1800" smtClean="0"/>
              <a:t>                       </a:t>
            </a:r>
            <a:endParaRPr lang="nl-NL" sz="1800" dirty="0"/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03738"/>
              </p:ext>
            </p:extLst>
          </p:nvPr>
        </p:nvGraphicFramePr>
        <p:xfrm>
          <a:off x="6845690" y="2500098"/>
          <a:ext cx="1567939" cy="167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939"/>
              </a:tblGrid>
              <a:tr h="559570">
                <a:tc>
                  <a:txBody>
                    <a:bodyPr/>
                    <a:lstStyle/>
                    <a:p>
                      <a:r>
                        <a:rPr lang="nl-NL" dirty="0" smtClean="0"/>
                        <a:t>genrenaam</a:t>
                      </a:r>
                      <a:endParaRPr lang="nl-NL" dirty="0"/>
                    </a:p>
                  </a:txBody>
                  <a:tcPr/>
                </a:tc>
              </a:tr>
              <a:tr h="559570">
                <a:tc>
                  <a:txBody>
                    <a:bodyPr/>
                    <a:lstStyle/>
                    <a:p>
                      <a:r>
                        <a:rPr lang="nl-NL" dirty="0" smtClean="0"/>
                        <a:t>pop</a:t>
                      </a:r>
                      <a:endParaRPr lang="nl-NL" dirty="0"/>
                    </a:p>
                  </a:txBody>
                  <a:tcPr/>
                </a:tc>
              </a:tr>
              <a:tr h="55957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24341"/>
              </p:ext>
            </p:extLst>
          </p:nvPr>
        </p:nvGraphicFramePr>
        <p:xfrm>
          <a:off x="206414" y="2587517"/>
          <a:ext cx="252429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575"/>
                <a:gridCol w="1475723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stuknr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genrenaam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</a:p>
                    <a:p>
                      <a:r>
                        <a:rPr lang="nl-NL" dirty="0" smtClean="0"/>
                        <a:t>2</a:t>
                      </a:r>
                    </a:p>
                    <a:p>
                      <a:r>
                        <a:rPr lang="nl-NL" dirty="0" smtClean="0"/>
                        <a:t>3</a:t>
                      </a:r>
                    </a:p>
                    <a:p>
                      <a:r>
                        <a:rPr lang="nl-NL" dirty="0" smtClean="0"/>
                        <a:t>5</a:t>
                      </a:r>
                    </a:p>
                    <a:p>
                      <a:r>
                        <a:rPr lang="nl-NL" dirty="0" smtClean="0"/>
                        <a:t>8</a:t>
                      </a:r>
                    </a:p>
                    <a:p>
                      <a:r>
                        <a:rPr lang="nl-NL" dirty="0" smtClean="0"/>
                        <a:t>9</a:t>
                      </a:r>
                    </a:p>
                    <a:p>
                      <a:r>
                        <a:rPr lang="nl-NL" dirty="0" smtClean="0"/>
                        <a:t>10</a:t>
                      </a:r>
                    </a:p>
                    <a:p>
                      <a:r>
                        <a:rPr lang="nl-NL" dirty="0" smtClean="0"/>
                        <a:t>12</a:t>
                      </a:r>
                    </a:p>
                    <a:p>
                      <a:r>
                        <a:rPr lang="nl-NL" dirty="0" smtClean="0"/>
                        <a:t>13</a:t>
                      </a:r>
                    </a:p>
                    <a:p>
                      <a:r>
                        <a:rPr lang="nl-NL" dirty="0" smtClean="0"/>
                        <a:t>14</a:t>
                      </a:r>
                    </a:p>
                    <a:p>
                      <a:r>
                        <a:rPr lang="nl-NL" dirty="0" smtClean="0"/>
                        <a:t>15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jazz</a:t>
                      </a:r>
                    </a:p>
                    <a:p>
                      <a:r>
                        <a:rPr lang="nl-NL" dirty="0" smtClean="0"/>
                        <a:t>jazz</a:t>
                      </a:r>
                    </a:p>
                    <a:p>
                      <a:r>
                        <a:rPr lang="nl-NL" dirty="0" smtClean="0"/>
                        <a:t>klassiek</a:t>
                      </a:r>
                    </a:p>
                    <a:p>
                      <a:r>
                        <a:rPr lang="nl-NL" dirty="0" smtClean="0"/>
                        <a:t>klassiek</a:t>
                      </a:r>
                    </a:p>
                    <a:p>
                      <a:r>
                        <a:rPr lang="nl-NL" dirty="0" smtClean="0"/>
                        <a:t>klassiek</a:t>
                      </a:r>
                    </a:p>
                    <a:p>
                      <a:r>
                        <a:rPr lang="nl-NL" dirty="0" smtClean="0"/>
                        <a:t>klassiek</a:t>
                      </a:r>
                    </a:p>
                    <a:p>
                      <a:r>
                        <a:rPr lang="nl-NL" dirty="0" smtClean="0"/>
                        <a:t>klassiek</a:t>
                      </a:r>
                    </a:p>
                    <a:p>
                      <a:r>
                        <a:rPr lang="nl-NL" dirty="0" smtClean="0"/>
                        <a:t>pop</a:t>
                      </a:r>
                    </a:p>
                    <a:p>
                      <a:r>
                        <a:rPr lang="nl-NL" dirty="0" smtClean="0"/>
                        <a:t>jazz</a:t>
                      </a:r>
                    </a:p>
                    <a:p>
                      <a:r>
                        <a:rPr lang="nl-NL" dirty="0" smtClean="0"/>
                        <a:t>klassiek</a:t>
                      </a:r>
                    </a:p>
                    <a:p>
                      <a:r>
                        <a:rPr lang="nl-NL" dirty="0" smtClean="0"/>
                        <a:t>jazz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DISTINCT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5" name="Lijntoelichting 1 4"/>
          <p:cNvSpPr/>
          <p:nvPr/>
        </p:nvSpPr>
        <p:spPr bwMode="auto">
          <a:xfrm>
            <a:off x="6979920" y="3566160"/>
            <a:ext cx="914400" cy="612648"/>
          </a:xfrm>
          <a:prstGeom prst="borderCallout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6339840" y="2987040"/>
            <a:ext cx="1188720" cy="115824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Schrijf het conversiescript voor minimaal de Parent-tabellen (domein-tabellen) van FLETNIX</a:t>
            </a:r>
          </a:p>
          <a:p>
            <a:pPr lvl="1"/>
            <a:r>
              <a:rPr lang="nl-NL" dirty="0" smtClean="0"/>
              <a:t>Person</a:t>
            </a:r>
          </a:p>
          <a:p>
            <a:pPr lvl="1"/>
            <a:r>
              <a:rPr lang="nl-NL" dirty="0" smtClean="0"/>
              <a:t>Movie</a:t>
            </a:r>
          </a:p>
          <a:p>
            <a:pPr lvl="1"/>
            <a:r>
              <a:rPr lang="nl-NL" dirty="0" smtClean="0"/>
              <a:t>Customer</a:t>
            </a:r>
          </a:p>
          <a:p>
            <a:pPr lvl="1"/>
            <a:r>
              <a:rPr lang="nl-NL" dirty="0" smtClean="0"/>
              <a:t>Genre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r>
              <a:rPr lang="nl-NL" smtClean="0"/>
              <a:t>Zie de casus!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8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Onderwerpen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conversie</a:t>
            </a:r>
            <a:r>
              <a:rPr lang="en-US" dirty="0" smtClean="0"/>
              <a:t> MYIMDB -&gt; FLETNIX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</a:rPr>
              <a:t>INSERT INTO…SELECT..</a:t>
            </a:r>
          </a:p>
          <a:p>
            <a:r>
              <a:rPr lang="en-US" b="0" dirty="0">
                <a:solidFill>
                  <a:srgbClr val="000000"/>
                </a:solidFill>
              </a:rPr>
              <a:t>DISTINCT /  LEFT() / CAST()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0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ym typeface="Wingdings" pitchFamily="2" charset="2"/>
              </a:rPr>
              <a:t>FLETNIX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70577"/>
            <a:ext cx="5962650" cy="509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4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ym typeface="Wingdings" pitchFamily="2" charset="2"/>
              </a:rPr>
              <a:t>MYIMDB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1676399"/>
            <a:ext cx="7480351" cy="384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ym typeface="Wingdings" pitchFamily="2" charset="2"/>
              </a:rPr>
              <a:t>FLETNIX database vullen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5" name="Flowchart: Magnetic Disk 4"/>
          <p:cNvSpPr/>
          <p:nvPr/>
        </p:nvSpPr>
        <p:spPr bwMode="auto">
          <a:xfrm>
            <a:off x="6720559" y="3031745"/>
            <a:ext cx="1828800" cy="129248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FLETNIX</a:t>
            </a: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952733" y="3865164"/>
            <a:ext cx="1650222" cy="2653442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MYIMDB</a:t>
            </a:r>
          </a:p>
        </p:txBody>
      </p:sp>
      <p:sp>
        <p:nvSpPr>
          <p:cNvPr id="7" name="Flowchart: Document 6"/>
          <p:cNvSpPr/>
          <p:nvPr/>
        </p:nvSpPr>
        <p:spPr bwMode="auto">
          <a:xfrm>
            <a:off x="1143000" y="1566648"/>
            <a:ext cx="2774755" cy="1953151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INSERT SCRIPT </a:t>
            </a:r>
            <a:r>
              <a:rPr kumimoji="0" lang="en-GB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voorbeeld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data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916119" y="2594464"/>
            <a:ext cx="2743199" cy="8895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</p:cNvCxnSpPr>
          <p:nvPr/>
        </p:nvCxnSpPr>
        <p:spPr bwMode="auto">
          <a:xfrm flipV="1">
            <a:off x="2602955" y="3977360"/>
            <a:ext cx="3977359" cy="12145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Flowchart: Document 8"/>
          <p:cNvSpPr/>
          <p:nvPr/>
        </p:nvSpPr>
        <p:spPr bwMode="auto">
          <a:xfrm>
            <a:off x="3433386" y="3904792"/>
            <a:ext cx="2774755" cy="1953151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CONVERSIE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SCRIPT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‘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lezen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uit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MYIMDB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en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schrijven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naar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FLETNIX’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8" t="58083" r="46875" b="26545"/>
          <a:stretch/>
        </p:blipFill>
        <p:spPr bwMode="auto">
          <a:xfrm>
            <a:off x="1200502" y="2594464"/>
            <a:ext cx="1631654" cy="65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1" t="33708" r="53336" b="37057"/>
          <a:stretch/>
        </p:blipFill>
        <p:spPr bwMode="auto">
          <a:xfrm>
            <a:off x="1242279" y="5191885"/>
            <a:ext cx="1071130" cy="110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Line Callout 1 20"/>
          <p:cNvSpPr/>
          <p:nvPr/>
        </p:nvSpPr>
        <p:spPr bwMode="auto">
          <a:xfrm>
            <a:off x="5177860" y="1507095"/>
            <a:ext cx="2804908" cy="380608"/>
          </a:xfrm>
          <a:prstGeom prst="borderCallout1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Dit</a:t>
            </a:r>
            <a:r>
              <a:rPr kumimoji="0" lang="en-GB" sz="1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script </a:t>
            </a:r>
            <a:r>
              <a:rPr kumimoji="0" lang="en-GB" sz="18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hebben</a:t>
            </a:r>
            <a:r>
              <a:rPr kumimoji="0" lang="en-GB" sz="1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we al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2" name="Line Callout 1 21"/>
          <p:cNvSpPr/>
          <p:nvPr/>
        </p:nvSpPr>
        <p:spPr bwMode="auto">
          <a:xfrm>
            <a:off x="5888141" y="5604207"/>
            <a:ext cx="2804908" cy="571986"/>
          </a:xfrm>
          <a:prstGeom prst="borderCallout1">
            <a:avLst>
              <a:gd name="adj1" fmla="val 18750"/>
              <a:gd name="adj2" fmla="val -8333"/>
              <a:gd name="adj3" fmla="val 7123"/>
              <a:gd name="adj4" fmla="val -20533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Dit</a:t>
            </a:r>
            <a:r>
              <a:rPr kumimoji="0" lang="en-GB" sz="1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script </a:t>
            </a:r>
            <a:r>
              <a:rPr kumimoji="0" lang="en-GB" sz="18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moeten</a:t>
            </a:r>
            <a:r>
              <a:rPr kumimoji="0" lang="en-GB" sz="1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we </a:t>
            </a:r>
            <a:r>
              <a:rPr kumimoji="0" lang="en-GB" sz="18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maken</a:t>
            </a:r>
            <a:r>
              <a:rPr kumimoji="0" lang="en-GB" sz="1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23" name="Cloud Callout 22"/>
          <p:cNvSpPr/>
          <p:nvPr/>
        </p:nvSpPr>
        <p:spPr bwMode="auto">
          <a:xfrm>
            <a:off x="6659318" y="4736555"/>
            <a:ext cx="1744186" cy="527898"/>
          </a:xfrm>
          <a:prstGeom prst="cloudCallout">
            <a:avLst>
              <a:gd name="adj1" fmla="val -65539"/>
              <a:gd name="adj2" fmla="val 63934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Problemen</a:t>
            </a: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87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MY IMDB </a:t>
            </a:r>
            <a:r>
              <a:rPr lang="nl-NL" dirty="0" smtClean="0">
                <a:sym typeface="Wingdings" pitchFamily="2" charset="2"/>
              </a:rPr>
              <a:t> FLETNIX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Inspectie</a:t>
            </a:r>
          </a:p>
          <a:p>
            <a:pPr lvl="1"/>
            <a:r>
              <a:rPr lang="nl-NL" dirty="0" smtClean="0"/>
              <a:t>Vergelijk </a:t>
            </a:r>
            <a:r>
              <a:rPr lang="nl-NL" b="1" dirty="0" smtClean="0">
                <a:solidFill>
                  <a:srgbClr val="000099"/>
                </a:solidFill>
              </a:rPr>
              <a:t>structuur</a:t>
            </a:r>
            <a:r>
              <a:rPr lang="nl-NL" dirty="0" smtClean="0"/>
              <a:t> tabellen bron-database en doel-database</a:t>
            </a:r>
            <a:br>
              <a:rPr lang="nl-NL" dirty="0" smtClean="0"/>
            </a:br>
            <a:r>
              <a:rPr lang="nl-NL" dirty="0" smtClean="0"/>
              <a:t>bijv. </a:t>
            </a:r>
            <a:r>
              <a:rPr lang="nl-NL" dirty="0" err="1" smtClean="0"/>
              <a:t>varchar</a:t>
            </a:r>
            <a:r>
              <a:rPr lang="nl-NL" dirty="0" smtClean="0"/>
              <a:t>(50) &gt;&gt; </a:t>
            </a:r>
            <a:r>
              <a:rPr lang="nl-NL" dirty="0" err="1" smtClean="0"/>
              <a:t>varchar</a:t>
            </a:r>
            <a:r>
              <a:rPr lang="nl-NL" dirty="0" smtClean="0"/>
              <a:t>(20)</a:t>
            </a:r>
          </a:p>
          <a:p>
            <a:pPr lvl="1"/>
            <a:r>
              <a:rPr lang="nl-NL" dirty="0" smtClean="0"/>
              <a:t>Vergelijk </a:t>
            </a:r>
            <a:r>
              <a:rPr lang="nl-NL" b="1" dirty="0" smtClean="0">
                <a:solidFill>
                  <a:srgbClr val="000099"/>
                </a:solidFill>
              </a:rPr>
              <a:t>inhoud</a:t>
            </a:r>
            <a:r>
              <a:rPr lang="nl-NL" dirty="0" smtClean="0"/>
              <a:t> tabellen bron-database en doel-database</a:t>
            </a:r>
            <a:br>
              <a:rPr lang="nl-NL" dirty="0" smtClean="0"/>
            </a:br>
            <a:endParaRPr lang="nl-NL" dirty="0" smtClean="0"/>
          </a:p>
          <a:p>
            <a:r>
              <a:rPr lang="nl-NL" b="1" dirty="0" smtClean="0"/>
              <a:t>Conversie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Corrigeer de inhoud van de data op de nieuwe structuur:</a:t>
            </a:r>
          </a:p>
          <a:p>
            <a:pPr lvl="1"/>
            <a:r>
              <a:rPr lang="nl-NL" dirty="0" smtClean="0"/>
              <a:t>Conversiefuncties  LEFT( ), CAST(), …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1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833" y="655320"/>
            <a:ext cx="7467600" cy="685800"/>
          </a:xfrm>
        </p:spPr>
        <p:txBody>
          <a:bodyPr/>
          <a:lstStyle/>
          <a:p>
            <a:r>
              <a:rPr lang="nl-NL" dirty="0" err="1" smtClean="0"/>
              <a:t>FLETNIX.dbo.Person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8" t="58083" r="46875" b="26545"/>
          <a:stretch/>
        </p:blipFill>
        <p:spPr bwMode="auto">
          <a:xfrm>
            <a:off x="4639318" y="1578359"/>
            <a:ext cx="2916190" cy="116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 bwMode="auto">
          <a:xfrm>
            <a:off x="613603" y="3460675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OfficinaSans" pitchFamily="2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OfficinaSans" pitchFamily="2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OfficinaSans" pitchFamily="2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OfficinaSans" pitchFamily="2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OfficinaSans" pitchFamily="2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OfficinaSans" pitchFamily="2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OfficinaSans" pitchFamily="2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OfficinaSans" pitchFamily="2" charset="0"/>
              </a:defRPr>
            </a:lvl9pPr>
          </a:lstStyle>
          <a:p>
            <a:r>
              <a:rPr lang="nl-NL" dirty="0" smtClean="0"/>
              <a:t>MYIMDB.dbo.Imported_Directors</a:t>
            </a:r>
            <a:endParaRPr lang="nl-NL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60444" r="73941" b="21808"/>
          <a:stretch/>
        </p:blipFill>
        <p:spPr bwMode="auto">
          <a:xfrm>
            <a:off x="1017290" y="4113480"/>
            <a:ext cx="3754812" cy="178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1" t="33708" r="53336" b="37057"/>
          <a:stretch/>
        </p:blipFill>
        <p:spPr bwMode="auto">
          <a:xfrm>
            <a:off x="6536303" y="4102203"/>
            <a:ext cx="1948587" cy="200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H="1" flipV="1">
            <a:off x="5048834" y="2828850"/>
            <a:ext cx="1794908" cy="12879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6496167" y="2828850"/>
            <a:ext cx="868922" cy="11840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5710793" y="2828850"/>
            <a:ext cx="2370937" cy="11741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90" y="1349633"/>
            <a:ext cx="3048461" cy="2243824"/>
          </a:xfrm>
          <a:prstGeom prst="rect">
            <a:avLst/>
          </a:prstGeom>
        </p:spPr>
      </p:pic>
      <p:sp>
        <p:nvSpPr>
          <p:cNvPr id="30" name="Cloud Callout 29"/>
          <p:cNvSpPr/>
          <p:nvPr/>
        </p:nvSpPr>
        <p:spPr bwMode="auto">
          <a:xfrm>
            <a:off x="6492996" y="215900"/>
            <a:ext cx="2117604" cy="1053852"/>
          </a:xfrm>
          <a:prstGeom prst="cloudCallout">
            <a:avLst>
              <a:gd name="adj1" fmla="val -65539"/>
              <a:gd name="adj2" fmla="val 63934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Om </a:t>
            </a:r>
            <a:r>
              <a:rPr kumimoji="0" lang="en-GB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problemen</a:t>
            </a: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</a:t>
            </a:r>
            <a:r>
              <a:rPr kumimoji="0" lang="en-GB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te</a:t>
            </a: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</a:t>
            </a:r>
            <a:r>
              <a:rPr kumimoji="0" lang="en-GB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voorkomen</a:t>
            </a: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</a:t>
            </a:r>
            <a:r>
              <a:rPr kumimoji="0" lang="en-GB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eerst</a:t>
            </a: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</a:t>
            </a:r>
            <a:r>
              <a:rPr kumimoji="0" lang="en-GB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deze</a:t>
            </a: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</a:t>
            </a:r>
            <a:r>
              <a:rPr kumimoji="0" lang="en-GB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leeg</a:t>
            </a:r>
            <a:r>
              <a:rPr lang="en-GB" sz="1200" dirty="0" err="1" smtClean="0">
                <a:solidFill>
                  <a:srgbClr val="000000"/>
                </a:solidFill>
                <a:latin typeface="Arial" charset="0"/>
              </a:rPr>
              <a:t>maken</a:t>
            </a:r>
            <a:endParaRPr kumimoji="0" lang="en-GB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467600" cy="685800"/>
          </a:xfrm>
        </p:spPr>
        <p:txBody>
          <a:bodyPr/>
          <a:lstStyle/>
          <a:p>
            <a:r>
              <a:rPr lang="nl-NL" dirty="0" smtClean="0"/>
              <a:t>Conversieplan Person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Verwijder de inhoud van tabel Person</a:t>
            </a:r>
          </a:p>
          <a:p>
            <a:r>
              <a:rPr lang="nl-NL" dirty="0" smtClean="0"/>
              <a:t>Kolomconversie: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Bij truncate eventueel LEFT() gebruiken</a:t>
            </a:r>
          </a:p>
          <a:p>
            <a:r>
              <a:rPr lang="nl-NL" dirty="0" smtClean="0"/>
              <a:t>SELECT uitwerken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712519" y="2753360"/>
          <a:ext cx="79564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978"/>
                <a:gridCol w="474749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IMDB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FLETNIX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Id</a:t>
                      </a:r>
                      <a:r>
                        <a:rPr lang="nl-NL" dirty="0" smtClean="0"/>
                        <a:t>	</a:t>
                      </a:r>
                      <a:r>
                        <a:rPr lang="nl-NL" dirty="0" err="1" smtClean="0"/>
                        <a:t>varchar</a:t>
                      </a:r>
                      <a:r>
                        <a:rPr lang="nl-NL" dirty="0" smtClean="0"/>
                        <a:t>(10)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person_id	int		</a:t>
                      </a:r>
                      <a:r>
                        <a:rPr lang="nl-NL" b="1" dirty="0" smtClean="0">
                          <a:solidFill>
                            <a:srgbClr val="000099"/>
                          </a:solidFill>
                        </a:rPr>
                        <a:t>√</a:t>
                      </a:r>
                      <a:endParaRPr lang="nl-NL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LName</a:t>
                      </a:r>
                      <a:r>
                        <a:rPr lang="nl-NL" dirty="0" smtClean="0"/>
                        <a:t>	</a:t>
                      </a:r>
                      <a:r>
                        <a:rPr lang="nl-NL" dirty="0" err="1" smtClean="0"/>
                        <a:t>varchar</a:t>
                      </a:r>
                      <a:r>
                        <a:rPr lang="nl-NL" dirty="0" smtClean="0"/>
                        <a:t>(4000)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lastname</a:t>
                      </a:r>
                      <a:r>
                        <a:rPr lang="nl-NL" dirty="0" smtClean="0"/>
                        <a:t>	</a:t>
                      </a:r>
                      <a:r>
                        <a:rPr lang="nl-NL" dirty="0" err="1" smtClean="0"/>
                        <a:t>varchar</a:t>
                      </a:r>
                      <a:r>
                        <a:rPr lang="nl-NL" dirty="0" smtClean="0"/>
                        <a:t>(50)	</a:t>
                      </a:r>
                      <a:r>
                        <a:rPr lang="nl-NL" sz="1400" b="1" dirty="0" err="1" smtClean="0">
                          <a:solidFill>
                            <a:srgbClr val="FF0000"/>
                          </a:solidFill>
                        </a:rPr>
                        <a:t>truncate</a:t>
                      </a:r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nl-N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FName</a:t>
                      </a:r>
                      <a:r>
                        <a:rPr lang="nl-NL" dirty="0" smtClean="0"/>
                        <a:t>	</a:t>
                      </a:r>
                      <a:r>
                        <a:rPr lang="nl-NL" dirty="0" err="1" smtClean="0"/>
                        <a:t>varchar</a:t>
                      </a:r>
                      <a:r>
                        <a:rPr lang="nl-NL" dirty="0" smtClean="0"/>
                        <a:t>(4000)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firstname</a:t>
                      </a:r>
                      <a:r>
                        <a:rPr lang="nl-NL" dirty="0" smtClean="0"/>
                        <a:t>	</a:t>
                      </a:r>
                      <a:r>
                        <a:rPr lang="nl-NL" dirty="0" err="1" smtClean="0"/>
                        <a:t>varchar</a:t>
                      </a:r>
                      <a:r>
                        <a:rPr lang="nl-NL" dirty="0" smtClean="0"/>
                        <a:t>(50)	</a:t>
                      </a:r>
                      <a:r>
                        <a:rPr lang="nl-NL" sz="1400" b="1" dirty="0" err="1" smtClean="0">
                          <a:solidFill>
                            <a:srgbClr val="FF0000"/>
                          </a:solidFill>
                        </a:rPr>
                        <a:t>truncate</a:t>
                      </a:r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Gender		</a:t>
                      </a:r>
                      <a:r>
                        <a:rPr lang="nl-NL" dirty="0" err="1" smtClean="0"/>
                        <a:t>char</a:t>
                      </a:r>
                      <a:r>
                        <a:rPr lang="nl-NL" dirty="0" smtClean="0"/>
                        <a:t>(1)		</a:t>
                      </a:r>
                      <a:r>
                        <a:rPr lang="nl-NL" b="1" dirty="0" smtClean="0">
                          <a:solidFill>
                            <a:srgbClr val="000099"/>
                          </a:solidFill>
                        </a:rPr>
                        <a:t>√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Conversiescript naar Person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pPr marL="0" indent="0">
              <a:buNone/>
            </a:pPr>
            <a:r>
              <a:rPr lang="nl-NL" dirty="0">
                <a:solidFill>
                  <a:srgbClr val="000099"/>
                </a:solidFill>
              </a:rPr>
              <a:t>INSERT INTO </a:t>
            </a:r>
            <a:r>
              <a:rPr lang="nl-NL" dirty="0" err="1">
                <a:solidFill>
                  <a:srgbClr val="00B050"/>
                </a:solidFill>
              </a:rPr>
              <a:t>FLETNIX.dbo.Person</a:t>
            </a: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99"/>
                </a:solidFill>
              </a:rPr>
              <a:t>SELECT</a:t>
            </a:r>
            <a:r>
              <a:rPr lang="nl-NL" dirty="0"/>
              <a:t> </a:t>
            </a:r>
            <a:r>
              <a:rPr lang="nl-NL" dirty="0" err="1">
                <a:solidFill>
                  <a:srgbClr val="FF0000"/>
                </a:solidFill>
              </a:rPr>
              <a:t>Id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>
                <a:solidFill>
                  <a:srgbClr val="000099"/>
                </a:solidFill>
              </a:rPr>
              <a:t>AS</a:t>
            </a:r>
            <a:r>
              <a:rPr lang="nl-NL" dirty="0"/>
              <a:t> </a:t>
            </a:r>
            <a:r>
              <a:rPr lang="nl-NL" dirty="0" err="1" smtClean="0">
                <a:solidFill>
                  <a:srgbClr val="00B050"/>
                </a:solidFill>
              </a:rPr>
              <a:t>person_id</a:t>
            </a:r>
            <a:r>
              <a:rPr lang="nl-NL" dirty="0" smtClean="0">
                <a:solidFill>
                  <a:srgbClr val="00B050"/>
                </a:solidFill>
              </a:rPr>
              <a:t> </a:t>
            </a:r>
            <a:r>
              <a:rPr lang="nl-NL" dirty="0" smtClean="0"/>
              <a:t>,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	    </a:t>
            </a:r>
            <a:r>
              <a:rPr lang="nl-NL" dirty="0" err="1" smtClean="0">
                <a:solidFill>
                  <a:srgbClr val="FF0000"/>
                </a:solidFill>
              </a:rPr>
              <a:t>LName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>
                <a:solidFill>
                  <a:srgbClr val="000099"/>
                </a:solidFill>
              </a:rPr>
              <a:t>AS</a:t>
            </a:r>
            <a:r>
              <a:rPr lang="nl-NL" dirty="0"/>
              <a:t> </a:t>
            </a:r>
            <a:r>
              <a:rPr lang="nl-NL" dirty="0" err="1" smtClean="0">
                <a:solidFill>
                  <a:srgbClr val="00B050"/>
                </a:solidFill>
              </a:rPr>
              <a:t>lastname</a:t>
            </a:r>
            <a:r>
              <a:rPr lang="nl-NL" dirty="0" smtClean="0">
                <a:solidFill>
                  <a:srgbClr val="00B050"/>
                </a:solidFill>
              </a:rPr>
              <a:t> </a:t>
            </a:r>
            <a:r>
              <a:rPr lang="nl-NL" dirty="0" smtClean="0"/>
              <a:t>,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               </a:t>
            </a:r>
            <a:r>
              <a:rPr lang="nl-NL" dirty="0" err="1" smtClean="0">
                <a:solidFill>
                  <a:srgbClr val="FF0000"/>
                </a:solidFill>
              </a:rPr>
              <a:t>FName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>
                <a:solidFill>
                  <a:srgbClr val="000099"/>
                </a:solidFill>
              </a:rPr>
              <a:t>AS</a:t>
            </a:r>
            <a:r>
              <a:rPr lang="nl-NL" dirty="0"/>
              <a:t> </a:t>
            </a:r>
            <a:r>
              <a:rPr lang="nl-NL" dirty="0" err="1" smtClean="0">
                <a:solidFill>
                  <a:srgbClr val="00B050"/>
                </a:solidFill>
              </a:rPr>
              <a:t>firstname</a:t>
            </a:r>
            <a:r>
              <a:rPr lang="nl-NL" dirty="0" smtClean="0">
                <a:solidFill>
                  <a:srgbClr val="00B050"/>
                </a:solidFill>
              </a:rPr>
              <a:t> </a:t>
            </a:r>
            <a:r>
              <a:rPr lang="nl-NL" dirty="0" smtClean="0"/>
              <a:t>,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               </a:t>
            </a:r>
            <a:r>
              <a:rPr lang="nl-NL" dirty="0" smtClean="0">
                <a:solidFill>
                  <a:srgbClr val="FF0000"/>
                </a:solidFill>
              </a:rPr>
              <a:t>NULL</a:t>
            </a:r>
            <a:r>
              <a:rPr lang="nl-NL" dirty="0" smtClean="0">
                <a:solidFill>
                  <a:srgbClr val="000099"/>
                </a:solidFill>
              </a:rPr>
              <a:t> AS </a:t>
            </a:r>
            <a:r>
              <a:rPr lang="nl-NL" dirty="0">
                <a:solidFill>
                  <a:srgbClr val="00B050"/>
                </a:solidFill>
              </a:rPr>
              <a:t>gender</a:t>
            </a:r>
          </a:p>
          <a:p>
            <a:pPr marL="0" indent="0">
              <a:buNone/>
            </a:pPr>
            <a:r>
              <a:rPr lang="nl-NL" dirty="0">
                <a:solidFill>
                  <a:srgbClr val="000099"/>
                </a:solidFill>
              </a:rPr>
              <a:t>FROM </a:t>
            </a:r>
            <a:r>
              <a:rPr lang="nl-NL" dirty="0" smtClean="0"/>
              <a:t>   </a:t>
            </a:r>
            <a:r>
              <a:rPr lang="nl-NL" dirty="0" err="1" smtClean="0">
                <a:solidFill>
                  <a:srgbClr val="FF0000"/>
                </a:solidFill>
              </a:rPr>
              <a:t>MYIMDB.dbo.Imported_Directors</a:t>
            </a:r>
            <a:endParaRPr lang="nl-N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5" name="Lijntoelichting 1 4"/>
          <p:cNvSpPr/>
          <p:nvPr/>
        </p:nvSpPr>
        <p:spPr bwMode="auto">
          <a:xfrm>
            <a:off x="6979920" y="3566160"/>
            <a:ext cx="914400" cy="612648"/>
          </a:xfrm>
          <a:prstGeom prst="borderCallout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6339840" y="2987040"/>
            <a:ext cx="1188720" cy="115824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16201</TotalTime>
  <Words>461</Words>
  <Application>Microsoft Office PowerPoint</Application>
  <PresentationFormat>On-screen Show (4:3)</PresentationFormat>
  <Paragraphs>150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 Neue</vt:lpstr>
      <vt:lpstr>Helvetica Neue Light</vt:lpstr>
      <vt:lpstr>Wingdings</vt:lpstr>
      <vt:lpstr>Office Theme</vt:lpstr>
      <vt:lpstr>Course  Databases</vt:lpstr>
      <vt:lpstr>Onderwerpen</vt:lpstr>
      <vt:lpstr>FLETNIX database</vt:lpstr>
      <vt:lpstr>MYIMDB database</vt:lpstr>
      <vt:lpstr>FLETNIX database vullen</vt:lpstr>
      <vt:lpstr>MY IMDB  FLETNIX</vt:lpstr>
      <vt:lpstr>FLETNIX.dbo.Person</vt:lpstr>
      <vt:lpstr>Conversieplan Person</vt:lpstr>
      <vt:lpstr>Conversiescript naar Person</vt:lpstr>
      <vt:lpstr>Conversiescript naar Person</vt:lpstr>
      <vt:lpstr>Conversiescript naar Person</vt:lpstr>
      <vt:lpstr>Conversiefuncties</vt:lpstr>
      <vt:lpstr>DISTINCT</vt:lpstr>
      <vt:lpstr>Opdracht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nbnm</dc:creator>
  <cp:lastModifiedBy>Misja Nabben</cp:lastModifiedBy>
  <cp:revision>573</cp:revision>
  <dcterms:created xsi:type="dcterms:W3CDTF">2015-07-08T04:47:01Z</dcterms:created>
  <dcterms:modified xsi:type="dcterms:W3CDTF">2017-11-06T11:12:11Z</dcterms:modified>
</cp:coreProperties>
</file>