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69" r:id="rId3"/>
    <p:sldId id="264" r:id="rId4"/>
    <p:sldId id="265" r:id="rId5"/>
    <p:sldId id="267" r:id="rId6"/>
    <p:sldId id="266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A9976A"/>
    <a:srgbClr val="988657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65808" autoAdjust="0"/>
  </p:normalViewPr>
  <p:slideViewPr>
    <p:cSldViewPr snapToGrid="0" snapToObjects="1">
      <p:cViewPr varScale="1">
        <p:scale>
          <a:sx n="71" d="100"/>
          <a:sy n="71" d="100"/>
        </p:scale>
        <p:origin x="26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/>
              <a:t>https://www.codecourse.com/lessons/php-basics/1179</a:t>
            </a:r>
          </a:p>
          <a:p>
            <a:r>
              <a:rPr lang="nl-NL" b="1" dirty="0"/>
              <a:t>https://www.codecourse.com/lessons/php-basics/1180</a:t>
            </a:r>
          </a:p>
          <a:p>
            <a:r>
              <a:rPr lang="nl-NL" b="1" dirty="0"/>
              <a:t>https://www.codecourse.com/lessons/php-basics/1181</a:t>
            </a:r>
          </a:p>
          <a:p>
            <a:r>
              <a:rPr lang="nl-NL" b="1" dirty="0"/>
              <a:t>https://www.codecourse.com/lessons/php-basics/1182</a:t>
            </a:r>
          </a:p>
          <a:p>
            <a:r>
              <a:rPr lang="nl-NL" b="1" dirty="0"/>
              <a:t>https://www.codecourse.com/lessons/php-basics/1184</a:t>
            </a:r>
          </a:p>
          <a:p>
            <a:r>
              <a:rPr lang="nl-NL" b="1" dirty="0"/>
              <a:t>https://www.codecourse.com/lessons/php-basics/1185</a:t>
            </a:r>
          </a:p>
          <a:p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0CC57C60-EE6E-4CEA-B123-5C0E2992A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319" y="1009511"/>
            <a:ext cx="8495394" cy="5823592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CB6C57E7-B080-4940-AB39-840D3B9B9C74}"/>
              </a:ext>
            </a:extLst>
          </p:cNvPr>
          <p:cNvSpPr/>
          <p:nvPr userDrawn="1"/>
        </p:nvSpPr>
        <p:spPr>
          <a:xfrm>
            <a:off x="3985404" y="4364893"/>
            <a:ext cx="5158596" cy="98829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9D5F0D79-619A-440B-9BD9-CDB05B362D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421" y="4543919"/>
            <a:ext cx="3992563" cy="630238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Inhoud</a:t>
            </a:r>
          </a:p>
        </p:txBody>
      </p:sp>
      <p:pic>
        <p:nvPicPr>
          <p:cNvPr id="20" name="Afbeelding 19" descr="logo_han.pdf">
            <a:extLst>
              <a:ext uri="{FF2B5EF4-FFF2-40B4-BE49-F238E27FC236}">
                <a16:creationId xmlns:a16="http://schemas.microsoft.com/office/drawing/2014/main" id="{65EFED96-AF6D-4D25-81AC-154005552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4"/>
            <a:ext cx="8620125" cy="4002566"/>
          </a:xfrm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081588" y="2994025"/>
            <a:ext cx="3806825" cy="29924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837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de +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9" y="1052514"/>
            <a:ext cx="5416520" cy="2346294"/>
          </a:xfrm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796950" y="1052513"/>
            <a:ext cx="3078761" cy="2346295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68289" y="3510950"/>
            <a:ext cx="5416520" cy="2475513"/>
          </a:xfrm>
          <a:solidFill>
            <a:schemeClr val="bg1">
              <a:lumMod val="95000"/>
            </a:schemeClr>
          </a:solidFill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600"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14"/>
          </p:nvPr>
        </p:nvSpPr>
        <p:spPr>
          <a:xfrm>
            <a:off x="5796951" y="3510952"/>
            <a:ext cx="3078761" cy="2475512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voor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3"/>
            <a:ext cx="8620125" cy="5081587"/>
          </a:xfrm>
        </p:spPr>
        <p:txBody>
          <a:bodyPr bIns="93600" anchor="ctr" anchorCtr="0"/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b" anchorCtr="0">
            <a:noAutofit/>
          </a:bodyPr>
          <a:lstStyle>
            <a:lvl1pPr>
              <a:spcBef>
                <a:spcPts val="0"/>
              </a:spcBef>
              <a:tabLst>
                <a:tab pos="8428038" algn="r"/>
              </a:tabLst>
              <a:defRPr sz="180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1456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89" y="1065535"/>
            <a:ext cx="8587748" cy="50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288000"/>
            <a:ext cx="6087613" cy="396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Onderwerp(en)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268288" y="-3916"/>
            <a:ext cx="172481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nl-NL" sz="1100" b="1" dirty="0" err="1">
                <a:solidFill>
                  <a:schemeClr val="bg1"/>
                </a:solidFill>
              </a:rPr>
              <a:t>WebTech</a:t>
            </a:r>
            <a:r>
              <a:rPr lang="nl-NL" sz="1100" b="1" dirty="0">
                <a:solidFill>
                  <a:schemeClr val="bg1"/>
                </a:solidFill>
              </a:rPr>
              <a:t>     PHP - 3</a:t>
            </a:r>
          </a:p>
        </p:txBody>
      </p:sp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+mj-lt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+mj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+mj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+mj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pos="5591" userDrawn="1">
          <p15:clr>
            <a:srgbClr val="F26B43"/>
          </p15:clr>
        </p15:guide>
        <p15:guide id="3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urse.com/lessons/php-ba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hp.net/manual/en/" TargetMode="External"/><Relationship Id="rId4" Type="http://schemas.openxmlformats.org/officeDocument/2006/relationships/hyperlink" Target="https://www.w3schools.com/php/defaul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E997CB-FA61-4012-ADBB-11B39054DF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Condities en herhalingen</a:t>
            </a:r>
          </a:p>
        </p:txBody>
      </p:sp>
    </p:spTree>
    <p:extLst>
      <p:ext uri="{BB962C8B-B14F-4D97-AF65-F5344CB8AC3E}">
        <p14:creationId xmlns:p14="http://schemas.microsoft.com/office/powerpoint/2010/main" val="38353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E604-1A6C-47B6-AA67-F35324A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- PHP 3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0A695C-CC47-43AF-8555-ED32B847A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573012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else</a:t>
            </a:r>
            <a:r>
              <a:rPr lang="nl-NL" dirty="0"/>
              <a:t>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Vergelijksoperatoren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Logische operatoren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Switch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For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While</a:t>
            </a:r>
            <a:r>
              <a:rPr lang="nl-NL" dirty="0"/>
              <a:t>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Do </a:t>
            </a:r>
            <a:r>
              <a:rPr lang="nl-NL" dirty="0" err="1"/>
              <a:t>while</a:t>
            </a:r>
            <a:r>
              <a:rPr lang="nl-NL" dirty="0"/>
              <a:t> loop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b="1" dirty="0" err="1"/>
              <a:t>Videotutorials</a:t>
            </a:r>
            <a:r>
              <a:rPr lang="nl-NL" b="1" dirty="0"/>
              <a:t>: </a:t>
            </a:r>
            <a:r>
              <a:rPr lang="nl-NL" dirty="0">
                <a:hlinkClick r:id="rId3"/>
              </a:rPr>
              <a:t>Codecourse.com PHP Basics</a:t>
            </a:r>
            <a:r>
              <a:rPr lang="nl-NL" dirty="0"/>
              <a:t> </a:t>
            </a:r>
          </a:p>
          <a:p>
            <a:pPr marL="457200" lvl="1" indent="0">
              <a:buNone/>
            </a:pPr>
            <a:r>
              <a:rPr lang="nl-NL" b="1" dirty="0"/>
              <a:t>Naslag en voorbeelden: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W3Schools PHP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PHP.NET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6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1E2-EC5F-44BA-86BF-C7FFE864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 -  Vergelijkingsoperatoren 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2C37B3-82EE-40AC-9C86-BA67B5483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4"/>
            <a:ext cx="8620125" cy="2226395"/>
          </a:xfrm>
        </p:spPr>
        <p:txBody>
          <a:bodyPr/>
          <a:lstStyle/>
          <a:p>
            <a:r>
              <a:rPr lang="nl-NL" dirty="0"/>
              <a:t>$jarig = </a:t>
            </a:r>
            <a:r>
              <a:rPr lang="nl-NL" dirty="0" err="1"/>
              <a:t>true</a:t>
            </a:r>
            <a:r>
              <a:rPr lang="nl-NL" dirty="0"/>
              <a:t>;</a:t>
            </a:r>
          </a:p>
          <a:p>
            <a:r>
              <a:rPr lang="nl-NL" b="1" dirty="0" err="1">
                <a:solidFill>
                  <a:srgbClr val="FF0000"/>
                </a:solidFill>
              </a:rPr>
              <a:t>if</a:t>
            </a:r>
            <a:r>
              <a:rPr lang="nl-NL" b="1" dirty="0">
                <a:solidFill>
                  <a:srgbClr val="FF0000"/>
                </a:solidFill>
              </a:rPr>
              <a:t> ($jarig)</a:t>
            </a:r>
            <a:r>
              <a:rPr lang="nl-NL" dirty="0"/>
              <a:t> </a:t>
            </a:r>
            <a:r>
              <a:rPr lang="nl-NL" b="1" dirty="0">
                <a:solidFill>
                  <a:srgbClr val="FF0000"/>
                </a:solidFill>
              </a:rPr>
              <a:t>{</a:t>
            </a:r>
          </a:p>
          <a:p>
            <a:pPr>
              <a:tabLst>
                <a:tab pos="360363" algn="l"/>
                <a:tab pos="5561013" algn="l"/>
              </a:tabLst>
            </a:pPr>
            <a:r>
              <a:rPr lang="nl-NL" dirty="0"/>
              <a:t>	echo '&lt;div class='jarig'&gt;Gefeliciteerd met je</a:t>
            </a:r>
            <a:br>
              <a:rPr lang="nl-NL" dirty="0"/>
            </a:br>
            <a:r>
              <a:rPr lang="nl-NL" dirty="0"/>
              <a:t>		verjaardag!&lt;/div&gt;';</a:t>
            </a:r>
          </a:p>
          <a:p>
            <a:r>
              <a:rPr lang="nl-NL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007206-50B2-428F-8402-B4C1ABFA6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algn="l"/>
            <a:r>
              <a:rPr lang="nl-NL" dirty="0" err="1"/>
              <a:t>if</a:t>
            </a:r>
            <a:r>
              <a:rPr lang="nl-NL" dirty="0"/>
              <a:t> (conditie) {...} </a:t>
            </a:r>
            <a:r>
              <a:rPr lang="nl-NL" dirty="0" err="1"/>
              <a:t>else</a:t>
            </a:r>
            <a:r>
              <a:rPr lang="nl-NL" dirty="0"/>
              <a:t> </a:t>
            </a:r>
            <a:r>
              <a:rPr lang="nl-NL"/>
              <a:t>{...}     	==  </a:t>
            </a:r>
            <a:r>
              <a:rPr lang="nl-NL" dirty="0"/>
              <a:t>!=  ===  &lt;  &gt;  &lt;=  &gt;=</a:t>
            </a:r>
          </a:p>
          <a:p>
            <a:pPr algn="ctr"/>
            <a:r>
              <a:rPr lang="nl-NL" dirty="0"/>
              <a:t>===  waarde en type zijn gelijk          5 == '5'  geeft </a:t>
            </a:r>
            <a:r>
              <a:rPr lang="nl-NL" dirty="0" err="1"/>
              <a:t>true</a:t>
            </a:r>
            <a:r>
              <a:rPr lang="nl-NL" dirty="0"/>
              <a:t>    5 === '5'  geeft </a:t>
            </a:r>
            <a:r>
              <a:rPr lang="nl-NL" dirty="0" err="1"/>
              <a:t>false</a:t>
            </a:r>
            <a:endParaRPr lang="nl-NL" dirty="0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3A01B840-72FA-451B-9A4F-CDBFB893BCA9}"/>
              </a:ext>
            </a:extLst>
          </p:cNvPr>
          <p:cNvSpPr txBox="1">
            <a:spLocks/>
          </p:cNvSpPr>
          <p:nvPr/>
        </p:nvSpPr>
        <p:spPr>
          <a:xfrm>
            <a:off x="261937" y="3456277"/>
            <a:ext cx="8620125" cy="2226395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936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err="1">
                <a:solidFill>
                  <a:srgbClr val="FF0000"/>
                </a:solidFill>
                <a:highlight>
                  <a:srgbClr val="F2F2F2"/>
                </a:highlight>
              </a:rPr>
              <a:t>if</a:t>
            </a:r>
            <a:r>
              <a:rPr lang="nl-NL" b="1" dirty="0">
                <a:solidFill>
                  <a:srgbClr val="FF0000"/>
                </a:solidFill>
                <a:highlight>
                  <a:srgbClr val="F2F2F2"/>
                </a:highlight>
              </a:rPr>
              <a:t> ($leeftijd &lt; 18)</a:t>
            </a:r>
            <a:r>
              <a:rPr lang="nl-NL" dirty="0">
                <a:highlight>
                  <a:srgbClr val="F2F2F2"/>
                </a:highlight>
              </a:rPr>
              <a:t> </a:t>
            </a:r>
            <a:r>
              <a:rPr lang="nl-NL" b="1" dirty="0">
                <a:solidFill>
                  <a:srgbClr val="FF0000"/>
                </a:solidFill>
                <a:highlight>
                  <a:srgbClr val="F2F2F2"/>
                </a:highlight>
              </a:rPr>
              <a:t>{</a:t>
            </a:r>
          </a:p>
          <a:p>
            <a:pPr>
              <a:tabLst>
                <a:tab pos="360363" algn="l"/>
                <a:tab pos="5561013" algn="l"/>
              </a:tabLst>
            </a:pPr>
            <a:r>
              <a:rPr lang="nl-NL" dirty="0">
                <a:highlight>
                  <a:srgbClr val="F2F2F2"/>
                </a:highlight>
              </a:rPr>
              <a:t>	$display = '&lt;p&gt;&lt;strong&gt;Geen alcohol!&lt;/strong&gt;&lt;/p&gt;';</a:t>
            </a:r>
          </a:p>
          <a:p>
            <a:r>
              <a:rPr lang="nl-NL" b="1" dirty="0">
                <a:solidFill>
                  <a:srgbClr val="FF0000"/>
                </a:solidFill>
                <a:highlight>
                  <a:srgbClr val="F2F2F2"/>
                </a:highlight>
              </a:rPr>
              <a:t>} </a:t>
            </a:r>
            <a:r>
              <a:rPr lang="nl-NL" b="1" dirty="0" err="1">
                <a:solidFill>
                  <a:srgbClr val="FF0000"/>
                </a:solidFill>
                <a:highlight>
                  <a:srgbClr val="F2F2F2"/>
                </a:highlight>
              </a:rPr>
              <a:t>else</a:t>
            </a:r>
            <a:r>
              <a:rPr lang="nl-NL" b="1" dirty="0">
                <a:solidFill>
                  <a:srgbClr val="FF0000"/>
                </a:solidFill>
                <a:highlight>
                  <a:srgbClr val="F2F2F2"/>
                </a:highlight>
              </a:rPr>
              <a:t> {</a:t>
            </a:r>
          </a:p>
          <a:p>
            <a:r>
              <a:rPr lang="nl-NL" b="1" dirty="0">
                <a:solidFill>
                  <a:srgbClr val="FF0000"/>
                </a:solidFill>
                <a:highlight>
                  <a:srgbClr val="F2F2F2"/>
                </a:highlight>
              </a:rPr>
              <a:t>	</a:t>
            </a:r>
            <a:r>
              <a:rPr lang="nl-NL" dirty="0">
                <a:highlight>
                  <a:srgbClr val="F2F2F2"/>
                </a:highlight>
              </a:rPr>
              <a:t>$display ='&lt;p&gt;&lt;strong&gt;Biertje?&lt;/strong&gt;&lt;/p&gt;';</a:t>
            </a:r>
          </a:p>
          <a:p>
            <a:r>
              <a:rPr lang="nl-NL" b="1" dirty="0">
                <a:solidFill>
                  <a:srgbClr val="FF0000"/>
                </a:solidFill>
                <a:highlight>
                  <a:srgbClr val="F2F2F2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731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1E2-EC5F-44BA-86BF-C7FFE864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  </a:t>
            </a:r>
            <a:r>
              <a:rPr lang="nl-NL" dirty="0" err="1"/>
              <a:t>elseif</a:t>
            </a:r>
            <a:r>
              <a:rPr lang="nl-NL" dirty="0"/>
              <a:t>   </a:t>
            </a:r>
            <a:r>
              <a:rPr lang="nl-NL" dirty="0" err="1"/>
              <a:t>else</a:t>
            </a:r>
            <a:r>
              <a:rPr lang="nl-NL" dirty="0"/>
              <a:t> 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2C37B3-82EE-40AC-9C86-BA67B5483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320367"/>
            <a:ext cx="8620125" cy="5006541"/>
          </a:xfrm>
        </p:spPr>
        <p:txBody>
          <a:bodyPr/>
          <a:lstStyle/>
          <a:p>
            <a:r>
              <a:rPr lang="nl-NL" b="1" dirty="0" err="1">
                <a:solidFill>
                  <a:srgbClr val="FF0000"/>
                </a:solidFill>
              </a:rPr>
              <a:t>if</a:t>
            </a:r>
            <a:r>
              <a:rPr lang="nl-NL" b="1" dirty="0">
                <a:solidFill>
                  <a:srgbClr val="FF0000"/>
                </a:solidFill>
              </a:rPr>
              <a:t> ($cijfer &lt; 4)</a:t>
            </a:r>
            <a:r>
              <a:rPr lang="nl-NL" dirty="0"/>
              <a:t> {</a:t>
            </a:r>
          </a:p>
          <a:p>
            <a:r>
              <a:rPr lang="nl-NL" dirty="0"/>
              <a:t>	$commentaar = 'Er mist nog heel veel aan kennis';</a:t>
            </a:r>
          </a:p>
          <a:p>
            <a:r>
              <a:rPr lang="nl-NL" dirty="0"/>
              <a:t>} </a:t>
            </a:r>
            <a:r>
              <a:rPr lang="nl-NL" b="1" dirty="0" err="1">
                <a:solidFill>
                  <a:srgbClr val="FF0000"/>
                </a:solidFill>
              </a:rPr>
              <a:t>elseif</a:t>
            </a:r>
            <a:r>
              <a:rPr lang="nl-NL" b="1" dirty="0">
                <a:solidFill>
                  <a:srgbClr val="FF0000"/>
                </a:solidFill>
              </a:rPr>
              <a:t> ($cijfer &lt; 5.5)</a:t>
            </a:r>
            <a:r>
              <a:rPr lang="nl-NL" dirty="0"/>
              <a:t> {</a:t>
            </a:r>
          </a:p>
          <a:p>
            <a:r>
              <a:rPr lang="nl-NL" dirty="0"/>
              <a:t>	  $commentaar = 'Iets meer oefenen!';</a:t>
            </a:r>
          </a:p>
          <a:p>
            <a:r>
              <a:rPr lang="nl-NL" dirty="0"/>
              <a:t>  </a:t>
            </a:r>
            <a:r>
              <a:rPr lang="nl-NL" dirty="0" err="1"/>
              <a:t>elseif</a:t>
            </a:r>
            <a:r>
              <a:rPr lang="nl-NL" dirty="0"/>
              <a:t> ($cijfer &lt;= 6.5) {</a:t>
            </a:r>
          </a:p>
          <a:p>
            <a:r>
              <a:rPr lang="nl-NL" dirty="0"/>
              <a:t>	  $commentaar = 'Okay, maar het kan beter!'; </a:t>
            </a:r>
          </a:p>
          <a:p>
            <a:r>
              <a:rPr lang="nl-NL" dirty="0"/>
              <a:t>} </a:t>
            </a:r>
            <a:r>
              <a:rPr lang="nl-NL" dirty="0" err="1"/>
              <a:t>elseif</a:t>
            </a:r>
            <a:r>
              <a:rPr lang="nl-NL" dirty="0"/>
              <a:t> ($cijfer &lt;= 8) {</a:t>
            </a:r>
          </a:p>
          <a:p>
            <a:r>
              <a:rPr lang="nl-NL" dirty="0"/>
              <a:t>	  $commentaar = 'Goed gedaan!'; </a:t>
            </a:r>
          </a:p>
          <a:p>
            <a:r>
              <a:rPr lang="nl-NL" dirty="0"/>
              <a:t>} </a:t>
            </a:r>
            <a:r>
              <a:rPr lang="nl-NL" dirty="0" err="1"/>
              <a:t>elseif</a:t>
            </a:r>
            <a:r>
              <a:rPr lang="nl-NL" dirty="0"/>
              <a:t> ($cijfer &gt; 8 &amp;&amp; $cijfer &lt;= 10) {</a:t>
            </a:r>
          </a:p>
          <a:p>
            <a:r>
              <a:rPr lang="nl-NL" dirty="0"/>
              <a:t>	  $commentaar = 'Uitstekend!'; </a:t>
            </a:r>
          </a:p>
          <a:p>
            <a:r>
              <a:rPr lang="nl-NL" dirty="0"/>
              <a:t>} </a:t>
            </a:r>
            <a:r>
              <a:rPr lang="nl-NL" b="1" dirty="0" err="1">
                <a:solidFill>
                  <a:srgbClr val="FF0000"/>
                </a:solidFill>
              </a:rPr>
              <a:t>else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dirty="0"/>
              <a:t>{</a:t>
            </a:r>
          </a:p>
          <a:p>
            <a:r>
              <a:rPr lang="nl-NL" dirty="0"/>
              <a:t>	  $commentaar = 'Ingevoerd cijfer klopt niet'; </a:t>
            </a:r>
          </a:p>
          <a:p>
            <a:r>
              <a:rPr lang="nl-NL" dirty="0"/>
              <a:t>}</a:t>
            </a: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F328C48-C070-40F7-9251-39315B92C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lvl="1" algn="ctr"/>
            <a:r>
              <a:rPr lang="nl-NL" dirty="0" err="1"/>
              <a:t>if</a:t>
            </a:r>
            <a:r>
              <a:rPr lang="nl-NL" dirty="0"/>
              <a:t> (conditie) {...} </a:t>
            </a:r>
            <a:r>
              <a:rPr lang="nl-NL" dirty="0" err="1"/>
              <a:t>elseif</a:t>
            </a:r>
            <a:r>
              <a:rPr lang="nl-NL" dirty="0"/>
              <a:t> (conditie) {...} </a:t>
            </a:r>
          </a:p>
        </p:txBody>
      </p:sp>
    </p:spTree>
    <p:extLst>
      <p:ext uri="{BB962C8B-B14F-4D97-AF65-F5344CB8AC3E}">
        <p14:creationId xmlns:p14="http://schemas.microsoft.com/office/powerpoint/2010/main" val="368953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0F2C9-A3BC-4881-83C2-041F875E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Logische operatoren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736A70-A0FB-43FA-A977-7767DFF73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4"/>
            <a:ext cx="8811057" cy="5339050"/>
          </a:xfrm>
        </p:spPr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	( $cijfer &lt; 1 </a:t>
            </a:r>
            <a:r>
              <a:rPr lang="nl-NL" b="1" dirty="0">
                <a:solidFill>
                  <a:srgbClr val="FF0000"/>
                </a:solidFill>
              </a:rPr>
              <a:t>||</a:t>
            </a:r>
            <a:r>
              <a:rPr lang="nl-NL" dirty="0"/>
              <a:t> $cijfer &gt; 10 </a:t>
            </a:r>
            <a:r>
              <a:rPr lang="nl-NL" b="1" dirty="0">
                <a:solidFill>
                  <a:srgbClr val="FF0000"/>
                </a:solidFill>
              </a:rPr>
              <a:t>||</a:t>
            </a:r>
            <a:r>
              <a:rPr lang="nl-NL" dirty="0"/>
              <a:t> </a:t>
            </a:r>
            <a:r>
              <a:rPr lang="nl-NL" b="1" dirty="0">
                <a:solidFill>
                  <a:srgbClr val="FF0000"/>
                </a:solidFill>
              </a:rPr>
              <a:t>!</a:t>
            </a:r>
            <a:r>
              <a:rPr lang="nl-NL" dirty="0" err="1"/>
              <a:t>is_numeric</a:t>
            </a:r>
            <a:r>
              <a:rPr lang="nl-NL" dirty="0"/>
              <a:t>($cijfer) ) {</a:t>
            </a:r>
          </a:p>
          <a:p>
            <a:r>
              <a:rPr lang="nl-NL" sz="1600" dirty="0"/>
              <a:t>	$commentaar = 'Geen geldig cijfer'; </a:t>
            </a:r>
          </a:p>
          <a:p>
            <a:r>
              <a:rPr lang="nl-NL" sz="1600" dirty="0"/>
              <a:t>} </a:t>
            </a:r>
            <a:r>
              <a:rPr lang="nl-NL" dirty="0"/>
              <a:t>	</a:t>
            </a:r>
          </a:p>
          <a:p>
            <a:r>
              <a:rPr lang="nl-NL" dirty="0" err="1"/>
              <a:t>elseif</a:t>
            </a:r>
            <a:r>
              <a:rPr lang="nl-NL" dirty="0"/>
              <a:t> ( $cijfer &gt;= 5.5 </a:t>
            </a:r>
            <a:r>
              <a:rPr lang="nl-NL" b="1" dirty="0">
                <a:solidFill>
                  <a:srgbClr val="FF0000"/>
                </a:solidFill>
              </a:rPr>
              <a:t>&amp;&amp;</a:t>
            </a:r>
            <a:r>
              <a:rPr lang="nl-NL" dirty="0"/>
              <a:t> $cijfer &lt; 6 ) {</a:t>
            </a:r>
          </a:p>
          <a:p>
            <a:r>
              <a:rPr lang="nl-NL" sz="1600" dirty="0"/>
              <a:t>	$commentaar = 'Erg krap'; </a:t>
            </a:r>
          </a:p>
          <a:p>
            <a:r>
              <a:rPr lang="nl-NL" sz="1600" dirty="0"/>
              <a:t>}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	( $mentor == 'Vries' </a:t>
            </a:r>
            <a:r>
              <a:rPr lang="nl-NL" b="1" dirty="0">
                <a:solidFill>
                  <a:srgbClr val="FF0000"/>
                </a:solidFill>
              </a:rPr>
              <a:t>&amp;&amp; </a:t>
            </a:r>
            <a:r>
              <a:rPr lang="nl-NL" dirty="0"/>
              <a:t>($klas == 'I1A' </a:t>
            </a:r>
            <a:r>
              <a:rPr lang="nl-NL" b="1" dirty="0">
                <a:solidFill>
                  <a:srgbClr val="FF0000"/>
                </a:solidFill>
              </a:rPr>
              <a:t>||</a:t>
            </a:r>
            <a:r>
              <a:rPr lang="nl-NL" dirty="0"/>
              <a:t> $klas == 'I1B'</a:t>
            </a:r>
            <a:br>
              <a:rPr lang="nl-NL" dirty="0"/>
            </a:br>
            <a:r>
              <a:rPr lang="nl-NL" dirty="0"/>
              <a:t>	 									</a:t>
            </a:r>
            <a:r>
              <a:rPr lang="nl-NL" b="1" dirty="0">
                <a:solidFill>
                  <a:srgbClr val="FF0000"/>
                </a:solidFill>
              </a:rPr>
              <a:t>|| </a:t>
            </a:r>
            <a:r>
              <a:rPr lang="nl-NL" dirty="0"/>
              <a:t>$klas == 'I1C') ) {</a:t>
            </a:r>
          </a:p>
          <a:p>
            <a:r>
              <a:rPr lang="nl-NL" sz="1600" dirty="0"/>
              <a:t>	$bericht = 'Het mentoruur vervalt'; }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BF30A8-141F-45B6-A1F5-FD59D61EB8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502614"/>
            <a:ext cx="9144000" cy="351486"/>
          </a:xfrm>
        </p:spPr>
        <p:txBody>
          <a:bodyPr/>
          <a:lstStyle/>
          <a:p>
            <a:pPr lvl="1" algn="ctr"/>
            <a:r>
              <a:rPr lang="nl-NL" dirty="0"/>
              <a:t>&amp;&amp;    ||    !     AND   OR   NOT </a:t>
            </a:r>
          </a:p>
        </p:txBody>
      </p:sp>
    </p:spTree>
    <p:extLst>
      <p:ext uri="{BB962C8B-B14F-4D97-AF65-F5344CB8AC3E}">
        <p14:creationId xmlns:p14="http://schemas.microsoft.com/office/powerpoint/2010/main" val="5617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1E2-EC5F-44BA-86BF-C7FFE864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switch() 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2C37B3-82EE-40AC-9C86-BA67B5483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4"/>
            <a:ext cx="8620125" cy="5320578"/>
          </a:xfrm>
        </p:spPr>
        <p:txBody>
          <a:bodyPr/>
          <a:lstStyle/>
          <a:p>
            <a:pPr lvl="0" defTabSz="116363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b="1" dirty="0">
                <a:solidFill>
                  <a:srgbClr val="FF0000"/>
                </a:solidFill>
              </a:rPr>
              <a:t>switch ($afkorting)</a:t>
            </a:r>
            <a:r>
              <a:rPr lang="nl-NL" altLang="nl-NL" dirty="0"/>
              <a:t> {</a:t>
            </a:r>
            <a:br>
              <a:rPr lang="nl-NL" altLang="nl-NL" dirty="0"/>
            </a:br>
            <a:r>
              <a:rPr lang="nl-NL" altLang="nl-NL" dirty="0"/>
              <a:t>  </a:t>
            </a:r>
            <a:r>
              <a:rPr lang="nl-NL" altLang="nl-NL" b="1" dirty="0">
                <a:solidFill>
                  <a:srgbClr val="FF0000"/>
                </a:solidFill>
              </a:rPr>
              <a:t>case 'DSD':</a:t>
            </a:r>
            <a:br>
              <a:rPr lang="nl-NL" altLang="nl-NL" dirty="0"/>
            </a:br>
            <a:r>
              <a:rPr lang="nl-NL" altLang="nl-NL" dirty="0"/>
              <a:t>        </a:t>
            </a:r>
            <a:r>
              <a:rPr lang="nl-NL" altLang="nl-NL" b="1" dirty="0">
                <a:solidFill>
                  <a:srgbClr val="FF0000"/>
                </a:solidFill>
              </a:rPr>
              <a:t>$profiel =</a:t>
            </a:r>
            <a:r>
              <a:rPr lang="nl-NL" altLang="nl-NL" dirty="0"/>
              <a:t> 'Data Solutions Development';</a:t>
            </a:r>
            <a:br>
              <a:rPr lang="nl-NL" altLang="nl-NL" dirty="0"/>
            </a:br>
            <a:r>
              <a:rPr lang="nl-NL" altLang="nl-NL" dirty="0"/>
              <a:t>        </a:t>
            </a:r>
            <a:r>
              <a:rPr lang="nl-NL" altLang="nl-NL" b="1" dirty="0">
                <a:solidFill>
                  <a:srgbClr val="FF0000"/>
                </a:solidFill>
              </a:rPr>
              <a:t>break;</a:t>
            </a:r>
            <a:br>
              <a:rPr lang="nl-NL" altLang="nl-NL" dirty="0"/>
            </a:br>
            <a:r>
              <a:rPr lang="nl-NL" altLang="nl-NL" sz="1400" dirty="0"/>
              <a:t>    case 'ESD':</a:t>
            </a:r>
            <a:br>
              <a:rPr lang="nl-NL" altLang="nl-NL" sz="1400" dirty="0"/>
            </a:br>
            <a:r>
              <a:rPr lang="nl-NL" altLang="nl-NL" sz="1400" dirty="0"/>
              <a:t>        $profiel = 'Embedded Software Development';</a:t>
            </a:r>
            <a:br>
              <a:rPr lang="nl-NL" altLang="nl-NL" sz="1400" dirty="0"/>
            </a:br>
            <a:r>
              <a:rPr lang="nl-NL" altLang="nl-NL" sz="1400" dirty="0"/>
              <a:t>        break;</a:t>
            </a:r>
            <a:br>
              <a:rPr lang="nl-NL" altLang="nl-NL" sz="1400" dirty="0"/>
            </a:br>
            <a:r>
              <a:rPr lang="nl-NL" altLang="nl-NL" sz="1400" dirty="0"/>
              <a:t>    case 'ESS':</a:t>
            </a:r>
            <a:br>
              <a:rPr lang="nl-NL" altLang="nl-NL" sz="1400" dirty="0"/>
            </a:br>
            <a:r>
              <a:rPr lang="nl-NL" altLang="nl-NL" sz="1400" dirty="0"/>
              <a:t>        $profiel = 'Enterprise Software Solutions';</a:t>
            </a:r>
            <a:br>
              <a:rPr lang="nl-NL" altLang="nl-NL" sz="1400" dirty="0"/>
            </a:br>
            <a:r>
              <a:rPr lang="nl-NL" altLang="nl-NL" sz="1400" dirty="0"/>
              <a:t>        break;</a:t>
            </a:r>
            <a:br>
              <a:rPr lang="nl-NL" altLang="nl-NL" sz="1400" dirty="0"/>
            </a:br>
            <a:r>
              <a:rPr lang="nl-NL" altLang="nl-NL" sz="1400" dirty="0"/>
              <a:t>    case 'ISM':</a:t>
            </a:r>
            <a:br>
              <a:rPr lang="nl-NL" altLang="nl-NL" sz="1400" dirty="0"/>
            </a:br>
            <a:r>
              <a:rPr lang="nl-NL" altLang="nl-NL" sz="1400" dirty="0"/>
              <a:t>        $profiel = '</a:t>
            </a:r>
            <a:r>
              <a:rPr lang="nl-NL" altLang="nl-NL" sz="1400" dirty="0" err="1"/>
              <a:t>Infrastructure</a:t>
            </a:r>
            <a:r>
              <a:rPr lang="nl-NL" altLang="nl-NL" sz="1400" dirty="0"/>
              <a:t> &amp; Security Management';</a:t>
            </a:r>
            <a:br>
              <a:rPr lang="nl-NL" altLang="nl-NL" sz="1400" dirty="0"/>
            </a:br>
            <a:r>
              <a:rPr lang="nl-NL" altLang="nl-NL" sz="1400" dirty="0"/>
              <a:t>        break;</a:t>
            </a:r>
            <a:br>
              <a:rPr lang="nl-NL" altLang="nl-NL" sz="1400" dirty="0"/>
            </a:br>
            <a:r>
              <a:rPr lang="nl-NL" altLang="nl-NL" sz="1400" dirty="0"/>
              <a:t>    case 'SD':</a:t>
            </a:r>
            <a:br>
              <a:rPr lang="nl-NL" altLang="nl-NL" sz="1400" dirty="0"/>
            </a:br>
            <a:r>
              <a:rPr lang="nl-NL" altLang="nl-NL" sz="1400" dirty="0"/>
              <a:t>        $profiel = 'Software Development';</a:t>
            </a:r>
            <a:br>
              <a:rPr lang="nl-NL" altLang="nl-NL" sz="1400" dirty="0"/>
            </a:br>
            <a:r>
              <a:rPr lang="nl-NL" altLang="nl-NL" sz="1400" dirty="0"/>
              <a:t>        break;</a:t>
            </a:r>
            <a:br>
              <a:rPr lang="nl-NL" altLang="nl-NL" sz="1400" dirty="0"/>
            </a:br>
            <a:r>
              <a:rPr lang="nl-NL" altLang="nl-NL" sz="1400" dirty="0"/>
              <a:t>    case 'WD':</a:t>
            </a:r>
            <a:br>
              <a:rPr lang="nl-NL" altLang="nl-NL" sz="1400" dirty="0"/>
            </a:br>
            <a:r>
              <a:rPr lang="nl-NL" altLang="nl-NL" sz="1400" dirty="0"/>
              <a:t>        $profiel = 'Web Development';</a:t>
            </a:r>
            <a:br>
              <a:rPr lang="nl-NL" altLang="nl-NL" sz="1400" dirty="0"/>
            </a:br>
            <a:r>
              <a:rPr lang="nl-NL" altLang="nl-NL" sz="1400" dirty="0"/>
              <a:t>        break;</a:t>
            </a:r>
            <a:br>
              <a:rPr lang="nl-NL" altLang="nl-NL" sz="1400" dirty="0"/>
            </a:br>
            <a:r>
              <a:rPr lang="nl-NL" altLang="nl-NL" sz="1400" dirty="0"/>
              <a:t>    </a:t>
            </a:r>
            <a:r>
              <a:rPr lang="nl-NL" altLang="nl-NL" b="1" dirty="0">
                <a:solidFill>
                  <a:srgbClr val="FF0000"/>
                </a:solidFill>
              </a:rPr>
              <a:t>default:</a:t>
            </a:r>
            <a:r>
              <a:rPr lang="nl-NL" altLang="nl-NL" dirty="0"/>
              <a:t> </a:t>
            </a:r>
            <a:br>
              <a:rPr lang="nl-NL" altLang="nl-NL" sz="1400" dirty="0"/>
            </a:br>
            <a:r>
              <a:rPr lang="nl-NL" altLang="nl-NL" sz="1400" dirty="0"/>
              <a:t>        $profiel = 'onbekend';</a:t>
            </a:r>
            <a:br>
              <a:rPr lang="nl-NL" altLang="nl-NL" sz="1400" dirty="0"/>
            </a:br>
            <a:r>
              <a:rPr lang="nl-NL" altLang="nl-NL" sz="1400" dirty="0"/>
              <a:t>}</a:t>
            </a:r>
            <a:endParaRPr lang="nl-NL" altLang="nl-NL" sz="1600" dirty="0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6DBAF0AF-F7FC-496C-BC88-4FFA5EC59C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lvl="1" algn="ctr"/>
            <a:r>
              <a:rPr lang="nl-NL" dirty="0"/>
              <a:t>switch ($variabele) { case 'optie': ... ; break; }</a:t>
            </a:r>
          </a:p>
        </p:txBody>
      </p:sp>
    </p:spTree>
    <p:extLst>
      <p:ext uri="{BB962C8B-B14F-4D97-AF65-F5344CB8AC3E}">
        <p14:creationId xmlns:p14="http://schemas.microsoft.com/office/powerpoint/2010/main" val="71733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EFC19-29E4-42E5-9EEF-43FCEBEA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Lussen en herhalingen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066B26-6A66-4164-9670-9A9B5E70A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4"/>
            <a:ext cx="8620125" cy="1773813"/>
          </a:xfrm>
        </p:spPr>
        <p:txBody>
          <a:bodyPr/>
          <a:lstStyle/>
          <a:p>
            <a:r>
              <a:rPr lang="nl-NL" sz="1600" dirty="0"/>
              <a:t>$getal = 10; </a:t>
            </a:r>
          </a:p>
          <a:p>
            <a:r>
              <a:rPr lang="nl-NL" sz="1600" dirty="0"/>
              <a:t>$tafel = '';</a:t>
            </a:r>
          </a:p>
          <a:p>
            <a:r>
              <a:rPr lang="nl-NL" b="1" dirty="0" err="1">
                <a:solidFill>
                  <a:srgbClr val="FF0000"/>
                </a:solidFill>
              </a:rPr>
              <a:t>for</a:t>
            </a:r>
            <a:r>
              <a:rPr lang="nl-NL" b="1" dirty="0">
                <a:solidFill>
                  <a:srgbClr val="FF0000"/>
                </a:solidFill>
              </a:rPr>
              <a:t> ($i = 1; $i &lt;= 10; $i++)</a:t>
            </a:r>
            <a:r>
              <a:rPr lang="nl-NL" dirty="0"/>
              <a:t> </a:t>
            </a:r>
            <a:r>
              <a:rPr lang="nl-NL" b="1" dirty="0">
                <a:solidFill>
                  <a:srgbClr val="FF0000"/>
                </a:solidFill>
              </a:rPr>
              <a:t>{</a:t>
            </a:r>
          </a:p>
          <a:p>
            <a:r>
              <a:rPr lang="nl-NL" dirty="0"/>
              <a:t>	$tafel .= "$i * $getal = " . $i*$getal . "&lt;</a:t>
            </a:r>
            <a:r>
              <a:rPr lang="nl-NL" dirty="0" err="1"/>
              <a:t>br</a:t>
            </a:r>
            <a:r>
              <a:rPr lang="nl-NL" dirty="0"/>
              <a:t>&gt;";</a:t>
            </a:r>
          </a:p>
          <a:p>
            <a:r>
              <a:rPr lang="nl-NL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F8A6D96-1876-410A-A406-E9DD09B08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algn="l"/>
            <a:r>
              <a:rPr lang="nl-NL" dirty="0" err="1"/>
              <a:t>for</a:t>
            </a:r>
            <a:r>
              <a:rPr lang="nl-NL" dirty="0"/>
              <a:t> (begin; conditie; stap) { ... }         </a:t>
            </a:r>
          </a:p>
          <a:p>
            <a:pPr lvl="1" algn="ctr"/>
            <a:r>
              <a:rPr lang="nl-NL" dirty="0" err="1"/>
              <a:t>while</a:t>
            </a:r>
            <a:r>
              <a:rPr lang="nl-NL" dirty="0"/>
              <a:t> (conditie) { .... }     do { ....... } </a:t>
            </a:r>
            <a:r>
              <a:rPr lang="nl-NL" dirty="0" err="1"/>
              <a:t>while</a:t>
            </a:r>
            <a:r>
              <a:rPr lang="nl-NL" dirty="0"/>
              <a:t> (conditie)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A4D5041C-1641-4CE3-A173-F6DC2B2E8078}"/>
              </a:ext>
            </a:extLst>
          </p:cNvPr>
          <p:cNvSpPr txBox="1">
            <a:spLocks/>
          </p:cNvSpPr>
          <p:nvPr/>
        </p:nvSpPr>
        <p:spPr>
          <a:xfrm>
            <a:off x="268289" y="2927928"/>
            <a:ext cx="8620125" cy="303944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936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/>
              <a:t>$ronde = 1;</a:t>
            </a:r>
            <a:r>
              <a:rPr lang="nl-NL" dirty="0"/>
              <a:t> 		</a:t>
            </a:r>
            <a:r>
              <a:rPr lang="nl-NL" sz="1600" dirty="0">
                <a:solidFill>
                  <a:schemeClr val="bg1">
                    <a:lumMod val="65000"/>
                  </a:schemeClr>
                </a:solidFill>
              </a:rPr>
              <a:t>/* </a:t>
            </a:r>
            <a:r>
              <a:rPr lang="nl-NL" sz="1600" dirty="0" err="1">
                <a:solidFill>
                  <a:schemeClr val="bg1">
                    <a:lumMod val="65000"/>
                  </a:schemeClr>
                </a:solidFill>
              </a:rPr>
              <a:t>mt_rand</a:t>
            </a:r>
            <a:r>
              <a:rPr lang="nl-NL" sz="1600" dirty="0">
                <a:solidFill>
                  <a:schemeClr val="bg1">
                    <a:lumMod val="65000"/>
                  </a:schemeClr>
                </a:solidFill>
              </a:rPr>
              <a:t>(minimum, maximum) geeft een </a:t>
            </a:r>
            <a:r>
              <a:rPr lang="nl-NL" sz="1600" dirty="0" err="1">
                <a:solidFill>
                  <a:schemeClr val="bg1">
                    <a:lumMod val="65000"/>
                  </a:schemeClr>
                </a:solidFill>
              </a:rPr>
              <a:t>toevalsgetal</a:t>
            </a:r>
            <a:r>
              <a:rPr lang="nl-NL" sz="1600" dirty="0">
                <a:solidFill>
                  <a:schemeClr val="bg1">
                    <a:lumMod val="65000"/>
                  </a:schemeClr>
                </a:solidFill>
              </a:rPr>
              <a:t> */</a:t>
            </a:r>
          </a:p>
          <a:p>
            <a:r>
              <a:rPr lang="nl-NL" b="1" dirty="0" err="1">
                <a:solidFill>
                  <a:srgbClr val="FF0000"/>
                </a:solidFill>
              </a:rPr>
              <a:t>while</a:t>
            </a:r>
            <a:r>
              <a:rPr lang="nl-NL" b="1" dirty="0">
                <a:solidFill>
                  <a:srgbClr val="FF0000"/>
                </a:solidFill>
              </a:rPr>
              <a:t> (</a:t>
            </a:r>
            <a:r>
              <a:rPr lang="nl-NL" dirty="0" err="1"/>
              <a:t>mt_rand</a:t>
            </a:r>
            <a:r>
              <a:rPr lang="nl-NL" dirty="0"/>
              <a:t>(1,6) != 6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 </a:t>
            </a:r>
            <a:r>
              <a:rPr lang="nl-NL" b="1" dirty="0">
                <a:solidFill>
                  <a:srgbClr val="FF0000"/>
                </a:solidFill>
              </a:rPr>
              <a:t>{</a:t>
            </a:r>
            <a:r>
              <a:rPr lang="nl-NL" dirty="0"/>
              <a:t> $ronde++; </a:t>
            </a:r>
            <a:r>
              <a:rPr lang="nl-NL" b="1" dirty="0">
                <a:solidFill>
                  <a:srgbClr val="FF0000"/>
                </a:solidFill>
              </a:rPr>
              <a:t>}</a:t>
            </a:r>
          </a:p>
          <a:p>
            <a:r>
              <a:rPr lang="nl-NL" sz="1600" dirty="0"/>
              <a:t>echo "Je hebt $</a:t>
            </a:r>
            <a:r>
              <a:rPr lang="nl-NL" sz="1600"/>
              <a:t>ronde ronde(s) </a:t>
            </a:r>
            <a:r>
              <a:rPr lang="nl-NL" sz="1600" dirty="0"/>
              <a:t>over gedaan om een 6 te gooien";</a:t>
            </a:r>
          </a:p>
          <a:p>
            <a:endParaRPr lang="nl-NL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sz="1600" dirty="0">
                <a:solidFill>
                  <a:schemeClr val="bg1">
                    <a:lumMod val="65000"/>
                  </a:schemeClr>
                </a:solidFill>
              </a:rPr>
              <a:t>/* als iets in ieder geval 1 keer moet worden uitgevoerd kan ook: */</a:t>
            </a:r>
          </a:p>
          <a:p>
            <a:r>
              <a:rPr lang="nl-NL" sz="1600" dirty="0"/>
              <a:t>$ronde = 0;</a:t>
            </a:r>
          </a:p>
          <a:p>
            <a:r>
              <a:rPr lang="nl-NL" b="1" dirty="0">
                <a:solidFill>
                  <a:srgbClr val="FF0000"/>
                </a:solidFill>
              </a:rPr>
              <a:t>do {</a:t>
            </a:r>
            <a:r>
              <a:rPr lang="nl-NL" dirty="0"/>
              <a:t> $ronde++; </a:t>
            </a:r>
          </a:p>
          <a:p>
            <a:r>
              <a:rPr lang="nl-NL" b="1" dirty="0">
                <a:solidFill>
                  <a:srgbClr val="FF0000"/>
                </a:solidFill>
              </a:rPr>
              <a:t>}</a:t>
            </a:r>
            <a:r>
              <a:rPr lang="nl-NL" dirty="0"/>
              <a:t> </a:t>
            </a:r>
            <a:r>
              <a:rPr lang="nl-NL" b="1" dirty="0" err="1">
                <a:solidFill>
                  <a:srgbClr val="FF0000"/>
                </a:solidFill>
              </a:rPr>
              <a:t>while</a:t>
            </a:r>
            <a:r>
              <a:rPr lang="nl-NL" b="1" dirty="0">
                <a:solidFill>
                  <a:srgbClr val="FF0000"/>
                </a:solidFill>
              </a:rPr>
              <a:t> (</a:t>
            </a:r>
            <a:r>
              <a:rPr lang="nl-NL" dirty="0" err="1"/>
              <a:t>mt_rand</a:t>
            </a:r>
            <a:r>
              <a:rPr lang="nl-NL" dirty="0"/>
              <a:t>(1,6) != 6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</a:t>
            </a:r>
          </a:p>
          <a:p>
            <a:r>
              <a:rPr lang="nl-NL" sz="1600" dirty="0"/>
              <a:t>echo "Je hebt $ronde over gedaan om een 6 te gooien";</a:t>
            </a:r>
          </a:p>
        </p:txBody>
      </p:sp>
    </p:spTree>
    <p:extLst>
      <p:ext uri="{BB962C8B-B14F-4D97-AF65-F5344CB8AC3E}">
        <p14:creationId xmlns:p14="http://schemas.microsoft.com/office/powerpoint/2010/main" val="5958867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A_Paks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P.potx" id="{38FA6EE2-43C8-49CD-BB89-D3BC7DC4C557}" vid="{117BEA7F-1CFF-40E6-B5CB-1BD2F4F9C5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</Words>
  <Application>Microsoft Office PowerPoint</Application>
  <PresentationFormat>Diavoorstelling (4:3)</PresentationFormat>
  <Paragraphs>79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Helvetica Neue</vt:lpstr>
      <vt:lpstr>Helvetica Neue Light</vt:lpstr>
      <vt:lpstr>Kantoorthema</vt:lpstr>
      <vt:lpstr>PowerPoint-presentatie</vt:lpstr>
      <vt:lpstr>Inhoud - PHP 3</vt:lpstr>
      <vt:lpstr>If  -  Vergelijkingsoperatoren  </vt:lpstr>
      <vt:lpstr>if   elseif   else  </vt:lpstr>
      <vt:lpstr>Logische operatoren</vt:lpstr>
      <vt:lpstr>switch()  </vt:lpstr>
      <vt:lpstr>Lussen en herhalingen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2017-07-03T12:55:16Z</dcterms:created>
  <dcterms:modified xsi:type="dcterms:W3CDTF">2017-08-26T11:17:26Z</dcterms:modified>
</cp:coreProperties>
</file>