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3" r:id="rId2"/>
    <p:sldId id="270" r:id="rId3"/>
    <p:sldId id="264" r:id="rId4"/>
    <p:sldId id="267" r:id="rId5"/>
    <p:sldId id="268" r:id="rId6"/>
    <p:sldId id="265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60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0000"/>
    <a:srgbClr val="A9976A"/>
    <a:srgbClr val="988657"/>
    <a:srgbClr val="837752"/>
    <a:srgbClr val="AC9660"/>
    <a:srgbClr val="FFE411"/>
    <a:srgbClr val="FFFFFF"/>
    <a:srgbClr val="FED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79859" autoAdjust="0"/>
  </p:normalViewPr>
  <p:slideViewPr>
    <p:cSldViewPr snapToGrid="0" snapToObjects="1">
      <p:cViewPr varScale="1">
        <p:scale>
          <a:sx n="88" d="100"/>
          <a:sy n="88" d="100"/>
        </p:scale>
        <p:origin x="21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1" dirty="0"/>
              <a:t>https://www.codecourse.com/lessons/php-basics/1189</a:t>
            </a:r>
          </a:p>
          <a:p>
            <a:r>
              <a:rPr lang="nl-NL" b="1" dirty="0"/>
              <a:t>https://www.codecourse.com/lessons/php-basics/1192</a:t>
            </a:r>
          </a:p>
          <a:p>
            <a:r>
              <a:rPr lang="nl-NL" b="1" dirty="0"/>
              <a:t>https://www.codecourse.com/lessons/php-basics/1193</a:t>
            </a:r>
          </a:p>
          <a:p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6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0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4">
            <a:extLst>
              <a:ext uri="{FF2B5EF4-FFF2-40B4-BE49-F238E27FC236}">
                <a16:creationId xmlns:a16="http://schemas.microsoft.com/office/drawing/2014/main" id="{0CC57C60-EE6E-4CEA-B123-5C0E2992AC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319" y="1009511"/>
            <a:ext cx="8495394" cy="5823592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CB6C57E7-B080-4940-AB39-840D3B9B9C74}"/>
              </a:ext>
            </a:extLst>
          </p:cNvPr>
          <p:cNvSpPr/>
          <p:nvPr userDrawn="1"/>
        </p:nvSpPr>
        <p:spPr>
          <a:xfrm>
            <a:off x="3985404" y="4364893"/>
            <a:ext cx="5158596" cy="98829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000" b="1" dirty="0">
              <a:solidFill>
                <a:schemeClr val="bg1"/>
              </a:solidFill>
            </a:endParaRP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9D5F0D79-619A-440B-9BD9-CDB05B362D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8421" y="4543919"/>
            <a:ext cx="3992563" cy="630238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Inhoud</a:t>
            </a:r>
          </a:p>
        </p:txBody>
      </p:sp>
      <p:pic>
        <p:nvPicPr>
          <p:cNvPr id="20" name="Afbeelding 19" descr="logo_han.pdf">
            <a:extLst>
              <a:ext uri="{FF2B5EF4-FFF2-40B4-BE49-F238E27FC236}">
                <a16:creationId xmlns:a16="http://schemas.microsoft.com/office/drawing/2014/main" id="{65EFED96-AF6D-4D25-81AC-1540055527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8" y="1052514"/>
            <a:ext cx="8620125" cy="4002566"/>
          </a:xfrm>
        </p:spPr>
        <p:txBody>
          <a:bodyPr bIns="93600" anchor="ctr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ctr" anchorCtr="0">
            <a:noAutofit/>
          </a:bodyPr>
          <a:lstStyle>
            <a:lvl1pPr>
              <a:tabLst>
                <a:tab pos="8428038" algn="r"/>
              </a:tabLst>
              <a:defRPr sz="1600" b="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5081588" y="2994025"/>
            <a:ext cx="3806825" cy="2992438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8376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de +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9" y="1052514"/>
            <a:ext cx="5416520" cy="2346294"/>
          </a:xfrm>
        </p:spPr>
        <p:txBody>
          <a:bodyPr bIns="93600" anchor="t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ctr" anchorCtr="0">
            <a:noAutofit/>
          </a:bodyPr>
          <a:lstStyle>
            <a:lvl1pPr>
              <a:tabLst>
                <a:tab pos="8428038" algn="r"/>
              </a:tabLst>
              <a:defRPr sz="1600" b="0" i="1"/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5796950" y="1052513"/>
            <a:ext cx="3078761" cy="2346295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6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268289" y="3510950"/>
            <a:ext cx="5416520" cy="2475513"/>
          </a:xfrm>
          <a:solidFill>
            <a:schemeClr val="bg1">
              <a:lumMod val="95000"/>
            </a:schemeClr>
          </a:solidFill>
        </p:spPr>
        <p:txBody>
          <a:bodyPr bIns="93600" anchor="ctr" anchorCtr="0">
            <a:no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z="1600"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14"/>
          </p:nvPr>
        </p:nvSpPr>
        <p:spPr>
          <a:xfrm>
            <a:off x="5796951" y="3510952"/>
            <a:ext cx="3078761" cy="2475512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81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voor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Onderwerp(en)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8" y="1052513"/>
            <a:ext cx="8620125" cy="5081587"/>
          </a:xfrm>
        </p:spPr>
        <p:txBody>
          <a:bodyPr bIns="93600" anchor="ctr" anchorCtr="0"/>
          <a:lstStyle>
            <a:lvl1pPr>
              <a:lnSpc>
                <a:spcPct val="120000"/>
              </a:lnSpc>
              <a:spcBef>
                <a:spcPts val="0"/>
              </a:spcBef>
              <a:defRPr b="0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nl-NL" dirty="0"/>
              <a:t>Code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/>
          </p:nvPr>
        </p:nvSpPr>
        <p:spPr>
          <a:xfrm>
            <a:off x="0" y="6134100"/>
            <a:ext cx="9144000" cy="720000"/>
          </a:xfrm>
          <a:solidFill>
            <a:srgbClr val="A9976A">
              <a:alpha val="50000"/>
            </a:srgbClr>
          </a:solidFill>
          <a:ln w="12700">
            <a:noFill/>
          </a:ln>
        </p:spPr>
        <p:txBody>
          <a:bodyPr lIns="252000" tIns="36000" rIns="252000" bIns="36000" anchor="b" anchorCtr="0">
            <a:noAutofit/>
          </a:bodyPr>
          <a:lstStyle>
            <a:lvl1pPr>
              <a:spcBef>
                <a:spcPts val="0"/>
              </a:spcBef>
              <a:tabLst>
                <a:tab pos="8428038" algn="r"/>
              </a:tabLst>
              <a:defRPr sz="1800" i="1"/>
            </a:lvl1pPr>
            <a:lvl2pPr marL="0" indent="0" algn="r">
              <a:spcBef>
                <a:spcPts val="300"/>
              </a:spcBef>
              <a:buFontTx/>
              <a:buNone/>
              <a:defRPr b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2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87955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289" y="1065535"/>
            <a:ext cx="8587748" cy="506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288000"/>
            <a:ext cx="6087613" cy="39600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nl-NL" dirty="0"/>
              <a:t>Onderwerp(en)</a:t>
            </a:r>
            <a:endParaRPr lang="en-US" dirty="0"/>
          </a:p>
        </p:txBody>
      </p:sp>
      <p:sp>
        <p:nvSpPr>
          <p:cNvPr id="6" name="Tekstvak 5"/>
          <p:cNvSpPr txBox="1"/>
          <p:nvPr userDrawn="1"/>
        </p:nvSpPr>
        <p:spPr>
          <a:xfrm>
            <a:off x="268288" y="-3916"/>
            <a:ext cx="1724817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nl-NL" sz="1100" b="1" dirty="0" err="1">
                <a:solidFill>
                  <a:schemeClr val="bg1"/>
                </a:solidFill>
              </a:rPr>
              <a:t>WebTech</a:t>
            </a:r>
            <a:r>
              <a:rPr lang="nl-NL" sz="1100" b="1" dirty="0">
                <a:solidFill>
                  <a:schemeClr val="bg1"/>
                </a:solidFill>
              </a:rPr>
              <a:t>     PHP - 4</a:t>
            </a:r>
          </a:p>
        </p:txBody>
      </p:sp>
    </p:spTree>
    <p:extLst>
      <p:ext uri="{BB962C8B-B14F-4D97-AF65-F5344CB8AC3E}">
        <p14:creationId xmlns:p14="http://schemas.microsoft.com/office/powerpoint/2010/main" val="121086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</p:sldLayoutIdLst>
  <p:hf hdr="0" ftr="0" dt="0"/>
  <p:txStyles>
    <p:titleStyle>
      <a:lvl1pPr algn="r" defTabSz="457200" rtl="0" eaLnBrk="1" latinLnBrk="0" hangingPunct="1">
        <a:spcBef>
          <a:spcPct val="0"/>
        </a:spcBef>
        <a:buNone/>
        <a:defRPr sz="2400" b="1" i="0" kern="1200">
          <a:solidFill>
            <a:schemeClr val="bg1"/>
          </a:solidFill>
          <a:latin typeface="+mj-lt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+mj-lt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+mj-lt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+mj-lt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+mj-l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+mj-l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63" userDrawn="1">
          <p15:clr>
            <a:srgbClr val="F26B43"/>
          </p15:clr>
        </p15:guide>
        <p15:guide id="2" pos="5591" userDrawn="1">
          <p15:clr>
            <a:srgbClr val="F26B43"/>
          </p15:clr>
        </p15:guide>
        <p15:guide id="3" pos="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ourse.com/lessons/php-basi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php.net/manual/en/" TargetMode="External"/><Relationship Id="rId4" Type="http://schemas.openxmlformats.org/officeDocument/2006/relationships/hyperlink" Target="https://www.w3schools.com/php/default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E997CB-FA61-4012-ADBB-11B39054DF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NL" dirty="0"/>
              <a:t>Functies</a:t>
            </a:r>
          </a:p>
        </p:txBody>
      </p:sp>
    </p:spTree>
    <p:extLst>
      <p:ext uri="{BB962C8B-B14F-4D97-AF65-F5344CB8AC3E}">
        <p14:creationId xmlns:p14="http://schemas.microsoft.com/office/powerpoint/2010/main" val="383531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9E604-1A6C-47B6-AA67-F35324AC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- PHP 4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0A695C-CC47-43AF-8555-ED32B847A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1052513"/>
            <a:ext cx="8620125" cy="5730124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Functies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Return waardes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Functies met parameters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Default waardes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Scope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/>
              <a:t>Global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dirty="0" err="1"/>
              <a:t>Include</a:t>
            </a:r>
            <a:r>
              <a:rPr lang="nl-NL" dirty="0"/>
              <a:t> en </a:t>
            </a:r>
            <a:r>
              <a:rPr lang="nl-NL" dirty="0" err="1"/>
              <a:t>require</a:t>
            </a:r>
            <a:endParaRPr lang="nl-NL" dirty="0"/>
          </a:p>
          <a:p>
            <a:pPr lvl="1"/>
            <a:endParaRPr lang="nl-NL" dirty="0"/>
          </a:p>
          <a:p>
            <a:pPr marL="457200" lvl="1" indent="0">
              <a:buNone/>
            </a:pPr>
            <a:r>
              <a:rPr lang="nl-NL" b="1" dirty="0" err="1"/>
              <a:t>Videotutorials</a:t>
            </a:r>
            <a:r>
              <a:rPr lang="nl-NL" b="1" dirty="0"/>
              <a:t>: </a:t>
            </a:r>
            <a:r>
              <a:rPr lang="nl-NL" dirty="0">
                <a:hlinkClick r:id="rId3"/>
              </a:rPr>
              <a:t>Codecourse.com PHP Basics</a:t>
            </a:r>
            <a:r>
              <a:rPr lang="nl-NL" dirty="0"/>
              <a:t> </a:t>
            </a:r>
          </a:p>
          <a:p>
            <a:pPr marL="457200" lvl="1" indent="0">
              <a:buNone/>
            </a:pPr>
            <a:r>
              <a:rPr lang="nl-NL" b="1" dirty="0"/>
              <a:t>Naslag en voorbeelden:</a:t>
            </a:r>
            <a:r>
              <a:rPr lang="nl-NL" dirty="0"/>
              <a:t> </a:t>
            </a:r>
            <a:r>
              <a:rPr lang="nl-NL" dirty="0">
                <a:hlinkClick r:id="rId4"/>
              </a:rPr>
              <a:t>W3Schools PHP</a:t>
            </a:r>
            <a:r>
              <a:rPr lang="nl-NL" dirty="0"/>
              <a:t>, </a:t>
            </a:r>
            <a:r>
              <a:rPr lang="nl-NL" dirty="0">
                <a:hlinkClick r:id="rId5"/>
              </a:rPr>
              <a:t>PHP.NET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63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211E2-EC5F-44BA-86BF-C7FFE864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Functie met return waarde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E007206-50B2-428F-8402-B4C1ABFA6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498000"/>
            <a:ext cx="9144000" cy="360000"/>
          </a:xfrm>
        </p:spPr>
        <p:txBody>
          <a:bodyPr/>
          <a:lstStyle/>
          <a:p>
            <a:pPr algn="ctr"/>
            <a:r>
              <a:rPr lang="nl-NL" dirty="0"/>
              <a:t>functie definiëren    -   functie oproepen    -   </a:t>
            </a:r>
            <a:r>
              <a:rPr lang="nl-NL" dirty="0" err="1"/>
              <a:t>function</a:t>
            </a:r>
            <a:r>
              <a:rPr lang="nl-NL" dirty="0"/>
              <a:t> scope   -   lokale variabele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3A01B840-72FA-451B-9A4F-CDBFB893BCA9}"/>
              </a:ext>
            </a:extLst>
          </p:cNvPr>
          <p:cNvSpPr txBox="1">
            <a:spLocks/>
          </p:cNvSpPr>
          <p:nvPr/>
        </p:nvSpPr>
        <p:spPr>
          <a:xfrm>
            <a:off x="261937" y="5404259"/>
            <a:ext cx="8620125" cy="640173"/>
          </a:xfrm>
          <a:prstGeom prst="rect">
            <a:avLst/>
          </a:prstGeom>
          <a:solidFill>
            <a:srgbClr val="F2F2F2"/>
          </a:solidFill>
        </p:spPr>
        <p:txBody>
          <a:bodyPr vert="horz" lIns="91440" tIns="45720" rIns="91440" bIns="9360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+mj-lt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+mj-lt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b="1" i="1" kern="1200">
                <a:solidFill>
                  <a:schemeClr val="tx1"/>
                </a:solidFill>
                <a:latin typeface="+mj-l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1" i="1" kern="1200">
                <a:solidFill>
                  <a:schemeClr val="tx1"/>
                </a:solidFill>
                <a:latin typeface="+mj-l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nl-NL" dirty="0"/>
              <a:t>echo '&lt;p&gt;' . </a:t>
            </a:r>
            <a:r>
              <a:rPr lang="nl-NL" altLang="nl-NL" dirty="0">
                <a:solidFill>
                  <a:srgbClr val="FF0000"/>
                </a:solidFill>
              </a:rPr>
              <a:t>groeten() </a:t>
            </a:r>
            <a:r>
              <a:rPr lang="nl-NL" altLang="nl-NL" dirty="0"/>
              <a:t>. '&lt;/p&gt;' ;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6E27393-50AA-4559-A6D1-EE76069C0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760B69E-432F-4154-AED6-0888DF460A0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68287" y="1059827"/>
            <a:ext cx="8613775" cy="38908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 err="1">
                <a:solidFill>
                  <a:srgbClr val="FF0000"/>
                </a:solidFill>
              </a:rPr>
              <a:t>function</a:t>
            </a:r>
            <a:r>
              <a:rPr lang="nl-NL" altLang="nl-NL" dirty="0">
                <a:solidFill>
                  <a:srgbClr val="FF0000"/>
                </a:solidFill>
              </a:rPr>
              <a:t> groeten()</a:t>
            </a:r>
            <a:br>
              <a:rPr lang="nl-NL" altLang="nl-NL" dirty="0"/>
            </a:br>
            <a:r>
              <a:rPr lang="nl-NL" altLang="nl-NL" dirty="0">
                <a:solidFill>
                  <a:srgbClr val="FF0000"/>
                </a:solidFill>
              </a:rPr>
              <a:t>{</a:t>
            </a:r>
            <a:br>
              <a:rPr lang="nl-NL" altLang="nl-NL" dirty="0"/>
            </a:br>
            <a:r>
              <a:rPr lang="nl-NL" altLang="nl-NL" dirty="0"/>
              <a:t>    </a:t>
            </a:r>
            <a:r>
              <a:rPr lang="nl-NL" altLang="nl-NL" b="1" dirty="0">
                <a:solidFill>
                  <a:srgbClr val="FF0000"/>
                </a:solidFill>
              </a:rPr>
              <a:t>$uur</a:t>
            </a:r>
            <a:r>
              <a:rPr lang="nl-NL" altLang="nl-NL" dirty="0"/>
              <a:t> = date('H'); 	</a:t>
            </a:r>
            <a:r>
              <a:rPr lang="nl-NL" altLang="nl-NL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// $uur is een lokale variabele </a:t>
            </a:r>
            <a:br>
              <a:rPr lang="nl-NL" altLang="nl-NL" dirty="0"/>
            </a:br>
            <a:r>
              <a:rPr lang="nl-NL" altLang="nl-NL" dirty="0"/>
              <a:t>    </a:t>
            </a:r>
            <a:r>
              <a:rPr lang="nl-NL" altLang="nl-NL" dirty="0" err="1"/>
              <a:t>if</a:t>
            </a:r>
            <a:r>
              <a:rPr lang="nl-NL" altLang="nl-NL" dirty="0"/>
              <a:t> ($uur &lt; 12) {	</a:t>
            </a:r>
            <a:r>
              <a:rPr lang="nl-NL" altLang="nl-NL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// die alleen binnen de functie bestaat.</a:t>
            </a:r>
            <a:br>
              <a:rPr lang="nl-NL" altLang="nl-NL" dirty="0"/>
            </a:br>
            <a:r>
              <a:rPr lang="nl-NL" altLang="nl-NL" dirty="0"/>
              <a:t>        </a:t>
            </a:r>
            <a:r>
              <a:rPr lang="nl-NL" altLang="nl-NL" b="1" dirty="0">
                <a:solidFill>
                  <a:srgbClr val="FF0000"/>
                </a:solidFill>
              </a:rPr>
              <a:t>return</a:t>
            </a:r>
            <a:r>
              <a:rPr lang="nl-NL" altLang="nl-NL" dirty="0"/>
              <a:t> 'Goede morgen!';</a:t>
            </a:r>
            <a:br>
              <a:rPr lang="nl-NL" altLang="nl-NL" dirty="0"/>
            </a:br>
            <a:r>
              <a:rPr lang="nl-NL" altLang="nl-NL" dirty="0"/>
              <a:t>    } </a:t>
            </a:r>
            <a:r>
              <a:rPr lang="nl-NL" altLang="nl-NL" dirty="0" err="1"/>
              <a:t>elseif</a:t>
            </a:r>
            <a:r>
              <a:rPr lang="nl-NL" altLang="nl-NL" dirty="0"/>
              <a:t> ($uur &lt; 18) {</a:t>
            </a:r>
            <a:br>
              <a:rPr lang="nl-NL" altLang="nl-NL" dirty="0"/>
            </a:br>
            <a:r>
              <a:rPr lang="nl-NL" altLang="nl-NL" dirty="0"/>
              <a:t>        </a:t>
            </a:r>
            <a:r>
              <a:rPr lang="nl-NL" altLang="nl-NL" b="1" dirty="0">
                <a:solidFill>
                  <a:srgbClr val="FF0000"/>
                </a:solidFill>
              </a:rPr>
              <a:t>return</a:t>
            </a:r>
            <a:r>
              <a:rPr lang="nl-NL" altLang="nl-NL" dirty="0"/>
              <a:t> 'Goede middag!';</a:t>
            </a:r>
            <a:br>
              <a:rPr lang="nl-NL" altLang="nl-NL" dirty="0"/>
            </a:br>
            <a:r>
              <a:rPr lang="nl-NL" altLang="nl-NL" dirty="0"/>
              <a:t>    } </a:t>
            </a:r>
            <a:r>
              <a:rPr lang="nl-NL" altLang="nl-NL" dirty="0" err="1"/>
              <a:t>else</a:t>
            </a:r>
            <a:r>
              <a:rPr lang="nl-NL" altLang="nl-NL" dirty="0"/>
              <a:t> {</a:t>
            </a:r>
            <a:br>
              <a:rPr lang="nl-NL" altLang="nl-NL" dirty="0"/>
            </a:br>
            <a:r>
              <a:rPr lang="nl-NL" altLang="nl-NL" dirty="0"/>
              <a:t>        </a:t>
            </a:r>
            <a:r>
              <a:rPr lang="nl-NL" altLang="nl-NL" b="1" dirty="0">
                <a:solidFill>
                  <a:srgbClr val="FF0000"/>
                </a:solidFill>
              </a:rPr>
              <a:t>return</a:t>
            </a:r>
            <a:r>
              <a:rPr lang="nl-NL" altLang="nl-NL" dirty="0"/>
              <a:t> 'Goede avond';</a:t>
            </a:r>
            <a:br>
              <a:rPr lang="nl-NL" altLang="nl-NL" dirty="0"/>
            </a:br>
            <a:r>
              <a:rPr lang="nl-NL" altLang="nl-NL" dirty="0"/>
              <a:t>    }</a:t>
            </a:r>
            <a:br>
              <a:rPr lang="nl-NL" altLang="nl-NL" dirty="0"/>
            </a:br>
            <a:r>
              <a:rPr lang="nl-NL" altLang="nl-NL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F85D29D-7414-4D0C-95AE-1C5AFD9CD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31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211E2-EC5F-44BA-86BF-C7FFE864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Functie met parameter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E007206-50B2-428F-8402-B4C1ABFA6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498000"/>
            <a:ext cx="9144000" cy="360000"/>
          </a:xfrm>
        </p:spPr>
        <p:txBody>
          <a:bodyPr/>
          <a:lstStyle/>
          <a:p>
            <a:pPr algn="ctr"/>
            <a:r>
              <a:rPr lang="nl-NL" dirty="0"/>
              <a:t>functienaam   -   parameter   -   argument   -   functie blok   -   return waarde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3A01B840-72FA-451B-9A4F-CDBFB893BCA9}"/>
              </a:ext>
            </a:extLst>
          </p:cNvPr>
          <p:cNvSpPr txBox="1">
            <a:spLocks/>
          </p:cNvSpPr>
          <p:nvPr/>
        </p:nvSpPr>
        <p:spPr>
          <a:xfrm>
            <a:off x="261937" y="5404259"/>
            <a:ext cx="8620125" cy="640173"/>
          </a:xfrm>
          <a:prstGeom prst="rect">
            <a:avLst/>
          </a:prstGeom>
          <a:solidFill>
            <a:srgbClr val="F2F2F2"/>
          </a:solidFill>
        </p:spPr>
        <p:txBody>
          <a:bodyPr vert="horz" lIns="91440" tIns="45720" rIns="91440" bIns="9360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+mj-lt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+mj-lt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b="1" i="1" kern="1200">
                <a:solidFill>
                  <a:schemeClr val="tx1"/>
                </a:solidFill>
                <a:latin typeface="+mj-l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1" i="1" kern="1200">
                <a:solidFill>
                  <a:schemeClr val="tx1"/>
                </a:solidFill>
                <a:latin typeface="+mj-l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nl-NL" dirty="0"/>
              <a:t>echo '&lt;p&gt;' . </a:t>
            </a:r>
            <a:r>
              <a:rPr lang="nl-NL" altLang="nl-NL" dirty="0" err="1">
                <a:solidFill>
                  <a:srgbClr val="FF0000"/>
                </a:solidFill>
              </a:rPr>
              <a:t>groetenMetNaam</a:t>
            </a:r>
            <a:r>
              <a:rPr lang="nl-NL" altLang="nl-NL" dirty="0">
                <a:solidFill>
                  <a:srgbClr val="FF0000"/>
                </a:solidFill>
              </a:rPr>
              <a:t>('Robert') </a:t>
            </a:r>
            <a:r>
              <a:rPr lang="nl-NL" altLang="nl-NL" dirty="0"/>
              <a:t>. '&lt;/p&gt;' ;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6E27393-50AA-4559-A6D1-EE76069C0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F85D29D-7414-4D0C-95AE-1C5AFD9CD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3279EC7-F79C-4B4F-B8EE-156CC006DE6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68287" y="1266995"/>
            <a:ext cx="8727931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b="1" dirty="0" err="1">
                <a:solidFill>
                  <a:srgbClr val="FF0000"/>
                </a:solidFill>
              </a:rPr>
              <a:t>function</a:t>
            </a:r>
            <a:r>
              <a:rPr lang="nl-NL" altLang="nl-NL" b="1" dirty="0">
                <a:solidFill>
                  <a:srgbClr val="FF0000"/>
                </a:solidFill>
              </a:rPr>
              <a:t> </a:t>
            </a:r>
            <a:r>
              <a:rPr lang="nl-NL" altLang="nl-NL" b="1" dirty="0" err="1">
                <a:solidFill>
                  <a:srgbClr val="FF0000"/>
                </a:solidFill>
              </a:rPr>
              <a:t>groetenMetNaam</a:t>
            </a:r>
            <a:r>
              <a:rPr lang="nl-NL" altLang="nl-NL" b="1" dirty="0">
                <a:solidFill>
                  <a:srgbClr val="FF0000"/>
                </a:solidFill>
              </a:rPr>
              <a:t>($naam)</a:t>
            </a:r>
            <a:br>
              <a:rPr lang="nl-NL" altLang="nl-NL" b="1" dirty="0">
                <a:solidFill>
                  <a:srgbClr val="FF0000"/>
                </a:solidFill>
              </a:rPr>
            </a:br>
            <a:r>
              <a:rPr lang="nl-NL" altLang="nl-NL" dirty="0"/>
              <a:t>{			</a:t>
            </a:r>
            <a:r>
              <a:rPr lang="nl-NL" altLang="nl-NL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// ook $naam is alleen binnen de functie bekend</a:t>
            </a:r>
            <a:br>
              <a:rPr lang="nl-NL" altLang="nl-NL" dirty="0"/>
            </a:br>
            <a:r>
              <a:rPr lang="nl-NL" altLang="nl-NL" dirty="0"/>
              <a:t>    $uur = date('H'); </a:t>
            </a:r>
            <a:br>
              <a:rPr lang="nl-NL" altLang="nl-NL" dirty="0"/>
            </a:br>
            <a:r>
              <a:rPr lang="nl-NL" altLang="nl-NL" dirty="0"/>
              <a:t>    </a:t>
            </a:r>
            <a:r>
              <a:rPr lang="nl-NL" altLang="nl-NL" dirty="0" err="1"/>
              <a:t>if</a:t>
            </a:r>
            <a:r>
              <a:rPr lang="nl-NL" altLang="nl-NL" dirty="0"/>
              <a:t> ($uur &lt; 12) {</a:t>
            </a:r>
            <a:br>
              <a:rPr lang="nl-NL" altLang="nl-NL" dirty="0"/>
            </a:br>
            <a:r>
              <a:rPr lang="nl-NL" altLang="nl-NL" dirty="0"/>
              <a:t>        return "Goede morgen, </a:t>
            </a:r>
            <a:r>
              <a:rPr lang="nl-NL" altLang="nl-NL" b="1" dirty="0">
                <a:solidFill>
                  <a:srgbClr val="FF0000"/>
                </a:solidFill>
              </a:rPr>
              <a:t>$naam</a:t>
            </a:r>
            <a:r>
              <a:rPr lang="nl-NL" altLang="nl-NL" dirty="0"/>
              <a:t>!";</a:t>
            </a:r>
            <a:br>
              <a:rPr lang="nl-NL" altLang="nl-NL" dirty="0"/>
            </a:br>
            <a:r>
              <a:rPr lang="nl-NL" altLang="nl-NL" dirty="0"/>
              <a:t>    } </a:t>
            </a:r>
            <a:r>
              <a:rPr lang="nl-NL" altLang="nl-NL" dirty="0" err="1"/>
              <a:t>elseif</a:t>
            </a:r>
            <a:r>
              <a:rPr lang="nl-NL" altLang="nl-NL" dirty="0"/>
              <a:t> ($uur &lt; 18) {</a:t>
            </a:r>
            <a:br>
              <a:rPr lang="nl-NL" altLang="nl-NL" dirty="0"/>
            </a:br>
            <a:r>
              <a:rPr lang="nl-NL" altLang="nl-NL" dirty="0"/>
              <a:t>        return "Goede middag, $naam!";</a:t>
            </a:r>
            <a:br>
              <a:rPr lang="nl-NL" altLang="nl-NL" dirty="0"/>
            </a:br>
            <a:r>
              <a:rPr lang="nl-NL" altLang="nl-NL" dirty="0"/>
              <a:t>    } </a:t>
            </a:r>
            <a:r>
              <a:rPr lang="nl-NL" altLang="nl-NL" dirty="0" err="1"/>
              <a:t>else</a:t>
            </a:r>
            <a:r>
              <a:rPr lang="nl-NL" altLang="nl-NL" dirty="0"/>
              <a:t> {</a:t>
            </a:r>
            <a:br>
              <a:rPr lang="nl-NL" altLang="nl-NL" dirty="0"/>
            </a:br>
            <a:r>
              <a:rPr lang="nl-NL" altLang="nl-NL" dirty="0"/>
              <a:t>        return "Goede avond, $naam!";</a:t>
            </a:r>
            <a:br>
              <a:rPr lang="nl-NL" altLang="nl-NL" dirty="0"/>
            </a:br>
            <a:r>
              <a:rPr lang="nl-NL" altLang="nl-NL" dirty="0"/>
              <a:t>    }</a:t>
            </a:r>
            <a:br>
              <a:rPr lang="nl-NL" altLang="nl-NL" dirty="0"/>
            </a:br>
            <a:r>
              <a:rPr lang="nl-NL" alt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4676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211E2-EC5F-44BA-86BF-C7FFE864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Parameter met default waarde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E007206-50B2-428F-8402-B4C1ABFA6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498000"/>
            <a:ext cx="9144000" cy="360000"/>
          </a:xfrm>
        </p:spPr>
        <p:txBody>
          <a:bodyPr/>
          <a:lstStyle/>
          <a:p>
            <a:pPr algn="ctr"/>
            <a:r>
              <a:rPr lang="nl-NL" dirty="0"/>
              <a:t>eerst verplichte parameters   -   optionele parameters met default waardes aan het eind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3A01B840-72FA-451B-9A4F-CDBFB893BCA9}"/>
              </a:ext>
            </a:extLst>
          </p:cNvPr>
          <p:cNvSpPr txBox="1">
            <a:spLocks/>
          </p:cNvSpPr>
          <p:nvPr/>
        </p:nvSpPr>
        <p:spPr>
          <a:xfrm>
            <a:off x="261937" y="4711149"/>
            <a:ext cx="8620125" cy="1333284"/>
          </a:xfrm>
          <a:prstGeom prst="rect">
            <a:avLst/>
          </a:prstGeom>
          <a:solidFill>
            <a:srgbClr val="F2F2F2"/>
          </a:solidFill>
        </p:spPr>
        <p:txBody>
          <a:bodyPr vert="horz" lIns="91440" tIns="45720" rIns="91440" bIns="9360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+mj-lt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+mj-lt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b="1" i="1" kern="1200">
                <a:solidFill>
                  <a:schemeClr val="tx1"/>
                </a:solidFill>
                <a:latin typeface="+mj-l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b="1" i="1" kern="1200">
                <a:solidFill>
                  <a:schemeClr val="tx1"/>
                </a:solidFill>
                <a:latin typeface="+mj-l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nl-NL" dirty="0"/>
              <a:t>echo '&lt;p&gt;' . </a:t>
            </a:r>
            <a:r>
              <a:rPr lang="nl-NL" altLang="nl-NL" b="1" dirty="0">
                <a:solidFill>
                  <a:srgbClr val="FF0000"/>
                </a:solidFill>
              </a:rPr>
              <a:t>aanhef("Piet","</a:t>
            </a:r>
            <a:r>
              <a:rPr lang="nl-NL" altLang="nl-NL" b="1" dirty="0" err="1">
                <a:solidFill>
                  <a:srgbClr val="FF0000"/>
                </a:solidFill>
              </a:rPr>
              <a:t>Pleurisma</a:t>
            </a:r>
            <a:r>
              <a:rPr lang="nl-NL" altLang="nl-NL" b="1" dirty="0">
                <a:solidFill>
                  <a:srgbClr val="FF0000"/>
                </a:solidFill>
              </a:rPr>
              <a:t>") </a:t>
            </a:r>
            <a:r>
              <a:rPr lang="nl-NL" altLang="nl-NL" dirty="0"/>
              <a:t>. '&lt;/p&gt;';</a:t>
            </a:r>
          </a:p>
          <a:p>
            <a:r>
              <a:rPr lang="nl-NL" altLang="nl-NL" dirty="0"/>
              <a:t>echo '&lt;p&gt;Je gooit een &lt;span&gt;'. </a:t>
            </a:r>
            <a:r>
              <a:rPr lang="nl-NL" altLang="nl-NL" b="1" dirty="0">
                <a:solidFill>
                  <a:srgbClr val="FF0000"/>
                </a:solidFill>
              </a:rPr>
              <a:t>dobbelen(12) </a:t>
            </a:r>
            <a:r>
              <a:rPr lang="nl-NL" altLang="nl-NL" dirty="0"/>
              <a:t>.'&lt;/span&gt;&lt;/p&gt;';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6E27393-50AA-4559-A6D1-EE76069C0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F85D29D-7414-4D0C-95AE-1C5AFD9CD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7478456-D39D-4A1F-BE1C-F0B3F4A6974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68288" y="1381539"/>
            <a:ext cx="8736564" cy="3051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 err="1"/>
              <a:t>function</a:t>
            </a:r>
            <a:r>
              <a:rPr lang="nl-NL" altLang="nl-NL" dirty="0"/>
              <a:t> </a:t>
            </a:r>
            <a:r>
              <a:rPr lang="nl-NL" altLang="nl-NL" b="1" dirty="0">
                <a:solidFill>
                  <a:srgbClr val="FF0000"/>
                </a:solidFill>
              </a:rPr>
              <a:t>aanhef</a:t>
            </a:r>
            <a:r>
              <a:rPr lang="nl-NL" altLang="nl-NL" dirty="0"/>
              <a:t>($voornaam, $achternaam, </a:t>
            </a:r>
            <a:r>
              <a:rPr lang="nl-NL" altLang="nl-NL" b="1" dirty="0">
                <a:solidFill>
                  <a:srgbClr val="FF0000"/>
                </a:solidFill>
              </a:rPr>
              <a:t>$tussenvoegsel=""</a:t>
            </a:r>
            <a:r>
              <a:rPr lang="nl-NL" altLang="nl-NL" b="1" dirty="0"/>
              <a:t>)</a:t>
            </a:r>
            <a:br>
              <a:rPr lang="nl-NL" altLang="nl-NL" dirty="0"/>
            </a:br>
            <a:r>
              <a:rPr lang="nl-NL" altLang="nl-NL" dirty="0"/>
              <a:t>{</a:t>
            </a:r>
            <a:br>
              <a:rPr lang="nl-NL" altLang="nl-NL" dirty="0"/>
            </a:br>
            <a:r>
              <a:rPr lang="nl-NL" altLang="nl-NL" dirty="0"/>
              <a:t>    return "Beste $voornaam $tussenvoegsel $achternaam, &lt;</a:t>
            </a:r>
            <a:r>
              <a:rPr lang="nl-NL" altLang="nl-NL" dirty="0" err="1"/>
              <a:t>br</a:t>
            </a:r>
            <a:r>
              <a:rPr lang="nl-NL" altLang="nl-NL" dirty="0"/>
              <a:t>&gt;";</a:t>
            </a:r>
            <a:br>
              <a:rPr lang="nl-NL" altLang="nl-NL" dirty="0"/>
            </a:br>
            <a:r>
              <a:rPr lang="nl-NL" altLang="nl-NL" dirty="0"/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NL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NL" dirty="0"/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dirty="0" err="1"/>
              <a:t>function</a:t>
            </a:r>
            <a:r>
              <a:rPr lang="nl-NL" altLang="nl-NL" dirty="0"/>
              <a:t> </a:t>
            </a:r>
            <a:r>
              <a:rPr lang="nl-NL" altLang="nl-NL" b="1" dirty="0">
                <a:solidFill>
                  <a:srgbClr val="FF0000"/>
                </a:solidFill>
              </a:rPr>
              <a:t>dobbelen</a:t>
            </a:r>
            <a:r>
              <a:rPr lang="nl-NL" altLang="nl-NL" dirty="0"/>
              <a:t>(</a:t>
            </a:r>
            <a:r>
              <a:rPr lang="nl-NL" altLang="nl-NL" b="1" dirty="0">
                <a:solidFill>
                  <a:srgbClr val="FF0000"/>
                </a:solidFill>
              </a:rPr>
              <a:t>$hoogste=6</a:t>
            </a:r>
            <a:r>
              <a:rPr lang="nl-NL" altLang="nl-NL" dirty="0"/>
              <a:t>)</a:t>
            </a:r>
            <a:br>
              <a:rPr lang="nl-NL" altLang="nl-NL" dirty="0"/>
            </a:br>
            <a:r>
              <a:rPr lang="nl-NL" altLang="nl-NL" dirty="0"/>
              <a:t>{</a:t>
            </a:r>
            <a:br>
              <a:rPr lang="nl-NL" altLang="nl-NL" dirty="0"/>
            </a:br>
            <a:r>
              <a:rPr lang="nl-NL" altLang="nl-NL" dirty="0"/>
              <a:t>    return </a:t>
            </a:r>
            <a:r>
              <a:rPr lang="nl-NL" altLang="nl-NL" dirty="0" err="1"/>
              <a:t>mt_rand</a:t>
            </a:r>
            <a:r>
              <a:rPr lang="nl-NL" altLang="nl-NL" dirty="0"/>
              <a:t>(1, $hoogste);</a:t>
            </a:r>
            <a:br>
              <a:rPr lang="nl-NL" altLang="nl-NL" dirty="0"/>
            </a:br>
            <a:r>
              <a:rPr lang="nl-NL" alt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184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211E2-EC5F-44BA-86BF-C7FFE864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Global scope</a:t>
            </a: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CF328C48-C070-40F7-9251-39315B92C5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498000"/>
            <a:ext cx="9144000" cy="360000"/>
          </a:xfrm>
        </p:spPr>
        <p:txBody>
          <a:bodyPr/>
          <a:lstStyle/>
          <a:p>
            <a:pPr>
              <a:tabLst>
                <a:tab pos="8609013" algn="r"/>
              </a:tabLst>
            </a:pPr>
            <a:r>
              <a:rPr lang="nl-NL" dirty="0" err="1"/>
              <a:t>heredoc</a:t>
            </a:r>
            <a:r>
              <a:rPr lang="nl-NL" dirty="0"/>
              <a:t>  -  globaal  -  lokaal  - scope	</a:t>
            </a:r>
            <a:r>
              <a:rPr lang="nl-NL" sz="2000" b="1" i="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global</a:t>
            </a:r>
            <a:r>
              <a:rPr lang="nl-NL" sz="2000" b="1" i="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$var  -  $GLOBALS['var']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F94F78-A1FE-451A-871D-2BF798FFB63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50825" y="1422839"/>
            <a:ext cx="8893175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l-NL" altLang="nl-NL" sz="1800" b="1" dirty="0">
                <a:solidFill>
                  <a:srgbClr val="FF0000"/>
                </a:solidFill>
              </a:rPr>
              <a:t>$</a:t>
            </a:r>
            <a:r>
              <a:rPr lang="nl-NL" altLang="nl-NL" sz="1800" b="1" dirty="0" err="1">
                <a:solidFill>
                  <a:srgbClr val="FF0000"/>
                </a:solidFill>
              </a:rPr>
              <a:t>config</a:t>
            </a:r>
            <a:r>
              <a:rPr lang="nl-NL" altLang="nl-NL" sz="1800" b="1" dirty="0">
                <a:solidFill>
                  <a:srgbClr val="FF0000"/>
                </a:solidFill>
              </a:rPr>
              <a:t> = ['websitenaam'=&gt;'</a:t>
            </a:r>
            <a:r>
              <a:rPr lang="nl-NL" altLang="nl-NL" sz="1800" b="1" dirty="0" err="1">
                <a:solidFill>
                  <a:srgbClr val="FF0000"/>
                </a:solidFill>
              </a:rPr>
              <a:t>WebTech</a:t>
            </a:r>
            <a:r>
              <a:rPr lang="nl-NL" altLang="nl-NL" sz="1800" b="1" dirty="0">
                <a:solidFill>
                  <a:srgbClr val="FF0000"/>
                </a:solidFill>
              </a:rPr>
              <a:t> International', 'taal'=&gt;'nl'];</a:t>
            </a:r>
            <a:br>
              <a:rPr lang="nl-NL" altLang="nl-NL" sz="1800" dirty="0"/>
            </a:br>
            <a:br>
              <a:rPr lang="nl-NL" altLang="nl-NL" sz="1800" dirty="0"/>
            </a:br>
            <a:r>
              <a:rPr lang="nl-NL" altLang="nl-NL" sz="1800" dirty="0" err="1"/>
              <a:t>function</a:t>
            </a:r>
            <a:r>
              <a:rPr lang="nl-NL" altLang="nl-NL" sz="1800" dirty="0"/>
              <a:t> </a:t>
            </a:r>
            <a:r>
              <a:rPr lang="nl-NL" altLang="nl-NL" sz="1800" dirty="0" err="1"/>
              <a:t>genereerHead</a:t>
            </a:r>
            <a:r>
              <a:rPr lang="nl-NL" altLang="nl-NL" sz="1800" dirty="0"/>
              <a:t>(){</a:t>
            </a:r>
            <a:br>
              <a:rPr lang="nl-NL" altLang="nl-NL" sz="1800" dirty="0"/>
            </a:br>
            <a:r>
              <a:rPr lang="nl-NL" altLang="nl-NL" sz="1800" dirty="0"/>
              <a:t>    </a:t>
            </a:r>
            <a:r>
              <a:rPr lang="nl-NL" altLang="nl-NL" sz="1800" b="1" dirty="0" err="1">
                <a:solidFill>
                  <a:srgbClr val="FF0000"/>
                </a:solidFill>
              </a:rPr>
              <a:t>global</a:t>
            </a:r>
            <a:r>
              <a:rPr lang="nl-NL" altLang="nl-NL" sz="1800" b="1" dirty="0">
                <a:solidFill>
                  <a:srgbClr val="FF0000"/>
                </a:solidFill>
              </a:rPr>
              <a:t> $</a:t>
            </a:r>
            <a:r>
              <a:rPr lang="nl-NL" altLang="nl-NL" sz="1800" b="1" dirty="0" err="1">
                <a:solidFill>
                  <a:srgbClr val="FF0000"/>
                </a:solidFill>
              </a:rPr>
              <a:t>config</a:t>
            </a:r>
            <a:r>
              <a:rPr lang="nl-NL" altLang="nl-NL" sz="1800" b="1" dirty="0">
                <a:solidFill>
                  <a:srgbClr val="FF0000"/>
                </a:solidFill>
              </a:rPr>
              <a:t>;	 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// globale variabele wordt binnen functie gehaald</a:t>
            </a:r>
            <a:r>
              <a:rPr lang="nl-NL" altLang="nl-NL" sz="1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nl-NL" altLang="nl-NL" sz="1800" b="1" dirty="0">
                <a:solidFill>
                  <a:srgbClr val="FF0000"/>
                </a:solidFill>
              </a:rPr>
              <a:t>		</a:t>
            </a:r>
            <a:br>
              <a:rPr lang="nl-NL" altLang="nl-NL" sz="1800" dirty="0"/>
            </a:br>
            <a:r>
              <a:rPr lang="nl-NL" altLang="nl-NL" sz="1800" dirty="0"/>
              <a:t>    $html = </a:t>
            </a:r>
            <a:r>
              <a:rPr lang="nl-NL" altLang="nl-NL" sz="1800" b="1" dirty="0">
                <a:solidFill>
                  <a:srgbClr val="FF0000"/>
                </a:solidFill>
              </a:rPr>
              <a:t>&lt;&lt;&lt;HEAD	</a:t>
            </a:r>
            <a:r>
              <a:rPr lang="nl-NL" altLang="nl-NL" sz="1800" dirty="0">
                <a:solidFill>
                  <a:schemeClr val="bg1">
                    <a:lumMod val="85000"/>
                  </a:schemeClr>
                </a:solidFill>
              </a:rPr>
              <a:t> 	    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// begin van een </a:t>
            </a:r>
            <a:r>
              <a:rPr lang="nl-NL" altLang="nl-NL" sz="1600" dirty="0" err="1">
                <a:solidFill>
                  <a:schemeClr val="bg1">
                    <a:lumMod val="85000"/>
                  </a:schemeClr>
                </a:solidFill>
              </a:rPr>
              <a:t>heredoc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 constructie</a:t>
            </a:r>
            <a:br>
              <a:rPr lang="nl-NL" altLang="nl-NL" sz="1800" dirty="0"/>
            </a:br>
            <a:r>
              <a:rPr lang="nl-NL" altLang="nl-NL" sz="1800" dirty="0"/>
              <a:t>    </a:t>
            </a:r>
            <a:r>
              <a:rPr lang="nl-NL" altLang="nl-NL" sz="1800" dirty="0">
                <a:solidFill>
                  <a:srgbClr val="00B0F0"/>
                </a:solidFill>
              </a:rPr>
              <a:t>&lt;!DOCTYPE html&gt;	 	    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// inhoud van </a:t>
            </a:r>
            <a:r>
              <a:rPr lang="nl-NL" altLang="nl-NL" sz="1600" dirty="0" err="1">
                <a:solidFill>
                  <a:schemeClr val="bg1">
                    <a:lumMod val="85000"/>
                  </a:schemeClr>
                </a:solidFill>
              </a:rPr>
              <a:t>heredoc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. Er hoeft niet op </a:t>
            </a:r>
            <a:br>
              <a:rPr lang="nl-NL" altLang="nl-NL" sz="1800" dirty="0">
                <a:solidFill>
                  <a:srgbClr val="00B0F0"/>
                </a:solidFill>
              </a:rPr>
            </a:br>
            <a:r>
              <a:rPr lang="nl-NL" altLang="nl-NL" sz="1800" dirty="0">
                <a:solidFill>
                  <a:srgbClr val="00B0F0"/>
                </a:solidFill>
              </a:rPr>
              <a:t>    &lt;html lang="$</a:t>
            </a:r>
            <a:r>
              <a:rPr lang="nl-NL" altLang="nl-NL" sz="1800" dirty="0" err="1">
                <a:solidFill>
                  <a:srgbClr val="00B0F0"/>
                </a:solidFill>
              </a:rPr>
              <a:t>config</a:t>
            </a:r>
            <a:r>
              <a:rPr lang="nl-NL" altLang="nl-NL" sz="1800" dirty="0">
                <a:solidFill>
                  <a:srgbClr val="00B0F0"/>
                </a:solidFill>
              </a:rPr>
              <a:t>[taal]"&gt; </a:t>
            </a:r>
            <a:r>
              <a:rPr lang="nl-NL" altLang="nl-NL" sz="1800" dirty="0">
                <a:solidFill>
                  <a:schemeClr val="bg1">
                    <a:lumMod val="85000"/>
                  </a:schemeClr>
                </a:solidFill>
              </a:rPr>
              <a:t> // aanhalingstekens gelet te worden.</a:t>
            </a:r>
            <a:br>
              <a:rPr lang="nl-NL" altLang="nl-NL" sz="1800" dirty="0">
                <a:solidFill>
                  <a:srgbClr val="00B0F0"/>
                </a:solidFill>
              </a:rPr>
            </a:br>
            <a:r>
              <a:rPr lang="nl-NL" altLang="nl-NL" sz="1800" dirty="0">
                <a:solidFill>
                  <a:srgbClr val="00B0F0"/>
                </a:solidFill>
              </a:rPr>
              <a:t>    &lt;</a:t>
            </a:r>
            <a:r>
              <a:rPr lang="nl-NL" altLang="nl-NL" sz="1800" dirty="0" err="1">
                <a:solidFill>
                  <a:srgbClr val="00B0F0"/>
                </a:solidFill>
              </a:rPr>
              <a:t>head</a:t>
            </a:r>
            <a:r>
              <a:rPr lang="nl-NL" altLang="nl-NL" sz="1800" dirty="0">
                <a:solidFill>
                  <a:srgbClr val="00B0F0"/>
                </a:solidFill>
              </a:rPr>
              <a:t>&gt;</a:t>
            </a:r>
            <a:br>
              <a:rPr lang="nl-NL" altLang="nl-NL" sz="1800" dirty="0">
                <a:solidFill>
                  <a:srgbClr val="00B0F0"/>
                </a:solidFill>
              </a:rPr>
            </a:br>
            <a:r>
              <a:rPr lang="nl-NL" altLang="nl-NL" sz="1800" dirty="0">
                <a:solidFill>
                  <a:srgbClr val="00B0F0"/>
                </a:solidFill>
              </a:rPr>
              <a:t>        &lt;meta </a:t>
            </a:r>
            <a:r>
              <a:rPr lang="nl-NL" altLang="nl-NL" sz="1800" dirty="0" err="1">
                <a:solidFill>
                  <a:srgbClr val="00B0F0"/>
                </a:solidFill>
              </a:rPr>
              <a:t>charset</a:t>
            </a:r>
            <a:r>
              <a:rPr lang="nl-NL" altLang="nl-NL" sz="1800" dirty="0">
                <a:solidFill>
                  <a:srgbClr val="00B0F0"/>
                </a:solidFill>
              </a:rPr>
              <a:t>="UTF-8"&gt;</a:t>
            </a:r>
            <a:br>
              <a:rPr lang="nl-NL" altLang="nl-NL" sz="1800" dirty="0">
                <a:solidFill>
                  <a:srgbClr val="00B0F0"/>
                </a:solidFill>
              </a:rPr>
            </a:br>
            <a:r>
              <a:rPr lang="nl-NL" altLang="nl-NL" sz="1800" dirty="0">
                <a:solidFill>
                  <a:srgbClr val="00B0F0"/>
                </a:solidFill>
              </a:rPr>
              <a:t>        &lt;</a:t>
            </a:r>
            <a:r>
              <a:rPr lang="nl-NL" altLang="nl-NL" sz="1800" dirty="0" err="1">
                <a:solidFill>
                  <a:srgbClr val="00B0F0"/>
                </a:solidFill>
              </a:rPr>
              <a:t>title</a:t>
            </a:r>
            <a:r>
              <a:rPr lang="nl-NL" altLang="nl-NL" sz="1800" dirty="0">
                <a:solidFill>
                  <a:srgbClr val="00B0F0"/>
                </a:solidFill>
              </a:rPr>
              <a:t>&gt;$</a:t>
            </a:r>
            <a:r>
              <a:rPr lang="nl-NL" altLang="nl-NL" sz="1800" dirty="0" err="1">
                <a:solidFill>
                  <a:srgbClr val="00B0F0"/>
                </a:solidFill>
              </a:rPr>
              <a:t>config</a:t>
            </a:r>
            <a:r>
              <a:rPr lang="nl-NL" altLang="nl-NL" sz="1800" dirty="0">
                <a:solidFill>
                  <a:srgbClr val="00B0F0"/>
                </a:solidFill>
              </a:rPr>
              <a:t>[websitenaam]&lt;/</a:t>
            </a:r>
            <a:r>
              <a:rPr lang="nl-NL" altLang="nl-NL" sz="1800" dirty="0" err="1">
                <a:solidFill>
                  <a:srgbClr val="00B0F0"/>
                </a:solidFill>
              </a:rPr>
              <a:t>title</a:t>
            </a:r>
            <a:r>
              <a:rPr lang="nl-NL" altLang="nl-NL" sz="1800" dirty="0">
                <a:solidFill>
                  <a:srgbClr val="00B0F0"/>
                </a:solidFill>
              </a:rPr>
              <a:t>&gt;</a:t>
            </a:r>
            <a:br>
              <a:rPr lang="nl-NL" altLang="nl-NL" sz="1800" dirty="0">
                <a:solidFill>
                  <a:srgbClr val="00B0F0"/>
                </a:solidFill>
              </a:rPr>
            </a:br>
            <a:r>
              <a:rPr lang="nl-NL" altLang="nl-NL" sz="1800" dirty="0">
                <a:solidFill>
                  <a:srgbClr val="00B0F0"/>
                </a:solidFill>
              </a:rPr>
              <a:t>    &lt;/</a:t>
            </a:r>
            <a:r>
              <a:rPr lang="nl-NL" altLang="nl-NL" sz="1800" dirty="0" err="1">
                <a:solidFill>
                  <a:srgbClr val="00B0F0"/>
                </a:solidFill>
              </a:rPr>
              <a:t>head</a:t>
            </a:r>
            <a:r>
              <a:rPr lang="nl-NL" altLang="nl-NL" sz="1800" dirty="0">
                <a:solidFill>
                  <a:srgbClr val="00B0F0"/>
                </a:solidFill>
              </a:rPr>
              <a:t>&gt;</a:t>
            </a:r>
            <a:br>
              <a:rPr lang="nl-NL" altLang="nl-NL" sz="1800" dirty="0"/>
            </a:br>
            <a:r>
              <a:rPr lang="nl-NL" altLang="nl-NL" sz="1800" b="1" dirty="0">
                <a:solidFill>
                  <a:srgbClr val="FF0000"/>
                </a:solidFill>
              </a:rPr>
              <a:t>HEAD;		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// einde van </a:t>
            </a:r>
            <a:r>
              <a:rPr lang="nl-NL" altLang="nl-NL" sz="1600" dirty="0" err="1">
                <a:solidFill>
                  <a:schemeClr val="bg1">
                    <a:lumMod val="85000"/>
                  </a:schemeClr>
                </a:solidFill>
              </a:rPr>
              <a:t>heredoc</a:t>
            </a:r>
            <a:r>
              <a:rPr lang="nl-NL" altLang="nl-NL" sz="1600" dirty="0">
                <a:solidFill>
                  <a:schemeClr val="bg1">
                    <a:lumMod val="85000"/>
                  </a:schemeClr>
                </a:solidFill>
              </a:rPr>
              <a:t> (er mag geen spatie voor staan)</a:t>
            </a:r>
            <a:br>
              <a:rPr lang="nl-NL" altLang="nl-NL" sz="1800" dirty="0"/>
            </a:br>
            <a:r>
              <a:rPr lang="nl-NL" altLang="nl-NL" sz="1800" dirty="0"/>
              <a:t>    return $html;</a:t>
            </a:r>
            <a:br>
              <a:rPr lang="nl-NL" altLang="nl-NL" sz="1800" dirty="0"/>
            </a:br>
            <a:r>
              <a:rPr lang="nl-NL" altLang="nl-NL" sz="1800" dirty="0"/>
              <a:t>}</a:t>
            </a:r>
            <a:br>
              <a:rPr lang="nl-NL" altLang="nl-NL" sz="1800" dirty="0"/>
            </a:br>
            <a:br>
              <a:rPr lang="nl-NL" altLang="nl-NL" sz="1800" dirty="0"/>
            </a:br>
            <a:r>
              <a:rPr lang="nl-NL" altLang="nl-NL" sz="1800" dirty="0"/>
              <a:t>echo </a:t>
            </a:r>
            <a:r>
              <a:rPr lang="nl-NL" altLang="nl-NL" sz="1800" dirty="0" err="1"/>
              <a:t>genereerHead</a:t>
            </a:r>
            <a:r>
              <a:rPr lang="nl-NL" altLang="nl-NL" sz="1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8953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BAABB-8DC0-4652-9C7C-29495B77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include</a:t>
            </a:r>
            <a:r>
              <a:rPr lang="nl-NL" dirty="0"/>
              <a:t>  -  </a:t>
            </a:r>
            <a:r>
              <a:rPr lang="nl-NL" dirty="0" err="1"/>
              <a:t>require</a:t>
            </a:r>
            <a:r>
              <a:rPr lang="nl-NL" dirty="0"/>
              <a:t>  -  </a:t>
            </a:r>
            <a:r>
              <a:rPr lang="nl-NL" dirty="0" err="1"/>
              <a:t>require_once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F5633-3850-4ADA-B7EB-B53BDE5085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288" y="868218"/>
            <a:ext cx="8620125" cy="5606472"/>
          </a:xfrm>
        </p:spPr>
        <p:txBody>
          <a:bodyPr/>
          <a:lstStyle/>
          <a:p>
            <a:r>
              <a:rPr lang="nl-NL" sz="1800" dirty="0"/>
              <a:t>&lt;?</a:t>
            </a:r>
            <a:r>
              <a:rPr lang="nl-NL" sz="1800" dirty="0" err="1"/>
              <a:t>php</a:t>
            </a:r>
            <a:endParaRPr lang="nl-NL" sz="1800" dirty="0"/>
          </a:p>
          <a:p>
            <a:r>
              <a:rPr lang="nl-NL" sz="1400" dirty="0">
                <a:solidFill>
                  <a:schemeClr val="bg1">
                    <a:lumMod val="85000"/>
                  </a:schemeClr>
                </a:solidFill>
              </a:rPr>
              <a:t>/* hier halen we functies op zodat we deze kunnen oproepen */</a:t>
            </a:r>
          </a:p>
          <a:p>
            <a:r>
              <a:rPr lang="nl-NL" sz="1800" dirty="0"/>
              <a:t>	</a:t>
            </a:r>
            <a:r>
              <a:rPr lang="nl-NL" sz="1800" b="1" dirty="0" err="1">
                <a:solidFill>
                  <a:srgbClr val="FF0000"/>
                </a:solidFill>
              </a:rPr>
              <a:t>require_once</a:t>
            </a:r>
            <a:r>
              <a:rPr lang="nl-NL" sz="1800" b="1" dirty="0">
                <a:solidFill>
                  <a:srgbClr val="FF0000"/>
                </a:solidFill>
              </a:rPr>
              <a:t> '</a:t>
            </a:r>
            <a:r>
              <a:rPr lang="nl-NL" sz="1800" b="1" dirty="0" err="1">
                <a:solidFill>
                  <a:srgbClr val="FF0000"/>
                </a:solidFill>
              </a:rPr>
              <a:t>functies.php</a:t>
            </a:r>
            <a:r>
              <a:rPr lang="nl-NL" sz="1800" b="1" dirty="0">
                <a:solidFill>
                  <a:srgbClr val="FF0000"/>
                </a:solidFill>
              </a:rPr>
              <a:t>';</a:t>
            </a:r>
            <a:r>
              <a:rPr lang="nl-NL" sz="1800" dirty="0"/>
              <a:t>		</a:t>
            </a:r>
          </a:p>
          <a:p>
            <a:r>
              <a:rPr lang="nl-NL" sz="1400" dirty="0">
                <a:solidFill>
                  <a:schemeClr val="bg1">
                    <a:lumMod val="85000"/>
                  </a:schemeClr>
                </a:solidFill>
              </a:rPr>
              <a:t>/* hier plakken we stukken HTML die we op verschillende pagina's gebruiken */</a:t>
            </a:r>
            <a:r>
              <a:rPr lang="nl-NL" sz="1400" dirty="0"/>
              <a:t>	</a:t>
            </a:r>
          </a:p>
          <a:p>
            <a:r>
              <a:rPr lang="nl-NL" sz="1800" dirty="0"/>
              <a:t>	</a:t>
            </a:r>
            <a:r>
              <a:rPr lang="nl-NL" sz="1800" b="1" dirty="0" err="1">
                <a:solidFill>
                  <a:srgbClr val="FF0000"/>
                </a:solidFill>
              </a:rPr>
              <a:t>include</a:t>
            </a:r>
            <a:r>
              <a:rPr lang="nl-NL" sz="1800" b="1" dirty="0">
                <a:solidFill>
                  <a:srgbClr val="FF0000"/>
                </a:solidFill>
              </a:rPr>
              <a:t> 'header.html';</a:t>
            </a:r>
          </a:p>
          <a:p>
            <a:r>
              <a:rPr lang="nl-NL" sz="1800" dirty="0"/>
              <a:t>?&gt;</a:t>
            </a:r>
          </a:p>
          <a:p>
            <a:r>
              <a:rPr lang="nl-NL" sz="1800" dirty="0">
                <a:solidFill>
                  <a:srgbClr val="00B0F0"/>
                </a:solidFill>
              </a:rPr>
              <a:t>&lt;</a:t>
            </a:r>
            <a:r>
              <a:rPr lang="nl-NL" sz="1800" dirty="0" err="1">
                <a:solidFill>
                  <a:srgbClr val="00B0F0"/>
                </a:solidFill>
              </a:rPr>
              <a:t>main</a:t>
            </a:r>
            <a:r>
              <a:rPr lang="nl-NL" sz="1800" dirty="0">
                <a:solidFill>
                  <a:srgbClr val="00B0F0"/>
                </a:solidFill>
              </a:rPr>
              <a:t>&gt;&lt;h2&gt;Diverse onderwerpen&lt;/h2&gt;</a:t>
            </a:r>
          </a:p>
          <a:p>
            <a:r>
              <a:rPr lang="nl-NL" sz="1800" dirty="0">
                <a:solidFill>
                  <a:srgbClr val="00B0F0"/>
                </a:solidFill>
              </a:rPr>
              <a:t>&lt;p&gt;Met een heleboel tekst ..... &lt;/p&gt;</a:t>
            </a:r>
          </a:p>
          <a:p>
            <a:r>
              <a:rPr lang="nl-NL" sz="1800" dirty="0"/>
              <a:t>&lt;?</a:t>
            </a:r>
            <a:r>
              <a:rPr lang="nl-NL" sz="1800" dirty="0" err="1"/>
              <a:t>php</a:t>
            </a:r>
            <a:r>
              <a:rPr lang="nl-NL" sz="1800" dirty="0"/>
              <a:t> </a:t>
            </a:r>
          </a:p>
          <a:p>
            <a:r>
              <a:rPr lang="nl-NL" sz="1400" dirty="0">
                <a:solidFill>
                  <a:schemeClr val="bg1">
                    <a:lumMod val="85000"/>
                  </a:schemeClr>
                </a:solidFill>
              </a:rPr>
              <a:t>/* hier roepen we een functie uit het bovenin toegevoegde </a:t>
            </a:r>
            <a:r>
              <a:rPr lang="nl-NL" sz="1400" dirty="0" err="1">
                <a:solidFill>
                  <a:schemeClr val="bg1">
                    <a:lumMod val="85000"/>
                  </a:schemeClr>
                </a:solidFill>
              </a:rPr>
              <a:t>functies.php</a:t>
            </a:r>
            <a:r>
              <a:rPr lang="nl-NL" sz="1400" dirty="0">
                <a:solidFill>
                  <a:schemeClr val="bg1">
                    <a:lumMod val="85000"/>
                  </a:schemeClr>
                </a:solidFill>
              </a:rPr>
              <a:t> op */</a:t>
            </a:r>
          </a:p>
          <a:p>
            <a:r>
              <a:rPr lang="nl-NL" sz="1800" dirty="0"/>
              <a:t>	echo </a:t>
            </a:r>
            <a:r>
              <a:rPr lang="nl-NL" sz="1800" b="1" dirty="0" err="1">
                <a:solidFill>
                  <a:srgbClr val="FF0000"/>
                </a:solidFill>
              </a:rPr>
              <a:t>maakOverzicht</a:t>
            </a:r>
            <a:r>
              <a:rPr lang="nl-NL" sz="1800" b="1" dirty="0">
                <a:solidFill>
                  <a:srgbClr val="FF0000"/>
                </a:solidFill>
              </a:rPr>
              <a:t>('fietsen'); </a:t>
            </a:r>
          </a:p>
          <a:p>
            <a:r>
              <a:rPr lang="nl-NL" sz="1800" dirty="0"/>
              <a:t>?&gt;</a:t>
            </a:r>
          </a:p>
          <a:p>
            <a:r>
              <a:rPr lang="nl-NL" sz="1800" dirty="0">
                <a:solidFill>
                  <a:srgbClr val="00B0F0"/>
                </a:solidFill>
              </a:rPr>
              <a:t>&lt;/</a:t>
            </a:r>
            <a:r>
              <a:rPr lang="nl-NL" sz="1800" dirty="0" err="1">
                <a:solidFill>
                  <a:srgbClr val="00B0F0"/>
                </a:solidFill>
              </a:rPr>
              <a:t>main</a:t>
            </a:r>
            <a:r>
              <a:rPr lang="nl-NL" sz="1800" dirty="0">
                <a:solidFill>
                  <a:srgbClr val="00B0F0"/>
                </a:solidFill>
              </a:rPr>
              <a:t>&gt;</a:t>
            </a:r>
          </a:p>
          <a:p>
            <a:r>
              <a:rPr lang="nl-NL" sz="1800" dirty="0"/>
              <a:t>&lt;?</a:t>
            </a:r>
            <a:r>
              <a:rPr lang="nl-NL" sz="1800" dirty="0" err="1"/>
              <a:t>php</a:t>
            </a:r>
            <a:endParaRPr lang="nl-NL" sz="1800" dirty="0"/>
          </a:p>
          <a:p>
            <a:r>
              <a:rPr lang="nl-NL" sz="1400" dirty="0">
                <a:solidFill>
                  <a:schemeClr val="bg1">
                    <a:lumMod val="85000"/>
                  </a:schemeClr>
                </a:solidFill>
              </a:rPr>
              <a:t>/* hier plakken we nog een keer een stuk HTML */</a:t>
            </a:r>
            <a:endParaRPr lang="nl-NL" sz="1400" dirty="0"/>
          </a:p>
          <a:p>
            <a:r>
              <a:rPr lang="nl-NL" sz="1800" dirty="0"/>
              <a:t>	</a:t>
            </a:r>
            <a:r>
              <a:rPr lang="nl-NL" sz="1800" b="1" dirty="0" err="1">
                <a:solidFill>
                  <a:srgbClr val="FF0000"/>
                </a:solidFill>
              </a:rPr>
              <a:t>include</a:t>
            </a:r>
            <a:r>
              <a:rPr lang="nl-NL" sz="1800" b="1" dirty="0">
                <a:solidFill>
                  <a:srgbClr val="FF0000"/>
                </a:solidFill>
              </a:rPr>
              <a:t> 'footer.html'</a:t>
            </a:r>
            <a:r>
              <a:rPr lang="nl-NL" sz="1800" dirty="0"/>
              <a:t>;</a:t>
            </a:r>
          </a:p>
          <a:p>
            <a:r>
              <a:rPr lang="nl-NL" sz="1800" dirty="0"/>
              <a:t>?&gt;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C06D9B1-9002-4301-86F2-1E701B16D6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478591"/>
            <a:ext cx="9144000" cy="379409"/>
          </a:xfrm>
        </p:spPr>
        <p:txBody>
          <a:bodyPr lIns="72000" rIns="72000"/>
          <a:lstStyle/>
          <a:p>
            <a:r>
              <a:rPr lang="nl-NL" dirty="0"/>
              <a:t>Fout bij </a:t>
            </a:r>
            <a:r>
              <a:rPr lang="nl-NL" dirty="0" err="1"/>
              <a:t>include</a:t>
            </a:r>
            <a:r>
              <a:rPr lang="nl-NL" dirty="0"/>
              <a:t> geeft een </a:t>
            </a:r>
            <a:r>
              <a:rPr lang="nl-NL" dirty="0" err="1"/>
              <a:t>warning</a:t>
            </a:r>
            <a:r>
              <a:rPr lang="nl-NL" dirty="0"/>
              <a:t>, uitvoer gaat verder. Fout bij </a:t>
            </a:r>
            <a:r>
              <a:rPr lang="nl-NL" dirty="0" err="1"/>
              <a:t>require</a:t>
            </a:r>
            <a:r>
              <a:rPr lang="nl-NL" dirty="0"/>
              <a:t> geeft een error, uitvoer stopt.</a:t>
            </a:r>
          </a:p>
        </p:txBody>
      </p:sp>
    </p:spTree>
    <p:extLst>
      <p:ext uri="{BB962C8B-B14F-4D97-AF65-F5344CB8AC3E}">
        <p14:creationId xmlns:p14="http://schemas.microsoft.com/office/powerpoint/2010/main" val="387608537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ICA_Paks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HP.potx" id="{38FA6EE2-43C8-49CD-BB89-D3BC7DC4C557}" vid="{117BEA7F-1CFF-40E6-B5CB-1BD2F4F9C5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264</Words>
  <Application>Microsoft Office PowerPoint</Application>
  <PresentationFormat>Diavoorstelling (4:3)</PresentationFormat>
  <Paragraphs>55</Paragraphs>
  <Slides>7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Courier New</vt:lpstr>
      <vt:lpstr>Helvetica Neue</vt:lpstr>
      <vt:lpstr>Helvetica Neue Light</vt:lpstr>
      <vt:lpstr>Kantoorthema</vt:lpstr>
      <vt:lpstr>PowerPoint-presentatie</vt:lpstr>
      <vt:lpstr>Inhoud - PHP 4</vt:lpstr>
      <vt:lpstr>Functie met return waarde</vt:lpstr>
      <vt:lpstr>Functie met parameter</vt:lpstr>
      <vt:lpstr>Parameter met default waarde</vt:lpstr>
      <vt:lpstr>Global scope</vt:lpstr>
      <vt:lpstr>include  -  require  -  require_once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2017-07-03T12:55:16Z</dcterms:created>
  <dcterms:modified xsi:type="dcterms:W3CDTF">2017-07-12T13:28:20Z</dcterms:modified>
</cp:coreProperties>
</file>