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3" r:id="rId2"/>
    <p:sldId id="272" r:id="rId3"/>
    <p:sldId id="267" r:id="rId4"/>
    <p:sldId id="268" r:id="rId5"/>
    <p:sldId id="269" r:id="rId6"/>
    <p:sldId id="270" r:id="rId7"/>
    <p:sldId id="271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60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0000"/>
    <a:srgbClr val="A9976A"/>
    <a:srgbClr val="988657"/>
    <a:srgbClr val="837752"/>
    <a:srgbClr val="AC9660"/>
    <a:srgbClr val="FFE411"/>
    <a:srgbClr val="FFFFFF"/>
    <a:srgbClr val="FED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84660" autoAdjust="0"/>
  </p:normalViewPr>
  <p:slideViewPr>
    <p:cSldViewPr snapToGrid="0" snapToObjects="1">
      <p:cViewPr varScale="1">
        <p:scale>
          <a:sx n="93" d="100"/>
          <a:sy n="93" d="100"/>
        </p:scale>
        <p:origin x="16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24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https://www.codecourse.com/lessons/php-basics/1194</a:t>
            </a:r>
          </a:p>
          <a:p>
            <a:r>
              <a:rPr lang="nl-NL" dirty="0"/>
              <a:t>https://www.codecourse.com/lessons/php-basics/1198</a:t>
            </a:r>
          </a:p>
          <a:p>
            <a:r>
              <a:rPr lang="nl-NL" dirty="0"/>
              <a:t>https://www.w3schools.com/php/php_sessions.asp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26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47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3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5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4">
            <a:extLst>
              <a:ext uri="{FF2B5EF4-FFF2-40B4-BE49-F238E27FC236}">
                <a16:creationId xmlns:a16="http://schemas.microsoft.com/office/drawing/2014/main" id="{0CC57C60-EE6E-4CEA-B123-5C0E2992AC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319" y="1009511"/>
            <a:ext cx="8495394" cy="5823592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CB6C57E7-B080-4940-AB39-840D3B9B9C74}"/>
              </a:ext>
            </a:extLst>
          </p:cNvPr>
          <p:cNvSpPr/>
          <p:nvPr userDrawn="1"/>
        </p:nvSpPr>
        <p:spPr>
          <a:xfrm>
            <a:off x="3985404" y="4364893"/>
            <a:ext cx="5158596" cy="98829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000" b="1" dirty="0">
              <a:solidFill>
                <a:schemeClr val="bg1"/>
              </a:solidFill>
            </a:endParaRP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9D5F0D79-619A-440B-9BD9-CDB05B362D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8421" y="4543919"/>
            <a:ext cx="3992563" cy="630238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Inhoud</a:t>
            </a:r>
          </a:p>
        </p:txBody>
      </p:sp>
      <p:pic>
        <p:nvPicPr>
          <p:cNvPr id="20" name="Afbeelding 19" descr="logo_han.pdf">
            <a:extLst>
              <a:ext uri="{FF2B5EF4-FFF2-40B4-BE49-F238E27FC236}">
                <a16:creationId xmlns:a16="http://schemas.microsoft.com/office/drawing/2014/main" id="{65EFED96-AF6D-4D25-81AC-1540055527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8" y="1052514"/>
            <a:ext cx="8620125" cy="4002566"/>
          </a:xfrm>
        </p:spPr>
        <p:txBody>
          <a:bodyPr bIns="93600" anchor="ctr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ctr" anchorCtr="0">
            <a:noAutofit/>
          </a:bodyPr>
          <a:lstStyle>
            <a:lvl1pPr>
              <a:tabLst>
                <a:tab pos="8428038" algn="r"/>
              </a:tabLst>
              <a:defRPr sz="1600" b="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5081588" y="2994025"/>
            <a:ext cx="3806825" cy="2992438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8376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de +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9" y="1052514"/>
            <a:ext cx="5416520" cy="2346294"/>
          </a:xfrm>
        </p:spPr>
        <p:txBody>
          <a:bodyPr bIns="93600" anchor="t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ctr" anchorCtr="0">
            <a:noAutofit/>
          </a:bodyPr>
          <a:lstStyle>
            <a:lvl1pPr>
              <a:tabLst>
                <a:tab pos="8428038" algn="r"/>
              </a:tabLst>
              <a:defRPr sz="1600" b="0" i="1"/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5796950" y="1052513"/>
            <a:ext cx="3078761" cy="2346295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6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268289" y="3510950"/>
            <a:ext cx="5416520" cy="2475513"/>
          </a:xfrm>
          <a:solidFill>
            <a:schemeClr val="bg1">
              <a:lumMod val="95000"/>
            </a:schemeClr>
          </a:solidFill>
        </p:spPr>
        <p:txBody>
          <a:bodyPr bIns="93600" anchor="ctr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z="1600"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14"/>
          </p:nvPr>
        </p:nvSpPr>
        <p:spPr>
          <a:xfrm>
            <a:off x="5796951" y="3510952"/>
            <a:ext cx="3078761" cy="2475512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81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voor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8" y="1052513"/>
            <a:ext cx="8620125" cy="5081587"/>
          </a:xfrm>
        </p:spPr>
        <p:txBody>
          <a:bodyPr bIns="93600" anchor="ctr" anchorCtr="0"/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b" anchorCtr="0">
            <a:noAutofit/>
          </a:bodyPr>
          <a:lstStyle>
            <a:lvl1pPr>
              <a:spcBef>
                <a:spcPts val="0"/>
              </a:spcBef>
              <a:tabLst>
                <a:tab pos="8428038" algn="r"/>
              </a:tabLst>
              <a:defRPr sz="1800" i="1"/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2618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89" y="1065535"/>
            <a:ext cx="8587748" cy="506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288000"/>
            <a:ext cx="6087613" cy="3960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Onderwerp(en)</a:t>
            </a:r>
            <a:endParaRPr lang="en-US" dirty="0"/>
          </a:p>
        </p:txBody>
      </p:sp>
      <p:sp>
        <p:nvSpPr>
          <p:cNvPr id="6" name="Tekstvak 5"/>
          <p:cNvSpPr txBox="1"/>
          <p:nvPr userDrawn="1"/>
        </p:nvSpPr>
        <p:spPr>
          <a:xfrm>
            <a:off x="268288" y="-3916"/>
            <a:ext cx="1724817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nl-NL" sz="1100" b="1" dirty="0" err="1">
                <a:solidFill>
                  <a:schemeClr val="bg1"/>
                </a:solidFill>
              </a:rPr>
              <a:t>WebTech</a:t>
            </a:r>
            <a:r>
              <a:rPr lang="nl-NL" sz="1100" b="1" dirty="0">
                <a:solidFill>
                  <a:schemeClr val="bg1"/>
                </a:solidFill>
              </a:rPr>
              <a:t>     PHP - 5</a:t>
            </a:r>
          </a:p>
        </p:txBody>
      </p:sp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</p:sldLayoutIdLst>
  <p:hf hdr="0" ftr="0" dt="0"/>
  <p:txStyles>
    <p:titleStyle>
      <a:lvl1pPr algn="r" defTabSz="457200" rtl="0" eaLnBrk="1" latinLnBrk="0" hangingPunct="1">
        <a:spcBef>
          <a:spcPct val="0"/>
        </a:spcBef>
        <a:buNone/>
        <a:defRPr sz="2400" b="1" i="0" kern="1200">
          <a:solidFill>
            <a:schemeClr val="bg1"/>
          </a:solidFill>
          <a:latin typeface="+mj-lt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+mj-lt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+mj-lt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+mj-lt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+mj-l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+mj-l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63" userDrawn="1">
          <p15:clr>
            <a:srgbClr val="F26B43"/>
          </p15:clr>
        </p15:guide>
        <p15:guide id="2" pos="5591" userDrawn="1">
          <p15:clr>
            <a:srgbClr val="F26B43"/>
          </p15:clr>
        </p15:guide>
        <p15:guide id="3" pos="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ourse.com/lessons/php-basi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php.net/manual/en/" TargetMode="External"/><Relationship Id="rId4" Type="http://schemas.openxmlformats.org/officeDocument/2006/relationships/hyperlink" Target="https://www.w3schools.com/php/default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E997CB-FA61-4012-ADBB-11B39054DF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NL" dirty="0"/>
              <a:t>Formulieren en </a:t>
            </a:r>
            <a:r>
              <a:rPr lang="nl-NL" dirty="0" err="1"/>
              <a:t>sessions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531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9E604-1A6C-47B6-AA67-F35324AC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- PHP 5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0A695C-CC47-43AF-8555-ED32B847A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1052513"/>
            <a:ext cx="8620125" cy="5730124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Formulieren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Method en 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Formulierelementen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URL querystring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Attributen: name en </a:t>
            </a:r>
            <a:r>
              <a:rPr lang="nl-NL" dirty="0" err="1"/>
              <a:t>value</a:t>
            </a:r>
            <a:endParaRPr lang="nl-N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 err="1"/>
              <a:t>Superglobals</a:t>
            </a:r>
            <a:r>
              <a:rPr lang="nl-NL" dirty="0"/>
              <a:t> $_GET en $_POST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 err="1"/>
              <a:t>Sessions</a:t>
            </a:r>
            <a:endParaRPr lang="nl-NL" dirty="0"/>
          </a:p>
          <a:p>
            <a:pPr lvl="1"/>
            <a:endParaRPr lang="nl-NL" dirty="0"/>
          </a:p>
          <a:p>
            <a:pPr marL="457200" lvl="1" indent="0">
              <a:buNone/>
            </a:pPr>
            <a:r>
              <a:rPr lang="nl-NL" b="1" dirty="0" err="1"/>
              <a:t>Videotutorials</a:t>
            </a:r>
            <a:r>
              <a:rPr lang="nl-NL" b="1" dirty="0"/>
              <a:t>: </a:t>
            </a:r>
            <a:r>
              <a:rPr lang="nl-NL" dirty="0">
                <a:hlinkClick r:id="rId3"/>
              </a:rPr>
              <a:t>Codecourse.com PHP Basics</a:t>
            </a:r>
            <a:r>
              <a:rPr lang="nl-NL" dirty="0"/>
              <a:t> </a:t>
            </a:r>
          </a:p>
          <a:p>
            <a:pPr marL="457200" lvl="1" indent="0">
              <a:buNone/>
            </a:pPr>
            <a:r>
              <a:rPr lang="nl-NL" b="1" dirty="0"/>
              <a:t>Naslag en voorbeelden:</a:t>
            </a:r>
            <a:r>
              <a:rPr lang="nl-NL" dirty="0"/>
              <a:t> </a:t>
            </a:r>
            <a:r>
              <a:rPr lang="nl-NL" dirty="0">
                <a:hlinkClick r:id="rId4"/>
              </a:rPr>
              <a:t>W3Schools PHP</a:t>
            </a:r>
            <a:r>
              <a:rPr lang="nl-NL" dirty="0"/>
              <a:t>, </a:t>
            </a:r>
            <a:r>
              <a:rPr lang="nl-NL" dirty="0">
                <a:hlinkClick r:id="rId5"/>
              </a:rPr>
              <a:t>PHP.NET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63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90128-756D-496C-A9D8-1E871951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formulier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8E03770-AC5F-4E76-9A95-05357465EB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138000"/>
            <a:ext cx="9144000" cy="720000"/>
          </a:xfrm>
        </p:spPr>
        <p:txBody>
          <a:bodyPr/>
          <a:lstStyle/>
          <a:p>
            <a:r>
              <a:rPr lang="nl-NL" sz="1800" b="1" i="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form</a:t>
            </a:r>
            <a:r>
              <a:rPr lang="nl-NL" sz="1800" dirty="0"/>
              <a:t>   -   </a:t>
            </a:r>
            <a:r>
              <a:rPr lang="nl-NL" sz="1800" b="1" i="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method</a:t>
            </a:r>
            <a:r>
              <a:rPr lang="nl-NL" sz="1800" b="1" i="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/>
              <a:t>(hoe worden gegevens verstuurd)  -  </a:t>
            </a:r>
            <a:r>
              <a:rPr lang="nl-NL" sz="1800" b="1" i="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action</a:t>
            </a:r>
            <a:r>
              <a:rPr lang="nl-NL" sz="1800" dirty="0"/>
              <a:t> (waar naartoe)  </a:t>
            </a:r>
          </a:p>
          <a:p>
            <a:r>
              <a:rPr lang="nl-NL" sz="1800" dirty="0"/>
              <a:t>besturingselement (veld...)   -   </a:t>
            </a:r>
            <a:r>
              <a:rPr lang="nl-NL" sz="1800" b="1" i="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nl-NL" sz="1800" dirty="0"/>
              <a:t>   -   </a:t>
            </a:r>
            <a:r>
              <a:rPr lang="nl-NL" sz="1800" b="1" i="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endParaRPr lang="nl-NL" sz="1800" b="1" i="0" dirty="0">
              <a:solidFill>
                <a:srgbClr val="0070C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Tijdelijke aanduiding voor afbeelding 6">
            <a:extLst>
              <a:ext uri="{FF2B5EF4-FFF2-40B4-BE49-F238E27FC236}">
                <a16:creationId xmlns:a16="http://schemas.microsoft.com/office/drawing/2014/main" id="{6B1402AC-AC29-44A4-9907-2DB034A91CC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5345" t="8667" r="4301" b="7229"/>
          <a:stretch/>
        </p:blipFill>
        <p:spPr>
          <a:xfrm>
            <a:off x="5714276" y="2312092"/>
            <a:ext cx="3429724" cy="172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363669F-25C0-48E2-B04D-2E59F40D50C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85161" y="1031259"/>
            <a:ext cx="7909538" cy="50342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800" dirty="0"/>
              <a:t>&lt;</a:t>
            </a:r>
            <a:r>
              <a:rPr lang="nl-NL" altLang="nl-NL" sz="1800" b="1" dirty="0">
                <a:solidFill>
                  <a:srgbClr val="FF0000"/>
                </a:solidFill>
              </a:rPr>
              <a:t>form</a:t>
            </a:r>
            <a:r>
              <a:rPr lang="nl-NL" altLang="nl-NL" sz="1800" dirty="0"/>
              <a:t> </a:t>
            </a:r>
            <a:r>
              <a:rPr lang="nl-NL" altLang="nl-NL" sz="1800" b="1" dirty="0" err="1">
                <a:solidFill>
                  <a:srgbClr val="FF0000"/>
                </a:solidFill>
              </a:rPr>
              <a:t>method</a:t>
            </a:r>
            <a:r>
              <a:rPr lang="nl-NL" altLang="nl-NL" sz="1800" b="1" dirty="0">
                <a:solidFill>
                  <a:srgbClr val="FF0000"/>
                </a:solidFill>
              </a:rPr>
              <a:t>="get"</a:t>
            </a:r>
            <a:r>
              <a:rPr lang="nl-NL" altLang="nl-NL" sz="1800" dirty="0"/>
              <a:t> </a:t>
            </a:r>
            <a:r>
              <a:rPr lang="nl-NL" altLang="nl-NL" sz="1800" b="1" dirty="0">
                <a:solidFill>
                  <a:srgbClr val="FF0000"/>
                </a:solidFill>
              </a:rPr>
              <a:t>action="</a:t>
            </a:r>
            <a:r>
              <a:rPr lang="nl-NL" altLang="nl-NL" sz="1800" b="1" dirty="0" err="1">
                <a:solidFill>
                  <a:srgbClr val="FF0000"/>
                </a:solidFill>
              </a:rPr>
              <a:t>inschrijven.php</a:t>
            </a:r>
            <a:r>
              <a:rPr lang="nl-NL" altLang="nl-NL" sz="1800" b="1" dirty="0">
                <a:solidFill>
                  <a:srgbClr val="FF0000"/>
                </a:solidFill>
              </a:rPr>
              <a:t>"</a:t>
            </a:r>
            <a:r>
              <a:rPr lang="nl-NL" altLang="nl-NL" sz="1800" dirty="0"/>
              <a:t>&gt;</a:t>
            </a:r>
            <a:br>
              <a:rPr lang="nl-NL" altLang="nl-NL" sz="1800" dirty="0"/>
            </a:br>
            <a:r>
              <a:rPr lang="nl-NL" altLang="nl-NL" sz="1800" dirty="0"/>
              <a:t>    &lt;</a:t>
            </a:r>
            <a:r>
              <a:rPr lang="nl-NL" altLang="nl-NL" sz="1800" b="1" dirty="0">
                <a:solidFill>
                  <a:srgbClr val="FF0000"/>
                </a:solidFill>
              </a:rPr>
              <a:t>label </a:t>
            </a:r>
            <a:r>
              <a:rPr lang="nl-NL" altLang="nl-NL" sz="1800" b="1" dirty="0" err="1">
                <a:solidFill>
                  <a:srgbClr val="FF0000"/>
                </a:solidFill>
              </a:rPr>
              <a:t>for</a:t>
            </a:r>
            <a:r>
              <a:rPr lang="nl-NL" altLang="nl-NL" sz="1800" b="1" dirty="0">
                <a:solidFill>
                  <a:srgbClr val="FF0000"/>
                </a:solidFill>
              </a:rPr>
              <a:t>="naam"</a:t>
            </a:r>
            <a:r>
              <a:rPr lang="nl-NL" altLang="nl-NL" sz="1800" dirty="0"/>
              <a:t>&gt;Naam: &lt;/label&gt;</a:t>
            </a:r>
            <a:br>
              <a:rPr lang="nl-NL" altLang="nl-NL" sz="1800" dirty="0"/>
            </a:br>
            <a:r>
              <a:rPr lang="nl-NL" altLang="nl-NL" sz="1800" dirty="0"/>
              <a:t>    &lt;</a:t>
            </a:r>
            <a:r>
              <a:rPr lang="nl-NL" altLang="nl-NL" sz="1800" b="1" dirty="0">
                <a:solidFill>
                  <a:srgbClr val="FF0000"/>
                </a:solidFill>
              </a:rPr>
              <a:t>input type="</a:t>
            </a:r>
            <a:r>
              <a:rPr lang="nl-NL" altLang="nl-NL" sz="1800" b="1" dirty="0" err="1">
                <a:solidFill>
                  <a:srgbClr val="FF0000"/>
                </a:solidFill>
              </a:rPr>
              <a:t>text</a:t>
            </a:r>
            <a:r>
              <a:rPr lang="nl-NL" altLang="nl-NL" sz="1800" b="1" dirty="0">
                <a:solidFill>
                  <a:srgbClr val="FF0000"/>
                </a:solidFill>
              </a:rPr>
              <a:t>"</a:t>
            </a:r>
            <a:r>
              <a:rPr lang="nl-NL" altLang="nl-NL" sz="1800" dirty="0"/>
              <a:t> name="naam" </a:t>
            </a:r>
            <a:r>
              <a:rPr lang="nl-NL" altLang="nl-NL" sz="1800" dirty="0" err="1"/>
              <a:t>id</a:t>
            </a:r>
            <a:r>
              <a:rPr lang="nl-NL" altLang="nl-NL" sz="1800" dirty="0"/>
              <a:t>="naam"&gt;&lt;</a:t>
            </a:r>
            <a:r>
              <a:rPr lang="nl-NL" altLang="nl-NL" sz="1800" dirty="0" err="1"/>
              <a:t>br</a:t>
            </a:r>
            <a:r>
              <a:rPr lang="nl-NL" altLang="nl-NL" sz="1800" dirty="0"/>
              <a:t>&gt;</a:t>
            </a:r>
            <a:br>
              <a:rPr lang="nl-NL" altLang="nl-NL" sz="1800" dirty="0"/>
            </a:br>
            <a:r>
              <a:rPr lang="nl-NL" altLang="nl-NL" sz="1800" dirty="0"/>
              <a:t>    &lt;label </a:t>
            </a:r>
            <a:r>
              <a:rPr lang="nl-NL" altLang="nl-NL" sz="1800" dirty="0" err="1"/>
              <a:t>for</a:t>
            </a:r>
            <a:r>
              <a:rPr lang="nl-NL" altLang="nl-NL" sz="1800" dirty="0"/>
              <a:t>="naam"&gt;Vak: &lt;/label&gt;</a:t>
            </a:r>
            <a:br>
              <a:rPr lang="nl-NL" altLang="nl-NL" sz="1800" dirty="0"/>
            </a:br>
            <a:r>
              <a:rPr lang="nl-NL" altLang="nl-NL" sz="1800" dirty="0"/>
              <a:t>    &lt;</a:t>
            </a:r>
            <a:r>
              <a:rPr lang="nl-NL" altLang="nl-NL" sz="1800" b="1" dirty="0">
                <a:solidFill>
                  <a:srgbClr val="FF0000"/>
                </a:solidFill>
              </a:rPr>
              <a:t>select</a:t>
            </a:r>
            <a:r>
              <a:rPr lang="nl-NL" altLang="nl-NL" sz="1800" dirty="0"/>
              <a:t> name="vak" </a:t>
            </a:r>
            <a:r>
              <a:rPr lang="nl-NL" altLang="nl-NL" sz="1800" dirty="0" err="1"/>
              <a:t>id</a:t>
            </a:r>
            <a:r>
              <a:rPr lang="nl-NL" altLang="nl-NL" sz="1800" dirty="0"/>
              <a:t>="vak"&gt;</a:t>
            </a:r>
            <a:br>
              <a:rPr lang="nl-NL" altLang="nl-NL" sz="1800" dirty="0"/>
            </a:br>
            <a:r>
              <a:rPr lang="nl-NL" altLang="nl-NL" sz="1800" dirty="0"/>
              <a:t>       &lt;option </a:t>
            </a:r>
            <a:r>
              <a:rPr lang="nl-NL" altLang="nl-NL" sz="1800" dirty="0" err="1"/>
              <a:t>value</a:t>
            </a:r>
            <a:r>
              <a:rPr lang="nl-NL" altLang="nl-NL" sz="1800" dirty="0"/>
              <a:t>=""&gt;...&lt;/option&gt;</a:t>
            </a:r>
            <a:br>
              <a:rPr lang="nl-NL" altLang="nl-NL" sz="1800" dirty="0"/>
            </a:br>
            <a:r>
              <a:rPr lang="nl-NL" altLang="nl-NL" sz="1800" dirty="0"/>
              <a:t>       &lt;</a:t>
            </a:r>
            <a:r>
              <a:rPr lang="nl-NL" altLang="nl-NL" sz="1800" b="1" dirty="0">
                <a:solidFill>
                  <a:srgbClr val="FF0000"/>
                </a:solidFill>
              </a:rPr>
              <a:t>option </a:t>
            </a:r>
            <a:r>
              <a:rPr lang="nl-NL" altLang="nl-NL" sz="1800" b="1" dirty="0" err="1">
                <a:solidFill>
                  <a:srgbClr val="FF0000"/>
                </a:solidFill>
              </a:rPr>
              <a:t>value</a:t>
            </a:r>
            <a:r>
              <a:rPr lang="nl-NL" altLang="nl-NL" sz="1800" b="1" dirty="0">
                <a:solidFill>
                  <a:srgbClr val="FF0000"/>
                </a:solidFill>
              </a:rPr>
              <a:t>="</a:t>
            </a:r>
            <a:r>
              <a:rPr lang="nl-NL" altLang="nl-NL" sz="1800" b="1" dirty="0" err="1">
                <a:solidFill>
                  <a:srgbClr val="FF0000"/>
                </a:solidFill>
              </a:rPr>
              <a:t>saq</a:t>
            </a:r>
            <a:r>
              <a:rPr lang="nl-NL" altLang="nl-NL" sz="1800" b="1" dirty="0">
                <a:solidFill>
                  <a:srgbClr val="FF0000"/>
                </a:solidFill>
              </a:rPr>
              <a:t>"</a:t>
            </a:r>
            <a:r>
              <a:rPr lang="nl-NL" altLang="nl-NL" sz="1800" dirty="0"/>
              <a:t>&gt;SAQ&lt;/option&gt;</a:t>
            </a:r>
            <a:br>
              <a:rPr lang="nl-NL" altLang="nl-NL" sz="1800" dirty="0"/>
            </a:br>
            <a:r>
              <a:rPr lang="nl-NL" altLang="nl-NL" sz="1800" dirty="0"/>
              <a:t>       &lt;option </a:t>
            </a:r>
            <a:r>
              <a:rPr lang="nl-NL" altLang="nl-NL" sz="1800" dirty="0" err="1"/>
              <a:t>value</a:t>
            </a:r>
            <a:r>
              <a:rPr lang="nl-NL" altLang="nl-NL" sz="1800" dirty="0"/>
              <a:t>="</a:t>
            </a:r>
            <a:r>
              <a:rPr lang="nl-NL" altLang="nl-NL" sz="1800" dirty="0" err="1"/>
              <a:t>spd</a:t>
            </a:r>
            <a:r>
              <a:rPr lang="nl-NL" altLang="nl-NL" sz="1800" dirty="0"/>
              <a:t>"&gt;SPD&lt;/option&gt;</a:t>
            </a:r>
            <a:br>
              <a:rPr lang="nl-NL" altLang="nl-NL" sz="1800" dirty="0"/>
            </a:br>
            <a:r>
              <a:rPr lang="nl-NL" altLang="nl-NL" sz="1800" dirty="0"/>
              <a:t>       &lt;option </a:t>
            </a:r>
            <a:r>
              <a:rPr lang="nl-NL" altLang="nl-NL" sz="1800" dirty="0" err="1"/>
              <a:t>value</a:t>
            </a:r>
            <a:r>
              <a:rPr lang="nl-NL" altLang="nl-NL" sz="1800" dirty="0"/>
              <a:t>="</a:t>
            </a:r>
            <a:r>
              <a:rPr lang="nl-NL" altLang="nl-NL" sz="1800" dirty="0" err="1"/>
              <a:t>db</a:t>
            </a:r>
            <a:r>
              <a:rPr lang="nl-NL" altLang="nl-NL" sz="1800" dirty="0"/>
              <a:t>"&gt;Database&lt;/option&gt;</a:t>
            </a:r>
            <a:br>
              <a:rPr lang="nl-NL" altLang="nl-NL" sz="1800" dirty="0"/>
            </a:br>
            <a:r>
              <a:rPr lang="nl-NL" altLang="nl-NL" sz="1800" dirty="0"/>
              <a:t>       &lt;option </a:t>
            </a:r>
            <a:r>
              <a:rPr lang="nl-NL" altLang="nl-NL" sz="1800" dirty="0" err="1"/>
              <a:t>value</a:t>
            </a:r>
            <a:r>
              <a:rPr lang="nl-NL" altLang="nl-NL" sz="1800" dirty="0"/>
              <a:t>="</a:t>
            </a:r>
            <a:r>
              <a:rPr lang="nl-NL" altLang="nl-NL" sz="1800" dirty="0" err="1"/>
              <a:t>wt</a:t>
            </a:r>
            <a:r>
              <a:rPr lang="nl-NL" altLang="nl-NL" sz="1800" dirty="0"/>
              <a:t>"&gt;</a:t>
            </a:r>
            <a:r>
              <a:rPr lang="nl-NL" altLang="nl-NL" sz="1800" dirty="0" err="1"/>
              <a:t>WebTech</a:t>
            </a:r>
            <a:r>
              <a:rPr lang="nl-NL" altLang="nl-NL" sz="1800" dirty="0"/>
              <a:t>&lt;/option&gt;</a:t>
            </a:r>
            <a:br>
              <a:rPr lang="nl-NL" altLang="nl-NL" sz="1800" dirty="0"/>
            </a:br>
            <a:r>
              <a:rPr lang="nl-NL" altLang="nl-NL" sz="1800" dirty="0"/>
              <a:t>    &lt;/select&gt;&lt;</a:t>
            </a:r>
            <a:r>
              <a:rPr lang="nl-NL" altLang="nl-NL" sz="1800" dirty="0" err="1"/>
              <a:t>br</a:t>
            </a:r>
            <a:r>
              <a:rPr lang="nl-NL" altLang="nl-NL" sz="1800" dirty="0"/>
              <a:t>&gt;</a:t>
            </a:r>
            <a:br>
              <a:rPr lang="nl-NL" altLang="nl-NL" sz="1800" dirty="0"/>
            </a:br>
            <a:r>
              <a:rPr lang="nl-NL" altLang="nl-NL" sz="1800" dirty="0"/>
              <a:t>    &lt;label </a:t>
            </a:r>
            <a:r>
              <a:rPr lang="nl-NL" altLang="nl-NL" sz="1800" dirty="0" err="1"/>
              <a:t>for</a:t>
            </a:r>
            <a:r>
              <a:rPr lang="nl-NL" altLang="nl-NL" sz="1800" dirty="0"/>
              <a:t>="opmerking"&gt;Opmerkingen: &lt;/label&gt;</a:t>
            </a:r>
            <a:br>
              <a:rPr lang="nl-NL" altLang="nl-NL" sz="1800" dirty="0"/>
            </a:br>
            <a:r>
              <a:rPr lang="nl-NL" altLang="nl-NL" sz="1800" dirty="0"/>
              <a:t>    &lt;</a:t>
            </a:r>
            <a:r>
              <a:rPr lang="nl-NL" altLang="nl-NL" sz="1800" b="1" dirty="0" err="1">
                <a:solidFill>
                  <a:srgbClr val="FF0000"/>
                </a:solidFill>
              </a:rPr>
              <a:t>textarea</a:t>
            </a:r>
            <a:r>
              <a:rPr lang="nl-NL" altLang="nl-NL" sz="1800" dirty="0"/>
              <a:t> name="opmerking" </a:t>
            </a:r>
            <a:r>
              <a:rPr lang="nl-NL" altLang="nl-NL" sz="1800" dirty="0" err="1"/>
              <a:t>id</a:t>
            </a:r>
            <a:r>
              <a:rPr lang="nl-NL" altLang="nl-NL" sz="1800" dirty="0"/>
              <a:t>="opmerking"&gt;&lt;/</a:t>
            </a:r>
            <a:r>
              <a:rPr lang="nl-NL" altLang="nl-NL" sz="1800" dirty="0" err="1"/>
              <a:t>textarea</a:t>
            </a:r>
            <a:r>
              <a:rPr lang="nl-NL" altLang="nl-NL" sz="1800" dirty="0"/>
              <a:t>&gt;&lt;</a:t>
            </a:r>
            <a:r>
              <a:rPr lang="nl-NL" altLang="nl-NL" sz="1800" dirty="0" err="1"/>
              <a:t>br</a:t>
            </a:r>
            <a:r>
              <a:rPr lang="nl-NL" altLang="nl-NL" sz="1800" dirty="0"/>
              <a:t>&gt;</a:t>
            </a:r>
            <a:br>
              <a:rPr lang="nl-NL" altLang="nl-NL" sz="1800" dirty="0"/>
            </a:br>
            <a:r>
              <a:rPr lang="nl-NL" altLang="nl-NL" sz="1800" dirty="0"/>
              <a:t>    &lt;</a:t>
            </a:r>
            <a:r>
              <a:rPr lang="nl-NL" altLang="nl-NL" sz="1800" b="1" dirty="0">
                <a:solidFill>
                  <a:srgbClr val="FF0000"/>
                </a:solidFill>
              </a:rPr>
              <a:t>input type="</a:t>
            </a:r>
            <a:r>
              <a:rPr lang="nl-NL" altLang="nl-NL" sz="1800" b="1" dirty="0" err="1">
                <a:solidFill>
                  <a:srgbClr val="FF0000"/>
                </a:solidFill>
              </a:rPr>
              <a:t>submit</a:t>
            </a:r>
            <a:r>
              <a:rPr lang="nl-NL" altLang="nl-NL" sz="1800" b="1" dirty="0">
                <a:solidFill>
                  <a:srgbClr val="FF0000"/>
                </a:solidFill>
              </a:rPr>
              <a:t>"</a:t>
            </a:r>
            <a:r>
              <a:rPr lang="nl-NL" altLang="nl-NL" sz="1800" dirty="0"/>
              <a:t> name="verzenden" </a:t>
            </a:r>
            <a:r>
              <a:rPr lang="nl-NL" altLang="nl-NL" sz="1800" dirty="0" err="1"/>
              <a:t>value</a:t>
            </a:r>
            <a:r>
              <a:rPr lang="nl-NL" altLang="nl-NL" sz="1800" dirty="0"/>
              <a:t>="Verzenden"&gt;</a:t>
            </a:r>
            <a:br>
              <a:rPr lang="nl-NL" altLang="nl-NL" sz="1800" dirty="0"/>
            </a:br>
            <a:r>
              <a:rPr lang="nl-NL" altLang="nl-NL" sz="1800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46316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69ED98-0E69-4D54-B331-E47501F2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GET query string en </a:t>
            </a:r>
            <a:r>
              <a:rPr lang="nl-NL" dirty="0" err="1"/>
              <a:t>superglobal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3F4F68-9728-4D51-924E-8D6A658ACE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Superglobals</a:t>
            </a:r>
            <a:r>
              <a:rPr lang="nl-NL" dirty="0"/>
              <a:t> ($GLOBALS, $_GET, $_POST, $_SERVER, ... )   -    query string </a:t>
            </a:r>
          </a:p>
          <a:p>
            <a:pPr lvl="1"/>
            <a:r>
              <a:rPr lang="nl-NL" dirty="0"/>
              <a:t>?key1=value1&amp;key2=value2&amp;key3=value3</a:t>
            </a:r>
          </a:p>
        </p:txBody>
      </p:sp>
      <p:pic>
        <p:nvPicPr>
          <p:cNvPr id="7" name="Tijdelijke aanduiding voor afbeelding 6">
            <a:extLst>
              <a:ext uri="{FF2B5EF4-FFF2-40B4-BE49-F238E27FC236}">
                <a16:creationId xmlns:a16="http://schemas.microsoft.com/office/drawing/2014/main" id="{7D6C49E7-1F54-479A-9741-20A64F928B7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tretch>
            <a:fillRect/>
          </a:stretch>
        </p:blipFill>
        <p:spPr>
          <a:xfrm>
            <a:off x="268287" y="1052514"/>
            <a:ext cx="8620125" cy="410482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29CD4BC5-8E6A-4B5D-9B1A-9667A6345F2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68287" y="1893981"/>
            <a:ext cx="7814960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 err="1"/>
              <a:t>print_r</a:t>
            </a:r>
            <a:r>
              <a:rPr lang="nl-NL" altLang="nl-NL" dirty="0"/>
              <a:t>(</a:t>
            </a:r>
            <a:r>
              <a:rPr lang="nl-NL" altLang="nl-NL" b="1" dirty="0">
                <a:solidFill>
                  <a:srgbClr val="FF0000"/>
                </a:solidFill>
              </a:rPr>
              <a:t>$_GET</a:t>
            </a:r>
            <a:r>
              <a:rPr lang="nl-NL" altLang="nl-NL" dirty="0"/>
              <a:t>);</a:t>
            </a:r>
            <a:br>
              <a:rPr lang="nl-NL" altLang="nl-NL" dirty="0"/>
            </a:br>
            <a:br>
              <a:rPr lang="nl-NL" altLang="nl-NL" dirty="0"/>
            </a:br>
            <a:r>
              <a:rPr lang="nl-NL" altLang="nl-NL" dirty="0"/>
              <a:t>$antwoord = "&lt;p&gt;Beste {</a:t>
            </a:r>
            <a:r>
              <a:rPr lang="nl-NL" altLang="nl-NL" b="1" dirty="0">
                <a:solidFill>
                  <a:srgbClr val="FF0000"/>
                </a:solidFill>
              </a:rPr>
              <a:t>$_GET['naam']</a:t>
            </a:r>
            <a:r>
              <a:rPr lang="nl-NL" altLang="nl-NL" dirty="0"/>
              <a:t>}, &lt;/p&gt;</a:t>
            </a:r>
            <a:br>
              <a:rPr lang="nl-NL" altLang="nl-NL" dirty="0"/>
            </a:br>
            <a:r>
              <a:rPr lang="nl-NL" altLang="nl-NL" dirty="0"/>
              <a:t>              &lt;p&gt;Je hebt je opgegeven voor: </a:t>
            </a:r>
            <a:br>
              <a:rPr lang="nl-NL" altLang="nl-NL" dirty="0"/>
            </a:br>
            <a:r>
              <a:rPr lang="nl-NL" altLang="nl-NL" dirty="0"/>
              <a:t>		 &lt;strong&gt;{</a:t>
            </a:r>
            <a:r>
              <a:rPr lang="nl-NL" altLang="nl-NL" b="1" dirty="0">
                <a:solidFill>
                  <a:srgbClr val="FF0000"/>
                </a:solidFill>
              </a:rPr>
              <a:t>$_GET['vak']</a:t>
            </a:r>
            <a:r>
              <a:rPr lang="nl-NL" altLang="nl-NL" dirty="0"/>
              <a:t>}&lt;/strong&gt;&lt;</a:t>
            </a:r>
            <a:r>
              <a:rPr lang="nl-NL" altLang="nl-NL" dirty="0" err="1"/>
              <a:t>br</a:t>
            </a:r>
            <a:r>
              <a:rPr lang="nl-NL" altLang="nl-NL" dirty="0"/>
              <a:t>&gt;&lt;/p&gt; </a:t>
            </a:r>
            <a:br>
              <a:rPr lang="nl-NL" altLang="nl-NL" dirty="0"/>
            </a:br>
            <a:r>
              <a:rPr lang="nl-NL" altLang="nl-NL" dirty="0"/>
              <a:t>              &lt;p&gt;Opmerking:&lt;</a:t>
            </a:r>
            <a:r>
              <a:rPr lang="nl-NL" altLang="nl-NL" dirty="0" err="1"/>
              <a:t>br</a:t>
            </a:r>
            <a:r>
              <a:rPr lang="nl-NL" altLang="nl-NL" dirty="0"/>
              <a:t>&gt;</a:t>
            </a:r>
            <a:br>
              <a:rPr lang="nl-NL" altLang="nl-NL" dirty="0"/>
            </a:br>
            <a:r>
              <a:rPr lang="nl-NL" altLang="nl-NL" dirty="0"/>
              <a:t>              &lt;</a:t>
            </a:r>
            <a:r>
              <a:rPr lang="nl-NL" altLang="nl-NL" dirty="0" err="1"/>
              <a:t>em</a:t>
            </a:r>
            <a:r>
              <a:rPr lang="nl-NL" altLang="nl-NL" dirty="0"/>
              <a:t>&gt;{</a:t>
            </a:r>
            <a:r>
              <a:rPr lang="nl-NL" altLang="nl-NL" b="1" dirty="0">
                <a:solidFill>
                  <a:srgbClr val="FF0000"/>
                </a:solidFill>
              </a:rPr>
              <a:t>$_GET['opmerking'</a:t>
            </a:r>
            <a:r>
              <a:rPr lang="nl-NL" altLang="nl-NL" dirty="0"/>
              <a:t>]}&lt;/</a:t>
            </a:r>
            <a:r>
              <a:rPr lang="nl-NL" altLang="nl-NL" dirty="0" err="1"/>
              <a:t>em</a:t>
            </a:r>
            <a:r>
              <a:rPr lang="nl-NL" altLang="nl-NL" dirty="0"/>
              <a:t>&gt;&lt;/p&gt;";</a:t>
            </a:r>
            <a:br>
              <a:rPr lang="nl-NL" altLang="nl-NL" dirty="0"/>
            </a:br>
            <a:br>
              <a:rPr lang="nl-NL" altLang="nl-NL" dirty="0"/>
            </a:br>
            <a:r>
              <a:rPr lang="nl-NL" altLang="nl-NL" dirty="0"/>
              <a:t>$antwoord .= "&lt;p&gt;Bedankt voor je inschrijving!&lt;/p&gt;";</a:t>
            </a:r>
            <a:br>
              <a:rPr lang="nl-NL" altLang="nl-NL" dirty="0"/>
            </a:br>
            <a:br>
              <a:rPr lang="nl-NL" altLang="nl-NL" dirty="0"/>
            </a:br>
            <a:r>
              <a:rPr lang="nl-NL" altLang="nl-NL" dirty="0"/>
              <a:t>echo $antwoord;</a:t>
            </a:r>
          </a:p>
        </p:txBody>
      </p:sp>
    </p:spTree>
    <p:extLst>
      <p:ext uri="{BB962C8B-B14F-4D97-AF65-F5344CB8AC3E}">
        <p14:creationId xmlns:p14="http://schemas.microsoft.com/office/powerpoint/2010/main" val="282367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13822-B6BF-413F-AD73-0E9C8C9F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Formulier elementen en attributen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78D305E-363C-416B-AC31-1C0209E99D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nl-NL" dirty="0" err="1"/>
              <a:t>method</a:t>
            </a:r>
            <a:r>
              <a:rPr lang="nl-NL" dirty="0"/>
              <a:t>="post"  -   type="</a:t>
            </a:r>
            <a:r>
              <a:rPr lang="nl-NL" dirty="0" err="1"/>
              <a:t>hidden|password|radio|checkbox</a:t>
            </a:r>
            <a:r>
              <a:rPr lang="nl-NL" dirty="0"/>
              <a:t>"</a:t>
            </a:r>
          </a:p>
          <a:p>
            <a:pPr lvl="1"/>
            <a:r>
              <a:rPr lang="nl-NL" dirty="0"/>
              <a:t>&lt;select name="items[]" multiple&gt;   -   </a:t>
            </a:r>
            <a:r>
              <a:rPr lang="nl-NL" dirty="0" err="1"/>
              <a:t>selected</a:t>
            </a:r>
            <a:r>
              <a:rPr lang="nl-NL" dirty="0"/>
              <a:t>   -   </a:t>
            </a:r>
            <a:r>
              <a:rPr lang="nl-NL" dirty="0" err="1"/>
              <a:t>checked</a:t>
            </a:r>
            <a:endParaRPr lang="nl-NL" dirty="0"/>
          </a:p>
        </p:txBody>
      </p:sp>
      <p:pic>
        <p:nvPicPr>
          <p:cNvPr id="7" name="Tijdelijke aanduiding voor afbeelding 6">
            <a:extLst>
              <a:ext uri="{FF2B5EF4-FFF2-40B4-BE49-F238E27FC236}">
                <a16:creationId xmlns:a16="http://schemas.microsoft.com/office/drawing/2014/main" id="{CBB9BF1F-E06F-43EF-AC29-7FED41D4ED9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tretch>
            <a:fillRect/>
          </a:stretch>
        </p:blipFill>
        <p:spPr>
          <a:xfrm>
            <a:off x="5490564" y="2596989"/>
            <a:ext cx="3653436" cy="21120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BCCE462-E09C-4340-B0CD-8E62B1BA4C2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23508" y="903564"/>
            <a:ext cx="8600431" cy="5230535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600" dirty="0"/>
              <a:t>&lt;form </a:t>
            </a:r>
            <a:r>
              <a:rPr lang="nl-NL" altLang="nl-NL" sz="1600" b="1" dirty="0" err="1">
                <a:solidFill>
                  <a:srgbClr val="FF0000"/>
                </a:solidFill>
              </a:rPr>
              <a:t>method</a:t>
            </a:r>
            <a:r>
              <a:rPr lang="nl-NL" altLang="nl-NL" sz="1600" b="1" dirty="0">
                <a:solidFill>
                  <a:srgbClr val="FF0000"/>
                </a:solidFill>
              </a:rPr>
              <a:t>="post"</a:t>
            </a:r>
            <a:r>
              <a:rPr lang="nl-NL" altLang="nl-NL" sz="1600" dirty="0"/>
              <a:t> </a:t>
            </a:r>
            <a:r>
              <a:rPr lang="nl-NL" altLang="nl-NL" sz="1600" b="1" dirty="0">
                <a:solidFill>
                  <a:srgbClr val="FF0000"/>
                </a:solidFill>
              </a:rPr>
              <a:t>action="</a:t>
            </a:r>
            <a:r>
              <a:rPr lang="nl-NL" altLang="nl-NL" sz="1600" b="1" dirty="0" err="1">
                <a:solidFill>
                  <a:srgbClr val="FF0000"/>
                </a:solidFill>
              </a:rPr>
              <a:t>aanmelden.php</a:t>
            </a:r>
            <a:r>
              <a:rPr lang="nl-NL" altLang="nl-NL" sz="1600" b="1" dirty="0">
                <a:solidFill>
                  <a:srgbClr val="FF0000"/>
                </a:solidFill>
              </a:rPr>
              <a:t>"</a:t>
            </a:r>
            <a:r>
              <a:rPr lang="nl-NL" altLang="nl-NL" sz="1600" dirty="0"/>
              <a:t>&gt;</a:t>
            </a:r>
            <a:br>
              <a:rPr lang="nl-NL" altLang="nl-NL" sz="1600" dirty="0"/>
            </a:br>
            <a:r>
              <a:rPr lang="nl-NL" altLang="nl-NL" sz="1600" dirty="0"/>
              <a:t>   &lt;input type="</a:t>
            </a:r>
            <a:r>
              <a:rPr lang="nl-NL" altLang="nl-NL" sz="1600" dirty="0" err="1"/>
              <a:t>hidden</a:t>
            </a:r>
            <a:r>
              <a:rPr lang="nl-NL" altLang="nl-NL" sz="1600" dirty="0"/>
              <a:t>" name="datum" </a:t>
            </a:r>
            <a:r>
              <a:rPr lang="nl-NL" altLang="nl-NL" sz="1600" dirty="0" err="1"/>
              <a:t>value</a:t>
            </a:r>
            <a:r>
              <a:rPr lang="nl-NL" altLang="nl-NL" sz="1600" dirty="0"/>
              <a:t>="</a:t>
            </a:r>
            <a:r>
              <a:rPr lang="nl-NL" altLang="nl-NL" sz="1600" b="1" dirty="0">
                <a:solidFill>
                  <a:srgbClr val="FF0000"/>
                </a:solidFill>
              </a:rPr>
              <a:t>&lt;?=date('d-m-Y')?&gt;</a:t>
            </a:r>
            <a:r>
              <a:rPr lang="nl-NL" altLang="nl-NL" sz="1600" dirty="0"/>
              <a:t>"&gt;</a:t>
            </a:r>
            <a:br>
              <a:rPr lang="nl-NL" altLang="nl-NL" sz="1600" dirty="0"/>
            </a:b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    &lt;label 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="naam"&gt;Naam: &lt;/label&gt; </a:t>
            </a:r>
            <a:b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    &lt;input type="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" name="naam" 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id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="naam"&gt;&lt;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br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b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    &lt;label 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="password"&gt;Password: &lt;/label&gt;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600" dirty="0"/>
              <a:t>    &lt;input </a:t>
            </a:r>
            <a:r>
              <a:rPr lang="nl-NL" altLang="nl-NL" sz="1600" b="1" dirty="0">
                <a:solidFill>
                  <a:srgbClr val="FF0000"/>
                </a:solidFill>
              </a:rPr>
              <a:t>type="password"</a:t>
            </a:r>
            <a:r>
              <a:rPr lang="nl-NL" altLang="nl-NL" sz="1600" dirty="0"/>
              <a:t> name="password" </a:t>
            </a:r>
            <a:r>
              <a:rPr lang="nl-NL" altLang="nl-NL" sz="1600" dirty="0" err="1"/>
              <a:t>id</a:t>
            </a:r>
            <a:r>
              <a:rPr lang="nl-NL" altLang="nl-NL" sz="1600" dirty="0"/>
              <a:t>="password"&gt;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br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br>
              <a:rPr lang="nl-NL" altLang="nl-NL" sz="1600" dirty="0"/>
            </a:br>
            <a:r>
              <a:rPr lang="nl-NL" altLang="nl-NL" sz="1600" dirty="0"/>
              <a:t>    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&lt;label 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="naam"&gt;Afgerond: &lt;/label&gt;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600" dirty="0"/>
              <a:t>    &lt;</a:t>
            </a:r>
            <a:r>
              <a:rPr lang="nl-NL" altLang="nl-NL" sz="1600" b="1" dirty="0">
                <a:solidFill>
                  <a:srgbClr val="FF0000"/>
                </a:solidFill>
              </a:rPr>
              <a:t>select</a:t>
            </a:r>
            <a:r>
              <a:rPr lang="nl-NL" altLang="nl-NL" sz="1600" dirty="0"/>
              <a:t> name="</a:t>
            </a:r>
            <a:r>
              <a:rPr lang="nl-NL" altLang="nl-NL" sz="1600" b="1" dirty="0">
                <a:solidFill>
                  <a:srgbClr val="FF0000"/>
                </a:solidFill>
              </a:rPr>
              <a:t>vakken[]</a:t>
            </a:r>
            <a:r>
              <a:rPr lang="nl-NL" altLang="nl-NL" sz="1600" dirty="0"/>
              <a:t>" </a:t>
            </a:r>
            <a:r>
              <a:rPr lang="nl-NL" altLang="nl-NL" sz="1600" dirty="0" err="1"/>
              <a:t>id</a:t>
            </a:r>
            <a:r>
              <a:rPr lang="nl-NL" altLang="nl-NL" sz="1600" dirty="0"/>
              <a:t>="vak" </a:t>
            </a:r>
            <a:r>
              <a:rPr lang="nl-NL" altLang="nl-NL" sz="1600" b="1" dirty="0">
                <a:solidFill>
                  <a:srgbClr val="FF0000"/>
                </a:solidFill>
              </a:rPr>
              <a:t>multiple</a:t>
            </a:r>
            <a:r>
              <a:rPr lang="nl-NL" altLang="nl-NL" sz="1600" dirty="0"/>
              <a:t>&gt;</a:t>
            </a:r>
            <a:br>
              <a:rPr lang="nl-NL" altLang="nl-NL" sz="1600" dirty="0"/>
            </a:b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nl-NL" altLang="nl-NL" sz="1600" dirty="0"/>
              <a:t>&lt;option </a:t>
            </a:r>
            <a:r>
              <a:rPr lang="nl-NL" altLang="nl-NL" sz="1600" dirty="0" err="1"/>
              <a:t>value</a:t>
            </a:r>
            <a:r>
              <a:rPr lang="nl-NL" altLang="nl-NL" sz="1600" dirty="0"/>
              <a:t>="</a:t>
            </a:r>
            <a:r>
              <a:rPr lang="nl-NL" altLang="nl-NL" sz="1600" dirty="0" err="1"/>
              <a:t>saq</a:t>
            </a:r>
            <a:r>
              <a:rPr lang="nl-NL" altLang="nl-NL" sz="1600" dirty="0"/>
              <a:t>" </a:t>
            </a:r>
            <a:r>
              <a:rPr lang="nl-NL" altLang="nl-NL" sz="1600" b="1" dirty="0" err="1">
                <a:solidFill>
                  <a:srgbClr val="FF0000"/>
                </a:solidFill>
              </a:rPr>
              <a:t>selected</a:t>
            </a:r>
            <a:r>
              <a:rPr lang="nl-NL" altLang="nl-NL" sz="1600" dirty="0"/>
              <a:t>&gt;SAQ&lt;/option&gt;</a:t>
            </a:r>
            <a:b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       &lt;option 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value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="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spd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" </a:t>
            </a:r>
            <a:r>
              <a:rPr lang="nl-NL" altLang="nl-NL" sz="1600" b="1" dirty="0" err="1">
                <a:solidFill>
                  <a:srgbClr val="FF0000"/>
                </a:solidFill>
              </a:rPr>
              <a:t>selected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&gt;SPD&lt;/option&gt;</a:t>
            </a:r>
            <a:b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       &lt;option 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value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="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db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"&gt;Database&lt;/option&gt;</a:t>
            </a:r>
            <a:b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       &lt;option 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value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="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wt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"&gt;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WebTech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&lt;/option&gt;</a:t>
            </a:r>
            <a:br>
              <a:rPr lang="nl-NL" altLang="nl-NL" sz="1600" dirty="0"/>
            </a:br>
            <a:r>
              <a:rPr lang="nl-NL" altLang="nl-NL" sz="1600" dirty="0"/>
              <a:t>    &lt;/select&gt;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br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b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    &lt;label 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="opleiding"&gt;Vooropleiding:&lt;/label&gt;</a:t>
            </a:r>
            <a:br>
              <a:rPr lang="nl-NL" altLang="nl-NL" sz="1600" dirty="0"/>
            </a:br>
            <a:r>
              <a:rPr lang="nl-NL" altLang="nl-NL" sz="1600" dirty="0"/>
              <a:t>    &lt;input </a:t>
            </a:r>
            <a:r>
              <a:rPr lang="nl-NL" altLang="nl-NL" sz="1600" b="1" dirty="0">
                <a:solidFill>
                  <a:srgbClr val="FF0000"/>
                </a:solidFill>
              </a:rPr>
              <a:t>type="radio"</a:t>
            </a:r>
            <a:r>
              <a:rPr lang="nl-NL" altLang="nl-NL" sz="1600" dirty="0"/>
              <a:t> name="opleiding" </a:t>
            </a:r>
            <a:r>
              <a:rPr lang="nl-NL" altLang="nl-NL" sz="1600" dirty="0" err="1"/>
              <a:t>value</a:t>
            </a:r>
            <a:r>
              <a:rPr lang="nl-NL" altLang="nl-NL" sz="1600" dirty="0"/>
              <a:t>="havo" </a:t>
            </a:r>
            <a:r>
              <a:rPr lang="nl-NL" altLang="nl-NL" sz="1600" b="1" dirty="0" err="1">
                <a:solidFill>
                  <a:srgbClr val="FF0000"/>
                </a:solidFill>
              </a:rPr>
              <a:t>checked</a:t>
            </a:r>
            <a:r>
              <a:rPr lang="nl-NL" altLang="nl-NL" sz="1600" dirty="0"/>
              <a:t>&gt; 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HAVO  &amp;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nbsp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;</a:t>
            </a:r>
            <a:br>
              <a:rPr lang="nl-NL" altLang="nl-NL" sz="1600" dirty="0"/>
            </a:b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    &lt;input type="radio" name="opleiding" 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value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="mbo" 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checked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&gt; MBO  &amp;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nbsp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;</a:t>
            </a:r>
            <a:b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    &lt;input type="radio" name="opleiding" 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value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="anders" 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checked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&gt; anders &lt;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br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b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    &lt;input type="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submit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" name="verzenden" </a:t>
            </a:r>
            <a:r>
              <a:rPr lang="nl-NL" altLang="nl-NL" sz="1600" dirty="0" err="1">
                <a:solidFill>
                  <a:schemeClr val="bg1">
                    <a:lumMod val="65000"/>
                  </a:schemeClr>
                </a:solidFill>
              </a:rPr>
              <a:t>value</a:t>
            </a:r>
            <a:r>
              <a:rPr lang="nl-NL" altLang="nl-NL" sz="1600" dirty="0">
                <a:solidFill>
                  <a:schemeClr val="bg1">
                    <a:lumMod val="65000"/>
                  </a:schemeClr>
                </a:solidFill>
              </a:rPr>
              <a:t>="Verzenden"&gt;</a:t>
            </a:r>
            <a:br>
              <a:rPr lang="nl-NL" altLang="nl-NL" sz="1600" dirty="0"/>
            </a:br>
            <a:r>
              <a:rPr lang="nl-NL" altLang="nl-NL" sz="1600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402784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47CE1-916C-4FF5-A50C-C5AC12A3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POST </a:t>
            </a:r>
            <a:r>
              <a:rPr lang="nl-NL" dirty="0" err="1"/>
              <a:t>superglobal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BB64B5B-985B-4DC6-9179-9E18DE9B5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498000"/>
            <a:ext cx="9144000" cy="360000"/>
          </a:xfrm>
        </p:spPr>
        <p:txBody>
          <a:bodyPr/>
          <a:lstStyle/>
          <a:p>
            <a:r>
              <a:rPr lang="nl-NL" dirty="0"/>
              <a:t>meervoudige waardes verwerken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8638556-3297-42E9-88B5-EC91B6C51E8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12645" y="1253708"/>
            <a:ext cx="8885439" cy="52442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/>
              <a:t>$naam = </a:t>
            </a:r>
            <a:r>
              <a:rPr lang="nl-NL" altLang="nl-NL" b="1" dirty="0">
                <a:solidFill>
                  <a:srgbClr val="FF0000"/>
                </a:solidFill>
              </a:rPr>
              <a:t>$_POST['naam']</a:t>
            </a:r>
            <a:r>
              <a:rPr lang="nl-NL" altLang="nl-NL" dirty="0"/>
              <a:t>;</a:t>
            </a:r>
            <a:br>
              <a:rPr lang="nl-NL" altLang="nl-NL" dirty="0"/>
            </a:br>
            <a:r>
              <a:rPr lang="nl-NL" altLang="nl-NL" dirty="0"/>
              <a:t>$password = </a:t>
            </a:r>
            <a:r>
              <a:rPr lang="nl-NL" altLang="nl-NL" b="1" dirty="0">
                <a:solidFill>
                  <a:srgbClr val="FF0000"/>
                </a:solidFill>
              </a:rPr>
              <a:t>$_POST['password']</a:t>
            </a:r>
            <a:r>
              <a:rPr lang="nl-NL" altLang="nl-NL" dirty="0"/>
              <a:t>;</a:t>
            </a:r>
            <a:br>
              <a:rPr lang="nl-NL" altLang="nl-NL" dirty="0"/>
            </a:br>
            <a:r>
              <a:rPr lang="nl-NL" altLang="nl-NL" dirty="0"/>
              <a:t>$datum = </a:t>
            </a:r>
            <a:r>
              <a:rPr lang="nl-NL" altLang="nl-NL" b="1" dirty="0">
                <a:solidFill>
                  <a:srgbClr val="FF0000"/>
                </a:solidFill>
              </a:rPr>
              <a:t>$_POST['datum']</a:t>
            </a:r>
            <a:r>
              <a:rPr lang="nl-NL" altLang="nl-NL" dirty="0"/>
              <a:t>;</a:t>
            </a:r>
            <a:br>
              <a:rPr lang="nl-NL" altLang="nl-NL" dirty="0"/>
            </a:br>
            <a:r>
              <a:rPr lang="nl-NL" altLang="nl-NL" dirty="0"/>
              <a:t>$opleiding = </a:t>
            </a:r>
            <a:r>
              <a:rPr lang="nl-NL" altLang="nl-NL" b="1" dirty="0">
                <a:solidFill>
                  <a:srgbClr val="FF0000"/>
                </a:solidFill>
              </a:rPr>
              <a:t>$_POST['opleiding']</a:t>
            </a:r>
            <a:r>
              <a:rPr lang="nl-NL" altLang="nl-NL" dirty="0"/>
              <a:t>;</a:t>
            </a:r>
            <a:br>
              <a:rPr lang="nl-NL" altLang="nl-NL" dirty="0"/>
            </a:br>
            <a:r>
              <a:rPr lang="nl-NL" altLang="nl-NL" dirty="0"/>
              <a:t>$vakken = </a:t>
            </a:r>
            <a:r>
              <a:rPr lang="nl-NL" altLang="nl-NL" b="1" dirty="0">
                <a:solidFill>
                  <a:srgbClr val="FF0000"/>
                </a:solidFill>
              </a:rPr>
              <a:t>$_POST['vakken']</a:t>
            </a:r>
            <a:r>
              <a:rPr lang="nl-NL" altLang="nl-NL" dirty="0"/>
              <a:t>; 	  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// hier wordt een array van waardes </a:t>
            </a:r>
            <a:br>
              <a:rPr lang="nl-NL" altLang="nl-NL" dirty="0"/>
            </a:br>
            <a:r>
              <a:rPr lang="nl-NL" altLang="nl-NL" dirty="0"/>
              <a:t>$antwoord = "&lt;p&gt;Beste $naam, &lt;/p&gt;  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// binnengehaald</a:t>
            </a:r>
            <a:r>
              <a:rPr lang="nl-NL" altLang="nl-NL" dirty="0">
                <a:solidFill>
                  <a:schemeClr val="bg1">
                    <a:lumMod val="85000"/>
                  </a:schemeClr>
                </a:solidFill>
              </a:rPr>
              <a:t> </a:t>
            </a:r>
            <a:br>
              <a:rPr lang="nl-NL" altLang="nl-NL" dirty="0"/>
            </a:br>
            <a:r>
              <a:rPr lang="nl-NL" altLang="nl-NL" dirty="0"/>
              <a:t>             &lt;p&gt;Je vooropleiding is: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/>
              <a:t>		&lt;strong&gt;$opleiding&lt;/strong&gt;&lt;</a:t>
            </a:r>
            <a:r>
              <a:rPr lang="nl-NL" altLang="nl-NL" dirty="0" err="1"/>
              <a:t>br</a:t>
            </a:r>
            <a:r>
              <a:rPr lang="nl-NL" altLang="nl-NL" dirty="0"/>
              <a:t>&gt;</a:t>
            </a:r>
            <a:br>
              <a:rPr lang="nl-NL" altLang="nl-NL" dirty="0"/>
            </a:br>
            <a:r>
              <a:rPr lang="nl-NL" altLang="nl-NL" dirty="0"/>
              <a:t>             De volgende vakken heb je afgerond: &lt;strong&gt;";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br>
              <a:rPr lang="nl-NL" altLang="nl-NL" dirty="0"/>
            </a:br>
            <a:r>
              <a:rPr lang="nl-NL" altLang="nl-NL" b="1" dirty="0" err="1">
                <a:solidFill>
                  <a:srgbClr val="FF0000"/>
                </a:solidFill>
              </a:rPr>
              <a:t>foreach</a:t>
            </a:r>
            <a:r>
              <a:rPr lang="nl-NL" altLang="nl-NL" b="1" dirty="0">
                <a:solidFill>
                  <a:srgbClr val="FF0000"/>
                </a:solidFill>
              </a:rPr>
              <a:t> ($vakken as $vak)</a:t>
            </a:r>
            <a:r>
              <a:rPr lang="nl-NL" altLang="nl-NL" dirty="0"/>
              <a:t> {	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// om alle elementen langs te gaan</a:t>
            </a:r>
            <a:br>
              <a:rPr lang="nl-NL" altLang="nl-NL" dirty="0"/>
            </a:br>
            <a:r>
              <a:rPr lang="nl-NL" altLang="nl-NL" dirty="0"/>
              <a:t>    $antwoord .= </a:t>
            </a:r>
            <a:r>
              <a:rPr lang="nl-NL" altLang="nl-NL" b="1" dirty="0">
                <a:solidFill>
                  <a:srgbClr val="FF0000"/>
                </a:solidFill>
              </a:rPr>
              <a:t>$vak</a:t>
            </a:r>
            <a:r>
              <a:rPr lang="nl-NL" altLang="nl-NL" dirty="0"/>
              <a:t> . ' ';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 	// gebruiken we </a:t>
            </a:r>
            <a:r>
              <a:rPr lang="nl-NL" altLang="nl-NL" sz="1600" dirty="0" err="1">
                <a:solidFill>
                  <a:schemeClr val="bg1">
                    <a:lumMod val="85000"/>
                  </a:schemeClr>
                </a:solidFill>
              </a:rPr>
              <a:t>foreach</a:t>
            </a:r>
            <a:r>
              <a:rPr lang="nl-NL" altLang="nl-NL" dirty="0">
                <a:solidFill>
                  <a:schemeClr val="bg1">
                    <a:lumMod val="85000"/>
                  </a:schemeClr>
                </a:solidFill>
              </a:rPr>
              <a:t> </a:t>
            </a:r>
            <a:br>
              <a:rPr lang="nl-NL" altLang="nl-NL" dirty="0"/>
            </a:br>
            <a:r>
              <a:rPr lang="nl-NL" altLang="nl-NL" dirty="0"/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nl-NL" altLang="nl-NL" dirty="0"/>
            </a:br>
            <a:r>
              <a:rPr lang="nl-NL" altLang="nl-NL" dirty="0"/>
              <a:t>$antwoord .= '&lt;/strong&gt;&lt;/p&gt;';</a:t>
            </a:r>
            <a:br>
              <a:rPr lang="nl-NL" altLang="nl-NL" dirty="0"/>
            </a:br>
            <a:r>
              <a:rPr lang="nl-NL" altLang="nl-NL" dirty="0"/>
              <a:t>echo $antwoord;</a:t>
            </a:r>
          </a:p>
        </p:txBody>
      </p:sp>
    </p:spTree>
    <p:extLst>
      <p:ext uri="{BB962C8B-B14F-4D97-AF65-F5344CB8AC3E}">
        <p14:creationId xmlns:p14="http://schemas.microsoft.com/office/powerpoint/2010/main" val="302087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47CE1-916C-4FF5-A50C-C5AC12A3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Formulier en verwerking in één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BB64B5B-985B-4DC6-9179-9E18DE9B5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498000"/>
            <a:ext cx="9144000" cy="360000"/>
          </a:xfrm>
        </p:spPr>
        <p:txBody>
          <a:bodyPr/>
          <a:lstStyle/>
          <a:p>
            <a:pPr lvl="1" algn="ctr"/>
            <a:r>
              <a:rPr lang="nl-NL" sz="1800" dirty="0" err="1"/>
              <a:t>if</a:t>
            </a:r>
            <a:r>
              <a:rPr lang="nl-NL" sz="1800" dirty="0"/>
              <a:t> (</a:t>
            </a:r>
            <a:r>
              <a:rPr lang="nl-NL" sz="1800" dirty="0" err="1"/>
              <a:t>isset</a:t>
            </a:r>
            <a:r>
              <a:rPr lang="nl-NL" sz="1800" dirty="0"/>
              <a:t>($_GET['</a:t>
            </a:r>
            <a:r>
              <a:rPr lang="nl-NL" sz="1800" dirty="0" err="1"/>
              <a:t>submit</a:t>
            </a:r>
            <a:r>
              <a:rPr lang="nl-NL" sz="1800" dirty="0"/>
              <a:t>'])) { </a:t>
            </a:r>
            <a:r>
              <a:rPr lang="nl-NL" sz="1800" dirty="0">
                <a:solidFill>
                  <a:schemeClr val="bg1">
                    <a:lumMod val="75000"/>
                  </a:schemeClr>
                </a:solidFill>
              </a:rPr>
              <a:t>reactie</a:t>
            </a:r>
            <a:r>
              <a:rPr lang="nl-NL" sz="1800" dirty="0"/>
              <a:t> }  </a:t>
            </a:r>
            <a:r>
              <a:rPr lang="nl-NL" sz="1800" dirty="0" err="1"/>
              <a:t>else</a:t>
            </a:r>
            <a:r>
              <a:rPr lang="nl-NL" sz="1800" dirty="0"/>
              <a:t> { </a:t>
            </a:r>
            <a:r>
              <a:rPr lang="nl-NL" sz="1800" dirty="0">
                <a:solidFill>
                  <a:schemeClr val="bg1">
                    <a:lumMod val="75000"/>
                  </a:schemeClr>
                </a:solidFill>
              </a:rPr>
              <a:t>formulier</a:t>
            </a:r>
            <a:r>
              <a:rPr lang="nl-NL" sz="1800" dirty="0"/>
              <a:t> }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D2C6ECE-0772-4341-AFC1-A081DDB0830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12713" y="1367504"/>
            <a:ext cx="893065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/>
              <a:t>&lt;?</a:t>
            </a:r>
            <a:r>
              <a:rPr lang="nl-NL" altLang="nl-NL" dirty="0" err="1"/>
              <a:t>php</a:t>
            </a:r>
            <a:br>
              <a:rPr lang="nl-NL" altLang="nl-NL" dirty="0"/>
            </a:br>
            <a:r>
              <a:rPr lang="nl-NL" altLang="nl-NL" dirty="0"/>
              <a:t>  </a:t>
            </a:r>
            <a:r>
              <a:rPr lang="nl-NL" altLang="nl-NL" b="1" dirty="0" err="1">
                <a:solidFill>
                  <a:srgbClr val="FF0000"/>
                </a:solidFill>
              </a:rPr>
              <a:t>if</a:t>
            </a:r>
            <a:r>
              <a:rPr lang="nl-NL" altLang="nl-NL" b="1" dirty="0">
                <a:solidFill>
                  <a:srgbClr val="FF0000"/>
                </a:solidFill>
              </a:rPr>
              <a:t>(!</a:t>
            </a:r>
            <a:r>
              <a:rPr lang="nl-NL" altLang="nl-NL" b="1" dirty="0" err="1">
                <a:solidFill>
                  <a:srgbClr val="FF0000"/>
                </a:solidFill>
              </a:rPr>
              <a:t>isset</a:t>
            </a:r>
            <a:r>
              <a:rPr lang="nl-NL" altLang="nl-NL" b="1" dirty="0">
                <a:solidFill>
                  <a:srgbClr val="FF0000"/>
                </a:solidFill>
              </a:rPr>
              <a:t>($_GET['verzenden'])){</a:t>
            </a:r>
            <a:br>
              <a:rPr lang="nl-NL" altLang="nl-NL" dirty="0"/>
            </a:br>
            <a:r>
              <a:rPr lang="nl-NL" altLang="nl-NL" dirty="0"/>
              <a:t>?&gt;</a:t>
            </a:r>
            <a:br>
              <a:rPr lang="nl-NL" altLang="nl-NL" dirty="0"/>
            </a:br>
            <a:r>
              <a:rPr lang="nl-NL" altLang="nl-NL" dirty="0">
                <a:solidFill>
                  <a:srgbClr val="00B0F0"/>
                </a:solidFill>
              </a:rPr>
              <a:t>    &lt;h3&gt;Graag uw gegevens!&lt;/h3&gt;</a:t>
            </a:r>
            <a:br>
              <a:rPr lang="nl-NL" altLang="nl-NL" dirty="0">
                <a:solidFill>
                  <a:srgbClr val="00B0F0"/>
                </a:solidFill>
              </a:rPr>
            </a:br>
            <a:r>
              <a:rPr lang="nl-NL" altLang="nl-NL" dirty="0">
                <a:solidFill>
                  <a:srgbClr val="00B0F0"/>
                </a:solidFill>
              </a:rPr>
              <a:t>    &lt;form action="" </a:t>
            </a:r>
            <a:r>
              <a:rPr lang="nl-NL" altLang="nl-NL" dirty="0" err="1">
                <a:solidFill>
                  <a:srgbClr val="00B0F0"/>
                </a:solidFill>
              </a:rPr>
              <a:t>method</a:t>
            </a:r>
            <a:r>
              <a:rPr lang="nl-NL" altLang="nl-NL" dirty="0">
                <a:solidFill>
                  <a:srgbClr val="00B0F0"/>
                </a:solidFill>
              </a:rPr>
              <a:t>="GET"&gt;</a:t>
            </a:r>
            <a:br>
              <a:rPr lang="nl-NL" altLang="nl-NL" dirty="0">
                <a:solidFill>
                  <a:srgbClr val="00B0F0"/>
                </a:solidFill>
              </a:rPr>
            </a:br>
            <a:r>
              <a:rPr lang="nl-NL" altLang="nl-NL" dirty="0">
                <a:solidFill>
                  <a:srgbClr val="00B0F0"/>
                </a:solidFill>
              </a:rPr>
              <a:t>        Voornaam: &lt;input type="</a:t>
            </a:r>
            <a:r>
              <a:rPr lang="nl-NL" altLang="nl-NL" dirty="0" err="1">
                <a:solidFill>
                  <a:srgbClr val="00B0F0"/>
                </a:solidFill>
              </a:rPr>
              <a:t>text</a:t>
            </a:r>
            <a:r>
              <a:rPr lang="nl-NL" altLang="nl-NL" dirty="0">
                <a:solidFill>
                  <a:srgbClr val="00B0F0"/>
                </a:solidFill>
              </a:rPr>
              <a:t>" name="voornaam"&gt;&lt;</a:t>
            </a:r>
            <a:r>
              <a:rPr lang="nl-NL" altLang="nl-NL" dirty="0" err="1">
                <a:solidFill>
                  <a:srgbClr val="00B0F0"/>
                </a:solidFill>
              </a:rPr>
              <a:t>br</a:t>
            </a:r>
            <a:r>
              <a:rPr lang="nl-NL" altLang="nl-NL" dirty="0">
                <a:solidFill>
                  <a:srgbClr val="00B0F0"/>
                </a:solidFill>
              </a:rPr>
              <a:t>&gt;</a:t>
            </a:r>
            <a:br>
              <a:rPr lang="nl-NL" altLang="nl-NL" dirty="0">
                <a:solidFill>
                  <a:srgbClr val="00B0F0"/>
                </a:solidFill>
              </a:rPr>
            </a:br>
            <a:r>
              <a:rPr lang="nl-NL" altLang="nl-NL" dirty="0">
                <a:solidFill>
                  <a:srgbClr val="00B0F0"/>
                </a:solidFill>
              </a:rPr>
              <a:t>        Achternaam: &lt;input type="</a:t>
            </a:r>
            <a:r>
              <a:rPr lang="nl-NL" altLang="nl-NL" dirty="0" err="1">
                <a:solidFill>
                  <a:srgbClr val="00B0F0"/>
                </a:solidFill>
              </a:rPr>
              <a:t>text</a:t>
            </a:r>
            <a:r>
              <a:rPr lang="nl-NL" altLang="nl-NL" dirty="0">
                <a:solidFill>
                  <a:srgbClr val="00B0F0"/>
                </a:solidFill>
              </a:rPr>
              <a:t>" name="achternaam"&gt;&lt;</a:t>
            </a:r>
            <a:r>
              <a:rPr lang="nl-NL" altLang="nl-NL" dirty="0" err="1">
                <a:solidFill>
                  <a:srgbClr val="00B0F0"/>
                </a:solidFill>
              </a:rPr>
              <a:t>br</a:t>
            </a:r>
            <a:r>
              <a:rPr lang="nl-NL" altLang="nl-NL" dirty="0">
                <a:solidFill>
                  <a:srgbClr val="00B0F0"/>
                </a:solidFill>
              </a:rPr>
              <a:t>&gt;</a:t>
            </a:r>
            <a:br>
              <a:rPr lang="nl-NL" altLang="nl-NL" dirty="0">
                <a:solidFill>
                  <a:srgbClr val="00B0F0"/>
                </a:solidFill>
              </a:rPr>
            </a:br>
            <a:r>
              <a:rPr lang="nl-NL" altLang="nl-NL" dirty="0">
                <a:solidFill>
                  <a:srgbClr val="00B0F0"/>
                </a:solidFill>
              </a:rPr>
              <a:t>        &lt;input type="</a:t>
            </a:r>
            <a:r>
              <a:rPr lang="nl-NL" altLang="nl-NL" dirty="0" err="1">
                <a:solidFill>
                  <a:srgbClr val="00B0F0"/>
                </a:solidFill>
              </a:rPr>
              <a:t>submit</a:t>
            </a:r>
            <a:r>
              <a:rPr lang="nl-NL" altLang="nl-NL" dirty="0">
                <a:solidFill>
                  <a:srgbClr val="00B0F0"/>
                </a:solidFill>
              </a:rPr>
              <a:t>" name="verzenden"&gt;</a:t>
            </a:r>
            <a:br>
              <a:rPr lang="nl-NL" altLang="nl-NL" dirty="0">
                <a:solidFill>
                  <a:srgbClr val="00B0F0"/>
                </a:solidFill>
              </a:rPr>
            </a:br>
            <a:r>
              <a:rPr lang="nl-NL" altLang="nl-NL" dirty="0">
                <a:solidFill>
                  <a:srgbClr val="00B0F0"/>
                </a:solidFill>
              </a:rPr>
              <a:t>    &lt;/form&gt;</a:t>
            </a:r>
            <a:br>
              <a:rPr lang="nl-NL" altLang="nl-NL" dirty="0"/>
            </a:br>
            <a:r>
              <a:rPr lang="nl-NL" altLang="nl-NL" dirty="0"/>
              <a:t>&lt;?</a:t>
            </a:r>
            <a:r>
              <a:rPr lang="nl-NL" altLang="nl-NL" dirty="0" err="1"/>
              <a:t>php</a:t>
            </a:r>
            <a:br>
              <a:rPr lang="nl-NL" altLang="nl-NL" dirty="0"/>
            </a:br>
            <a:r>
              <a:rPr lang="nl-NL" altLang="nl-NL" dirty="0"/>
              <a:t>  </a:t>
            </a:r>
            <a:r>
              <a:rPr lang="nl-NL" altLang="nl-NL" b="1" dirty="0">
                <a:solidFill>
                  <a:srgbClr val="FF0000"/>
                </a:solidFill>
              </a:rPr>
              <a:t>} </a:t>
            </a:r>
            <a:r>
              <a:rPr lang="nl-NL" altLang="nl-NL" b="1" dirty="0" err="1">
                <a:solidFill>
                  <a:srgbClr val="FF0000"/>
                </a:solidFill>
              </a:rPr>
              <a:t>else</a:t>
            </a:r>
            <a:r>
              <a:rPr lang="nl-NL" altLang="nl-NL" b="1" dirty="0">
                <a:solidFill>
                  <a:srgbClr val="FF0000"/>
                </a:solidFill>
              </a:rPr>
              <a:t> {</a:t>
            </a:r>
            <a:br>
              <a:rPr lang="nl-NL" altLang="nl-NL" dirty="0"/>
            </a:br>
            <a:r>
              <a:rPr lang="nl-NL" altLang="nl-NL" dirty="0"/>
              <a:t>     $welkom = "&lt;h3&gt;Hartelijk welkom, {$_GET['voornaam']} </a:t>
            </a:r>
            <a:br>
              <a:rPr lang="nl-NL" altLang="nl-NL" dirty="0"/>
            </a:br>
            <a:r>
              <a:rPr lang="nl-NL" altLang="nl-NL" dirty="0"/>
              <a:t>					{$_GET['achternaam']}!&lt;/h3&gt;";</a:t>
            </a:r>
            <a:br>
              <a:rPr lang="nl-NL" altLang="nl-NL" dirty="0"/>
            </a:br>
            <a:r>
              <a:rPr lang="nl-NL" altLang="nl-NL" dirty="0"/>
              <a:t>     echo $welkom;</a:t>
            </a:r>
            <a:br>
              <a:rPr lang="nl-NL" altLang="nl-NL" dirty="0"/>
            </a:br>
            <a:r>
              <a:rPr lang="nl-NL" altLang="nl-NL" dirty="0"/>
              <a:t>  </a:t>
            </a:r>
            <a:r>
              <a:rPr lang="nl-NL" altLang="nl-NL" b="1" dirty="0">
                <a:solidFill>
                  <a:srgbClr val="FF0000"/>
                </a:solidFill>
              </a:rPr>
              <a:t>}</a:t>
            </a:r>
            <a:br>
              <a:rPr lang="nl-NL" altLang="nl-NL" dirty="0"/>
            </a:br>
            <a:r>
              <a:rPr lang="nl-NL" altLang="nl-NL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97582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E0167-4BC2-4F6C-93DC-659AB5FA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Sessions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7FAC702-B0A0-4775-87A3-CB12F82EF1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482992"/>
            <a:ext cx="9144000" cy="371107"/>
          </a:xfrm>
        </p:spPr>
        <p:txBody>
          <a:bodyPr/>
          <a:lstStyle/>
          <a:p>
            <a:pPr>
              <a:tabLst>
                <a:tab pos="8609013" algn="r"/>
              </a:tabLst>
            </a:pPr>
            <a:r>
              <a:rPr lang="nl-NL" dirty="0"/>
              <a:t>Tijdelijk onthouden 	</a:t>
            </a:r>
            <a:r>
              <a:rPr lang="nl-NL" sz="1800" b="1" i="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session_start</a:t>
            </a:r>
            <a:r>
              <a:rPr lang="nl-NL" sz="1800" b="1" i="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 $_SESSION[]  </a:t>
            </a:r>
            <a:r>
              <a:rPr lang="nl-NL" sz="1800" b="1" i="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session_destroy</a:t>
            </a:r>
            <a:r>
              <a:rPr lang="nl-NL" sz="1800" b="1" i="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endParaRPr lang="nl-NL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2CB94B0-BD3E-4803-8056-6491004378A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68288" y="1025063"/>
            <a:ext cx="8620125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800" b="1" dirty="0" err="1">
                <a:solidFill>
                  <a:srgbClr val="FF0000"/>
                </a:solidFill>
              </a:rPr>
              <a:t>session_start</a:t>
            </a:r>
            <a:r>
              <a:rPr lang="nl-NL" altLang="nl-NL" sz="1800" b="1" dirty="0">
                <a:solidFill>
                  <a:srgbClr val="FF0000"/>
                </a:solidFill>
              </a:rPr>
              <a:t>();</a:t>
            </a:r>
            <a:br>
              <a:rPr lang="nl-NL" altLang="nl-NL" sz="1800" dirty="0"/>
            </a:br>
            <a:br>
              <a:rPr lang="nl-NL" altLang="nl-NL" sz="1800" dirty="0"/>
            </a:br>
            <a:r>
              <a:rPr lang="nl-NL" altLang="nl-NL" sz="1800" dirty="0" err="1"/>
              <a:t>if</a:t>
            </a:r>
            <a:r>
              <a:rPr lang="nl-NL" altLang="nl-NL" sz="1800" dirty="0"/>
              <a:t>( $_POST['user']=='Jan' &amp;&amp; $_POST['password'] 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800" dirty="0"/>
              <a:t>				</a:t>
            </a:r>
            <a:r>
              <a:rPr lang="nl-NL" altLang="nl-NL" sz="1800" dirty="0" err="1"/>
              <a:t>hash</a:t>
            </a:r>
            <a:r>
              <a:rPr lang="nl-NL" altLang="nl-NL" sz="1800" dirty="0"/>
              <a:t>('sha1',$_POST['password']) ){</a:t>
            </a:r>
            <a:br>
              <a:rPr lang="nl-NL" altLang="nl-NL" sz="1800" dirty="0"/>
            </a:br>
            <a:r>
              <a:rPr lang="nl-NL" altLang="nl-NL" sz="1800" dirty="0"/>
              <a:t>    </a:t>
            </a:r>
            <a:r>
              <a:rPr lang="nl-NL" altLang="nl-NL" sz="1800" b="1" dirty="0">
                <a:solidFill>
                  <a:srgbClr val="FF0000"/>
                </a:solidFill>
              </a:rPr>
              <a:t>$_SESSION['user']</a:t>
            </a:r>
            <a:r>
              <a:rPr lang="nl-NL" altLang="nl-NL" sz="1800" dirty="0"/>
              <a:t> = _POST['user'];</a:t>
            </a:r>
            <a:br>
              <a:rPr lang="nl-NL" altLang="nl-NL" sz="1800" dirty="0"/>
            </a:br>
            <a:r>
              <a:rPr lang="nl-NL" altLang="nl-NL" sz="1800" dirty="0"/>
              <a:t>    </a:t>
            </a:r>
            <a:r>
              <a:rPr lang="nl-NL" altLang="nl-NL" sz="1800" b="1" dirty="0">
                <a:solidFill>
                  <a:srgbClr val="FF0000"/>
                </a:solidFill>
              </a:rPr>
              <a:t>$_SESSION['</a:t>
            </a:r>
            <a:r>
              <a:rPr lang="nl-NL" altLang="nl-NL" sz="1800" b="1" dirty="0" err="1">
                <a:solidFill>
                  <a:srgbClr val="FF0000"/>
                </a:solidFill>
              </a:rPr>
              <a:t>paginasBezocht</a:t>
            </a:r>
            <a:r>
              <a:rPr lang="nl-NL" altLang="nl-NL" sz="1800" b="1" dirty="0">
                <a:solidFill>
                  <a:srgbClr val="FF0000"/>
                </a:solidFill>
              </a:rPr>
              <a:t>']</a:t>
            </a:r>
            <a:r>
              <a:rPr lang="nl-NL" altLang="nl-NL" sz="1800" dirty="0"/>
              <a:t> = 0;</a:t>
            </a:r>
            <a:br>
              <a:rPr lang="nl-NL" altLang="nl-NL" sz="1800" dirty="0"/>
            </a:br>
            <a:r>
              <a:rPr lang="nl-NL" altLang="nl-NL" sz="1800" dirty="0"/>
              <a:t>}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A1EFBD9-756D-464A-9DC0-6692C2E5AB1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68288" y="3236360"/>
            <a:ext cx="8403101" cy="314389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800" dirty="0"/>
              <a:t>&lt;?</a:t>
            </a:r>
            <a:r>
              <a:rPr lang="nl-NL" altLang="nl-NL" sz="1800" dirty="0" err="1"/>
              <a:t>php</a:t>
            </a:r>
            <a:r>
              <a:rPr lang="nl-NL" altLang="nl-NL" sz="1800" dirty="0"/>
              <a:t> 	</a:t>
            </a:r>
            <a:r>
              <a:rPr lang="nl-NL" altLang="nl-NL" sz="1800" b="1" dirty="0" err="1">
                <a:solidFill>
                  <a:srgbClr val="FF0000"/>
                </a:solidFill>
              </a:rPr>
              <a:t>session_start</a:t>
            </a:r>
            <a:r>
              <a:rPr lang="nl-NL" altLang="nl-NL" sz="1800" b="1" dirty="0">
                <a:solidFill>
                  <a:srgbClr val="FF0000"/>
                </a:solidFill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800" dirty="0"/>
              <a:t>	</a:t>
            </a:r>
            <a:r>
              <a:rPr lang="nl-NL" altLang="nl-NL" sz="1800" dirty="0" err="1"/>
              <a:t>if</a:t>
            </a:r>
            <a:r>
              <a:rPr lang="nl-NL" altLang="nl-NL" sz="1800" dirty="0"/>
              <a:t> (!</a:t>
            </a:r>
            <a:r>
              <a:rPr lang="nl-NL" altLang="nl-NL" sz="1800" dirty="0" err="1"/>
              <a:t>isset</a:t>
            </a:r>
            <a:r>
              <a:rPr lang="nl-NL" altLang="nl-NL" sz="1800" dirty="0"/>
              <a:t>($_SESSION['user'])){</a:t>
            </a:r>
            <a:br>
              <a:rPr lang="nl-NL" altLang="nl-NL" sz="1800" dirty="0"/>
            </a:br>
            <a:r>
              <a:rPr lang="nl-NL" altLang="nl-NL" sz="1800" dirty="0"/>
              <a:t>    		header('</a:t>
            </a:r>
            <a:r>
              <a:rPr lang="nl-NL" altLang="nl-NL" sz="1800" dirty="0" err="1"/>
              <a:t>Location</a:t>
            </a:r>
            <a:r>
              <a:rPr lang="nl-NL" altLang="nl-NL" sz="1800" dirty="0"/>
              <a:t>: </a:t>
            </a:r>
            <a:r>
              <a:rPr lang="nl-NL" altLang="nl-NL" sz="1800" dirty="0" err="1"/>
              <a:t>login.php</a:t>
            </a:r>
            <a:r>
              <a:rPr lang="nl-NL" altLang="nl-NL" sz="1800" dirty="0"/>
              <a:t>');</a:t>
            </a:r>
            <a:br>
              <a:rPr lang="nl-NL" altLang="nl-NL" sz="1800" dirty="0"/>
            </a:br>
            <a:r>
              <a:rPr lang="nl-NL" altLang="nl-NL" sz="1800" dirty="0"/>
              <a:t>    		</a:t>
            </a:r>
            <a:r>
              <a:rPr lang="nl-NL" altLang="nl-NL" sz="1800" b="1" dirty="0" err="1">
                <a:solidFill>
                  <a:srgbClr val="FF0000"/>
                </a:solidFill>
              </a:rPr>
              <a:t>session_destroy</a:t>
            </a:r>
            <a:r>
              <a:rPr lang="nl-NL" altLang="nl-NL" sz="1800" b="1" dirty="0">
                <a:solidFill>
                  <a:srgbClr val="FF0000"/>
                </a:solidFill>
              </a:rPr>
              <a:t>();</a:t>
            </a:r>
            <a:br>
              <a:rPr lang="nl-NL" altLang="nl-NL" sz="1800" dirty="0"/>
            </a:br>
            <a:r>
              <a:rPr lang="nl-NL" altLang="nl-NL" sz="1800" dirty="0"/>
              <a:t>	} </a:t>
            </a:r>
            <a:r>
              <a:rPr lang="nl-NL" altLang="nl-NL" sz="1800" dirty="0" err="1"/>
              <a:t>else</a:t>
            </a:r>
            <a:r>
              <a:rPr lang="nl-NL" altLang="nl-NL" sz="1800" dirty="0"/>
              <a:t> {</a:t>
            </a:r>
            <a:br>
              <a:rPr lang="nl-NL" altLang="nl-NL" sz="1800" dirty="0"/>
            </a:br>
            <a:r>
              <a:rPr lang="nl-NL" altLang="nl-NL" sz="1800" dirty="0"/>
              <a:t>    		</a:t>
            </a:r>
            <a:r>
              <a:rPr lang="nl-NL" altLang="nl-NL" sz="1800" b="1" dirty="0">
                <a:solidFill>
                  <a:srgbClr val="FF0000"/>
                </a:solidFill>
              </a:rPr>
              <a:t>$_SESSION['</a:t>
            </a:r>
            <a:r>
              <a:rPr lang="nl-NL" altLang="nl-NL" sz="1800" b="1" dirty="0" err="1">
                <a:solidFill>
                  <a:srgbClr val="FF0000"/>
                </a:solidFill>
              </a:rPr>
              <a:t>paginasBezocht</a:t>
            </a:r>
            <a:r>
              <a:rPr lang="nl-NL" altLang="nl-NL" sz="1800" b="1" dirty="0">
                <a:solidFill>
                  <a:srgbClr val="FF0000"/>
                </a:solidFill>
              </a:rPr>
              <a:t>']++;    </a:t>
            </a:r>
            <a:r>
              <a:rPr lang="nl-NL" altLang="nl-NL" sz="1800" dirty="0"/>
              <a:t>    ?&gt;</a:t>
            </a:r>
            <a:br>
              <a:rPr lang="nl-NL" altLang="nl-NL" dirty="0"/>
            </a:br>
            <a:r>
              <a:rPr lang="nl-NL" altLang="nl-NL" dirty="0"/>
              <a:t>		</a:t>
            </a:r>
            <a:r>
              <a:rPr lang="nl-NL" altLang="nl-NL" sz="1400" dirty="0">
                <a:solidFill>
                  <a:schemeClr val="bg1">
                    <a:lumMod val="65000"/>
                  </a:schemeClr>
                </a:solidFill>
              </a:rPr>
              <a:t>&lt;!DOCTYPE html&gt;</a:t>
            </a:r>
            <a:br>
              <a:rPr lang="nl-NL" altLang="nl-NL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altLang="nl-NL" sz="1400" dirty="0">
                <a:solidFill>
                  <a:schemeClr val="bg1">
                    <a:lumMod val="65000"/>
                  </a:schemeClr>
                </a:solidFill>
              </a:rPr>
              <a:t>		&lt;html lang="nl"&gt;</a:t>
            </a:r>
            <a:br>
              <a:rPr lang="nl-NL" altLang="nl-NL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altLang="nl-NL" sz="1400" dirty="0">
                <a:solidFill>
                  <a:schemeClr val="bg1">
                    <a:lumMod val="65000"/>
                  </a:schemeClr>
                </a:solidFill>
              </a:rPr>
              <a:t> 			...</a:t>
            </a:r>
            <a:br>
              <a:rPr lang="nl-NL" altLang="nl-NL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nl-NL" altLang="nl-NL" sz="1400" dirty="0">
                <a:solidFill>
                  <a:schemeClr val="bg1">
                    <a:lumMod val="65000"/>
                  </a:schemeClr>
                </a:solidFill>
              </a:rPr>
              <a:t>		&lt;/html&gt;</a:t>
            </a:r>
            <a:br>
              <a:rPr lang="nl-NL" altLang="nl-NL" dirty="0"/>
            </a:br>
            <a:r>
              <a:rPr lang="nl-NL" altLang="nl-NL" sz="1800" dirty="0"/>
              <a:t>&lt;?</a:t>
            </a:r>
            <a:r>
              <a:rPr lang="nl-NL" altLang="nl-NL" sz="1800" dirty="0" err="1"/>
              <a:t>php</a:t>
            </a:r>
            <a:r>
              <a:rPr lang="nl-NL" altLang="nl-NL" sz="1800" dirty="0"/>
              <a:t> } ?&gt;</a:t>
            </a: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95334178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ICA_Paks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HP.potx" id="{38FA6EE2-43C8-49CD-BB89-D3BC7DC4C557}" vid="{117BEA7F-1CFF-40E6-B5CB-1BD2F4F9C5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254</Words>
  <Application>Microsoft Office PowerPoint</Application>
  <PresentationFormat>Diavoorstelling (4:3)</PresentationFormat>
  <Paragraphs>49</Paragraphs>
  <Slides>8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Courier New</vt:lpstr>
      <vt:lpstr>Helvetica Neue</vt:lpstr>
      <vt:lpstr>Helvetica Neue Light</vt:lpstr>
      <vt:lpstr>Kantoorthema</vt:lpstr>
      <vt:lpstr>PowerPoint-presentatie</vt:lpstr>
      <vt:lpstr>Inhoud - PHP 5</vt:lpstr>
      <vt:lpstr>Het formulier</vt:lpstr>
      <vt:lpstr>GET query string en superglobal</vt:lpstr>
      <vt:lpstr>Formulier elementen en attributen</vt:lpstr>
      <vt:lpstr>POST superglobal</vt:lpstr>
      <vt:lpstr>Formulier en verwerking in één</vt:lpstr>
      <vt:lpstr>Sessions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2017-07-03T12:55:16Z</dcterms:created>
  <dcterms:modified xsi:type="dcterms:W3CDTF">2017-09-28T07:28:59Z</dcterms:modified>
</cp:coreProperties>
</file>