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72" r:id="rId3"/>
    <p:sldId id="275" r:id="rId4"/>
    <p:sldId id="274" r:id="rId5"/>
    <p:sldId id="276" r:id="rId6"/>
    <p:sldId id="283" r:id="rId7"/>
    <p:sldId id="281" r:id="rId8"/>
    <p:sldId id="277" r:id="rId9"/>
    <p:sldId id="278" r:id="rId10"/>
    <p:sldId id="280" r:id="rId11"/>
    <p:sldId id="279" r:id="rId12"/>
    <p:sldId id="282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76A"/>
    <a:srgbClr val="F2F2F2"/>
    <a:srgbClr val="000000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801" autoAdjust="0"/>
  </p:normalViewPr>
  <p:slideViewPr>
    <p:cSldViewPr snapToGrid="0" snapToObjects="1">
      <p:cViewPr varScale="1">
        <p:scale>
          <a:sx n="59" d="100"/>
          <a:sy n="59" d="100"/>
        </p:scale>
        <p:origin x="30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videotutorials</a:t>
            </a:r>
            <a:r>
              <a:rPr lang="nl-NL" dirty="0"/>
              <a:t> van Codecourse.com zijn ook op </a:t>
            </a:r>
            <a:r>
              <a:rPr lang="nl-NL" dirty="0" err="1"/>
              <a:t>OnderwijsOnline</a:t>
            </a:r>
            <a:r>
              <a:rPr lang="nl-NL" dirty="0"/>
              <a:t> beschikbaar. </a:t>
            </a:r>
          </a:p>
          <a:p>
            <a:r>
              <a:rPr lang="nl-NL" dirty="0"/>
              <a:t>Voor deze les gaat het om:</a:t>
            </a:r>
          </a:p>
          <a:p>
            <a:endParaRPr lang="nl-NL" dirty="0"/>
          </a:p>
          <a:p>
            <a:r>
              <a:rPr lang="nl-NL" dirty="0"/>
              <a:t>21-CodeCourse-PDO-Connecting.mp4</a:t>
            </a:r>
          </a:p>
          <a:p>
            <a:r>
              <a:rPr lang="nl-NL" dirty="0"/>
              <a:t>22-CodeCourse-PDO-Getting results.mp4</a:t>
            </a:r>
          </a:p>
          <a:p>
            <a:r>
              <a:rPr lang="nl-NL" dirty="0"/>
              <a:t>23-CodeCourse-PDO-Fetch types.mp4</a:t>
            </a:r>
          </a:p>
          <a:p>
            <a:r>
              <a:rPr lang="nl-NL" dirty="0"/>
              <a:t>24-CodeCourse-PDO-Fetching </a:t>
            </a:r>
            <a:r>
              <a:rPr lang="nl-NL" dirty="0" err="1"/>
              <a:t>all</a:t>
            </a:r>
            <a:r>
              <a:rPr lang="nl-NL" dirty="0"/>
              <a:t> results.mp4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- 6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pdo-data-obje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nl1.php.net/manual/en/book.pdo.php" TargetMode="External"/><Relationship Id="rId4" Type="http://schemas.openxmlformats.org/officeDocument/2006/relationships/hyperlink" Target="https://www.w3schools.com/php/php_mysql_connect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2009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icrosoft.com/en-us/download/details.aspx?id=5333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PHP en databases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55260E9-391F-43A8-BD90-23EFBB5992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15527" y="979055"/>
            <a:ext cx="8672887" cy="43387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600" dirty="0"/>
              <a:t>...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sz="1600" dirty="0"/>
              <a:t>$username = "</a:t>
            </a:r>
            <a:r>
              <a:rPr lang="nl-NL" altLang="nl-NL" sz="1600" dirty="0" err="1"/>
              <a:t>sai</a:t>
            </a:r>
            <a:r>
              <a:rPr lang="nl-NL" altLang="nl-NL" sz="1600" dirty="0"/>
              <a:t>";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endParaRPr lang="nl-NL" altLang="nl-NL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2913" algn="l"/>
              </a:tabLst>
            </a:pPr>
            <a:r>
              <a:rPr lang="nl-NL" altLang="nl-NL" b="1" dirty="0" err="1">
                <a:solidFill>
                  <a:srgbClr val="FF0000"/>
                </a:solidFill>
              </a:rPr>
              <a:t>try</a:t>
            </a:r>
            <a:r>
              <a:rPr lang="nl-NL" altLang="nl-NL" b="1" dirty="0">
                <a:solidFill>
                  <a:srgbClr val="FF0000"/>
                </a:solidFill>
              </a:rPr>
              <a:t> {</a:t>
            </a:r>
            <a:br>
              <a:rPr lang="nl-NL" altLang="nl-NL" dirty="0"/>
            </a:br>
            <a:r>
              <a:rPr lang="nl-NL" altLang="nl-NL" dirty="0"/>
              <a:t>	$</a:t>
            </a:r>
            <a:r>
              <a:rPr lang="nl-NL" altLang="nl-NL" dirty="0" err="1"/>
              <a:t>dbh</a:t>
            </a:r>
            <a:r>
              <a:rPr lang="nl-NL" altLang="nl-NL" dirty="0"/>
              <a:t> = new PDO("</a:t>
            </a:r>
            <a:r>
              <a:rPr lang="nl-NL" altLang="nl-NL" dirty="0" err="1"/>
              <a:t>sqlsrv:Server</a:t>
            </a:r>
            <a:r>
              <a:rPr lang="nl-NL" altLang="nl-NL" dirty="0"/>
              <a:t>=$</a:t>
            </a:r>
            <a:r>
              <a:rPr lang="nl-NL" altLang="nl-NL" dirty="0" err="1"/>
              <a:t>hostname;Database</a:t>
            </a:r>
            <a:r>
              <a:rPr lang="nl-NL" altLang="nl-NL" dirty="0"/>
              <a:t>=$</a:t>
            </a:r>
            <a:r>
              <a:rPr lang="nl-NL" altLang="nl-NL" dirty="0" err="1"/>
              <a:t>dbname</a:t>
            </a:r>
            <a:r>
              <a:rPr lang="nl-NL" altLang="nl-NL" dirty="0"/>
              <a:t>;</a:t>
            </a:r>
          </a:p>
          <a:p>
            <a:pPr defTabSz="8683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2244725" algn="l"/>
              </a:tabLst>
            </a:pPr>
            <a:r>
              <a:rPr lang="nl-NL" altLang="nl-NL" dirty="0"/>
              <a:t>			</a:t>
            </a:r>
            <a:r>
              <a:rPr lang="nl-NL" altLang="nl-NL" dirty="0" err="1"/>
              <a:t>ConnectionPooling</a:t>
            </a:r>
            <a:r>
              <a:rPr lang="nl-NL" altLang="nl-NL" dirty="0"/>
              <a:t>=0", "$username", "$</a:t>
            </a:r>
            <a:r>
              <a:rPr lang="nl-NL" altLang="nl-NL" dirty="0" err="1"/>
              <a:t>pw</a:t>
            </a:r>
            <a:r>
              <a:rPr lang="nl-NL" altLang="nl-NL" dirty="0"/>
              <a:t>");</a:t>
            </a:r>
          </a:p>
          <a:p>
            <a:pPr defTabSz="8683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2244725" algn="l"/>
              </a:tabLst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dirty="0"/>
              <a:t>	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</a:t>
            </a:r>
            <a:r>
              <a:rPr lang="nl-NL" altLang="nl-NL" b="1" dirty="0" err="1">
                <a:solidFill>
                  <a:srgbClr val="FF0000"/>
                </a:solidFill>
              </a:rPr>
              <a:t>setAttribute</a:t>
            </a:r>
            <a:r>
              <a:rPr lang="nl-NL" altLang="nl-NL" b="1" dirty="0">
                <a:solidFill>
                  <a:srgbClr val="FF0000"/>
                </a:solidFill>
              </a:rPr>
              <a:t>(PDO::ATTR_ERRMODE,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  <a:tab pos="5024438" algn="l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		PDO::ERRMODE_EXCEPTION);</a:t>
            </a: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endParaRPr lang="nl-NL" altLang="nl-NL" b="1" dirty="0">
              <a:solidFill>
                <a:srgbClr val="FF0000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catch (</a:t>
            </a:r>
            <a:r>
              <a:rPr lang="nl-NL" altLang="nl-NL" b="1" dirty="0" err="1">
                <a:solidFill>
                  <a:srgbClr val="FF0000"/>
                </a:solidFill>
              </a:rPr>
              <a:t>PDOException</a:t>
            </a:r>
            <a:r>
              <a:rPr lang="nl-NL" altLang="nl-NL" b="1" dirty="0">
                <a:solidFill>
                  <a:srgbClr val="FF0000"/>
                </a:solidFill>
              </a:rPr>
              <a:t> $e) {</a:t>
            </a:r>
            <a:r>
              <a:rPr lang="nl-NL" altLang="nl-NL" dirty="0"/>
              <a:t>	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dirty="0"/>
              <a:t>	echo "Er ging iets mis met de database.&lt;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  <a:br>
              <a:rPr lang="nl-NL" altLang="nl-NL" dirty="0"/>
            </a:br>
            <a:r>
              <a:rPr lang="nl-NL" altLang="nl-NL" dirty="0"/>
              <a:t>   echo "De melding is {</a:t>
            </a:r>
            <a:r>
              <a:rPr lang="nl-NL" altLang="nl-NL" b="1" dirty="0">
                <a:solidFill>
                  <a:srgbClr val="FF0000"/>
                </a:solidFill>
              </a:rPr>
              <a:t>$e-&gt;</a:t>
            </a:r>
            <a:r>
              <a:rPr lang="nl-NL" altLang="nl-NL" b="1" dirty="0" err="1">
                <a:solidFill>
                  <a:srgbClr val="FF0000"/>
                </a:solidFill>
              </a:rPr>
              <a:t>getMessage</a:t>
            </a:r>
            <a:r>
              <a:rPr lang="nl-NL" altLang="nl-NL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}&lt;</a:t>
            </a:r>
            <a:r>
              <a:rPr lang="nl-NL" altLang="nl-NL" dirty="0" err="1"/>
              <a:t>br</a:t>
            </a:r>
            <a:r>
              <a:rPr lang="nl-NL" altLang="nl-NL" dirty="0"/>
              <a:t>&gt;&lt;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}</a:t>
            </a:r>
            <a:endParaRPr lang="nl-NL" alt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A1939-B68F-4BB1-9580-43360D29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 veilig spelen: </a:t>
            </a:r>
            <a:r>
              <a:rPr lang="nl-NL" dirty="0" err="1"/>
              <a:t>try</a:t>
            </a:r>
            <a:r>
              <a:rPr lang="nl-NL" dirty="0"/>
              <a:t> ... catch ...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F483E6-4189-487F-996B-4F091C2E6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Error handeling   -   </a:t>
            </a:r>
            <a:r>
              <a:rPr lang="nl-NL" dirty="0" err="1"/>
              <a:t>exceptions</a:t>
            </a:r>
            <a:r>
              <a:rPr lang="nl-NL" dirty="0"/>
              <a:t>   -   </a:t>
            </a:r>
            <a:r>
              <a:rPr lang="nl-NL" dirty="0" err="1"/>
              <a:t>exception</a:t>
            </a:r>
            <a:r>
              <a:rPr lang="nl-NL" dirty="0"/>
              <a:t> gooien (</a:t>
            </a:r>
            <a:r>
              <a:rPr lang="nl-NL" dirty="0" err="1"/>
              <a:t>throw</a:t>
            </a:r>
            <a:r>
              <a:rPr lang="nl-NL" dirty="0"/>
              <a:t>)  - </a:t>
            </a:r>
            <a:r>
              <a:rPr lang="nl-NL" dirty="0" err="1"/>
              <a:t>exception</a:t>
            </a:r>
            <a:r>
              <a:rPr lang="nl-NL" dirty="0"/>
              <a:t> opvangen</a:t>
            </a:r>
          </a:p>
          <a:p>
            <a:pPr lvl="1"/>
            <a:r>
              <a:rPr lang="nl-NL" dirty="0" err="1"/>
              <a:t>try</a:t>
            </a:r>
            <a:r>
              <a:rPr lang="nl-NL" dirty="0"/>
              <a:t> { ... } catch (</a:t>
            </a:r>
            <a:r>
              <a:rPr lang="nl-NL" dirty="0" err="1"/>
              <a:t>Exception</a:t>
            </a:r>
            <a:r>
              <a:rPr lang="nl-NL" dirty="0"/>
              <a:t> $e) { ... }</a:t>
            </a: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E6826431-822F-4DF5-80C7-AC8E3B70EF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839032" y="5317771"/>
            <a:ext cx="7800000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F5FA-F112-4972-95F2-5968715C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Query, query, query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598394-B350-4BFB-A764-EB069DACC8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Met de query methode kan elke query worden uitgevoerd. </a:t>
            </a:r>
          </a:p>
          <a:p>
            <a:pPr>
              <a:tabLst>
                <a:tab pos="8607425" algn="r"/>
              </a:tabLst>
            </a:pPr>
            <a:r>
              <a:rPr lang="nl-NL" dirty="0"/>
              <a:t>	De meer veilige methode komt in de volgende les aan bod.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43E522-6E6C-4C3D-80C1-619C98A7EB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757921"/>
            <a:ext cx="8620126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</a:t>
            </a:r>
            <a:r>
              <a:rPr lang="nl-NL" altLang="nl-NL" b="1" dirty="0">
                <a:solidFill>
                  <a:srgbClr val="FF0000"/>
                </a:solidFill>
              </a:rPr>
              <a:t>select</a:t>
            </a:r>
            <a:r>
              <a:rPr lang="nl-NL" altLang="nl-NL" dirty="0"/>
              <a:t> vak </a:t>
            </a:r>
            <a:r>
              <a:rPr lang="nl-NL" altLang="nl-NL" b="1" dirty="0" err="1">
                <a:solidFill>
                  <a:srgbClr val="FF0000"/>
                </a:solidFill>
              </a:rPr>
              <a:t>from</a:t>
            </a:r>
            <a:r>
              <a:rPr lang="nl-NL" altLang="nl-NL" dirty="0"/>
              <a:t> vakken </a:t>
            </a:r>
            <a:r>
              <a:rPr lang="nl-NL" altLang="nl-NL" b="1" dirty="0" err="1">
                <a:solidFill>
                  <a:srgbClr val="FF0000"/>
                </a:solidFill>
              </a:rPr>
              <a:t>where</a:t>
            </a:r>
            <a:r>
              <a:rPr lang="nl-NL" altLang="nl-NL" dirty="0"/>
              <a:t> afkorting = 	'SPD'");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</a:t>
            </a:r>
            <a:r>
              <a:rPr lang="nl-NL" altLang="nl-NL" b="1" dirty="0" err="1">
                <a:solidFill>
                  <a:srgbClr val="FF0000"/>
                </a:solidFill>
              </a:rPr>
              <a:t>insert</a:t>
            </a:r>
            <a:r>
              <a:rPr lang="nl-NL" altLang="nl-NL" dirty="0"/>
              <a:t> </a:t>
            </a:r>
            <a:r>
              <a:rPr lang="nl-NL" altLang="nl-NL" b="1" dirty="0" err="1">
                <a:solidFill>
                  <a:srgbClr val="FF0000"/>
                </a:solidFill>
              </a:rPr>
              <a:t>into</a:t>
            </a:r>
            <a:r>
              <a:rPr lang="nl-NL" altLang="nl-NL" dirty="0"/>
              <a:t> vakken (afkorting, vak, toelichting) </a:t>
            </a:r>
            <a:r>
              <a:rPr lang="nl-NL" altLang="nl-NL" b="1" dirty="0" err="1">
                <a:solidFill>
                  <a:srgbClr val="FF0000"/>
                </a:solidFill>
              </a:rPr>
              <a:t>values</a:t>
            </a:r>
            <a:r>
              <a:rPr lang="nl-NL" altLang="nl-NL" dirty="0"/>
              <a:t> ('</a:t>
            </a:r>
            <a:r>
              <a:rPr lang="nl-NL" altLang="nl-NL" dirty="0" err="1"/>
              <a:t>ESD','Embedded</a:t>
            </a:r>
            <a:r>
              <a:rPr lang="nl-NL" altLang="nl-NL" dirty="0"/>
              <a:t> Software Development',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dirty="0"/>
              <a:t>	'Ingebouwde software programmeren')");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b="1" dirty="0"/>
              <a:t>(</a:t>
            </a:r>
            <a:r>
              <a:rPr lang="nl-NL" altLang="nl-NL" dirty="0"/>
              <a:t>"</a:t>
            </a:r>
            <a:r>
              <a:rPr lang="nl-NL" altLang="nl-NL" b="1" dirty="0">
                <a:solidFill>
                  <a:srgbClr val="FF0000"/>
                </a:solidFill>
              </a:rPr>
              <a:t>update</a:t>
            </a:r>
            <a:r>
              <a:rPr lang="nl-NL" altLang="nl-NL" dirty="0"/>
              <a:t> vakken </a:t>
            </a:r>
            <a:r>
              <a:rPr lang="nl-NL" altLang="nl-NL" b="1" dirty="0">
                <a:solidFill>
                  <a:srgbClr val="FF0000"/>
                </a:solidFill>
              </a:rPr>
              <a:t>set</a:t>
            </a:r>
            <a:r>
              <a:rPr lang="nl-NL" altLang="nl-NL" dirty="0"/>
              <a:t> blok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dirty="0"/>
              <a:t>	</a:t>
            </a:r>
            <a:r>
              <a:rPr lang="nl-NL" altLang="nl-NL" b="1" dirty="0" err="1">
                <a:solidFill>
                  <a:srgbClr val="FF0000"/>
                </a:solidFill>
              </a:rPr>
              <a:t>where</a:t>
            </a:r>
            <a:r>
              <a:rPr lang="nl-NL" altLang="nl-NL" dirty="0"/>
              <a:t> afkorting </a:t>
            </a:r>
            <a:r>
              <a:rPr lang="nl-NL" altLang="nl-NL" b="1" dirty="0">
                <a:solidFill>
                  <a:srgbClr val="FF0000"/>
                </a:solidFill>
              </a:rPr>
              <a:t>in</a:t>
            </a:r>
            <a:r>
              <a:rPr lang="nl-NL" altLang="nl-NL" dirty="0"/>
              <a:t> ('SPD', 'SAQ')");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br>
              <a:rPr lang="nl-NL" altLang="nl-NL" dirty="0"/>
            </a:b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</a:t>
            </a:r>
            <a:r>
              <a:rPr lang="nl-NL" altLang="nl-NL" b="1" dirty="0">
                <a:solidFill>
                  <a:srgbClr val="FF0000"/>
                </a:solidFill>
              </a:rPr>
              <a:t>delete</a:t>
            </a:r>
            <a:r>
              <a:rPr lang="nl-NL" altLang="nl-NL" dirty="0"/>
              <a:t> vakken </a:t>
            </a:r>
            <a:r>
              <a:rPr lang="nl-NL" altLang="nl-NL" b="1" dirty="0" err="1">
                <a:solidFill>
                  <a:srgbClr val="FF0000"/>
                </a:solidFill>
              </a:rPr>
              <a:t>where</a:t>
            </a:r>
            <a:r>
              <a:rPr lang="nl-NL" altLang="nl-NL" dirty="0"/>
              <a:t> afkorting = 'XYQ'");</a:t>
            </a:r>
          </a:p>
        </p:txBody>
      </p:sp>
    </p:spTree>
    <p:extLst>
      <p:ext uri="{BB962C8B-B14F-4D97-AF65-F5344CB8AC3E}">
        <p14:creationId xmlns:p14="http://schemas.microsoft.com/office/powerpoint/2010/main" val="24414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1720D-5DED-4031-A200-574DD66C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Fetch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A05D2-5149-4D83-A81F-EDCEF7782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$data-&gt;</a:t>
            </a:r>
            <a:r>
              <a:rPr lang="nl-NL" dirty="0" err="1">
                <a:solidFill>
                  <a:srgbClr val="0070C0"/>
                </a:solidFill>
              </a:rPr>
              <a:t>fetch</a:t>
            </a:r>
            <a:r>
              <a:rPr lang="nl-NL" dirty="0">
                <a:solidFill>
                  <a:srgbClr val="0070C0"/>
                </a:solidFill>
              </a:rPr>
              <a:t>()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/>
              <a:t>haalt telkens 1 regel/record met gegevens op     -     </a:t>
            </a:r>
            <a:r>
              <a:rPr lang="nl-NL" dirty="0">
                <a:solidFill>
                  <a:srgbClr val="0070C0"/>
                </a:solidFill>
              </a:rPr>
              <a:t>$data-&gt;</a:t>
            </a:r>
            <a:r>
              <a:rPr lang="nl-NL" dirty="0" err="1">
                <a:solidFill>
                  <a:srgbClr val="0070C0"/>
                </a:solidFill>
              </a:rPr>
              <a:t>fetchAll</a:t>
            </a:r>
            <a:r>
              <a:rPr lang="nl-NL" dirty="0">
                <a:solidFill>
                  <a:srgbClr val="0070C0"/>
                </a:solidFill>
              </a:rPr>
              <a:t>()</a:t>
            </a:r>
            <a:r>
              <a:rPr lang="nl-NL" dirty="0"/>
              <a:t> haalt alle records, gegevens tegelijk op     -     </a:t>
            </a:r>
            <a:r>
              <a:rPr lang="nl-NL" altLang="nl-NL" dirty="0">
                <a:solidFill>
                  <a:srgbClr val="0070C0"/>
                </a:solidFill>
              </a:rPr>
              <a:t>PDO::FETCH_BOTH</a:t>
            </a:r>
            <a:r>
              <a:rPr lang="nl-NL" altLang="nl-NL" dirty="0">
                <a:solidFill>
                  <a:srgbClr val="FF0000"/>
                </a:solidFill>
              </a:rPr>
              <a:t> </a:t>
            </a:r>
            <a:r>
              <a:rPr lang="nl-NL" altLang="nl-NL" dirty="0"/>
              <a:t>is de standaard instelling</a:t>
            </a:r>
            <a:endParaRPr lang="nl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E45F86-2DED-4BC7-8A87-E88A67B369F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4397" y="1367379"/>
            <a:ext cx="8620125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r>
              <a:rPr lang="nl-NL" altLang="nl-NL" sz="1800" b="1" dirty="0">
                <a:solidFill>
                  <a:srgbClr val="FF0000"/>
                </a:solidFill>
              </a:rPr>
              <a:t>$data = $</a:t>
            </a:r>
            <a:r>
              <a:rPr lang="nl-NL" altLang="nl-NL" sz="1800" b="1" dirty="0" err="1">
                <a:solidFill>
                  <a:srgbClr val="FF0000"/>
                </a:solidFill>
              </a:rPr>
              <a:t>dbh</a:t>
            </a:r>
            <a:r>
              <a:rPr lang="nl-NL" altLang="nl-NL" sz="1800" b="1" dirty="0">
                <a:solidFill>
                  <a:srgbClr val="FF0000"/>
                </a:solidFill>
              </a:rPr>
              <a:t>-&gt;query</a:t>
            </a:r>
            <a:r>
              <a:rPr lang="nl-NL" altLang="nl-NL" sz="1800" dirty="0"/>
              <a:t>(</a:t>
            </a:r>
            <a:br>
              <a:rPr lang="nl-NL" altLang="nl-NL" sz="1800" dirty="0"/>
            </a:br>
            <a:r>
              <a:rPr lang="nl-NL" altLang="nl-NL" sz="1800" dirty="0"/>
              <a:t>    "</a:t>
            </a:r>
            <a:r>
              <a:rPr lang="nl-NL" altLang="nl-NL" sz="1800" b="1" dirty="0">
                <a:solidFill>
                  <a:srgbClr val="FF0000"/>
                </a:solidFill>
              </a:rPr>
              <a:t>select</a:t>
            </a:r>
            <a:r>
              <a:rPr lang="nl-NL" altLang="nl-NL" sz="1800" dirty="0"/>
              <a:t> afkorting, vak </a:t>
            </a:r>
            <a:r>
              <a:rPr lang="nl-NL" altLang="nl-NL" sz="1800" b="1" dirty="0" err="1">
                <a:solidFill>
                  <a:srgbClr val="FF0000"/>
                </a:solidFill>
              </a:rPr>
              <a:t>from</a:t>
            </a:r>
            <a:r>
              <a:rPr lang="nl-NL" altLang="nl-NL" sz="1800" dirty="0"/>
              <a:t> vakken);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42313" algn="r"/>
              </a:tabLst>
            </a:pPr>
            <a:endParaRPr lang="nl-NL" altLang="nl-NL" sz="18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'&lt;pre&gt;';</a:t>
            </a:r>
            <a:b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'*** </a:t>
            </a:r>
            <a:r>
              <a:rPr lang="nl-NL" altLang="nl-NL" sz="1800" dirty="0" err="1">
                <a:solidFill>
                  <a:schemeClr val="bg1">
                    <a:lumMod val="75000"/>
                  </a:schemeClr>
                </a:solidFill>
              </a:rPr>
              <a:t>Genummeerd</a:t>
            </a: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 ';</a:t>
            </a:r>
            <a:br>
              <a:rPr lang="nl-NL" altLang="nl-NL" sz="1800" dirty="0"/>
            </a:b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(PDO::FETCH_NUM)</a:t>
            </a:r>
            <a:r>
              <a:rPr lang="nl-NL" altLang="nl-NL" sz="1800" dirty="0"/>
              <a:t>);</a:t>
            </a:r>
            <a:br>
              <a:rPr lang="nl-NL" altLang="nl-NL" sz="1800" dirty="0"/>
            </a:b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'*** Gelabeld ';</a:t>
            </a:r>
            <a:br>
              <a:rPr lang="nl-NL" altLang="nl-NL" sz="1800" dirty="0"/>
            </a:b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(PDO::FETCH_ASSOC)</a:t>
            </a:r>
            <a:r>
              <a:rPr lang="nl-NL" altLang="nl-NL" sz="1800" dirty="0"/>
              <a:t>);</a:t>
            </a:r>
            <a:br>
              <a:rPr lang="nl-NL" altLang="nl-NL" sz="1800" dirty="0"/>
            </a:b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echo '*** </a:t>
            </a:r>
            <a:r>
              <a:rPr lang="nl-NL" altLang="nl-NL" sz="1800" dirty="0" err="1">
                <a:solidFill>
                  <a:schemeClr val="bg1">
                    <a:lumMod val="75000"/>
                  </a:schemeClr>
                </a:solidFill>
              </a:rPr>
              <a:t>Genummeerd</a:t>
            </a: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 en gelabeld ';</a:t>
            </a:r>
            <a:br>
              <a:rPr lang="nl-NL" altLang="nl-NL" sz="1800" dirty="0"/>
            </a:b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(PDO::FETCH_BOTH)</a:t>
            </a:r>
            <a:r>
              <a:rPr lang="nl-NL" altLang="nl-NL" sz="1800" dirty="0"/>
              <a:t>);</a:t>
            </a:r>
            <a:b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</a:br>
            <a:endParaRPr lang="nl-NL" alt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nl-NL" altLang="nl-NL" sz="1800" dirty="0">
              <a:solidFill>
                <a:schemeClr val="bg1">
                  <a:lumMod val="75000"/>
                </a:schemeClr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>
                <a:solidFill>
                  <a:schemeClr val="bg1">
                    <a:lumMod val="75000"/>
                  </a:schemeClr>
                </a:solidFill>
              </a:rPr>
              <a:t>//als alternatief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dirty="0" err="1"/>
              <a:t>print_r</a:t>
            </a:r>
            <a:r>
              <a:rPr lang="nl-NL" altLang="nl-NL" sz="1800" dirty="0"/>
              <a:t> (</a:t>
            </a:r>
            <a:r>
              <a:rPr lang="nl-NL" altLang="nl-NL" sz="1800" b="1" dirty="0">
                <a:solidFill>
                  <a:srgbClr val="FF0000"/>
                </a:solidFill>
              </a:rPr>
              <a:t>$data-&gt;</a:t>
            </a:r>
            <a:r>
              <a:rPr lang="nl-NL" altLang="nl-NL" sz="1800" b="1" dirty="0" err="1">
                <a:solidFill>
                  <a:srgbClr val="FF0000"/>
                </a:solidFill>
              </a:rPr>
              <a:t>fetchAll</a:t>
            </a:r>
            <a:r>
              <a:rPr lang="nl-NL" altLang="nl-NL" sz="1800" b="1" dirty="0">
                <a:solidFill>
                  <a:srgbClr val="FF0000"/>
                </a:solidFill>
              </a:rPr>
              <a:t>(PDO::FETCH_BOTH)</a:t>
            </a:r>
            <a:r>
              <a:rPr lang="nl-NL" altLang="nl-NL" sz="1800" dirty="0"/>
              <a:t>);</a:t>
            </a:r>
            <a:br>
              <a:rPr lang="nl-NL" altLang="nl-NL" dirty="0"/>
            </a:br>
            <a:endParaRPr lang="nl-NL" altLang="nl-NL" dirty="0"/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2991D218-AF00-467B-A2A4-4BBEC169DAB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650334" y="970563"/>
            <a:ext cx="3356539" cy="2526524"/>
          </a:xfrm>
          <a:prstGeom prst="rect">
            <a:avLst/>
          </a:prstGeom>
        </p:spPr>
      </p:pic>
      <p:pic>
        <p:nvPicPr>
          <p:cNvPr id="9" name="Tijdelijke aanduiding voor afbeelding 7">
            <a:extLst>
              <a:ext uri="{FF2B5EF4-FFF2-40B4-BE49-F238E27FC236}">
                <a16:creationId xmlns:a16="http://schemas.microsoft.com/office/drawing/2014/main" id="{BC24518A-4FD8-46F6-A9A8-853D39F3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85" y="3649487"/>
            <a:ext cx="2330288" cy="252652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05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D8E5E-8448-4CFE-A456-88001CE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DB gegevens naar HTML schrijven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35A5A5-4A9A-4DC2-B524-D36E2A81C3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83926"/>
            <a:ext cx="9144000" cy="370173"/>
          </a:xfrm>
        </p:spPr>
        <p:txBody>
          <a:bodyPr/>
          <a:lstStyle/>
          <a:p>
            <a:r>
              <a:rPr lang="nl-NL" dirty="0"/>
              <a:t>regel voor regel (record voor record) de gegevens verwerken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67A8EF-88FB-4131-A1CE-E59A0A2D1D1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055802"/>
            <a:ext cx="8762590" cy="4199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/>
              <a:t>$data = 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("select * </a:t>
            </a:r>
            <a:r>
              <a:rPr lang="nl-NL" altLang="nl-NL" dirty="0" err="1"/>
              <a:t>from</a:t>
            </a:r>
            <a:r>
              <a:rPr lang="nl-NL" altLang="nl-NL" dirty="0"/>
              <a:t> vakken order </a:t>
            </a:r>
            <a:r>
              <a:rPr lang="nl-NL" altLang="nl-NL" dirty="0" err="1"/>
              <a:t>by</a:t>
            </a:r>
            <a:r>
              <a:rPr lang="nl-NL" altLang="nl-NL" dirty="0"/>
              <a:t> afkorting");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$overzicht = "";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 err="1"/>
              <a:t>while</a:t>
            </a:r>
            <a:r>
              <a:rPr lang="nl-NL" altLang="nl-NL" dirty="0"/>
              <a:t> (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 = $data-&gt;</a:t>
            </a:r>
            <a:r>
              <a:rPr lang="nl-NL" altLang="nl-NL" b="1" dirty="0" err="1">
                <a:solidFill>
                  <a:srgbClr val="FF0000"/>
                </a:solidFill>
              </a:rPr>
              <a:t>fetch</a:t>
            </a:r>
            <a:r>
              <a:rPr lang="nl-NL" altLang="nl-NL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){</a:t>
            </a:r>
            <a:br>
              <a:rPr lang="nl-NL" altLang="nl-NL" dirty="0"/>
            </a:br>
            <a:r>
              <a:rPr lang="nl-NL" altLang="nl-NL" dirty="0"/>
              <a:t>    $overzicht .= "&lt;h2&gt;{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['afkorting']</a:t>
            </a:r>
            <a:r>
              <a:rPr lang="nl-NL" altLang="nl-NL" dirty="0"/>
              <a:t>} -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{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['vak']</a:t>
            </a:r>
            <a:r>
              <a:rPr lang="nl-NL" altLang="nl-NL" dirty="0"/>
              <a:t>}&lt;/h2&gt;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&lt;p&gt;{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row</a:t>
            </a:r>
            <a:r>
              <a:rPr lang="nl-NL" altLang="nl-NL" b="1" dirty="0">
                <a:solidFill>
                  <a:srgbClr val="FF0000"/>
                </a:solidFill>
              </a:rPr>
              <a:t>['toelichting']</a:t>
            </a:r>
            <a:r>
              <a:rPr lang="nl-NL" altLang="nl-NL" dirty="0"/>
              <a:t>}&lt;/p&gt;";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/>
              <a:t>echo $overzicht;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rgbClr val="A8A8A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CD5E77-A095-4887-A8A7-80F939C1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50C0FA42-73DD-4DE3-8028-1430BD128F6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5458690" y="3804519"/>
            <a:ext cx="3572187" cy="25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6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PHP drivers voor MS 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Configuraties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PDO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Verbinding maken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Try</a:t>
            </a:r>
            <a:r>
              <a:rPr lang="nl-NL" dirty="0"/>
              <a:t> ... catch 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Errorhandling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Fetch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- </a:t>
            </a:r>
            <a:r>
              <a:rPr lang="nl-NL" dirty="0" err="1">
                <a:hlinkClick r:id="rId3"/>
              </a:rPr>
              <a:t>Learn</a:t>
            </a:r>
            <a:r>
              <a:rPr lang="nl-NL" dirty="0">
                <a:hlinkClick r:id="rId3"/>
              </a:rPr>
              <a:t> PDO (PHP Data </a:t>
            </a:r>
            <a:r>
              <a:rPr lang="nl-NL" dirty="0" err="1">
                <a:hlinkClick r:id="rId3"/>
              </a:rPr>
              <a:t>Objects</a:t>
            </a:r>
            <a:r>
              <a:rPr lang="nl-NL" dirty="0">
                <a:hlinkClick r:id="rId3"/>
              </a:rPr>
              <a:t>) </a:t>
            </a:r>
            <a:endParaRPr lang="nl-NL" dirty="0"/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 PDO met </a:t>
            </a:r>
            <a:r>
              <a:rPr lang="nl-NL" dirty="0" err="1">
                <a:hlinkClick r:id="rId4"/>
              </a:rPr>
              <a:t>MySQL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sz="1600" i="1" dirty="0"/>
              <a:t>Let op! De meeste voorbeelden zijn met PHP en </a:t>
            </a:r>
            <a:r>
              <a:rPr lang="nl-NL" sz="1600" i="1" dirty="0" err="1"/>
              <a:t>MySQL</a:t>
            </a:r>
            <a:r>
              <a:rPr lang="nl-NL" sz="1600" i="1" dirty="0"/>
              <a:t>. PDO (PHP Data </a:t>
            </a:r>
            <a:r>
              <a:rPr lang="nl-NL" sz="1600" i="1" dirty="0" err="1"/>
              <a:t>Objects</a:t>
            </a:r>
            <a:r>
              <a:rPr lang="nl-NL" sz="1600" i="1" dirty="0"/>
              <a:t>) werkt echter voor veel verschillende databases op dezelfde manier. Je hebt wel de goede drivers nodig en het aanmaken van een </a:t>
            </a:r>
            <a:r>
              <a:rPr lang="nl-NL" sz="1600" i="1" dirty="0" err="1"/>
              <a:t>connection</a:t>
            </a:r>
            <a:r>
              <a:rPr lang="nl-NL" sz="1600" i="1" dirty="0"/>
              <a:t> object verschilt een beetje.</a:t>
            </a:r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Architectuur</a:t>
            </a:r>
          </a:p>
        </p:txBody>
      </p:sp>
      <p:pic>
        <p:nvPicPr>
          <p:cNvPr id="6" name="Picture 2" descr="img006">
            <a:extLst>
              <a:ext uri="{FF2B5EF4-FFF2-40B4-BE49-F238E27FC236}">
                <a16:creationId xmlns:a16="http://schemas.microsoft.com/office/drawing/2014/main" id="{2853DE03-428C-413E-A5A9-02BEB01D7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4" y="1231900"/>
            <a:ext cx="84963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5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MS SQL drivers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092056"/>
            <a:ext cx="8329613" cy="923330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nl-NL" dirty="0"/>
              <a:t>Om de webserver met zijn PHP engine met de databaseserver samen te laten werken hebben we drivers nodig. Alle instellingen en drivers krijgen we met </a:t>
            </a:r>
            <a:r>
              <a:rPr lang="nl-NL" b="1" dirty="0" err="1"/>
              <a:t>phpinfo</a:t>
            </a:r>
            <a:r>
              <a:rPr lang="nl-NL" b="1" dirty="0"/>
              <a:t>()</a:t>
            </a:r>
            <a:r>
              <a:rPr lang="nl-NL" dirty="0"/>
              <a:t>, de PDO drivers met </a:t>
            </a:r>
            <a:r>
              <a:rPr lang="nl-NL" b="1" dirty="0"/>
              <a:t>PDO::</a:t>
            </a:r>
            <a:r>
              <a:rPr lang="nl-NL" b="1" dirty="0" err="1"/>
              <a:t>getAvailableDrivers</a:t>
            </a:r>
            <a:r>
              <a:rPr lang="nl-NL" b="1" dirty="0"/>
              <a:t>()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C999BA6-861D-4079-8684-BD524151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640" y="2015386"/>
            <a:ext cx="1847774" cy="128034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5EBE83E-5D01-4F79-99F0-F45781F23CE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28625" y="2263823"/>
            <a:ext cx="582930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latin typeface="Courier New" panose="02070309020205020404" pitchFamily="49" charset="0"/>
              </a:rPr>
              <a:t>echo '&lt;pre&gt;';</a:t>
            </a:r>
          </a:p>
          <a:p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print_r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(PDO::</a:t>
            </a:r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getAvailableDrivers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nl-NL" dirty="0">
                <a:latin typeface="Courier New" panose="02070309020205020404" pitchFamily="49" charset="0"/>
              </a:rPr>
              <a:t>echo '&lt;/pre&gt;';</a:t>
            </a:r>
          </a:p>
          <a:p>
            <a:endParaRPr lang="nl-NL" dirty="0">
              <a:latin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</a:endParaRPr>
          </a:p>
          <a:p>
            <a:r>
              <a:rPr lang="nl-NL" dirty="0">
                <a:latin typeface="+mn-lt"/>
              </a:rPr>
              <a:t>of </a:t>
            </a:r>
          </a:p>
          <a:p>
            <a:endParaRPr lang="nl-NL" dirty="0">
              <a:latin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</a:endParaRPr>
          </a:p>
          <a:p>
            <a:r>
              <a:rPr lang="nl-NL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phpinfo</a:t>
            </a:r>
            <a:r>
              <a:rPr 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E9B9A5C-BE3F-4FD1-9F74-DEBC0899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71" y="3493542"/>
            <a:ext cx="5776243" cy="325015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6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MS SQL drivers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322966"/>
            <a:ext cx="8329613" cy="5170646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000" b="1" dirty="0">
                <a:hlinkClick r:id="rId2"/>
              </a:rPr>
              <a:t>https://www.microsoft.com/en-us/download/details.aspx?id=20098</a:t>
            </a:r>
            <a:r>
              <a:rPr lang="nl-NL" sz="2000" b="1" dirty="0"/>
              <a:t> </a:t>
            </a:r>
          </a:p>
          <a:p>
            <a:pPr>
              <a:lnSpc>
                <a:spcPct val="150000"/>
              </a:lnSpc>
            </a:pPr>
            <a:endParaRPr lang="nl-NL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Ga naar bovenstaande downloadpagina en kies Download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Kies </a:t>
            </a:r>
            <a:r>
              <a:rPr lang="nl-NL" sz="2000" i="1" dirty="0"/>
              <a:t>SQLSRV40.EXE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Pak de drivers uit naar </a:t>
            </a:r>
            <a:r>
              <a:rPr lang="nl-NL" sz="2000" i="1" dirty="0" err="1"/>
              <a:t>xampp</a:t>
            </a:r>
            <a:r>
              <a:rPr lang="nl-NL" sz="2000" i="1" dirty="0"/>
              <a:t>\</a:t>
            </a:r>
            <a:r>
              <a:rPr lang="nl-NL" sz="2000" i="1" dirty="0" err="1"/>
              <a:t>php</a:t>
            </a:r>
            <a:r>
              <a:rPr lang="nl-NL" sz="2000" i="1" dirty="0"/>
              <a:t>\</a:t>
            </a:r>
            <a:r>
              <a:rPr lang="nl-NL" sz="2000" i="1" dirty="0" err="1"/>
              <a:t>ext</a:t>
            </a:r>
            <a:r>
              <a:rPr lang="nl-NL" sz="2000" i="1" dirty="0"/>
              <a:t> </a:t>
            </a:r>
            <a:endParaRPr lang="nl-NL" sz="20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 err="1"/>
              <a:t>Edit</a:t>
            </a:r>
            <a:r>
              <a:rPr lang="nl-NL" sz="2000" dirty="0"/>
              <a:t> de </a:t>
            </a:r>
            <a:r>
              <a:rPr lang="nl-NL" sz="2000" i="1" dirty="0"/>
              <a:t>php.ini</a:t>
            </a:r>
            <a:r>
              <a:rPr lang="nl-NL" sz="2000" dirty="0"/>
              <a:t> (onder </a:t>
            </a:r>
            <a:r>
              <a:rPr lang="nl-NL" sz="2000" dirty="0" err="1"/>
              <a:t>xampp</a:t>
            </a:r>
            <a:r>
              <a:rPr lang="nl-NL" sz="2000" dirty="0"/>
              <a:t>\</a:t>
            </a:r>
            <a:r>
              <a:rPr lang="nl-NL" sz="2000" dirty="0" err="1"/>
              <a:t>php</a:t>
            </a:r>
            <a:r>
              <a:rPr lang="nl-NL" sz="2000" dirty="0"/>
              <a:t>) in de sectie </a:t>
            </a:r>
            <a:br>
              <a:rPr lang="nl-NL" sz="2000" dirty="0"/>
            </a:br>
            <a:r>
              <a:rPr lang="nl-NL" sz="2000" i="1" dirty="0"/>
              <a:t>Windows </a:t>
            </a:r>
            <a:r>
              <a:rPr lang="nl-NL" sz="2000" i="1" dirty="0" err="1"/>
              <a:t>Extensions</a:t>
            </a:r>
            <a:r>
              <a:rPr lang="nl-NL" sz="2000" dirty="0"/>
              <a:t> en voeg de volgende regel toe:</a:t>
            </a:r>
            <a:br>
              <a:rPr lang="nl-NL" sz="2000" dirty="0"/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extension=php_pdo_sqlsrv_7_ts_x86.dll</a:t>
            </a: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Herstart de webserver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Check de PDO drivers of </a:t>
            </a:r>
            <a:r>
              <a:rPr lang="nl-NL" sz="2000" dirty="0" err="1"/>
              <a:t>sqlsrv</a:t>
            </a:r>
            <a:r>
              <a:rPr lang="nl-NL" sz="2000" dirty="0"/>
              <a:t> nu aanwezig is. </a:t>
            </a:r>
          </a:p>
        </p:txBody>
      </p:sp>
    </p:spTree>
    <p:extLst>
      <p:ext uri="{BB962C8B-B14F-4D97-AF65-F5344CB8AC3E}">
        <p14:creationId xmlns:p14="http://schemas.microsoft.com/office/powerpoint/2010/main" val="282266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MS SQL server en OBDC driver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212130"/>
            <a:ext cx="8329613" cy="3170099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nl-NL" sz="2000" dirty="0"/>
              <a:t>Om verbinding te maken moet uiteraard een MS SQL server op de computer draaien en heb je een OBDC driver nodig. Je kan eerst onder </a:t>
            </a:r>
            <a:r>
              <a:rPr lang="nl-NL" sz="2000" b="1" dirty="0"/>
              <a:t>ODBC-gegevensbronnen (64-bits) </a:t>
            </a:r>
            <a:r>
              <a:rPr lang="nl-NL" sz="2000" dirty="0"/>
              <a:t>checken en ev. downloaden van</a:t>
            </a:r>
          </a:p>
          <a:p>
            <a:endParaRPr lang="nl-NL" sz="2000" dirty="0"/>
          </a:p>
          <a:p>
            <a:r>
              <a:rPr lang="nl-NL" sz="2000" dirty="0">
                <a:hlinkClick r:id="rId2"/>
              </a:rPr>
              <a:t>https://www.microsoft.com/en-us/download/details.aspx?id=53339</a:t>
            </a:r>
            <a:r>
              <a:rPr lang="nl-NL" sz="2000" dirty="0"/>
              <a:t> </a:t>
            </a:r>
          </a:p>
          <a:p>
            <a:endParaRPr lang="nl-NL" sz="2000" dirty="0"/>
          </a:p>
          <a:p>
            <a:r>
              <a:rPr lang="nl-NL" sz="2000" dirty="0"/>
              <a:t>en installeren.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39A81F-AD41-4049-A7A6-55A96D61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3" y="3228257"/>
            <a:ext cx="4805941" cy="34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9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Configuratie MS SQL server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212130"/>
            <a:ext cx="8329613" cy="3970318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nl-NL" dirty="0"/>
              <a:t>Voor de verbinding via de PHP7 PDO driver moeten TCP-IP verbindingen aangezet worden via de SQL Server </a:t>
            </a:r>
            <a:r>
              <a:rPr lang="nl-NL" dirty="0" err="1"/>
              <a:t>Configuration</a:t>
            </a:r>
            <a:r>
              <a:rPr lang="nl-NL" dirty="0"/>
              <a:t>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Ga in verkenner naar C:\windows\syswow64\ en voer de </a:t>
            </a:r>
            <a:r>
              <a:rPr lang="nl-NL" dirty="0" err="1"/>
              <a:t>executable</a:t>
            </a:r>
            <a:r>
              <a:rPr lang="nl-NL" dirty="0"/>
              <a:t>: </a:t>
            </a:r>
            <a:r>
              <a:rPr lang="nl-NL" b="1" dirty="0"/>
              <a:t>SQLServerManager13.msc </a:t>
            </a:r>
            <a:r>
              <a:rPr lang="nl-NL" dirty="0"/>
              <a:t>uit (dubbelklik op het bestand)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Klap het item: </a:t>
            </a:r>
            <a:r>
              <a:rPr lang="nl-NL" b="1" dirty="0"/>
              <a:t>SQL Server Network </a:t>
            </a:r>
            <a:r>
              <a:rPr lang="nl-NL" b="1" dirty="0" err="1"/>
              <a:t>Configuration</a:t>
            </a:r>
            <a:r>
              <a:rPr lang="nl-NL" dirty="0"/>
              <a:t> uit, klik op het item: </a:t>
            </a:r>
            <a:r>
              <a:rPr lang="nl-NL" dirty="0" err="1"/>
              <a:t>Protocols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SQL EXPRESS.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 het rechterscherm rechter muisklik op </a:t>
            </a:r>
            <a:r>
              <a:rPr lang="nl-NL" b="1" dirty="0"/>
              <a:t>TCP/IP</a:t>
            </a:r>
            <a:r>
              <a:rPr lang="nl-NL" dirty="0"/>
              <a:t> en kies </a:t>
            </a:r>
            <a:r>
              <a:rPr lang="nl-NL" b="1" dirty="0" err="1"/>
              <a:t>enable</a:t>
            </a:r>
            <a:br>
              <a:rPr lang="nl-NL" b="1" dirty="0"/>
            </a:br>
            <a:endParaRPr lang="nl-NL" b="1" dirty="0"/>
          </a:p>
          <a:p>
            <a:pPr marL="4572000"/>
            <a:r>
              <a:rPr lang="nl-NL" dirty="0"/>
              <a:t>Daarna </a:t>
            </a:r>
            <a:br>
              <a:rPr lang="nl-NL" dirty="0"/>
            </a:br>
            <a:r>
              <a:rPr lang="nl-NL" b="1" dirty="0"/>
              <a:t>SQL Server Services</a:t>
            </a:r>
            <a:r>
              <a:rPr lang="nl-NL" dirty="0"/>
              <a:t> </a:t>
            </a:r>
            <a:r>
              <a:rPr lang="nl-NL" dirty="0" err="1"/>
              <a:t>restarten</a:t>
            </a:r>
            <a:r>
              <a:rPr lang="nl-NL" dirty="0"/>
              <a:t>:</a:t>
            </a:r>
          </a:p>
          <a:p>
            <a:pPr marL="4857750" lvl="1" indent="-285750">
              <a:buFont typeface="Arial" panose="020B0604020202020204" pitchFamily="34" charset="0"/>
              <a:buChar char="•"/>
            </a:pPr>
            <a:r>
              <a:rPr lang="nl-NL" dirty="0"/>
              <a:t>Klik op </a:t>
            </a:r>
            <a:r>
              <a:rPr lang="nl-NL" b="1" dirty="0"/>
              <a:t>SQL Server Services</a:t>
            </a:r>
          </a:p>
          <a:p>
            <a:pPr marL="4857750" lvl="1" indent="-285750">
              <a:buFont typeface="Arial" panose="020B0604020202020204" pitchFamily="34" charset="0"/>
              <a:buChar char="•"/>
            </a:pPr>
            <a:r>
              <a:rPr lang="nl-NL" dirty="0"/>
              <a:t>In het rechterscherm rechter muisklik op SQL Server en kies </a:t>
            </a:r>
            <a:r>
              <a:rPr lang="nl-NL" b="1" dirty="0" err="1"/>
              <a:t>Restart</a:t>
            </a:r>
            <a:endParaRPr lang="nl-NL" sz="2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CD9DF7-5EF8-47C3-A201-2A4AF019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1" y="3298100"/>
            <a:ext cx="459105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D73A1CFE-2464-4CFD-81E2-436A40269C4C}"/>
              </a:ext>
            </a:extLst>
          </p:cNvPr>
          <p:cNvSpPr/>
          <p:nvPr/>
        </p:nvSpPr>
        <p:spPr>
          <a:xfrm>
            <a:off x="2699201" y="4641650"/>
            <a:ext cx="2070846" cy="348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CF5924D7-97AC-4127-BC6A-A909A76B4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15"/>
          <a:stretch/>
        </p:blipFill>
        <p:spPr>
          <a:xfrm>
            <a:off x="5272340" y="5175481"/>
            <a:ext cx="3717674" cy="162627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35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F8C7F-251E-425B-A812-4EB3128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PDO (PHP Data </a:t>
            </a:r>
            <a:r>
              <a:rPr lang="nl-NL" dirty="0" err="1"/>
              <a:t>Objects</a:t>
            </a:r>
            <a:r>
              <a:rPr lang="nl-NL" dirty="0"/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E252CA4-150C-4BE4-BA95-B12535BF9B8E}"/>
              </a:ext>
            </a:extLst>
          </p:cNvPr>
          <p:cNvSpPr txBox="1"/>
          <p:nvPr/>
        </p:nvSpPr>
        <p:spPr>
          <a:xfrm>
            <a:off x="428625" y="1156712"/>
            <a:ext cx="8329613" cy="6740307"/>
          </a:xfrm>
          <a:prstGeom prst="rect">
            <a:avLst/>
          </a:prstGeom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NL" sz="2000" dirty="0"/>
              <a:t>Er zijn in PHP verschillende manieren om verbinding te maken met een database. PDO heeft een aantal extra's:</a:t>
            </a:r>
          </a:p>
          <a:p>
            <a:pPr>
              <a:lnSpc>
                <a:spcPct val="120000"/>
              </a:lnSpc>
            </a:pPr>
            <a:endParaRPr lang="nl-NL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Werkt met een groot aantal databasesystemen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Opdrachten blijven hetzelfde ook als je een ander systeem koppelt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Ingebouwde beveiliging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Extra functies voor routine operaties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PDO is </a:t>
            </a:r>
            <a:r>
              <a:rPr lang="nl-NL" sz="2000" dirty="0" err="1"/>
              <a:t>objectgeörienteerd</a:t>
            </a:r>
            <a:r>
              <a:rPr lang="nl-NL" sz="2000" dirty="0"/>
              <a:t> (een speciale manier van programmeren)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NL" sz="2000" dirty="0"/>
              <a:t>Je maakt objecten aan (b.v. een connectie of een query of een resultaat) en daaraan zitten functies en variabelen gekoppeld. Objecten zijn een speciale soort gegevenstype.</a:t>
            </a:r>
            <a:r>
              <a:rPr lang="nl-NL" sz="2000" i="1" dirty="0"/>
              <a:t> </a:t>
            </a:r>
            <a:r>
              <a:rPr lang="nl-NL" sz="2000" dirty="0"/>
              <a:t>Je krijgt constructies zoals:</a:t>
            </a:r>
            <a:br>
              <a:rPr lang="nl-NL" sz="2000" i="1" dirty="0"/>
            </a:b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$data = 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nl-NL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$data-&gt;</a:t>
            </a:r>
            <a:r>
              <a:rPr lang="nl-NL" sz="20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nl-NL" sz="2000" dirty="0"/>
          </a:p>
        </p:txBody>
      </p:sp>
      <p:sp>
        <p:nvSpPr>
          <p:cNvPr id="3" name="Tekstballon: rechthoek met afgeronde hoeken 2">
            <a:extLst>
              <a:ext uri="{FF2B5EF4-FFF2-40B4-BE49-F238E27FC236}">
                <a16:creationId xmlns:a16="http://schemas.microsoft.com/office/drawing/2014/main" id="{55F9BA12-39B6-4AA2-A325-2060343FAA94}"/>
              </a:ext>
            </a:extLst>
          </p:cNvPr>
          <p:cNvSpPr/>
          <p:nvPr/>
        </p:nvSpPr>
        <p:spPr>
          <a:xfrm>
            <a:off x="5467929" y="3269672"/>
            <a:ext cx="2013526" cy="794327"/>
          </a:xfrm>
          <a:prstGeom prst="wedgeRoundRectCallout">
            <a:avLst>
              <a:gd name="adj1" fmla="val -137758"/>
              <a:gd name="adj2" fmla="val 68378"/>
              <a:gd name="adj3" fmla="val 16667"/>
            </a:avLst>
          </a:prstGeom>
          <a:noFill/>
          <a:ln w="3175">
            <a:solidFill>
              <a:srgbClr val="A9976A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A9976A"/>
                </a:solidFill>
              </a:rPr>
              <a:t>Hoef je nu nog niet te begrijpen</a:t>
            </a:r>
          </a:p>
        </p:txBody>
      </p:sp>
    </p:spTree>
    <p:extLst>
      <p:ext uri="{BB962C8B-B14F-4D97-AF65-F5344CB8AC3E}">
        <p14:creationId xmlns:p14="http://schemas.microsoft.com/office/powerpoint/2010/main" val="74896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55260E9-391F-43A8-BD90-23EFBB5992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130194"/>
            <a:ext cx="8879354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/>
              <a:t>$</a:t>
            </a:r>
            <a:r>
              <a:rPr lang="nl-NL" altLang="nl-NL" sz="1600" dirty="0" err="1"/>
              <a:t>hostname</a:t>
            </a:r>
            <a:r>
              <a:rPr lang="nl-NL" altLang="nl-NL" sz="1600" dirty="0"/>
              <a:t> = "(</a:t>
            </a:r>
            <a:r>
              <a:rPr lang="nl-NL" altLang="nl-NL" sz="1600" dirty="0" err="1"/>
              <a:t>local</a:t>
            </a:r>
            <a:r>
              <a:rPr lang="nl-NL" altLang="nl-NL" sz="1600" dirty="0"/>
              <a:t>)";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naam van server</a:t>
            </a:r>
            <a:br>
              <a:rPr lang="nl-NL" altLang="nl-NL" sz="1600" dirty="0"/>
            </a:br>
            <a:r>
              <a:rPr lang="nl-NL" altLang="nl-NL" sz="1600" dirty="0"/>
              <a:t>$</a:t>
            </a:r>
            <a:r>
              <a:rPr lang="nl-NL" altLang="nl-NL" sz="1600" dirty="0" err="1"/>
              <a:t>dbname</a:t>
            </a:r>
            <a:r>
              <a:rPr lang="nl-NL" altLang="nl-NL" sz="1600" dirty="0"/>
              <a:t> = "studie";   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naam van database </a:t>
            </a:r>
            <a:br>
              <a:rPr lang="nl-NL" altLang="nl-NL" sz="1600" dirty="0"/>
            </a:br>
            <a:r>
              <a:rPr lang="nl-NL" altLang="nl-NL" sz="1600" dirty="0"/>
              <a:t>$username = "sa";     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gebruikersnaam</a:t>
            </a:r>
            <a:br>
              <a:rPr lang="nl-NL" altLang="nl-NL" sz="1600" dirty="0"/>
            </a:br>
            <a:r>
              <a:rPr lang="nl-NL" altLang="nl-NL" sz="1600" dirty="0"/>
              <a:t>$</a:t>
            </a:r>
            <a:r>
              <a:rPr lang="nl-NL" altLang="nl-NL" sz="1600" dirty="0" err="1"/>
              <a:t>pw</a:t>
            </a:r>
            <a:r>
              <a:rPr lang="nl-NL" altLang="nl-NL" sz="1600" dirty="0"/>
              <a:t> = "1234";      	</a:t>
            </a:r>
            <a:r>
              <a:rPr lang="nl-NL" altLang="nl-NL" sz="1600" dirty="0">
                <a:solidFill>
                  <a:schemeClr val="bg1">
                    <a:lumMod val="75000"/>
                  </a:schemeClr>
                </a:solidFill>
              </a:rPr>
              <a:t>// password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</a:t>
            </a:r>
            <a:r>
              <a:rPr lang="nl-NL" altLang="nl-NL" dirty="0" err="1"/>
              <a:t>dbh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new PDO </a:t>
            </a:r>
            <a:r>
              <a:rPr lang="nl-NL" altLang="nl-NL" dirty="0"/>
              <a:t>("</a:t>
            </a:r>
            <a:r>
              <a:rPr lang="nl-NL" altLang="nl-NL" b="1" dirty="0" err="1">
                <a:solidFill>
                  <a:srgbClr val="FF0000"/>
                </a:solidFill>
              </a:rPr>
              <a:t>sqlsrv:Server</a:t>
            </a:r>
            <a:r>
              <a:rPr lang="nl-NL" altLang="nl-NL" b="1" dirty="0">
                <a:solidFill>
                  <a:srgbClr val="FF0000"/>
                </a:solidFill>
              </a:rPr>
              <a:t>=</a:t>
            </a:r>
            <a:r>
              <a:rPr lang="nl-NL" altLang="nl-NL" dirty="0"/>
              <a:t>$</a:t>
            </a:r>
            <a:r>
              <a:rPr lang="nl-NL" altLang="nl-NL" dirty="0" err="1"/>
              <a:t>hostname;</a:t>
            </a:r>
            <a:r>
              <a:rPr lang="nl-NL" altLang="nl-NL" b="1" dirty="0" err="1">
                <a:solidFill>
                  <a:srgbClr val="FF0000"/>
                </a:solidFill>
              </a:rPr>
              <a:t>Database</a:t>
            </a:r>
            <a:r>
              <a:rPr lang="nl-NL" altLang="nl-NL" b="1" dirty="0">
                <a:solidFill>
                  <a:srgbClr val="FF0000"/>
                </a:solidFill>
              </a:rPr>
              <a:t>=</a:t>
            </a:r>
            <a:r>
              <a:rPr lang="nl-NL" altLang="nl-NL" dirty="0"/>
              <a:t>$</a:t>
            </a:r>
            <a:r>
              <a:rPr lang="nl-NL" altLang="nl-NL" dirty="0" err="1"/>
              <a:t>dbname</a:t>
            </a:r>
            <a:r>
              <a:rPr lang="nl-NL" altLang="nl-NL" dirty="0"/>
              <a:t>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/>
              <a:t>			</a:t>
            </a:r>
            <a:r>
              <a:rPr lang="nl-NL" altLang="nl-NL" b="1" dirty="0" err="1">
                <a:solidFill>
                  <a:srgbClr val="FF0000"/>
                </a:solidFill>
              </a:rPr>
              <a:t>ConnectionPooling</a:t>
            </a:r>
            <a:r>
              <a:rPr lang="nl-NL" altLang="nl-NL" b="1" dirty="0">
                <a:solidFill>
                  <a:srgbClr val="FF0000"/>
                </a:solidFill>
              </a:rPr>
              <a:t>=0</a:t>
            </a:r>
            <a:r>
              <a:rPr lang="nl-NL" altLang="nl-NL" dirty="0"/>
              <a:t>", "$username", "$</a:t>
            </a:r>
            <a:r>
              <a:rPr lang="nl-NL" altLang="nl-NL" dirty="0" err="1"/>
              <a:t>pw</a:t>
            </a:r>
            <a:r>
              <a:rPr lang="nl-NL" altLang="nl-NL" dirty="0"/>
              <a:t>");</a:t>
            </a:r>
            <a:br>
              <a:rPr lang="nl-NL" altLang="nl-NL" dirty="0"/>
            </a:br>
            <a:br>
              <a:rPr lang="nl-NL" altLang="nl-NL" dirty="0"/>
            </a:br>
            <a:r>
              <a:rPr lang="nl-NL" altLang="nl-NL" dirty="0"/>
              <a:t>$data = </a:t>
            </a:r>
            <a:r>
              <a:rPr lang="nl-NL" altLang="nl-NL" b="1" dirty="0">
                <a:solidFill>
                  <a:srgbClr val="FF0000"/>
                </a:solidFill>
              </a:rPr>
              <a:t>$</a:t>
            </a:r>
            <a:r>
              <a:rPr lang="nl-NL" altLang="nl-NL" b="1" dirty="0" err="1">
                <a:solidFill>
                  <a:srgbClr val="FF0000"/>
                </a:solidFill>
              </a:rPr>
              <a:t>dbh</a:t>
            </a:r>
            <a:r>
              <a:rPr lang="nl-NL" altLang="nl-NL" b="1" dirty="0">
                <a:solidFill>
                  <a:srgbClr val="FF0000"/>
                </a:solidFill>
              </a:rPr>
              <a:t>-&gt;query</a:t>
            </a:r>
            <a:r>
              <a:rPr lang="nl-NL" altLang="nl-NL" dirty="0"/>
              <a:t>("SELECT * FROM vakken");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br>
              <a:rPr lang="nl-NL" altLang="nl-NL" dirty="0"/>
            </a:br>
            <a:r>
              <a:rPr lang="nl-NL" altLang="nl-NL" dirty="0" err="1"/>
              <a:t>while</a:t>
            </a:r>
            <a:r>
              <a:rPr lang="nl-NL" altLang="nl-NL" dirty="0"/>
              <a:t> ($</a:t>
            </a:r>
            <a:r>
              <a:rPr lang="nl-NL" altLang="nl-NL" dirty="0" err="1"/>
              <a:t>row</a:t>
            </a:r>
            <a:r>
              <a:rPr lang="nl-NL" altLang="nl-NL" dirty="0"/>
              <a:t> = </a:t>
            </a:r>
            <a:r>
              <a:rPr lang="nl-NL" altLang="nl-NL" b="1" dirty="0">
                <a:solidFill>
                  <a:srgbClr val="FF0000"/>
                </a:solidFill>
              </a:rPr>
              <a:t>$data-&gt;</a:t>
            </a:r>
            <a:r>
              <a:rPr lang="nl-NL" altLang="nl-NL" b="1" dirty="0" err="1">
                <a:solidFill>
                  <a:srgbClr val="FF0000"/>
                </a:solidFill>
              </a:rPr>
              <a:t>fetch</a:t>
            </a:r>
            <a:r>
              <a:rPr lang="nl-NL" altLang="nl-NL" b="1" dirty="0">
                <a:solidFill>
                  <a:srgbClr val="FF0000"/>
                </a:solidFill>
              </a:rPr>
              <a:t>()</a:t>
            </a:r>
            <a:r>
              <a:rPr lang="nl-NL" altLang="nl-NL" dirty="0"/>
              <a:t>){</a:t>
            </a:r>
            <a:br>
              <a:rPr lang="nl-NL" altLang="nl-NL" dirty="0"/>
            </a:br>
            <a:r>
              <a:rPr lang="nl-NL" altLang="nl-NL" dirty="0"/>
              <a:t>    echo "$</a:t>
            </a:r>
            <a:r>
              <a:rPr lang="nl-NL" altLang="nl-NL" dirty="0" err="1"/>
              <a:t>row</a:t>
            </a:r>
            <a:r>
              <a:rPr lang="nl-NL" altLang="nl-NL" dirty="0"/>
              <a:t>[afkorting]: $</a:t>
            </a:r>
            <a:r>
              <a:rPr lang="nl-NL" altLang="nl-NL" dirty="0" err="1"/>
              <a:t>row</a:t>
            </a:r>
            <a:r>
              <a:rPr lang="nl-NL" altLang="nl-NL" dirty="0"/>
              <a:t>[vak]&lt;/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  <a:br>
              <a:rPr lang="nl-NL" altLang="nl-NL" dirty="0"/>
            </a:br>
            <a:r>
              <a:rPr lang="nl-NL" altLang="nl-NL" dirty="0"/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5A1939-B68F-4BB1-9580-43360D29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met PDO benaderen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F483E6-4189-487F-996B-4F091C2E6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 err="1"/>
              <a:t>databasehandler</a:t>
            </a:r>
            <a:r>
              <a:rPr lang="nl-NL" dirty="0"/>
              <a:t> (</a:t>
            </a:r>
            <a:r>
              <a:rPr lang="nl-NL" dirty="0" err="1"/>
              <a:t>dbh</a:t>
            </a:r>
            <a:r>
              <a:rPr lang="nl-NL" dirty="0"/>
              <a:t>):  het maken van een verbinding met een database verschilt per </a:t>
            </a:r>
            <a:r>
              <a:rPr lang="nl-NL" dirty="0" err="1"/>
              <a:t>dbms</a:t>
            </a:r>
            <a:endParaRPr lang="nl-NL" dirty="0"/>
          </a:p>
          <a:p>
            <a:pPr lvl="1"/>
            <a:r>
              <a:rPr lang="nl-NL" dirty="0"/>
              <a:t>new PDO(...)   -   $</a:t>
            </a:r>
            <a:r>
              <a:rPr lang="nl-NL" dirty="0" err="1"/>
              <a:t>dbh</a:t>
            </a:r>
            <a:r>
              <a:rPr lang="nl-NL" dirty="0"/>
              <a:t>-&gt;query()   -   $data-&gt;</a:t>
            </a:r>
            <a:r>
              <a:rPr lang="nl-NL" dirty="0" err="1"/>
              <a:t>fetch</a:t>
            </a:r>
            <a:r>
              <a:rPr lang="nl-NL" dirty="0"/>
              <a:t>()</a:t>
            </a:r>
          </a:p>
        </p:txBody>
      </p:sp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15689FC6-807A-4DD7-AAF5-26AE4031E91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6161147" y="4882683"/>
            <a:ext cx="280000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73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695</Words>
  <Application>Microsoft Office PowerPoint</Application>
  <PresentationFormat>Diavoorstelling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6</vt:lpstr>
      <vt:lpstr>Architectuur</vt:lpstr>
      <vt:lpstr>PHP en MS SQL drivers</vt:lpstr>
      <vt:lpstr>PHP en MS SQL drivers</vt:lpstr>
      <vt:lpstr>MS SQL server en OBDC driver</vt:lpstr>
      <vt:lpstr>Configuratie MS SQL server</vt:lpstr>
      <vt:lpstr>PDO (PHP Data Objects)</vt:lpstr>
      <vt:lpstr>Database met PDO benaderen</vt:lpstr>
      <vt:lpstr>Op veilig spelen: try ... catch ...</vt:lpstr>
      <vt:lpstr>Query, query, query</vt:lpstr>
      <vt:lpstr>Fetch what you can</vt:lpstr>
      <vt:lpstr>DB gegevens naar HTML schrijven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2017-09-28T07:47:00Z</dcterms:modified>
</cp:coreProperties>
</file>