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1.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3" r:id="rId1"/>
  </p:sldMasterIdLst>
  <p:notesMasterIdLst>
    <p:notesMasterId r:id="rId40"/>
  </p:notesMasterIdLst>
  <p:sldIdLst>
    <p:sldId id="315" r:id="rId2"/>
    <p:sldId id="256" r:id="rId3"/>
    <p:sldId id="303" r:id="rId4"/>
    <p:sldId id="257" r:id="rId5"/>
    <p:sldId id="258" r:id="rId6"/>
    <p:sldId id="259" r:id="rId7"/>
    <p:sldId id="282" r:id="rId8"/>
    <p:sldId id="314" r:id="rId9"/>
    <p:sldId id="260" r:id="rId10"/>
    <p:sldId id="283" r:id="rId11"/>
    <p:sldId id="296" r:id="rId12"/>
    <p:sldId id="284" r:id="rId13"/>
    <p:sldId id="261" r:id="rId14"/>
    <p:sldId id="287" r:id="rId15"/>
    <p:sldId id="312" r:id="rId16"/>
    <p:sldId id="289" r:id="rId17"/>
    <p:sldId id="295" r:id="rId18"/>
    <p:sldId id="290" r:id="rId19"/>
    <p:sldId id="263" r:id="rId20"/>
    <p:sldId id="309" r:id="rId21"/>
    <p:sldId id="310" r:id="rId22"/>
    <p:sldId id="292" r:id="rId23"/>
    <p:sldId id="298" r:id="rId24"/>
    <p:sldId id="305" r:id="rId25"/>
    <p:sldId id="308" r:id="rId26"/>
    <p:sldId id="294" r:id="rId27"/>
    <p:sldId id="264" r:id="rId28"/>
    <p:sldId id="265" r:id="rId29"/>
    <p:sldId id="291" r:id="rId30"/>
    <p:sldId id="293" r:id="rId31"/>
    <p:sldId id="299" r:id="rId32"/>
    <p:sldId id="280" r:id="rId33"/>
    <p:sldId id="306" r:id="rId34"/>
    <p:sldId id="281" r:id="rId35"/>
    <p:sldId id="300" r:id="rId36"/>
    <p:sldId id="311" r:id="rId37"/>
    <p:sldId id="285" r:id="rId38"/>
    <p:sldId id="307" r:id="rId39"/>
  </p:sldIdLst>
  <p:sldSz cx="9144000" cy="5143500" type="screen16x9"/>
  <p:notesSz cx="6797675" cy="9926638"/>
  <p:embeddedFontLst>
    <p:embeddedFont>
      <p:font typeface="Lato" panose="020F0502020204030203" pitchFamily="34" charset="0"/>
      <p:regular r:id="rId41"/>
      <p:bold r:id="rId42"/>
      <p:italic r:id="rId43"/>
      <p:boldItalic r:id="rId44"/>
    </p:embeddedFont>
    <p:embeddedFont>
      <p:font typeface="Roboto" panose="02000000000000000000" pitchFamily="2" charset="0"/>
      <p:regular r:id="rId45"/>
      <p:bold r:id="rId46"/>
      <p:italic r:id="rId47"/>
      <p:boldItalic r:id="rId48"/>
    </p:embeddedFont>
    <p:embeddedFont>
      <p:font typeface="Roboto Slab" pitchFamily="2" charset="0"/>
      <p:regular r:id="rId49"/>
      <p:bold r:id="rId50"/>
    </p:embeddedFont>
  </p:embeddedFontLst>
  <p:custDataLst>
    <p:tags r:id="rId51"/>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104" autoAdjust="0"/>
  </p:normalViewPr>
  <p:slideViewPr>
    <p:cSldViewPr snapToGrid="0">
      <p:cViewPr varScale="1">
        <p:scale>
          <a:sx n="94" d="100"/>
          <a:sy n="94" d="100"/>
        </p:scale>
        <p:origin x="2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1B94D9-8D63-449E-8844-FB0D5E1B807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GB"/>
        </a:p>
      </dgm:t>
    </dgm:pt>
    <dgm:pt modelId="{BDB1DDCC-967D-40BA-A511-90446A89B8EA}">
      <dgm:prSet phldrT="[Text]"/>
      <dgm:spPr/>
      <dgm:t>
        <a:bodyPr/>
        <a:lstStyle/>
        <a:p>
          <a:r>
            <a:rPr lang="en-GB" dirty="0"/>
            <a:t>Projects</a:t>
          </a:r>
        </a:p>
      </dgm:t>
    </dgm:pt>
    <dgm:pt modelId="{E8DE3AA3-8C2B-4FD0-9661-AC8EE124193B}" type="parTrans" cxnId="{D68C10C6-41C1-4EB0-B44C-6E7DA33950B0}">
      <dgm:prSet/>
      <dgm:spPr/>
      <dgm:t>
        <a:bodyPr/>
        <a:lstStyle/>
        <a:p>
          <a:endParaRPr lang="en-GB"/>
        </a:p>
      </dgm:t>
    </dgm:pt>
    <dgm:pt modelId="{4DF433BA-619C-4335-99CC-1E505431AE47}" type="sibTrans" cxnId="{D68C10C6-41C1-4EB0-B44C-6E7DA33950B0}">
      <dgm:prSet/>
      <dgm:spPr/>
      <dgm:t>
        <a:bodyPr/>
        <a:lstStyle/>
        <a:p>
          <a:endParaRPr lang="en-GB"/>
        </a:p>
      </dgm:t>
    </dgm:pt>
    <dgm:pt modelId="{EAADD1EC-214B-4871-AE7C-29D8F6F4D532}">
      <dgm:prSet phldrT="[Text]"/>
      <dgm:spPr/>
      <dgm:t>
        <a:bodyPr/>
        <a:lstStyle/>
        <a:p>
          <a:r>
            <a:rPr lang="en-GB" dirty="0"/>
            <a:t>People management</a:t>
          </a:r>
        </a:p>
      </dgm:t>
    </dgm:pt>
    <dgm:pt modelId="{5738FED9-C8C4-40FE-9CEF-A7DA1FF89746}" type="parTrans" cxnId="{AF13AFEC-6D92-4AC2-A8A2-28752DAD901C}">
      <dgm:prSet/>
      <dgm:spPr/>
      <dgm:t>
        <a:bodyPr/>
        <a:lstStyle/>
        <a:p>
          <a:endParaRPr lang="en-GB"/>
        </a:p>
      </dgm:t>
    </dgm:pt>
    <dgm:pt modelId="{8E33C64A-444A-4F84-B8AD-AB495F8E97CF}" type="sibTrans" cxnId="{AF13AFEC-6D92-4AC2-A8A2-28752DAD901C}">
      <dgm:prSet/>
      <dgm:spPr/>
      <dgm:t>
        <a:bodyPr/>
        <a:lstStyle/>
        <a:p>
          <a:endParaRPr lang="en-GB"/>
        </a:p>
      </dgm:t>
    </dgm:pt>
    <dgm:pt modelId="{CD2AA542-FB6C-4C32-B235-E322B69222F3}">
      <dgm:prSet phldrT="[Text]"/>
      <dgm:spPr/>
      <dgm:t>
        <a:bodyPr/>
        <a:lstStyle/>
        <a:p>
          <a:r>
            <a:rPr lang="en-GB" dirty="0"/>
            <a:t>Time management</a:t>
          </a:r>
        </a:p>
      </dgm:t>
    </dgm:pt>
    <dgm:pt modelId="{C3B97D54-C3CD-4C68-9508-0D48935BF6D8}" type="parTrans" cxnId="{F0056223-94D0-4D81-903F-0F7D4FA80FB0}">
      <dgm:prSet/>
      <dgm:spPr/>
      <dgm:t>
        <a:bodyPr/>
        <a:lstStyle/>
        <a:p>
          <a:endParaRPr lang="en-GB"/>
        </a:p>
      </dgm:t>
    </dgm:pt>
    <dgm:pt modelId="{C1BD96D8-056B-4110-9E73-BDBA80646D43}" type="sibTrans" cxnId="{F0056223-94D0-4D81-903F-0F7D4FA80FB0}">
      <dgm:prSet/>
      <dgm:spPr/>
      <dgm:t>
        <a:bodyPr/>
        <a:lstStyle/>
        <a:p>
          <a:endParaRPr lang="en-GB"/>
        </a:p>
      </dgm:t>
    </dgm:pt>
    <dgm:pt modelId="{EA458127-191C-4119-84B8-98F940F3D7FC}">
      <dgm:prSet phldrT="[Text]"/>
      <dgm:spPr/>
      <dgm:t>
        <a:bodyPr/>
        <a:lstStyle/>
        <a:p>
          <a:r>
            <a:rPr lang="en-GB" dirty="0"/>
            <a:t>Materials management</a:t>
          </a:r>
        </a:p>
      </dgm:t>
    </dgm:pt>
    <dgm:pt modelId="{C56D9B00-F5BC-42F4-A044-778B2D2259D9}" type="parTrans" cxnId="{07C27D62-9BA7-4591-BD68-21372DAAB4DF}">
      <dgm:prSet/>
      <dgm:spPr/>
      <dgm:t>
        <a:bodyPr/>
        <a:lstStyle/>
        <a:p>
          <a:endParaRPr lang="en-GB"/>
        </a:p>
      </dgm:t>
    </dgm:pt>
    <dgm:pt modelId="{E1EA62E2-F29F-4616-9702-98E14DC4863B}" type="sibTrans" cxnId="{07C27D62-9BA7-4591-BD68-21372DAAB4DF}">
      <dgm:prSet/>
      <dgm:spPr/>
      <dgm:t>
        <a:bodyPr/>
        <a:lstStyle/>
        <a:p>
          <a:endParaRPr lang="en-GB"/>
        </a:p>
      </dgm:t>
    </dgm:pt>
    <dgm:pt modelId="{1676F200-E501-4E21-A0FC-5A062BB2B554}" type="pres">
      <dgm:prSet presAssocID="{9A1B94D9-8D63-449E-8844-FB0D5E1B8072}" presName="hierChild1" presStyleCnt="0">
        <dgm:presLayoutVars>
          <dgm:orgChart val="1"/>
          <dgm:chPref val="1"/>
          <dgm:dir/>
          <dgm:animOne val="branch"/>
          <dgm:animLvl val="lvl"/>
          <dgm:resizeHandles/>
        </dgm:presLayoutVars>
      </dgm:prSet>
      <dgm:spPr/>
    </dgm:pt>
    <dgm:pt modelId="{1AD1268F-BFEE-4437-948C-2EAD2B083B53}" type="pres">
      <dgm:prSet presAssocID="{BDB1DDCC-967D-40BA-A511-90446A89B8EA}" presName="hierRoot1" presStyleCnt="0">
        <dgm:presLayoutVars>
          <dgm:hierBranch val="init"/>
        </dgm:presLayoutVars>
      </dgm:prSet>
      <dgm:spPr/>
    </dgm:pt>
    <dgm:pt modelId="{EDC611A4-65CC-4F20-9E70-DD48F44D3438}" type="pres">
      <dgm:prSet presAssocID="{BDB1DDCC-967D-40BA-A511-90446A89B8EA}" presName="rootComposite1" presStyleCnt="0"/>
      <dgm:spPr/>
    </dgm:pt>
    <dgm:pt modelId="{DDC0F159-5394-4544-8C12-19105AA30584}" type="pres">
      <dgm:prSet presAssocID="{BDB1DDCC-967D-40BA-A511-90446A89B8EA}" presName="rootText1" presStyleLbl="node0" presStyleIdx="0" presStyleCnt="1">
        <dgm:presLayoutVars>
          <dgm:chPref val="3"/>
        </dgm:presLayoutVars>
      </dgm:prSet>
      <dgm:spPr/>
    </dgm:pt>
    <dgm:pt modelId="{ECCE3EDE-10B8-437A-BB34-B6CEA6B53D42}" type="pres">
      <dgm:prSet presAssocID="{BDB1DDCC-967D-40BA-A511-90446A89B8EA}" presName="rootConnector1" presStyleLbl="node1" presStyleIdx="0" presStyleCnt="0"/>
      <dgm:spPr/>
    </dgm:pt>
    <dgm:pt modelId="{948312F4-0EA4-4A55-9A5A-64DC257696F3}" type="pres">
      <dgm:prSet presAssocID="{BDB1DDCC-967D-40BA-A511-90446A89B8EA}" presName="hierChild2" presStyleCnt="0"/>
      <dgm:spPr/>
    </dgm:pt>
    <dgm:pt modelId="{1CD3853A-4524-400C-B502-5FA403A2A6AD}" type="pres">
      <dgm:prSet presAssocID="{5738FED9-C8C4-40FE-9CEF-A7DA1FF89746}" presName="Name37" presStyleLbl="parChTrans1D2" presStyleIdx="0" presStyleCnt="3"/>
      <dgm:spPr/>
    </dgm:pt>
    <dgm:pt modelId="{316DA5EB-F544-4F00-8771-B243AB916A69}" type="pres">
      <dgm:prSet presAssocID="{EAADD1EC-214B-4871-AE7C-29D8F6F4D532}" presName="hierRoot2" presStyleCnt="0">
        <dgm:presLayoutVars>
          <dgm:hierBranch val="init"/>
        </dgm:presLayoutVars>
      </dgm:prSet>
      <dgm:spPr/>
    </dgm:pt>
    <dgm:pt modelId="{99F4C06A-8921-4F56-85F7-C97D0A070BD8}" type="pres">
      <dgm:prSet presAssocID="{EAADD1EC-214B-4871-AE7C-29D8F6F4D532}" presName="rootComposite" presStyleCnt="0"/>
      <dgm:spPr/>
    </dgm:pt>
    <dgm:pt modelId="{447CF551-8ECD-4E81-9F50-D56EC919764A}" type="pres">
      <dgm:prSet presAssocID="{EAADD1EC-214B-4871-AE7C-29D8F6F4D532}" presName="rootText" presStyleLbl="node2" presStyleIdx="0" presStyleCnt="3">
        <dgm:presLayoutVars>
          <dgm:chPref val="3"/>
        </dgm:presLayoutVars>
      </dgm:prSet>
      <dgm:spPr/>
    </dgm:pt>
    <dgm:pt modelId="{486A8F82-AF99-4F63-AFE8-471561A55AE9}" type="pres">
      <dgm:prSet presAssocID="{EAADD1EC-214B-4871-AE7C-29D8F6F4D532}" presName="rootConnector" presStyleLbl="node2" presStyleIdx="0" presStyleCnt="3"/>
      <dgm:spPr/>
    </dgm:pt>
    <dgm:pt modelId="{C6B4D78B-6A0C-4245-B7E3-DAFBC933C2B2}" type="pres">
      <dgm:prSet presAssocID="{EAADD1EC-214B-4871-AE7C-29D8F6F4D532}" presName="hierChild4" presStyleCnt="0"/>
      <dgm:spPr/>
    </dgm:pt>
    <dgm:pt modelId="{69739848-9B4F-4A8D-86F6-3F2998C5B31D}" type="pres">
      <dgm:prSet presAssocID="{EAADD1EC-214B-4871-AE7C-29D8F6F4D532}" presName="hierChild5" presStyleCnt="0"/>
      <dgm:spPr/>
    </dgm:pt>
    <dgm:pt modelId="{B48ED041-E5FE-4B23-AD28-CC0C09DDEEFF}" type="pres">
      <dgm:prSet presAssocID="{C3B97D54-C3CD-4C68-9508-0D48935BF6D8}" presName="Name37" presStyleLbl="parChTrans1D2" presStyleIdx="1" presStyleCnt="3"/>
      <dgm:spPr/>
    </dgm:pt>
    <dgm:pt modelId="{C79B6C88-49D0-42E0-9FDC-8F884FC28D28}" type="pres">
      <dgm:prSet presAssocID="{CD2AA542-FB6C-4C32-B235-E322B69222F3}" presName="hierRoot2" presStyleCnt="0">
        <dgm:presLayoutVars>
          <dgm:hierBranch val="init"/>
        </dgm:presLayoutVars>
      </dgm:prSet>
      <dgm:spPr/>
    </dgm:pt>
    <dgm:pt modelId="{4B3DE7D4-204D-47BE-B928-CC3244ECE188}" type="pres">
      <dgm:prSet presAssocID="{CD2AA542-FB6C-4C32-B235-E322B69222F3}" presName="rootComposite" presStyleCnt="0"/>
      <dgm:spPr/>
    </dgm:pt>
    <dgm:pt modelId="{37773181-E3A3-4B27-9DDA-8D63FA28B19C}" type="pres">
      <dgm:prSet presAssocID="{CD2AA542-FB6C-4C32-B235-E322B69222F3}" presName="rootText" presStyleLbl="node2" presStyleIdx="1" presStyleCnt="3">
        <dgm:presLayoutVars>
          <dgm:chPref val="3"/>
        </dgm:presLayoutVars>
      </dgm:prSet>
      <dgm:spPr/>
    </dgm:pt>
    <dgm:pt modelId="{74B5D537-8A92-4505-9D67-8E4889A7EB3B}" type="pres">
      <dgm:prSet presAssocID="{CD2AA542-FB6C-4C32-B235-E322B69222F3}" presName="rootConnector" presStyleLbl="node2" presStyleIdx="1" presStyleCnt="3"/>
      <dgm:spPr/>
    </dgm:pt>
    <dgm:pt modelId="{38BC72B9-8D6D-4D31-9C14-02F5200C7ACC}" type="pres">
      <dgm:prSet presAssocID="{CD2AA542-FB6C-4C32-B235-E322B69222F3}" presName="hierChild4" presStyleCnt="0"/>
      <dgm:spPr/>
    </dgm:pt>
    <dgm:pt modelId="{756B9D4C-A69F-4CB9-A902-C0D02D3AB452}" type="pres">
      <dgm:prSet presAssocID="{CD2AA542-FB6C-4C32-B235-E322B69222F3}" presName="hierChild5" presStyleCnt="0"/>
      <dgm:spPr/>
    </dgm:pt>
    <dgm:pt modelId="{22049E09-C01D-48E8-9E9D-251CBDE6CD92}" type="pres">
      <dgm:prSet presAssocID="{C56D9B00-F5BC-42F4-A044-778B2D2259D9}" presName="Name37" presStyleLbl="parChTrans1D2" presStyleIdx="2" presStyleCnt="3"/>
      <dgm:spPr/>
    </dgm:pt>
    <dgm:pt modelId="{3BCA43AE-3232-4BD9-A642-C7AFA3FE240D}" type="pres">
      <dgm:prSet presAssocID="{EA458127-191C-4119-84B8-98F940F3D7FC}" presName="hierRoot2" presStyleCnt="0">
        <dgm:presLayoutVars>
          <dgm:hierBranch val="init"/>
        </dgm:presLayoutVars>
      </dgm:prSet>
      <dgm:spPr/>
    </dgm:pt>
    <dgm:pt modelId="{628FA7E8-C71D-4DD9-92B6-8084B98B79B8}" type="pres">
      <dgm:prSet presAssocID="{EA458127-191C-4119-84B8-98F940F3D7FC}" presName="rootComposite" presStyleCnt="0"/>
      <dgm:spPr/>
    </dgm:pt>
    <dgm:pt modelId="{8A78674B-1C67-4971-877B-5B4215EFFFE8}" type="pres">
      <dgm:prSet presAssocID="{EA458127-191C-4119-84B8-98F940F3D7FC}" presName="rootText" presStyleLbl="node2" presStyleIdx="2" presStyleCnt="3">
        <dgm:presLayoutVars>
          <dgm:chPref val="3"/>
        </dgm:presLayoutVars>
      </dgm:prSet>
      <dgm:spPr/>
    </dgm:pt>
    <dgm:pt modelId="{67724F1D-F509-4A6D-97CD-E675D2F0C60B}" type="pres">
      <dgm:prSet presAssocID="{EA458127-191C-4119-84B8-98F940F3D7FC}" presName="rootConnector" presStyleLbl="node2" presStyleIdx="2" presStyleCnt="3"/>
      <dgm:spPr/>
    </dgm:pt>
    <dgm:pt modelId="{3EEE7A79-A1E1-4F94-BD08-7804E524712E}" type="pres">
      <dgm:prSet presAssocID="{EA458127-191C-4119-84B8-98F940F3D7FC}" presName="hierChild4" presStyleCnt="0"/>
      <dgm:spPr/>
    </dgm:pt>
    <dgm:pt modelId="{C5582920-AF46-400F-9EA4-A3C4835D37AE}" type="pres">
      <dgm:prSet presAssocID="{EA458127-191C-4119-84B8-98F940F3D7FC}" presName="hierChild5" presStyleCnt="0"/>
      <dgm:spPr/>
    </dgm:pt>
    <dgm:pt modelId="{CB5510B7-0A48-4CEF-B4CB-AA4598581694}" type="pres">
      <dgm:prSet presAssocID="{BDB1DDCC-967D-40BA-A511-90446A89B8EA}" presName="hierChild3" presStyleCnt="0"/>
      <dgm:spPr/>
    </dgm:pt>
  </dgm:ptLst>
  <dgm:cxnLst>
    <dgm:cxn modelId="{8FF79304-F0CF-4DE4-B0A8-85A6A25A200D}" type="presOf" srcId="{C3B97D54-C3CD-4C68-9508-0D48935BF6D8}" destId="{B48ED041-E5FE-4B23-AD28-CC0C09DDEEFF}" srcOrd="0" destOrd="0" presId="urn:microsoft.com/office/officeart/2005/8/layout/orgChart1"/>
    <dgm:cxn modelId="{2EA92B0B-93B0-434A-8B01-D0BFF4CEC99C}" type="presOf" srcId="{C56D9B00-F5BC-42F4-A044-778B2D2259D9}" destId="{22049E09-C01D-48E8-9E9D-251CBDE6CD92}" srcOrd="0" destOrd="0" presId="urn:microsoft.com/office/officeart/2005/8/layout/orgChart1"/>
    <dgm:cxn modelId="{92838C0E-4FA7-4BD1-8E75-3D9B50B40135}" type="presOf" srcId="{BDB1DDCC-967D-40BA-A511-90446A89B8EA}" destId="{DDC0F159-5394-4544-8C12-19105AA30584}" srcOrd="0" destOrd="0" presId="urn:microsoft.com/office/officeart/2005/8/layout/orgChart1"/>
    <dgm:cxn modelId="{F5638E0F-D889-4746-A0E8-2F9F5291E3C0}" type="presOf" srcId="{EAADD1EC-214B-4871-AE7C-29D8F6F4D532}" destId="{447CF551-8ECD-4E81-9F50-D56EC919764A}" srcOrd="0" destOrd="0" presId="urn:microsoft.com/office/officeart/2005/8/layout/orgChart1"/>
    <dgm:cxn modelId="{F0056223-94D0-4D81-903F-0F7D4FA80FB0}" srcId="{BDB1DDCC-967D-40BA-A511-90446A89B8EA}" destId="{CD2AA542-FB6C-4C32-B235-E322B69222F3}" srcOrd="1" destOrd="0" parTransId="{C3B97D54-C3CD-4C68-9508-0D48935BF6D8}" sibTransId="{C1BD96D8-056B-4110-9E73-BDBA80646D43}"/>
    <dgm:cxn modelId="{23B6E12D-BA8D-4AA3-A1DD-20FA01AADEAD}" type="presOf" srcId="{BDB1DDCC-967D-40BA-A511-90446A89B8EA}" destId="{ECCE3EDE-10B8-437A-BB34-B6CEA6B53D42}" srcOrd="1" destOrd="0" presId="urn:microsoft.com/office/officeart/2005/8/layout/orgChart1"/>
    <dgm:cxn modelId="{07C27D62-9BA7-4591-BD68-21372DAAB4DF}" srcId="{BDB1DDCC-967D-40BA-A511-90446A89B8EA}" destId="{EA458127-191C-4119-84B8-98F940F3D7FC}" srcOrd="2" destOrd="0" parTransId="{C56D9B00-F5BC-42F4-A044-778B2D2259D9}" sibTransId="{E1EA62E2-F29F-4616-9702-98E14DC4863B}"/>
    <dgm:cxn modelId="{79E26F66-2E29-4636-A51B-E01AEE655C00}" type="presOf" srcId="{CD2AA542-FB6C-4C32-B235-E322B69222F3}" destId="{37773181-E3A3-4B27-9DDA-8D63FA28B19C}" srcOrd="0" destOrd="0" presId="urn:microsoft.com/office/officeart/2005/8/layout/orgChart1"/>
    <dgm:cxn modelId="{50FB004D-F31A-4DEC-9B3A-60BBA703AF77}" type="presOf" srcId="{CD2AA542-FB6C-4C32-B235-E322B69222F3}" destId="{74B5D537-8A92-4505-9D67-8E4889A7EB3B}" srcOrd="1" destOrd="0" presId="urn:microsoft.com/office/officeart/2005/8/layout/orgChart1"/>
    <dgm:cxn modelId="{AF692C9C-3DA0-42F1-BE7E-8FFE574406D5}" type="presOf" srcId="{EAADD1EC-214B-4871-AE7C-29D8F6F4D532}" destId="{486A8F82-AF99-4F63-AFE8-471561A55AE9}" srcOrd="1" destOrd="0" presId="urn:microsoft.com/office/officeart/2005/8/layout/orgChart1"/>
    <dgm:cxn modelId="{ABF234A7-6DF1-480E-8A41-B4A7597AA158}" type="presOf" srcId="{EA458127-191C-4119-84B8-98F940F3D7FC}" destId="{67724F1D-F509-4A6D-97CD-E675D2F0C60B}" srcOrd="1" destOrd="0" presId="urn:microsoft.com/office/officeart/2005/8/layout/orgChart1"/>
    <dgm:cxn modelId="{D68C10C6-41C1-4EB0-B44C-6E7DA33950B0}" srcId="{9A1B94D9-8D63-449E-8844-FB0D5E1B8072}" destId="{BDB1DDCC-967D-40BA-A511-90446A89B8EA}" srcOrd="0" destOrd="0" parTransId="{E8DE3AA3-8C2B-4FD0-9661-AC8EE124193B}" sibTransId="{4DF433BA-619C-4335-99CC-1E505431AE47}"/>
    <dgm:cxn modelId="{4C179CCC-B6AF-4CA0-9E91-A91929680AEC}" type="presOf" srcId="{5738FED9-C8C4-40FE-9CEF-A7DA1FF89746}" destId="{1CD3853A-4524-400C-B502-5FA403A2A6AD}" srcOrd="0" destOrd="0" presId="urn:microsoft.com/office/officeart/2005/8/layout/orgChart1"/>
    <dgm:cxn modelId="{42C009D3-A737-4DA1-A45F-0A6759843020}" type="presOf" srcId="{9A1B94D9-8D63-449E-8844-FB0D5E1B8072}" destId="{1676F200-E501-4E21-A0FC-5A062BB2B554}" srcOrd="0" destOrd="0" presId="urn:microsoft.com/office/officeart/2005/8/layout/orgChart1"/>
    <dgm:cxn modelId="{9D51B6E3-02C2-436A-A704-47F3A336D841}" type="presOf" srcId="{EA458127-191C-4119-84B8-98F940F3D7FC}" destId="{8A78674B-1C67-4971-877B-5B4215EFFFE8}" srcOrd="0" destOrd="0" presId="urn:microsoft.com/office/officeart/2005/8/layout/orgChart1"/>
    <dgm:cxn modelId="{AF13AFEC-6D92-4AC2-A8A2-28752DAD901C}" srcId="{BDB1DDCC-967D-40BA-A511-90446A89B8EA}" destId="{EAADD1EC-214B-4871-AE7C-29D8F6F4D532}" srcOrd="0" destOrd="0" parTransId="{5738FED9-C8C4-40FE-9CEF-A7DA1FF89746}" sibTransId="{8E33C64A-444A-4F84-B8AD-AB495F8E97CF}"/>
    <dgm:cxn modelId="{CC20986F-20F3-487D-8277-03FF1F38CE42}" type="presParOf" srcId="{1676F200-E501-4E21-A0FC-5A062BB2B554}" destId="{1AD1268F-BFEE-4437-948C-2EAD2B083B53}" srcOrd="0" destOrd="0" presId="urn:microsoft.com/office/officeart/2005/8/layout/orgChart1"/>
    <dgm:cxn modelId="{853D852D-82F5-46D3-A524-5D4684A75C51}" type="presParOf" srcId="{1AD1268F-BFEE-4437-948C-2EAD2B083B53}" destId="{EDC611A4-65CC-4F20-9E70-DD48F44D3438}" srcOrd="0" destOrd="0" presId="urn:microsoft.com/office/officeart/2005/8/layout/orgChart1"/>
    <dgm:cxn modelId="{0155E191-F19D-496B-9EA0-D70B8621C5E8}" type="presParOf" srcId="{EDC611A4-65CC-4F20-9E70-DD48F44D3438}" destId="{DDC0F159-5394-4544-8C12-19105AA30584}" srcOrd="0" destOrd="0" presId="urn:microsoft.com/office/officeart/2005/8/layout/orgChart1"/>
    <dgm:cxn modelId="{7E80A1A7-92C6-4FA0-A5C1-86008F4BAA5E}" type="presParOf" srcId="{EDC611A4-65CC-4F20-9E70-DD48F44D3438}" destId="{ECCE3EDE-10B8-437A-BB34-B6CEA6B53D42}" srcOrd="1" destOrd="0" presId="urn:microsoft.com/office/officeart/2005/8/layout/orgChart1"/>
    <dgm:cxn modelId="{DCE4AD22-D16A-4613-BCEF-C68B0A883399}" type="presParOf" srcId="{1AD1268F-BFEE-4437-948C-2EAD2B083B53}" destId="{948312F4-0EA4-4A55-9A5A-64DC257696F3}" srcOrd="1" destOrd="0" presId="urn:microsoft.com/office/officeart/2005/8/layout/orgChart1"/>
    <dgm:cxn modelId="{4DC62F8E-B4A9-42B3-B466-1116895739AA}" type="presParOf" srcId="{948312F4-0EA4-4A55-9A5A-64DC257696F3}" destId="{1CD3853A-4524-400C-B502-5FA403A2A6AD}" srcOrd="0" destOrd="0" presId="urn:microsoft.com/office/officeart/2005/8/layout/orgChart1"/>
    <dgm:cxn modelId="{E53C3AF8-B5DD-4AF9-8EAA-B3F5BD2D9F04}" type="presParOf" srcId="{948312F4-0EA4-4A55-9A5A-64DC257696F3}" destId="{316DA5EB-F544-4F00-8771-B243AB916A69}" srcOrd="1" destOrd="0" presId="urn:microsoft.com/office/officeart/2005/8/layout/orgChart1"/>
    <dgm:cxn modelId="{0A0FEA3B-79C6-49E9-9454-CBB111087D2C}" type="presParOf" srcId="{316DA5EB-F544-4F00-8771-B243AB916A69}" destId="{99F4C06A-8921-4F56-85F7-C97D0A070BD8}" srcOrd="0" destOrd="0" presId="urn:microsoft.com/office/officeart/2005/8/layout/orgChart1"/>
    <dgm:cxn modelId="{FE9C2661-9CF3-4D93-9149-ABA875510650}" type="presParOf" srcId="{99F4C06A-8921-4F56-85F7-C97D0A070BD8}" destId="{447CF551-8ECD-4E81-9F50-D56EC919764A}" srcOrd="0" destOrd="0" presId="urn:microsoft.com/office/officeart/2005/8/layout/orgChart1"/>
    <dgm:cxn modelId="{62BAFFD4-D343-4F27-8940-CCCE90790B45}" type="presParOf" srcId="{99F4C06A-8921-4F56-85F7-C97D0A070BD8}" destId="{486A8F82-AF99-4F63-AFE8-471561A55AE9}" srcOrd="1" destOrd="0" presId="urn:microsoft.com/office/officeart/2005/8/layout/orgChart1"/>
    <dgm:cxn modelId="{30768974-AC58-4072-8DF2-F9911443085E}" type="presParOf" srcId="{316DA5EB-F544-4F00-8771-B243AB916A69}" destId="{C6B4D78B-6A0C-4245-B7E3-DAFBC933C2B2}" srcOrd="1" destOrd="0" presId="urn:microsoft.com/office/officeart/2005/8/layout/orgChart1"/>
    <dgm:cxn modelId="{C1593EC0-B637-47D3-A533-07B79EC561AC}" type="presParOf" srcId="{316DA5EB-F544-4F00-8771-B243AB916A69}" destId="{69739848-9B4F-4A8D-86F6-3F2998C5B31D}" srcOrd="2" destOrd="0" presId="urn:microsoft.com/office/officeart/2005/8/layout/orgChart1"/>
    <dgm:cxn modelId="{75A5BF9D-0C1F-4475-84C9-B93CF3B6F519}" type="presParOf" srcId="{948312F4-0EA4-4A55-9A5A-64DC257696F3}" destId="{B48ED041-E5FE-4B23-AD28-CC0C09DDEEFF}" srcOrd="2" destOrd="0" presId="urn:microsoft.com/office/officeart/2005/8/layout/orgChart1"/>
    <dgm:cxn modelId="{ADB15969-D803-49FA-B76C-B473EE3A696A}" type="presParOf" srcId="{948312F4-0EA4-4A55-9A5A-64DC257696F3}" destId="{C79B6C88-49D0-42E0-9FDC-8F884FC28D28}" srcOrd="3" destOrd="0" presId="urn:microsoft.com/office/officeart/2005/8/layout/orgChart1"/>
    <dgm:cxn modelId="{651B1777-C459-4B92-A16E-97B89710FFE4}" type="presParOf" srcId="{C79B6C88-49D0-42E0-9FDC-8F884FC28D28}" destId="{4B3DE7D4-204D-47BE-B928-CC3244ECE188}" srcOrd="0" destOrd="0" presId="urn:microsoft.com/office/officeart/2005/8/layout/orgChart1"/>
    <dgm:cxn modelId="{7D2F0DD2-122F-4FF8-80D3-D748BB7C29B2}" type="presParOf" srcId="{4B3DE7D4-204D-47BE-B928-CC3244ECE188}" destId="{37773181-E3A3-4B27-9DDA-8D63FA28B19C}" srcOrd="0" destOrd="0" presId="urn:microsoft.com/office/officeart/2005/8/layout/orgChart1"/>
    <dgm:cxn modelId="{08DC78B9-DA26-4354-9808-8707126AF336}" type="presParOf" srcId="{4B3DE7D4-204D-47BE-B928-CC3244ECE188}" destId="{74B5D537-8A92-4505-9D67-8E4889A7EB3B}" srcOrd="1" destOrd="0" presId="urn:microsoft.com/office/officeart/2005/8/layout/orgChart1"/>
    <dgm:cxn modelId="{A2AAE738-F9C1-4105-AC80-3DD66F428E34}" type="presParOf" srcId="{C79B6C88-49D0-42E0-9FDC-8F884FC28D28}" destId="{38BC72B9-8D6D-4D31-9C14-02F5200C7ACC}" srcOrd="1" destOrd="0" presId="urn:microsoft.com/office/officeart/2005/8/layout/orgChart1"/>
    <dgm:cxn modelId="{E59DA12B-E0FE-4D8E-AE65-3785457CA1EB}" type="presParOf" srcId="{C79B6C88-49D0-42E0-9FDC-8F884FC28D28}" destId="{756B9D4C-A69F-4CB9-A902-C0D02D3AB452}" srcOrd="2" destOrd="0" presId="urn:microsoft.com/office/officeart/2005/8/layout/orgChart1"/>
    <dgm:cxn modelId="{31BDE0FE-9919-45D9-A00D-6409D660A8AC}" type="presParOf" srcId="{948312F4-0EA4-4A55-9A5A-64DC257696F3}" destId="{22049E09-C01D-48E8-9E9D-251CBDE6CD92}" srcOrd="4" destOrd="0" presId="urn:microsoft.com/office/officeart/2005/8/layout/orgChart1"/>
    <dgm:cxn modelId="{D0D92C75-2FDD-4323-A7D9-6597F819B67B}" type="presParOf" srcId="{948312F4-0EA4-4A55-9A5A-64DC257696F3}" destId="{3BCA43AE-3232-4BD9-A642-C7AFA3FE240D}" srcOrd="5" destOrd="0" presId="urn:microsoft.com/office/officeart/2005/8/layout/orgChart1"/>
    <dgm:cxn modelId="{9931B907-72CA-4B3A-9881-B8EAD9987CE1}" type="presParOf" srcId="{3BCA43AE-3232-4BD9-A642-C7AFA3FE240D}" destId="{628FA7E8-C71D-4DD9-92B6-8084B98B79B8}" srcOrd="0" destOrd="0" presId="urn:microsoft.com/office/officeart/2005/8/layout/orgChart1"/>
    <dgm:cxn modelId="{29B27DE5-116D-45EE-B850-D593C80E032C}" type="presParOf" srcId="{628FA7E8-C71D-4DD9-92B6-8084B98B79B8}" destId="{8A78674B-1C67-4971-877B-5B4215EFFFE8}" srcOrd="0" destOrd="0" presId="urn:microsoft.com/office/officeart/2005/8/layout/orgChart1"/>
    <dgm:cxn modelId="{87BB4039-EF29-4F71-804B-C1BCE3544BB0}" type="presParOf" srcId="{628FA7E8-C71D-4DD9-92B6-8084B98B79B8}" destId="{67724F1D-F509-4A6D-97CD-E675D2F0C60B}" srcOrd="1" destOrd="0" presId="urn:microsoft.com/office/officeart/2005/8/layout/orgChart1"/>
    <dgm:cxn modelId="{9C71570F-8BEE-429B-8650-1779FB1CB51E}" type="presParOf" srcId="{3BCA43AE-3232-4BD9-A642-C7AFA3FE240D}" destId="{3EEE7A79-A1E1-4F94-BD08-7804E524712E}" srcOrd="1" destOrd="0" presId="urn:microsoft.com/office/officeart/2005/8/layout/orgChart1"/>
    <dgm:cxn modelId="{37362592-3144-41F6-BAA9-83487263FADD}" type="presParOf" srcId="{3BCA43AE-3232-4BD9-A642-C7AFA3FE240D}" destId="{C5582920-AF46-400F-9EA4-A3C4835D37AE}" srcOrd="2" destOrd="0" presId="urn:microsoft.com/office/officeart/2005/8/layout/orgChart1"/>
    <dgm:cxn modelId="{42433288-78AB-414B-A7A4-5B72FCC7B0A9}" type="presParOf" srcId="{1AD1268F-BFEE-4437-948C-2EAD2B083B53}" destId="{CB5510B7-0A48-4CEF-B4CB-AA459858169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049E09-C01D-48E8-9E9D-251CBDE6CD92}">
      <dsp:nvSpPr>
        <dsp:cNvPr id="0" name=""/>
        <dsp:cNvSpPr/>
      </dsp:nvSpPr>
      <dsp:spPr>
        <a:xfrm>
          <a:off x="3048000" y="1310778"/>
          <a:ext cx="2156482" cy="374265"/>
        </a:xfrm>
        <a:custGeom>
          <a:avLst/>
          <a:gdLst/>
          <a:ahLst/>
          <a:cxnLst/>
          <a:rect l="0" t="0" r="0" b="0"/>
          <a:pathLst>
            <a:path>
              <a:moveTo>
                <a:pt x="0" y="0"/>
              </a:moveTo>
              <a:lnTo>
                <a:pt x="0" y="187132"/>
              </a:lnTo>
              <a:lnTo>
                <a:pt x="2156482" y="187132"/>
              </a:lnTo>
              <a:lnTo>
                <a:pt x="2156482" y="37426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8ED041-E5FE-4B23-AD28-CC0C09DDEEFF}">
      <dsp:nvSpPr>
        <dsp:cNvPr id="0" name=""/>
        <dsp:cNvSpPr/>
      </dsp:nvSpPr>
      <dsp:spPr>
        <a:xfrm>
          <a:off x="3002280" y="1310778"/>
          <a:ext cx="91440" cy="374265"/>
        </a:xfrm>
        <a:custGeom>
          <a:avLst/>
          <a:gdLst/>
          <a:ahLst/>
          <a:cxnLst/>
          <a:rect l="0" t="0" r="0" b="0"/>
          <a:pathLst>
            <a:path>
              <a:moveTo>
                <a:pt x="45720" y="0"/>
              </a:moveTo>
              <a:lnTo>
                <a:pt x="45720" y="37426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D3853A-4524-400C-B502-5FA403A2A6AD}">
      <dsp:nvSpPr>
        <dsp:cNvPr id="0" name=""/>
        <dsp:cNvSpPr/>
      </dsp:nvSpPr>
      <dsp:spPr>
        <a:xfrm>
          <a:off x="891517" y="1310778"/>
          <a:ext cx="2156482" cy="374265"/>
        </a:xfrm>
        <a:custGeom>
          <a:avLst/>
          <a:gdLst/>
          <a:ahLst/>
          <a:cxnLst/>
          <a:rect l="0" t="0" r="0" b="0"/>
          <a:pathLst>
            <a:path>
              <a:moveTo>
                <a:pt x="2156482" y="0"/>
              </a:moveTo>
              <a:lnTo>
                <a:pt x="2156482" y="187132"/>
              </a:lnTo>
              <a:lnTo>
                <a:pt x="0" y="187132"/>
              </a:lnTo>
              <a:lnTo>
                <a:pt x="0" y="37426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C0F159-5394-4544-8C12-19105AA30584}">
      <dsp:nvSpPr>
        <dsp:cNvPr id="0" name=""/>
        <dsp:cNvSpPr/>
      </dsp:nvSpPr>
      <dsp:spPr>
        <a:xfrm>
          <a:off x="2156891" y="419670"/>
          <a:ext cx="1782216" cy="8911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GB" sz="2300" kern="1200" dirty="0"/>
            <a:t>Projects</a:t>
          </a:r>
        </a:p>
      </dsp:txBody>
      <dsp:txXfrm>
        <a:off x="2156891" y="419670"/>
        <a:ext cx="1782216" cy="891108"/>
      </dsp:txXfrm>
    </dsp:sp>
    <dsp:sp modelId="{447CF551-8ECD-4E81-9F50-D56EC919764A}">
      <dsp:nvSpPr>
        <dsp:cNvPr id="0" name=""/>
        <dsp:cNvSpPr/>
      </dsp:nvSpPr>
      <dsp:spPr>
        <a:xfrm>
          <a:off x="409" y="1685044"/>
          <a:ext cx="1782216" cy="8911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GB" sz="2300" kern="1200" dirty="0"/>
            <a:t>People management</a:t>
          </a:r>
        </a:p>
      </dsp:txBody>
      <dsp:txXfrm>
        <a:off x="409" y="1685044"/>
        <a:ext cx="1782216" cy="891108"/>
      </dsp:txXfrm>
    </dsp:sp>
    <dsp:sp modelId="{37773181-E3A3-4B27-9DDA-8D63FA28B19C}">
      <dsp:nvSpPr>
        <dsp:cNvPr id="0" name=""/>
        <dsp:cNvSpPr/>
      </dsp:nvSpPr>
      <dsp:spPr>
        <a:xfrm>
          <a:off x="2156891" y="1685044"/>
          <a:ext cx="1782216" cy="8911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GB" sz="2300" kern="1200" dirty="0"/>
            <a:t>Time management</a:t>
          </a:r>
        </a:p>
      </dsp:txBody>
      <dsp:txXfrm>
        <a:off x="2156891" y="1685044"/>
        <a:ext cx="1782216" cy="891108"/>
      </dsp:txXfrm>
    </dsp:sp>
    <dsp:sp modelId="{8A78674B-1C67-4971-877B-5B4215EFFFE8}">
      <dsp:nvSpPr>
        <dsp:cNvPr id="0" name=""/>
        <dsp:cNvSpPr/>
      </dsp:nvSpPr>
      <dsp:spPr>
        <a:xfrm>
          <a:off x="4313373" y="1685044"/>
          <a:ext cx="1782216" cy="8911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GB" sz="2300" kern="1200" dirty="0"/>
            <a:t>Materials management</a:t>
          </a:r>
        </a:p>
      </dsp:txBody>
      <dsp:txXfrm>
        <a:off x="4313373" y="1685044"/>
        <a:ext cx="1782216" cy="89110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79768" y="4715153"/>
            <a:ext cx="5438140" cy="4466987"/>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p: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498878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GB" sz="1600" b="0" i="0" dirty="0">
                <a:solidFill>
                  <a:srgbClr val="555555"/>
                </a:solidFill>
                <a:effectLst/>
                <a:latin typeface="robotoregular"/>
              </a:rPr>
              <a:t>Responsibility is an agreement between two or more people for the purpose of achieving a desired result.</a:t>
            </a:r>
          </a:p>
          <a:p>
            <a:r>
              <a:rPr lang="en-GB" sz="1600" b="0" i="0" dirty="0">
                <a:solidFill>
                  <a:srgbClr val="555555"/>
                </a:solidFill>
                <a:effectLst/>
                <a:latin typeface="robotoregular"/>
              </a:rPr>
              <a:t>Accountability is a consequence of assigned responsibility.</a:t>
            </a:r>
          </a:p>
          <a:p>
            <a:r>
              <a:rPr lang="en-GB" sz="1600" b="0" i="0" dirty="0">
                <a:solidFill>
                  <a:srgbClr val="555555"/>
                </a:solidFill>
                <a:effectLst/>
                <a:latin typeface="robotoregular"/>
              </a:rPr>
              <a:t>Authority is the power given to a person to complete the assigned responsibility.</a:t>
            </a:r>
          </a:p>
          <a:p>
            <a:r>
              <a:rPr lang="en-GB" b="0" i="0" dirty="0">
                <a:solidFill>
                  <a:srgbClr val="555555"/>
                </a:solidFill>
                <a:effectLst/>
                <a:latin typeface="robotoregular"/>
              </a:rPr>
              <a:t>Project managers must maintain good balance in assigning responsibility, delegating authority, and holding people accountable.</a:t>
            </a:r>
            <a:br>
              <a:rPr lang="en-GB" dirty="0"/>
            </a:br>
            <a:br>
              <a:rPr lang="en-GB" dirty="0"/>
            </a:br>
            <a:br>
              <a:rPr lang="en-GB" dirty="0"/>
            </a:br>
            <a:endParaRPr lang="en-GB" b="0" i="0" dirty="0">
              <a:solidFill>
                <a:srgbClr val="555555"/>
              </a:solidFill>
              <a:effectLst/>
              <a:latin typeface="robotoregular"/>
            </a:endParaRPr>
          </a:p>
          <a:p>
            <a:endParaRPr lang="en-GB" dirty="0"/>
          </a:p>
        </p:txBody>
      </p:sp>
    </p:spTree>
    <p:extLst>
      <p:ext uri="{BB962C8B-B14F-4D97-AF65-F5344CB8AC3E}">
        <p14:creationId xmlns:p14="http://schemas.microsoft.com/office/powerpoint/2010/main" val="1601246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GB" dirty="0"/>
              <a:t>Its an unofficial stage in management.</a:t>
            </a:r>
          </a:p>
          <a:p>
            <a:r>
              <a:rPr lang="en-GB" dirty="0"/>
              <a:t>Mentoring is a good opportunity to learn to manage in a fairly safe way.</a:t>
            </a:r>
          </a:p>
          <a:p>
            <a:r>
              <a:rPr lang="en-GB" dirty="0"/>
              <a:t>No one gets fired for being a bad mentor.</a:t>
            </a:r>
          </a:p>
          <a:p>
            <a:r>
              <a:rPr lang="en-GB" dirty="0"/>
              <a:t>Mentoring an intern is a more formal way of managing</a:t>
            </a:r>
          </a:p>
          <a:p>
            <a:r>
              <a:rPr lang="en-GB" dirty="0"/>
              <a:t>Make sure to identify a project for your mentee in the introductory meeting</a:t>
            </a:r>
          </a:p>
          <a:p>
            <a:r>
              <a:rPr lang="en-GB" dirty="0"/>
              <a:t>Devise action plan</a:t>
            </a:r>
          </a:p>
          <a:p>
            <a:endParaRPr lang="en-GB" dirty="0"/>
          </a:p>
        </p:txBody>
      </p:sp>
    </p:spTree>
    <p:extLst>
      <p:ext uri="{BB962C8B-B14F-4D97-AF65-F5344CB8AC3E}">
        <p14:creationId xmlns:p14="http://schemas.microsoft.com/office/powerpoint/2010/main" val="1929550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829195da00_0_506: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829195da00_0_506: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829195da00_0_506: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829195da00_0_506: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15763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829195da00_0_506: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829195da00_0_506: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17811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829195da00_0_506: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829195da00_0_506: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GB" b="0" i="0" dirty="0">
                <a:solidFill>
                  <a:srgbClr val="374151"/>
                </a:solidFill>
                <a:effectLst/>
                <a:latin typeface="Söhne"/>
              </a:rPr>
              <a:t>Democratic management involves decision-making through the input of the team members.</a:t>
            </a:r>
          </a:p>
          <a:p>
            <a:pPr marL="171450" lvl="0" indent="-171450" algn="l" rtl="0">
              <a:spcBef>
                <a:spcPts val="0"/>
              </a:spcBef>
              <a:spcAft>
                <a:spcPts val="0"/>
              </a:spcAft>
            </a:pPr>
            <a:r>
              <a:rPr lang="en-GB" b="0" i="0" dirty="0">
                <a:solidFill>
                  <a:srgbClr val="374151"/>
                </a:solidFill>
                <a:effectLst/>
                <a:latin typeface="Söhne"/>
              </a:rPr>
              <a:t>Charismatic leaders use their personal charm and appeal to inspire and influence their teams.</a:t>
            </a:r>
          </a:p>
          <a:p>
            <a:pPr marL="171450" lvl="0" indent="-171450" algn="l" rtl="0">
              <a:spcBef>
                <a:spcPts val="0"/>
              </a:spcBef>
              <a:spcAft>
                <a:spcPts val="0"/>
              </a:spcAft>
            </a:pPr>
            <a:r>
              <a:rPr lang="en-GB" b="0" i="0" dirty="0">
                <a:solidFill>
                  <a:srgbClr val="374151"/>
                </a:solidFill>
                <a:effectLst/>
                <a:latin typeface="Söhne"/>
              </a:rPr>
              <a:t>Bureaucratic leaders follow established rules and procedures. </a:t>
            </a:r>
          </a:p>
          <a:p>
            <a:pPr marL="171450" lvl="0" indent="-171450" algn="l" rtl="0">
              <a:spcBef>
                <a:spcPts val="0"/>
              </a:spcBef>
              <a:spcAft>
                <a:spcPts val="0"/>
              </a:spcAft>
            </a:pPr>
            <a:r>
              <a:rPr lang="en-GB" b="0" i="0" dirty="0">
                <a:solidFill>
                  <a:srgbClr val="374151"/>
                </a:solidFill>
                <a:effectLst/>
                <a:latin typeface="Söhne"/>
              </a:rPr>
              <a:t>Collaborative leaders prioritize teamwork and seek input from various team members.</a:t>
            </a:r>
          </a:p>
          <a:p>
            <a:pPr marL="171450" lvl="0" indent="-171450" algn="l" rtl="0">
              <a:spcBef>
                <a:spcPts val="0"/>
              </a:spcBef>
              <a:spcAft>
                <a:spcPts val="0"/>
              </a:spcAft>
            </a:pPr>
            <a:r>
              <a:rPr lang="en-GB" b="0" i="0" dirty="0">
                <a:solidFill>
                  <a:srgbClr val="374151"/>
                </a:solidFill>
                <a:effectLst/>
                <a:latin typeface="Söhne"/>
              </a:rPr>
              <a:t>Laissez-faire leaders provide their team members with significant autonomy and decision-making authority.</a:t>
            </a:r>
          </a:p>
          <a:p>
            <a:pPr marL="171450" lvl="0" indent="-171450" algn="l" rtl="0">
              <a:spcBef>
                <a:spcPts val="0"/>
              </a:spcBef>
              <a:spcAft>
                <a:spcPts val="0"/>
              </a:spcAft>
            </a:pPr>
            <a:r>
              <a:rPr lang="en-GB" b="0" i="0" dirty="0">
                <a:solidFill>
                  <a:srgbClr val="374151"/>
                </a:solidFill>
                <a:effectLst/>
                <a:latin typeface="Söhne"/>
              </a:rPr>
              <a:t>Servant leaders prioritize the well-being and development of their team members. They focus on serving others and facilitating their growth. This style fosters a positive organizational culture.</a:t>
            </a:r>
          </a:p>
          <a:p>
            <a:pPr marL="171450" lvl="0" indent="-171450" algn="l" rtl="0">
              <a:spcBef>
                <a:spcPts val="0"/>
              </a:spcBef>
              <a:spcAft>
                <a:spcPts val="0"/>
              </a:spcAft>
            </a:pPr>
            <a:r>
              <a:rPr lang="en-GB" b="0" i="0" dirty="0">
                <a:solidFill>
                  <a:srgbClr val="374151"/>
                </a:solidFill>
                <a:effectLst/>
                <a:latin typeface="Söhne"/>
              </a:rPr>
              <a:t>Results-oriented leaders focus on achieving specific outcomes and are less concerned with the specific methods used to achieve them.</a:t>
            </a:r>
          </a:p>
          <a:p>
            <a:pPr marL="0" lvl="0" indent="0" algn="l" rtl="0">
              <a:spcBef>
                <a:spcPts val="0"/>
              </a:spcBef>
              <a:spcAft>
                <a:spcPts val="0"/>
              </a:spcAft>
              <a:buNone/>
            </a:pPr>
            <a:endParaRPr lang="en-GB" b="0" i="0" dirty="0">
              <a:solidFill>
                <a:srgbClr val="374151"/>
              </a:solidFill>
              <a:effectLst/>
              <a:latin typeface="Söhne"/>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29742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805831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84f1d6e230_0_12: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84f1d6e230_0_12: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dirty="0"/>
              <a:t>Project work and functional work are different.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dirty="0"/>
              <a:t>Project managers can be found within Functional teams and once projects are over the teams are disbanded back into the functional organisation.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dirty="0"/>
              <a:t>A mix of functional and project organisation structure is called the matrix organisation</a:t>
            </a:r>
          </a:p>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84f1d6e230_0_19: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84f1d6e230_0_19: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829195da00_0_469: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829195da00_0_469: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829195da00_0_662: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829195da00_0_662: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829195da00_0_667: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829195da00_0_667: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99087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829195da00_0_484: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829195da00_0_484: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829195da00_0_493: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829195da00_0_493: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GB" sz="1100" dirty="0">
                <a:solidFill>
                  <a:schemeClr val="accent5"/>
                </a:solidFill>
              </a:rPr>
              <a:t>Team members</a:t>
            </a:r>
            <a:r>
              <a:rPr lang="en-GB" sz="1100" b="0" i="0" dirty="0">
                <a:solidFill>
                  <a:srgbClr val="555555"/>
                </a:solidFill>
                <a:effectLst/>
                <a:latin typeface="robotoregular"/>
              </a:rPr>
              <a:t>. </a:t>
            </a:r>
            <a:r>
              <a:rPr lang="en-GB" sz="1100" dirty="0"/>
              <a:t>The people who work with the project manager directly or indirectly to accomplish project goals and complete project activities.</a:t>
            </a:r>
            <a:br>
              <a:rPr lang="en-GB" sz="1100" dirty="0"/>
            </a:br>
            <a:r>
              <a:rPr lang="en-GB" sz="1100" dirty="0">
                <a:solidFill>
                  <a:schemeClr val="accent5"/>
                </a:solidFill>
              </a:rPr>
              <a:t>Project Manager- </a:t>
            </a:r>
            <a:r>
              <a:rPr lang="en-GB" sz="1100" dirty="0"/>
              <a:t>The person who manages a specific project who is expected to meet the approved objectives of the project including the project scope budget and schedule.</a:t>
            </a:r>
          </a:p>
          <a:p>
            <a:endParaRPr lang="en-GB" dirty="0"/>
          </a:p>
        </p:txBody>
      </p:sp>
    </p:spTree>
    <p:extLst>
      <p:ext uri="{BB962C8B-B14F-4D97-AF65-F5344CB8AC3E}">
        <p14:creationId xmlns:p14="http://schemas.microsoft.com/office/powerpoint/2010/main" val="4161231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0" i="0" dirty="0">
                <a:solidFill>
                  <a:srgbClr val="555555"/>
                </a:solidFill>
                <a:effectLst/>
                <a:latin typeface="robotoregular"/>
              </a:rPr>
              <a:t>The sponsor owns the business case which justifies investment in the project</a:t>
            </a:r>
          </a:p>
          <a:p>
            <a:r>
              <a:rPr lang="en-GB" b="0" i="0" dirty="0">
                <a:solidFill>
                  <a:srgbClr val="555555"/>
                </a:solidFill>
                <a:effectLst/>
                <a:latin typeface="robotoregular"/>
              </a:rPr>
              <a:t>The responsibility of the sponsor is to ensure that the project remains a viable proposition and that benefits are realised.</a:t>
            </a:r>
          </a:p>
          <a:p>
            <a:r>
              <a:rPr lang="en-GB" b="0" i="0" dirty="0">
                <a:solidFill>
                  <a:srgbClr val="555555"/>
                </a:solidFill>
                <a:effectLst/>
                <a:latin typeface="robotoregular"/>
              </a:rPr>
              <a:t>Project manager owns the project management plan</a:t>
            </a:r>
          </a:p>
          <a:p>
            <a:r>
              <a:rPr lang="en-GB" b="0" i="0" dirty="0">
                <a:solidFill>
                  <a:srgbClr val="555555"/>
                </a:solidFill>
                <a:effectLst/>
                <a:latin typeface="robotoregular"/>
              </a:rPr>
              <a:t>Users define user acceptance criteria.</a:t>
            </a:r>
          </a:p>
          <a:p>
            <a:r>
              <a:rPr lang="en-GB" b="0" i="0" dirty="0">
                <a:solidFill>
                  <a:srgbClr val="555555"/>
                </a:solidFill>
                <a:effectLst/>
                <a:latin typeface="robotoregular"/>
              </a:rPr>
              <a:t>The team member is allocated work to do in the project.</a:t>
            </a:r>
            <a:endParaRPr lang="en-GB" dirty="0"/>
          </a:p>
        </p:txBody>
      </p:sp>
    </p:spTree>
    <p:extLst>
      <p:ext uri="{BB962C8B-B14F-4D97-AF65-F5344CB8AC3E}">
        <p14:creationId xmlns:p14="http://schemas.microsoft.com/office/powerpoint/2010/main" val="1192218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82ef5a12d2_0_4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82ef5a12d2_0_48: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82ef5a12d2_0_4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82ef5a12d2_0_48: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04475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829195da00_0_49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829195da00_0_498: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UoS" type="title">
  <p:cSld name="TITLE">
    <p:bg>
      <p:bgPr>
        <a:solidFill>
          <a:srgbClr val="2D2D2B"/>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685800" y="2895600"/>
            <a:ext cx="424800" cy="0"/>
          </a:xfrm>
          <a:prstGeom prst="straightConnector1">
            <a:avLst/>
          </a:prstGeom>
          <a:noFill/>
          <a:ln w="38100" cap="flat" cmpd="sng">
            <a:solidFill>
              <a:schemeClr val="accent4"/>
            </a:solidFill>
            <a:prstDash val="solid"/>
            <a:round/>
            <a:headEnd type="none" w="sm" len="sm"/>
            <a:tailEnd type="none" w="sm" len="sm"/>
          </a:ln>
        </p:spPr>
      </p:cxnSp>
      <p:sp>
        <p:nvSpPr>
          <p:cNvPr id="11" name="Google Shape;11;p2"/>
          <p:cNvSpPr txBox="1">
            <a:spLocks noGrp="1"/>
          </p:cNvSpPr>
          <p:nvPr>
            <p:ph type="ctrTitle"/>
          </p:nvPr>
        </p:nvSpPr>
        <p:spPr>
          <a:xfrm>
            <a:off x="457200" y="1219200"/>
            <a:ext cx="5783400" cy="1457400"/>
          </a:xfrm>
          <a:prstGeom prst="rect">
            <a:avLst/>
          </a:prstGeom>
        </p:spPr>
        <p:txBody>
          <a:bodyPr spcFirstLastPara="1" wrap="square" lIns="91425" tIns="91425" rIns="91425" bIns="91425" anchor="b" anchorCtr="0">
            <a:normAutofit/>
          </a:bodyPr>
          <a:lstStyle>
            <a:lvl1pPr lvl="0">
              <a:spcBef>
                <a:spcPts val="0"/>
              </a:spcBef>
              <a:spcAft>
                <a:spcPts val="0"/>
              </a:spcAft>
              <a:buSzPts val="4000"/>
              <a:buNone/>
              <a:defRPr sz="4000" b="1"/>
            </a:lvl1pPr>
            <a:lvl2pPr lvl="1" algn="ctr">
              <a:spcBef>
                <a:spcPts val="0"/>
              </a:spcBef>
              <a:spcAft>
                <a:spcPts val="0"/>
              </a:spcAft>
              <a:buSzPts val="4000"/>
              <a:buFont typeface="Arial"/>
              <a:buNone/>
              <a:defRPr sz="4000">
                <a:latin typeface="Arial"/>
                <a:ea typeface="Arial"/>
                <a:cs typeface="Arial"/>
                <a:sym typeface="Arial"/>
              </a:defRPr>
            </a:lvl2pPr>
            <a:lvl3pPr lvl="2" algn="ctr">
              <a:spcBef>
                <a:spcPts val="0"/>
              </a:spcBef>
              <a:spcAft>
                <a:spcPts val="0"/>
              </a:spcAft>
              <a:buSzPts val="4000"/>
              <a:buFont typeface="Arial"/>
              <a:buNone/>
              <a:defRPr sz="4000">
                <a:latin typeface="Arial"/>
                <a:ea typeface="Arial"/>
                <a:cs typeface="Arial"/>
                <a:sym typeface="Arial"/>
              </a:defRPr>
            </a:lvl3pPr>
            <a:lvl4pPr lvl="3" algn="ctr">
              <a:spcBef>
                <a:spcPts val="0"/>
              </a:spcBef>
              <a:spcAft>
                <a:spcPts val="0"/>
              </a:spcAft>
              <a:buSzPts val="4000"/>
              <a:buFont typeface="Arial"/>
              <a:buNone/>
              <a:defRPr sz="4000">
                <a:latin typeface="Arial"/>
                <a:ea typeface="Arial"/>
                <a:cs typeface="Arial"/>
                <a:sym typeface="Arial"/>
              </a:defRPr>
            </a:lvl4pPr>
            <a:lvl5pPr lvl="4" algn="ctr">
              <a:spcBef>
                <a:spcPts val="0"/>
              </a:spcBef>
              <a:spcAft>
                <a:spcPts val="0"/>
              </a:spcAft>
              <a:buSzPts val="4000"/>
              <a:buFont typeface="Arial"/>
              <a:buNone/>
              <a:defRPr sz="4000">
                <a:latin typeface="Arial"/>
                <a:ea typeface="Arial"/>
                <a:cs typeface="Arial"/>
                <a:sym typeface="Arial"/>
              </a:defRPr>
            </a:lvl5pPr>
            <a:lvl6pPr lvl="5" algn="ctr">
              <a:spcBef>
                <a:spcPts val="0"/>
              </a:spcBef>
              <a:spcAft>
                <a:spcPts val="0"/>
              </a:spcAft>
              <a:buSzPts val="4000"/>
              <a:buFont typeface="Arial"/>
              <a:buNone/>
              <a:defRPr sz="4000">
                <a:latin typeface="Arial"/>
                <a:ea typeface="Arial"/>
                <a:cs typeface="Arial"/>
                <a:sym typeface="Arial"/>
              </a:defRPr>
            </a:lvl6pPr>
            <a:lvl7pPr lvl="6" algn="ctr">
              <a:spcBef>
                <a:spcPts val="0"/>
              </a:spcBef>
              <a:spcAft>
                <a:spcPts val="0"/>
              </a:spcAft>
              <a:buSzPts val="4000"/>
              <a:buFont typeface="Arial"/>
              <a:buNone/>
              <a:defRPr sz="4000">
                <a:latin typeface="Arial"/>
                <a:ea typeface="Arial"/>
                <a:cs typeface="Arial"/>
                <a:sym typeface="Arial"/>
              </a:defRPr>
            </a:lvl7pPr>
            <a:lvl8pPr lvl="7" algn="ctr">
              <a:spcBef>
                <a:spcPts val="0"/>
              </a:spcBef>
              <a:spcAft>
                <a:spcPts val="0"/>
              </a:spcAft>
              <a:buSzPts val="4000"/>
              <a:buFont typeface="Arial"/>
              <a:buNone/>
              <a:defRPr sz="4000">
                <a:latin typeface="Arial"/>
                <a:ea typeface="Arial"/>
                <a:cs typeface="Arial"/>
                <a:sym typeface="Arial"/>
              </a:defRPr>
            </a:lvl8pPr>
            <a:lvl9pPr lvl="8" algn="ctr">
              <a:spcBef>
                <a:spcPts val="0"/>
              </a:spcBef>
              <a:spcAft>
                <a:spcPts val="0"/>
              </a:spcAft>
              <a:buSzPts val="4000"/>
              <a:buFont typeface="Arial"/>
              <a:buNone/>
              <a:defRPr sz="4000">
                <a:latin typeface="Arial"/>
                <a:ea typeface="Arial"/>
                <a:cs typeface="Arial"/>
                <a:sym typeface="Arial"/>
              </a:defRPr>
            </a:lvl9pPr>
          </a:lstStyle>
          <a:p>
            <a:endParaRPr/>
          </a:p>
        </p:txBody>
      </p:sp>
      <p:sp>
        <p:nvSpPr>
          <p:cNvPr id="12" name="Google Shape;12;p2"/>
          <p:cNvSpPr txBox="1">
            <a:spLocks noGrp="1"/>
          </p:cNvSpPr>
          <p:nvPr>
            <p:ph type="subTitle" idx="1"/>
          </p:nvPr>
        </p:nvSpPr>
        <p:spPr>
          <a:xfrm>
            <a:off x="465000" y="3200400"/>
            <a:ext cx="5783400" cy="90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1pPr>
            <a:lvl2pPr lvl="1">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2pPr>
            <a:lvl3pPr lvl="2">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3pPr>
            <a:lvl4pPr lvl="3">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4pPr>
            <a:lvl5pPr lvl="4">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5pPr>
            <a:lvl6pPr lvl="5">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6pPr>
            <a:lvl7pPr lvl="6">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7pPr>
            <a:lvl8pPr lvl="7">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8pPr>
            <a:lvl9pPr lvl="8">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pic>
        <p:nvPicPr>
          <p:cNvPr id="14" name="Google Shape;14;p2"/>
          <p:cNvPicPr preferRelativeResize="0"/>
          <p:nvPr/>
        </p:nvPicPr>
        <p:blipFill rotWithShape="1">
          <a:blip r:embed="rId2">
            <a:alphaModFix/>
          </a:blip>
          <a:srcRect l="21961" t="34836" r="21770" b="35263"/>
          <a:stretch/>
        </p:blipFill>
        <p:spPr>
          <a:xfrm>
            <a:off x="480750" y="353450"/>
            <a:ext cx="1360700" cy="4822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2"/>
        <p:cNvGrpSpPr/>
        <p:nvPr/>
      </p:nvGrpSpPr>
      <p:grpSpPr>
        <a:xfrm>
          <a:off x="0" y="0"/>
          <a:ext cx="0" cy="0"/>
          <a:chOff x="0" y="0"/>
          <a:chExt cx="0" cy="0"/>
        </a:xfrm>
      </p:grpSpPr>
      <p:sp>
        <p:nvSpPr>
          <p:cNvPr id="63" name="Google Shape;63;p13"/>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64" name="Google Shape;64;p13"/>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65" name="Google Shape;65;p13"/>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66" name="Google Shape;66;p13"/>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67" name="Google Shape;67;p1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68" name="Google Shape;68;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14"/>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71" name="Google Shape;71;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2"/>
        <p:cNvGrpSpPr/>
        <p:nvPr/>
      </p:nvGrpSpPr>
      <p:grpSpPr>
        <a:xfrm>
          <a:off x="0" y="0"/>
          <a:ext cx="0" cy="0"/>
          <a:chOff x="0" y="0"/>
          <a:chExt cx="0" cy="0"/>
        </a:xfrm>
      </p:grpSpPr>
      <p:sp>
        <p:nvSpPr>
          <p:cNvPr id="73" name="Google Shape;73;p15"/>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5"/>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75" name="Google Shape;75;p15"/>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76" name="Google Shape;7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7"/>
        <p:cNvGrpSpPr/>
        <p:nvPr/>
      </p:nvGrpSpPr>
      <p:grpSpPr>
        <a:xfrm>
          <a:off x="0" y="0"/>
          <a:ext cx="0" cy="0"/>
          <a:chOff x="0" y="0"/>
          <a:chExt cx="0" cy="0"/>
        </a:xfrm>
      </p:grpSpPr>
      <p:sp>
        <p:nvSpPr>
          <p:cNvPr id="78" name="Google Shape;7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5666EE-63F7-4181-A465-089059BFF923}" type="datetimeFigureOut">
              <a:rPr lang="en-ZA" smtClean="0"/>
              <a:pPr/>
              <a:t>2024/01/11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885D916-E60E-432A-A567-0183EA6E1E13}" type="slidenum">
              <a:rPr lang="en-ZA" smtClean="0"/>
              <a:pPr/>
              <a:t>‹#›</a:t>
            </a:fld>
            <a:endParaRPr lang="en-ZA"/>
          </a:p>
        </p:txBody>
      </p:sp>
    </p:spTree>
    <p:extLst>
      <p:ext uri="{BB962C8B-B14F-4D97-AF65-F5344CB8AC3E}">
        <p14:creationId xmlns:p14="http://schemas.microsoft.com/office/powerpoint/2010/main" val="91452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5"/>
        <p:cNvGrpSpPr/>
        <p:nvPr/>
      </p:nvGrpSpPr>
      <p:grpSpPr>
        <a:xfrm>
          <a:off x="0" y="0"/>
          <a:ext cx="0" cy="0"/>
          <a:chOff x="0" y="0"/>
          <a:chExt cx="0" cy="0"/>
        </a:xfrm>
      </p:grpSpPr>
      <p:cxnSp>
        <p:nvCxnSpPr>
          <p:cNvPr id="16" name="Google Shape;16;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7" name="Google Shape;17;p3"/>
          <p:cNvSpPr txBox="1">
            <a:spLocks noGrp="1"/>
          </p:cNvSpPr>
          <p:nvPr>
            <p:ph type="title"/>
          </p:nvPr>
        </p:nvSpPr>
        <p:spPr>
          <a:xfrm>
            <a:off x="480750" y="1764950"/>
            <a:ext cx="8222100" cy="907500"/>
          </a:xfrm>
          <a:prstGeom prst="rect">
            <a:avLst/>
          </a:prstGeom>
          <a:solidFill>
            <a:srgbClr val="FFBF0B"/>
          </a:solidFill>
        </p:spPr>
        <p:txBody>
          <a:bodyPr spcFirstLastPara="1" wrap="square" lIns="91425" tIns="91425" rIns="91425" bIns="91425" anchor="b" anchorCtr="0">
            <a:normAutofit/>
          </a:bodyPr>
          <a:lstStyle>
            <a:lvl1pPr lvl="0" algn="ctr">
              <a:spcBef>
                <a:spcPts val="0"/>
              </a:spcBef>
              <a:spcAft>
                <a:spcPts val="0"/>
              </a:spcAft>
              <a:buClr>
                <a:srgbClr val="2D2D2B"/>
              </a:buClr>
              <a:buSzPts val="4600"/>
              <a:buNone/>
              <a:defRPr sz="4600" b="1">
                <a:solidFill>
                  <a:srgbClr val="2D2D2B"/>
                </a:solidFill>
              </a:defRPr>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pic>
        <p:nvPicPr>
          <p:cNvPr id="19" name="Google Shape;19;p3"/>
          <p:cNvPicPr preferRelativeResize="0"/>
          <p:nvPr/>
        </p:nvPicPr>
        <p:blipFill rotWithShape="1">
          <a:blip r:embed="rId3">
            <a:alphaModFix/>
          </a:blip>
          <a:srcRect l="21961" t="34836" r="21770" b="35263"/>
          <a:stretch/>
        </p:blipFill>
        <p:spPr>
          <a:xfrm>
            <a:off x="480750" y="353450"/>
            <a:ext cx="1360700" cy="4822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blipFill>
          <a:blip r:embed="rId2">
            <a:alphaModFix/>
          </a:blip>
          <a:stretch>
            <a:fillRect/>
          </a:stretch>
        </a:blipFill>
        <a:effectLst/>
      </p:bgPr>
    </p:bg>
    <p:spTree>
      <p:nvGrpSpPr>
        <p:cNvPr id="1" name="Shape 20"/>
        <p:cNvGrpSpPr/>
        <p:nvPr/>
      </p:nvGrpSpPr>
      <p:grpSpPr>
        <a:xfrm>
          <a:off x="0" y="0"/>
          <a:ext cx="0" cy="0"/>
          <a:chOff x="0" y="0"/>
          <a:chExt cx="0" cy="0"/>
        </a:xfrm>
      </p:grpSpPr>
      <p:cxnSp>
        <p:nvCxnSpPr>
          <p:cNvPr id="21" name="Google Shape;21;p4"/>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480750" y="1764950"/>
            <a:ext cx="8222100" cy="907500"/>
          </a:xfrm>
          <a:prstGeom prst="rect">
            <a:avLst/>
          </a:prstGeom>
          <a:solidFill>
            <a:srgbClr val="FFBF0B"/>
          </a:solidFill>
        </p:spPr>
        <p:txBody>
          <a:bodyPr spcFirstLastPara="1" wrap="square" lIns="91425" tIns="91425" rIns="91425" bIns="91425" anchor="b" anchorCtr="0">
            <a:normAutofit/>
          </a:bodyPr>
          <a:lstStyle>
            <a:lvl1pPr lvl="0" algn="ctr" rtl="0">
              <a:spcBef>
                <a:spcPts val="0"/>
              </a:spcBef>
              <a:spcAft>
                <a:spcPts val="0"/>
              </a:spcAft>
              <a:buClr>
                <a:srgbClr val="2D2D2B"/>
              </a:buClr>
              <a:buSzPts val="4600"/>
              <a:buNone/>
              <a:defRPr sz="4600" b="1">
                <a:solidFill>
                  <a:srgbClr val="2D2D2B"/>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pic>
        <p:nvPicPr>
          <p:cNvPr id="24" name="Google Shape;24;p4"/>
          <p:cNvPicPr preferRelativeResize="0"/>
          <p:nvPr/>
        </p:nvPicPr>
        <p:blipFill rotWithShape="1">
          <a:blip r:embed="rId3">
            <a:alphaModFix/>
          </a:blip>
          <a:srcRect l="21961" t="34836" r="21770" b="35263"/>
          <a:stretch/>
        </p:blipFill>
        <p:spPr>
          <a:xfrm>
            <a:off x="480750" y="353450"/>
            <a:ext cx="1360700" cy="4822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1 1 1">
  <p:cSld name="SECTION_HEADER_1_1_1">
    <p:bg>
      <p:bgPr>
        <a:blipFill>
          <a:blip r:embed="rId2">
            <a:alphaModFix/>
          </a:blip>
          <a:stretch>
            <a:fillRect/>
          </a:stretch>
        </a:blipFill>
        <a:effectLst/>
      </p:bgPr>
    </p:bg>
    <p:spTree>
      <p:nvGrpSpPr>
        <p:cNvPr id="1" name="Shape 30"/>
        <p:cNvGrpSpPr/>
        <p:nvPr/>
      </p:nvGrpSpPr>
      <p:grpSpPr>
        <a:xfrm>
          <a:off x="0" y="0"/>
          <a:ext cx="0" cy="0"/>
          <a:chOff x="0" y="0"/>
          <a:chExt cx="0" cy="0"/>
        </a:xfrm>
      </p:grpSpPr>
      <p:cxnSp>
        <p:nvCxnSpPr>
          <p:cNvPr id="31" name="Google Shape;31;p6"/>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32" name="Google Shape;32;p6"/>
          <p:cNvSpPr txBox="1">
            <a:spLocks noGrp="1"/>
          </p:cNvSpPr>
          <p:nvPr>
            <p:ph type="title"/>
          </p:nvPr>
        </p:nvSpPr>
        <p:spPr>
          <a:xfrm>
            <a:off x="480750" y="1764950"/>
            <a:ext cx="8222100" cy="907500"/>
          </a:xfrm>
          <a:prstGeom prst="rect">
            <a:avLst/>
          </a:prstGeom>
          <a:solidFill>
            <a:srgbClr val="FFBF0B"/>
          </a:solidFill>
        </p:spPr>
        <p:txBody>
          <a:bodyPr spcFirstLastPara="1" wrap="square" lIns="91425" tIns="91425" rIns="91425" bIns="91425" anchor="b" anchorCtr="0">
            <a:normAutofit/>
          </a:bodyPr>
          <a:lstStyle>
            <a:lvl1pPr lvl="0" algn="ctr" rtl="0">
              <a:spcBef>
                <a:spcPts val="0"/>
              </a:spcBef>
              <a:spcAft>
                <a:spcPts val="0"/>
              </a:spcAft>
              <a:buClr>
                <a:srgbClr val="2D2D2B"/>
              </a:buClr>
              <a:buSzPts val="4600"/>
              <a:buNone/>
              <a:defRPr sz="4600" b="1">
                <a:solidFill>
                  <a:srgbClr val="2D2D2B"/>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pic>
        <p:nvPicPr>
          <p:cNvPr id="34" name="Google Shape;34;p6"/>
          <p:cNvPicPr preferRelativeResize="0"/>
          <p:nvPr/>
        </p:nvPicPr>
        <p:blipFill rotWithShape="1">
          <a:blip r:embed="rId3">
            <a:alphaModFix/>
          </a:blip>
          <a:srcRect l="21961" t="34836" r="21770" b="35263"/>
          <a:stretch/>
        </p:blipFill>
        <p:spPr>
          <a:xfrm>
            <a:off x="480750" y="353450"/>
            <a:ext cx="1360700" cy="4822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1 1 1">
  <p:cSld name="SECTION_HEADER_1_1_1_1">
    <p:bg>
      <p:bgPr>
        <a:blipFill>
          <a:blip r:embed="rId2">
            <a:alphaModFix/>
          </a:blip>
          <a:stretch>
            <a:fillRect/>
          </a:stretch>
        </a:blipFill>
        <a:effectLst/>
      </p:bgPr>
    </p:bg>
    <p:spTree>
      <p:nvGrpSpPr>
        <p:cNvPr id="1" name="Shape 35"/>
        <p:cNvGrpSpPr/>
        <p:nvPr/>
      </p:nvGrpSpPr>
      <p:grpSpPr>
        <a:xfrm>
          <a:off x="0" y="0"/>
          <a:ext cx="0" cy="0"/>
          <a:chOff x="0" y="0"/>
          <a:chExt cx="0" cy="0"/>
        </a:xfrm>
      </p:grpSpPr>
      <p:cxnSp>
        <p:nvCxnSpPr>
          <p:cNvPr id="36" name="Google Shape;36;p7"/>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37" name="Google Shape;37;p7"/>
          <p:cNvSpPr txBox="1">
            <a:spLocks noGrp="1"/>
          </p:cNvSpPr>
          <p:nvPr>
            <p:ph type="title"/>
          </p:nvPr>
        </p:nvSpPr>
        <p:spPr>
          <a:xfrm>
            <a:off x="480750" y="1764950"/>
            <a:ext cx="8222100" cy="907500"/>
          </a:xfrm>
          <a:prstGeom prst="rect">
            <a:avLst/>
          </a:prstGeom>
          <a:solidFill>
            <a:srgbClr val="FFBF0B"/>
          </a:solidFill>
        </p:spPr>
        <p:txBody>
          <a:bodyPr spcFirstLastPara="1" wrap="square" lIns="91425" tIns="91425" rIns="91425" bIns="91425" anchor="b" anchorCtr="0">
            <a:normAutofit/>
          </a:bodyPr>
          <a:lstStyle>
            <a:lvl1pPr lvl="0" algn="ctr" rtl="0">
              <a:spcBef>
                <a:spcPts val="0"/>
              </a:spcBef>
              <a:spcAft>
                <a:spcPts val="0"/>
              </a:spcAft>
              <a:buClr>
                <a:srgbClr val="2D2D2B"/>
              </a:buClr>
              <a:buSzPts val="4600"/>
              <a:buNone/>
              <a:defRPr sz="4600" b="1">
                <a:solidFill>
                  <a:srgbClr val="2D2D2B"/>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pic>
        <p:nvPicPr>
          <p:cNvPr id="39" name="Google Shape;39;p7"/>
          <p:cNvPicPr preferRelativeResize="0"/>
          <p:nvPr/>
        </p:nvPicPr>
        <p:blipFill rotWithShape="1">
          <a:blip r:embed="rId3">
            <a:alphaModFix/>
          </a:blip>
          <a:srcRect l="21961" t="34836" r="21770" b="35263"/>
          <a:stretch/>
        </p:blipFill>
        <p:spPr>
          <a:xfrm>
            <a:off x="480750" y="353450"/>
            <a:ext cx="1360700" cy="4822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0"/>
        <p:cNvGrpSpPr/>
        <p:nvPr/>
      </p:nvGrpSpPr>
      <p:grpSpPr>
        <a:xfrm>
          <a:off x="0" y="0"/>
          <a:ext cx="0" cy="0"/>
          <a:chOff x="0" y="0"/>
          <a:chExt cx="0" cy="0"/>
        </a:xfrm>
      </p:grpSpPr>
      <p:cxnSp>
        <p:nvCxnSpPr>
          <p:cNvPr id="41" name="Google Shape;41;p8"/>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42" name="Google Shape;42;p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3" name="Google Shape;43;p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5"/>
        <p:cNvGrpSpPr/>
        <p:nvPr/>
      </p:nvGrpSpPr>
      <p:grpSpPr>
        <a:xfrm>
          <a:off x="0" y="0"/>
          <a:ext cx="0" cy="0"/>
          <a:chOff x="0" y="0"/>
          <a:chExt cx="0" cy="0"/>
        </a:xfrm>
      </p:grpSpPr>
      <p:cxnSp>
        <p:nvCxnSpPr>
          <p:cNvPr id="46" name="Google Shape;46;p9"/>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47" name="Google Shape;47;p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8" name="Google Shape;48;p9"/>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9"/>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0" name="Google Shape;5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1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4"/>
        <p:cNvGrpSpPr/>
        <p:nvPr/>
      </p:nvGrpSpPr>
      <p:grpSpPr>
        <a:xfrm>
          <a:off x="0" y="0"/>
          <a:ext cx="0" cy="0"/>
          <a:chOff x="0" y="0"/>
          <a:chExt cx="0" cy="0"/>
        </a:xfrm>
      </p:grpSpPr>
      <p:cxnSp>
        <p:nvCxnSpPr>
          <p:cNvPr id="55" name="Google Shape;55;p11"/>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56" name="Google Shape;56;p11"/>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7" name="Google Shape;57;p11"/>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None/>
              <a:defRPr sz="3000" b="1">
                <a:solidFill>
                  <a:schemeClr val="dk1"/>
                </a:solidFill>
              </a:defRPr>
            </a:lvl1pPr>
            <a:lvl2pPr lvl="1">
              <a:spcBef>
                <a:spcPts val="0"/>
              </a:spcBef>
              <a:spcAft>
                <a:spcPts val="0"/>
              </a:spcAft>
              <a:buClr>
                <a:schemeClr val="dk1"/>
              </a:buClr>
              <a:buSzPts val="3000"/>
              <a:buNone/>
              <a:defRPr sz="3000">
                <a:solidFill>
                  <a:schemeClr val="dk1"/>
                </a:solidFill>
              </a:defRPr>
            </a:lvl2pPr>
            <a:lvl3pPr lvl="2">
              <a:spcBef>
                <a:spcPts val="0"/>
              </a:spcBef>
              <a:spcAft>
                <a:spcPts val="0"/>
              </a:spcAft>
              <a:buClr>
                <a:schemeClr val="dk1"/>
              </a:buClr>
              <a:buSzPts val="3000"/>
              <a:buNone/>
              <a:defRPr sz="3000">
                <a:solidFill>
                  <a:schemeClr val="dk1"/>
                </a:solidFill>
              </a:defRPr>
            </a:lvl3pPr>
            <a:lvl4pPr lvl="3">
              <a:spcBef>
                <a:spcPts val="0"/>
              </a:spcBef>
              <a:spcAft>
                <a:spcPts val="0"/>
              </a:spcAft>
              <a:buClr>
                <a:schemeClr val="dk1"/>
              </a:buClr>
              <a:buSzPts val="3000"/>
              <a:buNone/>
              <a:defRPr sz="3000">
                <a:solidFill>
                  <a:schemeClr val="dk1"/>
                </a:solidFill>
              </a:defRPr>
            </a:lvl4pPr>
            <a:lvl5pPr lvl="4">
              <a:spcBef>
                <a:spcPts val="0"/>
              </a:spcBef>
              <a:spcAft>
                <a:spcPts val="0"/>
              </a:spcAft>
              <a:buClr>
                <a:schemeClr val="dk1"/>
              </a:buClr>
              <a:buSzPts val="3000"/>
              <a:buNone/>
              <a:defRPr sz="3000">
                <a:solidFill>
                  <a:schemeClr val="dk1"/>
                </a:solidFill>
              </a:defRPr>
            </a:lvl5pPr>
            <a:lvl6pPr lvl="5">
              <a:spcBef>
                <a:spcPts val="0"/>
              </a:spcBef>
              <a:spcAft>
                <a:spcPts val="0"/>
              </a:spcAft>
              <a:buClr>
                <a:schemeClr val="dk1"/>
              </a:buClr>
              <a:buSzPts val="3000"/>
              <a:buNone/>
              <a:defRPr sz="3000">
                <a:solidFill>
                  <a:schemeClr val="dk1"/>
                </a:solidFill>
              </a:defRPr>
            </a:lvl6pPr>
            <a:lvl7pPr lvl="6">
              <a:spcBef>
                <a:spcPts val="0"/>
              </a:spcBef>
              <a:spcAft>
                <a:spcPts val="0"/>
              </a:spcAft>
              <a:buClr>
                <a:schemeClr val="dk1"/>
              </a:buClr>
              <a:buSzPts val="3000"/>
              <a:buNone/>
              <a:defRPr sz="3000">
                <a:solidFill>
                  <a:schemeClr val="dk1"/>
                </a:solidFill>
              </a:defRPr>
            </a:lvl7pPr>
            <a:lvl8pPr lvl="7">
              <a:spcBef>
                <a:spcPts val="0"/>
              </a:spcBef>
              <a:spcAft>
                <a:spcPts val="0"/>
              </a:spcAft>
              <a:buClr>
                <a:schemeClr val="dk1"/>
              </a:buClr>
              <a:buSzPts val="3000"/>
              <a:buNone/>
              <a:defRPr sz="3000">
                <a:solidFill>
                  <a:schemeClr val="dk1"/>
                </a:solidFill>
              </a:defRPr>
            </a:lvl8pPr>
            <a:lvl9pPr lvl="8">
              <a:spcBef>
                <a:spcPts val="0"/>
              </a:spcBef>
              <a:spcAft>
                <a:spcPts val="0"/>
              </a:spcAft>
              <a:buClr>
                <a:schemeClr val="dk1"/>
              </a:buClr>
              <a:buSzPts val="3000"/>
              <a:buNone/>
              <a:defRPr sz="3000">
                <a:solidFill>
                  <a:schemeClr val="dk1"/>
                </a:solidFill>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Char char="●"/>
              <a:defRPr sz="1800">
                <a:solidFill>
                  <a:schemeClr val="dk1"/>
                </a:solidFill>
              </a:defRPr>
            </a:lvl1pPr>
            <a:lvl2pPr marL="914400" lvl="1" indent="-317500">
              <a:lnSpc>
                <a:spcPct val="115000"/>
              </a:lnSpc>
              <a:spcBef>
                <a:spcPts val="0"/>
              </a:spcBef>
              <a:spcAft>
                <a:spcPts val="0"/>
              </a:spcAft>
              <a:buClr>
                <a:schemeClr val="dk1"/>
              </a:buClr>
              <a:buSzPts val="1400"/>
              <a:buChar char="○"/>
              <a:defRPr>
                <a:solidFill>
                  <a:schemeClr val="dk1"/>
                </a:solidFill>
              </a:defRPr>
            </a:lvl2pPr>
            <a:lvl3pPr marL="1371600" lvl="2" indent="-317500">
              <a:lnSpc>
                <a:spcPct val="115000"/>
              </a:lnSpc>
              <a:spcBef>
                <a:spcPts val="0"/>
              </a:spcBef>
              <a:spcAft>
                <a:spcPts val="0"/>
              </a:spcAft>
              <a:buClr>
                <a:schemeClr val="dk1"/>
              </a:buClr>
              <a:buSzPts val="1400"/>
              <a:buChar char="■"/>
              <a:defRPr>
                <a:solidFill>
                  <a:schemeClr val="dk1"/>
                </a:solidFill>
              </a:defRPr>
            </a:lvl3pPr>
            <a:lvl4pPr marL="1828800" lvl="3" indent="-317500">
              <a:lnSpc>
                <a:spcPct val="115000"/>
              </a:lnSpc>
              <a:spcBef>
                <a:spcPts val="0"/>
              </a:spcBef>
              <a:spcAft>
                <a:spcPts val="0"/>
              </a:spcAft>
              <a:buClr>
                <a:schemeClr val="dk1"/>
              </a:buClr>
              <a:buSzPts val="1400"/>
              <a:buChar char="●"/>
              <a:defRPr>
                <a:solidFill>
                  <a:schemeClr val="dk1"/>
                </a:solidFill>
              </a:defRPr>
            </a:lvl4pPr>
            <a:lvl5pPr marL="2286000" lvl="4" indent="-317500">
              <a:lnSpc>
                <a:spcPct val="115000"/>
              </a:lnSpc>
              <a:spcBef>
                <a:spcPts val="0"/>
              </a:spcBef>
              <a:spcAft>
                <a:spcPts val="0"/>
              </a:spcAft>
              <a:buClr>
                <a:schemeClr val="dk1"/>
              </a:buClr>
              <a:buSzPts val="1400"/>
              <a:buChar char="○"/>
              <a:defRPr>
                <a:solidFill>
                  <a:schemeClr val="dk1"/>
                </a:solidFill>
              </a:defRPr>
            </a:lvl5pPr>
            <a:lvl6pPr marL="2743200" lvl="5" indent="-317500">
              <a:lnSpc>
                <a:spcPct val="115000"/>
              </a:lnSpc>
              <a:spcBef>
                <a:spcPts val="0"/>
              </a:spcBef>
              <a:spcAft>
                <a:spcPts val="0"/>
              </a:spcAft>
              <a:buClr>
                <a:schemeClr val="dk1"/>
              </a:buClr>
              <a:buSzPts val="1400"/>
              <a:buChar char="■"/>
              <a:defRPr>
                <a:solidFill>
                  <a:schemeClr val="dk1"/>
                </a:solidFill>
              </a:defRPr>
            </a:lvl6pPr>
            <a:lvl7pPr marL="3200400" lvl="6" indent="-317500">
              <a:lnSpc>
                <a:spcPct val="115000"/>
              </a:lnSpc>
              <a:spcBef>
                <a:spcPts val="0"/>
              </a:spcBef>
              <a:spcAft>
                <a:spcPts val="0"/>
              </a:spcAft>
              <a:buClr>
                <a:schemeClr val="dk1"/>
              </a:buClr>
              <a:buSzPts val="1400"/>
              <a:buChar char="●"/>
              <a:defRPr>
                <a:solidFill>
                  <a:schemeClr val="dk1"/>
                </a:solidFill>
              </a:defRPr>
            </a:lvl7pPr>
            <a:lvl8pPr marL="3657600" lvl="7" indent="-317500">
              <a:lnSpc>
                <a:spcPct val="115000"/>
              </a:lnSpc>
              <a:spcBef>
                <a:spcPts val="0"/>
              </a:spcBef>
              <a:spcAft>
                <a:spcPts val="0"/>
              </a:spcAft>
              <a:buClr>
                <a:schemeClr val="dk1"/>
              </a:buClr>
              <a:buSzPts val="1400"/>
              <a:buChar char="○"/>
              <a:defRPr>
                <a:solidFill>
                  <a:schemeClr val="dk1"/>
                </a:solidFill>
              </a:defRPr>
            </a:lvl8pPr>
            <a:lvl9pPr marL="4114800" lvl="8" indent="-317500">
              <a:lnSpc>
                <a:spcPct val="115000"/>
              </a:lnSpc>
              <a:spcBef>
                <a:spcPts val="0"/>
              </a:spcBef>
              <a:spcAft>
                <a:spcPts val="0"/>
              </a:spcAft>
              <a:buClr>
                <a:schemeClr val="dk1"/>
              </a:buClr>
              <a:buSzPts val="1400"/>
              <a:buChar char="■"/>
              <a:defRPr>
                <a:solidFill>
                  <a:schemeClr val="dk1"/>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9" r:id="rId10"/>
    <p:sldLayoutId id="2147483660" r:id="rId11"/>
    <p:sldLayoutId id="2147483661" r:id="rId12"/>
    <p:sldLayoutId id="2147483662" r:id="rId13"/>
    <p:sldLayoutId id="2147483664"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insidegovuk.blog.gov.uk/2023/09/20/undertaking-gov-uks-largest-software-infrastructure-project/"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1.png"/><Relationship Id="rId5" Type="http://schemas.openxmlformats.org/officeDocument/2006/relationships/slideLayout" Target="../slideLayouts/slideLayout13.xml"/><Relationship Id="rId4" Type="http://schemas.openxmlformats.org/officeDocument/2006/relationships/tags" Target="../tags/tag9.xml"/></Relationships>
</file>

<file path=ppt/slides/_rels/slide25.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slideLayout" Target="../slideLayouts/slideLayout13.xml"/><Relationship Id="rId4" Type="http://schemas.openxmlformats.org/officeDocument/2006/relationships/tags" Target="../tags/tag13.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6.png"/><Relationship Id="rId5" Type="http://schemas.openxmlformats.org/officeDocument/2006/relationships/slideLayout" Target="../slideLayouts/slideLayout13.xml"/><Relationship Id="rId4" Type="http://schemas.openxmlformats.org/officeDocument/2006/relationships/tags" Target="../tags/tag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16.xml"/><Relationship Id="rId7" Type="http://schemas.openxmlformats.org/officeDocument/2006/relationships/image" Target="../media/image13.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Layout" Target="../slideLayouts/slideLayout13.xml"/><Relationship Id="rId5" Type="http://schemas.openxmlformats.org/officeDocument/2006/relationships/tags" Target="../tags/tag18.xml"/><Relationship Id="rId4" Type="http://schemas.openxmlformats.org/officeDocument/2006/relationships/tags" Target="../tags/tag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15.png"/><Relationship Id="rId5" Type="http://schemas.openxmlformats.org/officeDocument/2006/relationships/slideLayout" Target="../slideLayouts/slideLayout13.xml"/><Relationship Id="rId4" Type="http://schemas.openxmlformats.org/officeDocument/2006/relationships/tags" Target="../tags/tag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90FCEE0-7482-7999-6730-9CDC3851C85C}"/>
              </a:ext>
            </a:extLst>
          </p:cNvPr>
          <p:cNvSpPr>
            <a:spLocks noGrp="1"/>
          </p:cNvSpPr>
          <p:nvPr>
            <p:ph type="body" idx="1"/>
          </p:nvPr>
        </p:nvSpPr>
        <p:spPr/>
        <p:txBody>
          <a:bodyPr/>
          <a:lstStyle/>
          <a:p>
            <a:r>
              <a:rPr lang="en-GB" sz="3600" b="1" i="0" dirty="0">
                <a:solidFill>
                  <a:schemeClr val="tx1"/>
                </a:solidFill>
                <a:effectLst/>
                <a:latin typeface="Droid Sans"/>
              </a:rPr>
              <a:t>Which gives you more energy: starting big projects or finishing up all the details? Why?</a:t>
            </a:r>
          </a:p>
          <a:p>
            <a:endParaRPr lang="en-GB" dirty="0"/>
          </a:p>
        </p:txBody>
      </p:sp>
      <p:sp>
        <p:nvSpPr>
          <p:cNvPr id="4" name="Slide Number Placeholder 3">
            <a:extLst>
              <a:ext uri="{FF2B5EF4-FFF2-40B4-BE49-F238E27FC236}">
                <a16:creationId xmlns:a16="http://schemas.microsoft.com/office/drawing/2014/main" id="{C66A34CE-AA91-AC3F-17A7-930FC0770B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dirty="0"/>
          </a:p>
        </p:txBody>
      </p:sp>
    </p:spTree>
    <p:extLst>
      <p:ext uri="{BB962C8B-B14F-4D97-AF65-F5344CB8AC3E}">
        <p14:creationId xmlns:p14="http://schemas.microsoft.com/office/powerpoint/2010/main" val="1077886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r>
              <a:rPr lang="en" sz="3200" dirty="0">
                <a:solidFill>
                  <a:schemeClr val="accent5"/>
                </a:solidFill>
              </a:rPr>
              <a:t>Some early projects</a:t>
            </a:r>
            <a:endParaRPr sz="3200" dirty="0">
              <a:solidFill>
                <a:schemeClr val="accent5"/>
              </a:solidFill>
            </a:endParaRPr>
          </a:p>
        </p:txBody>
      </p:sp>
      <p:sp>
        <p:nvSpPr>
          <p:cNvPr id="109" name="Google Shape;109;p21"/>
          <p:cNvSpPr txBox="1">
            <a:spLocks noGrp="1"/>
          </p:cNvSpPr>
          <p:nvPr>
            <p:ph type="body" idx="1"/>
          </p:nvPr>
        </p:nvSpPr>
        <p:spPr>
          <a:xfrm>
            <a:off x="378608" y="1245703"/>
            <a:ext cx="8368200" cy="3811113"/>
          </a:xfrm>
          <a:prstGeom prst="rect">
            <a:avLst/>
          </a:prstGeom>
        </p:spPr>
        <p:txBody>
          <a:bodyPr spcFirstLastPara="1" wrap="square" lIns="91425" tIns="91425" rIns="91425" bIns="91425" anchor="t" anchorCtr="0">
            <a:normAutofit fontScale="85000" lnSpcReduction="20000"/>
          </a:bodyPr>
          <a:lstStyle/>
          <a:p>
            <a:pPr marL="285750" indent="-285750">
              <a:spcAft>
                <a:spcPts val="1200"/>
              </a:spcAft>
            </a:pPr>
            <a:r>
              <a:rPr lang="en-GB" sz="2200" dirty="0"/>
              <a:t>Great Wall of China</a:t>
            </a:r>
          </a:p>
          <a:p>
            <a:pPr marL="285750" indent="-285750">
              <a:spcAft>
                <a:spcPts val="1200"/>
              </a:spcAft>
            </a:pPr>
            <a:r>
              <a:rPr lang="en-GB" sz="2200" dirty="0"/>
              <a:t>Estimated to cost £300bn</a:t>
            </a:r>
          </a:p>
          <a:p>
            <a:pPr marL="285750" indent="-285750">
              <a:spcAft>
                <a:spcPts val="1200"/>
              </a:spcAft>
            </a:pPr>
            <a:r>
              <a:rPr lang="en-GB" sz="2200" dirty="0"/>
              <a:t>Labour force included soldiers, forcibly </a:t>
            </a:r>
          </a:p>
          <a:p>
            <a:pPr marL="0" indent="0">
              <a:spcAft>
                <a:spcPts val="1200"/>
              </a:spcAft>
              <a:buNone/>
            </a:pPr>
            <a:r>
              <a:rPr lang="en-GB" sz="2200" dirty="0"/>
              <a:t>recruited peasants, convicts, war prisoners.</a:t>
            </a:r>
          </a:p>
          <a:p>
            <a:pPr marL="0" indent="0">
              <a:spcAft>
                <a:spcPts val="1200"/>
              </a:spcAft>
              <a:buNone/>
            </a:pPr>
            <a:endParaRPr lang="en-GB" sz="2200" dirty="0"/>
          </a:p>
          <a:p>
            <a:pPr marL="285750" indent="-285750">
              <a:spcAft>
                <a:spcPts val="1200"/>
              </a:spcAft>
            </a:pPr>
            <a:r>
              <a:rPr lang="en-GB" sz="2200" dirty="0"/>
              <a:t>Other examples include St Pauls Cathedral (1666)- Raised £1.6bn from taxes (1668), took 9 years to clear the ground (1675) and recruit project team.</a:t>
            </a:r>
          </a:p>
          <a:p>
            <a:pPr marL="285750" indent="-285750">
              <a:spcAft>
                <a:spcPts val="1200"/>
              </a:spcAft>
            </a:pPr>
            <a:r>
              <a:rPr lang="en-GB" sz="2200" dirty="0"/>
              <a:t>1697-went through 5 general stages of design. Completed in 1708.</a:t>
            </a:r>
          </a:p>
          <a:p>
            <a:pPr marL="0" indent="0">
              <a:spcAft>
                <a:spcPts val="1200"/>
              </a:spcAft>
              <a:buNone/>
            </a:pPr>
            <a:endParaRPr lang="en-GB" dirty="0"/>
          </a:p>
          <a:p>
            <a:pPr marL="285750" indent="-285750">
              <a:spcAft>
                <a:spcPts val="1200"/>
              </a:spcAft>
            </a:pPr>
            <a:endParaRPr dirty="0"/>
          </a:p>
        </p:txBody>
      </p:sp>
      <p:sp>
        <p:nvSpPr>
          <p:cNvPr id="110" name="Google Shape;110;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dirty="0"/>
          </a:p>
        </p:txBody>
      </p:sp>
      <p:pic>
        <p:nvPicPr>
          <p:cNvPr id="2050" name="Picture 2" descr="A thin section of the Great Wall of China near Beijing">
            <a:extLst>
              <a:ext uri="{FF2B5EF4-FFF2-40B4-BE49-F238E27FC236}">
                <a16:creationId xmlns:a16="http://schemas.microsoft.com/office/drawing/2014/main" id="{8B0561B9-7745-85BA-352C-B1D98C41A9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7826" y="1254601"/>
            <a:ext cx="2888976" cy="1927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304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2C643-A21C-5A1D-BF29-9AB7AFE1B1A5}"/>
              </a:ext>
            </a:extLst>
          </p:cNvPr>
          <p:cNvSpPr>
            <a:spLocks noGrp="1"/>
          </p:cNvSpPr>
          <p:nvPr>
            <p:ph type="title"/>
          </p:nvPr>
        </p:nvSpPr>
        <p:spPr/>
        <p:txBody>
          <a:bodyPr>
            <a:normAutofit/>
          </a:bodyPr>
          <a:lstStyle/>
          <a:p>
            <a:r>
              <a:rPr lang="en-GB" sz="3200" dirty="0">
                <a:solidFill>
                  <a:schemeClr val="accent5"/>
                </a:solidFill>
              </a:rPr>
              <a:t>Current Projects</a:t>
            </a:r>
          </a:p>
        </p:txBody>
      </p:sp>
      <p:sp>
        <p:nvSpPr>
          <p:cNvPr id="3" name="Text Placeholder 2">
            <a:extLst>
              <a:ext uri="{FF2B5EF4-FFF2-40B4-BE49-F238E27FC236}">
                <a16:creationId xmlns:a16="http://schemas.microsoft.com/office/drawing/2014/main" id="{ACEC415B-BBEC-8A00-B715-6920B30D30AC}"/>
              </a:ext>
            </a:extLst>
          </p:cNvPr>
          <p:cNvSpPr>
            <a:spLocks noGrp="1"/>
          </p:cNvSpPr>
          <p:nvPr>
            <p:ph type="body" idx="1"/>
          </p:nvPr>
        </p:nvSpPr>
        <p:spPr/>
        <p:txBody>
          <a:bodyPr/>
          <a:lstStyle/>
          <a:p>
            <a:r>
              <a:rPr lang="en-GB" dirty="0">
                <a:hlinkClick r:id="rId2"/>
              </a:rPr>
              <a:t>https://insidegovuk.blog.gov.uk/2023/09/20/undertaking-gov-uks-largest-software-infrastructure-project/</a:t>
            </a:r>
            <a:endParaRPr lang="en-GB" dirty="0"/>
          </a:p>
          <a:p>
            <a:r>
              <a:rPr lang="en-GB" dirty="0"/>
              <a:t>Other examples (Discussions)</a:t>
            </a:r>
          </a:p>
        </p:txBody>
      </p:sp>
      <p:sp>
        <p:nvSpPr>
          <p:cNvPr id="4" name="Slide Number Placeholder 3">
            <a:extLst>
              <a:ext uri="{FF2B5EF4-FFF2-40B4-BE49-F238E27FC236}">
                <a16:creationId xmlns:a16="http://schemas.microsoft.com/office/drawing/2014/main" id="{F42976D6-DB03-7BF1-DA01-0902ED8E14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dirty="0"/>
          </a:p>
        </p:txBody>
      </p:sp>
    </p:spTree>
    <p:extLst>
      <p:ext uri="{BB962C8B-B14F-4D97-AF65-F5344CB8AC3E}">
        <p14:creationId xmlns:p14="http://schemas.microsoft.com/office/powerpoint/2010/main" val="1153895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7D45-2866-42F1-2DE2-31DC5AAEFFB5}"/>
              </a:ext>
            </a:extLst>
          </p:cNvPr>
          <p:cNvSpPr>
            <a:spLocks noGrp="1"/>
          </p:cNvSpPr>
          <p:nvPr>
            <p:ph type="title"/>
          </p:nvPr>
        </p:nvSpPr>
        <p:spPr/>
        <p:txBody>
          <a:bodyPr/>
          <a:lstStyle/>
          <a:p>
            <a:r>
              <a:rPr lang="en-GB" sz="3200" dirty="0">
                <a:solidFill>
                  <a:schemeClr val="accent5"/>
                </a:solidFill>
              </a:rPr>
              <a:t>Commonalities in early projects</a:t>
            </a:r>
          </a:p>
        </p:txBody>
      </p:sp>
      <p:sp>
        <p:nvSpPr>
          <p:cNvPr id="4" name="Slide Number Placeholder 3">
            <a:extLst>
              <a:ext uri="{FF2B5EF4-FFF2-40B4-BE49-F238E27FC236}">
                <a16:creationId xmlns:a16="http://schemas.microsoft.com/office/drawing/2014/main" id="{DB67EE1E-201F-44B6-3F41-F90E5CBF987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graphicFrame>
        <p:nvGraphicFramePr>
          <p:cNvPr id="5" name="Diagram 4">
            <a:extLst>
              <a:ext uri="{FF2B5EF4-FFF2-40B4-BE49-F238E27FC236}">
                <a16:creationId xmlns:a16="http://schemas.microsoft.com/office/drawing/2014/main" id="{D199B3E3-A4B3-EB4B-755C-C9924439EF2E}"/>
              </a:ext>
            </a:extLst>
          </p:cNvPr>
          <p:cNvGraphicFramePr/>
          <p:nvPr>
            <p:extLst>
              <p:ext uri="{D42A27DB-BD31-4B8C-83A1-F6EECF244321}">
                <p14:modId xmlns:p14="http://schemas.microsoft.com/office/powerpoint/2010/main" val="2644353105"/>
              </p:ext>
            </p:extLst>
          </p:nvPr>
        </p:nvGraphicFramePr>
        <p:xfrm>
          <a:off x="801757" y="1311965"/>
          <a:ext cx="6096000" cy="29958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4425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87900" y="86683"/>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3200" dirty="0">
                <a:solidFill>
                  <a:schemeClr val="accent5"/>
                </a:solidFill>
              </a:rPr>
              <a:t>Four (Five) periods of project management</a:t>
            </a:r>
            <a:endParaRPr sz="3200" dirty="0">
              <a:solidFill>
                <a:schemeClr val="accent5"/>
              </a:solidFill>
            </a:endParaRPr>
          </a:p>
        </p:txBody>
      </p:sp>
      <p:sp>
        <p:nvSpPr>
          <p:cNvPr id="118" name="Google Shape;118;p22"/>
          <p:cNvSpPr txBox="1">
            <a:spLocks noGrp="1"/>
          </p:cNvSpPr>
          <p:nvPr>
            <p:ph type="body" idx="1"/>
          </p:nvPr>
        </p:nvSpPr>
        <p:spPr>
          <a:xfrm>
            <a:off x="290028" y="907360"/>
            <a:ext cx="8563943" cy="3825954"/>
          </a:xfrm>
          <a:prstGeom prst="rect">
            <a:avLst/>
          </a:prstGeom>
        </p:spPr>
        <p:txBody>
          <a:bodyPr spcFirstLastPara="1" wrap="square" lIns="91425" tIns="91425" rIns="91425" bIns="91425" anchor="t" anchorCtr="0">
            <a:noAutofit/>
          </a:bodyPr>
          <a:lstStyle/>
          <a:p>
            <a:pPr marL="357188" indent="-357188">
              <a:lnSpc>
                <a:spcPct val="100000"/>
              </a:lnSpc>
              <a:spcBef>
                <a:spcPts val="600"/>
              </a:spcBef>
              <a:spcAft>
                <a:spcPts val="600"/>
              </a:spcAft>
            </a:pPr>
            <a:r>
              <a:rPr lang="en-GB" sz="1400" dirty="0">
                <a:solidFill>
                  <a:schemeClr val="accent5"/>
                </a:solidFill>
              </a:rPr>
              <a:t>Prior to 1958- </a:t>
            </a:r>
            <a:r>
              <a:rPr lang="en-GB" sz="1400" dirty="0"/>
              <a:t>Evolution</a:t>
            </a:r>
            <a:r>
              <a:rPr lang="en-GB" sz="1400" dirty="0">
                <a:solidFill>
                  <a:schemeClr val="accent5"/>
                </a:solidFill>
              </a:rPr>
              <a:t> </a:t>
            </a:r>
            <a:r>
              <a:rPr lang="en-GB" sz="1400" dirty="0"/>
              <a:t>of technology  shortened project schedule. automobiles allowed effective resource allocation and mobility, whilst the telecommunication system increased the speed of communication. Gantt chart (19</a:t>
            </a:r>
            <a:r>
              <a:rPr lang="en-GB" sz="1400" u="sng" dirty="0"/>
              <a:t>17)</a:t>
            </a:r>
            <a:r>
              <a:rPr lang="en-GB" sz="1400" dirty="0"/>
              <a:t>, algorithm for scheduling CPM (Critical Path Method) 1957.</a:t>
            </a:r>
          </a:p>
          <a:p>
            <a:pPr marL="342900">
              <a:spcBef>
                <a:spcPts val="1200"/>
              </a:spcBef>
              <a:spcAft>
                <a:spcPts val="1200"/>
              </a:spcAft>
            </a:pPr>
            <a:r>
              <a:rPr lang="en-GB" sz="1400" dirty="0">
                <a:solidFill>
                  <a:schemeClr val="accent5"/>
                </a:solidFill>
              </a:rPr>
              <a:t>1958-1979 (Application of Management Science): </a:t>
            </a:r>
            <a:r>
              <a:rPr lang="en-GB" sz="1400" dirty="0"/>
              <a:t>characterised by the rapid development of computer technology. PERT. Xerox  copier. Microsoft founded in 1975. Apollo in 1960. </a:t>
            </a:r>
            <a:r>
              <a:rPr lang="en-GB" sz="1400" dirty="0" err="1"/>
              <a:t>Pollaris</a:t>
            </a:r>
            <a:r>
              <a:rPr lang="en-GB" sz="1400" dirty="0"/>
              <a:t> missile in 1961.</a:t>
            </a:r>
          </a:p>
          <a:p>
            <a:pPr marL="342900" algn="just">
              <a:spcBef>
                <a:spcPts val="1200"/>
              </a:spcBef>
              <a:spcAft>
                <a:spcPts val="1200"/>
              </a:spcAft>
            </a:pPr>
            <a:r>
              <a:rPr lang="en-GB" sz="1400" dirty="0">
                <a:solidFill>
                  <a:schemeClr val="accent5"/>
                </a:solidFill>
              </a:rPr>
              <a:t>1980-1994: Production Centre Human Resources. </a:t>
            </a:r>
            <a:r>
              <a:rPr lang="en-GB" sz="1400" dirty="0"/>
              <a:t>Introduction of PCs low cost multitasking PCs that had high efficiency in managing and controlling complex project schedules. England France Channel project, 1989 to1991. Space Shuttle Challenger project, 1983 to 1986. The disaster of the Challenger space shuttle focused attention on risk management, group dynamics, and quality management.</a:t>
            </a:r>
          </a:p>
          <a:p>
            <a:pPr marL="342900" algn="just">
              <a:spcBef>
                <a:spcPts val="1200"/>
              </a:spcBef>
              <a:spcAft>
                <a:spcPts val="1200"/>
              </a:spcAft>
            </a:pPr>
            <a:r>
              <a:rPr lang="en-GB" sz="1400" dirty="0">
                <a:solidFill>
                  <a:schemeClr val="accent5"/>
                </a:solidFill>
              </a:rPr>
              <a:t>1995-Present?. Creating a New Environment.  </a:t>
            </a:r>
            <a:r>
              <a:rPr lang="en-GB" sz="1400" dirty="0"/>
              <a:t>Dominated by internet. Year 2000 (Y2K) project successes. </a:t>
            </a:r>
          </a:p>
          <a:p>
            <a:pPr marL="342900" algn="just">
              <a:spcBef>
                <a:spcPts val="1200"/>
              </a:spcBef>
              <a:spcAft>
                <a:spcPts val="1200"/>
              </a:spcAft>
            </a:pPr>
            <a:r>
              <a:rPr lang="en-GB" sz="1400" dirty="0"/>
              <a:t>Application of AI and Machine Learning in project management</a:t>
            </a:r>
            <a:endParaRPr sz="1400" dirty="0"/>
          </a:p>
        </p:txBody>
      </p:sp>
      <p:sp>
        <p:nvSpPr>
          <p:cNvPr id="119" name="Google Shape;119;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7E5FD-2A97-A15C-D5A6-C8D6799CC90E}"/>
              </a:ext>
            </a:extLst>
          </p:cNvPr>
          <p:cNvSpPr>
            <a:spLocks noGrp="1"/>
          </p:cNvSpPr>
          <p:nvPr>
            <p:ph type="title"/>
          </p:nvPr>
        </p:nvSpPr>
        <p:spPr>
          <a:xfrm>
            <a:off x="378608" y="231726"/>
            <a:ext cx="8368200" cy="686100"/>
          </a:xfrm>
        </p:spPr>
        <p:txBody>
          <a:bodyPr>
            <a:normAutofit fontScale="90000"/>
          </a:bodyPr>
          <a:lstStyle/>
          <a:p>
            <a:r>
              <a:rPr lang="en-GB" sz="3200" dirty="0">
                <a:solidFill>
                  <a:schemeClr val="accent5"/>
                </a:solidFill>
              </a:rPr>
              <a:t>Importance of managing projects and teams</a:t>
            </a:r>
          </a:p>
        </p:txBody>
      </p:sp>
      <p:sp>
        <p:nvSpPr>
          <p:cNvPr id="3" name="Text Placeholder 2">
            <a:extLst>
              <a:ext uri="{FF2B5EF4-FFF2-40B4-BE49-F238E27FC236}">
                <a16:creationId xmlns:a16="http://schemas.microsoft.com/office/drawing/2014/main" id="{F20405E4-F108-609E-D7D9-15B3E4C294F2}"/>
              </a:ext>
            </a:extLst>
          </p:cNvPr>
          <p:cNvSpPr>
            <a:spLocks noGrp="1"/>
          </p:cNvSpPr>
          <p:nvPr>
            <p:ph type="body" idx="1"/>
          </p:nvPr>
        </p:nvSpPr>
        <p:spPr/>
        <p:txBody>
          <a:bodyPr/>
          <a:lstStyle/>
          <a:p>
            <a:r>
              <a:rPr lang="en-GB" sz="2000" i="0" dirty="0">
                <a:effectLst/>
                <a:latin typeface="+mj-lt"/>
                <a:cs typeface="Times New Roman" panose="02020603050405020304" pitchFamily="18" charset="0"/>
              </a:rPr>
              <a:t>Plan and manage strategic initiatives that generate revenue</a:t>
            </a:r>
          </a:p>
          <a:p>
            <a:r>
              <a:rPr lang="en-GB" sz="2000" dirty="0">
                <a:latin typeface="+mj-lt"/>
                <a:cs typeface="Times New Roman" panose="02020603050405020304" pitchFamily="18" charset="0"/>
              </a:rPr>
              <a:t>Manage time, control expenses, ensure quality</a:t>
            </a:r>
            <a:endParaRPr lang="en-GB" sz="2000" i="0" dirty="0">
              <a:effectLst/>
              <a:latin typeface="+mj-lt"/>
              <a:cs typeface="Times New Roman" panose="02020603050405020304" pitchFamily="18" charset="0"/>
            </a:endParaRPr>
          </a:p>
          <a:p>
            <a:r>
              <a:rPr lang="en-GB" sz="2000" i="0" dirty="0">
                <a:effectLst/>
                <a:latin typeface="+mj-lt"/>
                <a:cs typeface="Times New Roman" panose="02020603050405020304" pitchFamily="18" charset="0"/>
              </a:rPr>
              <a:t>Optimizing resource </a:t>
            </a:r>
            <a:r>
              <a:rPr lang="en-GB" sz="2000" dirty="0">
                <a:latin typeface="+mj-lt"/>
                <a:cs typeface="Times New Roman" panose="02020603050405020304" pitchFamily="18" charset="0"/>
              </a:rPr>
              <a:t>u</a:t>
            </a:r>
            <a:r>
              <a:rPr lang="en-GB" sz="2000" i="0" dirty="0">
                <a:effectLst/>
                <a:latin typeface="+mj-lt"/>
                <a:cs typeface="Times New Roman" panose="02020603050405020304" pitchFamily="18" charset="0"/>
              </a:rPr>
              <a:t>tilisation</a:t>
            </a:r>
          </a:p>
          <a:p>
            <a:r>
              <a:rPr lang="en-GB" sz="2000" dirty="0">
                <a:latin typeface="+mj-lt"/>
                <a:cs typeface="Times New Roman" panose="02020603050405020304" pitchFamily="18" charset="0"/>
              </a:rPr>
              <a:t>Competitive advantage and customer satisfaction</a:t>
            </a:r>
            <a:endParaRPr lang="en-GB" sz="2000" i="0" dirty="0">
              <a:effectLst/>
              <a:latin typeface="+mj-lt"/>
              <a:cs typeface="Times New Roman" panose="02020603050405020304" pitchFamily="18" charset="0"/>
            </a:endParaRPr>
          </a:p>
          <a:p>
            <a:r>
              <a:rPr lang="en-GB" sz="2000" dirty="0">
                <a:latin typeface="+mj-lt"/>
                <a:cs typeface="Times New Roman" panose="02020603050405020304" pitchFamily="18" charset="0"/>
              </a:rPr>
              <a:t>Risk management</a:t>
            </a:r>
          </a:p>
          <a:p>
            <a:r>
              <a:rPr lang="en-GB" sz="2000" dirty="0">
                <a:latin typeface="+mj-lt"/>
                <a:cs typeface="Times New Roman" panose="02020603050405020304" pitchFamily="18" charset="0"/>
              </a:rPr>
              <a:t>Team alignment and leadership</a:t>
            </a:r>
          </a:p>
          <a:p>
            <a:r>
              <a:rPr lang="en-GB" sz="2000" dirty="0">
                <a:latin typeface="+mj-lt"/>
                <a:cs typeface="Times New Roman" panose="02020603050405020304" pitchFamily="18" charset="0"/>
              </a:rPr>
              <a:t>Conflict resolution</a:t>
            </a:r>
          </a:p>
          <a:p>
            <a:r>
              <a:rPr lang="en-GB" sz="2000" dirty="0">
                <a:latin typeface="+mj-lt"/>
                <a:cs typeface="Times New Roman" panose="02020603050405020304" pitchFamily="18" charset="0"/>
              </a:rPr>
              <a:t>Communication and Collaboration</a:t>
            </a:r>
          </a:p>
          <a:p>
            <a:endParaRPr lang="en-GB" dirty="0"/>
          </a:p>
        </p:txBody>
      </p:sp>
      <p:sp>
        <p:nvSpPr>
          <p:cNvPr id="4" name="Slide Number Placeholder 3">
            <a:extLst>
              <a:ext uri="{FF2B5EF4-FFF2-40B4-BE49-F238E27FC236}">
                <a16:creationId xmlns:a16="http://schemas.microsoft.com/office/drawing/2014/main" id="{607D64BD-5742-32FA-6319-EA49DB570C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dirty="0"/>
          </a:p>
        </p:txBody>
      </p:sp>
    </p:spTree>
    <p:extLst>
      <p:ext uri="{BB962C8B-B14F-4D97-AF65-F5344CB8AC3E}">
        <p14:creationId xmlns:p14="http://schemas.microsoft.com/office/powerpoint/2010/main" val="888216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A8EC-AA13-4945-9AF2-9BD17BAC23B3}"/>
              </a:ext>
            </a:extLst>
          </p:cNvPr>
          <p:cNvSpPr>
            <a:spLocks noGrp="1"/>
          </p:cNvSpPr>
          <p:nvPr>
            <p:ph type="title"/>
          </p:nvPr>
        </p:nvSpPr>
        <p:spPr/>
        <p:txBody>
          <a:bodyPr/>
          <a:lstStyle/>
          <a:p>
            <a:r>
              <a:rPr lang="en-US" altLang="en-US" sz="3200" dirty="0">
                <a:solidFill>
                  <a:schemeClr val="accent5"/>
                </a:solidFill>
              </a:rPr>
              <a:t>Project Manager Actions</a:t>
            </a:r>
            <a:endParaRPr lang="en-GB" sz="3200" dirty="0">
              <a:solidFill>
                <a:schemeClr val="accent5"/>
              </a:solidFill>
            </a:endParaRPr>
          </a:p>
        </p:txBody>
      </p:sp>
      <p:sp>
        <p:nvSpPr>
          <p:cNvPr id="3" name="Text Placeholder 2">
            <a:extLst>
              <a:ext uri="{FF2B5EF4-FFF2-40B4-BE49-F238E27FC236}">
                <a16:creationId xmlns:a16="http://schemas.microsoft.com/office/drawing/2014/main" id="{BBD95A06-CEDF-86AE-4205-6DA59005CF73}"/>
              </a:ext>
            </a:extLst>
          </p:cNvPr>
          <p:cNvSpPr>
            <a:spLocks noGrp="1"/>
          </p:cNvSpPr>
          <p:nvPr>
            <p:ph type="body" idx="1"/>
          </p:nvPr>
        </p:nvSpPr>
        <p:spPr/>
        <p:txBody>
          <a:bodyPr/>
          <a:lstStyle/>
          <a:p>
            <a:pPr marL="114300" indent="0">
              <a:buNone/>
            </a:pPr>
            <a:r>
              <a:rPr lang="en-US" sz="2000" dirty="0"/>
              <a:t>The project manager must perform several actions throughout the duration of a project:</a:t>
            </a:r>
          </a:p>
          <a:p>
            <a:endParaRPr lang="en-US" altLang="en-US" sz="2000" dirty="0"/>
          </a:p>
          <a:p>
            <a:r>
              <a:rPr lang="en-US" altLang="en-US" sz="2000" dirty="0"/>
              <a:t>Prevent, anticipate, overcome</a:t>
            </a:r>
          </a:p>
          <a:p>
            <a:r>
              <a:rPr lang="en-US" altLang="en-US" sz="2000" dirty="0"/>
              <a:t>Have good planning and communication</a:t>
            </a:r>
          </a:p>
          <a:p>
            <a:r>
              <a:rPr lang="en-US" altLang="en-US" sz="2000" dirty="0"/>
              <a:t>Be responsible</a:t>
            </a:r>
          </a:p>
          <a:p>
            <a:r>
              <a:rPr lang="en-US" altLang="en-US" sz="2000" dirty="0"/>
              <a:t>Delegate</a:t>
            </a:r>
          </a:p>
          <a:p>
            <a:endParaRPr lang="en-GB" dirty="0"/>
          </a:p>
        </p:txBody>
      </p:sp>
      <p:sp>
        <p:nvSpPr>
          <p:cNvPr id="4" name="Slide Number Placeholder 3">
            <a:extLst>
              <a:ext uri="{FF2B5EF4-FFF2-40B4-BE49-F238E27FC236}">
                <a16:creationId xmlns:a16="http://schemas.microsoft.com/office/drawing/2014/main" id="{EB3A4CC0-E094-E073-5F0B-3F10B1DC0C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dirty="0"/>
          </a:p>
        </p:txBody>
      </p:sp>
    </p:spTree>
    <p:extLst>
      <p:ext uri="{BB962C8B-B14F-4D97-AF65-F5344CB8AC3E}">
        <p14:creationId xmlns:p14="http://schemas.microsoft.com/office/powerpoint/2010/main" val="3393780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7E5FD-2A97-A15C-D5A6-C8D6799CC90E}"/>
              </a:ext>
            </a:extLst>
          </p:cNvPr>
          <p:cNvSpPr>
            <a:spLocks noGrp="1"/>
          </p:cNvSpPr>
          <p:nvPr>
            <p:ph type="title"/>
          </p:nvPr>
        </p:nvSpPr>
        <p:spPr/>
        <p:txBody>
          <a:bodyPr/>
          <a:lstStyle/>
          <a:p>
            <a:r>
              <a:rPr lang="en-GB" sz="2900" dirty="0">
                <a:solidFill>
                  <a:schemeClr val="accent5"/>
                </a:solidFill>
              </a:rPr>
              <a:t>What to expect from a project manager</a:t>
            </a:r>
          </a:p>
        </p:txBody>
      </p:sp>
      <p:sp>
        <p:nvSpPr>
          <p:cNvPr id="3" name="Text Placeholder 2">
            <a:extLst>
              <a:ext uri="{FF2B5EF4-FFF2-40B4-BE49-F238E27FC236}">
                <a16:creationId xmlns:a16="http://schemas.microsoft.com/office/drawing/2014/main" id="{F20405E4-F108-609E-D7D9-15B3E4C294F2}"/>
              </a:ext>
            </a:extLst>
          </p:cNvPr>
          <p:cNvSpPr>
            <a:spLocks noGrp="1"/>
          </p:cNvSpPr>
          <p:nvPr>
            <p:ph type="body" idx="1"/>
          </p:nvPr>
        </p:nvSpPr>
        <p:spPr>
          <a:xfrm>
            <a:off x="387900" y="1274885"/>
            <a:ext cx="8368200" cy="3293839"/>
          </a:xfrm>
        </p:spPr>
        <p:txBody>
          <a:bodyPr>
            <a:normAutofit/>
          </a:bodyPr>
          <a:lstStyle/>
          <a:p>
            <a:pPr marL="808038" indent="-449263">
              <a:buFont typeface="Wingdings" panose="05000000000000000000" pitchFamily="2" charset="2"/>
              <a:buChar char="v"/>
            </a:pPr>
            <a:r>
              <a:rPr lang="en-GB" sz="1700" dirty="0"/>
              <a:t>Managers who care and give constructive feedback</a:t>
            </a:r>
          </a:p>
          <a:p>
            <a:pPr marL="808038" indent="-449263">
              <a:buFont typeface="Wingdings" panose="05000000000000000000" pitchFamily="2" charset="2"/>
              <a:buChar char="v"/>
            </a:pPr>
            <a:r>
              <a:rPr lang="en-GB" sz="1700" dirty="0"/>
              <a:t>Managers who help team members navigate difficult situations</a:t>
            </a:r>
          </a:p>
          <a:p>
            <a:pPr marL="808038" indent="-449263">
              <a:buFont typeface="Wingdings" panose="05000000000000000000" pitchFamily="2" charset="2"/>
              <a:buChar char="v"/>
            </a:pPr>
            <a:r>
              <a:rPr lang="en-GB" sz="1700" dirty="0"/>
              <a:t>Managers who help you to understand what is important to focus on and enable you to have that focus</a:t>
            </a:r>
          </a:p>
          <a:p>
            <a:endParaRPr lang="en-GB" dirty="0"/>
          </a:p>
          <a:p>
            <a:pPr marL="114300" indent="0">
              <a:buNone/>
            </a:pPr>
            <a:r>
              <a:rPr lang="en-GB" dirty="0"/>
              <a:t>You can ask for:</a:t>
            </a:r>
          </a:p>
          <a:p>
            <a:pPr marL="808038" indent="-449263">
              <a:buFont typeface="Wingdings" panose="05000000000000000000" pitchFamily="2" charset="2"/>
              <a:buChar char="v"/>
            </a:pPr>
            <a:r>
              <a:rPr lang="en-GB" sz="1700" dirty="0"/>
              <a:t>One-on-One meetings</a:t>
            </a:r>
          </a:p>
          <a:p>
            <a:pPr marL="808038" indent="-449263">
              <a:buFont typeface="Wingdings" panose="05000000000000000000" pitchFamily="2" charset="2"/>
              <a:buChar char="v"/>
            </a:pPr>
            <a:r>
              <a:rPr lang="en-GB" sz="1700" dirty="0"/>
              <a:t>Training and Career Growth</a:t>
            </a:r>
          </a:p>
          <a:p>
            <a:pPr marL="808038" indent="-449263">
              <a:buFont typeface="Wingdings" panose="05000000000000000000" pitchFamily="2" charset="2"/>
              <a:buChar char="v"/>
            </a:pPr>
            <a:r>
              <a:rPr lang="en-GB" sz="1700" dirty="0"/>
              <a:t>Feedback and Workplace guidance</a:t>
            </a:r>
          </a:p>
          <a:p>
            <a:pPr marL="808038" indent="-449263">
              <a:buFont typeface="Wingdings" panose="05000000000000000000" pitchFamily="2" charset="2"/>
              <a:buChar char="v"/>
            </a:pPr>
            <a:r>
              <a:rPr lang="en-GB" sz="1700" dirty="0"/>
              <a:t>Mentor</a:t>
            </a:r>
          </a:p>
        </p:txBody>
      </p:sp>
      <p:sp>
        <p:nvSpPr>
          <p:cNvPr id="4" name="Slide Number Placeholder 3">
            <a:extLst>
              <a:ext uri="{FF2B5EF4-FFF2-40B4-BE49-F238E27FC236}">
                <a16:creationId xmlns:a16="http://schemas.microsoft.com/office/drawing/2014/main" id="{607D64BD-5742-32FA-6319-EA49DB570C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dirty="0"/>
          </a:p>
        </p:txBody>
      </p:sp>
    </p:spTree>
    <p:extLst>
      <p:ext uri="{BB962C8B-B14F-4D97-AF65-F5344CB8AC3E}">
        <p14:creationId xmlns:p14="http://schemas.microsoft.com/office/powerpoint/2010/main" val="2402373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0D237-5020-0B80-89C2-7AD535082072}"/>
              </a:ext>
            </a:extLst>
          </p:cNvPr>
          <p:cNvSpPr>
            <a:spLocks noGrp="1"/>
          </p:cNvSpPr>
          <p:nvPr>
            <p:ph type="title"/>
          </p:nvPr>
        </p:nvSpPr>
        <p:spPr>
          <a:xfrm>
            <a:off x="387900" y="86683"/>
            <a:ext cx="8368200" cy="686100"/>
          </a:xfrm>
        </p:spPr>
        <p:txBody>
          <a:bodyPr>
            <a:normAutofit/>
          </a:bodyPr>
          <a:lstStyle/>
          <a:p>
            <a:r>
              <a:rPr lang="en-GB" sz="2900" dirty="0">
                <a:solidFill>
                  <a:schemeClr val="accent5"/>
                </a:solidFill>
              </a:rPr>
              <a:t>Balance in relationships</a:t>
            </a:r>
          </a:p>
        </p:txBody>
      </p:sp>
      <p:sp>
        <p:nvSpPr>
          <p:cNvPr id="3" name="Text Placeholder 2">
            <a:extLst>
              <a:ext uri="{FF2B5EF4-FFF2-40B4-BE49-F238E27FC236}">
                <a16:creationId xmlns:a16="http://schemas.microsoft.com/office/drawing/2014/main" id="{3F2EEFC0-7105-1983-D91F-22B8F8B7F4AB}"/>
              </a:ext>
            </a:extLst>
          </p:cNvPr>
          <p:cNvSpPr>
            <a:spLocks noGrp="1"/>
          </p:cNvSpPr>
          <p:nvPr>
            <p:ph type="body" idx="1"/>
          </p:nvPr>
        </p:nvSpPr>
        <p:spPr>
          <a:xfrm>
            <a:off x="2510614" y="4269921"/>
            <a:ext cx="3971829" cy="323295"/>
          </a:xfrm>
        </p:spPr>
        <p:txBody>
          <a:bodyPr>
            <a:normAutofit fontScale="47500" lnSpcReduction="20000"/>
          </a:bodyPr>
          <a:lstStyle/>
          <a:p>
            <a:pPr marL="114300" indent="0">
              <a:buNone/>
            </a:pPr>
            <a:r>
              <a:rPr lang="en-GB" sz="1800" b="0" i="0" dirty="0" err="1">
                <a:solidFill>
                  <a:schemeClr val="tx1"/>
                </a:solidFill>
                <a:effectLst/>
                <a:latin typeface="robotoregular"/>
              </a:rPr>
              <a:t>Mantaining</a:t>
            </a:r>
            <a:r>
              <a:rPr lang="en-GB" sz="1800" b="0" i="0" dirty="0">
                <a:solidFill>
                  <a:schemeClr val="tx1"/>
                </a:solidFill>
                <a:effectLst/>
                <a:latin typeface="robotoregular"/>
              </a:rPr>
              <a:t> balance in relationships: (Richman, 2002).</a:t>
            </a:r>
            <a:endParaRPr lang="en-GB" dirty="0"/>
          </a:p>
        </p:txBody>
      </p:sp>
      <p:sp>
        <p:nvSpPr>
          <p:cNvPr id="4" name="Slide Number Placeholder 3">
            <a:extLst>
              <a:ext uri="{FF2B5EF4-FFF2-40B4-BE49-F238E27FC236}">
                <a16:creationId xmlns:a16="http://schemas.microsoft.com/office/drawing/2014/main" id="{BD6D4F84-0215-976A-304F-A8B49632B4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dirty="0"/>
          </a:p>
        </p:txBody>
      </p:sp>
      <p:pic>
        <p:nvPicPr>
          <p:cNvPr id="6" name="Picture 5">
            <a:extLst>
              <a:ext uri="{FF2B5EF4-FFF2-40B4-BE49-F238E27FC236}">
                <a16:creationId xmlns:a16="http://schemas.microsoft.com/office/drawing/2014/main" id="{C9BE8B56-4D93-E306-2EFE-0BB62C13EE8B}"/>
              </a:ext>
            </a:extLst>
          </p:cNvPr>
          <p:cNvPicPr>
            <a:picLocks noChangeAspect="1"/>
          </p:cNvPicPr>
          <p:nvPr/>
        </p:nvPicPr>
        <p:blipFill>
          <a:blip r:embed="rId3"/>
          <a:stretch>
            <a:fillRect/>
          </a:stretch>
        </p:blipFill>
        <p:spPr>
          <a:xfrm>
            <a:off x="1733304" y="1047618"/>
            <a:ext cx="5677392" cy="3048264"/>
          </a:xfrm>
          <a:prstGeom prst="rect">
            <a:avLst/>
          </a:prstGeom>
        </p:spPr>
      </p:pic>
    </p:spTree>
    <p:extLst>
      <p:ext uri="{BB962C8B-B14F-4D97-AF65-F5344CB8AC3E}">
        <p14:creationId xmlns:p14="http://schemas.microsoft.com/office/powerpoint/2010/main" val="2294135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FD4C6-21B3-1B83-32B5-C51D1FEE8D1D}"/>
              </a:ext>
            </a:extLst>
          </p:cNvPr>
          <p:cNvSpPr>
            <a:spLocks noGrp="1"/>
          </p:cNvSpPr>
          <p:nvPr>
            <p:ph type="title"/>
          </p:nvPr>
        </p:nvSpPr>
        <p:spPr>
          <a:xfrm>
            <a:off x="378608" y="167879"/>
            <a:ext cx="8368200" cy="686100"/>
          </a:xfrm>
        </p:spPr>
        <p:txBody>
          <a:bodyPr/>
          <a:lstStyle/>
          <a:p>
            <a:r>
              <a:rPr lang="en-GB" sz="2900" dirty="0">
                <a:solidFill>
                  <a:schemeClr val="accent5"/>
                </a:solidFill>
              </a:rPr>
              <a:t>Mentoring</a:t>
            </a:r>
          </a:p>
        </p:txBody>
      </p:sp>
      <p:sp>
        <p:nvSpPr>
          <p:cNvPr id="4" name="Slide Number Placeholder 3">
            <a:extLst>
              <a:ext uri="{FF2B5EF4-FFF2-40B4-BE49-F238E27FC236}">
                <a16:creationId xmlns:a16="http://schemas.microsoft.com/office/drawing/2014/main" id="{19150004-674E-D3B0-9208-CE0F1BB9E9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dirty="0"/>
          </a:p>
        </p:txBody>
      </p:sp>
      <p:pic>
        <p:nvPicPr>
          <p:cNvPr id="8" name="Picture 7">
            <a:extLst>
              <a:ext uri="{FF2B5EF4-FFF2-40B4-BE49-F238E27FC236}">
                <a16:creationId xmlns:a16="http://schemas.microsoft.com/office/drawing/2014/main" id="{3867F653-BB57-9120-AC7D-6253FBF70319}"/>
              </a:ext>
            </a:extLst>
          </p:cNvPr>
          <p:cNvPicPr>
            <a:picLocks noChangeAspect="1"/>
          </p:cNvPicPr>
          <p:nvPr/>
        </p:nvPicPr>
        <p:blipFill>
          <a:blip r:embed="rId3"/>
          <a:stretch>
            <a:fillRect/>
          </a:stretch>
        </p:blipFill>
        <p:spPr>
          <a:xfrm>
            <a:off x="1547447" y="982177"/>
            <a:ext cx="5363307" cy="4074640"/>
          </a:xfrm>
          <a:prstGeom prst="rect">
            <a:avLst/>
          </a:prstGeom>
        </p:spPr>
      </p:pic>
    </p:spTree>
    <p:extLst>
      <p:ext uri="{BB962C8B-B14F-4D97-AF65-F5344CB8AC3E}">
        <p14:creationId xmlns:p14="http://schemas.microsoft.com/office/powerpoint/2010/main" val="1666026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900" dirty="0">
                <a:solidFill>
                  <a:schemeClr val="accent5"/>
                </a:solidFill>
              </a:rPr>
              <a:t>Traits of a Good Manager</a:t>
            </a:r>
            <a:endParaRPr sz="2900" dirty="0">
              <a:solidFill>
                <a:schemeClr val="accent5"/>
              </a:solidFill>
            </a:endParaRPr>
          </a:p>
        </p:txBody>
      </p:sp>
      <p:sp>
        <p:nvSpPr>
          <p:cNvPr id="132" name="Google Shape;132;p24"/>
          <p:cNvSpPr txBox="1">
            <a:spLocks noGrp="1"/>
          </p:cNvSpPr>
          <p:nvPr>
            <p:ph type="body" idx="1"/>
          </p:nvPr>
        </p:nvSpPr>
        <p:spPr>
          <a:xfrm>
            <a:off x="255371" y="1318374"/>
            <a:ext cx="8633258" cy="3482226"/>
          </a:xfrm>
          <a:prstGeom prst="rect">
            <a:avLst/>
          </a:prstGeom>
        </p:spPr>
        <p:txBody>
          <a:bodyPr spcFirstLastPara="1" wrap="square" lIns="91425" tIns="91425" rIns="91425" bIns="91425" anchor="t" anchorCtr="0">
            <a:normAutofit lnSpcReduction="10000"/>
          </a:bodyPr>
          <a:lstStyle/>
          <a:p>
            <a:pPr lvl="0">
              <a:lnSpc>
                <a:spcPct val="135000"/>
              </a:lnSpc>
            </a:pPr>
            <a:r>
              <a:rPr lang="en-GB" sz="2000" i="0" dirty="0">
                <a:effectLst/>
                <a:latin typeface="+mj-lt"/>
              </a:rPr>
              <a:t>Effective Communication</a:t>
            </a:r>
          </a:p>
          <a:p>
            <a:pPr>
              <a:lnSpc>
                <a:spcPct val="145000"/>
              </a:lnSpc>
            </a:pPr>
            <a:r>
              <a:rPr lang="en-GB" sz="2100" dirty="0">
                <a:latin typeface="+mj-lt"/>
              </a:rPr>
              <a:t>Leads by example</a:t>
            </a:r>
          </a:p>
          <a:p>
            <a:pPr lvl="0">
              <a:lnSpc>
                <a:spcPct val="135000"/>
              </a:lnSpc>
            </a:pPr>
            <a:r>
              <a:rPr lang="en-GB" sz="2000" dirty="0">
                <a:latin typeface="+mj-lt"/>
              </a:rPr>
              <a:t>Demonstrates empathy, understands and values the concerns and needs of team members.</a:t>
            </a:r>
          </a:p>
          <a:p>
            <a:pPr lvl="0">
              <a:lnSpc>
                <a:spcPct val="135000"/>
              </a:lnSpc>
            </a:pPr>
            <a:r>
              <a:rPr lang="en-GB" sz="2100" dirty="0">
                <a:latin typeface="+mj-lt"/>
              </a:rPr>
              <a:t>Delegates tasks effectively, trusts team members, and empowers them to take ownership of their responsibilities.</a:t>
            </a:r>
          </a:p>
          <a:p>
            <a:pPr lvl="0">
              <a:lnSpc>
                <a:spcPct val="135000"/>
              </a:lnSpc>
            </a:pPr>
            <a:r>
              <a:rPr lang="en-GB" sz="2100" dirty="0">
                <a:latin typeface="+mj-lt"/>
              </a:rPr>
              <a:t>Handles conflicts professionally, seeks resolutions</a:t>
            </a:r>
          </a:p>
          <a:p>
            <a:pPr lvl="0">
              <a:lnSpc>
                <a:spcPct val="135000"/>
              </a:lnSpc>
            </a:pPr>
            <a:r>
              <a:rPr lang="en-GB" sz="2100" dirty="0">
                <a:latin typeface="+mj-lt"/>
              </a:rPr>
              <a:t>Adapts to changes and challenges, embraces innovation</a:t>
            </a:r>
            <a:endParaRPr sz="2100" dirty="0">
              <a:latin typeface="+mj-lt"/>
            </a:endParaRPr>
          </a:p>
        </p:txBody>
      </p:sp>
      <p:sp>
        <p:nvSpPr>
          <p:cNvPr id="133" name="Google Shape;133;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82"/>
        <p:cNvGrpSpPr/>
        <p:nvPr/>
      </p:nvGrpSpPr>
      <p:grpSpPr>
        <a:xfrm>
          <a:off x="0" y="0"/>
          <a:ext cx="0" cy="0"/>
          <a:chOff x="0" y="0"/>
          <a:chExt cx="0" cy="0"/>
        </a:xfrm>
      </p:grpSpPr>
      <p:sp>
        <p:nvSpPr>
          <p:cNvPr id="83" name="Google Shape;83;p17"/>
          <p:cNvSpPr txBox="1">
            <a:spLocks noGrp="1"/>
          </p:cNvSpPr>
          <p:nvPr>
            <p:ph type="ctrTitle"/>
          </p:nvPr>
        </p:nvSpPr>
        <p:spPr>
          <a:xfrm>
            <a:off x="457200" y="1219200"/>
            <a:ext cx="8560904" cy="1457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endParaRPr dirty="0"/>
          </a:p>
          <a:p>
            <a:pPr marL="0" lvl="0" indent="0" algn="l" rtl="0">
              <a:spcBef>
                <a:spcPts val="0"/>
              </a:spcBef>
              <a:spcAft>
                <a:spcPts val="0"/>
              </a:spcAft>
              <a:buNone/>
            </a:pPr>
            <a:r>
              <a:rPr lang="en" sz="3600" dirty="0">
                <a:solidFill>
                  <a:schemeClr val="accent5"/>
                </a:solidFill>
              </a:rPr>
              <a:t>Lecture 1:</a:t>
            </a:r>
            <a:endParaRPr sz="3600" dirty="0">
              <a:solidFill>
                <a:schemeClr val="accent5"/>
              </a:solidFill>
            </a:endParaRPr>
          </a:p>
          <a:p>
            <a:pPr marL="0" lvl="0" indent="0" algn="l" rtl="0">
              <a:spcBef>
                <a:spcPts val="0"/>
              </a:spcBef>
              <a:spcAft>
                <a:spcPts val="0"/>
              </a:spcAft>
              <a:buNone/>
            </a:pPr>
            <a:r>
              <a:rPr lang="en-GB" sz="3600" dirty="0">
                <a:solidFill>
                  <a:schemeClr val="accent5"/>
                </a:solidFill>
              </a:rPr>
              <a:t>Fundamentals of managing projects and teams</a:t>
            </a:r>
            <a:endParaRPr sz="3600" dirty="0">
              <a:solidFill>
                <a:schemeClr val="accent5"/>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900" dirty="0">
                <a:solidFill>
                  <a:schemeClr val="accent5"/>
                </a:solidFill>
              </a:rPr>
              <a:t>Traits of a Bad Manager</a:t>
            </a:r>
            <a:endParaRPr sz="2900" dirty="0">
              <a:solidFill>
                <a:schemeClr val="accent5"/>
              </a:solidFill>
            </a:endParaRPr>
          </a:p>
        </p:txBody>
      </p:sp>
      <p:sp>
        <p:nvSpPr>
          <p:cNvPr id="133" name="Google Shape;133;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dirty="0"/>
          </a:p>
        </p:txBody>
      </p:sp>
      <p:sp>
        <p:nvSpPr>
          <p:cNvPr id="5" name="Google Shape;132;p24">
            <a:extLst>
              <a:ext uri="{FF2B5EF4-FFF2-40B4-BE49-F238E27FC236}">
                <a16:creationId xmlns:a16="http://schemas.microsoft.com/office/drawing/2014/main" id="{0D23A0AA-DEDA-C9C3-8AEF-E712CB8303EC}"/>
              </a:ext>
            </a:extLst>
          </p:cNvPr>
          <p:cNvSpPr txBox="1">
            <a:spLocks/>
          </p:cNvSpPr>
          <p:nvPr/>
        </p:nvSpPr>
        <p:spPr>
          <a:xfrm>
            <a:off x="318408" y="1332766"/>
            <a:ext cx="7965622" cy="38107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r>
              <a:rPr lang="en-GB" dirty="0">
                <a:latin typeface="+mj-lt"/>
              </a:rPr>
              <a:t>Poor communication skills, fails to provide clear instructions.</a:t>
            </a:r>
          </a:p>
          <a:p>
            <a:r>
              <a:rPr lang="en-GB" dirty="0">
                <a:latin typeface="+mj-lt"/>
              </a:rPr>
              <a:t>Lacks empathy, may not consider the well-being of team members</a:t>
            </a:r>
          </a:p>
          <a:p>
            <a:r>
              <a:rPr lang="en-GB" dirty="0">
                <a:latin typeface="+mj-lt"/>
              </a:rPr>
              <a:t>What you measure, you can  improve. Typically bad managers do not give expected measurable outcomes.</a:t>
            </a:r>
          </a:p>
          <a:p>
            <a:r>
              <a:rPr lang="en-GB" dirty="0">
                <a:latin typeface="+mj-lt"/>
              </a:rPr>
              <a:t>Micromanages, doesn't trust the team, and fails to delegate </a:t>
            </a:r>
          </a:p>
          <a:p>
            <a:r>
              <a:rPr lang="en-GB" dirty="0">
                <a:latin typeface="+mj-lt"/>
              </a:rPr>
              <a:t>Reactive management styles </a:t>
            </a:r>
          </a:p>
          <a:p>
            <a:r>
              <a:rPr lang="en-GB" dirty="0">
                <a:latin typeface="+mj-lt"/>
              </a:rPr>
              <a:t>Alpha geeks usually are terrible managers, unless they can learn</a:t>
            </a:r>
          </a:p>
          <a:p>
            <a:r>
              <a:rPr lang="en-GB" dirty="0">
                <a:latin typeface="+mj-lt"/>
              </a:rPr>
              <a:t>The Process Czar-there is one true process that, if implemented correctly and followed as designed, will solve all of the team’s biggest issues.</a:t>
            </a:r>
          </a:p>
          <a:p>
            <a:r>
              <a:rPr lang="en-GB" b="1" dirty="0">
                <a:latin typeface="+mn-lt"/>
              </a:rPr>
              <a:t> </a:t>
            </a:r>
          </a:p>
        </p:txBody>
      </p:sp>
    </p:spTree>
    <p:extLst>
      <p:ext uri="{BB962C8B-B14F-4D97-AF65-F5344CB8AC3E}">
        <p14:creationId xmlns:p14="http://schemas.microsoft.com/office/powerpoint/2010/main" val="2907457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D9520-E472-2EAA-8386-B0F1E80A8DD5}"/>
              </a:ext>
            </a:extLst>
          </p:cNvPr>
          <p:cNvSpPr>
            <a:spLocks noGrp="1"/>
          </p:cNvSpPr>
          <p:nvPr>
            <p:ph type="title"/>
          </p:nvPr>
        </p:nvSpPr>
        <p:spPr/>
        <p:txBody>
          <a:bodyPr/>
          <a:lstStyle/>
          <a:p>
            <a:r>
              <a:rPr lang="en-GB" dirty="0"/>
              <a:t>Discussion</a:t>
            </a:r>
          </a:p>
        </p:txBody>
      </p:sp>
      <p:sp>
        <p:nvSpPr>
          <p:cNvPr id="3" name="Text Placeholder 2">
            <a:extLst>
              <a:ext uri="{FF2B5EF4-FFF2-40B4-BE49-F238E27FC236}">
                <a16:creationId xmlns:a16="http://schemas.microsoft.com/office/drawing/2014/main" id="{D9C0A27A-6C27-A9B4-CF8A-2EB9D583AE0D}"/>
              </a:ext>
            </a:extLst>
          </p:cNvPr>
          <p:cNvSpPr>
            <a:spLocks noGrp="1"/>
          </p:cNvSpPr>
          <p:nvPr>
            <p:ph type="body" idx="1"/>
          </p:nvPr>
        </p:nvSpPr>
        <p:spPr/>
        <p:txBody>
          <a:bodyPr>
            <a:normAutofit/>
          </a:bodyPr>
          <a:lstStyle/>
          <a:p>
            <a:r>
              <a:rPr lang="en-GB" dirty="0"/>
              <a:t>Do you feel that you can tell your manager when you have a major life event? Do you feel that your manager knows something about you personally?</a:t>
            </a:r>
          </a:p>
          <a:p>
            <a:endParaRPr lang="en-GB" dirty="0"/>
          </a:p>
          <a:p>
            <a:r>
              <a:rPr lang="en-GB" dirty="0"/>
              <a:t>Has your manager delivered good feedback to you? Bad feedback? Any feedback at all?</a:t>
            </a:r>
          </a:p>
          <a:p>
            <a:endParaRPr lang="en-GB" dirty="0"/>
          </a:p>
          <a:p>
            <a:r>
              <a:rPr lang="en-GB" dirty="0"/>
              <a:t>Has your manager helped you set any work-related goals for this year</a:t>
            </a:r>
          </a:p>
        </p:txBody>
      </p:sp>
      <p:sp>
        <p:nvSpPr>
          <p:cNvPr id="4" name="Slide Number Placeholder 3">
            <a:extLst>
              <a:ext uri="{FF2B5EF4-FFF2-40B4-BE49-F238E27FC236}">
                <a16:creationId xmlns:a16="http://schemas.microsoft.com/office/drawing/2014/main" id="{20E6AAA6-4959-44A3-1AE2-49E6D9084E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dirty="0"/>
          </a:p>
        </p:txBody>
      </p:sp>
    </p:spTree>
    <p:extLst>
      <p:ext uri="{BB962C8B-B14F-4D97-AF65-F5344CB8AC3E}">
        <p14:creationId xmlns:p14="http://schemas.microsoft.com/office/powerpoint/2010/main" val="1265946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900" dirty="0">
                <a:solidFill>
                  <a:schemeClr val="accent5"/>
                </a:solidFill>
              </a:rPr>
              <a:t>Management classifications</a:t>
            </a:r>
            <a:endParaRPr sz="2900" dirty="0">
              <a:solidFill>
                <a:schemeClr val="accent5"/>
              </a:solidFill>
            </a:endParaRPr>
          </a:p>
        </p:txBody>
      </p:sp>
      <p:sp>
        <p:nvSpPr>
          <p:cNvPr id="133" name="Google Shape;133;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dirty="0"/>
          </a:p>
        </p:txBody>
      </p:sp>
      <p:graphicFrame>
        <p:nvGraphicFramePr>
          <p:cNvPr id="2" name="Table 2">
            <a:extLst>
              <a:ext uri="{FF2B5EF4-FFF2-40B4-BE49-F238E27FC236}">
                <a16:creationId xmlns:a16="http://schemas.microsoft.com/office/drawing/2014/main" id="{65A54CAA-CA17-E330-F199-BD6539034DA2}"/>
              </a:ext>
            </a:extLst>
          </p:cNvPr>
          <p:cNvGraphicFramePr>
            <a:graphicFrameLocks noGrp="1"/>
          </p:cNvGraphicFramePr>
          <p:nvPr>
            <p:extLst>
              <p:ext uri="{D42A27DB-BD31-4B8C-83A1-F6EECF244321}">
                <p14:modId xmlns:p14="http://schemas.microsoft.com/office/powerpoint/2010/main" val="2431019508"/>
              </p:ext>
            </p:extLst>
          </p:nvPr>
        </p:nvGraphicFramePr>
        <p:xfrm>
          <a:off x="738554" y="1327638"/>
          <a:ext cx="7816362" cy="3587262"/>
        </p:xfrm>
        <a:graphic>
          <a:graphicData uri="http://schemas.openxmlformats.org/drawingml/2006/table">
            <a:tbl>
              <a:tblPr firstRow="1" bandRow="1">
                <a:tableStyleId>{5C22544A-7EE6-4342-B048-85BDC9FD1C3A}</a:tableStyleId>
              </a:tblPr>
              <a:tblGrid>
                <a:gridCol w="3908181">
                  <a:extLst>
                    <a:ext uri="{9D8B030D-6E8A-4147-A177-3AD203B41FA5}">
                      <a16:colId xmlns:a16="http://schemas.microsoft.com/office/drawing/2014/main" val="3012365598"/>
                    </a:ext>
                  </a:extLst>
                </a:gridCol>
                <a:gridCol w="3908181">
                  <a:extLst>
                    <a:ext uri="{9D8B030D-6E8A-4147-A177-3AD203B41FA5}">
                      <a16:colId xmlns:a16="http://schemas.microsoft.com/office/drawing/2014/main" val="3880958984"/>
                    </a:ext>
                  </a:extLst>
                </a:gridCol>
              </a:tblGrid>
              <a:tr h="597877">
                <a:tc>
                  <a:txBody>
                    <a:bodyPr/>
                    <a:lstStyle/>
                    <a:p>
                      <a:r>
                        <a:rPr lang="en-GB" sz="2000" dirty="0"/>
                        <a:t>Reactive</a:t>
                      </a:r>
                    </a:p>
                  </a:txBody>
                  <a:tcPr/>
                </a:tc>
                <a:tc>
                  <a:txBody>
                    <a:bodyPr/>
                    <a:lstStyle/>
                    <a:p>
                      <a:r>
                        <a:rPr lang="en-GB" sz="2000" dirty="0"/>
                        <a:t>Proactive</a:t>
                      </a:r>
                    </a:p>
                  </a:txBody>
                  <a:tcPr/>
                </a:tc>
                <a:extLst>
                  <a:ext uri="{0D108BD9-81ED-4DB2-BD59-A6C34878D82A}">
                    <a16:rowId xmlns:a16="http://schemas.microsoft.com/office/drawing/2014/main" val="374286764"/>
                  </a:ext>
                </a:extLst>
              </a:tr>
              <a:tr h="597877">
                <a:tc>
                  <a:txBody>
                    <a:bodyPr/>
                    <a:lstStyle/>
                    <a:p>
                      <a:r>
                        <a:rPr lang="en-GB" dirty="0">
                          <a:solidFill>
                            <a:schemeClr val="bg1"/>
                          </a:solidFill>
                        </a:rPr>
                        <a:t>Fire fighting</a:t>
                      </a:r>
                    </a:p>
                  </a:txBody>
                  <a:tcPr/>
                </a:tc>
                <a:tc>
                  <a:txBody>
                    <a:bodyPr/>
                    <a:lstStyle/>
                    <a:p>
                      <a:r>
                        <a:rPr lang="en-GB" dirty="0">
                          <a:solidFill>
                            <a:schemeClr val="bg1"/>
                          </a:solidFill>
                        </a:rPr>
                        <a:t>Planning and control</a:t>
                      </a:r>
                    </a:p>
                  </a:txBody>
                  <a:tcPr/>
                </a:tc>
                <a:extLst>
                  <a:ext uri="{0D108BD9-81ED-4DB2-BD59-A6C34878D82A}">
                    <a16:rowId xmlns:a16="http://schemas.microsoft.com/office/drawing/2014/main" val="21963173"/>
                  </a:ext>
                </a:extLst>
              </a:tr>
              <a:tr h="597877">
                <a:tc>
                  <a:txBody>
                    <a:bodyPr/>
                    <a:lstStyle/>
                    <a:p>
                      <a:r>
                        <a:rPr lang="en-GB" dirty="0">
                          <a:solidFill>
                            <a:schemeClr val="bg1"/>
                          </a:solidFill>
                        </a:rPr>
                        <a:t>Manages by instinct</a:t>
                      </a:r>
                    </a:p>
                  </a:txBody>
                  <a:tcPr/>
                </a:tc>
                <a:tc>
                  <a:txBody>
                    <a:bodyPr/>
                    <a:lstStyle/>
                    <a:p>
                      <a:r>
                        <a:rPr lang="en-GB" dirty="0">
                          <a:solidFill>
                            <a:schemeClr val="bg1"/>
                          </a:solidFill>
                        </a:rPr>
                        <a:t>Manages by information</a:t>
                      </a:r>
                    </a:p>
                  </a:txBody>
                  <a:tcPr/>
                </a:tc>
                <a:extLst>
                  <a:ext uri="{0D108BD9-81ED-4DB2-BD59-A6C34878D82A}">
                    <a16:rowId xmlns:a16="http://schemas.microsoft.com/office/drawing/2014/main" val="335562141"/>
                  </a:ext>
                </a:extLst>
              </a:tr>
              <a:tr h="597877">
                <a:tc>
                  <a:txBody>
                    <a:bodyPr/>
                    <a:lstStyle/>
                    <a:p>
                      <a:r>
                        <a:rPr lang="en-GB" dirty="0">
                          <a:solidFill>
                            <a:schemeClr val="bg1"/>
                          </a:solidFill>
                        </a:rPr>
                        <a:t>Speaks in generalisations</a:t>
                      </a:r>
                    </a:p>
                  </a:txBody>
                  <a:tcPr/>
                </a:tc>
                <a:tc>
                  <a:txBody>
                    <a:bodyPr/>
                    <a:lstStyle/>
                    <a:p>
                      <a:r>
                        <a:rPr lang="en-GB" dirty="0">
                          <a:solidFill>
                            <a:schemeClr val="bg1"/>
                          </a:solidFill>
                        </a:rPr>
                        <a:t>Use precision (charts/graphs)</a:t>
                      </a:r>
                    </a:p>
                  </a:txBody>
                  <a:tcPr/>
                </a:tc>
                <a:extLst>
                  <a:ext uri="{0D108BD9-81ED-4DB2-BD59-A6C34878D82A}">
                    <a16:rowId xmlns:a16="http://schemas.microsoft.com/office/drawing/2014/main" val="4001314973"/>
                  </a:ext>
                </a:extLst>
              </a:tr>
              <a:tr h="597877">
                <a:tc>
                  <a:txBody>
                    <a:bodyPr/>
                    <a:lstStyle/>
                    <a:p>
                      <a:r>
                        <a:rPr lang="en-GB" dirty="0">
                          <a:solidFill>
                            <a:schemeClr val="bg1"/>
                          </a:solidFill>
                        </a:rPr>
                        <a:t>Not seeing the picture</a:t>
                      </a:r>
                    </a:p>
                  </a:txBody>
                  <a:tcPr/>
                </a:tc>
                <a:tc>
                  <a:txBody>
                    <a:bodyPr/>
                    <a:lstStyle/>
                    <a:p>
                      <a:r>
                        <a:rPr lang="en-GB" dirty="0">
                          <a:solidFill>
                            <a:schemeClr val="bg1"/>
                          </a:solidFill>
                        </a:rPr>
                        <a:t>Sees the bigger picture</a:t>
                      </a:r>
                    </a:p>
                  </a:txBody>
                  <a:tcPr/>
                </a:tc>
                <a:extLst>
                  <a:ext uri="{0D108BD9-81ED-4DB2-BD59-A6C34878D82A}">
                    <a16:rowId xmlns:a16="http://schemas.microsoft.com/office/drawing/2014/main" val="1121473203"/>
                  </a:ext>
                </a:extLst>
              </a:tr>
              <a:tr h="597877">
                <a:tc>
                  <a:txBody>
                    <a:bodyPr/>
                    <a:lstStyle/>
                    <a:p>
                      <a:r>
                        <a:rPr lang="en-GB" dirty="0">
                          <a:solidFill>
                            <a:schemeClr val="bg1"/>
                          </a:solidFill>
                        </a:rPr>
                        <a:t>Sees planning as a waste</a:t>
                      </a:r>
                    </a:p>
                  </a:txBody>
                  <a:tcPr/>
                </a:tc>
                <a:tc>
                  <a:txBody>
                    <a:bodyPr/>
                    <a:lstStyle/>
                    <a:p>
                      <a:r>
                        <a:rPr lang="en-GB" dirty="0">
                          <a:solidFill>
                            <a:schemeClr val="bg1"/>
                          </a:solidFill>
                        </a:rPr>
                        <a:t>Plans early with contingency</a:t>
                      </a:r>
                    </a:p>
                  </a:txBody>
                  <a:tcPr/>
                </a:tc>
                <a:extLst>
                  <a:ext uri="{0D108BD9-81ED-4DB2-BD59-A6C34878D82A}">
                    <a16:rowId xmlns:a16="http://schemas.microsoft.com/office/drawing/2014/main" val="2417491146"/>
                  </a:ext>
                </a:extLst>
              </a:tr>
            </a:tbl>
          </a:graphicData>
        </a:graphic>
      </p:graphicFrame>
    </p:spTree>
    <p:extLst>
      <p:ext uri="{BB962C8B-B14F-4D97-AF65-F5344CB8AC3E}">
        <p14:creationId xmlns:p14="http://schemas.microsoft.com/office/powerpoint/2010/main" val="2309627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900" dirty="0">
                <a:solidFill>
                  <a:schemeClr val="accent5"/>
                </a:solidFill>
              </a:rPr>
              <a:t>Management styles</a:t>
            </a:r>
            <a:endParaRPr sz="2900" dirty="0">
              <a:solidFill>
                <a:schemeClr val="accent5"/>
              </a:solidFill>
            </a:endParaRPr>
          </a:p>
        </p:txBody>
      </p:sp>
      <p:sp>
        <p:nvSpPr>
          <p:cNvPr id="132" name="Google Shape;132;p24"/>
          <p:cNvSpPr txBox="1">
            <a:spLocks noGrp="1"/>
          </p:cNvSpPr>
          <p:nvPr>
            <p:ph type="body" idx="1"/>
          </p:nvPr>
        </p:nvSpPr>
        <p:spPr>
          <a:xfrm>
            <a:off x="387900" y="1364221"/>
            <a:ext cx="8084558" cy="3078900"/>
          </a:xfrm>
          <a:prstGeom prst="rect">
            <a:avLst/>
          </a:prstGeom>
        </p:spPr>
        <p:txBody>
          <a:bodyPr spcFirstLastPara="1" wrap="square" lIns="91425" tIns="91425" rIns="91425" bIns="91425" anchor="t" anchorCtr="0">
            <a:normAutofit/>
          </a:bodyPr>
          <a:lstStyle/>
          <a:p>
            <a:pPr lvl="0">
              <a:lnSpc>
                <a:spcPct val="135000"/>
              </a:lnSpc>
            </a:pPr>
            <a:r>
              <a:rPr lang="en-GB" sz="1900" dirty="0">
                <a:solidFill>
                  <a:schemeClr val="tx1"/>
                </a:solidFill>
              </a:rPr>
              <a:t>Autocratic management</a:t>
            </a:r>
          </a:p>
          <a:p>
            <a:pPr lvl="0">
              <a:lnSpc>
                <a:spcPct val="135000"/>
              </a:lnSpc>
            </a:pPr>
            <a:r>
              <a:rPr lang="en-GB" sz="1900" dirty="0">
                <a:solidFill>
                  <a:schemeClr val="tx1"/>
                </a:solidFill>
              </a:rPr>
              <a:t>Democratic management</a:t>
            </a:r>
          </a:p>
          <a:p>
            <a:pPr lvl="0">
              <a:lnSpc>
                <a:spcPct val="135000"/>
              </a:lnSpc>
            </a:pPr>
            <a:r>
              <a:rPr lang="en-GB" sz="1900" dirty="0">
                <a:solidFill>
                  <a:schemeClr val="tx1"/>
                </a:solidFill>
              </a:rPr>
              <a:t>Charismatic management</a:t>
            </a:r>
          </a:p>
          <a:p>
            <a:pPr lvl="0">
              <a:lnSpc>
                <a:spcPct val="135000"/>
              </a:lnSpc>
            </a:pPr>
            <a:r>
              <a:rPr lang="en-GB" sz="1900" dirty="0">
                <a:solidFill>
                  <a:schemeClr val="tx1"/>
                </a:solidFill>
              </a:rPr>
              <a:t>Bureaucratic management</a:t>
            </a:r>
          </a:p>
          <a:p>
            <a:pPr lvl="0">
              <a:lnSpc>
                <a:spcPct val="135000"/>
              </a:lnSpc>
            </a:pPr>
            <a:r>
              <a:rPr lang="en-GB" sz="1900" dirty="0">
                <a:solidFill>
                  <a:schemeClr val="tx1"/>
                </a:solidFill>
              </a:rPr>
              <a:t>Collaborative management </a:t>
            </a:r>
          </a:p>
          <a:p>
            <a:pPr lvl="0">
              <a:lnSpc>
                <a:spcPct val="135000"/>
              </a:lnSpc>
            </a:pPr>
            <a:r>
              <a:rPr lang="en-GB" sz="1900" dirty="0">
                <a:solidFill>
                  <a:schemeClr val="tx1"/>
                </a:solidFill>
              </a:rPr>
              <a:t>Laissez-faire management</a:t>
            </a:r>
          </a:p>
        </p:txBody>
      </p:sp>
      <p:sp>
        <p:nvSpPr>
          <p:cNvPr id="133" name="Google Shape;133;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dirty="0"/>
          </a:p>
        </p:txBody>
      </p:sp>
    </p:spTree>
    <p:extLst>
      <p:ext uri="{BB962C8B-B14F-4D97-AF65-F5344CB8AC3E}">
        <p14:creationId xmlns:p14="http://schemas.microsoft.com/office/powerpoint/2010/main" val="1009839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B0D0B15-38AB-0424-9E31-154EA78676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dirty="0"/>
          </a:p>
        </p:txBody>
      </p:sp>
      <p:sp>
        <p:nvSpPr>
          <p:cNvPr id="7" name="Rectangle 6">
            <a:extLst>
              <a:ext uri="{FF2B5EF4-FFF2-40B4-BE49-F238E27FC236}">
                <a16:creationId xmlns:a16="http://schemas.microsoft.com/office/drawing/2014/main" id="{B064CEEA-A4BD-6E86-BECD-10666CDAC14B}"/>
              </a:ext>
            </a:extLst>
          </p:cNvPr>
          <p:cNvSpPr/>
          <p:nvPr>
            <p:custDataLst>
              <p:tags r:id="rId2"/>
            </p:custDataLst>
          </p:nvPr>
        </p:nvSpPr>
        <p:spPr>
          <a:xfrm>
            <a:off x="2163535" y="1928813"/>
            <a:ext cx="6539593" cy="1557337"/>
          </a:xfrm>
          <a:prstGeom prst="rect">
            <a:avLst/>
          </a:prstGeom>
          <a:noFill/>
          <a:ln w="25400" cap="flat" cmpd="sng" algn="ctr">
            <a:solidFill>
              <a:srgbClr val="FFFFFF"/>
            </a:solid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a:solidFill>
                  <a:srgbClr val="5B5B5B"/>
                </a:solidFill>
              </a:rPr>
              <a:t>Which of the following do you consider as the best management style?</a:t>
            </a:r>
            <a:endParaRPr lang="en-GB" sz="3600" b="1" dirty="0">
              <a:solidFill>
                <a:srgbClr val="5B5B5B"/>
              </a:solidFill>
            </a:endParaRPr>
          </a:p>
        </p:txBody>
      </p:sp>
      <p:sp>
        <p:nvSpPr>
          <p:cNvPr id="8" name="Rectangle 7">
            <a:extLst>
              <a:ext uri="{FF2B5EF4-FFF2-40B4-BE49-F238E27FC236}">
                <a16:creationId xmlns:a16="http://schemas.microsoft.com/office/drawing/2014/main" id="{F9A83F6A-525B-C280-0870-E890A843BBE8}"/>
              </a:ext>
            </a:extLst>
          </p:cNvPr>
          <p:cNvSpPr/>
          <p:nvPr>
            <p:custDataLst>
              <p:tags r:id="rId3"/>
            </p:custDataLst>
          </p:nvPr>
        </p:nvSpPr>
        <p:spPr>
          <a:xfrm>
            <a:off x="2590800" y="4381500"/>
            <a:ext cx="6299200" cy="382594"/>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300" b="1">
                <a:solidFill>
                  <a:srgbClr val="5B5B5B"/>
                </a:solidFill>
              </a:rPr>
              <a:t>ⓘ</a:t>
            </a:r>
            <a:r>
              <a:rPr lang="en-GB">
                <a:solidFill>
                  <a:srgbClr val="5B5B5B"/>
                </a:solidFill>
              </a:rPr>
              <a:t> Start presenting to display the poll results on this slide.</a:t>
            </a:r>
          </a:p>
        </p:txBody>
      </p:sp>
      <p:sp>
        <p:nvSpPr>
          <p:cNvPr id="9" name="Title 1">
            <a:extLst>
              <a:ext uri="{FF2B5EF4-FFF2-40B4-BE49-F238E27FC236}">
                <a16:creationId xmlns:a16="http://schemas.microsoft.com/office/drawing/2014/main" id="{F1CE9D10-9058-74BE-F624-48E1DB4954B7}"/>
              </a:ext>
            </a:extLst>
          </p:cNvPr>
          <p:cNvSpPr txBox="1">
            <a:spLocks/>
          </p:cNvSpPr>
          <p:nvPr/>
        </p:nvSpPr>
        <p:spPr>
          <a:xfrm>
            <a:off x="387900" y="458025"/>
            <a:ext cx="8368200" cy="686100"/>
          </a:xfrm>
          <a:prstGeom prst="rect">
            <a:avLst/>
          </a:prstGeom>
        </p:spPr>
        <p:txBody>
          <a:bodyPr>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dirty="0"/>
              <a:t>Management style choice</a:t>
            </a:r>
          </a:p>
        </p:txBody>
      </p:sp>
      <p:pic>
        <p:nvPicPr>
          <p:cNvPr id="11" name="Picture 10">
            <a:extLst>
              <a:ext uri="{FF2B5EF4-FFF2-40B4-BE49-F238E27FC236}">
                <a16:creationId xmlns:a16="http://schemas.microsoft.com/office/drawing/2014/main" id="{427356A3-17EB-9D76-F45B-0BD614287D2A}"/>
              </a:ext>
            </a:extLst>
          </p:cNvPr>
          <p:cNvPicPr>
            <a:picLocks/>
          </p:cNvPicPr>
          <p:nvPr>
            <p:custDataLst>
              <p:tags r:id="rId4"/>
            </p:custDataLst>
          </p:nvPr>
        </p:nvPicPr>
        <p:blipFill>
          <a:blip r:embed="rId6"/>
          <a:stretch>
            <a:fillRect/>
          </a:stretch>
        </p:blipFill>
        <p:spPr>
          <a:xfrm>
            <a:off x="508000" y="1657350"/>
            <a:ext cx="1828800" cy="1828800"/>
          </a:xfrm>
          <a:prstGeom prst="rect">
            <a:avLst/>
          </a:prstGeom>
        </p:spPr>
      </p:pic>
    </p:spTree>
    <p:custDataLst>
      <p:tags r:id="rId1"/>
    </p:custDataLst>
    <p:extLst>
      <p:ext uri="{BB962C8B-B14F-4D97-AF65-F5344CB8AC3E}">
        <p14:creationId xmlns:p14="http://schemas.microsoft.com/office/powerpoint/2010/main" val="1947176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040F6E-48D3-2BC6-5854-E8CB0D467D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dirty="0"/>
          </a:p>
        </p:txBody>
      </p:sp>
      <p:sp>
        <p:nvSpPr>
          <p:cNvPr id="3" name="TextBox 2">
            <a:extLst>
              <a:ext uri="{FF2B5EF4-FFF2-40B4-BE49-F238E27FC236}">
                <a16:creationId xmlns:a16="http://schemas.microsoft.com/office/drawing/2014/main" id="{78912C59-8382-6C8D-04A7-B2A4DBDADF2E}"/>
              </a:ext>
            </a:extLst>
          </p:cNvPr>
          <p:cNvSpPr txBox="1"/>
          <p:nvPr>
            <p:custDataLst>
              <p:tags r:id="rId2"/>
            </p:custDataLst>
          </p:nvPr>
        </p:nvSpPr>
        <p:spPr>
          <a:xfrm>
            <a:off x="685800" y="508000"/>
            <a:ext cx="7380513" cy="707886"/>
          </a:xfrm>
          <a:prstGeom prst="rect">
            <a:avLst/>
          </a:prstGeom>
          <a:noFill/>
        </p:spPr>
        <p:txBody>
          <a:bodyPr vert="horz" wrap="square" rtlCol="0">
            <a:spAutoFit/>
          </a:bodyPr>
          <a:lstStyle/>
          <a:p>
            <a:pPr algn="ctr"/>
            <a:r>
              <a:rPr lang="en-GB" sz="4000" b="1" dirty="0">
                <a:solidFill>
                  <a:srgbClr val="39AC37"/>
                </a:solidFill>
              </a:rPr>
              <a:t>Group Discussions</a:t>
            </a:r>
          </a:p>
        </p:txBody>
      </p:sp>
      <p:sp>
        <p:nvSpPr>
          <p:cNvPr id="4" name="Rectangle 3">
            <a:extLst>
              <a:ext uri="{FF2B5EF4-FFF2-40B4-BE49-F238E27FC236}">
                <a16:creationId xmlns:a16="http://schemas.microsoft.com/office/drawing/2014/main" id="{5B5D1DBF-C3D6-3E60-83D5-3D97AB785564}"/>
              </a:ext>
            </a:extLst>
          </p:cNvPr>
          <p:cNvSpPr/>
          <p:nvPr>
            <p:custDataLst>
              <p:tags r:id="rId3"/>
            </p:custDataLst>
          </p:nvPr>
        </p:nvSpPr>
        <p:spPr>
          <a:xfrm>
            <a:off x="685800" y="1928813"/>
            <a:ext cx="7950200" cy="1285875"/>
          </a:xfrm>
          <a:prstGeom prst="rect">
            <a:avLst/>
          </a:prstGeom>
          <a:noFill/>
          <a:ln w="25400" cap="flat" cmpd="sng" algn="ctr">
            <a:solidFill>
              <a:srgbClr val="FFFFFF"/>
            </a:solid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dirty="0">
                <a:solidFill>
                  <a:srgbClr val="5B5B5B"/>
                </a:solidFill>
              </a:rPr>
              <a:t>How could you benefit from using more project management principles?</a:t>
            </a:r>
          </a:p>
        </p:txBody>
      </p:sp>
      <p:sp>
        <p:nvSpPr>
          <p:cNvPr id="5" name="Rectangle 4">
            <a:extLst>
              <a:ext uri="{FF2B5EF4-FFF2-40B4-BE49-F238E27FC236}">
                <a16:creationId xmlns:a16="http://schemas.microsoft.com/office/drawing/2014/main" id="{38EDA105-BE35-214E-9433-E80C8776B68A}"/>
              </a:ext>
            </a:extLst>
          </p:cNvPr>
          <p:cNvSpPr/>
          <p:nvPr>
            <p:custDataLst>
              <p:tags r:id="rId4"/>
            </p:custDataLst>
          </p:nvPr>
        </p:nvSpPr>
        <p:spPr>
          <a:xfrm>
            <a:off x="2590800" y="4381500"/>
            <a:ext cx="6299200" cy="382594"/>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300" b="1">
                <a:solidFill>
                  <a:srgbClr val="5B5B5B"/>
                </a:solidFill>
              </a:rPr>
              <a:t>ⓘ</a:t>
            </a:r>
            <a:r>
              <a:rPr lang="en-GB">
                <a:solidFill>
                  <a:srgbClr val="5B5B5B"/>
                </a:solidFill>
              </a:rPr>
              <a:t> Start presenting to display the poll results on this slide.</a:t>
            </a:r>
          </a:p>
        </p:txBody>
      </p:sp>
    </p:spTree>
    <p:custDataLst>
      <p:tags r:id="rId1"/>
    </p:custDataLst>
    <p:extLst>
      <p:ext uri="{BB962C8B-B14F-4D97-AF65-F5344CB8AC3E}">
        <p14:creationId xmlns:p14="http://schemas.microsoft.com/office/powerpoint/2010/main" val="135149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5CC88-DA63-D45F-D342-7A0BAC4B9D55}"/>
              </a:ext>
            </a:extLst>
          </p:cNvPr>
          <p:cNvSpPr>
            <a:spLocks noGrp="1"/>
          </p:cNvSpPr>
          <p:nvPr>
            <p:ph type="title"/>
          </p:nvPr>
        </p:nvSpPr>
        <p:spPr/>
        <p:txBody>
          <a:bodyPr/>
          <a:lstStyle/>
          <a:p>
            <a:r>
              <a:rPr lang="en-GB" dirty="0"/>
              <a:t>Basic Project Manager Skills</a:t>
            </a:r>
          </a:p>
        </p:txBody>
      </p:sp>
      <p:sp>
        <p:nvSpPr>
          <p:cNvPr id="4" name="Slide Number Placeholder 3">
            <a:extLst>
              <a:ext uri="{FF2B5EF4-FFF2-40B4-BE49-F238E27FC236}">
                <a16:creationId xmlns:a16="http://schemas.microsoft.com/office/drawing/2014/main" id="{7ADBA6AA-A03E-B762-B335-26E4219335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dirty="0"/>
          </a:p>
        </p:txBody>
      </p:sp>
      <p:pic>
        <p:nvPicPr>
          <p:cNvPr id="6" name="Picture 5">
            <a:extLst>
              <a:ext uri="{FF2B5EF4-FFF2-40B4-BE49-F238E27FC236}">
                <a16:creationId xmlns:a16="http://schemas.microsoft.com/office/drawing/2014/main" id="{E51462B7-17C1-D668-4E1C-B0ED3557B6FB}"/>
              </a:ext>
            </a:extLst>
          </p:cNvPr>
          <p:cNvPicPr>
            <a:picLocks noChangeAspect="1"/>
          </p:cNvPicPr>
          <p:nvPr/>
        </p:nvPicPr>
        <p:blipFill>
          <a:blip r:embed="rId3"/>
          <a:stretch>
            <a:fillRect/>
          </a:stretch>
        </p:blipFill>
        <p:spPr>
          <a:xfrm>
            <a:off x="1439909" y="1430484"/>
            <a:ext cx="4569006" cy="3429533"/>
          </a:xfrm>
          <a:prstGeom prst="rect">
            <a:avLst/>
          </a:prstGeom>
        </p:spPr>
      </p:pic>
    </p:spTree>
    <p:extLst>
      <p:ext uri="{BB962C8B-B14F-4D97-AF65-F5344CB8AC3E}">
        <p14:creationId xmlns:p14="http://schemas.microsoft.com/office/powerpoint/2010/main" val="2556233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Functional Work versus Project Work</a:t>
            </a:r>
            <a:endParaRPr dirty="0"/>
          </a:p>
        </p:txBody>
      </p:sp>
      <p:sp>
        <p:nvSpPr>
          <p:cNvPr id="140" name="Google Shape;140;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dirty="0"/>
          </a:p>
        </p:txBody>
      </p:sp>
      <p:graphicFrame>
        <p:nvGraphicFramePr>
          <p:cNvPr id="2" name="Table 2">
            <a:extLst>
              <a:ext uri="{FF2B5EF4-FFF2-40B4-BE49-F238E27FC236}">
                <a16:creationId xmlns:a16="http://schemas.microsoft.com/office/drawing/2014/main" id="{709CFF25-E54D-F745-808C-0593CAFD8D03}"/>
              </a:ext>
            </a:extLst>
          </p:cNvPr>
          <p:cNvGraphicFramePr>
            <a:graphicFrameLocks noGrp="1"/>
          </p:cNvGraphicFramePr>
          <p:nvPr>
            <p:extLst>
              <p:ext uri="{D42A27DB-BD31-4B8C-83A1-F6EECF244321}">
                <p14:modId xmlns:p14="http://schemas.microsoft.com/office/powerpoint/2010/main" val="2426952368"/>
              </p:ext>
            </p:extLst>
          </p:nvPr>
        </p:nvGraphicFramePr>
        <p:xfrm>
          <a:off x="710293" y="1412421"/>
          <a:ext cx="6972300" cy="3338762"/>
        </p:xfrm>
        <a:graphic>
          <a:graphicData uri="http://schemas.openxmlformats.org/drawingml/2006/table">
            <a:tbl>
              <a:tblPr firstRow="1" bandRow="1">
                <a:tableStyleId>{5C22544A-7EE6-4342-B048-85BDC9FD1C3A}</a:tableStyleId>
              </a:tblPr>
              <a:tblGrid>
                <a:gridCol w="1615697">
                  <a:extLst>
                    <a:ext uri="{9D8B030D-6E8A-4147-A177-3AD203B41FA5}">
                      <a16:colId xmlns:a16="http://schemas.microsoft.com/office/drawing/2014/main" val="2685022416"/>
                    </a:ext>
                  </a:extLst>
                </a:gridCol>
                <a:gridCol w="2222421">
                  <a:extLst>
                    <a:ext uri="{9D8B030D-6E8A-4147-A177-3AD203B41FA5}">
                      <a16:colId xmlns:a16="http://schemas.microsoft.com/office/drawing/2014/main" val="2890754442"/>
                    </a:ext>
                  </a:extLst>
                </a:gridCol>
                <a:gridCol w="3134182">
                  <a:extLst>
                    <a:ext uri="{9D8B030D-6E8A-4147-A177-3AD203B41FA5}">
                      <a16:colId xmlns:a16="http://schemas.microsoft.com/office/drawing/2014/main" val="3994123531"/>
                    </a:ext>
                  </a:extLst>
                </a:gridCol>
              </a:tblGrid>
              <a:tr h="379641">
                <a:tc>
                  <a:txBody>
                    <a:bodyPr/>
                    <a:lstStyle/>
                    <a:p>
                      <a:endParaRPr lang="en-GB" dirty="0"/>
                    </a:p>
                  </a:txBody>
                  <a:tcPr/>
                </a:tc>
                <a:tc>
                  <a:txBody>
                    <a:bodyPr/>
                    <a:lstStyle/>
                    <a:p>
                      <a:r>
                        <a:rPr lang="en-GB" dirty="0"/>
                        <a:t>Functional Work</a:t>
                      </a:r>
                    </a:p>
                  </a:txBody>
                  <a:tcPr/>
                </a:tc>
                <a:tc>
                  <a:txBody>
                    <a:bodyPr/>
                    <a:lstStyle/>
                    <a:p>
                      <a:r>
                        <a:rPr lang="en-GB" dirty="0"/>
                        <a:t>Project Work</a:t>
                      </a:r>
                    </a:p>
                  </a:txBody>
                  <a:tcPr/>
                </a:tc>
                <a:extLst>
                  <a:ext uri="{0D108BD9-81ED-4DB2-BD59-A6C34878D82A}">
                    <a16:rowId xmlns:a16="http://schemas.microsoft.com/office/drawing/2014/main" val="3622942333"/>
                  </a:ext>
                </a:extLst>
              </a:tr>
              <a:tr h="379641">
                <a:tc>
                  <a:txBody>
                    <a:bodyPr/>
                    <a:lstStyle/>
                    <a:p>
                      <a:r>
                        <a:rPr lang="en-GB" dirty="0">
                          <a:solidFill>
                            <a:schemeClr val="bg1"/>
                          </a:solidFill>
                        </a:rPr>
                        <a:t>Type</a:t>
                      </a:r>
                    </a:p>
                  </a:txBody>
                  <a:tcPr/>
                </a:tc>
                <a:tc>
                  <a:txBody>
                    <a:bodyPr/>
                    <a:lstStyle/>
                    <a:p>
                      <a:r>
                        <a:rPr lang="en-GB" dirty="0">
                          <a:solidFill>
                            <a:schemeClr val="bg1"/>
                          </a:solidFill>
                        </a:rPr>
                        <a:t>Repeated/On-going</a:t>
                      </a:r>
                    </a:p>
                  </a:txBody>
                  <a:tcPr/>
                </a:tc>
                <a:tc>
                  <a:txBody>
                    <a:bodyPr/>
                    <a:lstStyle/>
                    <a:p>
                      <a:r>
                        <a:rPr lang="en-GB" dirty="0">
                          <a:solidFill>
                            <a:schemeClr val="bg1"/>
                          </a:solidFill>
                        </a:rPr>
                        <a:t>Temporary/Changes</a:t>
                      </a:r>
                    </a:p>
                  </a:txBody>
                  <a:tcPr/>
                </a:tc>
                <a:extLst>
                  <a:ext uri="{0D108BD9-81ED-4DB2-BD59-A6C34878D82A}">
                    <a16:rowId xmlns:a16="http://schemas.microsoft.com/office/drawing/2014/main" val="216349260"/>
                  </a:ext>
                </a:extLst>
              </a:tr>
              <a:tr h="379641">
                <a:tc>
                  <a:txBody>
                    <a:bodyPr/>
                    <a:lstStyle/>
                    <a:p>
                      <a:r>
                        <a:rPr lang="en-GB" dirty="0">
                          <a:solidFill>
                            <a:schemeClr val="bg1"/>
                          </a:solidFill>
                        </a:rPr>
                        <a:t>Focus</a:t>
                      </a:r>
                    </a:p>
                  </a:txBody>
                  <a:tcPr/>
                </a:tc>
                <a:tc>
                  <a:txBody>
                    <a:bodyPr/>
                    <a:lstStyle/>
                    <a:p>
                      <a:r>
                        <a:rPr lang="en-GB" dirty="0">
                          <a:solidFill>
                            <a:schemeClr val="bg1"/>
                          </a:solidFill>
                        </a:rPr>
                        <a:t>Operations</a:t>
                      </a:r>
                    </a:p>
                  </a:txBody>
                  <a:tcPr/>
                </a:tc>
                <a:tc>
                  <a:txBody>
                    <a:bodyPr/>
                    <a:lstStyle/>
                    <a:p>
                      <a:endParaRPr lang="en-GB">
                        <a:solidFill>
                          <a:schemeClr val="bg1"/>
                        </a:solidFill>
                      </a:endParaRPr>
                    </a:p>
                  </a:txBody>
                  <a:tcPr/>
                </a:tc>
                <a:extLst>
                  <a:ext uri="{0D108BD9-81ED-4DB2-BD59-A6C34878D82A}">
                    <a16:rowId xmlns:a16="http://schemas.microsoft.com/office/drawing/2014/main" val="769773545"/>
                  </a:ext>
                </a:extLst>
              </a:tr>
              <a:tr h="530458">
                <a:tc>
                  <a:txBody>
                    <a:bodyPr/>
                    <a:lstStyle/>
                    <a:p>
                      <a:r>
                        <a:rPr lang="en-GB" dirty="0">
                          <a:solidFill>
                            <a:schemeClr val="bg1"/>
                          </a:solidFill>
                        </a:rPr>
                        <a:t>Management responsibility</a:t>
                      </a:r>
                    </a:p>
                  </a:txBody>
                  <a:tcPr/>
                </a:tc>
                <a:tc>
                  <a:txBody>
                    <a:bodyPr/>
                    <a:lstStyle/>
                    <a:p>
                      <a:r>
                        <a:rPr lang="en-GB" dirty="0">
                          <a:solidFill>
                            <a:schemeClr val="bg1"/>
                          </a:solidFill>
                        </a:rPr>
                        <a:t>Managing people</a:t>
                      </a:r>
                    </a:p>
                  </a:txBody>
                  <a:tcPr/>
                </a:tc>
                <a:tc>
                  <a:txBody>
                    <a:bodyPr/>
                    <a:lstStyle/>
                    <a:p>
                      <a:r>
                        <a:rPr lang="en-GB" dirty="0">
                          <a:solidFill>
                            <a:schemeClr val="bg1"/>
                          </a:solidFill>
                        </a:rPr>
                        <a:t>Managing process</a:t>
                      </a:r>
                    </a:p>
                  </a:txBody>
                  <a:tcPr/>
                </a:tc>
                <a:extLst>
                  <a:ext uri="{0D108BD9-81ED-4DB2-BD59-A6C34878D82A}">
                    <a16:rowId xmlns:a16="http://schemas.microsoft.com/office/drawing/2014/main" val="2977305554"/>
                  </a:ext>
                </a:extLst>
              </a:tr>
              <a:tr h="379641">
                <a:tc>
                  <a:txBody>
                    <a:bodyPr/>
                    <a:lstStyle/>
                    <a:p>
                      <a:r>
                        <a:rPr lang="en-GB" dirty="0">
                          <a:solidFill>
                            <a:schemeClr val="bg1"/>
                          </a:solidFill>
                        </a:rPr>
                        <a:t>Budgets</a:t>
                      </a:r>
                    </a:p>
                  </a:txBody>
                  <a:tcPr/>
                </a:tc>
                <a:tc>
                  <a:txBody>
                    <a:bodyPr/>
                    <a:lstStyle/>
                    <a:p>
                      <a:r>
                        <a:rPr lang="en-GB" dirty="0">
                          <a:solidFill>
                            <a:schemeClr val="bg1"/>
                          </a:solidFill>
                        </a:rPr>
                        <a:t>On-going</a:t>
                      </a:r>
                    </a:p>
                  </a:txBody>
                  <a:tcPr/>
                </a:tc>
                <a:tc>
                  <a:txBody>
                    <a:bodyPr/>
                    <a:lstStyle/>
                    <a:p>
                      <a:r>
                        <a:rPr lang="en-GB" dirty="0">
                          <a:solidFill>
                            <a:schemeClr val="bg1"/>
                          </a:solidFill>
                        </a:rPr>
                        <a:t>Specific</a:t>
                      </a:r>
                    </a:p>
                  </a:txBody>
                  <a:tcPr/>
                </a:tc>
                <a:extLst>
                  <a:ext uri="{0D108BD9-81ED-4DB2-BD59-A6C34878D82A}">
                    <a16:rowId xmlns:a16="http://schemas.microsoft.com/office/drawing/2014/main" val="4289976158"/>
                  </a:ext>
                </a:extLst>
              </a:tr>
              <a:tr h="379641">
                <a:tc>
                  <a:txBody>
                    <a:bodyPr/>
                    <a:lstStyle/>
                    <a:p>
                      <a:r>
                        <a:rPr lang="en-GB" dirty="0">
                          <a:solidFill>
                            <a:schemeClr val="bg1"/>
                          </a:solidFill>
                        </a:rPr>
                        <a:t>Risk</a:t>
                      </a:r>
                    </a:p>
                  </a:txBody>
                  <a:tcPr/>
                </a:tc>
                <a:tc>
                  <a:txBody>
                    <a:bodyPr/>
                    <a:lstStyle/>
                    <a:p>
                      <a:r>
                        <a:rPr lang="en-GB" dirty="0">
                          <a:solidFill>
                            <a:schemeClr val="bg1"/>
                          </a:solidFill>
                        </a:rPr>
                        <a:t>Stable and less risky</a:t>
                      </a:r>
                    </a:p>
                  </a:txBody>
                  <a:tcPr/>
                </a:tc>
                <a:tc>
                  <a:txBody>
                    <a:bodyPr/>
                    <a:lstStyle/>
                    <a:p>
                      <a:r>
                        <a:rPr lang="en-GB" dirty="0">
                          <a:solidFill>
                            <a:schemeClr val="bg1"/>
                          </a:solidFill>
                        </a:rPr>
                        <a:t>High risky</a:t>
                      </a:r>
                    </a:p>
                  </a:txBody>
                  <a:tcPr/>
                </a:tc>
                <a:extLst>
                  <a:ext uri="{0D108BD9-81ED-4DB2-BD59-A6C34878D82A}">
                    <a16:rowId xmlns:a16="http://schemas.microsoft.com/office/drawing/2014/main" val="453033662"/>
                  </a:ext>
                </a:extLst>
              </a:tr>
              <a:tr h="530458">
                <a:tc>
                  <a:txBody>
                    <a:bodyPr/>
                    <a:lstStyle/>
                    <a:p>
                      <a:r>
                        <a:rPr lang="en-GB" dirty="0">
                          <a:solidFill>
                            <a:schemeClr val="bg1"/>
                          </a:solidFill>
                        </a:rPr>
                        <a:t>Visibility</a:t>
                      </a:r>
                    </a:p>
                  </a:txBody>
                  <a:tcPr/>
                </a:tc>
                <a:tc>
                  <a:txBody>
                    <a:bodyPr/>
                    <a:lstStyle/>
                    <a:p>
                      <a:r>
                        <a:rPr lang="en-GB" dirty="0">
                          <a:solidFill>
                            <a:schemeClr val="bg1"/>
                          </a:solidFill>
                        </a:rPr>
                        <a:t>Little if standards are not met</a:t>
                      </a:r>
                    </a:p>
                  </a:txBody>
                  <a:tcPr/>
                </a:tc>
                <a:tc>
                  <a:txBody>
                    <a:bodyPr/>
                    <a:lstStyle/>
                    <a:p>
                      <a:r>
                        <a:rPr lang="en-GB" dirty="0">
                          <a:solidFill>
                            <a:schemeClr val="bg1"/>
                          </a:solidFill>
                        </a:rPr>
                        <a:t>Obvious when objectives are not met</a:t>
                      </a:r>
                    </a:p>
                  </a:txBody>
                  <a:tcPr/>
                </a:tc>
                <a:extLst>
                  <a:ext uri="{0D108BD9-81ED-4DB2-BD59-A6C34878D82A}">
                    <a16:rowId xmlns:a16="http://schemas.microsoft.com/office/drawing/2014/main" val="2974505505"/>
                  </a:ext>
                </a:extLst>
              </a:tr>
              <a:tr h="379641">
                <a:tc>
                  <a:txBody>
                    <a:bodyPr/>
                    <a:lstStyle/>
                    <a:p>
                      <a:r>
                        <a:rPr lang="en-GB" dirty="0">
                          <a:solidFill>
                            <a:schemeClr val="bg1"/>
                          </a:solidFill>
                        </a:rPr>
                        <a:t>Authority</a:t>
                      </a:r>
                    </a:p>
                  </a:txBody>
                  <a:tcPr/>
                </a:tc>
                <a:tc>
                  <a:txBody>
                    <a:bodyPr/>
                    <a:lstStyle/>
                    <a:p>
                      <a:r>
                        <a:rPr lang="en-GB" dirty="0">
                          <a:solidFill>
                            <a:schemeClr val="bg1"/>
                          </a:solidFill>
                        </a:rPr>
                        <a:t>Functional manager</a:t>
                      </a:r>
                    </a:p>
                  </a:txBody>
                  <a:tcPr/>
                </a:tc>
                <a:tc>
                  <a:txBody>
                    <a:bodyPr/>
                    <a:lstStyle/>
                    <a:p>
                      <a:r>
                        <a:rPr lang="en-GB" dirty="0">
                          <a:solidFill>
                            <a:schemeClr val="bg1"/>
                          </a:solidFill>
                        </a:rPr>
                        <a:t>Project manager</a:t>
                      </a:r>
                    </a:p>
                  </a:txBody>
                  <a:tcPr/>
                </a:tc>
                <a:extLst>
                  <a:ext uri="{0D108BD9-81ED-4DB2-BD59-A6C34878D82A}">
                    <a16:rowId xmlns:a16="http://schemas.microsoft.com/office/drawing/2014/main" val="1297880163"/>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900" dirty="0">
                <a:solidFill>
                  <a:schemeClr val="accent5"/>
                </a:solidFill>
              </a:rPr>
              <a:t>Group Discussions</a:t>
            </a:r>
            <a:endParaRPr sz="2900" dirty="0">
              <a:solidFill>
                <a:schemeClr val="accent5"/>
              </a:solidFill>
            </a:endParaRPr>
          </a:p>
        </p:txBody>
      </p:sp>
      <p:sp>
        <p:nvSpPr>
          <p:cNvPr id="146" name="Google Shape;146;p2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SzPts val="2400"/>
              <a:buChar char="●"/>
            </a:pPr>
            <a:r>
              <a:rPr lang="en-GB" sz="2400" dirty="0"/>
              <a:t>How could you benefit from using more project management principles?</a:t>
            </a:r>
          </a:p>
          <a:p>
            <a:pPr marL="457200" lvl="0" indent="-381000" algn="l" rtl="0">
              <a:spcBef>
                <a:spcPts val="0"/>
              </a:spcBef>
              <a:spcAft>
                <a:spcPts val="0"/>
              </a:spcAft>
              <a:buSzPts val="2400"/>
              <a:buChar char="●"/>
            </a:pPr>
            <a:r>
              <a:rPr lang="en-GB" sz="2400" dirty="0"/>
              <a:t>Why is project management a sound strategy in todays business world?</a:t>
            </a:r>
            <a:endParaRPr sz="2400" dirty="0"/>
          </a:p>
        </p:txBody>
      </p:sp>
      <p:sp>
        <p:nvSpPr>
          <p:cNvPr id="147" name="Google Shape;147;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69B4E-BCF9-7D06-7BC7-E79579D24583}"/>
              </a:ext>
            </a:extLst>
          </p:cNvPr>
          <p:cNvSpPr>
            <a:spLocks noGrp="1"/>
          </p:cNvSpPr>
          <p:nvPr>
            <p:ph type="title"/>
          </p:nvPr>
        </p:nvSpPr>
        <p:spPr/>
        <p:txBody>
          <a:bodyPr>
            <a:normAutofit/>
          </a:bodyPr>
          <a:lstStyle/>
          <a:p>
            <a:r>
              <a:rPr lang="en-GB" sz="2900" dirty="0">
                <a:solidFill>
                  <a:schemeClr val="accent5"/>
                </a:solidFill>
              </a:rPr>
              <a:t>Managing a project</a:t>
            </a:r>
          </a:p>
        </p:txBody>
      </p:sp>
      <p:sp>
        <p:nvSpPr>
          <p:cNvPr id="3" name="Text Placeholder 2">
            <a:extLst>
              <a:ext uri="{FF2B5EF4-FFF2-40B4-BE49-F238E27FC236}">
                <a16:creationId xmlns:a16="http://schemas.microsoft.com/office/drawing/2014/main" id="{FBC3CD6C-DADA-4C01-8DC8-D7BE36313A24}"/>
              </a:ext>
            </a:extLst>
          </p:cNvPr>
          <p:cNvSpPr>
            <a:spLocks noGrp="1"/>
          </p:cNvSpPr>
          <p:nvPr>
            <p:ph type="body" idx="1"/>
          </p:nvPr>
        </p:nvSpPr>
        <p:spPr/>
        <p:txBody>
          <a:bodyPr/>
          <a:lstStyle/>
          <a:p>
            <a:pPr>
              <a:lnSpc>
                <a:spcPct val="150000"/>
              </a:lnSpc>
            </a:pPr>
            <a:r>
              <a:rPr lang="en-GB" sz="2000" dirty="0"/>
              <a:t>Break down the work use Work Breakdown Structures (WBS)</a:t>
            </a:r>
          </a:p>
          <a:p>
            <a:pPr>
              <a:lnSpc>
                <a:spcPct val="150000"/>
              </a:lnSpc>
            </a:pPr>
            <a:r>
              <a:rPr lang="en-GB" sz="2000" dirty="0"/>
              <a:t>Push through the details and unknowns</a:t>
            </a:r>
          </a:p>
          <a:p>
            <a:pPr>
              <a:lnSpc>
                <a:spcPct val="150000"/>
              </a:lnSpc>
            </a:pPr>
            <a:r>
              <a:rPr lang="en-GB" sz="2000" dirty="0"/>
              <a:t>Run the project and adjust the plan as you go</a:t>
            </a:r>
          </a:p>
          <a:p>
            <a:pPr>
              <a:lnSpc>
                <a:spcPct val="150000"/>
              </a:lnSpc>
            </a:pPr>
            <a:r>
              <a:rPr lang="en-GB" sz="2000" dirty="0"/>
              <a:t>Use the insights gained in the planning phase to manage requirements changes</a:t>
            </a:r>
          </a:p>
          <a:p>
            <a:pPr>
              <a:lnSpc>
                <a:spcPct val="150000"/>
              </a:lnSpc>
            </a:pPr>
            <a:r>
              <a:rPr lang="en-GB" sz="2000" dirty="0"/>
              <a:t>Revisit the details as you get to completion.</a:t>
            </a:r>
          </a:p>
          <a:p>
            <a:endParaRPr lang="en-GB" dirty="0"/>
          </a:p>
        </p:txBody>
      </p:sp>
      <p:sp>
        <p:nvSpPr>
          <p:cNvPr id="4" name="Slide Number Placeholder 3">
            <a:extLst>
              <a:ext uri="{FF2B5EF4-FFF2-40B4-BE49-F238E27FC236}">
                <a16:creationId xmlns:a16="http://schemas.microsoft.com/office/drawing/2014/main" id="{9D666406-37F0-8D34-7461-CEF94B4F58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dirty="0"/>
          </a:p>
        </p:txBody>
      </p:sp>
    </p:spTree>
    <p:extLst>
      <p:ext uri="{BB962C8B-B14F-4D97-AF65-F5344CB8AC3E}">
        <p14:creationId xmlns:p14="http://schemas.microsoft.com/office/powerpoint/2010/main" val="53005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35A750-DE9F-82D3-2ADD-FBA409F4F3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dirty="0"/>
          </a:p>
        </p:txBody>
      </p:sp>
      <p:sp>
        <p:nvSpPr>
          <p:cNvPr id="7" name="Rectangle 6">
            <a:extLst>
              <a:ext uri="{FF2B5EF4-FFF2-40B4-BE49-F238E27FC236}">
                <a16:creationId xmlns:a16="http://schemas.microsoft.com/office/drawing/2014/main" id="{E0CA12F6-FF4C-1365-8EB0-AAB759A71A6C}"/>
              </a:ext>
            </a:extLst>
          </p:cNvPr>
          <p:cNvSpPr/>
          <p:nvPr>
            <p:custDataLst>
              <p:tags r:id="rId2"/>
            </p:custDataLst>
          </p:nvPr>
        </p:nvSpPr>
        <p:spPr>
          <a:xfrm>
            <a:off x="2590800" y="1928813"/>
            <a:ext cx="6045200" cy="1285875"/>
          </a:xfrm>
          <a:prstGeom prst="rect">
            <a:avLst/>
          </a:prstGeom>
          <a:noFill/>
          <a:ln w="25400" cap="flat" cmpd="sng" algn="ctr">
            <a:solidFill>
              <a:srgbClr val="FFFFFF"/>
            </a:solid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a:solidFill>
                  <a:srgbClr val="5B5B5B"/>
                </a:solidFill>
              </a:rPr>
              <a:t>Would you rather be a project manager or a team member?</a:t>
            </a:r>
          </a:p>
        </p:txBody>
      </p:sp>
      <p:sp>
        <p:nvSpPr>
          <p:cNvPr id="8" name="Rectangle 7">
            <a:extLst>
              <a:ext uri="{FF2B5EF4-FFF2-40B4-BE49-F238E27FC236}">
                <a16:creationId xmlns:a16="http://schemas.microsoft.com/office/drawing/2014/main" id="{1A3F46BA-3B53-62BB-C936-6D8084628747}"/>
              </a:ext>
            </a:extLst>
          </p:cNvPr>
          <p:cNvSpPr/>
          <p:nvPr>
            <p:custDataLst>
              <p:tags r:id="rId3"/>
            </p:custDataLst>
          </p:nvPr>
        </p:nvSpPr>
        <p:spPr>
          <a:xfrm>
            <a:off x="2590800" y="4381500"/>
            <a:ext cx="6299200" cy="382594"/>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300" b="1">
                <a:solidFill>
                  <a:srgbClr val="5B5B5B"/>
                </a:solidFill>
              </a:rPr>
              <a:t>ⓘ</a:t>
            </a:r>
            <a:r>
              <a:rPr lang="en-GB">
                <a:solidFill>
                  <a:srgbClr val="5B5B5B"/>
                </a:solidFill>
              </a:rPr>
              <a:t> Start presenting to display the poll results on this slide.</a:t>
            </a:r>
          </a:p>
        </p:txBody>
      </p:sp>
      <p:pic>
        <p:nvPicPr>
          <p:cNvPr id="4" name="Picture 3">
            <a:extLst>
              <a:ext uri="{FF2B5EF4-FFF2-40B4-BE49-F238E27FC236}">
                <a16:creationId xmlns:a16="http://schemas.microsoft.com/office/drawing/2014/main" id="{985D080A-5FA5-637A-67D4-2D255A0A543A}"/>
              </a:ext>
            </a:extLst>
          </p:cNvPr>
          <p:cNvPicPr>
            <a:picLocks/>
          </p:cNvPicPr>
          <p:nvPr>
            <p:custDataLst>
              <p:tags r:id="rId4"/>
            </p:custDataLst>
          </p:nvPr>
        </p:nvPicPr>
        <p:blipFill>
          <a:blip r:embed="rId6"/>
          <a:stretch>
            <a:fillRect/>
          </a:stretch>
        </p:blipFill>
        <p:spPr>
          <a:xfrm>
            <a:off x="508000" y="1657350"/>
            <a:ext cx="1828800" cy="1828800"/>
          </a:xfrm>
          <a:prstGeom prst="rect">
            <a:avLst/>
          </a:prstGeom>
        </p:spPr>
      </p:pic>
    </p:spTree>
    <p:custDataLst>
      <p:tags r:id="rId1"/>
    </p:custDataLst>
    <p:extLst>
      <p:ext uri="{BB962C8B-B14F-4D97-AF65-F5344CB8AC3E}">
        <p14:creationId xmlns:p14="http://schemas.microsoft.com/office/powerpoint/2010/main" val="25666575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1F84-B8A4-272F-C674-5CBD72492820}"/>
              </a:ext>
            </a:extLst>
          </p:cNvPr>
          <p:cNvSpPr>
            <a:spLocks noGrp="1"/>
          </p:cNvSpPr>
          <p:nvPr>
            <p:ph type="title"/>
          </p:nvPr>
        </p:nvSpPr>
        <p:spPr/>
        <p:txBody>
          <a:bodyPr/>
          <a:lstStyle/>
          <a:p>
            <a:r>
              <a:rPr lang="en-GB" sz="2900" dirty="0">
                <a:solidFill>
                  <a:schemeClr val="accent5"/>
                </a:solidFill>
              </a:rPr>
              <a:t>Managing people</a:t>
            </a:r>
          </a:p>
        </p:txBody>
      </p:sp>
      <p:sp>
        <p:nvSpPr>
          <p:cNvPr id="3" name="Text Placeholder 2">
            <a:extLst>
              <a:ext uri="{FF2B5EF4-FFF2-40B4-BE49-F238E27FC236}">
                <a16:creationId xmlns:a16="http://schemas.microsoft.com/office/drawing/2014/main" id="{34D8527D-7853-D89C-3772-2A6E707FA8C9}"/>
              </a:ext>
            </a:extLst>
          </p:cNvPr>
          <p:cNvSpPr>
            <a:spLocks noGrp="1"/>
          </p:cNvSpPr>
          <p:nvPr>
            <p:ph type="body" idx="1"/>
          </p:nvPr>
        </p:nvSpPr>
        <p:spPr>
          <a:xfrm>
            <a:off x="378608" y="1364221"/>
            <a:ext cx="8368200" cy="3078900"/>
          </a:xfrm>
        </p:spPr>
        <p:txBody>
          <a:bodyPr>
            <a:normAutofit lnSpcReduction="10000"/>
          </a:bodyPr>
          <a:lstStyle/>
          <a:p>
            <a:pPr>
              <a:lnSpc>
                <a:spcPct val="200000"/>
              </a:lnSpc>
            </a:pPr>
            <a:r>
              <a:rPr lang="en-GB" sz="2000" dirty="0"/>
              <a:t>Build trust and rapport</a:t>
            </a:r>
          </a:p>
          <a:p>
            <a:pPr>
              <a:lnSpc>
                <a:spcPct val="200000"/>
              </a:lnSpc>
            </a:pPr>
            <a:r>
              <a:rPr lang="en-GB" sz="2000" dirty="0"/>
              <a:t>Encourage participation by updating the new team members</a:t>
            </a:r>
          </a:p>
          <a:p>
            <a:pPr>
              <a:lnSpc>
                <a:spcPct val="200000"/>
              </a:lnSpc>
            </a:pPr>
            <a:r>
              <a:rPr lang="en-GB" sz="2000" dirty="0"/>
              <a:t>Communicate your expectations</a:t>
            </a:r>
          </a:p>
          <a:p>
            <a:pPr>
              <a:lnSpc>
                <a:spcPct val="200000"/>
              </a:lnSpc>
            </a:pPr>
            <a:r>
              <a:rPr lang="en-GB" sz="2000" dirty="0"/>
              <a:t>Give/Get feedback from your new team members</a:t>
            </a:r>
          </a:p>
          <a:p>
            <a:pPr>
              <a:lnSpc>
                <a:spcPct val="200000"/>
              </a:lnSpc>
            </a:pPr>
            <a:r>
              <a:rPr lang="en-GB" sz="2000" dirty="0"/>
              <a:t>Create a 30/60/90 day plan</a:t>
            </a:r>
          </a:p>
          <a:p>
            <a:endParaRPr lang="en-GB" dirty="0"/>
          </a:p>
        </p:txBody>
      </p:sp>
      <p:sp>
        <p:nvSpPr>
          <p:cNvPr id="4" name="Slide Number Placeholder 3">
            <a:extLst>
              <a:ext uri="{FF2B5EF4-FFF2-40B4-BE49-F238E27FC236}">
                <a16:creationId xmlns:a16="http://schemas.microsoft.com/office/drawing/2014/main" id="{3B7BBF5F-446C-D224-5E80-053C781577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dirty="0"/>
          </a:p>
        </p:txBody>
      </p:sp>
    </p:spTree>
    <p:extLst>
      <p:ext uri="{BB962C8B-B14F-4D97-AF65-F5344CB8AC3E}">
        <p14:creationId xmlns:p14="http://schemas.microsoft.com/office/powerpoint/2010/main" val="941149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48897-0E76-7A5B-1956-9FC06D5ED49D}"/>
              </a:ext>
            </a:extLst>
          </p:cNvPr>
          <p:cNvSpPr>
            <a:spLocks noGrp="1"/>
          </p:cNvSpPr>
          <p:nvPr>
            <p:ph type="title"/>
          </p:nvPr>
        </p:nvSpPr>
        <p:spPr>
          <a:xfrm>
            <a:off x="387900" y="458025"/>
            <a:ext cx="8756100" cy="831932"/>
          </a:xfrm>
        </p:spPr>
        <p:txBody>
          <a:bodyPr>
            <a:normAutofit fontScale="90000"/>
          </a:bodyPr>
          <a:lstStyle/>
          <a:p>
            <a:r>
              <a:rPr lang="en-GB" sz="2900" dirty="0">
                <a:solidFill>
                  <a:schemeClr val="accent5"/>
                </a:solidFill>
              </a:rPr>
              <a:t>Challenges of leading projects in global environments</a:t>
            </a:r>
          </a:p>
        </p:txBody>
      </p:sp>
      <p:sp>
        <p:nvSpPr>
          <p:cNvPr id="3" name="Text Placeholder 2">
            <a:extLst>
              <a:ext uri="{FF2B5EF4-FFF2-40B4-BE49-F238E27FC236}">
                <a16:creationId xmlns:a16="http://schemas.microsoft.com/office/drawing/2014/main" id="{63C08A60-2110-B68B-0E5B-9C01DF3415C5}"/>
              </a:ext>
            </a:extLst>
          </p:cNvPr>
          <p:cNvSpPr>
            <a:spLocks noGrp="1"/>
          </p:cNvSpPr>
          <p:nvPr>
            <p:ph type="body" idx="1"/>
          </p:nvPr>
        </p:nvSpPr>
        <p:spPr>
          <a:xfrm>
            <a:off x="387900" y="1289957"/>
            <a:ext cx="8368200" cy="3278767"/>
          </a:xfrm>
        </p:spPr>
        <p:txBody>
          <a:bodyPr/>
          <a:lstStyle/>
          <a:p>
            <a:r>
              <a:rPr lang="en-GB" dirty="0"/>
              <a:t>Cultural Diversity</a:t>
            </a:r>
          </a:p>
          <a:p>
            <a:r>
              <a:rPr lang="en-GB" dirty="0"/>
              <a:t>Communication Barriers</a:t>
            </a:r>
          </a:p>
          <a:p>
            <a:r>
              <a:rPr lang="en-GB" dirty="0"/>
              <a:t>Time Zone Differences</a:t>
            </a:r>
          </a:p>
          <a:p>
            <a:r>
              <a:rPr lang="en-GB" dirty="0"/>
              <a:t>Legal and Regulatory compliance</a:t>
            </a:r>
          </a:p>
          <a:p>
            <a:r>
              <a:rPr lang="en-GB" dirty="0"/>
              <a:t>Team Motivation and Engagement</a:t>
            </a:r>
          </a:p>
          <a:p>
            <a:r>
              <a:rPr lang="en-GB" dirty="0"/>
              <a:t>Conflict resolution</a:t>
            </a:r>
          </a:p>
          <a:p>
            <a:r>
              <a:rPr lang="en-GB" dirty="0"/>
              <a:t>Cross-Cultural Leadership</a:t>
            </a:r>
          </a:p>
          <a:p>
            <a:r>
              <a:rPr lang="en-GB" dirty="0"/>
              <a:t>Technology integration</a:t>
            </a:r>
          </a:p>
          <a:p>
            <a:r>
              <a:rPr lang="en-GB" dirty="0"/>
              <a:t>Logistical Complexities</a:t>
            </a:r>
          </a:p>
        </p:txBody>
      </p:sp>
      <p:sp>
        <p:nvSpPr>
          <p:cNvPr id="4" name="Slide Number Placeholder 3">
            <a:extLst>
              <a:ext uri="{FF2B5EF4-FFF2-40B4-BE49-F238E27FC236}">
                <a16:creationId xmlns:a16="http://schemas.microsoft.com/office/drawing/2014/main" id="{08F16D46-425C-3BEE-BBA8-239ADD10C8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dirty="0"/>
          </a:p>
        </p:txBody>
      </p:sp>
    </p:spTree>
    <p:extLst>
      <p:ext uri="{BB962C8B-B14F-4D97-AF65-F5344CB8AC3E}">
        <p14:creationId xmlns:p14="http://schemas.microsoft.com/office/powerpoint/2010/main" val="1441008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1"/>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Summary</a:t>
            </a:r>
            <a:endParaRPr dirty="0"/>
          </a:p>
        </p:txBody>
      </p:sp>
      <p:sp>
        <p:nvSpPr>
          <p:cNvPr id="256" name="Google Shape;256;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326E2C-3092-A2EE-51D6-C3E5124FA5C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dirty="0"/>
          </a:p>
        </p:txBody>
      </p:sp>
      <p:pic>
        <p:nvPicPr>
          <p:cNvPr id="4" name="Picture 3">
            <a:extLst>
              <a:ext uri="{FF2B5EF4-FFF2-40B4-BE49-F238E27FC236}">
                <a16:creationId xmlns:a16="http://schemas.microsoft.com/office/drawing/2014/main" id="{53903926-FD26-385E-5FB2-B16375EF3B00}"/>
              </a:ext>
            </a:extLst>
          </p:cNvPr>
          <p:cNvPicPr>
            <a:picLocks/>
          </p:cNvPicPr>
          <p:nvPr>
            <p:custDataLst>
              <p:tags r:id="rId2"/>
            </p:custDataLst>
          </p:nvPr>
        </p:nvPicPr>
        <p:blipFill>
          <a:blip r:embed="rId7"/>
          <a:stretch>
            <a:fillRect/>
          </a:stretch>
        </p:blipFill>
        <p:spPr>
          <a:xfrm>
            <a:off x="2592070" y="508000"/>
            <a:ext cx="914400" cy="382594"/>
          </a:xfrm>
          <a:prstGeom prst="rect">
            <a:avLst/>
          </a:prstGeom>
        </p:spPr>
      </p:pic>
      <p:pic>
        <p:nvPicPr>
          <p:cNvPr id="6" name="Picture 5">
            <a:extLst>
              <a:ext uri="{FF2B5EF4-FFF2-40B4-BE49-F238E27FC236}">
                <a16:creationId xmlns:a16="http://schemas.microsoft.com/office/drawing/2014/main" id="{8DFDE55B-A003-195A-EAA1-AE99D225A43B}"/>
              </a:ext>
            </a:extLst>
          </p:cNvPr>
          <p:cNvPicPr>
            <a:picLocks/>
          </p:cNvPicPr>
          <p:nvPr>
            <p:custDataLst>
              <p:tags r:id="rId3"/>
            </p:custDataLst>
          </p:nvPr>
        </p:nvPicPr>
        <p:blipFill>
          <a:blip r:embed="rId8"/>
          <a:stretch>
            <a:fillRect/>
          </a:stretch>
        </p:blipFill>
        <p:spPr>
          <a:xfrm>
            <a:off x="508000" y="1657350"/>
            <a:ext cx="1828800" cy="1828800"/>
          </a:xfrm>
          <a:prstGeom prst="rect">
            <a:avLst/>
          </a:prstGeom>
        </p:spPr>
      </p:pic>
      <p:sp>
        <p:nvSpPr>
          <p:cNvPr id="7" name="Rectangle 6">
            <a:extLst>
              <a:ext uri="{FF2B5EF4-FFF2-40B4-BE49-F238E27FC236}">
                <a16:creationId xmlns:a16="http://schemas.microsoft.com/office/drawing/2014/main" id="{6957480B-CF97-D7A1-845F-2BF737D1BEF6}"/>
              </a:ext>
            </a:extLst>
          </p:cNvPr>
          <p:cNvSpPr/>
          <p:nvPr>
            <p:custDataLst>
              <p:tags r:id="rId4"/>
            </p:custDataLst>
          </p:nvPr>
        </p:nvSpPr>
        <p:spPr>
          <a:xfrm>
            <a:off x="2590800" y="1928813"/>
            <a:ext cx="6045200" cy="1285875"/>
          </a:xfrm>
          <a:prstGeom prst="rect">
            <a:avLst/>
          </a:prstGeom>
          <a:noFill/>
          <a:ln w="25400" cap="flat" cmpd="sng" algn="ctr">
            <a:solidFill>
              <a:srgbClr val="FFFFFF"/>
            </a:solid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dirty="0">
                <a:solidFill>
                  <a:srgbClr val="5B5B5B"/>
                </a:solidFill>
              </a:rPr>
              <a:t>Audience Q&amp;A Session</a:t>
            </a:r>
          </a:p>
        </p:txBody>
      </p:sp>
      <p:sp>
        <p:nvSpPr>
          <p:cNvPr id="8" name="Rectangle 7">
            <a:extLst>
              <a:ext uri="{FF2B5EF4-FFF2-40B4-BE49-F238E27FC236}">
                <a16:creationId xmlns:a16="http://schemas.microsoft.com/office/drawing/2014/main" id="{04B92715-84F7-4B15-13D1-2324E5394AF4}"/>
              </a:ext>
            </a:extLst>
          </p:cNvPr>
          <p:cNvSpPr/>
          <p:nvPr>
            <p:custDataLst>
              <p:tags r:id="rId5"/>
            </p:custDataLst>
          </p:nvPr>
        </p:nvSpPr>
        <p:spPr>
          <a:xfrm>
            <a:off x="2590800" y="4381500"/>
            <a:ext cx="6299200" cy="382594"/>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300" b="1">
                <a:solidFill>
                  <a:srgbClr val="5B5B5B"/>
                </a:solidFill>
              </a:rPr>
              <a:t>ⓘ</a:t>
            </a:r>
            <a:r>
              <a:rPr lang="en-GB">
                <a:solidFill>
                  <a:srgbClr val="5B5B5B"/>
                </a:solidFill>
              </a:rPr>
              <a:t> Start presenting to display the audience questions on this slide.</a:t>
            </a:r>
          </a:p>
        </p:txBody>
      </p:sp>
    </p:spTree>
    <p:custDataLst>
      <p:tags r:id="rId1"/>
    </p:custDataLst>
    <p:extLst>
      <p:ext uri="{BB962C8B-B14F-4D97-AF65-F5344CB8AC3E}">
        <p14:creationId xmlns:p14="http://schemas.microsoft.com/office/powerpoint/2010/main" val="23614500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600" dirty="0">
                <a:solidFill>
                  <a:schemeClr val="accent5"/>
                </a:solidFill>
              </a:rPr>
              <a:t>Key takeaway points</a:t>
            </a:r>
            <a:endParaRPr sz="2600" dirty="0">
              <a:solidFill>
                <a:schemeClr val="accent5"/>
              </a:solidFill>
            </a:endParaRPr>
          </a:p>
        </p:txBody>
      </p:sp>
      <p:sp>
        <p:nvSpPr>
          <p:cNvPr id="262" name="Google Shape;262;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dirty="0"/>
          </a:p>
        </p:txBody>
      </p:sp>
      <p:sp>
        <p:nvSpPr>
          <p:cNvPr id="263" name="Google Shape;263;p4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r>
              <a:rPr lang="en-GB" dirty="0"/>
              <a:t>Managing projects and teams has been  in existence for a long time</a:t>
            </a:r>
          </a:p>
          <a:p>
            <a:r>
              <a:rPr lang="en-GB" dirty="0"/>
              <a:t>Managing project teams requires soft skills</a:t>
            </a:r>
          </a:p>
          <a:p>
            <a:r>
              <a:rPr lang="en-GB" dirty="0"/>
              <a:t>Different management styles can be adopted by managers</a:t>
            </a:r>
          </a:p>
          <a:p>
            <a:r>
              <a:rPr lang="en-GB" dirty="0"/>
              <a:t>Mentoring is a good beginning phase for managing</a:t>
            </a:r>
          </a:p>
          <a:p>
            <a:pPr marL="114300" indent="0">
              <a:buNone/>
            </a:pPr>
            <a:endParaRPr lang="en-GB" dirty="0"/>
          </a:p>
          <a:p>
            <a:r>
              <a:rPr lang="en-GB" dirty="0">
                <a:solidFill>
                  <a:schemeClr val="tx1"/>
                </a:solidFill>
              </a:rPr>
              <a:t>Regular One-on-One are like oil changes; if you skip them, plan to get stranded on the side of the highway at the worst possible time. (Hedlund)</a:t>
            </a:r>
          </a:p>
          <a:p>
            <a:pPr marL="114300" lvl="0" indent="0" algn="l" rtl="0">
              <a:spcBef>
                <a:spcPts val="0"/>
              </a:spcBef>
              <a:spcAft>
                <a:spcPts val="0"/>
              </a:spcAft>
              <a:buSzPts val="1800"/>
              <a:buNone/>
            </a:pPr>
            <a:endParaRPr lang="en-GB" dirty="0"/>
          </a:p>
          <a:p>
            <a:pPr marL="457200" lvl="0" indent="-342900" algn="l" rtl="0">
              <a:spcBef>
                <a:spcPts val="0"/>
              </a:spcBef>
              <a:spcAft>
                <a:spcPts val="0"/>
              </a:spcAft>
              <a:buSzPts val="1800"/>
              <a:buAutoNum type="arabicPeriod"/>
            </a:pP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B2BC0-051D-27F6-35BB-58FA7AFE428E}"/>
              </a:ext>
            </a:extLst>
          </p:cNvPr>
          <p:cNvSpPr>
            <a:spLocks noGrp="1"/>
          </p:cNvSpPr>
          <p:nvPr>
            <p:ph type="title"/>
          </p:nvPr>
        </p:nvSpPr>
        <p:spPr/>
        <p:txBody>
          <a:bodyPr/>
          <a:lstStyle/>
          <a:p>
            <a:r>
              <a:rPr lang="en-GB" dirty="0"/>
              <a:t>Next lesson</a:t>
            </a:r>
          </a:p>
        </p:txBody>
      </p:sp>
      <p:sp>
        <p:nvSpPr>
          <p:cNvPr id="3" name="Text Placeholder 2">
            <a:extLst>
              <a:ext uri="{FF2B5EF4-FFF2-40B4-BE49-F238E27FC236}">
                <a16:creationId xmlns:a16="http://schemas.microsoft.com/office/drawing/2014/main" id="{D0F6EABD-914B-0340-B8F7-741664965358}"/>
              </a:ext>
            </a:extLst>
          </p:cNvPr>
          <p:cNvSpPr>
            <a:spLocks noGrp="1"/>
          </p:cNvSpPr>
          <p:nvPr>
            <p:ph type="body" idx="1"/>
          </p:nvPr>
        </p:nvSpPr>
        <p:spPr>
          <a:xfrm>
            <a:off x="387900" y="1489824"/>
            <a:ext cx="8368200" cy="1212555"/>
          </a:xfrm>
        </p:spPr>
        <p:txBody>
          <a:bodyPr/>
          <a:lstStyle/>
          <a:p>
            <a:r>
              <a:rPr lang="en-GB" dirty="0"/>
              <a:t>Team developments and Team dynamics</a:t>
            </a:r>
          </a:p>
        </p:txBody>
      </p:sp>
      <p:sp>
        <p:nvSpPr>
          <p:cNvPr id="4" name="Slide Number Placeholder 3">
            <a:extLst>
              <a:ext uri="{FF2B5EF4-FFF2-40B4-BE49-F238E27FC236}">
                <a16:creationId xmlns:a16="http://schemas.microsoft.com/office/drawing/2014/main" id="{9D20D094-9D74-F58E-5A3A-E200444CA8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dirty="0"/>
          </a:p>
        </p:txBody>
      </p:sp>
    </p:spTree>
    <p:extLst>
      <p:ext uri="{BB962C8B-B14F-4D97-AF65-F5344CB8AC3E}">
        <p14:creationId xmlns:p14="http://schemas.microsoft.com/office/powerpoint/2010/main" val="5968665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8CED3E-5BD7-65A5-05BC-A5FF930533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dirty="0"/>
          </a:p>
        </p:txBody>
      </p:sp>
      <p:pic>
        <p:nvPicPr>
          <p:cNvPr id="6" name="Picture 5">
            <a:extLst>
              <a:ext uri="{FF2B5EF4-FFF2-40B4-BE49-F238E27FC236}">
                <a16:creationId xmlns:a16="http://schemas.microsoft.com/office/drawing/2014/main" id="{6000DDD6-EB89-8C6A-6D87-C2F0EEEC562B}"/>
              </a:ext>
            </a:extLst>
          </p:cNvPr>
          <p:cNvPicPr>
            <a:picLocks/>
          </p:cNvPicPr>
          <p:nvPr>
            <p:custDataLst>
              <p:tags r:id="rId2"/>
            </p:custDataLst>
          </p:nvPr>
        </p:nvPicPr>
        <p:blipFill>
          <a:blip r:embed="rId6"/>
          <a:stretch>
            <a:fillRect/>
          </a:stretch>
        </p:blipFill>
        <p:spPr>
          <a:xfrm>
            <a:off x="508000" y="1657350"/>
            <a:ext cx="1828800" cy="1828800"/>
          </a:xfrm>
          <a:prstGeom prst="rect">
            <a:avLst/>
          </a:prstGeom>
        </p:spPr>
      </p:pic>
      <p:sp>
        <p:nvSpPr>
          <p:cNvPr id="7" name="Rectangle 6">
            <a:extLst>
              <a:ext uri="{FF2B5EF4-FFF2-40B4-BE49-F238E27FC236}">
                <a16:creationId xmlns:a16="http://schemas.microsoft.com/office/drawing/2014/main" id="{30B812E2-F094-B52F-7904-BBB8569A401D}"/>
              </a:ext>
            </a:extLst>
          </p:cNvPr>
          <p:cNvSpPr/>
          <p:nvPr>
            <p:custDataLst>
              <p:tags r:id="rId3"/>
            </p:custDataLst>
          </p:nvPr>
        </p:nvSpPr>
        <p:spPr>
          <a:xfrm>
            <a:off x="2590800" y="1928813"/>
            <a:ext cx="6045200" cy="1285875"/>
          </a:xfrm>
          <a:prstGeom prst="rect">
            <a:avLst/>
          </a:prstGeom>
          <a:noFill/>
          <a:ln w="25400" cap="flat" cmpd="sng" algn="ctr">
            <a:solidFill>
              <a:srgbClr val="FFFFFF"/>
            </a:solid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a:solidFill>
                  <a:srgbClr val="5B5B5B"/>
                </a:solidFill>
              </a:rPr>
              <a:t>Can you rate today's session</a:t>
            </a:r>
          </a:p>
        </p:txBody>
      </p:sp>
      <p:sp>
        <p:nvSpPr>
          <p:cNvPr id="8" name="Rectangle 7">
            <a:extLst>
              <a:ext uri="{FF2B5EF4-FFF2-40B4-BE49-F238E27FC236}">
                <a16:creationId xmlns:a16="http://schemas.microsoft.com/office/drawing/2014/main" id="{C4C346F2-B2E1-BDB7-8E5B-71E2D5E69048}"/>
              </a:ext>
            </a:extLst>
          </p:cNvPr>
          <p:cNvSpPr/>
          <p:nvPr>
            <p:custDataLst>
              <p:tags r:id="rId4"/>
            </p:custDataLst>
          </p:nvPr>
        </p:nvSpPr>
        <p:spPr>
          <a:xfrm>
            <a:off x="2590800" y="4381500"/>
            <a:ext cx="6299200" cy="382594"/>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300" b="1">
                <a:solidFill>
                  <a:srgbClr val="5B5B5B"/>
                </a:solidFill>
              </a:rPr>
              <a:t>ⓘ</a:t>
            </a:r>
            <a:r>
              <a:rPr lang="en-GB">
                <a:solidFill>
                  <a:srgbClr val="5B5B5B"/>
                </a:solidFill>
              </a:rPr>
              <a:t> Start presenting to display the poll results on this slide.</a:t>
            </a:r>
          </a:p>
        </p:txBody>
      </p:sp>
    </p:spTree>
    <p:custDataLst>
      <p:tags r:id="rId1"/>
    </p:custDataLst>
    <p:extLst>
      <p:ext uri="{BB962C8B-B14F-4D97-AF65-F5344CB8AC3E}">
        <p14:creationId xmlns:p14="http://schemas.microsoft.com/office/powerpoint/2010/main" val="12471815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C2CBD-A6EF-10F4-CACD-E1C0D03A4562}"/>
              </a:ext>
            </a:extLst>
          </p:cNvPr>
          <p:cNvSpPr>
            <a:spLocks noGrp="1"/>
          </p:cNvSpPr>
          <p:nvPr>
            <p:ph type="title"/>
          </p:nvPr>
        </p:nvSpPr>
        <p:spPr/>
        <p:txBody>
          <a:bodyPr/>
          <a:lstStyle/>
          <a:p>
            <a:r>
              <a:rPr lang="en-GB" dirty="0"/>
              <a:t>References</a:t>
            </a:r>
          </a:p>
        </p:txBody>
      </p:sp>
      <p:sp>
        <p:nvSpPr>
          <p:cNvPr id="3" name="Text Placeholder 2">
            <a:extLst>
              <a:ext uri="{FF2B5EF4-FFF2-40B4-BE49-F238E27FC236}">
                <a16:creationId xmlns:a16="http://schemas.microsoft.com/office/drawing/2014/main" id="{3FBCEF34-743B-A9BD-365E-08F599BC8A3F}"/>
              </a:ext>
            </a:extLst>
          </p:cNvPr>
          <p:cNvSpPr>
            <a:spLocks noGrp="1"/>
          </p:cNvSpPr>
          <p:nvPr>
            <p:ph type="body" idx="1"/>
          </p:nvPr>
        </p:nvSpPr>
        <p:spPr/>
        <p:txBody>
          <a:bodyPr>
            <a:normAutofit/>
          </a:bodyPr>
          <a:lstStyle/>
          <a:p>
            <a:r>
              <a:rPr lang="en-GB" sz="1600" dirty="0"/>
              <a:t>Seymour, T. and Hussein, S., 2014. The history of project management. International Journal of Management &amp; Information Systems (IJMIS), 18(4), pp.233-240.</a:t>
            </a:r>
          </a:p>
          <a:p>
            <a:r>
              <a:rPr lang="en-GB" sz="1400" b="0" i="0" dirty="0">
                <a:solidFill>
                  <a:schemeClr val="tx1"/>
                </a:solidFill>
                <a:effectLst/>
                <a:latin typeface="robotoregular"/>
              </a:rPr>
              <a:t>Richman, L. (2002). </a:t>
            </a:r>
            <a:r>
              <a:rPr lang="en-GB" sz="1400" b="0" i="1" dirty="0">
                <a:solidFill>
                  <a:schemeClr val="tx1"/>
                </a:solidFill>
                <a:effectLst/>
                <a:latin typeface="robotoregular"/>
              </a:rPr>
              <a:t>Project Management Step-by-Step</a:t>
            </a:r>
            <a:r>
              <a:rPr lang="en-GB" sz="1400" b="0" i="0" dirty="0">
                <a:solidFill>
                  <a:schemeClr val="tx1"/>
                </a:solidFill>
                <a:effectLst/>
                <a:latin typeface="robotoregular"/>
              </a:rPr>
              <a:t>, AMACOM, 2002.</a:t>
            </a:r>
            <a:r>
              <a:rPr lang="en-GB" sz="1400" b="0" i="1" dirty="0">
                <a:solidFill>
                  <a:schemeClr val="tx1"/>
                </a:solidFill>
                <a:effectLst/>
                <a:latin typeface="robotoregular"/>
              </a:rPr>
              <a:t> ProQuest </a:t>
            </a:r>
            <a:r>
              <a:rPr lang="en-GB" sz="1400" b="0" i="1" dirty="0" err="1">
                <a:solidFill>
                  <a:schemeClr val="tx1"/>
                </a:solidFill>
                <a:effectLst/>
                <a:latin typeface="robotoregular"/>
              </a:rPr>
              <a:t>Ebook</a:t>
            </a:r>
            <a:endParaRPr lang="en-GB" sz="1400" b="0" i="1" dirty="0">
              <a:solidFill>
                <a:schemeClr val="tx1"/>
              </a:solidFill>
              <a:effectLst/>
              <a:latin typeface="robotoregular"/>
            </a:endParaRPr>
          </a:p>
          <a:p>
            <a:r>
              <a:rPr lang="en-GB" sz="1400" b="0" i="0" dirty="0">
                <a:solidFill>
                  <a:schemeClr val="tx1"/>
                </a:solidFill>
                <a:effectLst/>
                <a:latin typeface="Helvetica Neue"/>
              </a:rPr>
              <a:t>Camille, F. (2017). The manager's path: a guide for tech leaders navigating growth and change. </a:t>
            </a:r>
            <a:r>
              <a:rPr lang="en-GB" sz="1400" b="0" i="0" dirty="0">
                <a:solidFill>
                  <a:schemeClr val="tx1"/>
                </a:solidFill>
                <a:effectLst/>
                <a:latin typeface="Lato" panose="020F0502020204030203" pitchFamily="34" charset="0"/>
              </a:rPr>
              <a:t>O'Reilly Media.</a:t>
            </a:r>
            <a:endParaRPr lang="en-GB" sz="1400" b="0" i="0" dirty="0">
              <a:solidFill>
                <a:schemeClr val="tx1"/>
              </a:solidFill>
              <a:effectLst/>
              <a:latin typeface="Helvetica Neue"/>
            </a:endParaRPr>
          </a:p>
          <a:p>
            <a:br>
              <a:rPr lang="en-GB" sz="1400" dirty="0">
                <a:solidFill>
                  <a:schemeClr val="tx1"/>
                </a:solidFill>
              </a:rPr>
            </a:br>
            <a:endParaRPr lang="en-GB" sz="1400" dirty="0">
              <a:solidFill>
                <a:schemeClr val="tx1"/>
              </a:solidFill>
            </a:endParaRPr>
          </a:p>
        </p:txBody>
      </p:sp>
      <p:sp>
        <p:nvSpPr>
          <p:cNvPr id="4" name="Slide Number Placeholder 3">
            <a:extLst>
              <a:ext uri="{FF2B5EF4-FFF2-40B4-BE49-F238E27FC236}">
                <a16:creationId xmlns:a16="http://schemas.microsoft.com/office/drawing/2014/main" id="{13420D41-5135-1918-2EDF-37B4277A53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dirty="0"/>
          </a:p>
        </p:txBody>
      </p:sp>
    </p:spTree>
    <p:extLst>
      <p:ext uri="{BB962C8B-B14F-4D97-AF65-F5344CB8AC3E}">
        <p14:creationId xmlns:p14="http://schemas.microsoft.com/office/powerpoint/2010/main" val="41996162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B1C970-BA18-A867-7C2F-83E0374FAC31}"/>
              </a:ext>
            </a:extLst>
          </p:cNvPr>
          <p:cNvSpPr>
            <a:spLocks noGrp="1"/>
          </p:cNvSpPr>
          <p:nvPr>
            <p:ph type="body" idx="1"/>
          </p:nvPr>
        </p:nvSpPr>
        <p:spPr/>
        <p:txBody>
          <a:bodyPr>
            <a:normAutofit/>
          </a:bodyPr>
          <a:lstStyle/>
          <a:p>
            <a:pPr marL="114300" indent="0">
              <a:buNone/>
            </a:pPr>
            <a:r>
              <a:rPr lang="en-GB" sz="8800" dirty="0"/>
              <a:t>Thank You</a:t>
            </a:r>
          </a:p>
        </p:txBody>
      </p:sp>
      <p:sp>
        <p:nvSpPr>
          <p:cNvPr id="4" name="Slide Number Placeholder 3">
            <a:extLst>
              <a:ext uri="{FF2B5EF4-FFF2-40B4-BE49-F238E27FC236}">
                <a16:creationId xmlns:a16="http://schemas.microsoft.com/office/drawing/2014/main" id="{09EE126A-901C-948E-77BB-FE755BD905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dirty="0"/>
          </a:p>
        </p:txBody>
      </p:sp>
    </p:spTree>
    <p:extLst>
      <p:ext uri="{BB962C8B-B14F-4D97-AF65-F5344CB8AC3E}">
        <p14:creationId xmlns:p14="http://schemas.microsoft.com/office/powerpoint/2010/main" val="824278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480750" y="1929725"/>
            <a:ext cx="8222100" cy="74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840"/>
              <a:t>Key topics covered in this lecture</a:t>
            </a:r>
            <a:endParaRPr sz="3840" dirty="0"/>
          </a:p>
        </p:txBody>
      </p:sp>
      <p:sp>
        <p:nvSpPr>
          <p:cNvPr id="90" name="Google Shape;90;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200" dirty="0">
                <a:solidFill>
                  <a:schemeClr val="accent5"/>
                </a:solidFill>
              </a:rPr>
              <a:t>What we will cover in this lecture</a:t>
            </a:r>
            <a:endParaRPr sz="3200" dirty="0">
              <a:solidFill>
                <a:schemeClr val="accent5"/>
              </a:solidFill>
            </a:endParaRPr>
          </a:p>
        </p:txBody>
      </p:sp>
      <p:sp>
        <p:nvSpPr>
          <p:cNvPr id="96" name="Google Shape;96;p19"/>
          <p:cNvSpPr txBox="1">
            <a:spLocks noGrp="1"/>
          </p:cNvSpPr>
          <p:nvPr>
            <p:ph type="body" idx="1"/>
          </p:nvPr>
        </p:nvSpPr>
        <p:spPr>
          <a:xfrm>
            <a:off x="387900" y="1318591"/>
            <a:ext cx="8368200" cy="3669788"/>
          </a:xfrm>
          <a:prstGeom prst="rect">
            <a:avLst/>
          </a:prstGeom>
        </p:spPr>
        <p:txBody>
          <a:bodyPr spcFirstLastPara="1" wrap="square" lIns="91425" tIns="91425" rIns="91425" bIns="91425" anchor="t" anchorCtr="0">
            <a:normAutofit fontScale="62500" lnSpcReduction="20000"/>
          </a:bodyPr>
          <a:lstStyle/>
          <a:p>
            <a:pPr marL="285750" indent="-285750">
              <a:spcBef>
                <a:spcPts val="1200"/>
              </a:spcBef>
              <a:spcAft>
                <a:spcPts val="1200"/>
              </a:spcAft>
            </a:pPr>
            <a:r>
              <a:rPr lang="en-GB" sz="2900" dirty="0">
                <a:latin typeface="Times New Roman" panose="02020603050405020304" pitchFamily="18" charset="0"/>
                <a:ea typeface="SimSun" panose="02010600030101010101" pitchFamily="2" charset="-122"/>
                <a:cs typeface="Times New Roman" panose="02020603050405020304" pitchFamily="18" charset="0"/>
              </a:rPr>
              <a:t>How software projects were managed in the past.</a:t>
            </a:r>
          </a:p>
          <a:p>
            <a:pPr marL="285750" indent="-285750">
              <a:lnSpc>
                <a:spcPct val="100000"/>
              </a:lnSpc>
              <a:spcBef>
                <a:spcPts val="1200"/>
              </a:spcBef>
              <a:spcAft>
                <a:spcPts val="1200"/>
              </a:spcAft>
            </a:pPr>
            <a:r>
              <a:rPr lang="en-GB" sz="2900" dirty="0">
                <a:latin typeface="Times New Roman" panose="02020603050405020304" pitchFamily="18" charset="0"/>
                <a:ea typeface="SimSun" panose="02010600030101010101" pitchFamily="2" charset="-122"/>
                <a:cs typeface="Times New Roman" panose="02020603050405020304" pitchFamily="18" charset="0"/>
              </a:rPr>
              <a:t>Understanding the terms project and teams</a:t>
            </a:r>
          </a:p>
          <a:p>
            <a:pPr marL="285750" indent="-285750">
              <a:spcBef>
                <a:spcPts val="1200"/>
              </a:spcBef>
              <a:spcAft>
                <a:spcPts val="1200"/>
              </a:spcAft>
            </a:pPr>
            <a:r>
              <a:rPr lang="en-GB" sz="2900" dirty="0">
                <a:latin typeface="Times New Roman" panose="02020603050405020304" pitchFamily="18" charset="0"/>
                <a:ea typeface="SimSun" panose="02010600030101010101" pitchFamily="2" charset="-122"/>
                <a:cs typeface="Times New Roman" panose="02020603050405020304" pitchFamily="18" charset="0"/>
              </a:rPr>
              <a:t>Soft skills</a:t>
            </a:r>
          </a:p>
          <a:p>
            <a:pPr marL="285750" indent="-285750">
              <a:spcBef>
                <a:spcPts val="1200"/>
              </a:spcBef>
              <a:spcAft>
                <a:spcPts val="1200"/>
              </a:spcAft>
            </a:pPr>
            <a:r>
              <a:rPr lang="en-GB" sz="2900" dirty="0">
                <a:latin typeface="Times New Roman" panose="02020603050405020304" pitchFamily="18" charset="0"/>
                <a:ea typeface="SimSun" panose="02010600030101010101" pitchFamily="2" charset="-122"/>
                <a:cs typeface="Times New Roman" panose="02020603050405020304" pitchFamily="18" charset="0"/>
              </a:rPr>
              <a:t>Mentoring</a:t>
            </a:r>
          </a:p>
          <a:p>
            <a:pPr marL="285750" indent="-285750">
              <a:spcBef>
                <a:spcPts val="1200"/>
              </a:spcBef>
              <a:spcAft>
                <a:spcPts val="1200"/>
              </a:spcAft>
            </a:pPr>
            <a:r>
              <a:rPr lang="en-GB" sz="2900" dirty="0">
                <a:latin typeface="Times New Roman" panose="02020603050405020304" pitchFamily="18" charset="0"/>
                <a:ea typeface="SimSun" panose="02010600030101010101" pitchFamily="2" charset="-122"/>
                <a:cs typeface="Times New Roman" panose="02020603050405020304" pitchFamily="18" charset="0"/>
              </a:rPr>
              <a:t>Managing a project</a:t>
            </a:r>
          </a:p>
          <a:p>
            <a:pPr marL="285750" indent="-285750">
              <a:spcBef>
                <a:spcPts val="1200"/>
              </a:spcBef>
              <a:spcAft>
                <a:spcPts val="1200"/>
              </a:spcAft>
            </a:pPr>
            <a:r>
              <a:rPr lang="en-GB" sz="2900" dirty="0">
                <a:effectLst/>
                <a:latin typeface="Times New Roman" panose="02020603050405020304" pitchFamily="18" charset="0"/>
                <a:ea typeface="SimSun" panose="02010600030101010101" pitchFamily="2" charset="-122"/>
                <a:cs typeface="Times New Roman" panose="02020603050405020304" pitchFamily="18" charset="0"/>
              </a:rPr>
              <a:t>Leadership challenges in global project environments.</a:t>
            </a:r>
          </a:p>
          <a:p>
            <a:pPr marL="0" lvl="0" indent="0" algn="l" rtl="0">
              <a:spcBef>
                <a:spcPts val="1200"/>
              </a:spcBef>
              <a:spcAft>
                <a:spcPts val="1200"/>
              </a:spcAft>
              <a:buNone/>
            </a:pPr>
            <a:endParaRPr lang="en-GB" dirty="0"/>
          </a:p>
          <a:p>
            <a:pPr marL="0" lvl="0" indent="0" algn="l" rtl="0">
              <a:spcBef>
                <a:spcPts val="1200"/>
              </a:spcBef>
              <a:spcAft>
                <a:spcPts val="1200"/>
              </a:spcAft>
              <a:buNone/>
            </a:pPr>
            <a:endParaRPr dirty="0"/>
          </a:p>
        </p:txBody>
      </p:sp>
      <p:sp>
        <p:nvSpPr>
          <p:cNvPr id="97" name="Google Shape;9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513880" y="1764950"/>
            <a:ext cx="8222100" cy="907500"/>
          </a:xfrm>
          <a:prstGeom prst="rect">
            <a:avLst/>
          </a:prstGeom>
        </p:spPr>
        <p:txBody>
          <a:bodyPr spcFirstLastPara="1" wrap="square" lIns="91425" tIns="91425" rIns="91425" bIns="91425" anchor="b" anchorCtr="0">
            <a:noAutofit/>
          </a:bodyPr>
          <a:lstStyle/>
          <a:p>
            <a:pPr lvl="0" algn="ctr" rtl="0">
              <a:spcBef>
                <a:spcPts val="0"/>
              </a:spcBef>
              <a:spcAft>
                <a:spcPts val="0"/>
              </a:spcAft>
              <a:buSzPts val="4600"/>
            </a:pPr>
            <a:r>
              <a:rPr lang="en" sz="3200" dirty="0"/>
              <a:t>Prelude to managing project and teams</a:t>
            </a:r>
            <a:endParaRPr sz="3200" dirty="0"/>
          </a:p>
        </p:txBody>
      </p:sp>
      <p:sp>
        <p:nvSpPr>
          <p:cNvPr id="103" name="Google Shape;103;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E8A01-5EC6-2A3D-FE53-956A8DF2467D}"/>
              </a:ext>
            </a:extLst>
          </p:cNvPr>
          <p:cNvSpPr>
            <a:spLocks noGrp="1"/>
          </p:cNvSpPr>
          <p:nvPr>
            <p:ph type="title"/>
          </p:nvPr>
        </p:nvSpPr>
        <p:spPr/>
        <p:txBody>
          <a:bodyPr/>
          <a:lstStyle/>
          <a:p>
            <a:r>
              <a:rPr lang="en-GB" sz="3200" dirty="0">
                <a:solidFill>
                  <a:schemeClr val="accent5"/>
                </a:solidFill>
              </a:rPr>
              <a:t>Key Terms</a:t>
            </a:r>
          </a:p>
        </p:txBody>
      </p:sp>
      <p:sp>
        <p:nvSpPr>
          <p:cNvPr id="3" name="Text Placeholder 2">
            <a:extLst>
              <a:ext uri="{FF2B5EF4-FFF2-40B4-BE49-F238E27FC236}">
                <a16:creationId xmlns:a16="http://schemas.microsoft.com/office/drawing/2014/main" id="{B35D5A27-51D8-50BA-DE2C-C61ABDD82570}"/>
              </a:ext>
            </a:extLst>
          </p:cNvPr>
          <p:cNvSpPr>
            <a:spLocks noGrp="1"/>
          </p:cNvSpPr>
          <p:nvPr>
            <p:ph type="body" idx="1"/>
          </p:nvPr>
        </p:nvSpPr>
        <p:spPr>
          <a:xfrm>
            <a:off x="387900" y="1249136"/>
            <a:ext cx="8368200" cy="2841171"/>
          </a:xfrm>
        </p:spPr>
        <p:txBody>
          <a:bodyPr>
            <a:noAutofit/>
          </a:bodyPr>
          <a:lstStyle/>
          <a:p>
            <a:pPr>
              <a:lnSpc>
                <a:spcPct val="150000"/>
              </a:lnSpc>
            </a:pPr>
            <a:r>
              <a:rPr lang="en-GB" sz="2000" dirty="0">
                <a:solidFill>
                  <a:schemeClr val="accent5"/>
                </a:solidFill>
              </a:rPr>
              <a:t>Project</a:t>
            </a:r>
            <a:r>
              <a:rPr lang="en-GB" sz="2000" dirty="0"/>
              <a:t>-A project is a temporary endeavour to offer and create a unique product or service.</a:t>
            </a:r>
          </a:p>
          <a:p>
            <a:pPr>
              <a:lnSpc>
                <a:spcPct val="150000"/>
              </a:lnSpc>
            </a:pPr>
            <a:r>
              <a:rPr lang="en-GB" sz="2000" dirty="0">
                <a:solidFill>
                  <a:schemeClr val="accent5"/>
                </a:solidFill>
              </a:rPr>
              <a:t>Project Management</a:t>
            </a:r>
            <a:r>
              <a:rPr lang="en-GB" sz="2000" dirty="0"/>
              <a:t>- is the process of planning, organizing, directing, and controlling resources (such as human, financial, and technological) to achieve specific goals or objectives in an efficient and effective manner.</a:t>
            </a:r>
          </a:p>
        </p:txBody>
      </p:sp>
      <p:sp>
        <p:nvSpPr>
          <p:cNvPr id="4" name="Slide Number Placeholder 3">
            <a:extLst>
              <a:ext uri="{FF2B5EF4-FFF2-40B4-BE49-F238E27FC236}">
                <a16:creationId xmlns:a16="http://schemas.microsoft.com/office/drawing/2014/main" id="{052E3A32-3E27-86CD-8FC9-3E0D6CF536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1474924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6C204-5476-E830-4F91-545C8CB6D9C7}"/>
              </a:ext>
            </a:extLst>
          </p:cNvPr>
          <p:cNvSpPr>
            <a:spLocks noGrp="1"/>
          </p:cNvSpPr>
          <p:nvPr>
            <p:ph type="title"/>
          </p:nvPr>
        </p:nvSpPr>
        <p:spPr/>
        <p:txBody>
          <a:bodyPr>
            <a:normAutofit/>
          </a:bodyPr>
          <a:lstStyle/>
          <a:p>
            <a:r>
              <a:rPr lang="en-GB" sz="3200" dirty="0">
                <a:solidFill>
                  <a:schemeClr val="accent5"/>
                </a:solidFill>
              </a:rPr>
              <a:t>Key roles in organising projects</a:t>
            </a:r>
          </a:p>
        </p:txBody>
      </p:sp>
      <p:sp>
        <p:nvSpPr>
          <p:cNvPr id="3" name="Content Placeholder 2">
            <a:extLst>
              <a:ext uri="{FF2B5EF4-FFF2-40B4-BE49-F238E27FC236}">
                <a16:creationId xmlns:a16="http://schemas.microsoft.com/office/drawing/2014/main" id="{AC1FF14B-8A39-49D2-032F-5517777651F5}"/>
              </a:ext>
            </a:extLst>
          </p:cNvPr>
          <p:cNvSpPr>
            <a:spLocks noGrp="1"/>
          </p:cNvSpPr>
          <p:nvPr>
            <p:ph idx="1"/>
          </p:nvPr>
        </p:nvSpPr>
        <p:spPr>
          <a:xfrm>
            <a:off x="387900" y="1144125"/>
            <a:ext cx="8368200" cy="3912692"/>
          </a:xfrm>
        </p:spPr>
        <p:txBody>
          <a:bodyPr/>
          <a:lstStyle/>
          <a:p>
            <a:pPr marL="114300" indent="0">
              <a:buNone/>
            </a:pPr>
            <a:r>
              <a:rPr lang="en-GB" b="0" i="0" dirty="0">
                <a:solidFill>
                  <a:schemeClr val="tx1"/>
                </a:solidFill>
                <a:effectLst/>
                <a:latin typeface="robotoregular"/>
              </a:rPr>
              <a:t>There are five primary project roles required to effectively manage a project. </a:t>
            </a:r>
          </a:p>
          <a:p>
            <a:r>
              <a:rPr lang="en-GB" dirty="0">
                <a:solidFill>
                  <a:schemeClr val="accent5"/>
                </a:solidFill>
              </a:rPr>
              <a:t>The steering group- </a:t>
            </a:r>
            <a:r>
              <a:rPr lang="en-GB" dirty="0">
                <a:solidFill>
                  <a:schemeClr val="tx1"/>
                </a:solidFill>
                <a:latin typeface="robotoregular"/>
              </a:rPr>
              <a:t>also called project board. Represents senior management of the organisation investing in the project.</a:t>
            </a:r>
            <a:endParaRPr lang="en-GB" dirty="0">
              <a:solidFill>
                <a:schemeClr val="tx1"/>
              </a:solidFill>
            </a:endParaRPr>
          </a:p>
          <a:p>
            <a:r>
              <a:rPr lang="en-GB" dirty="0">
                <a:solidFill>
                  <a:schemeClr val="tx1"/>
                </a:solidFill>
                <a:latin typeface="robotoregular"/>
              </a:rPr>
              <a:t>The </a:t>
            </a:r>
            <a:r>
              <a:rPr lang="en-GB" dirty="0">
                <a:solidFill>
                  <a:schemeClr val="accent5"/>
                </a:solidFill>
              </a:rPr>
              <a:t>sponsor</a:t>
            </a:r>
            <a:r>
              <a:rPr lang="en-GB" dirty="0">
                <a:solidFill>
                  <a:schemeClr val="tx1"/>
                </a:solidFill>
                <a:latin typeface="robotoregular"/>
              </a:rPr>
              <a:t>-is the individual for whom the project is undertaken and is the primary risk taker. The sponsor owns the business case.</a:t>
            </a:r>
          </a:p>
          <a:p>
            <a:r>
              <a:rPr lang="en-GB" dirty="0">
                <a:solidFill>
                  <a:schemeClr val="tx1"/>
                </a:solidFill>
                <a:latin typeface="robotoregular"/>
              </a:rPr>
              <a:t>The </a:t>
            </a:r>
            <a:r>
              <a:rPr lang="en-GB" dirty="0">
                <a:solidFill>
                  <a:schemeClr val="accent5"/>
                </a:solidFill>
              </a:rPr>
              <a:t>project manager-is </a:t>
            </a:r>
            <a:r>
              <a:rPr lang="en-GB" dirty="0">
                <a:solidFill>
                  <a:schemeClr val="tx1"/>
                </a:solidFill>
                <a:latin typeface="robotoregular"/>
              </a:rPr>
              <a:t>the individual responsible with the day to day responsibility and authority for delivering the project in line with objectives and is accountable to the sponsor.</a:t>
            </a:r>
          </a:p>
          <a:p>
            <a:r>
              <a:rPr lang="en-GB" dirty="0">
                <a:solidFill>
                  <a:schemeClr val="accent5"/>
                </a:solidFill>
              </a:rPr>
              <a:t>Project team member</a:t>
            </a:r>
          </a:p>
          <a:p>
            <a:r>
              <a:rPr lang="en-GB" dirty="0">
                <a:solidFill>
                  <a:schemeClr val="accent5"/>
                </a:solidFill>
              </a:rPr>
              <a:t>User/Senior </a:t>
            </a:r>
            <a:r>
              <a:rPr lang="en-GB" dirty="0">
                <a:solidFill>
                  <a:schemeClr val="tx1"/>
                </a:solidFill>
                <a:latin typeface="robotoregular"/>
              </a:rPr>
              <a:t>user-Intended users of the project output(s)</a:t>
            </a:r>
          </a:p>
        </p:txBody>
      </p:sp>
      <p:sp>
        <p:nvSpPr>
          <p:cNvPr id="4" name="Slide Number Placeholder 3">
            <a:extLst>
              <a:ext uri="{FF2B5EF4-FFF2-40B4-BE49-F238E27FC236}">
                <a16:creationId xmlns:a16="http://schemas.microsoft.com/office/drawing/2014/main" id="{3CD8A1C5-F2BB-42C0-B352-633A218BE3AC}"/>
              </a:ext>
            </a:extLst>
          </p:cNvPr>
          <p:cNvSpPr>
            <a:spLocks noGrp="1"/>
          </p:cNvSpPr>
          <p:nvPr>
            <p:ph type="sldNum" sz="quarter" idx="12"/>
          </p:nvPr>
        </p:nvSpPr>
        <p:spPr/>
        <p:txBody>
          <a:bodyPr/>
          <a:lstStyle/>
          <a:p>
            <a:fld id="{8885D916-E60E-432A-A567-0183EA6E1E13}" type="slidenum">
              <a:rPr lang="en-ZA" smtClean="0"/>
              <a:pPr/>
              <a:t>8</a:t>
            </a:fld>
            <a:endParaRPr lang="en-ZA"/>
          </a:p>
        </p:txBody>
      </p:sp>
    </p:spTree>
    <p:extLst>
      <p:ext uri="{BB962C8B-B14F-4D97-AF65-F5344CB8AC3E}">
        <p14:creationId xmlns:p14="http://schemas.microsoft.com/office/powerpoint/2010/main" val="498300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r>
              <a:rPr lang="en" sz="3200" dirty="0">
                <a:solidFill>
                  <a:schemeClr val="accent5"/>
                </a:solidFill>
              </a:rPr>
              <a:t>Some early projects</a:t>
            </a:r>
            <a:endParaRPr sz="3200" dirty="0">
              <a:solidFill>
                <a:schemeClr val="accent5"/>
              </a:solidFill>
            </a:endParaRPr>
          </a:p>
        </p:txBody>
      </p:sp>
      <p:sp>
        <p:nvSpPr>
          <p:cNvPr id="109" name="Google Shape;109;p21"/>
          <p:cNvSpPr txBox="1">
            <a:spLocks noGrp="1"/>
          </p:cNvSpPr>
          <p:nvPr>
            <p:ph type="body" idx="1"/>
          </p:nvPr>
        </p:nvSpPr>
        <p:spPr>
          <a:xfrm>
            <a:off x="378608" y="1473842"/>
            <a:ext cx="8368200" cy="3078900"/>
          </a:xfrm>
          <a:prstGeom prst="rect">
            <a:avLst/>
          </a:prstGeom>
        </p:spPr>
        <p:txBody>
          <a:bodyPr spcFirstLastPara="1" wrap="square" lIns="91425" tIns="91425" rIns="91425" bIns="91425" anchor="t" anchorCtr="0">
            <a:normAutofit fontScale="92500" lnSpcReduction="20000"/>
          </a:bodyPr>
          <a:lstStyle/>
          <a:p>
            <a:pPr marL="285750" indent="-285750">
              <a:spcAft>
                <a:spcPts val="1200"/>
              </a:spcAft>
            </a:pPr>
            <a:r>
              <a:rPr lang="en-GB" dirty="0"/>
              <a:t>Great Pyramid of Giza </a:t>
            </a:r>
          </a:p>
          <a:p>
            <a:pPr marL="285750" indent="-285750">
              <a:spcAft>
                <a:spcPts val="1200"/>
              </a:spcAft>
            </a:pPr>
            <a:r>
              <a:rPr lang="en-GB" dirty="0"/>
              <a:t>(Gangs of 2000- project teams)</a:t>
            </a:r>
          </a:p>
          <a:p>
            <a:pPr marL="285750" indent="-285750">
              <a:spcAft>
                <a:spcPts val="1200"/>
              </a:spcAft>
            </a:pPr>
            <a:r>
              <a:rPr lang="en-GB" dirty="0"/>
              <a:t>Deadline was given as 20 years</a:t>
            </a:r>
          </a:p>
          <a:p>
            <a:pPr marL="285750" indent="-285750">
              <a:spcAft>
                <a:spcPts val="1200"/>
              </a:spcAft>
            </a:pPr>
            <a:r>
              <a:rPr lang="en-GB" dirty="0"/>
              <a:t>Cost estimated at £3.93billion</a:t>
            </a:r>
          </a:p>
          <a:p>
            <a:pPr marL="285750" indent="-285750">
              <a:spcAft>
                <a:spcPts val="1200"/>
              </a:spcAft>
            </a:pPr>
            <a:r>
              <a:rPr lang="en-GB" dirty="0"/>
              <a:t>10 Year time frame to dig.</a:t>
            </a:r>
          </a:p>
          <a:p>
            <a:pPr marL="285750" indent="-285750">
              <a:spcAft>
                <a:spcPts val="1200"/>
              </a:spcAft>
            </a:pPr>
            <a:r>
              <a:rPr lang="en-GB" dirty="0"/>
              <a:t>Project planning and stock control was tight</a:t>
            </a:r>
          </a:p>
          <a:p>
            <a:pPr marL="285750" indent="-285750">
              <a:spcAft>
                <a:spcPts val="1200"/>
              </a:spcAft>
            </a:pPr>
            <a:r>
              <a:rPr lang="en-GB" dirty="0"/>
              <a:t>Employed engineers, labourers and seasonal workers</a:t>
            </a:r>
            <a:endParaRPr dirty="0"/>
          </a:p>
        </p:txBody>
      </p:sp>
      <p:sp>
        <p:nvSpPr>
          <p:cNvPr id="110" name="Google Shape;110;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dirty="0"/>
          </a:p>
        </p:txBody>
      </p:sp>
      <p:pic>
        <p:nvPicPr>
          <p:cNvPr id="1026" name="Picture 2" descr="Has the Function of the Great Pyramid of Giza Finally Come to Light? |  Ancient Origins">
            <a:extLst>
              <a:ext uri="{FF2B5EF4-FFF2-40B4-BE49-F238E27FC236}">
                <a16:creationId xmlns:a16="http://schemas.microsoft.com/office/drawing/2014/main" id="{C3D708A1-1119-F8C4-408D-0FE24EEBEA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538" y="1656107"/>
            <a:ext cx="2952750" cy="1552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O_APP_VERSION" val="1.8.0.4807"/>
  <p:tag name="SLIDO_PRESENTATION_ID" val="00000000-0000-0000-0000-000000000000"/>
  <p:tag name="SLIDO_EVENT_UUID" val="ece50309-9aad-4ca7-a8f6-64de002c15f0"/>
  <p:tag name="SLIDO_EVENT_SECTION_UUID" val="e82ff550-2394-45d6-b2ce-0febc954b762"/>
</p:tagLst>
</file>

<file path=ppt/tags/tag10.xml><?xml version="1.0" encoding="utf-8"?>
<p:tagLst xmlns:a="http://schemas.openxmlformats.org/drawingml/2006/main" xmlns:r="http://schemas.openxmlformats.org/officeDocument/2006/relationships" xmlns:p="http://schemas.openxmlformats.org/presentationml/2006/main">
  <p:tag name="SLIDO_METADATA" val="eyJUaW1lc3RhbXAiOjE3MDQ4ODYyMDh9"/>
  <p:tag name="SLIDO_TYPE" val="SlidoPoll"/>
  <p:tag name="SLIDO_POLL_UUID" val="7308d1ed-7209-4e6b-ae82-ca3ff781fb85"/>
  <p:tag name="SLIDO_TIMELINE" val="W3sicG9sbFF1ZXN0aW9uVXVpZCI6IjRhZWJkNmE4LWU1YzAtNGY2YS1iNjZkLTFkYTlhMWQ4NjdjNiIsInNob3dSZXN1bHRzIjp0cnVlLCJzaG93Q29ycmVjdEFuc3dlcnMiOmZhbHNlLCJ2b3RpbmdMb2NrZWQiOmZhbHNlfV0="/>
</p:tagLst>
</file>

<file path=ppt/tags/tag11.xml><?xml version="1.0" encoding="utf-8"?>
<p:tagLst xmlns:a="http://schemas.openxmlformats.org/drawingml/2006/main" xmlns:r="http://schemas.openxmlformats.org/officeDocument/2006/relationships" xmlns:p="http://schemas.openxmlformats.org/presentationml/2006/main">
  <p:tag name="SLIDO_ELEMENT" val="logo"/>
</p:tagLst>
</file>

<file path=ppt/tags/tag12.xml><?xml version="1.0" encoding="utf-8"?>
<p:tagLst xmlns:a="http://schemas.openxmlformats.org/drawingml/2006/main" xmlns:r="http://schemas.openxmlformats.org/officeDocument/2006/relationships" xmlns:p="http://schemas.openxmlformats.org/presentationml/2006/main">
  <p:tag name="SLIDO_ELEMENT" val="title"/>
</p:tagLst>
</file>

<file path=ppt/tags/tag13.xml><?xml version="1.0" encoding="utf-8"?>
<p:tagLst xmlns:a="http://schemas.openxmlformats.org/drawingml/2006/main" xmlns:r="http://schemas.openxmlformats.org/officeDocument/2006/relationships" xmlns:p="http://schemas.openxmlformats.org/presentationml/2006/main">
  <p:tag name="SLIDO_ELEMENT" val="footer"/>
</p:tagLst>
</file>

<file path=ppt/tags/tag14.xml><?xml version="1.0" encoding="utf-8"?>
<p:tagLst xmlns:a="http://schemas.openxmlformats.org/drawingml/2006/main" xmlns:r="http://schemas.openxmlformats.org/officeDocument/2006/relationships" xmlns:p="http://schemas.openxmlformats.org/presentationml/2006/main">
  <p:tag name="SLIDO_METADATA" val="eyJUaW1lc3RhbXAiOjE3MDQ0OTgxNjh9"/>
  <p:tag name="SLIDO_TYPE" val="SlidoQA"/>
</p:tagLst>
</file>

<file path=ppt/tags/tag15.xml><?xml version="1.0" encoding="utf-8"?>
<p:tagLst xmlns:a="http://schemas.openxmlformats.org/drawingml/2006/main" xmlns:r="http://schemas.openxmlformats.org/officeDocument/2006/relationships" xmlns:p="http://schemas.openxmlformats.org/presentationml/2006/main">
  <p:tag name="SLIDO_ELEMENT" val="logo"/>
</p:tagLst>
</file>

<file path=ppt/tags/tag16.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QA"/>
</p:tagLst>
</file>

<file path=ppt/tags/tag17.xml><?xml version="1.0" encoding="utf-8"?>
<p:tagLst xmlns:a="http://schemas.openxmlformats.org/drawingml/2006/main" xmlns:r="http://schemas.openxmlformats.org/officeDocument/2006/relationships" xmlns:p="http://schemas.openxmlformats.org/presentationml/2006/main">
  <p:tag name="SLIDO_ELEMENT" val="title"/>
</p:tagLst>
</file>

<file path=ppt/tags/tag18.xml><?xml version="1.0" encoding="utf-8"?>
<p:tagLst xmlns:a="http://schemas.openxmlformats.org/drawingml/2006/main" xmlns:r="http://schemas.openxmlformats.org/officeDocument/2006/relationships" xmlns:p="http://schemas.openxmlformats.org/presentationml/2006/main">
  <p:tag name="SLIDO_ELEMENT" val="footer"/>
</p:tagLst>
</file>

<file path=ppt/tags/tag19.xml><?xml version="1.0" encoding="utf-8"?>
<p:tagLst xmlns:a="http://schemas.openxmlformats.org/drawingml/2006/main" xmlns:r="http://schemas.openxmlformats.org/officeDocument/2006/relationships" xmlns:p="http://schemas.openxmlformats.org/presentationml/2006/main">
  <p:tag name="SLIDO_METADATA" val="eyJUaW1lc3RhbXAiOjE3MDQ4ODczMjJ9"/>
  <p:tag name="SLIDO_TYPE" val="SlidoPoll"/>
  <p:tag name="SLIDO_POLL_UUID" val="bb7f8c70-2d67-41f3-a555-5f0aed762d78"/>
  <p:tag name="SLIDO_TIMELINE" val="W3sicG9sbFF1ZXN0aW9uVXVpZCI6IjFlNDc0MmM4LWJlNDEtNDMxNC1iZjM2LTAzYWE0YjA0ZDY4MCIsInNob3dSZXN1bHRzIjp0cnVlLCJzaG93Q29ycmVjdEFuc3dlcnMiOmZhbHNlLCJ2b3RpbmdMb2NrZWQiOmZhbHNlfV0="/>
</p:tagLst>
</file>

<file path=ppt/tags/tag2.xml><?xml version="1.0" encoding="utf-8"?>
<p:tagLst xmlns:a="http://schemas.openxmlformats.org/drawingml/2006/main" xmlns:r="http://schemas.openxmlformats.org/officeDocument/2006/relationships" xmlns:p="http://schemas.openxmlformats.org/presentationml/2006/main">
  <p:tag name="SLIDO_METADATA" val="eyJUaW1lc3RhbXAiOjE3MDQ0OTcwNzZ9"/>
  <p:tag name="SLIDO_TYPE" val="SlidoPoll"/>
  <p:tag name="SLIDO_POLL_UUID" val="8f9aba25-d38a-4ecd-842c-2b056e069daf"/>
  <p:tag name="SLIDO_TIMELINE" val="W3sicG9sbFF1ZXN0aW9uVXVpZCI6IjVmZWJmM2ZmLWViNGMtNDAyOC05N2I5LTQ2YTJjYmY2YmI1NSIsInNob3dSZXN1bHRzIjp0cnVlLCJzaG93Q29ycmVjdEFuc3dlcnMiOmZhbHNlLCJ2b3RpbmdMb2NrZWQiOmZhbHNlfV0="/>
</p:tagLst>
</file>

<file path=ppt/tags/tag20.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Rating"/>
</p:tagLst>
</file>

<file path=ppt/tags/tag21.xml><?xml version="1.0" encoding="utf-8"?>
<p:tagLst xmlns:a="http://schemas.openxmlformats.org/drawingml/2006/main" xmlns:r="http://schemas.openxmlformats.org/officeDocument/2006/relationships" xmlns:p="http://schemas.openxmlformats.org/presentationml/2006/main">
  <p:tag name="SLIDO_ELEMENT" val="title"/>
</p:tagLst>
</file>

<file path=ppt/tags/tag22.xml><?xml version="1.0" encoding="utf-8"?>
<p:tagLst xmlns:a="http://schemas.openxmlformats.org/drawingml/2006/main" xmlns:r="http://schemas.openxmlformats.org/officeDocument/2006/relationships" xmlns:p="http://schemas.openxmlformats.org/presentationml/2006/main">
  <p:tag name="SLIDO_ELEMENT" val="footer"/>
</p:tagLst>
</file>

<file path=ppt/tags/tag3.xml><?xml version="1.0" encoding="utf-8"?>
<p:tagLst xmlns:a="http://schemas.openxmlformats.org/drawingml/2006/main" xmlns:r="http://schemas.openxmlformats.org/officeDocument/2006/relationships" xmlns:p="http://schemas.openxmlformats.org/presentationml/2006/main">
  <p:tag name="SLIDO_ELEMENT" val="title"/>
</p:tagLst>
</file>

<file path=ppt/tags/tag4.xml><?xml version="1.0" encoding="utf-8"?>
<p:tagLst xmlns:a="http://schemas.openxmlformats.org/drawingml/2006/main" xmlns:r="http://schemas.openxmlformats.org/officeDocument/2006/relationships" xmlns:p="http://schemas.openxmlformats.org/presentationml/2006/main">
  <p:tag name="SLIDO_ELEMENT" val="footer"/>
</p:tagLst>
</file>

<file path=ppt/tags/tag5.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Ranking"/>
</p:tagLst>
</file>

<file path=ppt/tags/tag6.xml><?xml version="1.0" encoding="utf-8"?>
<p:tagLst xmlns:a="http://schemas.openxmlformats.org/drawingml/2006/main" xmlns:r="http://schemas.openxmlformats.org/officeDocument/2006/relationships" xmlns:p="http://schemas.openxmlformats.org/presentationml/2006/main">
  <p:tag name="SLIDO_METADATA" val="eyJUaW1lc3RhbXAiOjE3MDQ0OTc3MzZ9"/>
  <p:tag name="SLIDO_TYPE" val="SlidoPoll"/>
  <p:tag name="SLIDO_POLL_UUID" val="fd6b839f-9336-43b3-bf08-813ae87bc07b"/>
  <p:tag name="SLIDO_TIMELINE" val="W3sicG9sbFF1ZXN0aW9uVXVpZCI6ImVhMzI0NjVhLTg0M2ItNDQxNC1iNzE5LTdjNjc1MTRlNzczMCIsInNob3dSZXN1bHRzIjp0cnVlLCJzaG93Q29ycmVjdEFuc3dlcnMiOmZhbHNlLCJ2b3RpbmdMb2NrZWQiOmZhbHNlfV0="/>
</p:tagLst>
</file>

<file path=ppt/tags/tag7.xml><?xml version="1.0" encoding="utf-8"?>
<p:tagLst xmlns:a="http://schemas.openxmlformats.org/drawingml/2006/main" xmlns:r="http://schemas.openxmlformats.org/officeDocument/2006/relationships" xmlns:p="http://schemas.openxmlformats.org/presentationml/2006/main">
  <p:tag name="SLIDO_ELEMENT" val="title"/>
</p:tagLst>
</file>

<file path=ppt/tags/tag8.xml><?xml version="1.0" encoding="utf-8"?>
<p:tagLst xmlns:a="http://schemas.openxmlformats.org/drawingml/2006/main" xmlns:r="http://schemas.openxmlformats.org/officeDocument/2006/relationships" xmlns:p="http://schemas.openxmlformats.org/presentationml/2006/main">
  <p:tag name="SLIDO_ELEMENT" val="footer"/>
</p:tagLst>
</file>

<file path=ppt/tags/tag9.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MultipleChoice"/>
</p:tagLst>
</file>

<file path=ppt/theme/theme1.xml><?xml version="1.0" encoding="utf-8"?>
<a:theme xmlns:a="http://schemas.openxmlformats.org/drawingml/2006/main" name="Marina">
  <a:themeElements>
    <a:clrScheme name="Marina">
      <a:dk1>
        <a:srgbClr val="FFFFFF"/>
      </a:dk1>
      <a:lt1>
        <a:srgbClr val="434343"/>
      </a:lt1>
      <a:dk2>
        <a:srgbClr val="666666"/>
      </a:dk2>
      <a:lt2>
        <a:srgbClr val="CFD8DC"/>
      </a:lt2>
      <a:accent1>
        <a:srgbClr val="F1C232"/>
      </a:accent1>
      <a:accent2>
        <a:srgbClr val="F1C232"/>
      </a:accent2>
      <a:accent3>
        <a:srgbClr val="F1C232"/>
      </a:accent3>
      <a:accent4>
        <a:srgbClr val="F1C232"/>
      </a:accent4>
      <a:accent5>
        <a:srgbClr val="F1C232"/>
      </a:accent5>
      <a:accent6>
        <a:srgbClr val="FFEB38"/>
      </a:accent6>
      <a:hlink>
        <a:srgbClr val="F1C232"/>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869</TotalTime>
  <Words>1848</Words>
  <Application>Microsoft Office PowerPoint</Application>
  <PresentationFormat>On-screen Show (16:9)</PresentationFormat>
  <Paragraphs>264</Paragraphs>
  <Slides>38</Slides>
  <Notes>22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robotoregular</vt:lpstr>
      <vt:lpstr>Lato</vt:lpstr>
      <vt:lpstr>Arial</vt:lpstr>
      <vt:lpstr>Wingdings</vt:lpstr>
      <vt:lpstr>Roboto Slab</vt:lpstr>
      <vt:lpstr>Times New Roman</vt:lpstr>
      <vt:lpstr>Droid Sans</vt:lpstr>
      <vt:lpstr>Helvetica Neue</vt:lpstr>
      <vt:lpstr>Söhne</vt:lpstr>
      <vt:lpstr>Roboto</vt:lpstr>
      <vt:lpstr>Marina</vt:lpstr>
      <vt:lpstr>PowerPoint Presentation</vt:lpstr>
      <vt:lpstr> Lecture 1: Fundamentals of managing projects and teams</vt:lpstr>
      <vt:lpstr>PowerPoint Presentation</vt:lpstr>
      <vt:lpstr>Key topics covered in this lecture</vt:lpstr>
      <vt:lpstr>What we will cover in this lecture</vt:lpstr>
      <vt:lpstr>Prelude to managing project and teams</vt:lpstr>
      <vt:lpstr>Key Terms</vt:lpstr>
      <vt:lpstr>Key roles in organising projects</vt:lpstr>
      <vt:lpstr>Some early projects</vt:lpstr>
      <vt:lpstr>Some early projects</vt:lpstr>
      <vt:lpstr>Current Projects</vt:lpstr>
      <vt:lpstr>Commonalities in early projects</vt:lpstr>
      <vt:lpstr>Four (Five) periods of project management</vt:lpstr>
      <vt:lpstr>Importance of managing projects and teams</vt:lpstr>
      <vt:lpstr>Project Manager Actions</vt:lpstr>
      <vt:lpstr>What to expect from a project manager</vt:lpstr>
      <vt:lpstr>Balance in relationships</vt:lpstr>
      <vt:lpstr>Mentoring</vt:lpstr>
      <vt:lpstr>Traits of a Good Manager</vt:lpstr>
      <vt:lpstr>Traits of a Bad Manager</vt:lpstr>
      <vt:lpstr>Discussion</vt:lpstr>
      <vt:lpstr>Management classifications</vt:lpstr>
      <vt:lpstr>Management styles</vt:lpstr>
      <vt:lpstr>PowerPoint Presentation</vt:lpstr>
      <vt:lpstr>PowerPoint Presentation</vt:lpstr>
      <vt:lpstr>Basic Project Manager Skills</vt:lpstr>
      <vt:lpstr>Functional Work versus Project Work</vt:lpstr>
      <vt:lpstr>Group Discussions</vt:lpstr>
      <vt:lpstr>Managing a project</vt:lpstr>
      <vt:lpstr>Managing people</vt:lpstr>
      <vt:lpstr>Challenges of leading projects in global environments</vt:lpstr>
      <vt:lpstr>Summary</vt:lpstr>
      <vt:lpstr>PowerPoint Presentation</vt:lpstr>
      <vt:lpstr>Key takeaway points</vt:lpstr>
      <vt:lpstr>Next lesson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DevOps</dc:title>
  <dc:creator>Godwin Dzvapatsva</dc:creator>
  <cp:lastModifiedBy>Godwin Dzvapatsva</cp:lastModifiedBy>
  <cp:revision>20</cp:revision>
  <cp:lastPrinted>2024-01-10T13:57:48Z</cp:lastPrinted>
  <dcterms:modified xsi:type="dcterms:W3CDTF">2024-01-11T13:16:24Z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oAppVersion">
    <vt:lpwstr>1.8.0.4807</vt:lpwstr>
  </property>
</Properties>
</file>