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 id="2147483666" r:id="rId2"/>
  </p:sldMasterIdLst>
  <p:notesMasterIdLst>
    <p:notesMasterId r:id="rId19"/>
  </p:notesMasterIdLst>
  <p:sldIdLst>
    <p:sldId id="296" r:id="rId3"/>
    <p:sldId id="257" r:id="rId4"/>
    <p:sldId id="362" r:id="rId5"/>
    <p:sldId id="365" r:id="rId6"/>
    <p:sldId id="366" r:id="rId7"/>
    <p:sldId id="370" r:id="rId8"/>
    <p:sldId id="369" r:id="rId9"/>
    <p:sldId id="367" r:id="rId10"/>
    <p:sldId id="375" r:id="rId11"/>
    <p:sldId id="368" r:id="rId12"/>
    <p:sldId id="371" r:id="rId13"/>
    <p:sldId id="372" r:id="rId14"/>
    <p:sldId id="373" r:id="rId15"/>
    <p:sldId id="374" r:id="rId16"/>
    <p:sldId id="364" r:id="rId17"/>
    <p:sldId id="359" r:id="rId18"/>
  </p:sldIdLst>
  <p:sldSz cx="9144000" cy="5143500" type="screen16x9"/>
  <p:notesSz cx="6858000" cy="9144000"/>
  <p:embeddedFontLst>
    <p:embeddedFont>
      <p:font typeface="Arial Bold" panose="020B0704020202020204" pitchFamily="34" charset="0"/>
      <p:bold r:id="rId20"/>
    </p:embeddedFont>
    <p:embeddedFont>
      <p:font typeface="Calibri" panose="020F0502020204030204" pitchFamily="34"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Roboto" panose="02000000000000000000" pitchFamily="2" charset="0"/>
      <p:regular r:id="rId29"/>
      <p:bold r:id="rId30"/>
      <p:italic r:id="rId31"/>
      <p:boldItalic r:id="rId32"/>
    </p:embeddedFont>
    <p:embeddedFont>
      <p:font typeface="Roboto Slab" pitchFamily="2" charset="0"/>
      <p:regular r:id="rId33"/>
      <p:bold r:id="rId34"/>
    </p:embeddedFont>
  </p:embeddedFontLst>
  <p:custDataLst>
    <p:tags r:id="rId3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2938" autoAdjust="0"/>
  </p:normalViewPr>
  <p:slideViewPr>
    <p:cSldViewPr snapToGrid="0">
      <p:cViewPr varScale="1">
        <p:scale>
          <a:sx n="100" d="100"/>
          <a:sy n="100" d="100"/>
        </p:scale>
        <p:origin x="88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image.slideserve.com/1193988/ethical-dilemmas-l.jp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933690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829195da00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829195da00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29195da00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29195da0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297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1" i="0" u="sng" dirty="0">
                <a:solidFill>
                  <a:srgbClr val="2B2A2A"/>
                </a:solidFill>
                <a:effectLst/>
                <a:latin typeface="Open Sans" panose="020B0606030504020204" pitchFamily="34" charset="0"/>
                <a:hlinkClick r:id="rId3" tooltip="ethical dilemmas"/>
              </a:rPr>
              <a:t>Ethical Dilemmas</a:t>
            </a:r>
            <a:r>
              <a:rPr lang="en-GB" b="0" i="0" dirty="0">
                <a:solidFill>
                  <a:srgbClr val="212529"/>
                </a:solidFill>
                <a:effectLst/>
                <a:latin typeface="Open Sans" panose="020B0606030504020204" pitchFamily="34" charset="0"/>
              </a:rPr>
              <a:t> • An ethical dilemma occurs when someone must decide whether or not to pursue a course of action that, although offering the potential of personal or organizational benefit or both, may be considered potentially unethical. </a:t>
            </a:r>
            <a:endParaRPr lang="en-GB" dirty="0">
              <a:solidFill>
                <a:srgbClr val="212529"/>
              </a:solidFill>
              <a:latin typeface="Open Sans" panose="020B0606030504020204" pitchFamily="34" charset="0"/>
            </a:endParaRPr>
          </a:p>
          <a:p>
            <a:r>
              <a:rPr lang="en-GB" b="0" i="0" dirty="0">
                <a:solidFill>
                  <a:srgbClr val="212529"/>
                </a:solidFill>
                <a:effectLst/>
                <a:latin typeface="Open Sans" panose="020B0606030504020204" pitchFamily="34" charset="0"/>
              </a:rPr>
              <a:t>Most ethical dilemmas involve conflicts with superiors, customers, and subordinates.</a:t>
            </a:r>
          </a:p>
          <a:p>
            <a:endParaRPr lang="en-GB" dirty="0"/>
          </a:p>
        </p:txBody>
      </p:sp>
    </p:spTree>
    <p:extLst>
      <p:ext uri="{BB962C8B-B14F-4D97-AF65-F5344CB8AC3E}">
        <p14:creationId xmlns:p14="http://schemas.microsoft.com/office/powerpoint/2010/main" val="1962952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0D0D0D"/>
                </a:solidFill>
                <a:effectLst/>
                <a:latin typeface="Söhne"/>
              </a:rPr>
              <a:t>Lawrence Kohlberg's theory of moral development outlines six stages of moral reasoning, grouped into three levels.</a:t>
            </a:r>
            <a:endParaRPr lang="en-GB" dirty="0"/>
          </a:p>
        </p:txBody>
      </p:sp>
    </p:spTree>
    <p:extLst>
      <p:ext uri="{BB962C8B-B14F-4D97-AF65-F5344CB8AC3E}">
        <p14:creationId xmlns:p14="http://schemas.microsoft.com/office/powerpoint/2010/main" val="386698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Ethics intensity or issue intensity</a:t>
            </a:r>
          </a:p>
          <a:p>
            <a:pPr lvl="1"/>
            <a:r>
              <a:rPr lang="en-US" dirty="0"/>
              <a:t>the extent to which situations are perceived to pose important ethics challenges</a:t>
            </a:r>
          </a:p>
          <a:p>
            <a:r>
              <a:rPr lang="en-US" dirty="0"/>
              <a:t>Organization Setting</a:t>
            </a:r>
          </a:p>
          <a:p>
            <a:pPr lvl="1"/>
            <a:r>
              <a:rPr lang="en-US" dirty="0"/>
              <a:t>The work and social settings of organizations have a strong influence on the ethics of members</a:t>
            </a:r>
          </a:p>
          <a:p>
            <a:r>
              <a:rPr lang="en-US" dirty="0"/>
              <a:t>External Environment, Government Regulation, and Industry Norms</a:t>
            </a:r>
          </a:p>
          <a:p>
            <a:pPr lvl="1"/>
            <a:r>
              <a:rPr lang="en-US" dirty="0"/>
              <a:t>Laws reflect social values and define appropriate behavior; regulations help governments monitor these behaviors and keep them within acceptable limits</a:t>
            </a:r>
          </a:p>
          <a:p>
            <a:endParaRPr lang="en-GB" dirty="0"/>
          </a:p>
        </p:txBody>
      </p:sp>
    </p:spTree>
    <p:extLst>
      <p:ext uri="{BB962C8B-B14F-4D97-AF65-F5344CB8AC3E}">
        <p14:creationId xmlns:p14="http://schemas.microsoft.com/office/powerpoint/2010/main" val="3849633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242424"/>
                </a:solidFill>
                <a:effectLst/>
                <a:latin typeface="source-serif-pro"/>
              </a:rPr>
              <a:t>In the realm of software project management, evolution is the only constant. </a:t>
            </a:r>
          </a:p>
          <a:p>
            <a:r>
              <a:rPr lang="en-GB" dirty="0">
                <a:solidFill>
                  <a:srgbClr val="242424"/>
                </a:solidFill>
                <a:latin typeface="source-serif-pro"/>
              </a:rPr>
              <a:t>T</a:t>
            </a:r>
            <a:r>
              <a:rPr lang="en-GB" b="0" i="0" dirty="0">
                <a:solidFill>
                  <a:srgbClr val="242424"/>
                </a:solidFill>
                <a:effectLst/>
                <a:latin typeface="source-serif-pro"/>
              </a:rPr>
              <a:t>he way projects are conceived, managed, and executed is experiencing a paradigm shift.</a:t>
            </a:r>
          </a:p>
          <a:p>
            <a:r>
              <a:rPr lang="en-GB" dirty="0">
                <a:solidFill>
                  <a:srgbClr val="242424"/>
                </a:solidFill>
                <a:latin typeface="source-serif-pro"/>
              </a:rPr>
              <a:t>It is important for project managers and team members to adapt to change and monitor emerging trends.</a:t>
            </a:r>
          </a:p>
          <a:p>
            <a:endParaRPr lang="en-GB" dirty="0"/>
          </a:p>
        </p:txBody>
      </p:sp>
    </p:spTree>
    <p:extLst>
      <p:ext uri="{BB962C8B-B14F-4D97-AF65-F5344CB8AC3E}">
        <p14:creationId xmlns:p14="http://schemas.microsoft.com/office/powerpoint/2010/main" val="12213998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5"/>
        <p:cNvGrpSpPr/>
        <p:nvPr/>
      </p:nvGrpSpPr>
      <p:grpSpPr>
        <a:xfrm>
          <a:off x="0" y="0"/>
          <a:ext cx="0" cy="0"/>
          <a:chOff x="0" y="0"/>
          <a:chExt cx="0" cy="0"/>
        </a:xfrm>
      </p:grpSpPr>
      <p:cxnSp>
        <p:nvCxnSpPr>
          <p:cNvPr id="16" name="Google Shape;16;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7" name="Google Shape;17;p3"/>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a:spcBef>
                <a:spcPts val="0"/>
              </a:spcBef>
              <a:spcAft>
                <a:spcPts val="0"/>
              </a:spcAft>
              <a:buClr>
                <a:srgbClr val="2D2D2B"/>
              </a:buClr>
              <a:buSzPts val="4600"/>
              <a:buNone/>
              <a:defRPr sz="4600" b="1">
                <a:solidFill>
                  <a:srgbClr val="2D2D2B"/>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pic>
        <p:nvPicPr>
          <p:cNvPr id="19" name="Google Shape;19;p3"/>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4640BD-C36D-166B-A464-766AA50D5BF7}"/>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367798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3_Title Slide">
    <p:bg>
      <p:bgPr>
        <a:solidFill>
          <a:schemeClr val="tx1"/>
        </a:solidFill>
        <a:effectLst/>
      </p:bgPr>
    </p:bg>
    <p:spTree>
      <p:nvGrpSpPr>
        <p:cNvPr id="1" name=""/>
        <p:cNvGrpSpPr/>
        <p:nvPr/>
      </p:nvGrpSpPr>
      <p:grpSpPr>
        <a:xfrm>
          <a:off x="0" y="0"/>
          <a:ext cx="0" cy="0"/>
          <a:chOff x="0" y="0"/>
          <a:chExt cx="0" cy="0"/>
        </a:xfrm>
      </p:grpSpPr>
      <p:cxnSp>
        <p:nvCxnSpPr>
          <p:cNvPr id="10" name="Straight Connector 9"/>
          <p:cNvCxnSpPr/>
          <p:nvPr/>
        </p:nvCxnSpPr>
        <p:spPr>
          <a:xfrm>
            <a:off x="364331" y="365756"/>
            <a:ext cx="89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34710" y="365756"/>
            <a:ext cx="73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ctrTitle" hasCustomPrompt="1"/>
          </p:nvPr>
        </p:nvSpPr>
        <p:spPr>
          <a:xfrm>
            <a:off x="1359454" y="1067786"/>
            <a:ext cx="5727146" cy="1381501"/>
          </a:xfrm>
        </p:spPr>
        <p:txBody>
          <a:bodyPr anchor="t">
            <a:noAutofit/>
          </a:bodyPr>
          <a:lstStyle>
            <a:lvl1pPr algn="l">
              <a:lnSpc>
                <a:spcPct val="80000"/>
              </a:lnSpc>
              <a:defRPr sz="5250" kern="1200" spc="0" baseline="0">
                <a:solidFill>
                  <a:schemeClr val="tx2"/>
                </a:solidFill>
                <a:latin typeface="Arial" panose="020B0604020202020204" pitchFamily="34" charset="0"/>
                <a:ea typeface="Sharp Sans No1 Extrabold" pitchFamily="50" charset="0"/>
                <a:cs typeface="Arial" panose="020B0604020202020204" pitchFamily="34" charset="0"/>
              </a:defRPr>
            </a:lvl1pPr>
          </a:lstStyle>
          <a:p>
            <a:r>
              <a:rPr lang="en-GB" dirty="0"/>
              <a:t>THIS TITLE</a:t>
            </a:r>
          </a:p>
        </p:txBody>
      </p:sp>
      <p:sp>
        <p:nvSpPr>
          <p:cNvPr id="12" name="Subtitle 2"/>
          <p:cNvSpPr>
            <a:spLocks noGrp="1"/>
          </p:cNvSpPr>
          <p:nvPr>
            <p:ph type="subTitle" idx="1"/>
          </p:nvPr>
        </p:nvSpPr>
        <p:spPr>
          <a:xfrm>
            <a:off x="1359454" y="2554426"/>
            <a:ext cx="3086100" cy="1241822"/>
          </a:xfrm>
        </p:spPr>
        <p:txBody>
          <a:bodyPr>
            <a:normAutofit/>
          </a:bodyPr>
          <a:lstStyle>
            <a:lvl1pPr marL="0" indent="0" algn="l">
              <a:buNone/>
              <a:defRPr sz="1725" spc="0" baseline="0">
                <a:solidFill>
                  <a:schemeClr val="bg1"/>
                </a:solidFill>
                <a:latin typeface="Arial" panose="020B0604020202020204" pitchFamily="34" charset="0"/>
                <a:ea typeface="Sharp Sans No1 Book" pitchFamily="50"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sp>
        <p:nvSpPr>
          <p:cNvPr id="7" name="Right Triangle 6"/>
          <p:cNvSpPr/>
          <p:nvPr/>
        </p:nvSpPr>
        <p:spPr>
          <a:xfrm rot="16200000">
            <a:off x="6449786" y="2449286"/>
            <a:ext cx="2694215" cy="2694215"/>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rgbClr val="FFFFFF"/>
              </a:solidFill>
              <a:latin typeface="Arial" panose="020B0604020202020204" pitchFamily="34" charset="0"/>
              <a:cs typeface="Arial" panose="020B0604020202020204" pitchFamily="34" charset="0"/>
            </a:endParaRPr>
          </a:p>
        </p:txBody>
      </p:sp>
      <p:sp>
        <p:nvSpPr>
          <p:cNvPr id="16" name="Date Placeholder 3"/>
          <p:cNvSpPr>
            <a:spLocks noGrp="1"/>
          </p:cNvSpPr>
          <p:nvPr>
            <p:ph type="dt" sz="half" idx="10"/>
          </p:nvPr>
        </p:nvSpPr>
        <p:spPr>
          <a:xfrm>
            <a:off x="296527" y="381062"/>
            <a:ext cx="955119" cy="273844"/>
          </a:xfrm>
          <a:prstGeom prst="rect">
            <a:avLst/>
          </a:prstGeom>
        </p:spPr>
        <p:txBody>
          <a:bodyPr/>
          <a:lstStyle>
            <a:lvl1pPr>
              <a:defRPr sz="675">
                <a:solidFill>
                  <a:schemeClr val="bg1"/>
                </a:solidFill>
                <a:latin typeface="Arial" panose="020B0604020202020204" pitchFamily="34" charset="0"/>
                <a:ea typeface="Sharp Sans No1 Book" pitchFamily="50" charset="0"/>
                <a:cs typeface="Arial" panose="020B0604020202020204" pitchFamily="34" charset="0"/>
              </a:defRPr>
            </a:lvl1pPr>
          </a:lstStyle>
          <a:p>
            <a:pPr>
              <a:defRPr/>
            </a:pPr>
            <a:fld id="{ADDDF1D4-88D1-492E-A93F-53CFB47AA5CE}" type="datetimeFigureOut">
              <a:rPr lang="en-US" smtClean="0">
                <a:solidFill>
                  <a:srgbClr val="FFFFFF"/>
                </a:solidFill>
              </a:rPr>
              <a:pPr>
                <a:defRPr/>
              </a:pPr>
              <a:t>3/7/2024</a:t>
            </a:fld>
            <a:endParaRPr lang="en-US">
              <a:solidFill>
                <a:srgbClr val="FFFFFF"/>
              </a:solidFill>
            </a:endParaRPr>
          </a:p>
        </p:txBody>
      </p:sp>
      <p:sp>
        <p:nvSpPr>
          <p:cNvPr id="17" name="Footer Placeholder 3"/>
          <p:cNvSpPr>
            <a:spLocks noGrp="1"/>
          </p:cNvSpPr>
          <p:nvPr>
            <p:ph type="ftr" sz="quarter" idx="11"/>
          </p:nvPr>
        </p:nvSpPr>
        <p:spPr>
          <a:xfrm>
            <a:off x="1359454" y="381062"/>
            <a:ext cx="3086100" cy="273844"/>
          </a:xfrm>
          <a:prstGeom prst="rect">
            <a:avLst/>
          </a:prstGeom>
        </p:spPr>
        <p:txBody>
          <a:bodyPr/>
          <a:lstStyle>
            <a:lvl1pPr algn="l">
              <a:defRPr sz="675">
                <a:solidFill>
                  <a:schemeClr val="bg1"/>
                </a:solidFill>
                <a:latin typeface="Arial" panose="020B0604020202020204" pitchFamily="34" charset="0"/>
                <a:ea typeface="Sharp Sans No1 Book" pitchFamily="50" charset="0"/>
                <a:cs typeface="Arial" panose="020B0604020202020204" pitchFamily="34" charset="0"/>
              </a:defRPr>
            </a:lvl1pPr>
          </a:lstStyle>
          <a:p>
            <a:pPr>
              <a:defRPr/>
            </a:pPr>
            <a:endParaRPr lang="en-US">
              <a:solidFill>
                <a:srgbClr val="FFFFFF"/>
              </a:solidFill>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373" y="4346354"/>
            <a:ext cx="1333028" cy="648000"/>
          </a:xfrm>
          <a:prstGeom prst="rect">
            <a:avLst/>
          </a:prstGeom>
        </p:spPr>
      </p:pic>
    </p:spTree>
    <p:extLst>
      <p:ext uri="{BB962C8B-B14F-4D97-AF65-F5344CB8AC3E}">
        <p14:creationId xmlns:p14="http://schemas.microsoft.com/office/powerpoint/2010/main" val="4292192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4152900"/>
            <a:ext cx="3810000" cy="9906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1" y="316707"/>
            <a:ext cx="5800725" cy="42564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50">
              <a:solidFill>
                <a:srgbClr val="FFFFFF"/>
              </a:solidFill>
            </a:endParaRPr>
          </a:p>
        </p:txBody>
      </p:sp>
      <p:sp>
        <p:nvSpPr>
          <p:cNvPr id="7" name="Rectangle 9"/>
          <p:cNvSpPr/>
          <p:nvPr userDrawn="1"/>
        </p:nvSpPr>
        <p:spPr>
          <a:xfrm>
            <a:off x="8335964" y="3384948"/>
            <a:ext cx="90487" cy="678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50">
              <a:solidFill>
                <a:srgbClr val="FFFFFF"/>
              </a:solidFill>
            </a:endParaRPr>
          </a:p>
        </p:txBody>
      </p:sp>
      <p:cxnSp>
        <p:nvCxnSpPr>
          <p:cNvPr id="8" name="Straight Connector 10"/>
          <p:cNvCxnSpPr/>
          <p:nvPr userDrawn="1"/>
        </p:nvCxnSpPr>
        <p:spPr>
          <a:xfrm rot="10800000" flipV="1">
            <a:off x="6211889" y="3418285"/>
            <a:ext cx="2168525" cy="1376363"/>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11"/>
          <p:cNvSpPr/>
          <p:nvPr userDrawn="1"/>
        </p:nvSpPr>
        <p:spPr>
          <a:xfrm>
            <a:off x="6167439" y="4761310"/>
            <a:ext cx="90487" cy="678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50">
              <a:solidFill>
                <a:srgbClr val="FFFFFF"/>
              </a:solidFill>
            </a:endParaRPr>
          </a:p>
        </p:txBody>
      </p:sp>
      <p:cxnSp>
        <p:nvCxnSpPr>
          <p:cNvPr id="10" name="Straight Connector 12"/>
          <p:cNvCxnSpPr/>
          <p:nvPr userDrawn="1"/>
        </p:nvCxnSpPr>
        <p:spPr>
          <a:xfrm rot="16200000" flipV="1">
            <a:off x="8460384" y="3338315"/>
            <a:ext cx="603647"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5"/>
          <p:cNvCxnSpPr/>
          <p:nvPr userDrawn="1"/>
        </p:nvCxnSpPr>
        <p:spPr>
          <a:xfrm rot="10800000">
            <a:off x="0" y="4594622"/>
            <a:ext cx="6211888" cy="2000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Rectangle 17"/>
          <p:cNvSpPr/>
          <p:nvPr userDrawn="1"/>
        </p:nvSpPr>
        <p:spPr>
          <a:xfrm>
            <a:off x="1917700" y="4627960"/>
            <a:ext cx="90488" cy="666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50">
              <a:solidFill>
                <a:srgbClr val="FFFFFF"/>
              </a:solidFill>
            </a:endParaRPr>
          </a:p>
        </p:txBody>
      </p:sp>
      <p:sp>
        <p:nvSpPr>
          <p:cNvPr id="2" name="Title 1"/>
          <p:cNvSpPr>
            <a:spLocks noGrp="1"/>
          </p:cNvSpPr>
          <p:nvPr>
            <p:ph type="title"/>
          </p:nvPr>
        </p:nvSpPr>
        <p:spPr>
          <a:xfrm>
            <a:off x="607345" y="205979"/>
            <a:ext cx="8079453" cy="857250"/>
          </a:xfrm>
        </p:spPr>
        <p:txBody>
          <a:bodyPr>
            <a:normAutofit/>
          </a:bodyPr>
          <a:lstStyle>
            <a:lvl1pPr algn="l">
              <a:defRPr sz="2100" b="1" i="0">
                <a:solidFill>
                  <a:srgbClr val="11A2C4"/>
                </a:solidFill>
                <a:latin typeface="Arial Bold"/>
                <a:cs typeface="Arial Bold"/>
              </a:defRPr>
            </a:lvl1pPr>
          </a:lstStyle>
          <a:p>
            <a:r>
              <a:rPr lang="en-GB" dirty="0"/>
              <a:t>Click to edit Master title style</a:t>
            </a:r>
            <a:endParaRPr lang="en-US" dirty="0"/>
          </a:p>
        </p:txBody>
      </p:sp>
      <p:sp>
        <p:nvSpPr>
          <p:cNvPr id="26" name="Content Placeholder 2"/>
          <p:cNvSpPr>
            <a:spLocks noGrp="1"/>
          </p:cNvSpPr>
          <p:nvPr>
            <p:ph idx="1"/>
          </p:nvPr>
        </p:nvSpPr>
        <p:spPr>
          <a:xfrm>
            <a:off x="457201" y="1200151"/>
            <a:ext cx="5709951" cy="3394472"/>
          </a:xfrm>
        </p:spPr>
        <p:txBody>
          <a:bodyPr/>
          <a:lstStyle>
            <a:lvl1pPr>
              <a:buClr>
                <a:srgbClr val="11A2C4"/>
              </a:buClr>
              <a:defRPr sz="1800" b="0" i="0">
                <a:solidFill>
                  <a:srgbClr val="6C6F70"/>
                </a:solidFill>
                <a:latin typeface="Arial"/>
                <a:cs typeface="Arial"/>
              </a:defRPr>
            </a:lvl1pPr>
            <a:lvl2pPr>
              <a:buClr>
                <a:srgbClr val="11A2C4"/>
              </a:buClr>
              <a:defRPr sz="1500" b="0" i="0">
                <a:solidFill>
                  <a:srgbClr val="6C6F70"/>
                </a:solidFill>
                <a:latin typeface="Arial"/>
                <a:cs typeface="Arial"/>
              </a:defRPr>
            </a:lvl2pPr>
            <a:lvl3pPr>
              <a:buClr>
                <a:srgbClr val="11A2C4"/>
              </a:buClr>
              <a:defRPr sz="1350" b="0" i="0">
                <a:solidFill>
                  <a:srgbClr val="6C6F70"/>
                </a:solidFill>
                <a:latin typeface="Arial"/>
                <a:cs typeface="Arial"/>
              </a:defRPr>
            </a:lvl3pPr>
            <a:lvl4pPr>
              <a:buClr>
                <a:srgbClr val="11A2C4"/>
              </a:buClr>
              <a:defRPr sz="1200" b="0" i="0">
                <a:solidFill>
                  <a:srgbClr val="6C6F70"/>
                </a:solidFill>
                <a:latin typeface="Arial"/>
                <a:cs typeface="Arial"/>
              </a:defRPr>
            </a:lvl4pPr>
            <a:lvl5pPr>
              <a:buClr>
                <a:srgbClr val="11A2C4"/>
              </a:buClr>
              <a:defRPr sz="1200" b="0" i="0">
                <a:solidFill>
                  <a:srgbClr val="6C6F70"/>
                </a:solidFill>
                <a:latin typeface="Arial"/>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0" name="Content Placeholder 2"/>
          <p:cNvSpPr>
            <a:spLocks noGrp="1"/>
          </p:cNvSpPr>
          <p:nvPr>
            <p:ph idx="10"/>
          </p:nvPr>
        </p:nvSpPr>
        <p:spPr>
          <a:xfrm>
            <a:off x="6515950" y="1200151"/>
            <a:ext cx="2170849" cy="3394472"/>
          </a:xfrm>
        </p:spPr>
        <p:txBody>
          <a:bodyPr/>
          <a:lstStyle>
            <a:lvl1pPr>
              <a:buClr>
                <a:srgbClr val="11A2C4"/>
              </a:buClr>
              <a:buNone/>
              <a:defRPr sz="1800" b="0" i="0">
                <a:solidFill>
                  <a:srgbClr val="11A2C4"/>
                </a:solidFill>
                <a:latin typeface="Arial"/>
                <a:cs typeface="Arial"/>
              </a:defRPr>
            </a:lvl1pPr>
            <a:lvl2pPr>
              <a:buClr>
                <a:srgbClr val="11A2C4"/>
              </a:buClr>
              <a:defRPr sz="1500" b="0" i="0">
                <a:solidFill>
                  <a:srgbClr val="B5B6B3"/>
                </a:solidFill>
                <a:latin typeface="Arial"/>
                <a:cs typeface="Arial"/>
              </a:defRPr>
            </a:lvl2pPr>
            <a:lvl3pPr>
              <a:buClr>
                <a:srgbClr val="11A2C4"/>
              </a:buClr>
              <a:defRPr sz="1350" b="0" i="0">
                <a:solidFill>
                  <a:srgbClr val="B5B6B3"/>
                </a:solidFill>
                <a:latin typeface="Arial"/>
                <a:cs typeface="Arial"/>
              </a:defRPr>
            </a:lvl3pPr>
            <a:lvl4pPr>
              <a:buClr>
                <a:srgbClr val="11A2C4"/>
              </a:buClr>
              <a:defRPr sz="1200" b="0" i="0">
                <a:solidFill>
                  <a:srgbClr val="B5B6B3"/>
                </a:solidFill>
                <a:latin typeface="Arial"/>
                <a:cs typeface="Arial"/>
              </a:defRPr>
            </a:lvl4pPr>
            <a:lvl5pPr>
              <a:buClr>
                <a:srgbClr val="11A2C4"/>
              </a:buClr>
              <a:defRPr sz="1200" b="0" i="0">
                <a:solidFill>
                  <a:srgbClr val="B5B6B3"/>
                </a:solidFill>
                <a:latin typeface="Arial"/>
                <a:cs typeface="Arial"/>
              </a:defRPr>
            </a:lvl5pPr>
          </a:lstStyle>
          <a:p>
            <a:pPr lvl="0"/>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01661" y="0"/>
            <a:ext cx="2342340" cy="853979"/>
          </a:xfrm>
          <a:prstGeom prst="rect">
            <a:avLst/>
          </a:prstGeom>
        </p:spPr>
      </p:pic>
    </p:spTree>
    <p:extLst>
      <p:ext uri="{BB962C8B-B14F-4D97-AF65-F5344CB8AC3E}">
        <p14:creationId xmlns:p14="http://schemas.microsoft.com/office/powerpoint/2010/main" val="3710128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175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alphaModFix/>
          </a:blip>
          <a:stretch>
            <a:fillRect/>
          </a:stretch>
        </a:blipFill>
        <a:effectLst/>
      </p:bgPr>
    </p:bg>
    <p:spTree>
      <p:nvGrpSpPr>
        <p:cNvPr id="1" name="Shape 20"/>
        <p:cNvGrpSpPr/>
        <p:nvPr/>
      </p:nvGrpSpPr>
      <p:grpSpPr>
        <a:xfrm>
          <a:off x="0" y="0"/>
          <a:ext cx="0" cy="0"/>
          <a:chOff x="0" y="0"/>
          <a:chExt cx="0" cy="0"/>
        </a:xfrm>
      </p:grpSpPr>
      <p:cxnSp>
        <p:nvCxnSpPr>
          <p:cNvPr id="21" name="Google Shape;21;p4"/>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rtl="0">
              <a:spcBef>
                <a:spcPts val="0"/>
              </a:spcBef>
              <a:spcAft>
                <a:spcPts val="0"/>
              </a:spcAft>
              <a:buClr>
                <a:srgbClr val="2D2D2B"/>
              </a:buClr>
              <a:buSzPts val="4600"/>
              <a:buNone/>
              <a:defRPr sz="4600" b="1">
                <a:solidFill>
                  <a:srgbClr val="2D2D2B"/>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24" name="Google Shape;24;p4"/>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1 1">
  <p:cSld name="SECTION_HEADER_1_1_1">
    <p:bg>
      <p:bgPr>
        <a:blipFill>
          <a:blip r:embed="rId2">
            <a:alphaModFix/>
          </a:blip>
          <a:stretch>
            <a:fillRect/>
          </a:stretch>
        </a:blipFill>
        <a:effectLst/>
      </p:bgPr>
    </p:bg>
    <p:spTree>
      <p:nvGrpSpPr>
        <p:cNvPr id="1" name="Shape 30"/>
        <p:cNvGrpSpPr/>
        <p:nvPr/>
      </p:nvGrpSpPr>
      <p:grpSpPr>
        <a:xfrm>
          <a:off x="0" y="0"/>
          <a:ext cx="0" cy="0"/>
          <a:chOff x="0" y="0"/>
          <a:chExt cx="0" cy="0"/>
        </a:xfrm>
      </p:grpSpPr>
      <p:cxnSp>
        <p:nvCxnSpPr>
          <p:cNvPr id="31" name="Google Shape;31;p6"/>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32" name="Google Shape;32;p6"/>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rtl="0">
              <a:spcBef>
                <a:spcPts val="0"/>
              </a:spcBef>
              <a:spcAft>
                <a:spcPts val="0"/>
              </a:spcAft>
              <a:buClr>
                <a:srgbClr val="2D2D2B"/>
              </a:buClr>
              <a:buSzPts val="4600"/>
              <a:buNone/>
              <a:defRPr sz="4600" b="1">
                <a:solidFill>
                  <a:srgbClr val="2D2D2B"/>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34" name="Google Shape;34;p6"/>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cxnSp>
        <p:nvCxnSpPr>
          <p:cNvPr id="41" name="Google Shape;41;p8"/>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42" name="Google Shape;42;p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3" name="Google Shape;43;p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cxnSp>
        <p:nvCxnSpPr>
          <p:cNvPr id="46" name="Google Shape;46;p9"/>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47" name="Google Shape;47;p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8" name="Google Shape;48;p9"/>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9"/>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0" name="Google Shape;5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cxnSp>
        <p:nvCxnSpPr>
          <p:cNvPr id="55" name="Google Shape;55;p11"/>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56" name="Google Shape;56;p11"/>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11"/>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71" name="Google Shape;7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15"/>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5"/>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75" name="Google Shape;75;p15"/>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76" name="Google Shape;7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None/>
              <a:defRPr sz="3000" b="1">
                <a:solidFill>
                  <a:schemeClr val="dk1"/>
                </a:solidFill>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Char char="●"/>
              <a:defRPr sz="1800">
                <a:solidFill>
                  <a:schemeClr val="dk1"/>
                </a:solidFill>
              </a:defRPr>
            </a:lvl1pPr>
            <a:lvl2pPr marL="914400" lvl="1" indent="-317500">
              <a:lnSpc>
                <a:spcPct val="115000"/>
              </a:lnSpc>
              <a:spcBef>
                <a:spcPts val="0"/>
              </a:spcBef>
              <a:spcAft>
                <a:spcPts val="0"/>
              </a:spcAft>
              <a:buClr>
                <a:schemeClr val="dk1"/>
              </a:buClr>
              <a:buSzPts val="1400"/>
              <a:buChar char="○"/>
              <a:defRPr>
                <a:solidFill>
                  <a:schemeClr val="dk1"/>
                </a:solidFill>
              </a:defRPr>
            </a:lvl2pPr>
            <a:lvl3pPr marL="1371600" lvl="2" indent="-317500">
              <a:lnSpc>
                <a:spcPct val="115000"/>
              </a:lnSpc>
              <a:spcBef>
                <a:spcPts val="0"/>
              </a:spcBef>
              <a:spcAft>
                <a:spcPts val="0"/>
              </a:spcAft>
              <a:buClr>
                <a:schemeClr val="dk1"/>
              </a:buClr>
              <a:buSzPts val="1400"/>
              <a:buChar char="■"/>
              <a:defRPr>
                <a:solidFill>
                  <a:schemeClr val="dk1"/>
                </a:solidFill>
              </a:defRPr>
            </a:lvl3pPr>
            <a:lvl4pPr marL="1828800" lvl="3" indent="-317500">
              <a:lnSpc>
                <a:spcPct val="115000"/>
              </a:lnSpc>
              <a:spcBef>
                <a:spcPts val="0"/>
              </a:spcBef>
              <a:spcAft>
                <a:spcPts val="0"/>
              </a:spcAft>
              <a:buClr>
                <a:schemeClr val="dk1"/>
              </a:buClr>
              <a:buSzPts val="1400"/>
              <a:buChar char="●"/>
              <a:defRPr>
                <a:solidFill>
                  <a:schemeClr val="dk1"/>
                </a:solidFill>
              </a:defRPr>
            </a:lvl4pPr>
            <a:lvl5pPr marL="2286000" lvl="4" indent="-317500">
              <a:lnSpc>
                <a:spcPct val="115000"/>
              </a:lnSpc>
              <a:spcBef>
                <a:spcPts val="0"/>
              </a:spcBef>
              <a:spcAft>
                <a:spcPts val="0"/>
              </a:spcAft>
              <a:buClr>
                <a:schemeClr val="dk1"/>
              </a:buClr>
              <a:buSzPts val="1400"/>
              <a:buChar char="○"/>
              <a:defRPr>
                <a:solidFill>
                  <a:schemeClr val="dk1"/>
                </a:solidFill>
              </a:defRPr>
            </a:lvl5pPr>
            <a:lvl6pPr marL="2743200" lvl="5" indent="-317500">
              <a:lnSpc>
                <a:spcPct val="115000"/>
              </a:lnSpc>
              <a:spcBef>
                <a:spcPts val="0"/>
              </a:spcBef>
              <a:spcAft>
                <a:spcPts val="0"/>
              </a:spcAft>
              <a:buClr>
                <a:schemeClr val="dk1"/>
              </a:buClr>
              <a:buSzPts val="1400"/>
              <a:buChar char="■"/>
              <a:defRPr>
                <a:solidFill>
                  <a:schemeClr val="dk1"/>
                </a:solidFill>
              </a:defRPr>
            </a:lvl6pPr>
            <a:lvl7pPr marL="3200400" lvl="6" indent="-317500">
              <a:lnSpc>
                <a:spcPct val="115000"/>
              </a:lnSpc>
              <a:spcBef>
                <a:spcPts val="0"/>
              </a:spcBef>
              <a:spcAft>
                <a:spcPts val="0"/>
              </a:spcAft>
              <a:buClr>
                <a:schemeClr val="dk1"/>
              </a:buClr>
              <a:buSzPts val="1400"/>
              <a:buChar char="●"/>
              <a:defRPr>
                <a:solidFill>
                  <a:schemeClr val="dk1"/>
                </a:solidFill>
              </a:defRPr>
            </a:lvl7pPr>
            <a:lvl8pPr marL="3657600" lvl="7" indent="-317500">
              <a:lnSpc>
                <a:spcPct val="115000"/>
              </a:lnSpc>
              <a:spcBef>
                <a:spcPts val="0"/>
              </a:spcBef>
              <a:spcAft>
                <a:spcPts val="0"/>
              </a:spcAft>
              <a:buClr>
                <a:schemeClr val="dk1"/>
              </a:buClr>
              <a:buSzPts val="1400"/>
              <a:buChar char="○"/>
              <a:defRPr>
                <a:solidFill>
                  <a:schemeClr val="dk1"/>
                </a:solidFill>
              </a:defRPr>
            </a:lvl8pPr>
            <a:lvl9pPr marL="4114800" lvl="8" indent="-317500">
              <a:lnSpc>
                <a:spcPct val="115000"/>
              </a:lnSpc>
              <a:spcBef>
                <a:spcPts val="0"/>
              </a:spcBef>
              <a:spcAft>
                <a:spcPts val="0"/>
              </a:spcAft>
              <a:buClr>
                <a:schemeClr val="dk1"/>
              </a:buClr>
              <a:buSzPts val="1400"/>
              <a:buChar char="■"/>
              <a:defRPr>
                <a:solidFill>
                  <a:schemeClr val="dk1"/>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60" r:id="rId8"/>
    <p:sldLayoutId id="2147483661" r:id="rId9"/>
    <p:sldLayoutId id="2147483664"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722494"/>
            <a:ext cx="7886700" cy="726497"/>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628650" y="1581895"/>
            <a:ext cx="7886700" cy="3050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2953470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xStyles>
    <p:titleStyle>
      <a:lvl1pPr algn="l" defTabSz="685800" rtl="0" eaLnBrk="1" latinLnBrk="0" hangingPunct="1">
        <a:lnSpc>
          <a:spcPct val="90000"/>
        </a:lnSpc>
        <a:spcBef>
          <a:spcPct val="0"/>
        </a:spcBef>
        <a:buNone/>
        <a:defRPr sz="3300" b="1" kern="1200">
          <a:solidFill>
            <a:schemeClr val="tx1"/>
          </a:solidFill>
          <a:latin typeface="Arial" panose="020B0604020202020204" pitchFamily="34" charset="0"/>
          <a:ea typeface="Sharp Sans No1 Extrabold" pitchFamily="50"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Arial" panose="020B0604020202020204" pitchFamily="34" charset="0"/>
          <a:ea typeface="Sharp Sans No1 Semibold" pitchFamily="50" charset="0"/>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Arial" panose="020B0604020202020204" pitchFamily="34" charset="0"/>
          <a:ea typeface="Sharp Sans No1 Book" pitchFamily="50" charset="0"/>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rgbClr val="666666"/>
          </a:solidFill>
          <a:latin typeface="Graphik Regular" panose="020B0503030202060203" pitchFamily="34" charset="0"/>
          <a:ea typeface="Sharp Sans No1 Book" pitchFamily="50" charset="0"/>
          <a:cs typeface="Sharp Sans No1 Book" pitchFamily="50"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harp Sans No1 Book" pitchFamily="50" charset="0"/>
          <a:ea typeface="Sharp Sans No1 Book" pitchFamily="50" charset="0"/>
          <a:cs typeface="Sharp Sans No1 Book" pitchFamily="50"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harp Sans No1 Book" pitchFamily="50" charset="0"/>
          <a:ea typeface="Sharp Sans No1 Book" pitchFamily="50" charset="0"/>
          <a:cs typeface="Sharp Sans No1 Book" pitchFamily="50"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18606" y="1067786"/>
            <a:ext cx="7201988" cy="1381501"/>
          </a:xfrm>
        </p:spPr>
        <p:txBody>
          <a:bodyPr/>
          <a:lstStyle/>
          <a:p>
            <a:r>
              <a:rPr lang="en-GB" dirty="0"/>
              <a:t>Managing Project and Teams</a:t>
            </a:r>
            <a:endParaRPr lang="en-GB" dirty="0">
              <a:latin typeface="Arial" panose="020B0604020202020204" pitchFamily="34" charset="0"/>
              <a:cs typeface="Arial" panose="020B0604020202020204" pitchFamily="34" charset="0"/>
            </a:endParaRPr>
          </a:p>
        </p:txBody>
      </p:sp>
      <p:sp>
        <p:nvSpPr>
          <p:cNvPr id="6" name="Subtitle 5"/>
          <p:cNvSpPr>
            <a:spLocks noGrp="1"/>
          </p:cNvSpPr>
          <p:nvPr>
            <p:ph type="subTitle" idx="1"/>
          </p:nvPr>
        </p:nvSpPr>
        <p:spPr>
          <a:xfrm>
            <a:off x="1359454" y="2554426"/>
            <a:ext cx="6791769" cy="1241822"/>
          </a:xfrm>
        </p:spPr>
        <p:txBody>
          <a:bodyPr>
            <a:normAutofit/>
          </a:bodyPr>
          <a:lstStyle/>
          <a:p>
            <a:endParaRPr lang="en-GB" dirty="0"/>
          </a:p>
          <a:p>
            <a:r>
              <a:rPr lang="en-GB" dirty="0">
                <a:latin typeface="Arial" panose="020B0604020202020204" pitchFamily="34" charset="0"/>
                <a:cs typeface="Arial" panose="020B0604020202020204" pitchFamily="34" charset="0"/>
              </a:rPr>
              <a:t>Lecture 12: </a:t>
            </a:r>
            <a:r>
              <a:rPr lang="en-GB" dirty="0" err="1">
                <a:latin typeface="Arial" panose="020B0604020202020204" pitchFamily="34" charset="0"/>
                <a:cs typeface="Arial" panose="020B0604020202020204" pitchFamily="34" charset="0"/>
              </a:rPr>
              <a:t>Etthics</a:t>
            </a:r>
            <a:r>
              <a:rPr lang="en-GB" dirty="0">
                <a:latin typeface="Arial" panose="020B0604020202020204" pitchFamily="34" charset="0"/>
                <a:cs typeface="Arial" panose="020B0604020202020204" pitchFamily="34" charset="0"/>
              </a:rPr>
              <a:t> &amp; Emerging Trends in Managing Projects and Teams</a:t>
            </a:r>
            <a:endParaRPr lang="en-GB" dirty="0"/>
          </a:p>
        </p:txBody>
      </p:sp>
      <p:sp>
        <p:nvSpPr>
          <p:cNvPr id="8" name="Date Placeholder 7"/>
          <p:cNvSpPr>
            <a:spLocks noGrp="1"/>
          </p:cNvSpPr>
          <p:nvPr>
            <p:ph type="dt" sz="half" idx="10"/>
          </p:nvPr>
        </p:nvSpPr>
        <p:spPr/>
        <p:txBody>
          <a:bodyPr/>
          <a:lstStyle/>
          <a:p>
            <a:pPr defTabSz="342900" fontAlgn="base">
              <a:spcBef>
                <a:spcPct val="0"/>
              </a:spcBef>
              <a:spcAft>
                <a:spcPct val="0"/>
              </a:spcAft>
              <a:buClrTx/>
            </a:pPr>
            <a:fld id="{A267F8E3-7E6B-4328-BCB9-B2E63CA151E3}" type="datetime4">
              <a:rPr lang="en-GB" kern="1200">
                <a:solidFill>
                  <a:srgbClr val="FFFFFF"/>
                </a:solidFill>
              </a:rPr>
              <a:pPr defTabSz="342900" fontAlgn="base">
                <a:spcBef>
                  <a:spcPct val="0"/>
                </a:spcBef>
                <a:spcAft>
                  <a:spcPct val="0"/>
                </a:spcAft>
                <a:buClrTx/>
              </a:pPr>
              <a:t>07 March 2024</a:t>
            </a:fld>
            <a:endParaRPr lang="en-GB" kern="1200" dirty="0">
              <a:solidFill>
                <a:srgbClr val="FFFFFF"/>
              </a:solidFill>
            </a:endParaRPr>
          </a:p>
        </p:txBody>
      </p:sp>
      <p:sp>
        <p:nvSpPr>
          <p:cNvPr id="9" name="Footer Placeholder 8"/>
          <p:cNvSpPr>
            <a:spLocks noGrp="1"/>
          </p:cNvSpPr>
          <p:nvPr>
            <p:ph type="ftr" sz="quarter" idx="11"/>
          </p:nvPr>
        </p:nvSpPr>
        <p:spPr/>
        <p:txBody>
          <a:bodyPr/>
          <a:lstStyle/>
          <a:p>
            <a:pPr defTabSz="342900" fontAlgn="base">
              <a:spcBef>
                <a:spcPct val="0"/>
              </a:spcBef>
              <a:spcAft>
                <a:spcPct val="0"/>
              </a:spcAft>
              <a:buClrTx/>
            </a:pPr>
            <a:r>
              <a:rPr lang="en-GB" kern="1200" dirty="0">
                <a:solidFill>
                  <a:srgbClr val="FFFFFF"/>
                </a:solidFill>
              </a:rPr>
              <a:t>University of Suffolk</a:t>
            </a:r>
          </a:p>
        </p:txBody>
      </p:sp>
    </p:spTree>
    <p:extLst>
      <p:ext uri="{BB962C8B-B14F-4D97-AF65-F5344CB8AC3E}">
        <p14:creationId xmlns:p14="http://schemas.microsoft.com/office/powerpoint/2010/main" val="2928406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0E87-F305-B90F-C822-9F9930082DED}"/>
              </a:ext>
            </a:extLst>
          </p:cNvPr>
          <p:cNvSpPr>
            <a:spLocks noGrp="1"/>
          </p:cNvSpPr>
          <p:nvPr>
            <p:ph type="title"/>
          </p:nvPr>
        </p:nvSpPr>
        <p:spPr>
          <a:xfrm>
            <a:off x="227190" y="821354"/>
            <a:ext cx="8368200" cy="686100"/>
          </a:xfrm>
        </p:spPr>
        <p:txBody>
          <a:bodyPr>
            <a:normAutofit fontScale="90000"/>
          </a:bodyPr>
          <a:lstStyle/>
          <a:p>
            <a:r>
              <a:rPr lang="en-US" sz="4200" kern="1200" dirty="0">
                <a:solidFill>
                  <a:schemeClr val="accent2"/>
                </a:solidFill>
                <a:latin typeface="Arial" panose="020B0604020202020204" pitchFamily="34" charset="0"/>
                <a:cs typeface="Arial" panose="020B0604020202020204" pitchFamily="34" charset="0"/>
              </a:rPr>
              <a:t>Cultural relativism and ethical imperialism in ethics</a:t>
            </a:r>
            <a:endParaRPr lang="en-GB" dirty="0"/>
          </a:p>
        </p:txBody>
      </p:sp>
      <p:sp>
        <p:nvSpPr>
          <p:cNvPr id="4" name="Slide Number Placeholder 3">
            <a:extLst>
              <a:ext uri="{FF2B5EF4-FFF2-40B4-BE49-F238E27FC236}">
                <a16:creationId xmlns:a16="http://schemas.microsoft.com/office/drawing/2014/main" id="{46756BF4-A702-D529-0D0C-586F7F17FF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dirty="0"/>
          </a:p>
        </p:txBody>
      </p:sp>
      <p:pic>
        <p:nvPicPr>
          <p:cNvPr id="5" name="Picture 5">
            <a:extLst>
              <a:ext uri="{FF2B5EF4-FFF2-40B4-BE49-F238E27FC236}">
                <a16:creationId xmlns:a16="http://schemas.microsoft.com/office/drawing/2014/main" id="{85F07099-D037-8D0F-275F-9D4B1F22D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00" y="1575772"/>
            <a:ext cx="8528910" cy="2752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extLst>
      <p:ext uri="{BB962C8B-B14F-4D97-AF65-F5344CB8AC3E}">
        <p14:creationId xmlns:p14="http://schemas.microsoft.com/office/powerpoint/2010/main" val="4276664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6D17-1B8A-BC3D-94D4-D2F44C0BFBA3}"/>
              </a:ext>
            </a:extLst>
          </p:cNvPr>
          <p:cNvSpPr>
            <a:spLocks noGrp="1"/>
          </p:cNvSpPr>
          <p:nvPr>
            <p:ph type="title"/>
          </p:nvPr>
        </p:nvSpPr>
        <p:spPr/>
        <p:txBody>
          <a:bodyPr>
            <a:normAutofit fontScale="90000"/>
          </a:bodyPr>
          <a:lstStyle/>
          <a:p>
            <a:r>
              <a:rPr lang="en-US" sz="3800" kern="1200" dirty="0">
                <a:solidFill>
                  <a:schemeClr val="accent2"/>
                </a:solidFill>
                <a:latin typeface="Arial" panose="020B0604020202020204" pitchFamily="34" charset="0"/>
                <a:cs typeface="Arial" panose="020B0604020202020204" pitchFamily="34" charset="0"/>
              </a:rPr>
              <a:t>Ethics in the Workplace</a:t>
            </a:r>
            <a:endParaRPr lang="en-GB" sz="3800" kern="1200" dirty="0">
              <a:solidFill>
                <a:schemeClr val="accent2"/>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BD50134E-82F1-91BC-7E68-F28C69B87766}"/>
              </a:ext>
            </a:extLst>
          </p:cNvPr>
          <p:cNvSpPr>
            <a:spLocks noGrp="1"/>
          </p:cNvSpPr>
          <p:nvPr>
            <p:ph type="body" idx="1"/>
          </p:nvPr>
        </p:nvSpPr>
        <p:spPr/>
        <p:txBody>
          <a:bodyPr>
            <a:normAutofit fontScale="92500" lnSpcReduction="20000"/>
          </a:bodyPr>
          <a:lstStyle/>
          <a:p>
            <a:pPr marL="0" indent="0" eaLnBrk="1" hangingPunct="1">
              <a:buNone/>
            </a:pPr>
            <a:r>
              <a:rPr lang="en-US" altLang="en-US" sz="2800" dirty="0"/>
              <a:t>Influences on Ethical Decision Making</a:t>
            </a:r>
          </a:p>
          <a:p>
            <a:pPr lvl="1" eaLnBrk="1" hangingPunct="1"/>
            <a:r>
              <a:rPr lang="en-US" altLang="en-US" sz="2400" dirty="0"/>
              <a:t>Ethical framework</a:t>
            </a:r>
          </a:p>
          <a:p>
            <a:pPr lvl="2" eaLnBrk="1" hangingPunct="1"/>
            <a:r>
              <a:rPr lang="en-US" altLang="en-US" sz="2000" dirty="0"/>
              <a:t>Provides personal rules or strategies for ethical decision making</a:t>
            </a:r>
          </a:p>
          <a:p>
            <a:pPr lvl="2" eaLnBrk="1" hangingPunct="1"/>
            <a:r>
              <a:rPr lang="en-US" altLang="en-US" sz="2000" dirty="0"/>
              <a:t>Includes personal values</a:t>
            </a:r>
          </a:p>
          <a:p>
            <a:pPr lvl="3" eaLnBrk="1" hangingPunct="1"/>
            <a:r>
              <a:rPr lang="en-US" altLang="en-US" sz="2000" dirty="0"/>
              <a:t>Honesty</a:t>
            </a:r>
          </a:p>
          <a:p>
            <a:pPr lvl="3" eaLnBrk="1" hangingPunct="1"/>
            <a:r>
              <a:rPr lang="en-US" altLang="en-US" sz="2000" dirty="0"/>
              <a:t>Courage</a:t>
            </a:r>
          </a:p>
          <a:p>
            <a:pPr lvl="3" eaLnBrk="1" hangingPunct="1"/>
            <a:r>
              <a:rPr lang="en-US" altLang="en-US" sz="2000" dirty="0"/>
              <a:t>Fairness</a:t>
            </a:r>
          </a:p>
          <a:p>
            <a:pPr lvl="3" eaLnBrk="1" hangingPunct="1"/>
            <a:r>
              <a:rPr lang="en-US" altLang="en-US" sz="2000" dirty="0"/>
              <a:t>Integrity</a:t>
            </a:r>
          </a:p>
          <a:p>
            <a:pPr lvl="3" eaLnBrk="1" hangingPunct="1"/>
            <a:r>
              <a:rPr lang="en-US" altLang="en-US" sz="2000" dirty="0"/>
              <a:t>Self-respect</a:t>
            </a:r>
          </a:p>
          <a:p>
            <a:endParaRPr lang="en-GB" dirty="0"/>
          </a:p>
        </p:txBody>
      </p:sp>
      <p:sp>
        <p:nvSpPr>
          <p:cNvPr id="4" name="Slide Number Placeholder 3">
            <a:extLst>
              <a:ext uri="{FF2B5EF4-FFF2-40B4-BE49-F238E27FC236}">
                <a16:creationId xmlns:a16="http://schemas.microsoft.com/office/drawing/2014/main" id="{41C3A727-AD6B-96BC-706F-05A1F1E4A8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dirty="0"/>
          </a:p>
        </p:txBody>
      </p:sp>
      <p:pic>
        <p:nvPicPr>
          <p:cNvPr id="5" name="Picture 4">
            <a:extLst>
              <a:ext uri="{FF2B5EF4-FFF2-40B4-BE49-F238E27FC236}">
                <a16:creationId xmlns:a16="http://schemas.microsoft.com/office/drawing/2014/main" id="{ED2CC0E2-2D35-29D8-9F30-14427F59A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4420" y="2719988"/>
            <a:ext cx="3433014" cy="2336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extLst>
      <p:ext uri="{BB962C8B-B14F-4D97-AF65-F5344CB8AC3E}">
        <p14:creationId xmlns:p14="http://schemas.microsoft.com/office/powerpoint/2010/main" val="1255611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BE058-8A8A-D175-8F0D-3DB93619DF8D}"/>
              </a:ext>
            </a:extLst>
          </p:cNvPr>
          <p:cNvSpPr>
            <a:spLocks noGrp="1"/>
          </p:cNvSpPr>
          <p:nvPr>
            <p:ph type="title"/>
          </p:nvPr>
        </p:nvSpPr>
        <p:spPr/>
        <p:txBody>
          <a:bodyPr>
            <a:normAutofit fontScale="90000"/>
          </a:bodyPr>
          <a:lstStyle/>
          <a:p>
            <a:r>
              <a:rPr lang="en-US" altLang="en-US" sz="3400" kern="1200" dirty="0">
                <a:solidFill>
                  <a:schemeClr val="accent2"/>
                </a:solidFill>
                <a:latin typeface="Arial" panose="020B0604020202020204" pitchFamily="34" charset="0"/>
                <a:cs typeface="Arial" panose="020B0604020202020204" pitchFamily="34" charset="0"/>
              </a:rPr>
              <a:t>Maintaining High Ethical Standards </a:t>
            </a:r>
            <a:endParaRPr lang="en-GB" sz="3400" kern="1200" dirty="0">
              <a:solidFill>
                <a:schemeClr val="accent2"/>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7D9C8DE8-574D-C146-E511-D93CABE84C00}"/>
              </a:ext>
            </a:extLst>
          </p:cNvPr>
          <p:cNvSpPr>
            <a:spLocks noGrp="1"/>
          </p:cNvSpPr>
          <p:nvPr>
            <p:ph type="body" idx="1"/>
          </p:nvPr>
        </p:nvSpPr>
        <p:spPr/>
        <p:txBody>
          <a:bodyPr/>
          <a:lstStyle/>
          <a:p>
            <a:pPr>
              <a:buFont typeface="Arial" pitchFamily="34" charset="0"/>
              <a:buChar char="•"/>
              <a:defRPr/>
            </a:pPr>
            <a:r>
              <a:rPr lang="en-US" sz="2000" dirty="0">
                <a:latin typeface="+mn-lt"/>
              </a:rPr>
              <a:t>Moral Management</a:t>
            </a:r>
          </a:p>
          <a:p>
            <a:pPr>
              <a:defRPr/>
            </a:pPr>
            <a:r>
              <a:rPr lang="en-US" dirty="0"/>
              <a:t>	Project </a:t>
            </a:r>
            <a:r>
              <a:rPr lang="en-US" sz="1800" dirty="0">
                <a:latin typeface="+mn-lt"/>
              </a:rPr>
              <a:t>Managers behave in one of three ways</a:t>
            </a:r>
          </a:p>
          <a:p>
            <a:endParaRPr lang="en-GB" dirty="0"/>
          </a:p>
        </p:txBody>
      </p:sp>
      <p:sp>
        <p:nvSpPr>
          <p:cNvPr id="4" name="Slide Number Placeholder 3">
            <a:extLst>
              <a:ext uri="{FF2B5EF4-FFF2-40B4-BE49-F238E27FC236}">
                <a16:creationId xmlns:a16="http://schemas.microsoft.com/office/drawing/2014/main" id="{505FB4E8-E1E6-C896-4BEC-143CC280A6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dirty="0"/>
          </a:p>
        </p:txBody>
      </p:sp>
      <p:pic>
        <p:nvPicPr>
          <p:cNvPr id="5" name="Picture 5">
            <a:extLst>
              <a:ext uri="{FF2B5EF4-FFF2-40B4-BE49-F238E27FC236}">
                <a16:creationId xmlns:a16="http://schemas.microsoft.com/office/drawing/2014/main" id="{9E81139F-8DCC-8FDC-957E-19E4B983242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11680" y="2506980"/>
            <a:ext cx="4114800" cy="1761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6652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1AB65-18F8-34AE-BBEB-910D8A20B45A}"/>
              </a:ext>
            </a:extLst>
          </p:cNvPr>
          <p:cNvSpPr>
            <a:spLocks noGrp="1"/>
          </p:cNvSpPr>
          <p:nvPr>
            <p:ph type="title"/>
          </p:nvPr>
        </p:nvSpPr>
        <p:spPr/>
        <p:txBody>
          <a:bodyPr>
            <a:normAutofit/>
          </a:bodyPr>
          <a:lstStyle/>
          <a:p>
            <a:r>
              <a:rPr lang="en-US" altLang="en-US" sz="3100" kern="1200" dirty="0">
                <a:solidFill>
                  <a:schemeClr val="accent2"/>
                </a:solidFill>
                <a:latin typeface="Arial" panose="020B0604020202020204" pitchFamily="34" charset="0"/>
                <a:cs typeface="Arial" panose="020B0604020202020204" pitchFamily="34" charset="0"/>
              </a:rPr>
              <a:t>How can </a:t>
            </a:r>
            <a:r>
              <a:rPr lang="en-US" altLang="en-US" sz="3100" kern="1200" dirty="0" err="1">
                <a:solidFill>
                  <a:schemeClr val="accent2"/>
                </a:solidFill>
                <a:latin typeface="Arial" panose="020B0604020202020204" pitchFamily="34" charset="0"/>
                <a:cs typeface="Arial" panose="020B0604020202020204" pitchFamily="34" charset="0"/>
              </a:rPr>
              <a:t>mantain</a:t>
            </a:r>
            <a:r>
              <a:rPr lang="en-US" altLang="en-US" sz="3100" kern="1200" dirty="0">
                <a:solidFill>
                  <a:schemeClr val="accent2"/>
                </a:solidFill>
                <a:latin typeface="Arial" panose="020B0604020202020204" pitchFamily="34" charset="0"/>
                <a:cs typeface="Arial" panose="020B0604020202020204" pitchFamily="34" charset="0"/>
              </a:rPr>
              <a:t> High Ethical Standards </a:t>
            </a:r>
            <a:endParaRPr lang="en-GB" sz="3100" kern="1200" dirty="0">
              <a:solidFill>
                <a:schemeClr val="accent2"/>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75F04364-00D5-DD59-1EBC-4A23E9789165}"/>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06562125-767F-9863-6CE8-8F14237B94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dirty="0"/>
          </a:p>
        </p:txBody>
      </p:sp>
    </p:spTree>
    <p:extLst>
      <p:ext uri="{BB962C8B-B14F-4D97-AF65-F5344CB8AC3E}">
        <p14:creationId xmlns:p14="http://schemas.microsoft.com/office/powerpoint/2010/main" val="2124559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4E0F-316E-AE02-1999-01620A6B6E36}"/>
              </a:ext>
            </a:extLst>
          </p:cNvPr>
          <p:cNvSpPr>
            <a:spLocks noGrp="1"/>
          </p:cNvSpPr>
          <p:nvPr>
            <p:ph type="title"/>
          </p:nvPr>
        </p:nvSpPr>
        <p:spPr/>
        <p:txBody>
          <a:bodyPr/>
          <a:lstStyle/>
          <a:p>
            <a:r>
              <a:rPr lang="en-GB" dirty="0"/>
              <a:t>Code of Ethics</a:t>
            </a:r>
          </a:p>
        </p:txBody>
      </p:sp>
      <p:sp>
        <p:nvSpPr>
          <p:cNvPr id="3" name="Text Placeholder 2">
            <a:extLst>
              <a:ext uri="{FF2B5EF4-FFF2-40B4-BE49-F238E27FC236}">
                <a16:creationId xmlns:a16="http://schemas.microsoft.com/office/drawing/2014/main" id="{583B00FA-01E2-F531-CA4F-E26C3C51AD9C}"/>
              </a:ext>
            </a:extLst>
          </p:cNvPr>
          <p:cNvSpPr>
            <a:spLocks noGrp="1"/>
          </p:cNvSpPr>
          <p:nvPr>
            <p:ph type="body" idx="1"/>
          </p:nvPr>
        </p:nvSpPr>
        <p:spPr/>
        <p:txBody>
          <a:bodyPr/>
          <a:lstStyle/>
          <a:p>
            <a:r>
              <a:rPr lang="en-GB" dirty="0"/>
              <a:t>Organisational citizenship</a:t>
            </a:r>
          </a:p>
          <a:p>
            <a:r>
              <a:rPr lang="en-GB" dirty="0"/>
              <a:t>Illegal or improper acts</a:t>
            </a:r>
          </a:p>
          <a:p>
            <a:r>
              <a:rPr lang="en-GB" dirty="0"/>
              <a:t>Customer/</a:t>
            </a:r>
            <a:r>
              <a:rPr lang="en-GB" dirty="0" err="1"/>
              <a:t>coworker</a:t>
            </a:r>
            <a:r>
              <a:rPr lang="en-GB" dirty="0"/>
              <a:t> relationships</a:t>
            </a:r>
          </a:p>
          <a:p>
            <a:r>
              <a:rPr lang="en-GB" dirty="0"/>
              <a:t>Bribes and Kickbacks</a:t>
            </a:r>
          </a:p>
          <a:p>
            <a:r>
              <a:rPr lang="en-GB" dirty="0"/>
              <a:t>Political contributions</a:t>
            </a:r>
          </a:p>
          <a:p>
            <a:r>
              <a:rPr lang="en-GB" dirty="0"/>
              <a:t>Honest of books </a:t>
            </a:r>
          </a:p>
          <a:p>
            <a:r>
              <a:rPr lang="en-GB" dirty="0" err="1"/>
              <a:t>Whistleblowers</a:t>
            </a:r>
            <a:endParaRPr lang="en-GB" dirty="0"/>
          </a:p>
          <a:p>
            <a:r>
              <a:rPr lang="en-GB" dirty="0"/>
              <a:t>Social responsibility (</a:t>
            </a:r>
            <a:r>
              <a:rPr lang="en-GB" dirty="0" err="1"/>
              <a:t>Profit,People,Planet</a:t>
            </a:r>
            <a:r>
              <a:rPr lang="en-GB" dirty="0"/>
              <a:t>)</a:t>
            </a:r>
          </a:p>
        </p:txBody>
      </p:sp>
      <p:sp>
        <p:nvSpPr>
          <p:cNvPr id="4" name="Slide Number Placeholder 3">
            <a:extLst>
              <a:ext uri="{FF2B5EF4-FFF2-40B4-BE49-F238E27FC236}">
                <a16:creationId xmlns:a16="http://schemas.microsoft.com/office/drawing/2014/main" id="{C36AD031-7636-7E98-44CE-7CF8BDCEFD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dirty="0"/>
          </a:p>
        </p:txBody>
      </p:sp>
    </p:spTree>
    <p:extLst>
      <p:ext uri="{BB962C8B-B14F-4D97-AF65-F5344CB8AC3E}">
        <p14:creationId xmlns:p14="http://schemas.microsoft.com/office/powerpoint/2010/main" val="416408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96EE-B4FA-CAAC-170A-04CC60244C72}"/>
              </a:ext>
            </a:extLst>
          </p:cNvPr>
          <p:cNvSpPr>
            <a:spLocks noGrp="1"/>
          </p:cNvSpPr>
          <p:nvPr>
            <p:ph type="title"/>
          </p:nvPr>
        </p:nvSpPr>
        <p:spPr>
          <a:xfrm>
            <a:off x="99060" y="458025"/>
            <a:ext cx="8922098" cy="686100"/>
          </a:xfrm>
        </p:spPr>
        <p:txBody>
          <a:bodyPr>
            <a:normAutofit fontScale="90000"/>
          </a:bodyPr>
          <a:lstStyle/>
          <a:p>
            <a:r>
              <a:rPr lang="en-GB" sz="3600" dirty="0">
                <a:solidFill>
                  <a:schemeClr val="accent5"/>
                </a:solidFill>
              </a:rPr>
              <a:t>Emerging trends in managing project &amp;teams</a:t>
            </a:r>
          </a:p>
        </p:txBody>
      </p:sp>
      <p:sp>
        <p:nvSpPr>
          <p:cNvPr id="3" name="Text Placeholder 2">
            <a:extLst>
              <a:ext uri="{FF2B5EF4-FFF2-40B4-BE49-F238E27FC236}">
                <a16:creationId xmlns:a16="http://schemas.microsoft.com/office/drawing/2014/main" id="{F6AA4C7B-6270-89C1-FA33-3199789C1555}"/>
              </a:ext>
            </a:extLst>
          </p:cNvPr>
          <p:cNvSpPr>
            <a:spLocks noGrp="1"/>
          </p:cNvSpPr>
          <p:nvPr>
            <p:ph type="body" idx="1"/>
          </p:nvPr>
        </p:nvSpPr>
        <p:spPr/>
        <p:txBody>
          <a:bodyPr/>
          <a:lstStyle/>
          <a:p>
            <a:r>
              <a:rPr lang="en-GB" dirty="0">
                <a:latin typeface="Times New Roman" panose="02020603050405020304" pitchFamily="18" charset="0"/>
                <a:cs typeface="Times New Roman" panose="02020603050405020304" pitchFamily="18" charset="0"/>
              </a:rPr>
              <a:t>Artificial Intelligence and Automation</a:t>
            </a:r>
          </a:p>
          <a:p>
            <a:r>
              <a:rPr lang="en-GB" dirty="0">
                <a:latin typeface="Times New Roman" panose="02020603050405020304" pitchFamily="18" charset="0"/>
                <a:cs typeface="Times New Roman" panose="02020603050405020304" pitchFamily="18" charset="0"/>
              </a:rPr>
              <a:t>Advanced Resource and Project Management Software</a:t>
            </a:r>
          </a:p>
          <a:p>
            <a:r>
              <a:rPr lang="en-GB" dirty="0">
                <a:latin typeface="Times New Roman" panose="02020603050405020304" pitchFamily="18" charset="0"/>
                <a:cs typeface="Times New Roman" panose="02020603050405020304" pitchFamily="18" charset="0"/>
              </a:rPr>
              <a:t>Rise in remote</a:t>
            </a:r>
          </a:p>
          <a:p>
            <a:r>
              <a:rPr lang="en-GB" dirty="0">
                <a:latin typeface="Times New Roman" panose="02020603050405020304" pitchFamily="18" charset="0"/>
                <a:cs typeface="Times New Roman" panose="02020603050405020304" pitchFamily="18" charset="0"/>
              </a:rPr>
              <a:t> Demand for Emotionally Intelligent Leaders</a:t>
            </a:r>
          </a:p>
          <a:p>
            <a:r>
              <a:rPr lang="en-GB" dirty="0">
                <a:latin typeface="Times New Roman" panose="02020603050405020304" pitchFamily="18" charset="0"/>
                <a:cs typeface="Times New Roman" panose="02020603050405020304" pitchFamily="18" charset="0"/>
              </a:rPr>
              <a:t>Data Analytics for Data-Driven Project Management</a:t>
            </a:r>
          </a:p>
          <a:p>
            <a:r>
              <a:rPr lang="en-GB" dirty="0">
                <a:latin typeface="Times New Roman" panose="02020603050405020304" pitchFamily="18" charset="0"/>
                <a:cs typeface="Times New Roman" panose="02020603050405020304" pitchFamily="18" charset="0"/>
              </a:rPr>
              <a:t>Emphasis on soft skills</a:t>
            </a:r>
          </a:p>
          <a:p>
            <a:endParaRPr lang="en-GB" dirty="0"/>
          </a:p>
        </p:txBody>
      </p:sp>
      <p:sp>
        <p:nvSpPr>
          <p:cNvPr id="4" name="Slide Number Placeholder 3">
            <a:extLst>
              <a:ext uri="{FF2B5EF4-FFF2-40B4-BE49-F238E27FC236}">
                <a16:creationId xmlns:a16="http://schemas.microsoft.com/office/drawing/2014/main" id="{4E88937D-3488-6500-EEFE-723581D5BF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dirty="0"/>
          </a:p>
        </p:txBody>
      </p:sp>
    </p:spTree>
    <p:extLst>
      <p:ext uri="{BB962C8B-B14F-4D97-AF65-F5344CB8AC3E}">
        <p14:creationId xmlns:p14="http://schemas.microsoft.com/office/powerpoint/2010/main" val="82549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C9E-242B-1558-12FF-8A82879CF33C}"/>
              </a:ext>
            </a:extLst>
          </p:cNvPr>
          <p:cNvSpPr>
            <a:spLocks noGrp="1"/>
          </p:cNvSpPr>
          <p:nvPr>
            <p:ph type="title"/>
          </p:nvPr>
        </p:nvSpPr>
        <p:spPr/>
        <p:txBody>
          <a:bodyPr/>
          <a:lstStyle/>
          <a:p>
            <a:r>
              <a:rPr lang="en-GB" sz="3200" dirty="0">
                <a:solidFill>
                  <a:schemeClr val="accent5"/>
                </a:solidFill>
              </a:rPr>
              <a:t>Possible Research Topics</a:t>
            </a:r>
          </a:p>
        </p:txBody>
      </p:sp>
      <p:sp>
        <p:nvSpPr>
          <p:cNvPr id="3" name="Text Placeholder 2">
            <a:extLst>
              <a:ext uri="{FF2B5EF4-FFF2-40B4-BE49-F238E27FC236}">
                <a16:creationId xmlns:a16="http://schemas.microsoft.com/office/drawing/2014/main" id="{52D5A742-F83B-D091-C400-C10B9492773B}"/>
              </a:ext>
            </a:extLst>
          </p:cNvPr>
          <p:cNvSpPr>
            <a:spLocks noGrp="1"/>
          </p:cNvSpPr>
          <p:nvPr>
            <p:ph type="body" idx="1"/>
          </p:nvPr>
        </p:nvSpPr>
        <p:spPr>
          <a:xfrm>
            <a:off x="387900" y="1489824"/>
            <a:ext cx="8368200" cy="2396376"/>
          </a:xfrm>
        </p:spPr>
        <p:txBody>
          <a:bodyPr/>
          <a:lstStyle/>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GB" sz="1800" b="1" dirty="0">
              <a:effectLst/>
              <a:latin typeface="Arial" panose="020B0604020202020204" pitchFamily="34" charset="0"/>
              <a:ea typeface="SimSun" panose="02010600030101010101" pitchFamily="2" charset="-122"/>
            </a:endParaRPr>
          </a:p>
        </p:txBody>
      </p:sp>
      <p:sp>
        <p:nvSpPr>
          <p:cNvPr id="4" name="Slide Number Placeholder 3">
            <a:extLst>
              <a:ext uri="{FF2B5EF4-FFF2-40B4-BE49-F238E27FC236}">
                <a16:creationId xmlns:a16="http://schemas.microsoft.com/office/drawing/2014/main" id="{CD795745-ED20-42AF-F426-B7F67E976E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dirty="0"/>
          </a:p>
        </p:txBody>
      </p:sp>
    </p:spTree>
    <p:extLst>
      <p:ext uri="{BB962C8B-B14F-4D97-AF65-F5344CB8AC3E}">
        <p14:creationId xmlns:p14="http://schemas.microsoft.com/office/powerpoint/2010/main" val="3079483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80750" y="1929725"/>
            <a:ext cx="8222100" cy="74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840"/>
              <a:t>Key topics covered in this lecture</a:t>
            </a:r>
            <a:endParaRPr sz="3840" dirty="0"/>
          </a:p>
        </p:txBody>
      </p:sp>
      <p:sp>
        <p:nvSpPr>
          <p:cNvPr id="90" name="Google Shape;9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solidFill>
                  <a:schemeClr val="accent5"/>
                </a:solidFill>
              </a:rPr>
              <a:t>What we will cover in this lecture</a:t>
            </a:r>
            <a:endParaRPr sz="3600" dirty="0">
              <a:solidFill>
                <a:schemeClr val="accent5"/>
              </a:solidFill>
            </a:endParaRPr>
          </a:p>
        </p:txBody>
      </p:sp>
      <p:sp>
        <p:nvSpPr>
          <p:cNvPr id="96" name="Google Shape;96;p19"/>
          <p:cNvSpPr txBox="1">
            <a:spLocks noGrp="1"/>
          </p:cNvSpPr>
          <p:nvPr>
            <p:ph type="body" idx="1"/>
          </p:nvPr>
        </p:nvSpPr>
        <p:spPr>
          <a:xfrm>
            <a:off x="378608" y="1238665"/>
            <a:ext cx="8368200" cy="3738226"/>
          </a:xfrm>
          <a:prstGeom prst="rect">
            <a:avLst/>
          </a:prstGeom>
        </p:spPr>
        <p:txBody>
          <a:bodyPr spcFirstLastPara="1" wrap="square" lIns="91425" tIns="91425" rIns="91425" bIns="91425" anchor="t" anchorCtr="0">
            <a:normAutofit/>
          </a:bodyPr>
          <a:lstStyle/>
          <a:p>
            <a:pPr marL="285750" indent="-285750">
              <a:spcBef>
                <a:spcPts val="1200"/>
              </a:spcBef>
              <a:spcAft>
                <a:spcPts val="1200"/>
              </a:spcAft>
            </a:pPr>
            <a:endParaRPr lang="en-GB" sz="2000"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spcBef>
                <a:spcPts val="1200"/>
              </a:spcBef>
              <a:spcAft>
                <a:spcPts val="1200"/>
              </a:spcAft>
            </a:pPr>
            <a:endParaRPr lang="en-GB" sz="2000" dirty="0"/>
          </a:p>
          <a:p>
            <a:pPr marL="0" lvl="0" indent="0" algn="l" rtl="0">
              <a:spcBef>
                <a:spcPts val="1200"/>
              </a:spcBef>
              <a:spcAft>
                <a:spcPts val="1200"/>
              </a:spcAft>
              <a:buNone/>
            </a:pPr>
            <a:endParaRPr sz="2000" dirty="0"/>
          </a:p>
        </p:txBody>
      </p:sp>
      <p:sp>
        <p:nvSpPr>
          <p:cNvPr id="97" name="Google Shape;9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dirty="0"/>
          </a:p>
        </p:txBody>
      </p:sp>
      <p:sp>
        <p:nvSpPr>
          <p:cNvPr id="5" name="Content Placeholder 2">
            <a:extLst>
              <a:ext uri="{FF2B5EF4-FFF2-40B4-BE49-F238E27FC236}">
                <a16:creationId xmlns:a16="http://schemas.microsoft.com/office/drawing/2014/main" id="{A14419BF-26AF-7817-8D58-0E72AF385C29}"/>
              </a:ext>
            </a:extLst>
          </p:cNvPr>
          <p:cNvSpPr txBox="1">
            <a:spLocks/>
          </p:cNvSpPr>
          <p:nvPr/>
        </p:nvSpPr>
        <p:spPr>
          <a:xfrm>
            <a:off x="191589" y="1332411"/>
            <a:ext cx="8752114" cy="333080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114300" indent="0">
              <a:lnSpc>
                <a:spcPct val="150000"/>
              </a:lnSpc>
              <a:buClr>
                <a:schemeClr val="tx1"/>
              </a:buClr>
              <a:buNone/>
            </a:pPr>
            <a:r>
              <a:rPr lang="en-GB" sz="2000" dirty="0">
                <a:solidFill>
                  <a:schemeClr val="tx1"/>
                </a:solidFill>
                <a:latin typeface="Times New Roman" panose="02020603050405020304" pitchFamily="18" charset="0"/>
                <a:cs typeface="Times New Roman" panose="02020603050405020304" pitchFamily="18" charset="0"/>
              </a:rPr>
              <a:t>By the end of the lesson, students should be able to:</a:t>
            </a:r>
          </a:p>
          <a:p>
            <a:pPr>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Defining ethics, ethical behaviour</a:t>
            </a:r>
          </a:p>
          <a:p>
            <a:pPr>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Identify emerging trends in managing projects</a:t>
            </a:r>
          </a:p>
          <a:p>
            <a:pPr>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Explain </a:t>
            </a:r>
            <a:r>
              <a:rPr lang="en-US" sz="2000" dirty="0">
                <a:solidFill>
                  <a:schemeClr val="tx1"/>
                </a:solidFill>
                <a:latin typeface="Times New Roman" panose="02020603050405020304" pitchFamily="18" charset="0"/>
                <a:cs typeface="Times New Roman" panose="02020603050405020304" pitchFamily="18" charset="0"/>
              </a:rPr>
              <a:t>Kohlberg’s levels of individual moral development</a:t>
            </a:r>
          </a:p>
          <a:p>
            <a:pPr>
              <a:lnSpc>
                <a:spcPct val="150000"/>
              </a:lnSpc>
              <a:buClr>
                <a:schemeClr val="tx1"/>
              </a:buClr>
            </a:pPr>
            <a:r>
              <a:rPr lang="en-US" sz="2000" dirty="0">
                <a:solidFill>
                  <a:schemeClr val="tx1"/>
                </a:solidFill>
                <a:latin typeface="Times New Roman" panose="02020603050405020304" pitchFamily="18" charset="0"/>
                <a:cs typeface="Times New Roman" panose="02020603050405020304" pitchFamily="18" charset="0"/>
              </a:rPr>
              <a:t>Discuss ethics in the Workplace</a:t>
            </a:r>
          </a:p>
          <a:p>
            <a:pPr>
              <a:lnSpc>
                <a:spcPct val="150000"/>
              </a:lnSpc>
              <a:buClr>
                <a:schemeClr val="tx1"/>
              </a:buClr>
            </a:pPr>
            <a:r>
              <a:rPr lang="en-US" sz="2000" dirty="0">
                <a:solidFill>
                  <a:schemeClr val="tx1"/>
                </a:solidFill>
                <a:latin typeface="Times New Roman" panose="02020603050405020304" pitchFamily="18" charset="0"/>
                <a:cs typeface="Times New Roman" panose="02020603050405020304" pitchFamily="18" charset="0"/>
              </a:rPr>
              <a:t>Identify emerging trends in managing projects and teams</a:t>
            </a:r>
          </a:p>
          <a:p>
            <a:pPr>
              <a:lnSpc>
                <a:spcPct val="150000"/>
              </a:lnSpc>
              <a:buClr>
                <a:schemeClr val="tx1"/>
              </a:buClr>
            </a:pPr>
            <a:endParaRPr lang="en-GB" sz="2000"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Clr>
                <a:schemeClr val="tx1"/>
              </a:buClr>
              <a:buNone/>
            </a:pPr>
            <a:endParaRPr lang="en-GB" sz="2000"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Clr>
                <a:schemeClr val="tx1"/>
              </a:buClr>
              <a:buNone/>
            </a:pPr>
            <a:endParaRPr lang="en-GB" sz="2000" dirty="0">
              <a:solidFill>
                <a:schemeClr val="tx1"/>
              </a:solidFill>
              <a:latin typeface="Times New Roman" panose="02020603050405020304" pitchFamily="18" charset="0"/>
              <a:cs typeface="Times New Roman" panose="02020603050405020304" pitchFamily="18" charset="0"/>
            </a:endParaRPr>
          </a:p>
          <a:p>
            <a:pPr>
              <a:lnSpc>
                <a:spcPct val="150000"/>
              </a:lnSpc>
              <a:buClr>
                <a:schemeClr val="tx1"/>
              </a:buClr>
            </a:pPr>
            <a:endParaRPr lang="en-GB"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812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6ED-E73C-74E9-CCCC-74A9B2E0338F}"/>
              </a:ext>
            </a:extLst>
          </p:cNvPr>
          <p:cNvSpPr>
            <a:spLocks noGrp="1"/>
          </p:cNvSpPr>
          <p:nvPr>
            <p:ph type="title"/>
          </p:nvPr>
        </p:nvSpPr>
        <p:spPr/>
        <p:txBody>
          <a:bodyPr>
            <a:normAutofit fontScale="90000"/>
          </a:bodyPr>
          <a:lstStyle/>
          <a:p>
            <a:pPr defTabSz="685800">
              <a:lnSpc>
                <a:spcPct val="80000"/>
              </a:lnSpc>
              <a:spcBef>
                <a:spcPct val="0"/>
              </a:spcBef>
            </a:pPr>
            <a:r>
              <a:rPr lang="en-US" sz="5250" kern="1200" dirty="0">
                <a:solidFill>
                  <a:schemeClr val="accent2"/>
                </a:solidFill>
                <a:latin typeface="Arial" panose="020B0604020202020204" pitchFamily="34" charset="0"/>
                <a:cs typeface="Arial" panose="020B0604020202020204" pitchFamily="34" charset="0"/>
              </a:rPr>
              <a:t>Ethics</a:t>
            </a:r>
            <a:endParaRPr lang="en-GB" sz="5250" kern="1200" dirty="0">
              <a:solidFill>
                <a:schemeClr val="accent2"/>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BF57BE46-6DAA-19F5-6BE1-5E2E3F224F23}"/>
              </a:ext>
            </a:extLst>
          </p:cNvPr>
          <p:cNvSpPr>
            <a:spLocks noGrp="1"/>
          </p:cNvSpPr>
          <p:nvPr>
            <p:ph type="body" idx="1"/>
          </p:nvPr>
        </p:nvSpPr>
        <p:spPr>
          <a:xfrm>
            <a:off x="387900" y="1234440"/>
            <a:ext cx="8368200" cy="3334284"/>
          </a:xfrm>
        </p:spPr>
        <p:txBody>
          <a:bodyPr>
            <a:normAutofit fontScale="70000" lnSpcReduction="20000"/>
          </a:bodyPr>
          <a:lstStyle/>
          <a:p>
            <a:pPr marL="0" indent="0" eaLnBrk="1" hangingPunct="1">
              <a:buNone/>
            </a:pPr>
            <a:r>
              <a:rPr lang="en-US" altLang="en-US" sz="2800" dirty="0"/>
              <a:t>Ethics </a:t>
            </a:r>
          </a:p>
          <a:p>
            <a:pPr lvl="1" eaLnBrk="1" hangingPunct="1"/>
            <a:r>
              <a:rPr lang="en-US" altLang="en-US" sz="2400" dirty="0"/>
              <a:t>Moral code of principles.</a:t>
            </a:r>
          </a:p>
          <a:p>
            <a:pPr lvl="1" eaLnBrk="1" hangingPunct="1"/>
            <a:r>
              <a:rPr lang="en-US" altLang="en-US" sz="2400" dirty="0"/>
              <a:t>Set standards of “good” or “bad” or “right” or “wrong” in one’s conduct.</a:t>
            </a:r>
          </a:p>
          <a:p>
            <a:pPr marL="365760" lvl="1" indent="0" eaLnBrk="1" hangingPunct="1">
              <a:buNone/>
            </a:pPr>
            <a:endParaRPr lang="en-US" altLang="en-US" sz="2400" dirty="0"/>
          </a:p>
          <a:p>
            <a:pPr marL="0" indent="0" eaLnBrk="1" hangingPunct="1">
              <a:buNone/>
            </a:pPr>
            <a:r>
              <a:rPr lang="en-US" altLang="en-US" sz="2800" dirty="0"/>
              <a:t>Ethical behavior </a:t>
            </a:r>
          </a:p>
          <a:p>
            <a:pPr lvl="1" eaLnBrk="1" hangingPunct="1"/>
            <a:r>
              <a:rPr lang="en-US" altLang="en-US" sz="2400" dirty="0"/>
              <a:t>What is accepted as good and right in the context of the governing moral code.</a:t>
            </a:r>
          </a:p>
          <a:p>
            <a:pPr lvl="1" eaLnBrk="1" hangingPunct="1"/>
            <a:r>
              <a:rPr lang="en-GB" sz="2400" dirty="0"/>
              <a:t>Morals or doctrine of conduct relating to, dealing with, or capable of making the distinction between right and wrong in conduct or character.</a:t>
            </a:r>
            <a:endParaRPr lang="en-US" altLang="en-US" sz="2400" dirty="0"/>
          </a:p>
          <a:p>
            <a:pPr marL="0" indent="0">
              <a:buNone/>
            </a:pPr>
            <a:r>
              <a:rPr lang="en-GB" sz="2900" dirty="0"/>
              <a:t>Being Ethical is</a:t>
            </a:r>
            <a:endParaRPr lang="en-GB" sz="2400" dirty="0"/>
          </a:p>
          <a:p>
            <a:pPr marL="625475" indent="-84138"/>
            <a:r>
              <a:rPr lang="en-GB" sz="2400" dirty="0"/>
              <a:t> 	Conforming to Moral Standards; conforming to the standards of conduct of a given group or profession.</a:t>
            </a:r>
          </a:p>
        </p:txBody>
      </p:sp>
      <p:sp>
        <p:nvSpPr>
          <p:cNvPr id="4" name="Slide Number Placeholder 3">
            <a:extLst>
              <a:ext uri="{FF2B5EF4-FFF2-40B4-BE49-F238E27FC236}">
                <a16:creationId xmlns:a16="http://schemas.microsoft.com/office/drawing/2014/main" id="{F16774EA-BCB4-A3DA-DF90-E3DD147E83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dirty="0"/>
          </a:p>
        </p:txBody>
      </p:sp>
    </p:spTree>
    <p:extLst>
      <p:ext uri="{BB962C8B-B14F-4D97-AF65-F5344CB8AC3E}">
        <p14:creationId xmlns:p14="http://schemas.microsoft.com/office/powerpoint/2010/main" val="2272872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93CB6-1842-5A97-3790-E77FDAE16A40}"/>
              </a:ext>
            </a:extLst>
          </p:cNvPr>
          <p:cNvSpPr>
            <a:spLocks noGrp="1"/>
          </p:cNvSpPr>
          <p:nvPr>
            <p:ph type="title"/>
          </p:nvPr>
        </p:nvSpPr>
        <p:spPr/>
        <p:txBody>
          <a:bodyPr>
            <a:normAutofit fontScale="90000"/>
          </a:bodyPr>
          <a:lstStyle/>
          <a:p>
            <a:pPr defTabSz="685800">
              <a:lnSpc>
                <a:spcPct val="80000"/>
              </a:lnSpc>
              <a:spcBef>
                <a:spcPct val="0"/>
              </a:spcBef>
            </a:pPr>
            <a:r>
              <a:rPr lang="en-US" sz="4700" kern="1200" dirty="0">
                <a:solidFill>
                  <a:schemeClr val="accent2"/>
                </a:solidFill>
                <a:latin typeface="Arial" panose="020B0604020202020204" pitchFamily="34" charset="0"/>
                <a:cs typeface="Arial" panose="020B0604020202020204" pitchFamily="34" charset="0"/>
              </a:rPr>
              <a:t>Ethics</a:t>
            </a:r>
            <a:endParaRPr lang="en-GB" sz="4700" kern="1200" dirty="0">
              <a:solidFill>
                <a:schemeClr val="accent2"/>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498168A2-AE56-CF2B-A318-884FC900028E}"/>
              </a:ext>
            </a:extLst>
          </p:cNvPr>
          <p:cNvSpPr>
            <a:spLocks noGrp="1"/>
          </p:cNvSpPr>
          <p:nvPr>
            <p:ph type="body" idx="1"/>
          </p:nvPr>
        </p:nvSpPr>
        <p:spPr/>
        <p:txBody>
          <a:bodyPr>
            <a:normAutofit lnSpcReduction="10000"/>
          </a:bodyPr>
          <a:lstStyle/>
          <a:p>
            <a:pPr marL="0" indent="0">
              <a:lnSpc>
                <a:spcPct val="120000"/>
              </a:lnSpc>
              <a:buSzPct val="90000"/>
              <a:buNone/>
            </a:pPr>
            <a:r>
              <a:rPr lang="en-GB" sz="2900" dirty="0"/>
              <a:t>Any behaviour considered Ethical should also be legal in a just and fair society. </a:t>
            </a:r>
          </a:p>
          <a:p>
            <a:pPr marL="0" indent="0">
              <a:lnSpc>
                <a:spcPct val="120000"/>
              </a:lnSpc>
              <a:buSzPct val="90000"/>
              <a:buNone/>
            </a:pPr>
            <a:r>
              <a:rPr lang="en-US" altLang="en-US" sz="2800" dirty="0"/>
              <a:t>Laws and values as influences on ethical behavior:</a:t>
            </a:r>
          </a:p>
          <a:p>
            <a:pPr lvl="1" eaLnBrk="1" hangingPunct="1">
              <a:lnSpc>
                <a:spcPct val="120000"/>
              </a:lnSpc>
              <a:buSzPct val="90000"/>
            </a:pPr>
            <a:r>
              <a:rPr lang="en-US" altLang="en-US" dirty="0"/>
              <a:t>Legal behavior is not necessarily ethical behavior.</a:t>
            </a:r>
          </a:p>
          <a:p>
            <a:pPr lvl="1" eaLnBrk="1" hangingPunct="1">
              <a:lnSpc>
                <a:spcPct val="120000"/>
              </a:lnSpc>
              <a:buSzPct val="90000"/>
            </a:pPr>
            <a:r>
              <a:rPr lang="en-US" altLang="en-US" dirty="0"/>
              <a:t>Personal values help determine individual ethical behavior.</a:t>
            </a:r>
          </a:p>
          <a:p>
            <a:pPr lvl="1" eaLnBrk="1" hangingPunct="1">
              <a:lnSpc>
                <a:spcPct val="120000"/>
              </a:lnSpc>
              <a:buSzPct val="90000"/>
            </a:pPr>
            <a:endParaRPr lang="en-US" altLang="en-US" dirty="0"/>
          </a:p>
          <a:p>
            <a:pPr marL="114300" indent="0">
              <a:buNone/>
            </a:pPr>
            <a:br>
              <a:rPr lang="en-GB" dirty="0"/>
            </a:br>
            <a:endParaRPr lang="en-US" altLang="en-US" dirty="0"/>
          </a:p>
          <a:p>
            <a:endParaRPr lang="en-GB" dirty="0"/>
          </a:p>
        </p:txBody>
      </p:sp>
      <p:sp>
        <p:nvSpPr>
          <p:cNvPr id="4" name="Slide Number Placeholder 3">
            <a:extLst>
              <a:ext uri="{FF2B5EF4-FFF2-40B4-BE49-F238E27FC236}">
                <a16:creationId xmlns:a16="http://schemas.microsoft.com/office/drawing/2014/main" id="{9E503A28-783D-94F4-CB47-8623E3EF46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dirty="0"/>
          </a:p>
        </p:txBody>
      </p:sp>
    </p:spTree>
    <p:extLst>
      <p:ext uri="{BB962C8B-B14F-4D97-AF65-F5344CB8AC3E}">
        <p14:creationId xmlns:p14="http://schemas.microsoft.com/office/powerpoint/2010/main" val="2977148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6A27-216B-FC25-C7B5-3CDDB8212D8E}"/>
              </a:ext>
            </a:extLst>
          </p:cNvPr>
          <p:cNvSpPr>
            <a:spLocks noGrp="1"/>
          </p:cNvSpPr>
          <p:nvPr>
            <p:ph type="title"/>
          </p:nvPr>
        </p:nvSpPr>
        <p:spPr/>
        <p:txBody>
          <a:bodyPr>
            <a:normAutofit fontScale="90000"/>
          </a:bodyPr>
          <a:lstStyle/>
          <a:p>
            <a:pPr defTabSz="685800">
              <a:lnSpc>
                <a:spcPct val="80000"/>
              </a:lnSpc>
              <a:spcBef>
                <a:spcPct val="0"/>
              </a:spcBef>
            </a:pPr>
            <a:r>
              <a:rPr lang="en-US" sz="4200" kern="1200" dirty="0">
                <a:solidFill>
                  <a:schemeClr val="accent2"/>
                </a:solidFill>
                <a:latin typeface="Arial" panose="020B0604020202020204" pitchFamily="34" charset="0"/>
                <a:cs typeface="Arial" panose="020B0604020202020204" pitchFamily="34" charset="0"/>
              </a:rPr>
              <a:t>Ethics in the Workplace</a:t>
            </a:r>
            <a:endParaRPr lang="en-GB" sz="4200" kern="1200" dirty="0">
              <a:solidFill>
                <a:schemeClr val="accent2"/>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A6358A98-44FD-B96D-3437-C2A264BB5C0C}"/>
              </a:ext>
            </a:extLst>
          </p:cNvPr>
          <p:cNvSpPr>
            <a:spLocks noGrp="1"/>
          </p:cNvSpPr>
          <p:nvPr>
            <p:ph type="body" idx="1"/>
          </p:nvPr>
        </p:nvSpPr>
        <p:spPr/>
        <p:txBody>
          <a:bodyPr>
            <a:normAutofit fontScale="85000" lnSpcReduction="20000"/>
          </a:bodyPr>
          <a:lstStyle/>
          <a:p>
            <a:pPr marL="0" indent="0" eaLnBrk="1" hangingPunct="1">
              <a:buNone/>
            </a:pPr>
            <a:r>
              <a:rPr lang="en-US" altLang="en-US" sz="2800" dirty="0"/>
              <a:t>Ethical dilemmas</a:t>
            </a:r>
          </a:p>
          <a:p>
            <a:pPr lvl="1" eaLnBrk="1" hangingPunct="1"/>
            <a:r>
              <a:rPr lang="en-US" altLang="en-US" sz="2400" dirty="0"/>
              <a:t>occur when choices, although having potential for personal and/or organizational benefit, may be considered unethical.</a:t>
            </a:r>
          </a:p>
          <a:p>
            <a:pPr marL="365760" lvl="1" indent="0" eaLnBrk="1" hangingPunct="1">
              <a:buNone/>
            </a:pPr>
            <a:endParaRPr lang="en-US" altLang="en-US" sz="2400" dirty="0"/>
          </a:p>
          <a:p>
            <a:pPr marL="0" indent="0">
              <a:buNone/>
            </a:pPr>
            <a:r>
              <a:rPr lang="en-US" altLang="en-US" sz="2800" dirty="0"/>
              <a:t>Ethical dilemmas common examples include:</a:t>
            </a:r>
          </a:p>
          <a:p>
            <a:r>
              <a:rPr lang="en-US" altLang="en-US" dirty="0"/>
              <a:t>Discrimination</a:t>
            </a:r>
          </a:p>
          <a:p>
            <a:r>
              <a:rPr lang="en-US" altLang="en-US" dirty="0"/>
              <a:t>Sexual harassment</a:t>
            </a:r>
          </a:p>
          <a:p>
            <a:r>
              <a:rPr lang="en-US" altLang="en-US" dirty="0"/>
              <a:t>Conflicts of interest</a:t>
            </a:r>
          </a:p>
          <a:p>
            <a:r>
              <a:rPr lang="en-US" altLang="en-US" dirty="0"/>
              <a:t>Product safety</a:t>
            </a:r>
          </a:p>
          <a:p>
            <a:r>
              <a:rPr lang="en-US" altLang="en-US" dirty="0"/>
              <a:t>Use of organizational resources</a:t>
            </a:r>
          </a:p>
          <a:p>
            <a:endParaRPr lang="en-GB" dirty="0"/>
          </a:p>
        </p:txBody>
      </p:sp>
      <p:sp>
        <p:nvSpPr>
          <p:cNvPr id="4" name="Slide Number Placeholder 3">
            <a:extLst>
              <a:ext uri="{FF2B5EF4-FFF2-40B4-BE49-F238E27FC236}">
                <a16:creationId xmlns:a16="http://schemas.microsoft.com/office/drawing/2014/main" id="{68126D7B-F923-96BD-9161-2C4421C25C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dirty="0"/>
          </a:p>
        </p:txBody>
      </p:sp>
    </p:spTree>
    <p:extLst>
      <p:ext uri="{BB962C8B-B14F-4D97-AF65-F5344CB8AC3E}">
        <p14:creationId xmlns:p14="http://schemas.microsoft.com/office/powerpoint/2010/main" val="4245551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9AE5-7B0F-64E8-6063-DE3D20A61E9D}"/>
              </a:ext>
            </a:extLst>
          </p:cNvPr>
          <p:cNvSpPr>
            <a:spLocks noGrp="1"/>
          </p:cNvSpPr>
          <p:nvPr>
            <p:ph type="title"/>
          </p:nvPr>
        </p:nvSpPr>
        <p:spPr/>
        <p:txBody>
          <a:bodyPr/>
          <a:lstStyle/>
          <a:p>
            <a:pPr defTabSz="685800">
              <a:lnSpc>
                <a:spcPct val="80000"/>
              </a:lnSpc>
              <a:spcBef>
                <a:spcPct val="0"/>
              </a:spcBef>
            </a:pPr>
            <a:r>
              <a:rPr lang="en-GB" sz="3800" kern="1200" dirty="0">
                <a:solidFill>
                  <a:schemeClr val="accent2"/>
                </a:solidFill>
                <a:latin typeface="Arial" panose="020B0604020202020204" pitchFamily="34" charset="0"/>
                <a:cs typeface="Arial" panose="020B0604020202020204" pitchFamily="34" charset="0"/>
              </a:rPr>
              <a:t>Case Study</a:t>
            </a:r>
          </a:p>
        </p:txBody>
      </p:sp>
      <p:sp>
        <p:nvSpPr>
          <p:cNvPr id="3" name="Text Placeholder 2">
            <a:extLst>
              <a:ext uri="{FF2B5EF4-FFF2-40B4-BE49-F238E27FC236}">
                <a16:creationId xmlns:a16="http://schemas.microsoft.com/office/drawing/2014/main" id="{6B13FB42-5533-FAE9-4EED-F06B6EEF0772}"/>
              </a:ext>
            </a:extLst>
          </p:cNvPr>
          <p:cNvSpPr>
            <a:spLocks noGrp="1"/>
          </p:cNvSpPr>
          <p:nvPr>
            <p:ph type="body" idx="1"/>
          </p:nvPr>
        </p:nvSpPr>
        <p:spPr/>
        <p:txBody>
          <a:bodyPr/>
          <a:lstStyle/>
          <a:p>
            <a:pPr marL="0" lvl="1" indent="0" algn="just" eaLnBrk="1" hangingPunct="1">
              <a:lnSpc>
                <a:spcPct val="120000"/>
              </a:lnSpc>
              <a:buSzPct val="90000"/>
              <a:buNone/>
            </a:pPr>
            <a:r>
              <a:rPr lang="en-GB" sz="1800" b="0" i="0" dirty="0">
                <a:solidFill>
                  <a:schemeClr val="tx1"/>
                </a:solidFill>
                <a:effectLst/>
                <a:latin typeface="Times New Roman" panose="02020603050405020304" pitchFamily="18" charset="0"/>
                <a:cs typeface="Times New Roman" panose="02020603050405020304" pitchFamily="18" charset="0"/>
              </a:rPr>
              <a:t>Imagine a E-commerce giant </a:t>
            </a:r>
            <a:r>
              <a:rPr lang="en-GB" sz="1800" dirty="0">
                <a:solidFill>
                  <a:schemeClr val="tx1"/>
                </a:solidFill>
                <a:latin typeface="Times New Roman" panose="02020603050405020304" pitchFamily="18" charset="0"/>
                <a:cs typeface="Times New Roman" panose="02020603050405020304" pitchFamily="18" charset="0"/>
              </a:rPr>
              <a:t>scaling their platform </a:t>
            </a:r>
            <a:r>
              <a:rPr lang="en-GB" sz="1800" b="0" i="0" dirty="0">
                <a:solidFill>
                  <a:schemeClr val="tx1"/>
                </a:solidFill>
                <a:effectLst/>
                <a:latin typeface="Times New Roman" panose="02020603050405020304" pitchFamily="18" charset="0"/>
                <a:cs typeface="Times New Roman" panose="02020603050405020304" pitchFamily="18" charset="0"/>
              </a:rPr>
              <a:t>where the project manager, in an effort to meet tight deadlines and budget constraints, </a:t>
            </a:r>
            <a:r>
              <a:rPr lang="en-GB" sz="1800" dirty="0">
                <a:solidFill>
                  <a:schemeClr val="tx1"/>
                </a:solidFill>
                <a:latin typeface="Times New Roman" panose="02020603050405020304" pitchFamily="18" charset="0"/>
                <a:cs typeface="Times New Roman" panose="02020603050405020304" pitchFamily="18" charset="0"/>
              </a:rPr>
              <a:t>decides</a:t>
            </a:r>
            <a:r>
              <a:rPr lang="en-GB" sz="1800" b="0" i="0" dirty="0">
                <a:solidFill>
                  <a:schemeClr val="tx1"/>
                </a:solidFill>
                <a:effectLst/>
                <a:latin typeface="Times New Roman" panose="02020603050405020304" pitchFamily="18" charset="0"/>
                <a:cs typeface="Times New Roman" panose="02020603050405020304" pitchFamily="18" charset="0"/>
              </a:rPr>
              <a:t> to subcontract certain tasks to a software house known for exploiting labour in order to provide cheaper services. While it may be legal to engage with this supplier and their labour practices might not violate any laws, it raises ethical concerns regarding fair labour practices and human rights.</a:t>
            </a:r>
          </a:p>
          <a:p>
            <a:pPr marL="0" lvl="1" indent="0" algn="just" eaLnBrk="1" hangingPunct="1">
              <a:lnSpc>
                <a:spcPct val="120000"/>
              </a:lnSpc>
              <a:buSzPct val="90000"/>
              <a:buNone/>
            </a:pPr>
            <a:endParaRPr lang="en-GB" altLang="en-US" sz="1800" dirty="0">
              <a:solidFill>
                <a:schemeClr val="tx1"/>
              </a:solidFill>
              <a:latin typeface="Times New Roman" panose="02020603050405020304" pitchFamily="18" charset="0"/>
              <a:cs typeface="Times New Roman" panose="02020603050405020304" pitchFamily="18" charset="0"/>
            </a:endParaRPr>
          </a:p>
          <a:p>
            <a:pPr marL="0" lvl="1" indent="0" algn="just" eaLnBrk="1" hangingPunct="1">
              <a:lnSpc>
                <a:spcPct val="120000"/>
              </a:lnSpc>
              <a:buSzPct val="90000"/>
              <a:buNone/>
            </a:pPr>
            <a:r>
              <a:rPr lang="en-GB" altLang="en-US" sz="1800" dirty="0">
                <a:solidFill>
                  <a:schemeClr val="tx1"/>
                </a:solidFill>
                <a:latin typeface="Times New Roman" panose="02020603050405020304" pitchFamily="18" charset="0"/>
                <a:cs typeface="Times New Roman" panose="02020603050405020304" pitchFamily="18" charset="0"/>
              </a:rPr>
              <a:t>Comment on the basis of ethics/ethical behaviour</a:t>
            </a:r>
            <a:endParaRPr lang="en-US" altLang="en-US" sz="1800" dirty="0">
              <a:solidFill>
                <a:schemeClr val="tx1"/>
              </a:solidFill>
              <a:latin typeface="Times New Roman" panose="02020603050405020304" pitchFamily="18" charset="0"/>
              <a:cs typeface="Times New Roman" panose="02020603050405020304" pitchFamily="18" charset="0"/>
            </a:endParaRPr>
          </a:p>
          <a:p>
            <a:endParaRPr lang="en-GB" dirty="0"/>
          </a:p>
        </p:txBody>
      </p:sp>
      <p:sp>
        <p:nvSpPr>
          <p:cNvPr id="4" name="Slide Number Placeholder 3">
            <a:extLst>
              <a:ext uri="{FF2B5EF4-FFF2-40B4-BE49-F238E27FC236}">
                <a16:creationId xmlns:a16="http://schemas.microsoft.com/office/drawing/2014/main" id="{99077E20-DFA0-F42D-5DB2-742C966007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dirty="0"/>
          </a:p>
        </p:txBody>
      </p:sp>
    </p:spTree>
    <p:extLst>
      <p:ext uri="{BB962C8B-B14F-4D97-AF65-F5344CB8AC3E}">
        <p14:creationId xmlns:p14="http://schemas.microsoft.com/office/powerpoint/2010/main" val="338147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26C2-EF59-EB7A-FB2F-C058B9761DEE}"/>
              </a:ext>
            </a:extLst>
          </p:cNvPr>
          <p:cNvSpPr>
            <a:spLocks noGrp="1"/>
          </p:cNvSpPr>
          <p:nvPr>
            <p:ph type="title"/>
          </p:nvPr>
        </p:nvSpPr>
        <p:spPr/>
        <p:txBody>
          <a:bodyPr/>
          <a:lstStyle/>
          <a:p>
            <a:pPr defTabSz="685800">
              <a:lnSpc>
                <a:spcPct val="80000"/>
              </a:lnSpc>
              <a:spcBef>
                <a:spcPct val="0"/>
              </a:spcBef>
            </a:pPr>
            <a:r>
              <a:rPr lang="en-GB" sz="3800" kern="1200" dirty="0">
                <a:solidFill>
                  <a:schemeClr val="accent2"/>
                </a:solidFill>
                <a:latin typeface="Arial" panose="020B0604020202020204" pitchFamily="34" charset="0"/>
                <a:cs typeface="Arial" panose="020B0604020202020204" pitchFamily="34" charset="0"/>
              </a:rPr>
              <a:t>Ethics</a:t>
            </a:r>
          </a:p>
        </p:txBody>
      </p:sp>
      <p:sp>
        <p:nvSpPr>
          <p:cNvPr id="3" name="Text Placeholder 2">
            <a:extLst>
              <a:ext uri="{FF2B5EF4-FFF2-40B4-BE49-F238E27FC236}">
                <a16:creationId xmlns:a16="http://schemas.microsoft.com/office/drawing/2014/main" id="{68791E46-E976-F72B-A9C2-B9EA429A6C53}"/>
              </a:ext>
            </a:extLst>
          </p:cNvPr>
          <p:cNvSpPr>
            <a:spLocks noGrp="1"/>
          </p:cNvSpPr>
          <p:nvPr>
            <p:ph type="body" idx="1"/>
          </p:nvPr>
        </p:nvSpPr>
        <p:spPr/>
        <p:txBody>
          <a:bodyPr>
            <a:normAutofit fontScale="70000" lnSpcReduction="20000"/>
          </a:bodyPr>
          <a:lstStyle/>
          <a:p>
            <a:pPr marL="0" indent="0" eaLnBrk="1" hangingPunct="1">
              <a:buNone/>
            </a:pPr>
            <a:r>
              <a:rPr lang="en-US" altLang="en-US" sz="2800" dirty="0">
                <a:latin typeface="Times New Roman" panose="02020603050405020304" pitchFamily="18" charset="0"/>
                <a:cs typeface="Times New Roman" panose="02020603050405020304" pitchFamily="18" charset="0"/>
              </a:rPr>
              <a:t>Four alternative ethical views</a:t>
            </a:r>
          </a:p>
          <a:p>
            <a:pPr lvl="1" eaLnBrk="1" hangingPunct="1"/>
            <a:r>
              <a:rPr lang="en-US" altLang="en-US" sz="2400" dirty="0">
                <a:latin typeface="Times New Roman" panose="02020603050405020304" pitchFamily="18" charset="0"/>
                <a:cs typeface="Times New Roman" panose="02020603050405020304" pitchFamily="18" charset="0"/>
              </a:rPr>
              <a:t>Utilitarian</a:t>
            </a:r>
          </a:p>
          <a:p>
            <a:pPr lvl="2" eaLnBrk="1" hangingPunct="1"/>
            <a:r>
              <a:rPr lang="en-US" altLang="en-US" sz="2000" dirty="0">
                <a:latin typeface="Times New Roman" panose="02020603050405020304" pitchFamily="18" charset="0"/>
                <a:cs typeface="Times New Roman" panose="02020603050405020304" pitchFamily="18" charset="0"/>
              </a:rPr>
              <a:t>Delivers the greatest good to the most people</a:t>
            </a:r>
          </a:p>
          <a:p>
            <a:pPr lvl="1" eaLnBrk="1" hangingPunct="1"/>
            <a:r>
              <a:rPr lang="en-US" altLang="en-US" sz="2400" dirty="0">
                <a:latin typeface="Times New Roman" panose="02020603050405020304" pitchFamily="18" charset="0"/>
                <a:cs typeface="Times New Roman" panose="02020603050405020304" pitchFamily="18" charset="0"/>
              </a:rPr>
              <a:t>Individualism</a:t>
            </a:r>
          </a:p>
          <a:p>
            <a:pPr lvl="2" eaLnBrk="1" hangingPunct="1"/>
            <a:r>
              <a:rPr lang="en-US" altLang="en-US" sz="2000" dirty="0">
                <a:latin typeface="Times New Roman" panose="02020603050405020304" pitchFamily="18" charset="0"/>
                <a:cs typeface="Times New Roman" panose="02020603050405020304" pitchFamily="18" charset="0"/>
              </a:rPr>
              <a:t>Advances long-term self-interests</a:t>
            </a:r>
          </a:p>
          <a:p>
            <a:pPr lvl="1" eaLnBrk="1" hangingPunct="1"/>
            <a:r>
              <a:rPr lang="en-US" altLang="en-US" sz="2400" dirty="0">
                <a:latin typeface="Times New Roman" panose="02020603050405020304" pitchFamily="18" charset="0"/>
                <a:cs typeface="Times New Roman" panose="02020603050405020304" pitchFamily="18" charset="0"/>
              </a:rPr>
              <a:t>Moral rights</a:t>
            </a:r>
          </a:p>
          <a:p>
            <a:pPr lvl="2" eaLnBrk="1" hangingPunct="1"/>
            <a:r>
              <a:rPr lang="en-US" altLang="en-US" sz="2000" dirty="0">
                <a:latin typeface="Times New Roman" panose="02020603050405020304" pitchFamily="18" charset="0"/>
                <a:cs typeface="Times New Roman" panose="02020603050405020304" pitchFamily="18" charset="0"/>
              </a:rPr>
              <a:t>Respects and protects the fundamental rights of all people</a:t>
            </a:r>
          </a:p>
          <a:p>
            <a:pPr lvl="1"/>
            <a:r>
              <a:rPr lang="en-US" altLang="en-US" sz="2400" dirty="0">
                <a:latin typeface="Times New Roman" panose="02020603050405020304" pitchFamily="18" charset="0"/>
                <a:cs typeface="Times New Roman" panose="02020603050405020304" pitchFamily="18" charset="0"/>
              </a:rPr>
              <a:t>Justice</a:t>
            </a:r>
          </a:p>
          <a:p>
            <a:pPr lvl="2">
              <a:defRPr/>
            </a:pPr>
            <a:r>
              <a:rPr lang="en-US" sz="2000" dirty="0">
                <a:latin typeface="Times New Roman" panose="02020603050405020304" pitchFamily="18" charset="0"/>
                <a:cs typeface="Times New Roman" panose="02020603050405020304" pitchFamily="18" charset="0"/>
              </a:rPr>
              <a:t>Fair and impartial treatment of people according to legal rules and standards</a:t>
            </a:r>
          </a:p>
          <a:p>
            <a:pPr marL="1005840" lvl="3" indent="0">
              <a:buNone/>
              <a:defRPr/>
            </a:pPr>
            <a:r>
              <a:rPr lang="en-US" dirty="0">
                <a:latin typeface="Times New Roman" panose="02020603050405020304" pitchFamily="18" charset="0"/>
                <a:cs typeface="Times New Roman" panose="02020603050405020304" pitchFamily="18" charset="0"/>
              </a:rPr>
              <a:t>Procedural justice – policies and rules fairly applied</a:t>
            </a:r>
          </a:p>
          <a:p>
            <a:pPr marL="1005840" lvl="3" indent="0">
              <a:buNone/>
              <a:defRPr/>
            </a:pPr>
            <a:r>
              <a:rPr lang="en-US" dirty="0">
                <a:latin typeface="Times New Roman" panose="02020603050405020304" pitchFamily="18" charset="0"/>
                <a:cs typeface="Times New Roman" panose="02020603050405020304" pitchFamily="18" charset="0"/>
              </a:rPr>
              <a:t>Distributive justice – fair distribution of outcomes</a:t>
            </a:r>
          </a:p>
          <a:p>
            <a:pPr marL="1005840" lvl="3" indent="0">
              <a:buNone/>
              <a:defRPr/>
            </a:pPr>
            <a:r>
              <a:rPr lang="en-US" dirty="0">
                <a:latin typeface="Times New Roman" panose="02020603050405020304" pitchFamily="18" charset="0"/>
                <a:cs typeface="Times New Roman" panose="02020603050405020304" pitchFamily="18" charset="0"/>
              </a:rPr>
              <a:t>Interactional justice – people treated with dignity and respect</a:t>
            </a:r>
          </a:p>
          <a:p>
            <a:pPr marL="1005840" lvl="3" indent="0">
              <a:buNone/>
              <a:defRPr/>
            </a:pPr>
            <a:r>
              <a:rPr lang="en-US" dirty="0">
                <a:latin typeface="Times New Roman" panose="02020603050405020304" pitchFamily="18" charset="0"/>
                <a:cs typeface="Times New Roman" panose="02020603050405020304" pitchFamily="18" charset="0"/>
              </a:rPr>
              <a:t>Commutative justice – fairness to all involved </a:t>
            </a:r>
          </a:p>
          <a:p>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1E33886-D4F5-34FF-0BE6-2BF5E5D02A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dirty="0"/>
          </a:p>
        </p:txBody>
      </p:sp>
    </p:spTree>
    <p:extLst>
      <p:ext uri="{BB962C8B-B14F-4D97-AF65-F5344CB8AC3E}">
        <p14:creationId xmlns:p14="http://schemas.microsoft.com/office/powerpoint/2010/main" val="409239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83E68-A96C-FE5A-4DB9-8ACFF1D09CAC}"/>
              </a:ext>
            </a:extLst>
          </p:cNvPr>
          <p:cNvSpPr>
            <a:spLocks noGrp="1"/>
          </p:cNvSpPr>
          <p:nvPr>
            <p:ph type="title"/>
          </p:nvPr>
        </p:nvSpPr>
        <p:spPr/>
        <p:txBody>
          <a:bodyPr>
            <a:normAutofit fontScale="90000"/>
          </a:bodyPr>
          <a:lstStyle/>
          <a:p>
            <a:r>
              <a:rPr lang="en-US" sz="3800" kern="1200" dirty="0">
                <a:solidFill>
                  <a:schemeClr val="accent2"/>
                </a:solidFill>
                <a:latin typeface="Arial" panose="020B0604020202020204" pitchFamily="34" charset="0"/>
                <a:cs typeface="Arial" panose="020B0604020202020204" pitchFamily="34" charset="0"/>
              </a:rPr>
              <a:t>Kohlberg’s levels of individual moral development</a:t>
            </a:r>
            <a:endParaRPr lang="en-GB" sz="3800" kern="1200" dirty="0">
              <a:solidFill>
                <a:schemeClr val="accent2"/>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FF41DDCA-0D78-582F-56C4-324AB3D9E8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dirty="0"/>
          </a:p>
        </p:txBody>
      </p:sp>
      <p:pic>
        <p:nvPicPr>
          <p:cNvPr id="5" name="Picture 4">
            <a:extLst>
              <a:ext uri="{FF2B5EF4-FFF2-40B4-BE49-F238E27FC236}">
                <a16:creationId xmlns:a16="http://schemas.microsoft.com/office/drawing/2014/main" id="{C0241EE4-255C-B13B-1F89-064A141689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436820"/>
            <a:ext cx="4465320" cy="357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extLst>
      <p:ext uri="{BB962C8B-B14F-4D97-AF65-F5344CB8AC3E}">
        <p14:creationId xmlns:p14="http://schemas.microsoft.com/office/powerpoint/2010/main" val="36153903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8.0.4807"/>
  <p:tag name="SLIDO_PRESENTATION_ID" val="00000000-0000-0000-0000-000000000000"/>
  <p:tag name="SLIDO_EVENT_UUID" val="0f6c3137-c449-415f-ae6a-e32a8c8732ee"/>
  <p:tag name="SLIDO_EVENT_SECTION_UUID" val="b79146c9-7c16-49ce-9f03-9f44d7f706e4"/>
</p:tagLst>
</file>

<file path=ppt/theme/theme1.xml><?xml version="1.0" encoding="utf-8"?>
<a:theme xmlns:a="http://schemas.openxmlformats.org/drawingml/2006/main" name="Marina">
  <a:themeElements>
    <a:clrScheme name="Marina">
      <a:dk1>
        <a:srgbClr val="FFFFFF"/>
      </a:dk1>
      <a:lt1>
        <a:srgbClr val="434343"/>
      </a:lt1>
      <a:dk2>
        <a:srgbClr val="666666"/>
      </a:dk2>
      <a:lt2>
        <a:srgbClr val="CFD8DC"/>
      </a:lt2>
      <a:accent1>
        <a:srgbClr val="F1C232"/>
      </a:accent1>
      <a:accent2>
        <a:srgbClr val="F1C232"/>
      </a:accent2>
      <a:accent3>
        <a:srgbClr val="F1C232"/>
      </a:accent3>
      <a:accent4>
        <a:srgbClr val="F1C232"/>
      </a:accent4>
      <a:accent5>
        <a:srgbClr val="F1C232"/>
      </a:accent5>
      <a:accent6>
        <a:srgbClr val="FFEB38"/>
      </a:accent6>
      <a:hlink>
        <a:srgbClr val="F1C232"/>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D5ED.tmp">
  <a:themeElements>
    <a:clrScheme name="University of Suffolk">
      <a:dk1>
        <a:srgbClr val="333333"/>
      </a:dk1>
      <a:lt1>
        <a:srgbClr val="FFFFFF"/>
      </a:lt1>
      <a:dk2>
        <a:srgbClr val="FFBF0B"/>
      </a:dk2>
      <a:lt2>
        <a:srgbClr val="D0D0CE"/>
      </a:lt2>
      <a:accent1>
        <a:srgbClr val="333F48"/>
      </a:accent1>
      <a:accent2>
        <a:srgbClr val="7C878E"/>
      </a:accent2>
      <a:accent3>
        <a:srgbClr val="0067A0"/>
      </a:accent3>
      <a:accent4>
        <a:srgbClr val="009CDE"/>
      </a:accent4>
      <a:accent5>
        <a:srgbClr val="FC4C02"/>
      </a:accent5>
      <a:accent6>
        <a:srgbClr val="DA291C"/>
      </a:accent6>
      <a:hlink>
        <a:srgbClr val="009CDE"/>
      </a:hlink>
      <a:folHlink>
        <a:srgbClr val="DA291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6558</TotalTime>
  <Words>749</Words>
  <Application>Microsoft Office PowerPoint</Application>
  <PresentationFormat>On-screen Show (16:9)</PresentationFormat>
  <Paragraphs>121</Paragraphs>
  <Slides>16</Slides>
  <Notes>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16</vt:i4>
      </vt:variant>
    </vt:vector>
  </HeadingPairs>
  <TitlesOfParts>
    <vt:vector size="29" baseType="lpstr">
      <vt:lpstr>Roboto</vt:lpstr>
      <vt:lpstr>Sharp Sans No1 Book</vt:lpstr>
      <vt:lpstr>Roboto Slab</vt:lpstr>
      <vt:lpstr>Arial</vt:lpstr>
      <vt:lpstr>source-serif-pro</vt:lpstr>
      <vt:lpstr>Open Sans</vt:lpstr>
      <vt:lpstr>Calibri</vt:lpstr>
      <vt:lpstr>Arial Bold</vt:lpstr>
      <vt:lpstr>Times New Roman</vt:lpstr>
      <vt:lpstr>Graphik Regular</vt:lpstr>
      <vt:lpstr>Söhne</vt:lpstr>
      <vt:lpstr>Marina</vt:lpstr>
      <vt:lpstr>pptD5ED.tmp</vt:lpstr>
      <vt:lpstr>Managing Project and Teams</vt:lpstr>
      <vt:lpstr>Key topics covered in this lecture</vt:lpstr>
      <vt:lpstr>What we will cover in this lecture</vt:lpstr>
      <vt:lpstr>Ethics</vt:lpstr>
      <vt:lpstr>Ethics</vt:lpstr>
      <vt:lpstr>Ethics in the Workplace</vt:lpstr>
      <vt:lpstr>Case Study</vt:lpstr>
      <vt:lpstr>Ethics</vt:lpstr>
      <vt:lpstr>Kohlberg’s levels of individual moral development</vt:lpstr>
      <vt:lpstr>Cultural relativism and ethical imperialism in ethics</vt:lpstr>
      <vt:lpstr>Ethics in the Workplace</vt:lpstr>
      <vt:lpstr>Maintaining High Ethical Standards </vt:lpstr>
      <vt:lpstr>How can mantain High Ethical Standards </vt:lpstr>
      <vt:lpstr>Code of Ethics</vt:lpstr>
      <vt:lpstr>Emerging trends in managing project &amp;teams</vt:lpstr>
      <vt:lpstr>Possible Research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DevOps</dc:title>
  <dc:creator>Godwin Dzvapatsva</dc:creator>
  <cp:lastModifiedBy>Godwin Dzvapatsva</cp:lastModifiedBy>
  <cp:revision>90</cp:revision>
  <dcterms:modified xsi:type="dcterms:W3CDTF">2024-03-08T00:08:13Z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1.8.0.4807</vt:lpwstr>
  </property>
</Properties>
</file>