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Lst>
  <p:notesMasterIdLst>
    <p:notesMasterId r:id="rId38"/>
  </p:notesMasterIdLst>
  <p:sldIdLst>
    <p:sldId id="326" r:id="rId2"/>
    <p:sldId id="256" r:id="rId3"/>
    <p:sldId id="257" r:id="rId4"/>
    <p:sldId id="258" r:id="rId5"/>
    <p:sldId id="259" r:id="rId6"/>
    <p:sldId id="293" r:id="rId7"/>
    <p:sldId id="312" r:id="rId8"/>
    <p:sldId id="300" r:id="rId9"/>
    <p:sldId id="303" r:id="rId10"/>
    <p:sldId id="299" r:id="rId11"/>
    <p:sldId id="314" r:id="rId12"/>
    <p:sldId id="301" r:id="rId13"/>
    <p:sldId id="313" r:id="rId14"/>
    <p:sldId id="306" r:id="rId15"/>
    <p:sldId id="307" r:id="rId16"/>
    <p:sldId id="310" r:id="rId17"/>
    <p:sldId id="309" r:id="rId18"/>
    <p:sldId id="315" r:id="rId19"/>
    <p:sldId id="308" r:id="rId20"/>
    <p:sldId id="294" r:id="rId21"/>
    <p:sldId id="295" r:id="rId22"/>
    <p:sldId id="305" r:id="rId23"/>
    <p:sldId id="311" r:id="rId24"/>
    <p:sldId id="324" r:id="rId25"/>
    <p:sldId id="317" r:id="rId26"/>
    <p:sldId id="318" r:id="rId27"/>
    <p:sldId id="319" r:id="rId28"/>
    <p:sldId id="320" r:id="rId29"/>
    <p:sldId id="321" r:id="rId30"/>
    <p:sldId id="322" r:id="rId31"/>
    <p:sldId id="323" r:id="rId32"/>
    <p:sldId id="302" r:id="rId33"/>
    <p:sldId id="280" r:id="rId34"/>
    <p:sldId id="281" r:id="rId35"/>
    <p:sldId id="325" r:id="rId36"/>
    <p:sldId id="285" r:id="rId37"/>
  </p:sldIdLst>
  <p:sldSz cx="9144000" cy="5143500" type="screen16x9"/>
  <p:notesSz cx="6797675" cy="9926638"/>
  <p:embeddedFontLst>
    <p:embeddedFont>
      <p:font typeface="Roboto" panose="02000000000000000000" pitchFamily="2" charset="0"/>
      <p:regular r:id="rId39"/>
      <p:bold r:id="rId40"/>
      <p:italic r:id="rId41"/>
      <p:boldItalic r:id="rId42"/>
    </p:embeddedFont>
    <p:embeddedFont>
      <p:font typeface="Roboto Slab" pitchFamily="2" charset="0"/>
      <p:regular r:id="rId43"/>
      <p:bold r:id="rId44"/>
    </p:embeddedFont>
  </p:embeddedFontLst>
  <p:custDataLst>
    <p:tags r:id="rId4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458" autoAdjust="0"/>
  </p:normalViewPr>
  <p:slideViewPr>
    <p:cSldViewPr snapToGrid="0">
      <p:cViewPr varScale="1">
        <p:scale>
          <a:sx n="80" d="100"/>
          <a:sy n="80" d="100"/>
        </p:scale>
        <p:origin x="1450"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027884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GB" dirty="0"/>
              <a:t>Project teams members do not become a team on the day the project start.</a:t>
            </a:r>
          </a:p>
          <a:p>
            <a:r>
              <a:rPr lang="en-GB" dirty="0"/>
              <a:t>They come from different backgrounds. </a:t>
            </a:r>
          </a:p>
          <a:p>
            <a:r>
              <a:rPr lang="en-GB" dirty="0"/>
              <a:t>Though they have a common goal but will have different ways of achieving that goal.</a:t>
            </a:r>
          </a:p>
          <a:p>
            <a:r>
              <a:rPr lang="en-GB" b="0" i="0" dirty="0">
                <a:solidFill>
                  <a:srgbClr val="555555"/>
                </a:solidFill>
                <a:effectLst/>
                <a:latin typeface="robotoregular"/>
              </a:rPr>
              <a:t>Motivation for a team’s effectiveness and efficiency comes from two distinct and different approaches: task related and people related.</a:t>
            </a:r>
            <a:endParaRPr lang="en-GB" dirty="0"/>
          </a:p>
          <a:p>
            <a:endParaRPr lang="en-GB" dirty="0"/>
          </a:p>
        </p:txBody>
      </p:sp>
    </p:spTree>
    <p:extLst>
      <p:ext uri="{BB962C8B-B14F-4D97-AF65-F5344CB8AC3E}">
        <p14:creationId xmlns:p14="http://schemas.microsoft.com/office/powerpoint/2010/main" val="3399301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GB" dirty="0"/>
              <a:t>Team development can be seen as three action phases.</a:t>
            </a:r>
          </a:p>
        </p:txBody>
      </p:sp>
    </p:spTree>
    <p:extLst>
      <p:ext uri="{BB962C8B-B14F-4D97-AF65-F5344CB8AC3E}">
        <p14:creationId xmlns:p14="http://schemas.microsoft.com/office/powerpoint/2010/main" val="3383852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692453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GB" b="0" i="0" dirty="0">
                <a:solidFill>
                  <a:srgbClr val="555555"/>
                </a:solidFill>
                <a:effectLst/>
                <a:latin typeface="robotoregular"/>
              </a:rPr>
              <a:t>Understanding social and behavioural issues and developing team processes to address such issues, and team management matters in regard to conflict resolution and stress management.</a:t>
            </a:r>
          </a:p>
          <a:p>
            <a:r>
              <a:rPr lang="en-GB" b="0" i="0" dirty="0">
                <a:solidFill>
                  <a:srgbClr val="555555"/>
                </a:solidFill>
                <a:effectLst/>
                <a:latin typeface="robotoregular"/>
              </a:rPr>
              <a:t> All of these items are of importance in the development of high-performing project teams</a:t>
            </a:r>
            <a:endParaRPr lang="en-GB" dirty="0"/>
          </a:p>
        </p:txBody>
      </p:sp>
    </p:spTree>
    <p:extLst>
      <p:ext uri="{BB962C8B-B14F-4D97-AF65-F5344CB8AC3E}">
        <p14:creationId xmlns:p14="http://schemas.microsoft.com/office/powerpoint/2010/main" val="3454013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GB" b="0" i="0" dirty="0">
                <a:solidFill>
                  <a:srgbClr val="555555"/>
                </a:solidFill>
                <a:effectLst/>
                <a:latin typeface="robotoregular"/>
              </a:rPr>
              <a:t>The project leadership can be understood as a bridge between the “techies” and the business.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b="0" i="0" dirty="0">
                <a:solidFill>
                  <a:srgbClr val="555555"/>
                </a:solidFill>
                <a:effectLst/>
                <a:latin typeface="robotoregular"/>
              </a:rPr>
              <a:t>Project sponsor-tasked with overseeing the software development project and with the accountability for its success or failure.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b="0" i="0" dirty="0">
                <a:solidFill>
                  <a:srgbClr val="555555"/>
                </a:solidFill>
                <a:effectLst/>
                <a:latin typeface="robotoregular"/>
              </a:rPr>
              <a:t>Program Manager-calls the meetings, gives directions, identifies needs, and leads all the other team members through the processes (we will discuss) of deciding on technology, picking team members and vendors, gathering business requirements, breaking down the project into tracks.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b="0" i="0" dirty="0">
                <a:solidFill>
                  <a:srgbClr val="555555"/>
                </a:solidFill>
                <a:effectLst/>
                <a:latin typeface="robotoregular"/>
              </a:rPr>
              <a:t>Project Manager- is in charge of interacting daily with the technical team, making and tracking the detailed plans, and using project management tools to report on progress.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br>
              <a:rPr lang="en-GB" dirty="0"/>
            </a:br>
            <a:br>
              <a:rPr lang="en-GB" dirty="0"/>
            </a:br>
            <a:endParaRPr lang="en-GB" dirty="0"/>
          </a:p>
        </p:txBody>
      </p:sp>
    </p:spTree>
    <p:extLst>
      <p:ext uri="{BB962C8B-B14F-4D97-AF65-F5344CB8AC3E}">
        <p14:creationId xmlns:p14="http://schemas.microsoft.com/office/powerpoint/2010/main" val="2852360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GB" b="0" i="0" dirty="0">
                <a:solidFill>
                  <a:srgbClr val="555555"/>
                </a:solidFill>
                <a:effectLst/>
                <a:latin typeface="robotoregular"/>
              </a:rPr>
              <a:t>Effective communications boils down to saying (or relaying) the right information</a:t>
            </a:r>
          </a:p>
          <a:p>
            <a:r>
              <a:rPr lang="en-GB" b="0" i="0" dirty="0">
                <a:solidFill>
                  <a:srgbClr val="555555"/>
                </a:solidFill>
                <a:effectLst/>
                <a:latin typeface="robotoregular"/>
              </a:rPr>
              <a:t>Communication is done with senior executives, project team and with external stakeholders</a:t>
            </a:r>
          </a:p>
          <a:p>
            <a:br>
              <a:rPr lang="en-GB" dirty="0"/>
            </a:br>
            <a:endParaRPr lang="en-GB" dirty="0"/>
          </a:p>
        </p:txBody>
      </p:sp>
    </p:spTree>
    <p:extLst>
      <p:ext uri="{BB962C8B-B14F-4D97-AF65-F5344CB8AC3E}">
        <p14:creationId xmlns:p14="http://schemas.microsoft.com/office/powerpoint/2010/main" val="62651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95060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GB" dirty="0"/>
              <a:t>Often not taken seriously but strong bonds are made here.</a:t>
            </a:r>
          </a:p>
          <a:p>
            <a:r>
              <a:rPr lang="en-GB" b="1" dirty="0"/>
              <a:t>Internal communication </a:t>
            </a:r>
            <a:r>
              <a:rPr lang="en-GB" dirty="0"/>
              <a:t>must be monitored and feedback loops exist</a:t>
            </a:r>
          </a:p>
          <a:p>
            <a:r>
              <a:rPr lang="en-GB" dirty="0"/>
              <a:t>Intellectual barriers, psychological barriers, political barriers.</a:t>
            </a:r>
          </a:p>
          <a:p>
            <a:r>
              <a:rPr lang="en-GB" b="1" dirty="0"/>
              <a:t>Communication with outside world-</a:t>
            </a:r>
            <a:r>
              <a:rPr lang="en-GB" b="0" i="0" dirty="0">
                <a:solidFill>
                  <a:srgbClr val="555555"/>
                </a:solidFill>
                <a:effectLst/>
                <a:latin typeface="robotoregular"/>
              </a:rPr>
              <a:t>The project team must be clear on what information stakeholders, sponsors, and supporters need and require.</a:t>
            </a:r>
            <a:br>
              <a:rPr lang="en-GB" dirty="0"/>
            </a:br>
            <a:endParaRPr lang="en-GB" dirty="0"/>
          </a:p>
        </p:txBody>
      </p:sp>
    </p:spTree>
    <p:extLst>
      <p:ext uri="{BB962C8B-B14F-4D97-AF65-F5344CB8AC3E}">
        <p14:creationId xmlns:p14="http://schemas.microsoft.com/office/powerpoint/2010/main" val="4156929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GB" dirty="0"/>
              <a:t>There are a lot of uncertainties and unknowns and these can lead to decreased motivation and participation</a:t>
            </a:r>
          </a:p>
          <a:p>
            <a:r>
              <a:rPr lang="en-GB" dirty="0"/>
              <a:t>Best way to manage these is through communication</a:t>
            </a:r>
          </a:p>
        </p:txBody>
      </p:sp>
    </p:spTree>
    <p:extLst>
      <p:ext uri="{BB962C8B-B14F-4D97-AF65-F5344CB8AC3E}">
        <p14:creationId xmlns:p14="http://schemas.microsoft.com/office/powerpoint/2010/main" val="391197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398832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p: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953758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065427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GB" dirty="0"/>
              <a:t>Teams are more confident if they are empowered to create project mission, CSF, project scope.</a:t>
            </a:r>
          </a:p>
          <a:p>
            <a:r>
              <a:rPr lang="en-GB" dirty="0"/>
              <a:t>Project team must develop a “we mentality” with the customer</a:t>
            </a:r>
          </a:p>
          <a:p>
            <a:r>
              <a:rPr lang="en-GB" b="0" i="0" dirty="0">
                <a:solidFill>
                  <a:srgbClr val="555555"/>
                </a:solidFill>
                <a:effectLst/>
                <a:latin typeface="robotoregular"/>
              </a:rPr>
              <a:t>Motivate team members to develop a personal vision</a:t>
            </a:r>
            <a:endParaRPr lang="en-GB" dirty="0"/>
          </a:p>
        </p:txBody>
      </p:sp>
    </p:spTree>
    <p:extLst>
      <p:ext uri="{BB962C8B-B14F-4D97-AF65-F5344CB8AC3E}">
        <p14:creationId xmlns:p14="http://schemas.microsoft.com/office/powerpoint/2010/main" val="1058461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GB" b="0" i="0" dirty="0">
                <a:solidFill>
                  <a:srgbClr val="374151"/>
                </a:solidFill>
                <a:effectLst/>
                <a:latin typeface="Söhne"/>
              </a:rPr>
              <a:t>Power distance" is a concept that refers to the extent to which individuals in a society or an organization accept and expect unequal distribution of power. </a:t>
            </a:r>
            <a:endParaRPr lang="en-GB" dirty="0"/>
          </a:p>
        </p:txBody>
      </p:sp>
    </p:spTree>
    <p:extLst>
      <p:ext uri="{BB962C8B-B14F-4D97-AF65-F5344CB8AC3E}">
        <p14:creationId xmlns:p14="http://schemas.microsoft.com/office/powerpoint/2010/main" val="69213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71882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022106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568075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4087815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3074783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932295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829195da00_0_469: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829195da00_0_469: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956659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943932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GB" dirty="0"/>
              <a:t>Conflict-avoidant managers often seek conflict when it comes to other teams.</a:t>
            </a:r>
          </a:p>
          <a:p>
            <a:endParaRPr lang="en-GB" dirty="0"/>
          </a:p>
        </p:txBody>
      </p:sp>
    </p:spTree>
    <p:extLst>
      <p:ext uri="{BB962C8B-B14F-4D97-AF65-F5344CB8AC3E}">
        <p14:creationId xmlns:p14="http://schemas.microsoft.com/office/powerpoint/2010/main" val="42924976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829195da00_0_662: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829195da00_0_662: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829195da00_0_667: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829195da00_0_667: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3780359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99087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29195da00_0_484: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29195da00_0_484: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829195da00_0_493: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829195da00_0_493: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GB" dirty="0"/>
              <a:t>Teams can be virtual, multicultural or distributed and in some cases both.</a:t>
            </a:r>
          </a:p>
          <a:p>
            <a:endParaRPr lang="en-GB" dirty="0"/>
          </a:p>
        </p:txBody>
      </p:sp>
    </p:spTree>
    <p:extLst>
      <p:ext uri="{BB962C8B-B14F-4D97-AF65-F5344CB8AC3E}">
        <p14:creationId xmlns:p14="http://schemas.microsoft.com/office/powerpoint/2010/main" val="610259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GB" dirty="0"/>
              <a:t>There is a distinction between a team and a group.</a:t>
            </a:r>
          </a:p>
          <a:p>
            <a:r>
              <a:rPr lang="en-GB" dirty="0"/>
              <a:t>Teams are not generally formed voluntarily.</a:t>
            </a:r>
          </a:p>
          <a:p>
            <a:r>
              <a:rPr lang="en-GB" dirty="0"/>
              <a:t>Teams are explicitly designed and developed to meet specific goals.</a:t>
            </a:r>
          </a:p>
          <a:p>
            <a:r>
              <a:rPr lang="en-GB" dirty="0"/>
              <a:t>Groups are usually formed on a long term basis.</a:t>
            </a:r>
          </a:p>
          <a:p>
            <a:r>
              <a:rPr lang="en-GB" dirty="0"/>
              <a:t>Teams are disbanded after achieving a goal.</a:t>
            </a:r>
          </a:p>
          <a:p>
            <a:r>
              <a:rPr lang="en-GB" dirty="0"/>
              <a:t>Team purpose is different from that of an organisation </a:t>
            </a:r>
          </a:p>
        </p:txBody>
      </p:sp>
    </p:spTree>
    <p:extLst>
      <p:ext uri="{BB962C8B-B14F-4D97-AF65-F5344CB8AC3E}">
        <p14:creationId xmlns:p14="http://schemas.microsoft.com/office/powerpoint/2010/main" val="3157603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GB" sz="4800" b="0" i="0" dirty="0">
                <a:solidFill>
                  <a:srgbClr val="555555"/>
                </a:solidFill>
                <a:effectLst/>
                <a:latin typeface="robotoregular"/>
              </a:rPr>
              <a:t>Management is usually focused on classical functions such as planning, organizing, and controlling.</a:t>
            </a:r>
          </a:p>
          <a:p>
            <a:r>
              <a:rPr lang="en-GB" sz="7200" b="0" i="0" dirty="0">
                <a:solidFill>
                  <a:srgbClr val="555555"/>
                </a:solidFill>
                <a:effectLst/>
                <a:latin typeface="robotoregular"/>
              </a:rPr>
              <a:t>Leadership, on the other hand, is about motivating and guiding people to realize their potential and achieve tougher and challenging organizational goals.</a:t>
            </a:r>
            <a:br>
              <a:rPr lang="en-GB" sz="7200" dirty="0"/>
            </a:br>
            <a:endParaRPr lang="en-GB" sz="7200" b="0" i="0" dirty="0">
              <a:solidFill>
                <a:srgbClr val="555555"/>
              </a:solidFill>
              <a:effectLst/>
              <a:latin typeface="robotoregular"/>
            </a:endParaRPr>
          </a:p>
          <a:p>
            <a:br>
              <a:rPr lang="en-GB" sz="4800" dirty="0"/>
            </a:br>
            <a:endParaRPr lang="en-GB" sz="3200" b="1" i="0" u="none" strike="noStrike" cap="none" dirty="0">
              <a:solidFill>
                <a:schemeClr val="accent5"/>
              </a:solidFill>
              <a:latin typeface="Arial"/>
              <a:cs typeface="Arial"/>
              <a:sym typeface="Arial"/>
            </a:endParaRPr>
          </a:p>
        </p:txBody>
      </p:sp>
    </p:spTree>
    <p:extLst>
      <p:ext uri="{BB962C8B-B14F-4D97-AF65-F5344CB8AC3E}">
        <p14:creationId xmlns:p14="http://schemas.microsoft.com/office/powerpoint/2010/main" val="3776955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GB" b="0" i="0" dirty="0">
                <a:solidFill>
                  <a:srgbClr val="555555"/>
                </a:solidFill>
                <a:effectLst/>
                <a:latin typeface="robotoregular"/>
              </a:rPr>
              <a:t>The functional team structure is probably the one most familiar to the majority of us.</a:t>
            </a:r>
          </a:p>
          <a:p>
            <a:r>
              <a:rPr lang="en-GB" b="0" i="0" dirty="0">
                <a:solidFill>
                  <a:srgbClr val="555555"/>
                </a:solidFill>
                <a:effectLst/>
                <a:latin typeface="robotoregular"/>
              </a:rPr>
              <a:t>This is the typical hierarchical structure whereby frontline workers report to a first-level supervisor who reports to a manager who reports to a director and so on.</a:t>
            </a:r>
          </a:p>
          <a:p>
            <a:r>
              <a:rPr lang="en-GB" b="0" i="0" dirty="0">
                <a:solidFill>
                  <a:srgbClr val="555555"/>
                </a:solidFill>
                <a:effectLst/>
                <a:latin typeface="robotoregular"/>
              </a:rPr>
              <a:t>Functional teams are unable to make decisions quickly at low levels of organizations.</a:t>
            </a:r>
          </a:p>
          <a:p>
            <a:r>
              <a:rPr lang="en-GB" b="0" i="0" dirty="0">
                <a:solidFill>
                  <a:srgbClr val="555555"/>
                </a:solidFill>
                <a:effectLst/>
                <a:latin typeface="robotoregular"/>
              </a:rPr>
              <a:t>Self directed teams allow for free-flowing communication between each team member and between team members and the client community.</a:t>
            </a:r>
          </a:p>
          <a:p>
            <a:r>
              <a:rPr lang="en-GB" b="0" i="0" dirty="0">
                <a:solidFill>
                  <a:srgbClr val="555555"/>
                </a:solidFill>
                <a:effectLst/>
                <a:latin typeface="robotoregular"/>
              </a:rPr>
              <a:t>Cross functional teams are intimately connected with the clients and with each other to form a cohesive, tight-knit organization.</a:t>
            </a:r>
          </a:p>
          <a:p>
            <a:r>
              <a:rPr lang="en-GB" b="0" i="0" dirty="0">
                <a:solidFill>
                  <a:srgbClr val="555555"/>
                </a:solidFill>
                <a:effectLst/>
                <a:latin typeface="robotoregular"/>
              </a:rPr>
              <a:t>Cross functional teams allow quick movement and quick change of direction.</a:t>
            </a:r>
          </a:p>
          <a:p>
            <a:r>
              <a:rPr lang="en-GB" b="0" i="0" dirty="0">
                <a:solidFill>
                  <a:srgbClr val="555555"/>
                </a:solidFill>
                <a:effectLst/>
                <a:latin typeface="robotoregular"/>
              </a:rPr>
              <a:t>Hybrid teams use a mixture of team types depending on the team members and the situation of the particular project.</a:t>
            </a:r>
          </a:p>
          <a:p>
            <a:r>
              <a:rPr lang="en-GB" b="0" i="0" dirty="0">
                <a:solidFill>
                  <a:srgbClr val="555555"/>
                </a:solidFill>
                <a:effectLst/>
                <a:latin typeface="robotoregular"/>
              </a:rPr>
              <a:t>Hybrid teams are typical in matrix organisation.</a:t>
            </a:r>
            <a:br>
              <a:rPr lang="en-GB" dirty="0"/>
            </a:br>
            <a:br>
              <a:rPr lang="en-GB" dirty="0"/>
            </a:br>
            <a:br>
              <a:rPr lang="en-GB" dirty="0"/>
            </a:br>
            <a:endParaRPr lang="en-GB" dirty="0"/>
          </a:p>
        </p:txBody>
      </p:sp>
    </p:spTree>
    <p:extLst>
      <p:ext uri="{BB962C8B-B14F-4D97-AF65-F5344CB8AC3E}">
        <p14:creationId xmlns:p14="http://schemas.microsoft.com/office/powerpoint/2010/main" val="3057237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UoS" type="title">
  <p:cSld name="TITLE">
    <p:bg>
      <p:bgPr>
        <a:solidFill>
          <a:srgbClr val="2D2D2B"/>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685800" y="2895600"/>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p2"/>
          <p:cNvSpPr txBox="1">
            <a:spLocks noGrp="1"/>
          </p:cNvSpPr>
          <p:nvPr>
            <p:ph type="ctrTitle"/>
          </p:nvPr>
        </p:nvSpPr>
        <p:spPr>
          <a:xfrm>
            <a:off x="457200" y="1219200"/>
            <a:ext cx="5783400" cy="1457400"/>
          </a:xfrm>
          <a:prstGeom prst="rect">
            <a:avLst/>
          </a:prstGeom>
        </p:spPr>
        <p:txBody>
          <a:bodyPr spcFirstLastPara="1" wrap="square" lIns="91425" tIns="91425" rIns="91425" bIns="91425" anchor="b" anchorCtr="0">
            <a:normAutofit/>
          </a:bodyPr>
          <a:lstStyle>
            <a:lvl1pPr lvl="0">
              <a:spcBef>
                <a:spcPts val="0"/>
              </a:spcBef>
              <a:spcAft>
                <a:spcPts val="0"/>
              </a:spcAft>
              <a:buSzPts val="4000"/>
              <a:buNone/>
              <a:defRPr sz="4000" b="1"/>
            </a:lvl1pPr>
            <a:lvl2pPr lvl="1" algn="ctr">
              <a:spcBef>
                <a:spcPts val="0"/>
              </a:spcBef>
              <a:spcAft>
                <a:spcPts val="0"/>
              </a:spcAft>
              <a:buSzPts val="4000"/>
              <a:buFont typeface="Arial"/>
              <a:buNone/>
              <a:defRPr sz="4000">
                <a:latin typeface="Arial"/>
                <a:ea typeface="Arial"/>
                <a:cs typeface="Arial"/>
                <a:sym typeface="Arial"/>
              </a:defRPr>
            </a:lvl2pPr>
            <a:lvl3pPr lvl="2" algn="ctr">
              <a:spcBef>
                <a:spcPts val="0"/>
              </a:spcBef>
              <a:spcAft>
                <a:spcPts val="0"/>
              </a:spcAft>
              <a:buSzPts val="4000"/>
              <a:buFont typeface="Arial"/>
              <a:buNone/>
              <a:defRPr sz="4000">
                <a:latin typeface="Arial"/>
                <a:ea typeface="Arial"/>
                <a:cs typeface="Arial"/>
                <a:sym typeface="Arial"/>
              </a:defRPr>
            </a:lvl3pPr>
            <a:lvl4pPr lvl="3" algn="ctr">
              <a:spcBef>
                <a:spcPts val="0"/>
              </a:spcBef>
              <a:spcAft>
                <a:spcPts val="0"/>
              </a:spcAft>
              <a:buSzPts val="4000"/>
              <a:buFont typeface="Arial"/>
              <a:buNone/>
              <a:defRPr sz="4000">
                <a:latin typeface="Arial"/>
                <a:ea typeface="Arial"/>
                <a:cs typeface="Arial"/>
                <a:sym typeface="Arial"/>
              </a:defRPr>
            </a:lvl4pPr>
            <a:lvl5pPr lvl="4" algn="ctr">
              <a:spcBef>
                <a:spcPts val="0"/>
              </a:spcBef>
              <a:spcAft>
                <a:spcPts val="0"/>
              </a:spcAft>
              <a:buSzPts val="4000"/>
              <a:buFont typeface="Arial"/>
              <a:buNone/>
              <a:defRPr sz="4000">
                <a:latin typeface="Arial"/>
                <a:ea typeface="Arial"/>
                <a:cs typeface="Arial"/>
                <a:sym typeface="Arial"/>
              </a:defRPr>
            </a:lvl5pPr>
            <a:lvl6pPr lvl="5" algn="ctr">
              <a:spcBef>
                <a:spcPts val="0"/>
              </a:spcBef>
              <a:spcAft>
                <a:spcPts val="0"/>
              </a:spcAft>
              <a:buSzPts val="4000"/>
              <a:buFont typeface="Arial"/>
              <a:buNone/>
              <a:defRPr sz="4000">
                <a:latin typeface="Arial"/>
                <a:ea typeface="Arial"/>
                <a:cs typeface="Arial"/>
                <a:sym typeface="Arial"/>
              </a:defRPr>
            </a:lvl6pPr>
            <a:lvl7pPr lvl="6" algn="ctr">
              <a:spcBef>
                <a:spcPts val="0"/>
              </a:spcBef>
              <a:spcAft>
                <a:spcPts val="0"/>
              </a:spcAft>
              <a:buSzPts val="4000"/>
              <a:buFont typeface="Arial"/>
              <a:buNone/>
              <a:defRPr sz="4000">
                <a:latin typeface="Arial"/>
                <a:ea typeface="Arial"/>
                <a:cs typeface="Arial"/>
                <a:sym typeface="Arial"/>
              </a:defRPr>
            </a:lvl7pPr>
            <a:lvl8pPr lvl="7" algn="ctr">
              <a:spcBef>
                <a:spcPts val="0"/>
              </a:spcBef>
              <a:spcAft>
                <a:spcPts val="0"/>
              </a:spcAft>
              <a:buSzPts val="4000"/>
              <a:buFont typeface="Arial"/>
              <a:buNone/>
              <a:defRPr sz="4000">
                <a:latin typeface="Arial"/>
                <a:ea typeface="Arial"/>
                <a:cs typeface="Arial"/>
                <a:sym typeface="Arial"/>
              </a:defRPr>
            </a:lvl8pPr>
            <a:lvl9pPr lvl="8" algn="ctr">
              <a:spcBef>
                <a:spcPts val="0"/>
              </a:spcBef>
              <a:spcAft>
                <a:spcPts val="0"/>
              </a:spcAft>
              <a:buSzPts val="4000"/>
              <a:buFont typeface="Arial"/>
              <a:buNone/>
              <a:defRPr sz="4000">
                <a:latin typeface="Arial"/>
                <a:ea typeface="Arial"/>
                <a:cs typeface="Arial"/>
                <a:sym typeface="Arial"/>
              </a:defRPr>
            </a:lvl9pPr>
          </a:lstStyle>
          <a:p>
            <a:endParaRPr/>
          </a:p>
        </p:txBody>
      </p:sp>
      <p:sp>
        <p:nvSpPr>
          <p:cNvPr id="12" name="Google Shape;12;p2"/>
          <p:cNvSpPr txBox="1">
            <a:spLocks noGrp="1"/>
          </p:cNvSpPr>
          <p:nvPr>
            <p:ph type="subTitle" idx="1"/>
          </p:nvPr>
        </p:nvSpPr>
        <p:spPr>
          <a:xfrm>
            <a:off x="465000" y="3200400"/>
            <a:ext cx="5783400" cy="90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1pPr>
            <a:lvl2pPr lvl="1">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2pPr>
            <a:lvl3pPr lvl="2">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3pPr>
            <a:lvl4pPr lvl="3">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4pPr>
            <a:lvl5pPr lvl="4">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5pPr>
            <a:lvl6pPr lvl="5">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6pPr>
            <a:lvl7pPr lvl="6">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7pPr>
            <a:lvl8pPr lvl="7">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8pPr>
            <a:lvl9pPr lvl="8">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pic>
        <p:nvPicPr>
          <p:cNvPr id="14" name="Google Shape;14;p2"/>
          <p:cNvPicPr preferRelativeResize="0"/>
          <p:nvPr/>
        </p:nvPicPr>
        <p:blipFill rotWithShape="1">
          <a:blip r:embed="rId2">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sp>
        <p:nvSpPr>
          <p:cNvPr id="63" name="Google Shape;63;p13"/>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4" name="Google Shape;64;p13"/>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65" name="Google Shape;65;p13"/>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66" name="Google Shape;66;p13"/>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67" name="Google Shape;67;p1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8" name="Google Shape;68;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71" name="Google Shape;7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15"/>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5"/>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75" name="Google Shape;75;p15"/>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76" name="Google Shape;7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Google Shape;7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5666EE-63F7-4181-A465-089059BFF923}" type="datetimeFigureOut">
              <a:rPr lang="en-ZA" smtClean="0"/>
              <a:pPr/>
              <a:t>2024/01/12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885D916-E60E-432A-A567-0183EA6E1E13}" type="slidenum">
              <a:rPr lang="en-ZA" smtClean="0"/>
              <a:pPr/>
              <a:t>‹#›</a:t>
            </a:fld>
            <a:endParaRPr lang="en-ZA"/>
          </a:p>
        </p:txBody>
      </p:sp>
    </p:spTree>
    <p:extLst>
      <p:ext uri="{BB962C8B-B14F-4D97-AF65-F5344CB8AC3E}">
        <p14:creationId xmlns:p14="http://schemas.microsoft.com/office/powerpoint/2010/main" val="2584416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5"/>
        <p:cNvGrpSpPr/>
        <p:nvPr/>
      </p:nvGrpSpPr>
      <p:grpSpPr>
        <a:xfrm>
          <a:off x="0" y="0"/>
          <a:ext cx="0" cy="0"/>
          <a:chOff x="0" y="0"/>
          <a:chExt cx="0" cy="0"/>
        </a:xfrm>
      </p:grpSpPr>
      <p:cxnSp>
        <p:nvCxnSpPr>
          <p:cNvPr id="16" name="Google Shape;16;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7" name="Google Shape;17;p3"/>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a:spcBef>
                <a:spcPts val="0"/>
              </a:spcBef>
              <a:spcAft>
                <a:spcPts val="0"/>
              </a:spcAft>
              <a:buClr>
                <a:srgbClr val="2D2D2B"/>
              </a:buClr>
              <a:buSzPts val="4600"/>
              <a:buNone/>
              <a:defRPr sz="4600" b="1">
                <a:solidFill>
                  <a:srgbClr val="2D2D2B"/>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pic>
        <p:nvPicPr>
          <p:cNvPr id="19" name="Google Shape;19;p3"/>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alphaModFix/>
          </a:blip>
          <a:stretch>
            <a:fillRect/>
          </a:stretch>
        </a:blipFill>
        <a:effectLst/>
      </p:bgPr>
    </p:bg>
    <p:spTree>
      <p:nvGrpSpPr>
        <p:cNvPr id="1" name="Shape 20"/>
        <p:cNvGrpSpPr/>
        <p:nvPr/>
      </p:nvGrpSpPr>
      <p:grpSpPr>
        <a:xfrm>
          <a:off x="0" y="0"/>
          <a:ext cx="0" cy="0"/>
          <a:chOff x="0" y="0"/>
          <a:chExt cx="0" cy="0"/>
        </a:xfrm>
      </p:grpSpPr>
      <p:cxnSp>
        <p:nvCxnSpPr>
          <p:cNvPr id="21" name="Google Shape;21;p4"/>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rtl="0">
              <a:spcBef>
                <a:spcPts val="0"/>
              </a:spcBef>
              <a:spcAft>
                <a:spcPts val="0"/>
              </a:spcAft>
              <a:buClr>
                <a:srgbClr val="2D2D2B"/>
              </a:buClr>
              <a:buSzPts val="4600"/>
              <a:buNone/>
              <a:defRPr sz="4600" b="1">
                <a:solidFill>
                  <a:srgbClr val="2D2D2B"/>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24" name="Google Shape;24;p4"/>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1 1">
  <p:cSld name="SECTION_HEADER_1_1_1">
    <p:bg>
      <p:bgPr>
        <a:blipFill>
          <a:blip r:embed="rId2">
            <a:alphaModFix/>
          </a:blip>
          <a:stretch>
            <a:fillRect/>
          </a:stretch>
        </a:blipFill>
        <a:effectLst/>
      </p:bgPr>
    </p:bg>
    <p:spTree>
      <p:nvGrpSpPr>
        <p:cNvPr id="1" name="Shape 30"/>
        <p:cNvGrpSpPr/>
        <p:nvPr/>
      </p:nvGrpSpPr>
      <p:grpSpPr>
        <a:xfrm>
          <a:off x="0" y="0"/>
          <a:ext cx="0" cy="0"/>
          <a:chOff x="0" y="0"/>
          <a:chExt cx="0" cy="0"/>
        </a:xfrm>
      </p:grpSpPr>
      <p:cxnSp>
        <p:nvCxnSpPr>
          <p:cNvPr id="31" name="Google Shape;31;p6"/>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32" name="Google Shape;32;p6"/>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rtl="0">
              <a:spcBef>
                <a:spcPts val="0"/>
              </a:spcBef>
              <a:spcAft>
                <a:spcPts val="0"/>
              </a:spcAft>
              <a:buClr>
                <a:srgbClr val="2D2D2B"/>
              </a:buClr>
              <a:buSzPts val="4600"/>
              <a:buNone/>
              <a:defRPr sz="4600" b="1">
                <a:solidFill>
                  <a:srgbClr val="2D2D2B"/>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34" name="Google Shape;34;p6"/>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1 1 1">
  <p:cSld name="SECTION_HEADER_1_1_1_1">
    <p:bg>
      <p:bgPr>
        <a:blipFill>
          <a:blip r:embed="rId2">
            <a:alphaModFix/>
          </a:blip>
          <a:stretch>
            <a:fillRect/>
          </a:stretch>
        </a:blipFill>
        <a:effectLst/>
      </p:bgPr>
    </p:bg>
    <p:spTree>
      <p:nvGrpSpPr>
        <p:cNvPr id="1" name="Shape 35"/>
        <p:cNvGrpSpPr/>
        <p:nvPr/>
      </p:nvGrpSpPr>
      <p:grpSpPr>
        <a:xfrm>
          <a:off x="0" y="0"/>
          <a:ext cx="0" cy="0"/>
          <a:chOff x="0" y="0"/>
          <a:chExt cx="0" cy="0"/>
        </a:xfrm>
      </p:grpSpPr>
      <p:cxnSp>
        <p:nvCxnSpPr>
          <p:cNvPr id="36" name="Google Shape;36;p7"/>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37" name="Google Shape;37;p7"/>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rtl="0">
              <a:spcBef>
                <a:spcPts val="0"/>
              </a:spcBef>
              <a:spcAft>
                <a:spcPts val="0"/>
              </a:spcAft>
              <a:buClr>
                <a:srgbClr val="2D2D2B"/>
              </a:buClr>
              <a:buSzPts val="4600"/>
              <a:buNone/>
              <a:defRPr sz="4600" b="1">
                <a:solidFill>
                  <a:srgbClr val="2D2D2B"/>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39" name="Google Shape;39;p7"/>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cxnSp>
        <p:nvCxnSpPr>
          <p:cNvPr id="41" name="Google Shape;41;p8"/>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42" name="Google Shape;42;p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3" name="Google Shape;43;p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cxnSp>
        <p:nvCxnSpPr>
          <p:cNvPr id="46" name="Google Shape;46;p9"/>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47" name="Google Shape;47;p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8" name="Google Shape;48;p9"/>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9"/>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0" name="Google Shape;5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cxnSp>
        <p:nvCxnSpPr>
          <p:cNvPr id="55" name="Google Shape;55;p11"/>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56" name="Google Shape;56;p11"/>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11"/>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None/>
              <a:defRPr sz="3000" b="1">
                <a:solidFill>
                  <a:schemeClr val="dk1"/>
                </a:solidFill>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Char char="●"/>
              <a:defRPr sz="1800">
                <a:solidFill>
                  <a:schemeClr val="dk1"/>
                </a:solidFill>
              </a:defRPr>
            </a:lvl1pPr>
            <a:lvl2pPr marL="914400" lvl="1" indent="-317500">
              <a:lnSpc>
                <a:spcPct val="115000"/>
              </a:lnSpc>
              <a:spcBef>
                <a:spcPts val="0"/>
              </a:spcBef>
              <a:spcAft>
                <a:spcPts val="0"/>
              </a:spcAft>
              <a:buClr>
                <a:schemeClr val="dk1"/>
              </a:buClr>
              <a:buSzPts val="1400"/>
              <a:buChar char="○"/>
              <a:defRPr>
                <a:solidFill>
                  <a:schemeClr val="dk1"/>
                </a:solidFill>
              </a:defRPr>
            </a:lvl2pPr>
            <a:lvl3pPr marL="1371600" lvl="2" indent="-317500">
              <a:lnSpc>
                <a:spcPct val="115000"/>
              </a:lnSpc>
              <a:spcBef>
                <a:spcPts val="0"/>
              </a:spcBef>
              <a:spcAft>
                <a:spcPts val="0"/>
              </a:spcAft>
              <a:buClr>
                <a:schemeClr val="dk1"/>
              </a:buClr>
              <a:buSzPts val="1400"/>
              <a:buChar char="■"/>
              <a:defRPr>
                <a:solidFill>
                  <a:schemeClr val="dk1"/>
                </a:solidFill>
              </a:defRPr>
            </a:lvl3pPr>
            <a:lvl4pPr marL="1828800" lvl="3" indent="-317500">
              <a:lnSpc>
                <a:spcPct val="115000"/>
              </a:lnSpc>
              <a:spcBef>
                <a:spcPts val="0"/>
              </a:spcBef>
              <a:spcAft>
                <a:spcPts val="0"/>
              </a:spcAft>
              <a:buClr>
                <a:schemeClr val="dk1"/>
              </a:buClr>
              <a:buSzPts val="1400"/>
              <a:buChar char="●"/>
              <a:defRPr>
                <a:solidFill>
                  <a:schemeClr val="dk1"/>
                </a:solidFill>
              </a:defRPr>
            </a:lvl4pPr>
            <a:lvl5pPr marL="2286000" lvl="4" indent="-317500">
              <a:lnSpc>
                <a:spcPct val="115000"/>
              </a:lnSpc>
              <a:spcBef>
                <a:spcPts val="0"/>
              </a:spcBef>
              <a:spcAft>
                <a:spcPts val="0"/>
              </a:spcAft>
              <a:buClr>
                <a:schemeClr val="dk1"/>
              </a:buClr>
              <a:buSzPts val="1400"/>
              <a:buChar char="○"/>
              <a:defRPr>
                <a:solidFill>
                  <a:schemeClr val="dk1"/>
                </a:solidFill>
              </a:defRPr>
            </a:lvl5pPr>
            <a:lvl6pPr marL="2743200" lvl="5" indent="-317500">
              <a:lnSpc>
                <a:spcPct val="115000"/>
              </a:lnSpc>
              <a:spcBef>
                <a:spcPts val="0"/>
              </a:spcBef>
              <a:spcAft>
                <a:spcPts val="0"/>
              </a:spcAft>
              <a:buClr>
                <a:schemeClr val="dk1"/>
              </a:buClr>
              <a:buSzPts val="1400"/>
              <a:buChar char="■"/>
              <a:defRPr>
                <a:solidFill>
                  <a:schemeClr val="dk1"/>
                </a:solidFill>
              </a:defRPr>
            </a:lvl6pPr>
            <a:lvl7pPr marL="3200400" lvl="6" indent="-317500">
              <a:lnSpc>
                <a:spcPct val="115000"/>
              </a:lnSpc>
              <a:spcBef>
                <a:spcPts val="0"/>
              </a:spcBef>
              <a:spcAft>
                <a:spcPts val="0"/>
              </a:spcAft>
              <a:buClr>
                <a:schemeClr val="dk1"/>
              </a:buClr>
              <a:buSzPts val="1400"/>
              <a:buChar char="●"/>
              <a:defRPr>
                <a:solidFill>
                  <a:schemeClr val="dk1"/>
                </a:solidFill>
              </a:defRPr>
            </a:lvl7pPr>
            <a:lvl8pPr marL="3657600" lvl="7" indent="-317500">
              <a:lnSpc>
                <a:spcPct val="115000"/>
              </a:lnSpc>
              <a:spcBef>
                <a:spcPts val="0"/>
              </a:spcBef>
              <a:spcAft>
                <a:spcPts val="0"/>
              </a:spcAft>
              <a:buClr>
                <a:schemeClr val="dk1"/>
              </a:buClr>
              <a:buSzPts val="1400"/>
              <a:buChar char="○"/>
              <a:defRPr>
                <a:solidFill>
                  <a:schemeClr val="dk1"/>
                </a:solidFill>
              </a:defRPr>
            </a:lvl8pPr>
            <a:lvl9pPr marL="4114800" lvl="8" indent="-317500">
              <a:lnSpc>
                <a:spcPct val="115000"/>
              </a:lnSpc>
              <a:spcBef>
                <a:spcPts val="0"/>
              </a:spcBef>
              <a:spcAft>
                <a:spcPts val="0"/>
              </a:spcAft>
              <a:buClr>
                <a:schemeClr val="dk1"/>
              </a:buClr>
              <a:buSzPts val="1400"/>
              <a:buChar char="■"/>
              <a:defRPr>
                <a:solidFill>
                  <a:schemeClr val="dk1"/>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 id="2147483661" r:id="rId12"/>
    <p:sldLayoutId id="2147483662" r:id="rId13"/>
    <p:sldLayoutId id="2147483664"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0.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24.xml"/><Relationship Id="rId5" Type="http://schemas.openxmlformats.org/officeDocument/2006/relationships/slideLayout" Target="../slideLayouts/slideLayout13.xml"/><Relationship Id="rId4" Type="http://schemas.openxmlformats.org/officeDocument/2006/relationships/tags" Target="../tags/tag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30.xml"/><Relationship Id="rId5" Type="http://schemas.openxmlformats.org/officeDocument/2006/relationships/slideLayout" Target="../slideLayouts/slideLayout13.xml"/><Relationship Id="rId4" Type="http://schemas.openxmlformats.org/officeDocument/2006/relationships/tags" Target="../tags/tag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12.xml"/><Relationship Id="rId7" Type="http://schemas.openxmlformats.org/officeDocument/2006/relationships/image" Target="../media/image1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35.xml"/><Relationship Id="rId5" Type="http://schemas.openxmlformats.org/officeDocument/2006/relationships/slideLayout" Target="../slideLayouts/slideLayout13.xml"/><Relationship Id="rId4" Type="http://schemas.openxmlformats.org/officeDocument/2006/relationships/tags" Target="../tags/tag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F99C2E-18B5-2257-542B-4EE58BC1893B}"/>
              </a:ext>
            </a:extLst>
          </p:cNvPr>
          <p:cNvSpPr>
            <a:spLocks noGrp="1"/>
          </p:cNvSpPr>
          <p:nvPr>
            <p:ph type="body" idx="1"/>
          </p:nvPr>
        </p:nvSpPr>
        <p:spPr/>
        <p:txBody>
          <a:bodyPr>
            <a:normAutofit/>
          </a:bodyPr>
          <a:lstStyle/>
          <a:p>
            <a:r>
              <a:rPr lang="en-GB" sz="3200" b="0" i="0" dirty="0">
                <a:solidFill>
                  <a:schemeClr val="tx1"/>
                </a:solidFill>
                <a:effectLst/>
                <a:latin typeface="Söhne"/>
              </a:rPr>
              <a:t>What's one skill you possess that you think will contribute significantly to the success of this project team, and how did you develop it?</a:t>
            </a:r>
            <a:endParaRPr lang="en-GB" sz="3200" dirty="0">
              <a:solidFill>
                <a:schemeClr val="tx1"/>
              </a:solidFill>
            </a:endParaRPr>
          </a:p>
        </p:txBody>
      </p:sp>
      <p:sp>
        <p:nvSpPr>
          <p:cNvPr id="4" name="Slide Number Placeholder 3">
            <a:extLst>
              <a:ext uri="{FF2B5EF4-FFF2-40B4-BE49-F238E27FC236}">
                <a16:creationId xmlns:a16="http://schemas.microsoft.com/office/drawing/2014/main" id="{DD004744-60EA-CBBA-1098-DA0B1FCB68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dirty="0"/>
          </a:p>
        </p:txBody>
      </p:sp>
    </p:spTree>
    <p:extLst>
      <p:ext uri="{BB962C8B-B14F-4D97-AF65-F5344CB8AC3E}">
        <p14:creationId xmlns:p14="http://schemas.microsoft.com/office/powerpoint/2010/main" val="2032120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8897-0E76-7A5B-1956-9FC06D5ED49D}"/>
              </a:ext>
            </a:extLst>
          </p:cNvPr>
          <p:cNvSpPr>
            <a:spLocks noGrp="1"/>
          </p:cNvSpPr>
          <p:nvPr>
            <p:ph type="title"/>
          </p:nvPr>
        </p:nvSpPr>
        <p:spPr>
          <a:xfrm>
            <a:off x="387900" y="458025"/>
            <a:ext cx="8756100" cy="831932"/>
          </a:xfrm>
        </p:spPr>
        <p:txBody>
          <a:bodyPr>
            <a:normAutofit/>
          </a:bodyPr>
          <a:lstStyle/>
          <a:p>
            <a:r>
              <a:rPr lang="en-GB" sz="2900" dirty="0">
                <a:solidFill>
                  <a:schemeClr val="accent5"/>
                </a:solidFill>
              </a:rPr>
              <a:t>Stages in Team Development</a:t>
            </a:r>
          </a:p>
        </p:txBody>
      </p:sp>
      <p:sp>
        <p:nvSpPr>
          <p:cNvPr id="3" name="Text Placeholder 2">
            <a:extLst>
              <a:ext uri="{FF2B5EF4-FFF2-40B4-BE49-F238E27FC236}">
                <a16:creationId xmlns:a16="http://schemas.microsoft.com/office/drawing/2014/main" id="{63C08A60-2110-B68B-0E5B-9C01DF3415C5}"/>
              </a:ext>
            </a:extLst>
          </p:cNvPr>
          <p:cNvSpPr>
            <a:spLocks noGrp="1"/>
          </p:cNvSpPr>
          <p:nvPr>
            <p:ph type="body" idx="1"/>
          </p:nvPr>
        </p:nvSpPr>
        <p:spPr>
          <a:xfrm>
            <a:off x="387900" y="3442801"/>
            <a:ext cx="8368200" cy="1614016"/>
          </a:xfrm>
        </p:spPr>
        <p:txBody>
          <a:bodyPr>
            <a:noAutofit/>
          </a:bodyPr>
          <a:lstStyle/>
          <a:p>
            <a:r>
              <a:rPr lang="en-GB" sz="1600" dirty="0"/>
              <a:t>Proposed by Bruce Tuckman in 1965 with four stages and added the fifth in 1970s.</a:t>
            </a:r>
          </a:p>
          <a:p>
            <a:r>
              <a:rPr lang="en-GB" sz="1600" dirty="0"/>
              <a:t>Model explains how the team develops maturity and ability, establishes relationships among the members.</a:t>
            </a:r>
          </a:p>
          <a:p>
            <a:r>
              <a:rPr lang="en-GB" sz="1600" dirty="0"/>
              <a:t>Productivity is very high at forming stage, deeps at storming starts to pick at norming and is at peak at performing stage.</a:t>
            </a:r>
          </a:p>
        </p:txBody>
      </p:sp>
      <p:sp>
        <p:nvSpPr>
          <p:cNvPr id="4" name="Slide Number Placeholder 3">
            <a:extLst>
              <a:ext uri="{FF2B5EF4-FFF2-40B4-BE49-F238E27FC236}">
                <a16:creationId xmlns:a16="http://schemas.microsoft.com/office/drawing/2014/main" id="{08F16D46-425C-3BEE-BBA8-239ADD10C8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dirty="0"/>
          </a:p>
        </p:txBody>
      </p:sp>
      <p:pic>
        <p:nvPicPr>
          <p:cNvPr id="1026" name="Picture 2" descr="Picture">
            <a:extLst>
              <a:ext uri="{FF2B5EF4-FFF2-40B4-BE49-F238E27FC236}">
                <a16:creationId xmlns:a16="http://schemas.microsoft.com/office/drawing/2014/main" id="{587038D7-D938-0BFD-C907-0177C044A8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271" y="1195464"/>
            <a:ext cx="6863554" cy="2247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008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1BB8-4850-E5AC-B46A-26A0F5DF127D}"/>
              </a:ext>
            </a:extLst>
          </p:cNvPr>
          <p:cNvSpPr>
            <a:spLocks noGrp="1"/>
          </p:cNvSpPr>
          <p:nvPr>
            <p:ph type="title"/>
          </p:nvPr>
        </p:nvSpPr>
        <p:spPr>
          <a:xfrm>
            <a:off x="448860" y="182891"/>
            <a:ext cx="8368200" cy="559900"/>
          </a:xfrm>
        </p:spPr>
        <p:txBody>
          <a:bodyPr>
            <a:noAutofit/>
          </a:bodyPr>
          <a:lstStyle/>
          <a:p>
            <a:r>
              <a:rPr lang="en-GB" sz="2900" dirty="0">
                <a:solidFill>
                  <a:schemeClr val="accent5"/>
                </a:solidFill>
              </a:rPr>
              <a:t>Project Team Processes</a:t>
            </a:r>
          </a:p>
        </p:txBody>
      </p:sp>
      <p:sp>
        <p:nvSpPr>
          <p:cNvPr id="3" name="Text Placeholder 2">
            <a:extLst>
              <a:ext uri="{FF2B5EF4-FFF2-40B4-BE49-F238E27FC236}">
                <a16:creationId xmlns:a16="http://schemas.microsoft.com/office/drawing/2014/main" id="{0387C09C-D6B5-C8F8-E56B-766B2E66256D}"/>
              </a:ext>
            </a:extLst>
          </p:cNvPr>
          <p:cNvSpPr>
            <a:spLocks noGrp="1"/>
          </p:cNvSpPr>
          <p:nvPr>
            <p:ph type="body" idx="1"/>
          </p:nvPr>
        </p:nvSpPr>
        <p:spPr>
          <a:xfrm>
            <a:off x="178311" y="1335088"/>
            <a:ext cx="3679586" cy="2321472"/>
          </a:xfrm>
        </p:spPr>
        <p:txBody>
          <a:bodyPr>
            <a:normAutofit/>
          </a:bodyPr>
          <a:lstStyle/>
          <a:p>
            <a:r>
              <a:rPr lang="en-GB" dirty="0"/>
              <a:t>Team development can be seen as three action phases.</a:t>
            </a:r>
          </a:p>
          <a:p>
            <a:r>
              <a:rPr lang="en-GB" dirty="0"/>
              <a:t>Team development can be seen as three action phases.</a:t>
            </a:r>
          </a:p>
          <a:p>
            <a:endParaRPr lang="en-GB" dirty="0"/>
          </a:p>
          <a:p>
            <a:endParaRPr lang="en-GB" dirty="0"/>
          </a:p>
        </p:txBody>
      </p:sp>
      <p:sp>
        <p:nvSpPr>
          <p:cNvPr id="4" name="Slide Number Placeholder 3">
            <a:extLst>
              <a:ext uri="{FF2B5EF4-FFF2-40B4-BE49-F238E27FC236}">
                <a16:creationId xmlns:a16="http://schemas.microsoft.com/office/drawing/2014/main" id="{D9E1808C-275B-88E5-7EAB-F14B325181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dirty="0"/>
          </a:p>
        </p:txBody>
      </p:sp>
      <p:pic>
        <p:nvPicPr>
          <p:cNvPr id="6" name="Picture 5">
            <a:extLst>
              <a:ext uri="{FF2B5EF4-FFF2-40B4-BE49-F238E27FC236}">
                <a16:creationId xmlns:a16="http://schemas.microsoft.com/office/drawing/2014/main" id="{83FB48B4-BA64-E7C2-5356-A6C60293BFD0}"/>
              </a:ext>
            </a:extLst>
          </p:cNvPr>
          <p:cNvPicPr>
            <a:picLocks noChangeAspect="1"/>
          </p:cNvPicPr>
          <p:nvPr/>
        </p:nvPicPr>
        <p:blipFill>
          <a:blip r:embed="rId3"/>
          <a:stretch>
            <a:fillRect/>
          </a:stretch>
        </p:blipFill>
        <p:spPr>
          <a:xfrm>
            <a:off x="3955613" y="1335088"/>
            <a:ext cx="4944546" cy="3074329"/>
          </a:xfrm>
          <a:prstGeom prst="rect">
            <a:avLst/>
          </a:prstGeom>
        </p:spPr>
      </p:pic>
      <p:sp>
        <p:nvSpPr>
          <p:cNvPr id="7" name="Text Placeholder 2">
            <a:extLst>
              <a:ext uri="{FF2B5EF4-FFF2-40B4-BE49-F238E27FC236}">
                <a16:creationId xmlns:a16="http://schemas.microsoft.com/office/drawing/2014/main" id="{04BD2193-BE97-00FF-52D7-20CA10E63CCD}"/>
              </a:ext>
            </a:extLst>
          </p:cNvPr>
          <p:cNvSpPr txBox="1">
            <a:spLocks/>
          </p:cNvSpPr>
          <p:nvPr/>
        </p:nvSpPr>
        <p:spPr>
          <a:xfrm>
            <a:off x="4302035" y="4514000"/>
            <a:ext cx="3683726" cy="284423"/>
          </a:xfrm>
          <a:prstGeom prst="rect">
            <a:avLst/>
          </a:prstGeom>
          <a:noFill/>
          <a:ln>
            <a:noFill/>
          </a:ln>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r>
              <a:rPr lang="en-GB" sz="1000" b="0" i="0" dirty="0">
                <a:solidFill>
                  <a:schemeClr val="tx1"/>
                </a:solidFill>
                <a:effectLst/>
                <a:latin typeface="robotoregular"/>
              </a:rPr>
              <a:t>Project </a:t>
            </a:r>
            <a:r>
              <a:rPr lang="en-GB" sz="1000" dirty="0">
                <a:solidFill>
                  <a:schemeClr val="tx1"/>
                </a:solidFill>
                <a:latin typeface="robotoregular"/>
              </a:rPr>
              <a:t>Team processes( </a:t>
            </a:r>
            <a:r>
              <a:rPr lang="en-GB" sz="1000" dirty="0" err="1">
                <a:solidFill>
                  <a:schemeClr val="tx1"/>
                </a:solidFill>
                <a:latin typeface="robotoregular"/>
              </a:rPr>
              <a:t>Anantatmula</a:t>
            </a:r>
            <a:r>
              <a:rPr lang="en-GB" sz="1000" dirty="0">
                <a:solidFill>
                  <a:schemeClr val="tx1"/>
                </a:solidFill>
                <a:latin typeface="robotoregular"/>
              </a:rPr>
              <a:t>, 2015)</a:t>
            </a:r>
            <a:endParaRPr lang="en-GB" dirty="0">
              <a:solidFill>
                <a:schemeClr val="tx1"/>
              </a:solidFill>
              <a:latin typeface="robotoregular"/>
            </a:endParaRPr>
          </a:p>
          <a:p>
            <a:endParaRPr lang="en-GB" dirty="0"/>
          </a:p>
        </p:txBody>
      </p:sp>
    </p:spTree>
    <p:extLst>
      <p:ext uri="{BB962C8B-B14F-4D97-AF65-F5344CB8AC3E}">
        <p14:creationId xmlns:p14="http://schemas.microsoft.com/office/powerpoint/2010/main" val="166129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51BF9-71B3-2461-C49C-51839558CED3}"/>
              </a:ext>
            </a:extLst>
          </p:cNvPr>
          <p:cNvSpPr>
            <a:spLocks noGrp="1"/>
          </p:cNvSpPr>
          <p:nvPr>
            <p:ph type="title"/>
          </p:nvPr>
        </p:nvSpPr>
        <p:spPr/>
        <p:txBody>
          <a:bodyPr/>
          <a:lstStyle/>
          <a:p>
            <a:r>
              <a:rPr lang="en-GB" sz="3200" dirty="0">
                <a:solidFill>
                  <a:schemeClr val="accent5"/>
                </a:solidFill>
              </a:rPr>
              <a:t>High-performance team characteristics</a:t>
            </a:r>
          </a:p>
        </p:txBody>
      </p:sp>
      <p:sp>
        <p:nvSpPr>
          <p:cNvPr id="3" name="Text Placeholder 2">
            <a:extLst>
              <a:ext uri="{FF2B5EF4-FFF2-40B4-BE49-F238E27FC236}">
                <a16:creationId xmlns:a16="http://schemas.microsoft.com/office/drawing/2014/main" id="{92C1B8E4-BBC6-9A27-EAD9-AD723231BE19}"/>
              </a:ext>
            </a:extLst>
          </p:cNvPr>
          <p:cNvSpPr>
            <a:spLocks noGrp="1"/>
          </p:cNvSpPr>
          <p:nvPr>
            <p:ph type="body" idx="1"/>
          </p:nvPr>
        </p:nvSpPr>
        <p:spPr>
          <a:xfrm>
            <a:off x="387900" y="1327355"/>
            <a:ext cx="8368200" cy="3666676"/>
          </a:xfrm>
        </p:spPr>
        <p:txBody>
          <a:bodyPr>
            <a:normAutofit fontScale="62500" lnSpcReduction="20000"/>
          </a:bodyPr>
          <a:lstStyle/>
          <a:p>
            <a:pPr>
              <a:lnSpc>
                <a:spcPct val="170000"/>
              </a:lnSpc>
            </a:pPr>
            <a:r>
              <a:rPr lang="en-GB" sz="2600" dirty="0"/>
              <a:t>Commitment to a common goal</a:t>
            </a:r>
          </a:p>
          <a:p>
            <a:pPr>
              <a:lnSpc>
                <a:spcPct val="170000"/>
              </a:lnSpc>
            </a:pPr>
            <a:r>
              <a:rPr lang="en-GB" sz="2600" dirty="0"/>
              <a:t>Clear roles and responsibilities</a:t>
            </a:r>
          </a:p>
          <a:p>
            <a:pPr>
              <a:lnSpc>
                <a:spcPct val="170000"/>
              </a:lnSpc>
            </a:pPr>
            <a:r>
              <a:rPr lang="en-GB" sz="2600" dirty="0"/>
              <a:t>Informal team atmosphere</a:t>
            </a:r>
          </a:p>
          <a:p>
            <a:pPr>
              <a:lnSpc>
                <a:spcPct val="170000"/>
              </a:lnSpc>
            </a:pPr>
            <a:r>
              <a:rPr lang="en-GB" sz="2600" dirty="0"/>
              <a:t>Contribution by all members</a:t>
            </a:r>
          </a:p>
          <a:p>
            <a:pPr>
              <a:lnSpc>
                <a:spcPct val="170000"/>
              </a:lnSpc>
            </a:pPr>
            <a:r>
              <a:rPr lang="en-GB" sz="2600" dirty="0"/>
              <a:t>Civilized disagreement </a:t>
            </a:r>
          </a:p>
          <a:p>
            <a:pPr>
              <a:lnSpc>
                <a:spcPct val="170000"/>
              </a:lnSpc>
            </a:pPr>
            <a:r>
              <a:rPr lang="en-GB" sz="2600" dirty="0"/>
              <a:t>Consensus decisions</a:t>
            </a:r>
          </a:p>
          <a:p>
            <a:pPr>
              <a:lnSpc>
                <a:spcPct val="170000"/>
              </a:lnSpc>
            </a:pPr>
            <a:r>
              <a:rPr lang="en-GB" sz="2600" dirty="0"/>
              <a:t>Mutual accountability</a:t>
            </a:r>
          </a:p>
          <a:p>
            <a:pPr>
              <a:lnSpc>
                <a:spcPct val="170000"/>
              </a:lnSpc>
            </a:pPr>
            <a:r>
              <a:rPr lang="en-GB" sz="2600" dirty="0"/>
              <a:t>Open, frank communication </a:t>
            </a:r>
          </a:p>
          <a:p>
            <a:pPr>
              <a:lnSpc>
                <a:spcPct val="170000"/>
              </a:lnSpc>
            </a:pPr>
            <a:r>
              <a:rPr lang="en-GB" sz="2600" dirty="0"/>
              <a:t>Active listening</a:t>
            </a:r>
            <a:endParaRPr lang="en-GB" dirty="0"/>
          </a:p>
        </p:txBody>
      </p:sp>
      <p:sp>
        <p:nvSpPr>
          <p:cNvPr id="4" name="Slide Number Placeholder 3">
            <a:extLst>
              <a:ext uri="{FF2B5EF4-FFF2-40B4-BE49-F238E27FC236}">
                <a16:creationId xmlns:a16="http://schemas.microsoft.com/office/drawing/2014/main" id="{00947E39-A0CF-5A46-798F-6A0AE67253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dirty="0"/>
          </a:p>
        </p:txBody>
      </p:sp>
    </p:spTree>
    <p:extLst>
      <p:ext uri="{BB962C8B-B14F-4D97-AF65-F5344CB8AC3E}">
        <p14:creationId xmlns:p14="http://schemas.microsoft.com/office/powerpoint/2010/main" val="3122713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E6725-FCD4-440E-742A-487D9BFA5600}"/>
              </a:ext>
            </a:extLst>
          </p:cNvPr>
          <p:cNvSpPr>
            <a:spLocks noGrp="1"/>
          </p:cNvSpPr>
          <p:nvPr>
            <p:ph type="title"/>
          </p:nvPr>
        </p:nvSpPr>
        <p:spPr/>
        <p:txBody>
          <a:bodyPr>
            <a:normAutofit/>
          </a:bodyPr>
          <a:lstStyle/>
          <a:p>
            <a:r>
              <a:rPr lang="en-GB" sz="2900" dirty="0">
                <a:solidFill>
                  <a:schemeClr val="accent5"/>
                </a:solidFill>
              </a:rPr>
              <a:t>Project team Efficacy Model</a:t>
            </a:r>
          </a:p>
        </p:txBody>
      </p:sp>
      <p:sp>
        <p:nvSpPr>
          <p:cNvPr id="3" name="Text Placeholder 2">
            <a:extLst>
              <a:ext uri="{FF2B5EF4-FFF2-40B4-BE49-F238E27FC236}">
                <a16:creationId xmlns:a16="http://schemas.microsoft.com/office/drawing/2014/main" id="{68064088-BA2C-8B17-C163-BFBA7726D29E}"/>
              </a:ext>
            </a:extLst>
          </p:cNvPr>
          <p:cNvSpPr>
            <a:spLocks noGrp="1"/>
          </p:cNvSpPr>
          <p:nvPr>
            <p:ph type="body" idx="1"/>
          </p:nvPr>
        </p:nvSpPr>
        <p:spPr>
          <a:xfrm>
            <a:off x="775800" y="4580709"/>
            <a:ext cx="8368200" cy="279308"/>
          </a:xfrm>
        </p:spPr>
        <p:txBody>
          <a:bodyPr>
            <a:noAutofit/>
          </a:bodyPr>
          <a:lstStyle/>
          <a:p>
            <a:r>
              <a:rPr lang="en-GB" sz="1600" b="0" i="0" dirty="0">
                <a:solidFill>
                  <a:schemeClr val="tx1"/>
                </a:solidFill>
                <a:effectLst/>
                <a:latin typeface="robotoregular"/>
              </a:rPr>
              <a:t>Project Efficacy Model (</a:t>
            </a:r>
            <a:r>
              <a:rPr lang="en-GB" sz="1600" b="0" i="0" dirty="0" err="1">
                <a:solidFill>
                  <a:schemeClr val="tx1"/>
                </a:solidFill>
                <a:effectLst/>
                <a:latin typeface="robotoregular"/>
              </a:rPr>
              <a:t>Anantatmula</a:t>
            </a:r>
            <a:r>
              <a:rPr lang="en-GB" sz="1600" b="0" i="0" dirty="0">
                <a:solidFill>
                  <a:schemeClr val="tx1"/>
                </a:solidFill>
                <a:effectLst/>
                <a:latin typeface="robotoregular"/>
              </a:rPr>
              <a:t>, 2015:16) </a:t>
            </a:r>
            <a:endParaRPr lang="en-GB" sz="1600" dirty="0">
              <a:solidFill>
                <a:schemeClr val="tx1"/>
              </a:solidFill>
            </a:endParaRPr>
          </a:p>
        </p:txBody>
      </p:sp>
      <p:sp>
        <p:nvSpPr>
          <p:cNvPr id="4" name="Slide Number Placeholder 3">
            <a:extLst>
              <a:ext uri="{FF2B5EF4-FFF2-40B4-BE49-F238E27FC236}">
                <a16:creationId xmlns:a16="http://schemas.microsoft.com/office/drawing/2014/main" id="{986D1006-6124-13B9-209C-D3711CF2FD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dirty="0"/>
          </a:p>
        </p:txBody>
      </p:sp>
      <p:pic>
        <p:nvPicPr>
          <p:cNvPr id="6" name="Picture 5">
            <a:extLst>
              <a:ext uri="{FF2B5EF4-FFF2-40B4-BE49-F238E27FC236}">
                <a16:creationId xmlns:a16="http://schemas.microsoft.com/office/drawing/2014/main" id="{D6AE90FE-5759-E565-F1D6-8B494040210E}"/>
              </a:ext>
            </a:extLst>
          </p:cNvPr>
          <p:cNvPicPr>
            <a:picLocks noChangeAspect="1"/>
          </p:cNvPicPr>
          <p:nvPr/>
        </p:nvPicPr>
        <p:blipFill>
          <a:blip r:embed="rId3"/>
          <a:stretch>
            <a:fillRect/>
          </a:stretch>
        </p:blipFill>
        <p:spPr>
          <a:xfrm>
            <a:off x="1431742" y="1321444"/>
            <a:ext cx="4577174" cy="3062465"/>
          </a:xfrm>
          <a:prstGeom prst="rect">
            <a:avLst/>
          </a:prstGeom>
        </p:spPr>
      </p:pic>
    </p:spTree>
    <p:extLst>
      <p:ext uri="{BB962C8B-B14F-4D97-AF65-F5344CB8AC3E}">
        <p14:creationId xmlns:p14="http://schemas.microsoft.com/office/powerpoint/2010/main" val="2204636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3034A-8069-A435-B5BA-876C5712B347}"/>
              </a:ext>
            </a:extLst>
          </p:cNvPr>
          <p:cNvSpPr>
            <a:spLocks noGrp="1"/>
          </p:cNvSpPr>
          <p:nvPr>
            <p:ph type="title"/>
          </p:nvPr>
        </p:nvSpPr>
        <p:spPr/>
        <p:txBody>
          <a:bodyPr>
            <a:normAutofit/>
          </a:bodyPr>
          <a:lstStyle/>
          <a:p>
            <a:r>
              <a:rPr lang="en-GB" sz="2900" dirty="0">
                <a:solidFill>
                  <a:schemeClr val="accent5"/>
                </a:solidFill>
              </a:rPr>
              <a:t>Project leadership</a:t>
            </a:r>
          </a:p>
        </p:txBody>
      </p:sp>
      <p:sp>
        <p:nvSpPr>
          <p:cNvPr id="3" name="Text Placeholder 2">
            <a:extLst>
              <a:ext uri="{FF2B5EF4-FFF2-40B4-BE49-F238E27FC236}">
                <a16:creationId xmlns:a16="http://schemas.microsoft.com/office/drawing/2014/main" id="{2E04059B-7F2E-B90C-C161-B609771EC6C8}"/>
              </a:ext>
            </a:extLst>
          </p:cNvPr>
          <p:cNvSpPr>
            <a:spLocks noGrp="1"/>
          </p:cNvSpPr>
          <p:nvPr>
            <p:ph type="body" idx="1"/>
          </p:nvPr>
        </p:nvSpPr>
        <p:spPr>
          <a:xfrm>
            <a:off x="2610287" y="4465336"/>
            <a:ext cx="3923426" cy="393601"/>
          </a:xfrm>
        </p:spPr>
        <p:txBody>
          <a:bodyPr>
            <a:normAutofit fontScale="77500" lnSpcReduction="20000"/>
          </a:bodyPr>
          <a:lstStyle/>
          <a:p>
            <a:pPr marL="114300" indent="0">
              <a:buNone/>
            </a:pPr>
            <a:r>
              <a:rPr lang="en-GB" sz="1800" b="0" i="0" dirty="0">
                <a:solidFill>
                  <a:schemeClr val="tx1"/>
                </a:solidFill>
                <a:effectLst/>
                <a:latin typeface="robotoregular"/>
              </a:rPr>
              <a:t>Project Leadership Murray, A. P. (2016) </a:t>
            </a:r>
            <a:endParaRPr lang="en-GB" dirty="0"/>
          </a:p>
        </p:txBody>
      </p:sp>
      <p:sp>
        <p:nvSpPr>
          <p:cNvPr id="4" name="Slide Number Placeholder 3">
            <a:extLst>
              <a:ext uri="{FF2B5EF4-FFF2-40B4-BE49-F238E27FC236}">
                <a16:creationId xmlns:a16="http://schemas.microsoft.com/office/drawing/2014/main" id="{B2FDD9D1-C677-DA8D-98B1-FB99AEC917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dirty="0"/>
          </a:p>
        </p:txBody>
      </p:sp>
      <p:pic>
        <p:nvPicPr>
          <p:cNvPr id="6" name="Picture 5">
            <a:extLst>
              <a:ext uri="{FF2B5EF4-FFF2-40B4-BE49-F238E27FC236}">
                <a16:creationId xmlns:a16="http://schemas.microsoft.com/office/drawing/2014/main" id="{8B036657-6BB9-9B26-B9BB-126AC55C48F9}"/>
              </a:ext>
            </a:extLst>
          </p:cNvPr>
          <p:cNvPicPr>
            <a:picLocks noChangeAspect="1"/>
          </p:cNvPicPr>
          <p:nvPr/>
        </p:nvPicPr>
        <p:blipFill>
          <a:blip r:embed="rId3"/>
          <a:stretch>
            <a:fillRect/>
          </a:stretch>
        </p:blipFill>
        <p:spPr>
          <a:xfrm>
            <a:off x="891221" y="1318499"/>
            <a:ext cx="6389145" cy="2956468"/>
          </a:xfrm>
          <a:prstGeom prst="rect">
            <a:avLst/>
          </a:prstGeom>
        </p:spPr>
      </p:pic>
    </p:spTree>
    <p:extLst>
      <p:ext uri="{BB962C8B-B14F-4D97-AF65-F5344CB8AC3E}">
        <p14:creationId xmlns:p14="http://schemas.microsoft.com/office/powerpoint/2010/main" val="4072184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75C36-B243-935F-CB78-9862AB921BE0}"/>
              </a:ext>
            </a:extLst>
          </p:cNvPr>
          <p:cNvSpPr>
            <a:spLocks noGrp="1"/>
          </p:cNvSpPr>
          <p:nvPr>
            <p:ph type="title"/>
          </p:nvPr>
        </p:nvSpPr>
        <p:spPr/>
        <p:txBody>
          <a:bodyPr/>
          <a:lstStyle/>
          <a:p>
            <a:r>
              <a:rPr lang="en-GB" sz="2900" dirty="0">
                <a:solidFill>
                  <a:schemeClr val="accent5"/>
                </a:solidFill>
              </a:rPr>
              <a:t>Communication for teams</a:t>
            </a:r>
          </a:p>
        </p:txBody>
      </p:sp>
      <p:sp>
        <p:nvSpPr>
          <p:cNvPr id="3" name="Text Placeholder 2">
            <a:extLst>
              <a:ext uri="{FF2B5EF4-FFF2-40B4-BE49-F238E27FC236}">
                <a16:creationId xmlns:a16="http://schemas.microsoft.com/office/drawing/2014/main" id="{46098BC5-103A-1CCB-24ED-1C93CC756CCF}"/>
              </a:ext>
            </a:extLst>
          </p:cNvPr>
          <p:cNvSpPr>
            <a:spLocks noGrp="1"/>
          </p:cNvSpPr>
          <p:nvPr>
            <p:ph type="body" idx="1"/>
          </p:nvPr>
        </p:nvSpPr>
        <p:spPr/>
        <p:txBody>
          <a:bodyPr>
            <a:normAutofit/>
          </a:bodyPr>
          <a:lstStyle/>
          <a:p>
            <a:pPr marL="114300" indent="0" algn="just">
              <a:lnSpc>
                <a:spcPct val="200000"/>
              </a:lnSpc>
              <a:buNone/>
            </a:pPr>
            <a:r>
              <a:rPr lang="en-GB" dirty="0"/>
              <a:t>Communication is an essential element of success in the fast-paced environment in which technical project teams operate these days.</a:t>
            </a:r>
          </a:p>
          <a:p>
            <a:pPr>
              <a:lnSpc>
                <a:spcPct val="200000"/>
              </a:lnSpc>
              <a:buFont typeface="Wingdings" panose="05000000000000000000" pitchFamily="2" charset="2"/>
              <a:buChar char="v"/>
            </a:pPr>
            <a:r>
              <a:rPr lang="en-GB" b="1" dirty="0">
                <a:solidFill>
                  <a:schemeClr val="accent5"/>
                </a:solidFill>
              </a:rPr>
              <a:t>Formal Systems</a:t>
            </a:r>
          </a:p>
          <a:p>
            <a:pPr>
              <a:lnSpc>
                <a:spcPct val="200000"/>
              </a:lnSpc>
              <a:buFont typeface="Wingdings" panose="05000000000000000000" pitchFamily="2" charset="2"/>
              <a:buChar char="v"/>
            </a:pPr>
            <a:r>
              <a:rPr lang="en-GB" b="1" dirty="0">
                <a:solidFill>
                  <a:schemeClr val="accent5"/>
                </a:solidFill>
              </a:rPr>
              <a:t>Informal Systems-</a:t>
            </a:r>
          </a:p>
        </p:txBody>
      </p:sp>
      <p:sp>
        <p:nvSpPr>
          <p:cNvPr id="4" name="Slide Number Placeholder 3">
            <a:extLst>
              <a:ext uri="{FF2B5EF4-FFF2-40B4-BE49-F238E27FC236}">
                <a16:creationId xmlns:a16="http://schemas.microsoft.com/office/drawing/2014/main" id="{3BB04E68-0AFD-8D0E-3883-57DBA2AC39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dirty="0"/>
          </a:p>
        </p:txBody>
      </p:sp>
    </p:spTree>
    <p:extLst>
      <p:ext uri="{BB962C8B-B14F-4D97-AF65-F5344CB8AC3E}">
        <p14:creationId xmlns:p14="http://schemas.microsoft.com/office/powerpoint/2010/main" val="3941167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75C36-B243-935F-CB78-9862AB921BE0}"/>
              </a:ext>
            </a:extLst>
          </p:cNvPr>
          <p:cNvSpPr>
            <a:spLocks noGrp="1"/>
          </p:cNvSpPr>
          <p:nvPr>
            <p:ph type="title"/>
          </p:nvPr>
        </p:nvSpPr>
        <p:spPr/>
        <p:txBody>
          <a:bodyPr/>
          <a:lstStyle/>
          <a:p>
            <a:r>
              <a:rPr lang="en-GB" sz="2900" dirty="0">
                <a:solidFill>
                  <a:schemeClr val="accent5"/>
                </a:solidFill>
              </a:rPr>
              <a:t>Formal Systems</a:t>
            </a:r>
          </a:p>
        </p:txBody>
      </p:sp>
      <p:sp>
        <p:nvSpPr>
          <p:cNvPr id="3" name="Text Placeholder 2">
            <a:extLst>
              <a:ext uri="{FF2B5EF4-FFF2-40B4-BE49-F238E27FC236}">
                <a16:creationId xmlns:a16="http://schemas.microsoft.com/office/drawing/2014/main" id="{46098BC5-103A-1CCB-24ED-1C93CC756CCF}"/>
              </a:ext>
            </a:extLst>
          </p:cNvPr>
          <p:cNvSpPr>
            <a:spLocks noGrp="1"/>
          </p:cNvSpPr>
          <p:nvPr>
            <p:ph type="body" idx="1"/>
          </p:nvPr>
        </p:nvSpPr>
        <p:spPr>
          <a:xfrm>
            <a:off x="387900" y="1341778"/>
            <a:ext cx="8368200" cy="2742542"/>
          </a:xfrm>
        </p:spPr>
        <p:txBody>
          <a:bodyPr/>
          <a:lstStyle/>
          <a:p>
            <a:pPr>
              <a:lnSpc>
                <a:spcPct val="150000"/>
              </a:lnSpc>
            </a:pPr>
            <a:r>
              <a:rPr lang="en-GB" dirty="0"/>
              <a:t>Face-to-Face meetings- must have purpose, agenda, limits, facilitator, recorder, adequate facilities.</a:t>
            </a:r>
          </a:p>
          <a:p>
            <a:pPr>
              <a:lnSpc>
                <a:spcPct val="150000"/>
              </a:lnSpc>
            </a:pPr>
            <a:r>
              <a:rPr lang="en-GB" dirty="0"/>
              <a:t>Video conferencing</a:t>
            </a:r>
          </a:p>
          <a:p>
            <a:pPr>
              <a:lnSpc>
                <a:spcPct val="150000"/>
              </a:lnSpc>
            </a:pPr>
            <a:r>
              <a:rPr lang="en-GB" dirty="0"/>
              <a:t>Teleconferencing</a:t>
            </a:r>
          </a:p>
          <a:p>
            <a:pPr>
              <a:lnSpc>
                <a:spcPct val="150000"/>
              </a:lnSpc>
            </a:pPr>
            <a:r>
              <a:rPr lang="en-GB" dirty="0"/>
              <a:t>On-line chat systems</a:t>
            </a:r>
          </a:p>
          <a:p>
            <a:pPr>
              <a:lnSpc>
                <a:spcPct val="150000"/>
              </a:lnSpc>
            </a:pPr>
            <a:r>
              <a:rPr lang="en-GB" dirty="0"/>
              <a:t>Reports charts and graphs</a:t>
            </a:r>
          </a:p>
        </p:txBody>
      </p:sp>
      <p:sp>
        <p:nvSpPr>
          <p:cNvPr id="4" name="Slide Number Placeholder 3">
            <a:extLst>
              <a:ext uri="{FF2B5EF4-FFF2-40B4-BE49-F238E27FC236}">
                <a16:creationId xmlns:a16="http://schemas.microsoft.com/office/drawing/2014/main" id="{3BB04E68-0AFD-8D0E-3883-57DBA2AC39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dirty="0"/>
          </a:p>
        </p:txBody>
      </p:sp>
    </p:spTree>
    <p:extLst>
      <p:ext uri="{BB962C8B-B14F-4D97-AF65-F5344CB8AC3E}">
        <p14:creationId xmlns:p14="http://schemas.microsoft.com/office/powerpoint/2010/main" val="1313049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950E-730B-05CC-4A1B-BF273CC9E8CB}"/>
              </a:ext>
            </a:extLst>
          </p:cNvPr>
          <p:cNvSpPr>
            <a:spLocks noGrp="1"/>
          </p:cNvSpPr>
          <p:nvPr>
            <p:ph type="title"/>
          </p:nvPr>
        </p:nvSpPr>
        <p:spPr/>
        <p:txBody>
          <a:bodyPr/>
          <a:lstStyle/>
          <a:p>
            <a:r>
              <a:rPr lang="en-GB" sz="2900" dirty="0">
                <a:solidFill>
                  <a:schemeClr val="accent5"/>
                </a:solidFill>
              </a:rPr>
              <a:t>Informal Systems</a:t>
            </a:r>
          </a:p>
        </p:txBody>
      </p:sp>
      <p:sp>
        <p:nvSpPr>
          <p:cNvPr id="3" name="Text Placeholder 2">
            <a:extLst>
              <a:ext uri="{FF2B5EF4-FFF2-40B4-BE49-F238E27FC236}">
                <a16:creationId xmlns:a16="http://schemas.microsoft.com/office/drawing/2014/main" id="{3A2EEFA2-46D7-A411-B8BA-8F5F0ED58BC8}"/>
              </a:ext>
            </a:extLst>
          </p:cNvPr>
          <p:cNvSpPr>
            <a:spLocks noGrp="1"/>
          </p:cNvSpPr>
          <p:nvPr>
            <p:ph type="body" idx="1"/>
          </p:nvPr>
        </p:nvSpPr>
        <p:spPr/>
        <p:txBody>
          <a:bodyPr/>
          <a:lstStyle/>
          <a:p>
            <a:pPr>
              <a:lnSpc>
                <a:spcPct val="150000"/>
              </a:lnSpc>
            </a:pPr>
            <a:r>
              <a:rPr lang="en-GB" dirty="0"/>
              <a:t>Spontaneous conversation</a:t>
            </a:r>
          </a:p>
          <a:p>
            <a:pPr>
              <a:lnSpc>
                <a:spcPct val="150000"/>
              </a:lnSpc>
            </a:pPr>
            <a:r>
              <a:rPr lang="en-GB" dirty="0"/>
              <a:t>Ad hoc telephone calls</a:t>
            </a:r>
          </a:p>
          <a:p>
            <a:pPr>
              <a:lnSpc>
                <a:spcPct val="150000"/>
              </a:lnSpc>
            </a:pPr>
            <a:r>
              <a:rPr lang="en-GB" dirty="0"/>
              <a:t>E-mail</a:t>
            </a:r>
          </a:p>
          <a:p>
            <a:endParaRPr lang="en-GB" dirty="0"/>
          </a:p>
        </p:txBody>
      </p:sp>
      <p:sp>
        <p:nvSpPr>
          <p:cNvPr id="4" name="Slide Number Placeholder 3">
            <a:extLst>
              <a:ext uri="{FF2B5EF4-FFF2-40B4-BE49-F238E27FC236}">
                <a16:creationId xmlns:a16="http://schemas.microsoft.com/office/drawing/2014/main" id="{5FB5B7B3-C3A4-3850-8BC4-70C95B51C5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dirty="0"/>
          </a:p>
        </p:txBody>
      </p:sp>
    </p:spTree>
    <p:extLst>
      <p:ext uri="{BB962C8B-B14F-4D97-AF65-F5344CB8AC3E}">
        <p14:creationId xmlns:p14="http://schemas.microsoft.com/office/powerpoint/2010/main" val="1204904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218D-AC5D-7BD2-C5DF-995E376BFD8D}"/>
              </a:ext>
            </a:extLst>
          </p:cNvPr>
          <p:cNvSpPr>
            <a:spLocks noGrp="1"/>
          </p:cNvSpPr>
          <p:nvPr>
            <p:ph type="title"/>
          </p:nvPr>
        </p:nvSpPr>
        <p:spPr/>
        <p:txBody>
          <a:bodyPr>
            <a:normAutofit/>
          </a:bodyPr>
          <a:lstStyle/>
          <a:p>
            <a:r>
              <a:rPr lang="en-GB" sz="2900" dirty="0">
                <a:solidFill>
                  <a:schemeClr val="accent5"/>
                </a:solidFill>
              </a:rPr>
              <a:t>Team communication</a:t>
            </a:r>
          </a:p>
        </p:txBody>
      </p:sp>
      <p:sp>
        <p:nvSpPr>
          <p:cNvPr id="4" name="Slide Number Placeholder 3">
            <a:extLst>
              <a:ext uri="{FF2B5EF4-FFF2-40B4-BE49-F238E27FC236}">
                <a16:creationId xmlns:a16="http://schemas.microsoft.com/office/drawing/2014/main" id="{65BAB4FC-9E23-D183-6082-F17C451A71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dirty="0"/>
          </a:p>
        </p:txBody>
      </p:sp>
      <p:graphicFrame>
        <p:nvGraphicFramePr>
          <p:cNvPr id="5" name="Table 5">
            <a:extLst>
              <a:ext uri="{FF2B5EF4-FFF2-40B4-BE49-F238E27FC236}">
                <a16:creationId xmlns:a16="http://schemas.microsoft.com/office/drawing/2014/main" id="{22AA59C1-663D-47A6-FFF7-FA7FDDF24B95}"/>
              </a:ext>
            </a:extLst>
          </p:cNvPr>
          <p:cNvGraphicFramePr>
            <a:graphicFrameLocks noGrp="1"/>
          </p:cNvGraphicFramePr>
          <p:nvPr>
            <p:extLst>
              <p:ext uri="{D42A27DB-BD31-4B8C-83A1-F6EECF244321}">
                <p14:modId xmlns:p14="http://schemas.microsoft.com/office/powerpoint/2010/main" val="3003294789"/>
              </p:ext>
            </p:extLst>
          </p:nvPr>
        </p:nvGraphicFramePr>
        <p:xfrm>
          <a:off x="1001485" y="1506400"/>
          <a:ext cx="7236822" cy="3370399"/>
        </p:xfrm>
        <a:graphic>
          <a:graphicData uri="http://schemas.openxmlformats.org/drawingml/2006/table">
            <a:tbl>
              <a:tblPr firstRow="1" bandRow="1">
                <a:tableStyleId>{5C22544A-7EE6-4342-B048-85BDC9FD1C3A}</a:tableStyleId>
              </a:tblPr>
              <a:tblGrid>
                <a:gridCol w="2412274">
                  <a:extLst>
                    <a:ext uri="{9D8B030D-6E8A-4147-A177-3AD203B41FA5}">
                      <a16:colId xmlns:a16="http://schemas.microsoft.com/office/drawing/2014/main" val="2218004018"/>
                    </a:ext>
                  </a:extLst>
                </a:gridCol>
                <a:gridCol w="2412274">
                  <a:extLst>
                    <a:ext uri="{9D8B030D-6E8A-4147-A177-3AD203B41FA5}">
                      <a16:colId xmlns:a16="http://schemas.microsoft.com/office/drawing/2014/main" val="3282377544"/>
                    </a:ext>
                  </a:extLst>
                </a:gridCol>
                <a:gridCol w="2412274">
                  <a:extLst>
                    <a:ext uri="{9D8B030D-6E8A-4147-A177-3AD203B41FA5}">
                      <a16:colId xmlns:a16="http://schemas.microsoft.com/office/drawing/2014/main" val="1156094346"/>
                    </a:ext>
                  </a:extLst>
                </a:gridCol>
              </a:tblGrid>
              <a:tr h="1064336">
                <a:tc>
                  <a:txBody>
                    <a:bodyPr/>
                    <a:lstStyle/>
                    <a:p>
                      <a:r>
                        <a:rPr lang="en-GB" dirty="0"/>
                        <a:t>Communication with senior managers</a:t>
                      </a:r>
                    </a:p>
                  </a:txBody>
                  <a:tcPr/>
                </a:tc>
                <a:tc>
                  <a:txBody>
                    <a:bodyPr/>
                    <a:lstStyle/>
                    <a:p>
                      <a:r>
                        <a:rPr lang="en-GB" dirty="0"/>
                        <a:t>Communication with project team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Communication with stakeholders</a:t>
                      </a:r>
                    </a:p>
                    <a:p>
                      <a:endParaRPr lang="en-GB" dirty="0"/>
                    </a:p>
                  </a:txBody>
                  <a:tcPr/>
                </a:tc>
                <a:extLst>
                  <a:ext uri="{0D108BD9-81ED-4DB2-BD59-A6C34878D82A}">
                    <a16:rowId xmlns:a16="http://schemas.microsoft.com/office/drawing/2014/main" val="2421869711"/>
                  </a:ext>
                </a:extLst>
              </a:tr>
              <a:tr h="2306063">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b="0" dirty="0">
                          <a:solidFill>
                            <a:schemeClr val="bg1"/>
                          </a:solidFill>
                        </a:rPr>
                        <a:t>Use exception reports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b="0" dirty="0">
                          <a:solidFill>
                            <a:schemeClr val="bg1"/>
                          </a:solidFill>
                        </a:rPr>
                        <a:t>periodic reports </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b="0" dirty="0">
                          <a:solidFill>
                            <a:schemeClr val="bg1"/>
                          </a:solidFill>
                        </a:rPr>
                        <a:t>project charters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b="0" dirty="0">
                          <a:solidFill>
                            <a:schemeClr val="bg1"/>
                          </a:solidFill>
                        </a:rPr>
                        <a:t>E-mails)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b="0" dirty="0">
                          <a:solidFill>
                            <a:schemeClr val="bg1"/>
                          </a:solidFill>
                        </a:rPr>
                        <a:t>Reviews (in person and through reports)</a:t>
                      </a:r>
                    </a:p>
                    <a:p>
                      <a:endParaRPr lang="en-GB" b="0" dirty="0">
                        <a:solidFill>
                          <a:schemeClr val="bg1"/>
                        </a:solidFill>
                      </a:endParaRPr>
                    </a:p>
                  </a:txBody>
                  <a:tcPr/>
                </a:tc>
                <a:tc>
                  <a:txBody>
                    <a:bodyPr/>
                    <a:lstStyle/>
                    <a:p>
                      <a:pPr marL="285750" indent="-285750">
                        <a:buFont typeface="Arial" panose="020B0604020202020204" pitchFamily="34" charset="0"/>
                        <a:buChar char="•"/>
                      </a:pPr>
                      <a:r>
                        <a:rPr lang="en-GB" b="0" dirty="0">
                          <a:solidFill>
                            <a:schemeClr val="bg1"/>
                          </a:solidFill>
                        </a:rPr>
                        <a:t>Status reports</a:t>
                      </a:r>
                    </a:p>
                    <a:p>
                      <a:pPr marL="285750" indent="-285750">
                        <a:buFont typeface="Arial" panose="020B0604020202020204" pitchFamily="34" charset="0"/>
                        <a:buChar char="•"/>
                      </a:pPr>
                      <a:r>
                        <a:rPr lang="en-GB" b="0" dirty="0">
                          <a:solidFill>
                            <a:schemeClr val="bg1"/>
                          </a:solidFill>
                        </a:rPr>
                        <a:t>Meetings</a:t>
                      </a:r>
                    </a:p>
                    <a:p>
                      <a:pPr marL="285750" indent="-285750">
                        <a:buFont typeface="Arial" panose="020B0604020202020204" pitchFamily="34" charset="0"/>
                        <a:buChar char="•"/>
                      </a:pPr>
                      <a:r>
                        <a:rPr lang="en-GB" b="0" dirty="0">
                          <a:solidFill>
                            <a:schemeClr val="bg1"/>
                          </a:solidFill>
                        </a:rPr>
                        <a:t>E-mails</a:t>
                      </a:r>
                    </a:p>
                    <a:p>
                      <a:pPr marL="285750" indent="-285750">
                        <a:buFont typeface="Arial" panose="020B0604020202020204" pitchFamily="34" charset="0"/>
                        <a:buChar char="•"/>
                      </a:pPr>
                      <a:r>
                        <a:rPr lang="en-GB" b="0" dirty="0">
                          <a:solidFill>
                            <a:schemeClr val="bg1"/>
                          </a:solidFill>
                        </a:rPr>
                        <a:t>Reviews (in person or through reports</a:t>
                      </a:r>
                    </a:p>
                    <a:p>
                      <a:pPr marL="285750" indent="-285750">
                        <a:buFont typeface="Arial" panose="020B0604020202020204" pitchFamily="34" charset="0"/>
                        <a:buChar char="•"/>
                      </a:pPr>
                      <a:r>
                        <a:rPr lang="en-GB" b="0" dirty="0">
                          <a:solidFill>
                            <a:schemeClr val="bg1"/>
                          </a:solidFill>
                        </a:rPr>
                        <a:t>Kanban boards</a:t>
                      </a:r>
                    </a:p>
                  </a:txBody>
                  <a:tcPr/>
                </a:tc>
                <a:tc>
                  <a:txBody>
                    <a:bodyPr/>
                    <a:lstStyle/>
                    <a:p>
                      <a:pPr marL="285750" indent="-285750">
                        <a:buFont typeface="Arial" panose="020B0604020202020204" pitchFamily="34" charset="0"/>
                        <a:buChar char="•"/>
                      </a:pPr>
                      <a:r>
                        <a:rPr lang="en-GB" b="0" dirty="0">
                          <a:solidFill>
                            <a:schemeClr val="bg1"/>
                          </a:solidFill>
                        </a:rPr>
                        <a:t>Communication plan</a:t>
                      </a:r>
                    </a:p>
                    <a:p>
                      <a:pPr marL="285750" indent="-285750">
                        <a:buFont typeface="Arial" panose="020B0604020202020204" pitchFamily="34" charset="0"/>
                        <a:buChar char="•"/>
                      </a:pPr>
                      <a:r>
                        <a:rPr lang="en-GB" b="0" dirty="0">
                          <a:solidFill>
                            <a:schemeClr val="bg1"/>
                          </a:solidFill>
                        </a:rPr>
                        <a:t>Contracts</a:t>
                      </a:r>
                    </a:p>
                    <a:p>
                      <a:pPr marL="285750" indent="-285750">
                        <a:buFont typeface="Arial" panose="020B0604020202020204" pitchFamily="34" charset="0"/>
                        <a:buChar char="•"/>
                      </a:pPr>
                      <a:r>
                        <a:rPr lang="en-GB" b="0" dirty="0">
                          <a:solidFill>
                            <a:schemeClr val="bg1"/>
                          </a:solidFill>
                        </a:rPr>
                        <a:t>Statement of work</a:t>
                      </a:r>
                    </a:p>
                    <a:p>
                      <a:pPr marL="285750" indent="-285750">
                        <a:buFont typeface="Arial" panose="020B0604020202020204" pitchFamily="34" charset="0"/>
                        <a:buChar char="•"/>
                      </a:pPr>
                      <a:r>
                        <a:rPr lang="en-GB" b="0" dirty="0">
                          <a:solidFill>
                            <a:schemeClr val="bg1"/>
                          </a:solidFill>
                        </a:rPr>
                        <a:t>Purchase orders</a:t>
                      </a:r>
                    </a:p>
                    <a:p>
                      <a:pPr marL="285750" indent="-285750">
                        <a:buFont typeface="Arial" panose="020B0604020202020204" pitchFamily="34" charset="0"/>
                        <a:buChar char="•"/>
                      </a:pPr>
                      <a:r>
                        <a:rPr lang="en-GB" b="0" dirty="0">
                          <a:solidFill>
                            <a:schemeClr val="bg1"/>
                          </a:solidFill>
                        </a:rPr>
                        <a:t>Deliverable prototypes</a:t>
                      </a:r>
                    </a:p>
                    <a:p>
                      <a:pPr marL="285750" indent="-285750">
                        <a:buFont typeface="Arial" panose="020B0604020202020204" pitchFamily="34" charset="0"/>
                        <a:buChar char="•"/>
                      </a:pPr>
                      <a:r>
                        <a:rPr lang="en-GB" b="0" dirty="0">
                          <a:solidFill>
                            <a:schemeClr val="bg1"/>
                          </a:solidFill>
                        </a:rPr>
                        <a:t>Compliance reports</a:t>
                      </a:r>
                    </a:p>
                  </a:txBody>
                  <a:tcPr/>
                </a:tc>
                <a:extLst>
                  <a:ext uri="{0D108BD9-81ED-4DB2-BD59-A6C34878D82A}">
                    <a16:rowId xmlns:a16="http://schemas.microsoft.com/office/drawing/2014/main" val="1297858536"/>
                  </a:ext>
                </a:extLst>
              </a:tr>
            </a:tbl>
          </a:graphicData>
        </a:graphic>
      </p:graphicFrame>
    </p:spTree>
    <p:extLst>
      <p:ext uri="{BB962C8B-B14F-4D97-AF65-F5344CB8AC3E}">
        <p14:creationId xmlns:p14="http://schemas.microsoft.com/office/powerpoint/2010/main" val="831034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85900" y="205978"/>
            <a:ext cx="6172200" cy="583574"/>
          </a:xfrm>
        </p:spPr>
        <p:txBody>
          <a:bodyPr>
            <a:normAutofit fontScale="90000"/>
          </a:bodyPr>
          <a:lstStyle/>
          <a:p>
            <a:r>
              <a:rPr lang="en-ZA" sz="3200" dirty="0">
                <a:solidFill>
                  <a:schemeClr val="accent5"/>
                </a:solidFill>
              </a:rPr>
              <a:t>STATUS REPORTING</a:t>
            </a:r>
            <a:endParaRPr lang="en-ZA" dirty="0"/>
          </a:p>
        </p:txBody>
      </p:sp>
      <p:sp>
        <p:nvSpPr>
          <p:cNvPr id="2" name="Content Placeholder 1"/>
          <p:cNvSpPr>
            <a:spLocks noGrp="1"/>
          </p:cNvSpPr>
          <p:nvPr>
            <p:ph idx="1"/>
          </p:nvPr>
        </p:nvSpPr>
        <p:spPr>
          <a:xfrm>
            <a:off x="466997" y="853957"/>
            <a:ext cx="8354786" cy="3877934"/>
          </a:xfrm>
        </p:spPr>
        <p:txBody>
          <a:bodyPr/>
          <a:lstStyle/>
          <a:p>
            <a:r>
              <a:rPr lang="en-ZA" i="1" dirty="0"/>
              <a:t>Teams have to report to the project manager about progress</a:t>
            </a:r>
            <a:endParaRPr lang="en-ZA" dirty="0"/>
          </a:p>
          <a:p>
            <a:pPr algn="ctr">
              <a:buNone/>
            </a:pPr>
            <a:r>
              <a:rPr lang="en-ZA" u="sng" dirty="0"/>
              <a:t>Ways of reporting on progress:</a:t>
            </a:r>
          </a:p>
          <a:p>
            <a:pPr>
              <a:buNone/>
            </a:pPr>
            <a:endParaRPr lang="en-ZA" dirty="0"/>
          </a:p>
          <a:p>
            <a:r>
              <a:rPr lang="en-ZA" i="1" dirty="0"/>
              <a:t>Progress review meetings – </a:t>
            </a:r>
            <a:r>
              <a:rPr lang="en-ZA" dirty="0"/>
              <a:t>progress of the project is reviewed against the project plan.</a:t>
            </a:r>
          </a:p>
          <a:p>
            <a:endParaRPr lang="en-ZA" dirty="0"/>
          </a:p>
          <a:p>
            <a:r>
              <a:rPr lang="en-ZA" i="1" dirty="0"/>
              <a:t>Project progress reports – </a:t>
            </a:r>
            <a:r>
              <a:rPr lang="en-ZA" dirty="0"/>
              <a:t>written reports about the progress of the project are prepared. Reports include information on actual &amp; intended achievements.</a:t>
            </a:r>
          </a:p>
          <a:p>
            <a:endParaRPr lang="en-Z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82"/>
        <p:cNvGrpSpPr/>
        <p:nvPr/>
      </p:nvGrpSpPr>
      <p:grpSpPr>
        <a:xfrm>
          <a:off x="0" y="0"/>
          <a:ext cx="0" cy="0"/>
          <a:chOff x="0" y="0"/>
          <a:chExt cx="0" cy="0"/>
        </a:xfrm>
      </p:grpSpPr>
      <p:sp>
        <p:nvSpPr>
          <p:cNvPr id="83" name="Google Shape;83;p17"/>
          <p:cNvSpPr txBox="1">
            <a:spLocks noGrp="1"/>
          </p:cNvSpPr>
          <p:nvPr>
            <p:ph type="ctrTitle"/>
          </p:nvPr>
        </p:nvSpPr>
        <p:spPr>
          <a:xfrm>
            <a:off x="457200" y="1219200"/>
            <a:ext cx="8560904" cy="1457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dirty="0"/>
          </a:p>
          <a:p>
            <a:pPr marL="0" lvl="0" indent="0" algn="l" rtl="0">
              <a:spcBef>
                <a:spcPts val="0"/>
              </a:spcBef>
              <a:spcAft>
                <a:spcPts val="0"/>
              </a:spcAft>
              <a:buNone/>
            </a:pPr>
            <a:r>
              <a:rPr lang="en" sz="3600" dirty="0">
                <a:solidFill>
                  <a:schemeClr val="accent5"/>
                </a:solidFill>
              </a:rPr>
              <a:t>Lecture 2:</a:t>
            </a:r>
            <a:endParaRPr sz="3600" dirty="0">
              <a:solidFill>
                <a:schemeClr val="accent5"/>
              </a:solidFill>
            </a:endParaRPr>
          </a:p>
          <a:p>
            <a:pPr marL="0" lvl="0" indent="0" algn="l" rtl="0">
              <a:spcBef>
                <a:spcPts val="0"/>
              </a:spcBef>
              <a:spcAft>
                <a:spcPts val="0"/>
              </a:spcAft>
              <a:buNone/>
            </a:pPr>
            <a:r>
              <a:rPr lang="en-GB" sz="3600" dirty="0">
                <a:solidFill>
                  <a:schemeClr val="accent5"/>
                </a:solidFill>
              </a:rPr>
              <a:t>Team development and dynamics</a:t>
            </a:r>
            <a:endParaRPr sz="3600" dirty="0">
              <a:solidFill>
                <a:schemeClr val="accent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85900" y="205978"/>
            <a:ext cx="6172200" cy="583574"/>
          </a:xfrm>
        </p:spPr>
        <p:txBody>
          <a:bodyPr>
            <a:normAutofit fontScale="90000"/>
          </a:bodyPr>
          <a:lstStyle/>
          <a:p>
            <a:r>
              <a:rPr lang="en-ZA" sz="3200" dirty="0">
                <a:solidFill>
                  <a:schemeClr val="accent5"/>
                </a:solidFill>
              </a:rPr>
              <a:t>Meeting types</a:t>
            </a:r>
          </a:p>
        </p:txBody>
      </p:sp>
      <p:sp>
        <p:nvSpPr>
          <p:cNvPr id="2" name="Content Placeholder 1"/>
          <p:cNvSpPr>
            <a:spLocks noGrp="1"/>
          </p:cNvSpPr>
          <p:nvPr>
            <p:ph idx="1"/>
          </p:nvPr>
        </p:nvSpPr>
        <p:spPr>
          <a:xfrm>
            <a:off x="252549" y="979323"/>
            <a:ext cx="8586651" cy="3557843"/>
          </a:xfrm>
        </p:spPr>
        <p:txBody>
          <a:bodyPr>
            <a:normAutofit fontScale="92500"/>
          </a:bodyPr>
          <a:lstStyle/>
          <a:p>
            <a:r>
              <a:rPr lang="en-ZA" b="1" i="1" dirty="0"/>
              <a:t>Four types of meetings usually take place in a project:</a:t>
            </a:r>
            <a:endParaRPr lang="en-ZA" b="1" dirty="0"/>
          </a:p>
          <a:p>
            <a:r>
              <a:rPr lang="en-ZA" b="1" u="sng" dirty="0"/>
              <a:t>Progress meetings</a:t>
            </a:r>
            <a:r>
              <a:rPr lang="en-ZA" u="sng" dirty="0"/>
              <a:t>:</a:t>
            </a:r>
            <a:r>
              <a:rPr lang="en-ZA" dirty="0"/>
              <a:t> - takes place regularly, usually weekly. Focus: the actual progress made by the project teams against a planned progress.</a:t>
            </a:r>
          </a:p>
          <a:p>
            <a:r>
              <a:rPr lang="en-ZA" b="1" u="sng" dirty="0"/>
              <a:t>Vendor (supplier) meetings</a:t>
            </a:r>
            <a:r>
              <a:rPr lang="en-ZA" u="sng" dirty="0"/>
              <a:t>:</a:t>
            </a:r>
            <a:r>
              <a:rPr lang="en-ZA" dirty="0"/>
              <a:t>- takes place regularly, once a month. Deliveries that have already been made will be discussed as well as progress on deliveries that still have to be made.</a:t>
            </a:r>
          </a:p>
          <a:p>
            <a:r>
              <a:rPr lang="en-ZA" b="1" u="sng" dirty="0"/>
              <a:t>Project board/project steering committee meetings</a:t>
            </a:r>
            <a:r>
              <a:rPr lang="en-ZA" u="sng" dirty="0"/>
              <a:t>:</a:t>
            </a:r>
            <a:r>
              <a:rPr lang="en-ZA" dirty="0"/>
              <a:t> - takes monthly or every two months. Keeps project board / steering committee up-to-date with the project progress. Any deviations, changes or problems will be discussed or resolved.</a:t>
            </a:r>
          </a:p>
          <a:p>
            <a:r>
              <a:rPr lang="en-ZA" b="1" u="sng" dirty="0"/>
              <a:t>AD hoc meetings</a:t>
            </a:r>
            <a:r>
              <a:rPr lang="en-ZA" dirty="0"/>
              <a:t>: - meetings are scheduled as needed when a specific topic need to be discussed &amp; a decision need to be made immediately.</a:t>
            </a:r>
          </a:p>
          <a:p>
            <a:endParaRPr lang="en-Z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85900" y="141480"/>
            <a:ext cx="6172200" cy="594066"/>
          </a:xfrm>
        </p:spPr>
        <p:txBody>
          <a:bodyPr>
            <a:normAutofit fontScale="90000"/>
          </a:bodyPr>
          <a:lstStyle/>
          <a:p>
            <a:br>
              <a:rPr lang="en-ZA" u="sng" dirty="0"/>
            </a:br>
            <a:r>
              <a:rPr lang="en-ZA" sz="3600" dirty="0">
                <a:solidFill>
                  <a:schemeClr val="accent5"/>
                </a:solidFill>
              </a:rPr>
              <a:t>Project progress reports</a:t>
            </a:r>
          </a:p>
        </p:txBody>
      </p:sp>
      <p:sp>
        <p:nvSpPr>
          <p:cNvPr id="2" name="Content Placeholder 1"/>
          <p:cNvSpPr>
            <a:spLocks noGrp="1"/>
          </p:cNvSpPr>
          <p:nvPr>
            <p:ph idx="1"/>
          </p:nvPr>
        </p:nvSpPr>
        <p:spPr>
          <a:xfrm>
            <a:off x="252549" y="789553"/>
            <a:ext cx="7405551" cy="3715916"/>
          </a:xfrm>
        </p:spPr>
        <p:txBody>
          <a:bodyPr>
            <a:normAutofit/>
          </a:bodyPr>
          <a:lstStyle/>
          <a:p>
            <a:r>
              <a:rPr lang="en-ZA" i="1" dirty="0"/>
              <a:t>Weekly team meetings will focus only on exceptions/problems:</a:t>
            </a:r>
            <a:endParaRPr lang="en-ZA" dirty="0"/>
          </a:p>
          <a:p>
            <a:pPr>
              <a:buNone/>
            </a:pPr>
            <a:r>
              <a:rPr lang="en-ZA" b="1" u="sng" dirty="0"/>
              <a:t>Project progress report would typically include:</a:t>
            </a:r>
            <a:endParaRPr lang="en-ZA" b="1" dirty="0"/>
          </a:p>
          <a:p>
            <a:r>
              <a:rPr lang="en-ZA" dirty="0"/>
              <a:t>Actual versus planned progress</a:t>
            </a:r>
          </a:p>
          <a:p>
            <a:r>
              <a:rPr lang="en-ZA" dirty="0"/>
              <a:t>Gantt chart</a:t>
            </a:r>
          </a:p>
          <a:p>
            <a:r>
              <a:rPr lang="en-ZA" dirty="0"/>
              <a:t>Reasons for deviations</a:t>
            </a:r>
          </a:p>
          <a:p>
            <a:r>
              <a:rPr lang="en-ZA" dirty="0"/>
              <a:t>Milestones &amp; deliverables completed</a:t>
            </a:r>
          </a:p>
          <a:p>
            <a:r>
              <a:rPr lang="en-ZA" dirty="0"/>
              <a:t>Areas of concern</a:t>
            </a:r>
          </a:p>
          <a:p>
            <a:r>
              <a:rPr lang="en-ZA" dirty="0"/>
              <a:t>Focus for the next week</a:t>
            </a:r>
          </a:p>
          <a:p>
            <a:r>
              <a:rPr lang="en-ZA" dirty="0"/>
              <a:t>General comments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C0721-4675-E696-713F-614CAA1EA41F}"/>
              </a:ext>
            </a:extLst>
          </p:cNvPr>
          <p:cNvSpPr>
            <a:spLocks noGrp="1"/>
          </p:cNvSpPr>
          <p:nvPr>
            <p:ph type="title"/>
          </p:nvPr>
        </p:nvSpPr>
        <p:spPr/>
        <p:txBody>
          <a:bodyPr/>
          <a:lstStyle/>
          <a:p>
            <a:r>
              <a:rPr lang="en-GB" sz="3200" dirty="0">
                <a:solidFill>
                  <a:schemeClr val="accent5"/>
                </a:solidFill>
              </a:rPr>
              <a:t>Critical success factors for teams</a:t>
            </a:r>
          </a:p>
        </p:txBody>
      </p:sp>
      <p:sp>
        <p:nvSpPr>
          <p:cNvPr id="3" name="Text Placeholder 2">
            <a:extLst>
              <a:ext uri="{FF2B5EF4-FFF2-40B4-BE49-F238E27FC236}">
                <a16:creationId xmlns:a16="http://schemas.microsoft.com/office/drawing/2014/main" id="{63A00E19-A604-34F0-7073-423F7298C8BA}"/>
              </a:ext>
            </a:extLst>
          </p:cNvPr>
          <p:cNvSpPr>
            <a:spLocks noGrp="1"/>
          </p:cNvSpPr>
          <p:nvPr>
            <p:ph type="body" idx="1"/>
          </p:nvPr>
        </p:nvSpPr>
        <p:spPr>
          <a:xfrm>
            <a:off x="318231" y="1333070"/>
            <a:ext cx="8368200" cy="2916713"/>
          </a:xfrm>
        </p:spPr>
        <p:txBody>
          <a:bodyPr>
            <a:normAutofit lnSpcReduction="10000"/>
          </a:bodyPr>
          <a:lstStyle/>
          <a:p>
            <a:pPr>
              <a:lnSpc>
                <a:spcPct val="150000"/>
              </a:lnSpc>
            </a:pPr>
            <a:r>
              <a:rPr lang="en-GB" dirty="0"/>
              <a:t>Build a strong business case.</a:t>
            </a:r>
          </a:p>
          <a:p>
            <a:pPr>
              <a:lnSpc>
                <a:spcPct val="150000"/>
              </a:lnSpc>
            </a:pPr>
            <a:r>
              <a:rPr lang="en-GB" dirty="0"/>
              <a:t>Gain organisational commitment to the team.</a:t>
            </a:r>
          </a:p>
          <a:p>
            <a:pPr>
              <a:lnSpc>
                <a:spcPct val="150000"/>
              </a:lnSpc>
            </a:pPr>
            <a:r>
              <a:rPr lang="en-GB" dirty="0"/>
              <a:t>Give the team the confidence that it can succeed</a:t>
            </a:r>
          </a:p>
          <a:p>
            <a:pPr>
              <a:lnSpc>
                <a:spcPct val="150000"/>
              </a:lnSpc>
            </a:pPr>
            <a:r>
              <a:rPr lang="en-GB" dirty="0"/>
              <a:t>Partner with the project customer</a:t>
            </a:r>
          </a:p>
          <a:p>
            <a:pPr>
              <a:lnSpc>
                <a:spcPct val="150000"/>
              </a:lnSpc>
            </a:pPr>
            <a:r>
              <a:rPr lang="en-GB" dirty="0"/>
              <a:t>Partner with external vendors</a:t>
            </a:r>
          </a:p>
          <a:p>
            <a:pPr>
              <a:lnSpc>
                <a:spcPct val="150000"/>
              </a:lnSpc>
            </a:pPr>
            <a:r>
              <a:rPr lang="en-GB" dirty="0"/>
              <a:t>Enable team members to succeed</a:t>
            </a:r>
          </a:p>
          <a:p>
            <a:pPr>
              <a:lnSpc>
                <a:spcPct val="150000"/>
              </a:lnSpc>
            </a:pPr>
            <a:r>
              <a:rPr lang="en-GB" dirty="0"/>
              <a:t>Encourage personal growth</a:t>
            </a:r>
          </a:p>
        </p:txBody>
      </p:sp>
      <p:sp>
        <p:nvSpPr>
          <p:cNvPr id="4" name="Slide Number Placeholder 3">
            <a:extLst>
              <a:ext uri="{FF2B5EF4-FFF2-40B4-BE49-F238E27FC236}">
                <a16:creationId xmlns:a16="http://schemas.microsoft.com/office/drawing/2014/main" id="{E380868D-9DB9-8689-C73E-52BED7F7DD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dirty="0"/>
          </a:p>
        </p:txBody>
      </p:sp>
    </p:spTree>
    <p:extLst>
      <p:ext uri="{BB962C8B-B14F-4D97-AF65-F5344CB8AC3E}">
        <p14:creationId xmlns:p14="http://schemas.microsoft.com/office/powerpoint/2010/main" val="2871161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227AC-BA0B-215B-3837-EBFF1C5AF46C}"/>
              </a:ext>
            </a:extLst>
          </p:cNvPr>
          <p:cNvSpPr>
            <a:spLocks noGrp="1"/>
          </p:cNvSpPr>
          <p:nvPr>
            <p:ph type="title"/>
          </p:nvPr>
        </p:nvSpPr>
        <p:spPr/>
        <p:txBody>
          <a:bodyPr/>
          <a:lstStyle/>
          <a:p>
            <a:r>
              <a:rPr lang="en-GB" sz="3200" dirty="0">
                <a:solidFill>
                  <a:schemeClr val="accent5"/>
                </a:solidFill>
              </a:rPr>
              <a:t>Managing Teams</a:t>
            </a:r>
          </a:p>
        </p:txBody>
      </p:sp>
      <p:sp>
        <p:nvSpPr>
          <p:cNvPr id="3" name="Text Placeholder 2">
            <a:extLst>
              <a:ext uri="{FF2B5EF4-FFF2-40B4-BE49-F238E27FC236}">
                <a16:creationId xmlns:a16="http://schemas.microsoft.com/office/drawing/2014/main" id="{E52C657F-89B8-EAB3-0FA1-D06DC4AE1C96}"/>
              </a:ext>
            </a:extLst>
          </p:cNvPr>
          <p:cNvSpPr>
            <a:spLocks noGrp="1"/>
          </p:cNvSpPr>
          <p:nvPr>
            <p:ph type="body" idx="1"/>
          </p:nvPr>
        </p:nvSpPr>
        <p:spPr>
          <a:xfrm>
            <a:off x="387900" y="1306286"/>
            <a:ext cx="8368200" cy="3262438"/>
          </a:xfrm>
        </p:spPr>
        <p:txBody>
          <a:bodyPr>
            <a:normAutofit lnSpcReduction="10000"/>
          </a:bodyPr>
          <a:lstStyle/>
          <a:p>
            <a:r>
              <a:rPr lang="en-GB" dirty="0">
                <a:solidFill>
                  <a:schemeClr val="accent5"/>
                </a:solidFill>
              </a:rPr>
              <a:t>Organizational culture  </a:t>
            </a:r>
            <a:r>
              <a:rPr lang="en-GB" b="0" i="0" dirty="0">
                <a:solidFill>
                  <a:schemeClr val="tx1"/>
                </a:solidFill>
                <a:effectLst/>
                <a:latin typeface="Söhne"/>
              </a:rPr>
              <a:t>plays key role in shaping : employee behaviour, leadership style, decision making processes and employee satisfaction and engagement</a:t>
            </a:r>
          </a:p>
          <a:p>
            <a:r>
              <a:rPr lang="en-GB" dirty="0">
                <a:solidFill>
                  <a:schemeClr val="tx1"/>
                </a:solidFill>
                <a:latin typeface="Söhne"/>
              </a:rPr>
              <a:t>Mainly consists of </a:t>
            </a:r>
            <a:r>
              <a:rPr lang="en-GB" b="0" i="0" dirty="0">
                <a:solidFill>
                  <a:schemeClr val="tx1"/>
                </a:solidFill>
                <a:effectLst/>
                <a:latin typeface="Söhne"/>
              </a:rPr>
              <a:t>shared values, beliefs, customs, attitudes, and norms.</a:t>
            </a:r>
          </a:p>
          <a:p>
            <a:r>
              <a:rPr lang="en-GB" dirty="0">
                <a:solidFill>
                  <a:schemeClr val="tx1"/>
                </a:solidFill>
                <a:latin typeface="Söhne"/>
              </a:rPr>
              <a:t>Organisational culture can fall between </a:t>
            </a:r>
            <a:r>
              <a:rPr lang="en-GB" dirty="0">
                <a:solidFill>
                  <a:schemeClr val="accent5"/>
                </a:solidFill>
              </a:rPr>
              <a:t>egalitarian</a:t>
            </a:r>
            <a:r>
              <a:rPr lang="en-GB" dirty="0">
                <a:solidFill>
                  <a:schemeClr val="tx1"/>
                </a:solidFill>
                <a:latin typeface="Söhne"/>
              </a:rPr>
              <a:t> and </a:t>
            </a:r>
            <a:r>
              <a:rPr lang="en-GB" dirty="0">
                <a:solidFill>
                  <a:schemeClr val="accent5"/>
                </a:solidFill>
              </a:rPr>
              <a:t>hierarchy</a:t>
            </a:r>
            <a:r>
              <a:rPr lang="en-GB" dirty="0">
                <a:solidFill>
                  <a:schemeClr val="tx1"/>
                </a:solidFill>
                <a:latin typeface="Söhne"/>
              </a:rPr>
              <a:t>.</a:t>
            </a:r>
          </a:p>
          <a:p>
            <a:r>
              <a:rPr lang="en-GB" dirty="0">
                <a:solidFill>
                  <a:schemeClr val="tx1"/>
                </a:solidFill>
                <a:latin typeface="Söhne"/>
              </a:rPr>
              <a:t>Delegation of </a:t>
            </a:r>
            <a:r>
              <a:rPr lang="en-GB" dirty="0">
                <a:solidFill>
                  <a:schemeClr val="accent5"/>
                </a:solidFill>
              </a:rPr>
              <a:t>authority, responsibility, and accountability </a:t>
            </a:r>
            <a:r>
              <a:rPr lang="en-GB" dirty="0">
                <a:solidFill>
                  <a:schemeClr val="tx1"/>
                </a:solidFill>
                <a:latin typeface="Söhne"/>
              </a:rPr>
              <a:t>are indicators of the </a:t>
            </a:r>
            <a:r>
              <a:rPr lang="en-GB" dirty="0">
                <a:solidFill>
                  <a:schemeClr val="accent5"/>
                </a:solidFill>
              </a:rPr>
              <a:t>power distance </a:t>
            </a:r>
            <a:r>
              <a:rPr lang="en-GB" dirty="0">
                <a:solidFill>
                  <a:schemeClr val="tx1"/>
                </a:solidFill>
                <a:latin typeface="Söhne"/>
              </a:rPr>
              <a:t>culture in an organization</a:t>
            </a:r>
            <a:r>
              <a:rPr lang="en-GB" b="0" i="0" dirty="0">
                <a:solidFill>
                  <a:srgbClr val="555555"/>
                </a:solidFill>
                <a:effectLst/>
                <a:latin typeface="robotoregular"/>
              </a:rPr>
              <a:t>.</a:t>
            </a:r>
          </a:p>
          <a:p>
            <a:r>
              <a:rPr lang="en-GB" dirty="0">
                <a:solidFill>
                  <a:schemeClr val="tx1"/>
                </a:solidFill>
                <a:latin typeface="Söhne"/>
              </a:rPr>
              <a:t>Team roles: </a:t>
            </a:r>
            <a:r>
              <a:rPr lang="en-GB" dirty="0">
                <a:solidFill>
                  <a:schemeClr val="accent5"/>
                </a:solidFill>
              </a:rPr>
              <a:t>Task</a:t>
            </a:r>
            <a:r>
              <a:rPr lang="en-GB" dirty="0">
                <a:solidFill>
                  <a:schemeClr val="tx1"/>
                </a:solidFill>
                <a:latin typeface="Söhne"/>
              </a:rPr>
              <a:t> roles, </a:t>
            </a:r>
            <a:r>
              <a:rPr lang="en-GB" dirty="0">
                <a:solidFill>
                  <a:schemeClr val="accent5"/>
                </a:solidFill>
              </a:rPr>
              <a:t>socioemotional</a:t>
            </a:r>
            <a:r>
              <a:rPr lang="en-GB" dirty="0">
                <a:solidFill>
                  <a:schemeClr val="tx1"/>
                </a:solidFill>
                <a:latin typeface="Söhne"/>
              </a:rPr>
              <a:t> roles and </a:t>
            </a:r>
            <a:r>
              <a:rPr lang="en-GB" dirty="0">
                <a:solidFill>
                  <a:schemeClr val="accent5"/>
                </a:solidFill>
              </a:rPr>
              <a:t>destructive</a:t>
            </a:r>
            <a:r>
              <a:rPr lang="en-GB" dirty="0">
                <a:solidFill>
                  <a:schemeClr val="tx1"/>
                </a:solidFill>
                <a:latin typeface="Söhne"/>
              </a:rPr>
              <a:t> roles</a:t>
            </a:r>
          </a:p>
          <a:p>
            <a:r>
              <a:rPr lang="en-GB" dirty="0">
                <a:solidFill>
                  <a:schemeClr val="tx1"/>
                </a:solidFill>
                <a:latin typeface="Söhne"/>
              </a:rPr>
              <a:t>Project managers must define unique roles to reduce </a:t>
            </a:r>
            <a:r>
              <a:rPr lang="en-GB" dirty="0">
                <a:solidFill>
                  <a:schemeClr val="accent5"/>
                </a:solidFill>
              </a:rPr>
              <a:t>social loafing</a:t>
            </a:r>
            <a:r>
              <a:rPr lang="en-GB" dirty="0">
                <a:solidFill>
                  <a:schemeClr val="tx1"/>
                </a:solidFill>
                <a:latin typeface="Söhne"/>
              </a:rPr>
              <a:t>.</a:t>
            </a:r>
          </a:p>
          <a:p>
            <a:r>
              <a:rPr lang="en-GB" dirty="0">
                <a:solidFill>
                  <a:schemeClr val="tx1"/>
                </a:solidFill>
                <a:latin typeface="Söhne"/>
              </a:rPr>
              <a:t>As part of managing teams, project managers will encounter conflicts.</a:t>
            </a:r>
          </a:p>
        </p:txBody>
      </p:sp>
      <p:sp>
        <p:nvSpPr>
          <p:cNvPr id="4" name="Slide Number Placeholder 3">
            <a:extLst>
              <a:ext uri="{FF2B5EF4-FFF2-40B4-BE49-F238E27FC236}">
                <a16:creationId xmlns:a16="http://schemas.microsoft.com/office/drawing/2014/main" id="{6ACC1464-42F2-705A-CE0F-DBB9A61E77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dirty="0"/>
          </a:p>
        </p:txBody>
      </p:sp>
    </p:spTree>
    <p:extLst>
      <p:ext uri="{BB962C8B-B14F-4D97-AF65-F5344CB8AC3E}">
        <p14:creationId xmlns:p14="http://schemas.microsoft.com/office/powerpoint/2010/main" val="3896668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7B49F8-DE02-C550-4464-6F4D4557F6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dirty="0"/>
          </a:p>
        </p:txBody>
      </p:sp>
      <p:pic>
        <p:nvPicPr>
          <p:cNvPr id="6" name="Picture 5">
            <a:extLst>
              <a:ext uri="{FF2B5EF4-FFF2-40B4-BE49-F238E27FC236}">
                <a16:creationId xmlns:a16="http://schemas.microsoft.com/office/drawing/2014/main" id="{722E0891-7BE6-623C-5526-E41E8850D921}"/>
              </a:ext>
            </a:extLst>
          </p:cNvPr>
          <p:cNvPicPr>
            <a:picLocks/>
          </p:cNvPicPr>
          <p:nvPr>
            <p:custDataLst>
              <p:tags r:id="rId2"/>
            </p:custDataLst>
          </p:nvPr>
        </p:nvPicPr>
        <p:blipFill>
          <a:blip r:embed="rId7"/>
          <a:stretch>
            <a:fillRect/>
          </a:stretch>
        </p:blipFill>
        <p:spPr>
          <a:xfrm>
            <a:off x="508000" y="1657350"/>
            <a:ext cx="1828800" cy="1828800"/>
          </a:xfrm>
          <a:prstGeom prst="rect">
            <a:avLst/>
          </a:prstGeom>
        </p:spPr>
      </p:pic>
      <p:sp>
        <p:nvSpPr>
          <p:cNvPr id="7" name="Rectangle 6">
            <a:extLst>
              <a:ext uri="{FF2B5EF4-FFF2-40B4-BE49-F238E27FC236}">
                <a16:creationId xmlns:a16="http://schemas.microsoft.com/office/drawing/2014/main" id="{7717D7BA-A807-F9BC-9DCA-66152BCA4CDC}"/>
              </a:ext>
            </a:extLst>
          </p:cNvPr>
          <p:cNvSpPr/>
          <p:nvPr>
            <p:custDataLst>
              <p:tags r:id="rId3"/>
            </p:custDataLst>
          </p:nvPr>
        </p:nvSpPr>
        <p:spPr>
          <a:xfrm>
            <a:off x="2590800" y="1928813"/>
            <a:ext cx="6045200" cy="1285875"/>
          </a:xfrm>
          <a:prstGeom prst="rect">
            <a:avLst/>
          </a:prstGeom>
          <a:noFill/>
          <a:ln w="25400" cap="flat" cmpd="sng" algn="ctr">
            <a:solidFill>
              <a:srgbClr val="FFFFFF"/>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a:solidFill>
                  <a:srgbClr val="5B5B5B"/>
                </a:solidFill>
              </a:rPr>
              <a:t>Discuss factors that increase/reduce social loafing.</a:t>
            </a:r>
          </a:p>
        </p:txBody>
      </p:sp>
      <p:sp>
        <p:nvSpPr>
          <p:cNvPr id="8" name="Rectangle 7">
            <a:extLst>
              <a:ext uri="{FF2B5EF4-FFF2-40B4-BE49-F238E27FC236}">
                <a16:creationId xmlns:a16="http://schemas.microsoft.com/office/drawing/2014/main" id="{8D72A024-7CFA-CF55-DBB2-560C56BC5B5E}"/>
              </a:ext>
            </a:extLst>
          </p:cNvPr>
          <p:cNvSpPr/>
          <p:nvPr>
            <p:custDataLst>
              <p:tags r:id="rId4"/>
            </p:custDataLst>
          </p:nvPr>
        </p:nvSpPr>
        <p:spPr>
          <a:xfrm>
            <a:off x="2590800" y="4381500"/>
            <a:ext cx="6299200" cy="38259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300" b="1">
                <a:solidFill>
                  <a:srgbClr val="5B5B5B"/>
                </a:solidFill>
              </a:rPr>
              <a:t>ⓘ</a:t>
            </a:r>
            <a:r>
              <a:rPr lang="en-GB">
                <a:solidFill>
                  <a:srgbClr val="5B5B5B"/>
                </a:solidFill>
              </a:rPr>
              <a:t> Start presenting to display the poll results on this slide.</a:t>
            </a:r>
          </a:p>
        </p:txBody>
      </p:sp>
      <p:sp>
        <p:nvSpPr>
          <p:cNvPr id="9" name="TextBox 8">
            <a:extLst>
              <a:ext uri="{FF2B5EF4-FFF2-40B4-BE49-F238E27FC236}">
                <a16:creationId xmlns:a16="http://schemas.microsoft.com/office/drawing/2014/main" id="{B380DD67-AB13-36AB-36A4-E4D7EA41871D}"/>
              </a:ext>
            </a:extLst>
          </p:cNvPr>
          <p:cNvSpPr txBox="1"/>
          <p:nvPr/>
        </p:nvSpPr>
        <p:spPr>
          <a:xfrm>
            <a:off x="1715589" y="438835"/>
            <a:ext cx="3196046" cy="584775"/>
          </a:xfrm>
          <a:prstGeom prst="rect">
            <a:avLst/>
          </a:prstGeom>
          <a:noFill/>
        </p:spPr>
        <p:txBody>
          <a:bodyPr wrap="square" rtlCol="0">
            <a:spAutoFit/>
          </a:bodyPr>
          <a:lstStyle/>
          <a:p>
            <a:pPr>
              <a:buClr>
                <a:schemeClr val="dk1"/>
              </a:buClr>
              <a:buSzPts val="3000"/>
            </a:pPr>
            <a:r>
              <a:rPr lang="en-GB" sz="3200" b="1" dirty="0">
                <a:solidFill>
                  <a:schemeClr val="accent5"/>
                </a:solidFill>
              </a:rPr>
              <a:t>Discussion</a:t>
            </a:r>
          </a:p>
        </p:txBody>
      </p:sp>
    </p:spTree>
    <p:custDataLst>
      <p:tags r:id="rId1"/>
    </p:custDataLst>
    <p:extLst>
      <p:ext uri="{BB962C8B-B14F-4D97-AF65-F5344CB8AC3E}">
        <p14:creationId xmlns:p14="http://schemas.microsoft.com/office/powerpoint/2010/main" val="44633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AEAC-1086-8820-0CBE-CC5E933AF60B}"/>
              </a:ext>
            </a:extLst>
          </p:cNvPr>
          <p:cNvSpPr>
            <a:spLocks noGrp="1"/>
          </p:cNvSpPr>
          <p:nvPr>
            <p:ph type="title"/>
          </p:nvPr>
        </p:nvSpPr>
        <p:spPr/>
        <p:txBody>
          <a:bodyPr/>
          <a:lstStyle/>
          <a:p>
            <a:r>
              <a:rPr lang="en-GB" sz="3200" dirty="0">
                <a:solidFill>
                  <a:schemeClr val="accent5"/>
                </a:solidFill>
              </a:rPr>
              <a:t>Decision making in teams</a:t>
            </a:r>
          </a:p>
        </p:txBody>
      </p:sp>
      <p:sp>
        <p:nvSpPr>
          <p:cNvPr id="3" name="Text Placeholder 2">
            <a:extLst>
              <a:ext uri="{FF2B5EF4-FFF2-40B4-BE49-F238E27FC236}">
                <a16:creationId xmlns:a16="http://schemas.microsoft.com/office/drawing/2014/main" id="{CD523C30-4BAA-7C3F-C48C-818BE7485689}"/>
              </a:ext>
            </a:extLst>
          </p:cNvPr>
          <p:cNvSpPr>
            <a:spLocks noGrp="1"/>
          </p:cNvSpPr>
          <p:nvPr>
            <p:ph type="body" idx="1"/>
          </p:nvPr>
        </p:nvSpPr>
        <p:spPr/>
        <p:txBody>
          <a:bodyPr/>
          <a:lstStyle/>
          <a:p>
            <a:r>
              <a:rPr lang="en-GB" dirty="0"/>
              <a:t>Using logic to make decisions is based on either </a:t>
            </a:r>
            <a:r>
              <a:rPr lang="en-GB" b="1" dirty="0">
                <a:solidFill>
                  <a:schemeClr val="accent5"/>
                </a:solidFill>
              </a:rPr>
              <a:t>deductive</a:t>
            </a:r>
            <a:r>
              <a:rPr lang="en-GB" dirty="0"/>
              <a:t> (principles-first) or </a:t>
            </a:r>
            <a:r>
              <a:rPr lang="en-GB" b="1" dirty="0">
                <a:solidFill>
                  <a:schemeClr val="accent5"/>
                </a:solidFill>
              </a:rPr>
              <a:t>inductive</a:t>
            </a:r>
            <a:r>
              <a:rPr lang="en-GB" dirty="0"/>
              <a:t> (applications-first).</a:t>
            </a:r>
          </a:p>
          <a:p>
            <a:r>
              <a:rPr lang="en-GB" dirty="0"/>
              <a:t>Leaders are often made or broken by their decisions.</a:t>
            </a:r>
          </a:p>
          <a:p>
            <a:endParaRPr lang="en-GB" dirty="0"/>
          </a:p>
          <a:p>
            <a:endParaRPr lang="en-GB" dirty="0"/>
          </a:p>
        </p:txBody>
      </p:sp>
      <p:sp>
        <p:nvSpPr>
          <p:cNvPr id="4" name="Slide Number Placeholder 3">
            <a:extLst>
              <a:ext uri="{FF2B5EF4-FFF2-40B4-BE49-F238E27FC236}">
                <a16:creationId xmlns:a16="http://schemas.microsoft.com/office/drawing/2014/main" id="{A0985B4D-B9EC-E4F3-97D5-FE6DC4B68E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dirty="0"/>
          </a:p>
        </p:txBody>
      </p:sp>
    </p:spTree>
    <p:extLst>
      <p:ext uri="{BB962C8B-B14F-4D97-AF65-F5344CB8AC3E}">
        <p14:creationId xmlns:p14="http://schemas.microsoft.com/office/powerpoint/2010/main" val="826671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075A-7AEA-B6CF-7535-E910E54898B1}"/>
              </a:ext>
            </a:extLst>
          </p:cNvPr>
          <p:cNvSpPr>
            <a:spLocks noGrp="1"/>
          </p:cNvSpPr>
          <p:nvPr>
            <p:ph type="title"/>
          </p:nvPr>
        </p:nvSpPr>
        <p:spPr/>
        <p:txBody>
          <a:bodyPr>
            <a:normAutofit/>
          </a:bodyPr>
          <a:lstStyle/>
          <a:p>
            <a:r>
              <a:rPr lang="en-GB" sz="3200" dirty="0">
                <a:solidFill>
                  <a:schemeClr val="accent5"/>
                </a:solidFill>
              </a:rPr>
              <a:t>Conflict in Teams</a:t>
            </a:r>
          </a:p>
        </p:txBody>
      </p:sp>
      <p:sp>
        <p:nvSpPr>
          <p:cNvPr id="3" name="Text Placeholder 2">
            <a:extLst>
              <a:ext uri="{FF2B5EF4-FFF2-40B4-BE49-F238E27FC236}">
                <a16:creationId xmlns:a16="http://schemas.microsoft.com/office/drawing/2014/main" id="{C2DBCC06-67CA-E692-849A-9B914A6213B3}"/>
              </a:ext>
            </a:extLst>
          </p:cNvPr>
          <p:cNvSpPr>
            <a:spLocks noGrp="1"/>
          </p:cNvSpPr>
          <p:nvPr>
            <p:ph type="body" idx="1"/>
          </p:nvPr>
        </p:nvSpPr>
        <p:spPr/>
        <p:txBody>
          <a:bodyPr>
            <a:normAutofit fontScale="92500" lnSpcReduction="10000"/>
          </a:bodyPr>
          <a:lstStyle/>
          <a:p>
            <a:pPr>
              <a:lnSpc>
                <a:spcPct val="150000"/>
              </a:lnSpc>
            </a:pPr>
            <a:r>
              <a:rPr lang="en-GB" sz="2000" dirty="0">
                <a:solidFill>
                  <a:schemeClr val="accent5"/>
                </a:solidFill>
                <a:latin typeface="+mj-lt"/>
              </a:rPr>
              <a:t>Conflict</a:t>
            </a:r>
            <a:r>
              <a:rPr lang="en-GB" sz="2000" dirty="0">
                <a:solidFill>
                  <a:schemeClr val="tx1"/>
                </a:solidFill>
                <a:latin typeface="+mj-lt"/>
              </a:rPr>
              <a:t> refers to a situation where there is a </a:t>
            </a:r>
            <a:r>
              <a:rPr lang="en-GB" sz="2000" dirty="0">
                <a:solidFill>
                  <a:schemeClr val="accent5"/>
                </a:solidFill>
                <a:latin typeface="+mj-lt"/>
              </a:rPr>
              <a:t>disagreement, discord, or opposition </a:t>
            </a:r>
            <a:r>
              <a:rPr lang="en-GB" sz="2000" dirty="0">
                <a:solidFill>
                  <a:schemeClr val="tx1"/>
                </a:solidFill>
                <a:latin typeface="+mj-lt"/>
              </a:rPr>
              <a:t>among individuals or groups involved in a project. </a:t>
            </a:r>
          </a:p>
          <a:p>
            <a:pPr>
              <a:lnSpc>
                <a:spcPct val="150000"/>
              </a:lnSpc>
            </a:pPr>
            <a:r>
              <a:rPr lang="en-GB" sz="2000" dirty="0">
                <a:solidFill>
                  <a:schemeClr val="tx1"/>
                </a:solidFill>
                <a:latin typeface="+mj-lt"/>
              </a:rPr>
              <a:t>Conflict may arise from differences </a:t>
            </a:r>
            <a:r>
              <a:rPr lang="en-GB" sz="2000" dirty="0" err="1">
                <a:solidFill>
                  <a:schemeClr val="tx1"/>
                </a:solidFill>
                <a:latin typeface="+mj-lt"/>
              </a:rPr>
              <a:t>i</a:t>
            </a:r>
            <a:r>
              <a:rPr lang="en-GB" sz="2000" dirty="0">
                <a:solidFill>
                  <a:schemeClr val="tx1"/>
                </a:solidFill>
                <a:latin typeface="+mj-lt"/>
              </a:rPr>
              <a:t> in perception, beliefs, incompatible goals or opinion among team members.</a:t>
            </a:r>
          </a:p>
          <a:p>
            <a:pPr>
              <a:lnSpc>
                <a:spcPct val="150000"/>
              </a:lnSpc>
            </a:pPr>
            <a:r>
              <a:rPr lang="en-GB" sz="2000" dirty="0">
                <a:solidFill>
                  <a:schemeClr val="tx1"/>
                </a:solidFill>
                <a:latin typeface="+mj-lt"/>
              </a:rPr>
              <a:t>Conflict is natural part of team environment.</a:t>
            </a:r>
          </a:p>
          <a:p>
            <a:pPr>
              <a:lnSpc>
                <a:spcPct val="150000"/>
              </a:lnSpc>
            </a:pPr>
            <a:r>
              <a:rPr lang="en-GB" sz="2000" dirty="0">
                <a:solidFill>
                  <a:schemeClr val="tx1"/>
                </a:solidFill>
                <a:latin typeface="+mj-lt"/>
              </a:rPr>
              <a:t>Conflicts are categorised into two groups: </a:t>
            </a:r>
            <a:r>
              <a:rPr lang="en-GB" sz="2000" dirty="0">
                <a:solidFill>
                  <a:schemeClr val="accent5"/>
                </a:solidFill>
                <a:latin typeface="+mj-lt"/>
              </a:rPr>
              <a:t>cognitive conflict </a:t>
            </a:r>
            <a:r>
              <a:rPr lang="en-GB" sz="2000" dirty="0">
                <a:solidFill>
                  <a:schemeClr val="tx1"/>
                </a:solidFill>
                <a:latin typeface="+mj-lt"/>
              </a:rPr>
              <a:t>and </a:t>
            </a:r>
            <a:r>
              <a:rPr lang="en-GB" sz="2000" dirty="0">
                <a:solidFill>
                  <a:schemeClr val="accent5"/>
                </a:solidFill>
                <a:latin typeface="+mj-lt"/>
              </a:rPr>
              <a:t>affective conflict.</a:t>
            </a:r>
          </a:p>
        </p:txBody>
      </p:sp>
      <p:sp>
        <p:nvSpPr>
          <p:cNvPr id="4" name="Slide Number Placeholder 3">
            <a:extLst>
              <a:ext uri="{FF2B5EF4-FFF2-40B4-BE49-F238E27FC236}">
                <a16:creationId xmlns:a16="http://schemas.microsoft.com/office/drawing/2014/main" id="{391ACEE9-EFC6-06C9-8724-22AA88A02E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dirty="0"/>
          </a:p>
        </p:txBody>
      </p:sp>
    </p:spTree>
    <p:extLst>
      <p:ext uri="{BB962C8B-B14F-4D97-AF65-F5344CB8AC3E}">
        <p14:creationId xmlns:p14="http://schemas.microsoft.com/office/powerpoint/2010/main" val="2525558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1472-BF50-5F7D-90DB-F62F6E48460B}"/>
              </a:ext>
            </a:extLst>
          </p:cNvPr>
          <p:cNvSpPr>
            <a:spLocks noGrp="1"/>
          </p:cNvSpPr>
          <p:nvPr>
            <p:ph type="title"/>
          </p:nvPr>
        </p:nvSpPr>
        <p:spPr/>
        <p:txBody>
          <a:bodyPr/>
          <a:lstStyle/>
          <a:p>
            <a:r>
              <a:rPr lang="en-GB" sz="3200" dirty="0">
                <a:solidFill>
                  <a:schemeClr val="accent5"/>
                </a:solidFill>
              </a:rPr>
              <a:t>Cognitive vs Affective conflicts</a:t>
            </a:r>
          </a:p>
        </p:txBody>
      </p:sp>
      <p:sp>
        <p:nvSpPr>
          <p:cNvPr id="3" name="Text Placeholder 2">
            <a:extLst>
              <a:ext uri="{FF2B5EF4-FFF2-40B4-BE49-F238E27FC236}">
                <a16:creationId xmlns:a16="http://schemas.microsoft.com/office/drawing/2014/main" id="{75C16AAE-8317-C922-0D73-664C51BF7C92}"/>
              </a:ext>
            </a:extLst>
          </p:cNvPr>
          <p:cNvSpPr>
            <a:spLocks noGrp="1"/>
          </p:cNvSpPr>
          <p:nvPr>
            <p:ph type="body" idx="1"/>
          </p:nvPr>
        </p:nvSpPr>
        <p:spPr>
          <a:xfrm>
            <a:off x="387900" y="1144125"/>
            <a:ext cx="8368200" cy="3424599"/>
          </a:xfrm>
        </p:spPr>
        <p:txBody>
          <a:bodyPr/>
          <a:lstStyle/>
          <a:p>
            <a:r>
              <a:rPr lang="en-GB" sz="2000" dirty="0">
                <a:solidFill>
                  <a:schemeClr val="tx1"/>
                </a:solidFill>
                <a:latin typeface="+mj-lt"/>
              </a:rPr>
              <a:t>“</a:t>
            </a:r>
            <a:r>
              <a:rPr lang="en-GB" sz="2000" b="1" dirty="0">
                <a:solidFill>
                  <a:schemeClr val="accent5"/>
                </a:solidFill>
                <a:latin typeface="+mj-lt"/>
              </a:rPr>
              <a:t>Cognitive conflict </a:t>
            </a:r>
            <a:r>
              <a:rPr lang="en-GB" sz="2000" dirty="0">
                <a:solidFill>
                  <a:schemeClr val="tx1"/>
                </a:solidFill>
                <a:latin typeface="+mj-lt"/>
              </a:rPr>
              <a:t>refers to disagreements and different ideas that are associated with the work”. (</a:t>
            </a:r>
            <a:r>
              <a:rPr lang="en-GB" sz="2000" dirty="0" err="1">
                <a:solidFill>
                  <a:schemeClr val="tx1"/>
                </a:solidFill>
                <a:latin typeface="+mj-lt"/>
              </a:rPr>
              <a:t>Anantatmula</a:t>
            </a:r>
            <a:r>
              <a:rPr lang="en-GB" sz="2000" dirty="0">
                <a:solidFill>
                  <a:schemeClr val="tx1"/>
                </a:solidFill>
                <a:latin typeface="+mj-lt"/>
              </a:rPr>
              <a:t>, 2015:84)</a:t>
            </a:r>
          </a:p>
          <a:p>
            <a:r>
              <a:rPr lang="en-GB" sz="2000" dirty="0">
                <a:solidFill>
                  <a:schemeClr val="tx1"/>
                </a:solidFill>
                <a:latin typeface="+mj-lt"/>
              </a:rPr>
              <a:t>Cognitive conflict is task related.</a:t>
            </a:r>
          </a:p>
          <a:p>
            <a:r>
              <a:rPr lang="en-GB" sz="2000" b="1" dirty="0">
                <a:solidFill>
                  <a:schemeClr val="accent5"/>
                </a:solidFill>
                <a:latin typeface="+mj-lt"/>
              </a:rPr>
              <a:t>Affective conflict </a:t>
            </a:r>
            <a:r>
              <a:rPr lang="en-GB" sz="2000" dirty="0">
                <a:solidFill>
                  <a:schemeClr val="tx1"/>
                </a:solidFill>
                <a:latin typeface="+mj-lt"/>
              </a:rPr>
              <a:t>arises out of personal differences and personality clashes. </a:t>
            </a:r>
          </a:p>
          <a:p>
            <a:r>
              <a:rPr lang="en-GB" sz="2000" dirty="0">
                <a:solidFill>
                  <a:schemeClr val="tx1"/>
                </a:solidFill>
                <a:latin typeface="+mj-lt"/>
              </a:rPr>
              <a:t>Affective conflicts are interpersonal and usually occur at individual level.</a:t>
            </a:r>
          </a:p>
          <a:p>
            <a:endParaRPr lang="en-GB" dirty="0">
              <a:solidFill>
                <a:schemeClr val="tx1"/>
              </a:solidFill>
              <a:latin typeface="Söhne"/>
            </a:endParaRPr>
          </a:p>
        </p:txBody>
      </p:sp>
      <p:sp>
        <p:nvSpPr>
          <p:cNvPr id="4" name="Slide Number Placeholder 3">
            <a:extLst>
              <a:ext uri="{FF2B5EF4-FFF2-40B4-BE49-F238E27FC236}">
                <a16:creationId xmlns:a16="http://schemas.microsoft.com/office/drawing/2014/main" id="{C36E99DE-BDA0-C56F-0819-D4B17E301D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dirty="0"/>
          </a:p>
        </p:txBody>
      </p:sp>
    </p:spTree>
    <p:extLst>
      <p:ext uri="{BB962C8B-B14F-4D97-AF65-F5344CB8AC3E}">
        <p14:creationId xmlns:p14="http://schemas.microsoft.com/office/powerpoint/2010/main" val="1680580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C9956-27F5-5366-1C5B-A22A0A374686}"/>
              </a:ext>
            </a:extLst>
          </p:cNvPr>
          <p:cNvSpPr>
            <a:spLocks noGrp="1"/>
          </p:cNvSpPr>
          <p:nvPr>
            <p:ph type="title"/>
          </p:nvPr>
        </p:nvSpPr>
        <p:spPr/>
        <p:txBody>
          <a:bodyPr/>
          <a:lstStyle/>
          <a:p>
            <a:r>
              <a:rPr lang="en-GB" sz="3200" dirty="0">
                <a:solidFill>
                  <a:schemeClr val="accent5"/>
                </a:solidFill>
              </a:rPr>
              <a:t>Sources of conflict</a:t>
            </a:r>
          </a:p>
        </p:txBody>
      </p:sp>
      <p:sp>
        <p:nvSpPr>
          <p:cNvPr id="4" name="Slide Number Placeholder 3">
            <a:extLst>
              <a:ext uri="{FF2B5EF4-FFF2-40B4-BE49-F238E27FC236}">
                <a16:creationId xmlns:a16="http://schemas.microsoft.com/office/drawing/2014/main" id="{674D9E81-B1AE-B176-080A-06ACA93560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dirty="0"/>
          </a:p>
        </p:txBody>
      </p:sp>
      <p:graphicFrame>
        <p:nvGraphicFramePr>
          <p:cNvPr id="5" name="Table 5">
            <a:extLst>
              <a:ext uri="{FF2B5EF4-FFF2-40B4-BE49-F238E27FC236}">
                <a16:creationId xmlns:a16="http://schemas.microsoft.com/office/drawing/2014/main" id="{F24D12A0-79F5-B65B-2A1C-AF4A43A6AD05}"/>
              </a:ext>
            </a:extLst>
          </p:cNvPr>
          <p:cNvGraphicFramePr>
            <a:graphicFrameLocks noGrp="1"/>
          </p:cNvGraphicFramePr>
          <p:nvPr>
            <p:extLst>
              <p:ext uri="{D42A27DB-BD31-4B8C-83A1-F6EECF244321}">
                <p14:modId xmlns:p14="http://schemas.microsoft.com/office/powerpoint/2010/main" val="543372787"/>
              </p:ext>
            </p:extLst>
          </p:nvPr>
        </p:nvGraphicFramePr>
        <p:xfrm>
          <a:off x="1071155" y="1245145"/>
          <a:ext cx="6096000" cy="35407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746673501"/>
                    </a:ext>
                  </a:extLst>
                </a:gridCol>
                <a:gridCol w="3048000">
                  <a:extLst>
                    <a:ext uri="{9D8B030D-6E8A-4147-A177-3AD203B41FA5}">
                      <a16:colId xmlns:a16="http://schemas.microsoft.com/office/drawing/2014/main" val="681821017"/>
                    </a:ext>
                  </a:extLst>
                </a:gridCol>
              </a:tblGrid>
              <a:tr h="370840">
                <a:tc>
                  <a:txBody>
                    <a:bodyPr/>
                    <a:lstStyle/>
                    <a:p>
                      <a:r>
                        <a:rPr lang="en-GB" dirty="0"/>
                        <a:t>People</a:t>
                      </a:r>
                    </a:p>
                  </a:txBody>
                  <a:tcPr/>
                </a:tc>
                <a:tc>
                  <a:txBody>
                    <a:bodyPr/>
                    <a:lstStyle/>
                    <a:p>
                      <a:r>
                        <a:rPr lang="en-GB" dirty="0"/>
                        <a:t>Project Facets</a:t>
                      </a:r>
                    </a:p>
                  </a:txBody>
                  <a:tcPr/>
                </a:tc>
                <a:extLst>
                  <a:ext uri="{0D108BD9-81ED-4DB2-BD59-A6C34878D82A}">
                    <a16:rowId xmlns:a16="http://schemas.microsoft.com/office/drawing/2014/main" val="2150484395"/>
                  </a:ext>
                </a:extLst>
              </a:tr>
              <a:tr h="370840">
                <a:tc>
                  <a:txBody>
                    <a:bodyPr/>
                    <a:lstStyle/>
                    <a:p>
                      <a:r>
                        <a:rPr lang="en-GB" b="1" dirty="0">
                          <a:solidFill>
                            <a:schemeClr val="bg1"/>
                          </a:solidFill>
                        </a:rPr>
                        <a:t>Personality Attributes</a:t>
                      </a:r>
                    </a:p>
                    <a:p>
                      <a:pPr marL="285750" indent="-285750">
                        <a:buFont typeface="Arial" panose="020B0604020202020204" pitchFamily="34" charset="0"/>
                        <a:buChar char="•"/>
                      </a:pPr>
                      <a:r>
                        <a:rPr lang="en-GB" dirty="0">
                          <a:solidFill>
                            <a:schemeClr val="bg1"/>
                          </a:solidFill>
                        </a:rPr>
                        <a:t>Ethical differences</a:t>
                      </a:r>
                    </a:p>
                    <a:p>
                      <a:pPr marL="285750" indent="-285750">
                        <a:buFont typeface="Arial" panose="020B0604020202020204" pitchFamily="34" charset="0"/>
                        <a:buChar char="•"/>
                      </a:pPr>
                      <a:r>
                        <a:rPr lang="en-GB" dirty="0">
                          <a:solidFill>
                            <a:schemeClr val="bg1"/>
                          </a:solidFill>
                        </a:rPr>
                        <a:t>Trust</a:t>
                      </a:r>
                    </a:p>
                    <a:p>
                      <a:pPr marL="285750" indent="-285750">
                        <a:buFont typeface="Arial" panose="020B0604020202020204" pitchFamily="34" charset="0"/>
                        <a:buChar char="•"/>
                      </a:pPr>
                      <a:r>
                        <a:rPr lang="en-GB" dirty="0">
                          <a:solidFill>
                            <a:schemeClr val="bg1"/>
                          </a:solidFill>
                        </a:rPr>
                        <a:t>Commitment</a:t>
                      </a:r>
                    </a:p>
                    <a:p>
                      <a:pPr marL="285750" indent="-285750">
                        <a:buFont typeface="Arial" panose="020B0604020202020204" pitchFamily="34" charset="0"/>
                        <a:buChar char="•"/>
                      </a:pPr>
                      <a:r>
                        <a:rPr lang="en-GB" dirty="0">
                          <a:solidFill>
                            <a:schemeClr val="bg1"/>
                          </a:solidFill>
                        </a:rPr>
                        <a:t>Communication</a:t>
                      </a:r>
                    </a:p>
                    <a:p>
                      <a:pPr marL="285750" indent="-285750">
                        <a:buFont typeface="Arial" panose="020B0604020202020204" pitchFamily="34" charset="0"/>
                        <a:buChar char="•"/>
                      </a:pPr>
                      <a:r>
                        <a:rPr lang="en-GB" dirty="0">
                          <a:solidFill>
                            <a:schemeClr val="bg1"/>
                          </a:solidFill>
                        </a:rPr>
                        <a:t>Attitude</a:t>
                      </a:r>
                    </a:p>
                    <a:p>
                      <a:pPr marL="285750" indent="-285750">
                        <a:buFont typeface="Arial" panose="020B0604020202020204" pitchFamily="34" charset="0"/>
                        <a:buChar char="•"/>
                      </a:pPr>
                      <a:r>
                        <a:rPr lang="en-GB" dirty="0">
                          <a:solidFill>
                            <a:schemeClr val="bg1"/>
                          </a:solidFill>
                        </a:rPr>
                        <a:t>Integrity</a:t>
                      </a:r>
                    </a:p>
                    <a:p>
                      <a:pPr marL="285750" indent="-285750">
                        <a:buFont typeface="Arial" panose="020B0604020202020204" pitchFamily="34" charset="0"/>
                        <a:buChar char="•"/>
                      </a:pPr>
                      <a:r>
                        <a:rPr lang="en-GB" dirty="0">
                          <a:solidFill>
                            <a:schemeClr val="bg1"/>
                          </a:solidFill>
                        </a:rPr>
                        <a:t>Power dynamics</a:t>
                      </a:r>
                    </a:p>
                  </a:txBody>
                  <a:tcPr/>
                </a:tc>
                <a:tc>
                  <a:txBody>
                    <a:bodyPr/>
                    <a:lstStyle/>
                    <a:p>
                      <a:r>
                        <a:rPr lang="en-GB" b="1" dirty="0">
                          <a:solidFill>
                            <a:schemeClr val="bg1"/>
                          </a:solidFill>
                        </a:rPr>
                        <a:t>Project</a:t>
                      </a:r>
                    </a:p>
                    <a:p>
                      <a:pPr marL="285750" indent="-285750">
                        <a:buFont typeface="Arial" panose="020B0604020202020204" pitchFamily="34" charset="0"/>
                        <a:buChar char="•"/>
                      </a:pPr>
                      <a:r>
                        <a:rPr lang="en-GB" dirty="0">
                          <a:solidFill>
                            <a:schemeClr val="bg1"/>
                          </a:solidFill>
                        </a:rPr>
                        <a:t>Resources</a:t>
                      </a:r>
                    </a:p>
                    <a:p>
                      <a:pPr marL="285750" indent="-285750">
                        <a:buFont typeface="Arial" panose="020B0604020202020204" pitchFamily="34" charset="0"/>
                        <a:buChar char="•"/>
                      </a:pPr>
                      <a:r>
                        <a:rPr lang="en-GB" dirty="0">
                          <a:solidFill>
                            <a:schemeClr val="bg1"/>
                          </a:solidFill>
                        </a:rPr>
                        <a:t>Cost</a:t>
                      </a:r>
                    </a:p>
                    <a:p>
                      <a:pPr marL="285750" indent="-285750">
                        <a:buFont typeface="Arial" panose="020B0604020202020204" pitchFamily="34" charset="0"/>
                        <a:buChar char="•"/>
                      </a:pPr>
                      <a:r>
                        <a:rPr lang="en-GB" dirty="0">
                          <a:solidFill>
                            <a:schemeClr val="bg1"/>
                          </a:solidFill>
                        </a:rPr>
                        <a:t>Duration</a:t>
                      </a:r>
                    </a:p>
                    <a:p>
                      <a:pPr marL="285750" indent="-285750">
                        <a:buFont typeface="Arial" panose="020B0604020202020204" pitchFamily="34" charset="0"/>
                        <a:buChar char="•"/>
                      </a:pPr>
                      <a:r>
                        <a:rPr lang="en-GB" dirty="0">
                          <a:solidFill>
                            <a:schemeClr val="bg1"/>
                          </a:solidFill>
                        </a:rPr>
                        <a:t>Schedule</a:t>
                      </a:r>
                    </a:p>
                    <a:p>
                      <a:pPr marL="285750" indent="-285750">
                        <a:buFont typeface="Arial" panose="020B0604020202020204" pitchFamily="34" charset="0"/>
                        <a:buChar char="•"/>
                      </a:pPr>
                      <a:r>
                        <a:rPr lang="en-GB" dirty="0">
                          <a:solidFill>
                            <a:schemeClr val="bg1"/>
                          </a:solidFill>
                        </a:rPr>
                        <a:t>Risk</a:t>
                      </a:r>
                    </a:p>
                    <a:p>
                      <a:pPr marL="285750" indent="-285750">
                        <a:buFont typeface="Arial" panose="020B0604020202020204" pitchFamily="34" charset="0"/>
                        <a:buChar char="•"/>
                      </a:pPr>
                      <a:r>
                        <a:rPr lang="en-GB" dirty="0">
                          <a:solidFill>
                            <a:schemeClr val="bg1"/>
                          </a:solidFill>
                        </a:rPr>
                        <a:t>Scope</a:t>
                      </a:r>
                    </a:p>
                    <a:p>
                      <a:pPr marL="285750" indent="-285750">
                        <a:buFont typeface="Arial" panose="020B0604020202020204" pitchFamily="34" charset="0"/>
                        <a:buChar char="•"/>
                      </a:pPr>
                      <a:r>
                        <a:rPr lang="en-GB" dirty="0">
                          <a:solidFill>
                            <a:schemeClr val="bg1"/>
                          </a:solidFill>
                        </a:rPr>
                        <a:t>Quality</a:t>
                      </a:r>
                    </a:p>
                  </a:txBody>
                  <a:tcPr/>
                </a:tc>
                <a:extLst>
                  <a:ext uri="{0D108BD9-81ED-4DB2-BD59-A6C34878D82A}">
                    <a16:rowId xmlns:a16="http://schemas.microsoft.com/office/drawing/2014/main" val="2996709911"/>
                  </a:ext>
                </a:extLst>
              </a:tr>
              <a:tr h="370840">
                <a:tc>
                  <a:txBody>
                    <a:bodyPr/>
                    <a:lstStyle/>
                    <a:p>
                      <a:r>
                        <a:rPr lang="en-GB" b="1" dirty="0">
                          <a:solidFill>
                            <a:schemeClr val="bg1"/>
                          </a:solidFill>
                        </a:rPr>
                        <a:t>Culture</a:t>
                      </a:r>
                    </a:p>
                    <a:p>
                      <a:pPr marL="285750" indent="-285750">
                        <a:buFont typeface="Arial" panose="020B0604020202020204" pitchFamily="34" charset="0"/>
                        <a:buChar char="•"/>
                      </a:pPr>
                      <a:r>
                        <a:rPr lang="en-GB" dirty="0">
                          <a:solidFill>
                            <a:schemeClr val="bg1"/>
                          </a:solidFill>
                        </a:rPr>
                        <a:t>Individual</a:t>
                      </a:r>
                    </a:p>
                    <a:p>
                      <a:pPr marL="285750" indent="-285750">
                        <a:buFont typeface="Arial" panose="020B0604020202020204" pitchFamily="34" charset="0"/>
                        <a:buChar char="•"/>
                      </a:pPr>
                      <a:r>
                        <a:rPr lang="en-GB" dirty="0">
                          <a:solidFill>
                            <a:schemeClr val="bg1"/>
                          </a:solidFill>
                        </a:rPr>
                        <a:t>Society</a:t>
                      </a:r>
                    </a:p>
                    <a:p>
                      <a:pPr marL="285750" indent="-285750">
                        <a:buFont typeface="Arial" panose="020B0604020202020204" pitchFamily="34" charset="0"/>
                        <a:buChar char="•"/>
                      </a:pPr>
                      <a:r>
                        <a:rPr lang="en-GB" dirty="0">
                          <a:solidFill>
                            <a:schemeClr val="bg1"/>
                          </a:solidFill>
                        </a:rPr>
                        <a:t>Organisation</a:t>
                      </a:r>
                    </a:p>
                    <a:p>
                      <a:pPr marL="285750" indent="-285750">
                        <a:buFont typeface="Arial" panose="020B0604020202020204" pitchFamily="34" charset="0"/>
                        <a:buChar char="•"/>
                      </a:pPr>
                      <a:r>
                        <a:rPr lang="en-GB" dirty="0">
                          <a:solidFill>
                            <a:schemeClr val="bg1"/>
                          </a:solidFill>
                        </a:rPr>
                        <a:t>Nation</a:t>
                      </a:r>
                    </a:p>
                    <a:p>
                      <a:endParaRPr lang="en-GB" dirty="0">
                        <a:solidFill>
                          <a:schemeClr val="bg1"/>
                        </a:solidFill>
                      </a:endParaRPr>
                    </a:p>
                  </a:txBody>
                  <a:tcPr/>
                </a:tc>
                <a:tc>
                  <a:txBody>
                    <a:bodyPr/>
                    <a:lstStyle/>
                    <a:p>
                      <a:r>
                        <a:rPr lang="en-GB" b="1" dirty="0">
                          <a:solidFill>
                            <a:schemeClr val="bg1"/>
                          </a:solidFill>
                        </a:rPr>
                        <a:t>Project Management</a:t>
                      </a:r>
                    </a:p>
                    <a:p>
                      <a:pPr marL="285750" indent="-285750">
                        <a:buFont typeface="Arial" panose="020B0604020202020204" pitchFamily="34" charset="0"/>
                        <a:buChar char="•"/>
                      </a:pPr>
                      <a:r>
                        <a:rPr lang="en-GB" dirty="0">
                          <a:solidFill>
                            <a:schemeClr val="bg1"/>
                          </a:solidFill>
                        </a:rPr>
                        <a:t>Processes/procedures</a:t>
                      </a:r>
                    </a:p>
                    <a:p>
                      <a:pPr marL="285750" indent="-285750">
                        <a:buFont typeface="Arial" panose="020B0604020202020204" pitchFamily="34" charset="0"/>
                        <a:buChar char="•"/>
                      </a:pPr>
                      <a:r>
                        <a:rPr lang="en-GB" dirty="0">
                          <a:solidFill>
                            <a:schemeClr val="bg1"/>
                          </a:solidFill>
                        </a:rPr>
                        <a:t>Practices</a:t>
                      </a:r>
                    </a:p>
                    <a:p>
                      <a:pPr marL="285750" indent="-285750">
                        <a:buFont typeface="Arial" panose="020B0604020202020204" pitchFamily="34" charset="0"/>
                        <a:buChar char="•"/>
                      </a:pPr>
                      <a:r>
                        <a:rPr lang="en-GB" dirty="0">
                          <a:solidFill>
                            <a:schemeClr val="bg1"/>
                          </a:solidFill>
                        </a:rPr>
                        <a:t>Standards</a:t>
                      </a:r>
                    </a:p>
                    <a:p>
                      <a:pPr marL="285750" indent="-285750">
                        <a:buFont typeface="Arial" panose="020B0604020202020204" pitchFamily="34" charset="0"/>
                        <a:buChar char="•"/>
                      </a:pPr>
                      <a:r>
                        <a:rPr lang="en-GB" dirty="0">
                          <a:solidFill>
                            <a:schemeClr val="bg1"/>
                          </a:solidFill>
                        </a:rPr>
                        <a:t>Policies</a:t>
                      </a:r>
                    </a:p>
                  </a:txBody>
                  <a:tcPr/>
                </a:tc>
                <a:extLst>
                  <a:ext uri="{0D108BD9-81ED-4DB2-BD59-A6C34878D82A}">
                    <a16:rowId xmlns:a16="http://schemas.microsoft.com/office/drawing/2014/main" val="1750918868"/>
                  </a:ext>
                </a:extLst>
              </a:tr>
            </a:tbl>
          </a:graphicData>
        </a:graphic>
      </p:graphicFrame>
    </p:spTree>
    <p:extLst>
      <p:ext uri="{BB962C8B-B14F-4D97-AF65-F5344CB8AC3E}">
        <p14:creationId xmlns:p14="http://schemas.microsoft.com/office/powerpoint/2010/main" val="3901427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F332-50F4-3CA1-3BA0-0091295A9871}"/>
              </a:ext>
            </a:extLst>
          </p:cNvPr>
          <p:cNvSpPr>
            <a:spLocks noGrp="1"/>
          </p:cNvSpPr>
          <p:nvPr>
            <p:ph type="title"/>
          </p:nvPr>
        </p:nvSpPr>
        <p:spPr/>
        <p:txBody>
          <a:bodyPr/>
          <a:lstStyle/>
          <a:p>
            <a:r>
              <a:rPr lang="en-GB" sz="3200" dirty="0">
                <a:solidFill>
                  <a:schemeClr val="accent5"/>
                </a:solidFill>
              </a:rPr>
              <a:t>Conflict Management strategies</a:t>
            </a:r>
          </a:p>
        </p:txBody>
      </p:sp>
      <p:sp>
        <p:nvSpPr>
          <p:cNvPr id="3" name="Text Placeholder 2">
            <a:extLst>
              <a:ext uri="{FF2B5EF4-FFF2-40B4-BE49-F238E27FC236}">
                <a16:creationId xmlns:a16="http://schemas.microsoft.com/office/drawing/2014/main" id="{AC0743B6-2CF2-F22D-1EF0-DC4F8C7C0CCF}"/>
              </a:ext>
            </a:extLst>
          </p:cNvPr>
          <p:cNvSpPr>
            <a:spLocks noGrp="1"/>
          </p:cNvSpPr>
          <p:nvPr>
            <p:ph type="body" idx="1"/>
          </p:nvPr>
        </p:nvSpPr>
        <p:spPr/>
        <p:txBody>
          <a:bodyPr/>
          <a:lstStyle/>
          <a:p>
            <a:r>
              <a:rPr lang="en-GB" dirty="0"/>
              <a:t>Forcing Approach</a:t>
            </a:r>
          </a:p>
          <a:p>
            <a:r>
              <a:rPr lang="en-GB" dirty="0"/>
              <a:t>Accommodating</a:t>
            </a:r>
          </a:p>
          <a:p>
            <a:r>
              <a:rPr lang="en-GB" dirty="0"/>
              <a:t>Avoiding</a:t>
            </a:r>
          </a:p>
          <a:p>
            <a:r>
              <a:rPr lang="en-GB" dirty="0"/>
              <a:t>Compromising</a:t>
            </a:r>
          </a:p>
          <a:p>
            <a:r>
              <a:rPr lang="en-GB" dirty="0"/>
              <a:t>Collaborating</a:t>
            </a:r>
          </a:p>
          <a:p>
            <a:endParaRPr lang="en-GB" dirty="0"/>
          </a:p>
        </p:txBody>
      </p:sp>
      <p:sp>
        <p:nvSpPr>
          <p:cNvPr id="4" name="Slide Number Placeholder 3">
            <a:extLst>
              <a:ext uri="{FF2B5EF4-FFF2-40B4-BE49-F238E27FC236}">
                <a16:creationId xmlns:a16="http://schemas.microsoft.com/office/drawing/2014/main" id="{B000425B-FF73-B8CE-0493-7B6AD61F19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dirty="0"/>
          </a:p>
        </p:txBody>
      </p:sp>
    </p:spTree>
    <p:extLst>
      <p:ext uri="{BB962C8B-B14F-4D97-AF65-F5344CB8AC3E}">
        <p14:creationId xmlns:p14="http://schemas.microsoft.com/office/powerpoint/2010/main" val="1054161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80750" y="1929725"/>
            <a:ext cx="8222100" cy="74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840"/>
              <a:t>Key topics covered in this lecture</a:t>
            </a:r>
            <a:endParaRPr sz="3840" dirty="0"/>
          </a:p>
        </p:txBody>
      </p:sp>
      <p:sp>
        <p:nvSpPr>
          <p:cNvPr id="90" name="Google Shape;9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19E65D-55D8-7C6C-416D-9E5FF5C42B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dirty="0"/>
          </a:p>
        </p:txBody>
      </p:sp>
      <p:pic>
        <p:nvPicPr>
          <p:cNvPr id="6" name="Picture 5">
            <a:extLst>
              <a:ext uri="{FF2B5EF4-FFF2-40B4-BE49-F238E27FC236}">
                <a16:creationId xmlns:a16="http://schemas.microsoft.com/office/drawing/2014/main" id="{B70DA98C-258C-CC79-A56B-9F3C22F6347F}"/>
              </a:ext>
            </a:extLst>
          </p:cNvPr>
          <p:cNvPicPr>
            <a:picLocks/>
          </p:cNvPicPr>
          <p:nvPr>
            <p:custDataLst>
              <p:tags r:id="rId2"/>
            </p:custDataLst>
          </p:nvPr>
        </p:nvPicPr>
        <p:blipFill>
          <a:blip r:embed="rId7"/>
          <a:stretch>
            <a:fillRect/>
          </a:stretch>
        </p:blipFill>
        <p:spPr>
          <a:xfrm>
            <a:off x="508000" y="1750422"/>
            <a:ext cx="1181463" cy="1735727"/>
          </a:xfrm>
          <a:prstGeom prst="rect">
            <a:avLst/>
          </a:prstGeom>
        </p:spPr>
      </p:pic>
      <p:sp>
        <p:nvSpPr>
          <p:cNvPr id="7" name="Rectangle 6">
            <a:extLst>
              <a:ext uri="{FF2B5EF4-FFF2-40B4-BE49-F238E27FC236}">
                <a16:creationId xmlns:a16="http://schemas.microsoft.com/office/drawing/2014/main" id="{A07DD88F-C3C7-DBAA-F721-E1C91196AEAC}"/>
              </a:ext>
            </a:extLst>
          </p:cNvPr>
          <p:cNvSpPr/>
          <p:nvPr>
            <p:custDataLst>
              <p:tags r:id="rId3"/>
            </p:custDataLst>
          </p:nvPr>
        </p:nvSpPr>
        <p:spPr>
          <a:xfrm>
            <a:off x="1828800" y="1928813"/>
            <a:ext cx="6807200" cy="1285875"/>
          </a:xfrm>
          <a:prstGeom prst="rect">
            <a:avLst/>
          </a:prstGeom>
          <a:noFill/>
          <a:ln w="25400" cap="flat" cmpd="sng" algn="ctr">
            <a:solidFill>
              <a:srgbClr val="FFFFFF"/>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252525"/>
                </a:solidFill>
                <a:effectLst/>
              </a:rPr>
              <a:t>Which of the discussed strategies do you consider to be the best way of managing conflict?</a:t>
            </a:r>
            <a:endParaRPr lang="en-GB" sz="2800" b="1" dirty="0">
              <a:solidFill>
                <a:schemeClr val="bg1"/>
              </a:solidFill>
            </a:endParaRPr>
          </a:p>
        </p:txBody>
      </p:sp>
      <p:sp>
        <p:nvSpPr>
          <p:cNvPr id="8" name="Rectangle 7">
            <a:extLst>
              <a:ext uri="{FF2B5EF4-FFF2-40B4-BE49-F238E27FC236}">
                <a16:creationId xmlns:a16="http://schemas.microsoft.com/office/drawing/2014/main" id="{D282D264-2D27-ECFE-3AD7-B0360D7C1D47}"/>
              </a:ext>
            </a:extLst>
          </p:cNvPr>
          <p:cNvSpPr/>
          <p:nvPr>
            <p:custDataLst>
              <p:tags r:id="rId4"/>
            </p:custDataLst>
          </p:nvPr>
        </p:nvSpPr>
        <p:spPr>
          <a:xfrm>
            <a:off x="2590800" y="4381500"/>
            <a:ext cx="6299200" cy="38259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300" b="1">
                <a:solidFill>
                  <a:srgbClr val="5B5B5B"/>
                </a:solidFill>
              </a:rPr>
              <a:t>ⓘ</a:t>
            </a:r>
            <a:r>
              <a:rPr lang="en-GB">
                <a:solidFill>
                  <a:srgbClr val="5B5B5B"/>
                </a:solidFill>
              </a:rPr>
              <a:t> Start presenting to display the poll results on this slide.</a:t>
            </a:r>
          </a:p>
        </p:txBody>
      </p:sp>
      <p:sp>
        <p:nvSpPr>
          <p:cNvPr id="9" name="TextBox 8">
            <a:extLst>
              <a:ext uri="{FF2B5EF4-FFF2-40B4-BE49-F238E27FC236}">
                <a16:creationId xmlns:a16="http://schemas.microsoft.com/office/drawing/2014/main" id="{BB7045AD-4C98-59FB-1B90-9856F9F76BE1}"/>
              </a:ext>
            </a:extLst>
          </p:cNvPr>
          <p:cNvSpPr txBox="1"/>
          <p:nvPr/>
        </p:nvSpPr>
        <p:spPr>
          <a:xfrm>
            <a:off x="1444171" y="550724"/>
            <a:ext cx="6478055" cy="523220"/>
          </a:xfrm>
          <a:prstGeom prst="rect">
            <a:avLst/>
          </a:prstGeom>
          <a:noFill/>
        </p:spPr>
        <p:txBody>
          <a:bodyPr wrap="none" rtlCol="0">
            <a:spAutoFit/>
          </a:bodyPr>
          <a:lstStyle/>
          <a:p>
            <a:r>
              <a:rPr lang="en-GB" sz="2800" b="1" dirty="0"/>
              <a:t>Strategy choice of managing conflict</a:t>
            </a:r>
          </a:p>
        </p:txBody>
      </p:sp>
    </p:spTree>
    <p:custDataLst>
      <p:tags r:id="rId1"/>
    </p:custDataLst>
    <p:extLst>
      <p:ext uri="{BB962C8B-B14F-4D97-AF65-F5344CB8AC3E}">
        <p14:creationId xmlns:p14="http://schemas.microsoft.com/office/powerpoint/2010/main" val="4222670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56F80-5E75-16F6-1C62-88D4F32B25B2}"/>
              </a:ext>
            </a:extLst>
          </p:cNvPr>
          <p:cNvSpPr>
            <a:spLocks noGrp="1"/>
          </p:cNvSpPr>
          <p:nvPr>
            <p:ph type="title"/>
          </p:nvPr>
        </p:nvSpPr>
        <p:spPr/>
        <p:txBody>
          <a:bodyPr/>
          <a:lstStyle/>
          <a:p>
            <a:r>
              <a:rPr lang="en-GB" sz="3200" dirty="0">
                <a:solidFill>
                  <a:schemeClr val="accent5"/>
                </a:solidFill>
              </a:rPr>
              <a:t>Impact of conflicts</a:t>
            </a:r>
          </a:p>
        </p:txBody>
      </p:sp>
      <p:sp>
        <p:nvSpPr>
          <p:cNvPr id="3" name="Text Placeholder 2">
            <a:extLst>
              <a:ext uri="{FF2B5EF4-FFF2-40B4-BE49-F238E27FC236}">
                <a16:creationId xmlns:a16="http://schemas.microsoft.com/office/drawing/2014/main" id="{6A9D5BFE-14BB-B9C2-4E55-3333A9270CF9}"/>
              </a:ext>
            </a:extLst>
          </p:cNvPr>
          <p:cNvSpPr>
            <a:spLocks noGrp="1"/>
          </p:cNvSpPr>
          <p:nvPr>
            <p:ph type="body" idx="1"/>
          </p:nvPr>
        </p:nvSpPr>
        <p:spPr/>
        <p:txBody>
          <a:bodyPr/>
          <a:lstStyle/>
          <a:p>
            <a:r>
              <a:rPr lang="en-GB" dirty="0"/>
              <a:t>Project delays</a:t>
            </a:r>
          </a:p>
          <a:p>
            <a:r>
              <a:rPr lang="en-GB" dirty="0"/>
              <a:t>Team morale</a:t>
            </a:r>
          </a:p>
          <a:p>
            <a:r>
              <a:rPr lang="en-GB" dirty="0"/>
              <a:t>Quality compromises</a:t>
            </a:r>
          </a:p>
          <a:p>
            <a:r>
              <a:rPr lang="en-GB" dirty="0"/>
              <a:t>Client relationships</a:t>
            </a:r>
          </a:p>
        </p:txBody>
      </p:sp>
      <p:sp>
        <p:nvSpPr>
          <p:cNvPr id="4" name="Slide Number Placeholder 3">
            <a:extLst>
              <a:ext uri="{FF2B5EF4-FFF2-40B4-BE49-F238E27FC236}">
                <a16:creationId xmlns:a16="http://schemas.microsoft.com/office/drawing/2014/main" id="{1D8FAA42-F643-6E52-D0A2-766579435A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dirty="0"/>
          </a:p>
        </p:txBody>
      </p:sp>
    </p:spTree>
    <p:extLst>
      <p:ext uri="{BB962C8B-B14F-4D97-AF65-F5344CB8AC3E}">
        <p14:creationId xmlns:p14="http://schemas.microsoft.com/office/powerpoint/2010/main" val="4146855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51BF9-71B3-2461-C49C-51839558CED3}"/>
              </a:ext>
            </a:extLst>
          </p:cNvPr>
          <p:cNvSpPr>
            <a:spLocks noGrp="1"/>
          </p:cNvSpPr>
          <p:nvPr>
            <p:ph type="title"/>
          </p:nvPr>
        </p:nvSpPr>
        <p:spPr/>
        <p:txBody>
          <a:bodyPr/>
          <a:lstStyle/>
          <a:p>
            <a:r>
              <a:rPr lang="en-GB" sz="3200" dirty="0">
                <a:solidFill>
                  <a:schemeClr val="accent5"/>
                </a:solidFill>
              </a:rPr>
              <a:t>The Dos and Don’ts of Managing Conflict</a:t>
            </a:r>
          </a:p>
        </p:txBody>
      </p:sp>
      <p:sp>
        <p:nvSpPr>
          <p:cNvPr id="3" name="Text Placeholder 2">
            <a:extLst>
              <a:ext uri="{FF2B5EF4-FFF2-40B4-BE49-F238E27FC236}">
                <a16:creationId xmlns:a16="http://schemas.microsoft.com/office/drawing/2014/main" id="{92C1B8E4-BBC6-9A27-EAD9-AD723231BE19}"/>
              </a:ext>
            </a:extLst>
          </p:cNvPr>
          <p:cNvSpPr>
            <a:spLocks noGrp="1"/>
          </p:cNvSpPr>
          <p:nvPr>
            <p:ph type="body" idx="1"/>
          </p:nvPr>
        </p:nvSpPr>
        <p:spPr>
          <a:xfrm>
            <a:off x="378608" y="1298094"/>
            <a:ext cx="8368200" cy="3509879"/>
          </a:xfrm>
        </p:spPr>
        <p:txBody>
          <a:bodyPr>
            <a:normAutofit/>
          </a:bodyPr>
          <a:lstStyle/>
          <a:p>
            <a:r>
              <a:rPr lang="en-GB" dirty="0"/>
              <a:t>Don’t rely on consensus or voting</a:t>
            </a:r>
          </a:p>
          <a:p>
            <a:r>
              <a:rPr lang="en-GB" dirty="0"/>
              <a:t>Don’t turn a blind eye to simmering issues</a:t>
            </a:r>
          </a:p>
          <a:p>
            <a:r>
              <a:rPr lang="en-GB" dirty="0"/>
              <a:t>Don’t take it out on other teams.</a:t>
            </a:r>
          </a:p>
          <a:p>
            <a:r>
              <a:rPr lang="en-GB" dirty="0"/>
              <a:t>Don’t be afraid. </a:t>
            </a:r>
          </a:p>
          <a:p>
            <a:endParaRPr lang="en-GB" dirty="0"/>
          </a:p>
          <a:p>
            <a:r>
              <a:rPr lang="en-GB" dirty="0"/>
              <a:t>Do set up clear processes to depersonalize decisions.</a:t>
            </a:r>
          </a:p>
          <a:p>
            <a:r>
              <a:rPr lang="en-GB" dirty="0"/>
              <a:t>Do address issues without courting drama. </a:t>
            </a:r>
          </a:p>
          <a:p>
            <a:r>
              <a:rPr lang="en-GB" dirty="0"/>
              <a:t>Do remember to be kind. It’s natural and perfectly human to want to be liked by other people.</a:t>
            </a:r>
          </a:p>
          <a:p>
            <a:r>
              <a:rPr lang="en-GB" dirty="0"/>
              <a:t>Do get curious.</a:t>
            </a:r>
          </a:p>
        </p:txBody>
      </p:sp>
      <p:sp>
        <p:nvSpPr>
          <p:cNvPr id="4" name="Slide Number Placeholder 3">
            <a:extLst>
              <a:ext uri="{FF2B5EF4-FFF2-40B4-BE49-F238E27FC236}">
                <a16:creationId xmlns:a16="http://schemas.microsoft.com/office/drawing/2014/main" id="{00947E39-A0CF-5A46-798F-6A0AE67253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dirty="0"/>
          </a:p>
        </p:txBody>
      </p:sp>
    </p:spTree>
    <p:extLst>
      <p:ext uri="{BB962C8B-B14F-4D97-AF65-F5344CB8AC3E}">
        <p14:creationId xmlns:p14="http://schemas.microsoft.com/office/powerpoint/2010/main" val="3217536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Summary</a:t>
            </a:r>
            <a:endParaRPr dirty="0"/>
          </a:p>
        </p:txBody>
      </p:sp>
      <p:sp>
        <p:nvSpPr>
          <p:cNvPr id="256" name="Google Shape;256;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Key takeaway points</a:t>
            </a:r>
            <a:endParaRPr dirty="0"/>
          </a:p>
        </p:txBody>
      </p:sp>
      <p:sp>
        <p:nvSpPr>
          <p:cNvPr id="262" name="Google Shape;262;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dirty="0"/>
          </a:p>
        </p:txBody>
      </p:sp>
      <p:sp>
        <p:nvSpPr>
          <p:cNvPr id="263" name="Google Shape;263;p4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dirty="0"/>
              <a:t>Five stages in team development stages</a:t>
            </a:r>
          </a:p>
          <a:p>
            <a:pPr marL="457200" lvl="0" indent="-342900" algn="l" rtl="0">
              <a:spcBef>
                <a:spcPts val="0"/>
              </a:spcBef>
              <a:spcAft>
                <a:spcPts val="0"/>
              </a:spcAft>
              <a:buSzPts val="1800"/>
              <a:buAutoNum type="arabicPeriod"/>
            </a:pP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Defining Team </a:t>
            </a:r>
          </a:p>
          <a:p>
            <a:pPr marL="457200" lvl="0" indent="-342900" algn="l" rtl="0">
              <a:spcBef>
                <a:spcPts val="0"/>
              </a:spcBef>
              <a:spcAft>
                <a:spcPts val="0"/>
              </a:spcAft>
              <a:buSzPts val="1800"/>
              <a:buAutoNum type="arabicPeriod"/>
            </a:pP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Leadership vs Management  environment</a:t>
            </a:r>
          </a:p>
          <a:p>
            <a:pPr marL="457200" lvl="0" indent="-342900" algn="l" rtl="0">
              <a:spcBef>
                <a:spcPts val="0"/>
              </a:spcBef>
              <a:spcAft>
                <a:spcPts val="0"/>
              </a:spcAft>
              <a:buSzPts val="1800"/>
              <a:buAutoNum type="arabicPeriod"/>
            </a:pPr>
            <a:r>
              <a:rPr lang="en-GB" dirty="0">
                <a:latin typeface="Times New Roman" panose="02020603050405020304" pitchFamily="18" charset="0"/>
                <a:ea typeface="SimSun" panose="02010600030101010101" pitchFamily="2" charset="-122"/>
                <a:cs typeface="Times New Roman" panose="02020603050405020304" pitchFamily="18" charset="0"/>
              </a:rPr>
              <a:t>Types of teams</a:t>
            </a:r>
          </a:p>
          <a:p>
            <a:pPr marL="457200" lvl="0" indent="-342900" algn="l" rtl="0">
              <a:spcBef>
                <a:spcPts val="0"/>
              </a:spcBef>
              <a:spcAft>
                <a:spcPts val="0"/>
              </a:spcAft>
              <a:buSzPts val="1800"/>
              <a:buAutoNum type="arabicPeriod"/>
            </a:pPr>
            <a:r>
              <a:rPr lang="en-GB" dirty="0">
                <a:latin typeface="Times New Roman" panose="02020603050405020304" pitchFamily="18" charset="0"/>
                <a:ea typeface="SimSun" panose="02010600030101010101" pitchFamily="2" charset="-122"/>
                <a:cs typeface="Times New Roman" panose="02020603050405020304" pitchFamily="18" charset="0"/>
              </a:rPr>
              <a:t>High-performance team characteristics</a:t>
            </a:r>
          </a:p>
          <a:p>
            <a:pPr marL="457200" lvl="0" indent="-342900" algn="l" rtl="0">
              <a:spcBef>
                <a:spcPts val="0"/>
              </a:spcBef>
              <a:spcAft>
                <a:spcPts val="0"/>
              </a:spcAft>
              <a:buSzPts val="1800"/>
              <a:buAutoNum type="arabicPeriod"/>
            </a:pPr>
            <a:r>
              <a:rPr lang="en-GB" dirty="0">
                <a:latin typeface="Times New Roman" panose="02020603050405020304" pitchFamily="18" charset="0"/>
                <a:ea typeface="SimSun" panose="02010600030101010101" pitchFamily="2" charset="-122"/>
                <a:cs typeface="Times New Roman" panose="02020603050405020304" pitchFamily="18" charset="0"/>
              </a:rPr>
              <a:t>Significance of communication for teams</a:t>
            </a:r>
          </a:p>
          <a:p>
            <a:pPr marL="457200" lvl="0" indent="-342900" algn="l" rtl="0">
              <a:spcBef>
                <a:spcPts val="0"/>
              </a:spcBef>
              <a:spcAft>
                <a:spcPts val="0"/>
              </a:spcAft>
              <a:buSzPts val="1800"/>
              <a:buAutoNum type="arabicPeriod"/>
            </a:pPr>
            <a:r>
              <a:rPr lang="en-GB" dirty="0">
                <a:latin typeface="Times New Roman" panose="02020603050405020304" pitchFamily="18" charset="0"/>
                <a:ea typeface="SimSun" panose="02010600030101010101" pitchFamily="2" charset="-122"/>
                <a:cs typeface="Times New Roman" panose="02020603050405020304" pitchFamily="18" charset="0"/>
              </a:rPr>
              <a:t>Identifying and </a:t>
            </a:r>
            <a:r>
              <a:rPr lang="en-GB">
                <a:latin typeface="Times New Roman" panose="02020603050405020304" pitchFamily="18" charset="0"/>
                <a:ea typeface="SimSun" panose="02010600030101010101" pitchFamily="2" charset="-122"/>
                <a:cs typeface="Times New Roman" panose="02020603050405020304" pitchFamily="18" charset="0"/>
              </a:rPr>
              <a:t>managing conflicts</a:t>
            </a:r>
            <a:endParaRPr lang="en-GB" dirty="0">
              <a:latin typeface="Times New Roman" panose="02020603050405020304" pitchFamily="18" charset="0"/>
              <a:ea typeface="SimSun" panose="02010600030101010101" pitchFamily="2" charset="-122"/>
              <a:cs typeface="Times New Roman" panose="02020603050405020304" pitchFamily="18" charset="0"/>
            </a:endParaRPr>
          </a:p>
          <a:p>
            <a:pPr marL="457200" lvl="0" indent="-342900" algn="l" rtl="0">
              <a:spcBef>
                <a:spcPts val="0"/>
              </a:spcBef>
              <a:spcAft>
                <a:spcPts val="0"/>
              </a:spcAft>
              <a:buSzPts val="1800"/>
              <a:buAutoNum type="arabicPeriod"/>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82912A-D45A-5003-2C86-7E84F389D1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dirty="0"/>
          </a:p>
        </p:txBody>
      </p:sp>
      <p:pic>
        <p:nvPicPr>
          <p:cNvPr id="6" name="Picture 5">
            <a:extLst>
              <a:ext uri="{FF2B5EF4-FFF2-40B4-BE49-F238E27FC236}">
                <a16:creationId xmlns:a16="http://schemas.microsoft.com/office/drawing/2014/main" id="{B02CCDAA-6C64-0EB9-41E8-DBD43812EA65}"/>
              </a:ext>
            </a:extLst>
          </p:cNvPr>
          <p:cNvPicPr>
            <a:picLocks/>
          </p:cNvPicPr>
          <p:nvPr>
            <p:custDataLst>
              <p:tags r:id="rId2"/>
            </p:custDataLst>
          </p:nvPr>
        </p:nvPicPr>
        <p:blipFill>
          <a:blip r:embed="rId7"/>
          <a:stretch>
            <a:fillRect/>
          </a:stretch>
        </p:blipFill>
        <p:spPr>
          <a:xfrm>
            <a:off x="508000" y="1657350"/>
            <a:ext cx="1828800" cy="1828800"/>
          </a:xfrm>
          <a:prstGeom prst="rect">
            <a:avLst/>
          </a:prstGeom>
        </p:spPr>
      </p:pic>
      <p:sp>
        <p:nvSpPr>
          <p:cNvPr id="7" name="Rectangle 6">
            <a:extLst>
              <a:ext uri="{FF2B5EF4-FFF2-40B4-BE49-F238E27FC236}">
                <a16:creationId xmlns:a16="http://schemas.microsoft.com/office/drawing/2014/main" id="{F6BD61E8-C65B-DA03-BC21-803469FDF07D}"/>
              </a:ext>
            </a:extLst>
          </p:cNvPr>
          <p:cNvSpPr/>
          <p:nvPr>
            <p:custDataLst>
              <p:tags r:id="rId3"/>
            </p:custDataLst>
          </p:nvPr>
        </p:nvSpPr>
        <p:spPr>
          <a:xfrm>
            <a:off x="2590800" y="1928813"/>
            <a:ext cx="6045200" cy="1285875"/>
          </a:xfrm>
          <a:prstGeom prst="rect">
            <a:avLst/>
          </a:prstGeom>
          <a:noFill/>
          <a:ln w="25400" cap="flat" cmpd="sng" algn="ctr">
            <a:solidFill>
              <a:srgbClr val="FFFFFF"/>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a:solidFill>
                  <a:srgbClr val="5B5B5B"/>
                </a:solidFill>
              </a:rPr>
              <a:t>How do you rate today's engagement?</a:t>
            </a:r>
          </a:p>
        </p:txBody>
      </p:sp>
      <p:sp>
        <p:nvSpPr>
          <p:cNvPr id="8" name="Rectangle 7">
            <a:extLst>
              <a:ext uri="{FF2B5EF4-FFF2-40B4-BE49-F238E27FC236}">
                <a16:creationId xmlns:a16="http://schemas.microsoft.com/office/drawing/2014/main" id="{1A3E86D3-1087-D939-FF90-EE0DBF2E6E9E}"/>
              </a:ext>
            </a:extLst>
          </p:cNvPr>
          <p:cNvSpPr/>
          <p:nvPr>
            <p:custDataLst>
              <p:tags r:id="rId4"/>
            </p:custDataLst>
          </p:nvPr>
        </p:nvSpPr>
        <p:spPr>
          <a:xfrm>
            <a:off x="2590800" y="4381500"/>
            <a:ext cx="6299200" cy="38259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300" b="1">
                <a:solidFill>
                  <a:srgbClr val="5B5B5B"/>
                </a:solidFill>
              </a:rPr>
              <a:t>ⓘ</a:t>
            </a:r>
            <a:r>
              <a:rPr lang="en-GB">
                <a:solidFill>
                  <a:srgbClr val="5B5B5B"/>
                </a:solidFill>
              </a:rPr>
              <a:t> Start presenting to display the poll results on this slide.</a:t>
            </a:r>
          </a:p>
        </p:txBody>
      </p:sp>
      <p:pic>
        <p:nvPicPr>
          <p:cNvPr id="1028" name="Picture 4" descr="Feedback in Learning: A Comprehensive Guide">
            <a:extLst>
              <a:ext uri="{FF2B5EF4-FFF2-40B4-BE49-F238E27FC236}">
                <a16:creationId xmlns:a16="http://schemas.microsoft.com/office/drawing/2014/main" id="{D699C301-FAEF-0E9E-D53A-5C8CD1F24E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6800" y="467746"/>
            <a:ext cx="3695700" cy="12382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69647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2CBD-A6EF-10F4-CACD-E1C0D03A4562}"/>
              </a:ext>
            </a:extLst>
          </p:cNvPr>
          <p:cNvSpPr>
            <a:spLocks noGrp="1"/>
          </p:cNvSpPr>
          <p:nvPr>
            <p:ph type="title"/>
          </p:nvPr>
        </p:nvSpPr>
        <p:spPr/>
        <p:txBody>
          <a:bodyPr>
            <a:normAutofit/>
          </a:bodyPr>
          <a:lstStyle/>
          <a:p>
            <a:r>
              <a:rPr lang="en-GB" sz="3200" dirty="0">
                <a:solidFill>
                  <a:schemeClr val="accent5"/>
                </a:solidFill>
              </a:rPr>
              <a:t>References</a:t>
            </a:r>
          </a:p>
        </p:txBody>
      </p:sp>
      <p:sp>
        <p:nvSpPr>
          <p:cNvPr id="3" name="Text Placeholder 2">
            <a:extLst>
              <a:ext uri="{FF2B5EF4-FFF2-40B4-BE49-F238E27FC236}">
                <a16:creationId xmlns:a16="http://schemas.microsoft.com/office/drawing/2014/main" id="{3FBCEF34-743B-A9BD-365E-08F599BC8A3F}"/>
              </a:ext>
            </a:extLst>
          </p:cNvPr>
          <p:cNvSpPr>
            <a:spLocks noGrp="1"/>
          </p:cNvSpPr>
          <p:nvPr>
            <p:ph type="body" idx="1"/>
          </p:nvPr>
        </p:nvSpPr>
        <p:spPr>
          <a:xfrm>
            <a:off x="387900" y="1266825"/>
            <a:ext cx="8368200" cy="3301899"/>
          </a:xfrm>
        </p:spPr>
        <p:txBody>
          <a:bodyPr>
            <a:normAutofit/>
          </a:bodyPr>
          <a:lstStyle/>
          <a:p>
            <a:r>
              <a:rPr lang="en-GB" sz="1600" dirty="0"/>
              <a:t>Seymour, T. and Hussein, S., 2014. The history of project management. International Journal of Management &amp; Information Systems (IJMIS), 18(4), pp.233-240.</a:t>
            </a:r>
          </a:p>
          <a:p>
            <a:r>
              <a:rPr lang="en-GB" sz="1400" b="0" i="0" dirty="0">
                <a:solidFill>
                  <a:schemeClr val="tx1"/>
                </a:solidFill>
                <a:effectLst/>
                <a:latin typeface="robotoregular"/>
              </a:rPr>
              <a:t>Richman, L. (2002). </a:t>
            </a:r>
            <a:r>
              <a:rPr lang="en-GB" sz="1400" b="0" i="1" dirty="0">
                <a:solidFill>
                  <a:schemeClr val="tx1"/>
                </a:solidFill>
                <a:effectLst/>
                <a:latin typeface="robotoregular"/>
              </a:rPr>
              <a:t>Project Management Step-by-Step</a:t>
            </a:r>
            <a:r>
              <a:rPr lang="en-GB" sz="1400" b="0" i="0" dirty="0">
                <a:solidFill>
                  <a:schemeClr val="tx1"/>
                </a:solidFill>
                <a:effectLst/>
                <a:latin typeface="robotoregular"/>
              </a:rPr>
              <a:t>, AMACOM, 2002.</a:t>
            </a:r>
            <a:r>
              <a:rPr lang="en-GB" sz="1400" b="0" i="1" dirty="0">
                <a:solidFill>
                  <a:schemeClr val="tx1"/>
                </a:solidFill>
                <a:effectLst/>
                <a:latin typeface="robotoregular"/>
              </a:rPr>
              <a:t> </a:t>
            </a:r>
          </a:p>
          <a:p>
            <a:r>
              <a:rPr lang="en-GB" sz="1400" b="0" i="0" dirty="0">
                <a:solidFill>
                  <a:schemeClr val="tx1"/>
                </a:solidFill>
                <a:effectLst/>
                <a:latin typeface="robotoregular"/>
              </a:rPr>
              <a:t>Williams, J. (2002). </a:t>
            </a:r>
            <a:r>
              <a:rPr lang="en-GB" sz="1400" b="0" i="1" dirty="0">
                <a:solidFill>
                  <a:schemeClr val="tx1"/>
                </a:solidFill>
                <a:effectLst/>
                <a:latin typeface="robotoregular"/>
              </a:rPr>
              <a:t>Team Development for High Tech Project Managers</a:t>
            </a:r>
            <a:r>
              <a:rPr lang="en-GB" sz="1400" b="0" i="0" dirty="0">
                <a:solidFill>
                  <a:schemeClr val="tx1"/>
                </a:solidFill>
                <a:effectLst/>
                <a:latin typeface="robotoregular"/>
              </a:rPr>
              <a:t>, Artech House.</a:t>
            </a:r>
            <a:r>
              <a:rPr lang="en-GB" sz="1400" b="0" i="1" dirty="0">
                <a:solidFill>
                  <a:schemeClr val="tx1"/>
                </a:solidFill>
                <a:effectLst/>
                <a:latin typeface="robotoregular"/>
              </a:rPr>
              <a:t> </a:t>
            </a:r>
          </a:p>
          <a:p>
            <a:r>
              <a:rPr lang="en-GB" sz="1600" b="0" i="0" dirty="0">
                <a:solidFill>
                  <a:schemeClr val="tx1"/>
                </a:solidFill>
                <a:effectLst/>
                <a:latin typeface="robotoregular"/>
              </a:rPr>
              <a:t>Murray, A. P. (2016). </a:t>
            </a:r>
            <a:r>
              <a:rPr lang="en-GB" sz="1600" b="0" i="1" dirty="0">
                <a:solidFill>
                  <a:schemeClr val="tx1"/>
                </a:solidFill>
                <a:effectLst/>
                <a:latin typeface="robotoregular"/>
              </a:rPr>
              <a:t>The Complete Software Project Manager : Mastering Technology from Planning to Launch and Beyond</a:t>
            </a:r>
            <a:r>
              <a:rPr lang="en-GB" sz="1600" b="0" i="0" dirty="0">
                <a:solidFill>
                  <a:schemeClr val="tx1"/>
                </a:solidFill>
                <a:effectLst/>
                <a:latin typeface="robotoregular"/>
              </a:rPr>
              <a:t>, John Wiley &amp; Sons, Incorporated.</a:t>
            </a:r>
          </a:p>
          <a:p>
            <a:r>
              <a:rPr lang="en-GB" sz="1600" b="0" i="0" dirty="0" err="1">
                <a:solidFill>
                  <a:schemeClr val="tx1"/>
                </a:solidFill>
                <a:effectLst/>
                <a:latin typeface="robotoregular"/>
              </a:rPr>
              <a:t>Anantatmula</a:t>
            </a:r>
            <a:r>
              <a:rPr lang="en-GB" sz="1600" b="0" i="0" dirty="0">
                <a:solidFill>
                  <a:schemeClr val="tx1"/>
                </a:solidFill>
                <a:effectLst/>
                <a:latin typeface="robotoregular"/>
              </a:rPr>
              <a:t>, V. S. (2015). </a:t>
            </a:r>
            <a:r>
              <a:rPr lang="en-GB" sz="1600" b="0" i="1" dirty="0">
                <a:solidFill>
                  <a:schemeClr val="tx1"/>
                </a:solidFill>
                <a:effectLst/>
                <a:latin typeface="robotoregular"/>
              </a:rPr>
              <a:t>Project Teams : A Structured Development Approach</a:t>
            </a:r>
            <a:r>
              <a:rPr lang="en-GB" sz="1600" b="0" i="0" dirty="0">
                <a:solidFill>
                  <a:schemeClr val="tx1"/>
                </a:solidFill>
                <a:effectLst/>
                <a:latin typeface="robotoregular"/>
              </a:rPr>
              <a:t>, Business Expert Press.</a:t>
            </a:r>
            <a:endParaRPr lang="en-GB" sz="1600" dirty="0">
              <a:solidFill>
                <a:schemeClr val="tx1"/>
              </a:solidFill>
            </a:endParaRPr>
          </a:p>
        </p:txBody>
      </p:sp>
      <p:sp>
        <p:nvSpPr>
          <p:cNvPr id="4" name="Slide Number Placeholder 3">
            <a:extLst>
              <a:ext uri="{FF2B5EF4-FFF2-40B4-BE49-F238E27FC236}">
                <a16:creationId xmlns:a16="http://schemas.microsoft.com/office/drawing/2014/main" id="{13420D41-5135-1918-2EDF-37B4277A53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dirty="0"/>
          </a:p>
        </p:txBody>
      </p:sp>
    </p:spTree>
    <p:extLst>
      <p:ext uri="{BB962C8B-B14F-4D97-AF65-F5344CB8AC3E}">
        <p14:creationId xmlns:p14="http://schemas.microsoft.com/office/powerpoint/2010/main" val="4199616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200" dirty="0">
                <a:solidFill>
                  <a:schemeClr val="accent5"/>
                </a:solidFill>
              </a:rPr>
              <a:t>What we will cover in this lecture</a:t>
            </a:r>
            <a:endParaRPr sz="3200" dirty="0">
              <a:solidFill>
                <a:schemeClr val="accent5"/>
              </a:solidFill>
            </a:endParaRPr>
          </a:p>
        </p:txBody>
      </p:sp>
      <p:sp>
        <p:nvSpPr>
          <p:cNvPr id="96" name="Google Shape;96;p19"/>
          <p:cNvSpPr txBox="1">
            <a:spLocks noGrp="1"/>
          </p:cNvSpPr>
          <p:nvPr>
            <p:ph type="body" idx="1"/>
          </p:nvPr>
        </p:nvSpPr>
        <p:spPr>
          <a:xfrm>
            <a:off x="387900" y="1318591"/>
            <a:ext cx="8368200" cy="3738226"/>
          </a:xfrm>
          <a:prstGeom prst="rect">
            <a:avLst/>
          </a:prstGeom>
        </p:spPr>
        <p:txBody>
          <a:bodyPr spcFirstLastPara="1" wrap="square" lIns="91425" tIns="91425" rIns="91425" bIns="91425" anchor="t" anchorCtr="0">
            <a:normAutofit fontScale="62500" lnSpcReduction="20000"/>
          </a:bodyPr>
          <a:lstStyle/>
          <a:p>
            <a:pPr marL="285750" indent="-285750">
              <a:lnSpc>
                <a:spcPct val="100000"/>
              </a:lnSpc>
              <a:spcBef>
                <a:spcPts val="600"/>
              </a:spcBef>
              <a:spcAft>
                <a:spcPts val="600"/>
              </a:spcAft>
            </a:pPr>
            <a:r>
              <a:rPr lang="en-GB" sz="2900" dirty="0">
                <a:effectLst/>
                <a:latin typeface="+mj-lt"/>
                <a:ea typeface="SimSun" panose="02010600030101010101" pitchFamily="2" charset="-122"/>
                <a:cs typeface="Times New Roman" panose="02020603050405020304" pitchFamily="18" charset="0"/>
              </a:rPr>
              <a:t>Team definitions</a:t>
            </a:r>
          </a:p>
          <a:p>
            <a:pPr marL="285750" indent="-285750">
              <a:lnSpc>
                <a:spcPct val="100000"/>
              </a:lnSpc>
              <a:spcBef>
                <a:spcPts val="600"/>
              </a:spcBef>
              <a:spcAft>
                <a:spcPts val="600"/>
              </a:spcAft>
            </a:pPr>
            <a:r>
              <a:rPr lang="en-GB" sz="2900" dirty="0">
                <a:effectLst/>
                <a:latin typeface="+mj-lt"/>
                <a:ea typeface="SimSun" panose="02010600030101010101" pitchFamily="2" charset="-122"/>
                <a:cs typeface="Times New Roman" panose="02020603050405020304" pitchFamily="18" charset="0"/>
              </a:rPr>
              <a:t>Leadership environment</a:t>
            </a:r>
          </a:p>
          <a:p>
            <a:pPr marL="285750" indent="-285750">
              <a:lnSpc>
                <a:spcPct val="100000"/>
              </a:lnSpc>
              <a:spcBef>
                <a:spcPts val="600"/>
              </a:spcBef>
              <a:spcAft>
                <a:spcPts val="600"/>
              </a:spcAft>
            </a:pPr>
            <a:r>
              <a:rPr lang="en-GB" sz="2900" dirty="0">
                <a:latin typeface="+mj-lt"/>
                <a:ea typeface="SimSun" panose="02010600030101010101" pitchFamily="2" charset="-122"/>
                <a:cs typeface="Times New Roman" panose="02020603050405020304" pitchFamily="18" charset="0"/>
              </a:rPr>
              <a:t>Types of teams</a:t>
            </a:r>
            <a:endParaRPr lang="en-GB" sz="2900" dirty="0">
              <a:effectLst/>
              <a:latin typeface="+mj-lt"/>
              <a:ea typeface="SimSun" panose="02010600030101010101" pitchFamily="2" charset="-122"/>
              <a:cs typeface="Times New Roman" panose="02020603050405020304" pitchFamily="18" charset="0"/>
            </a:endParaRPr>
          </a:p>
          <a:p>
            <a:pPr marL="285750" indent="-285750">
              <a:lnSpc>
                <a:spcPct val="100000"/>
              </a:lnSpc>
              <a:spcBef>
                <a:spcPts val="600"/>
              </a:spcBef>
              <a:spcAft>
                <a:spcPts val="600"/>
              </a:spcAft>
            </a:pPr>
            <a:r>
              <a:rPr lang="en-GB" sz="2900" dirty="0">
                <a:latin typeface="+mj-lt"/>
                <a:ea typeface="SimSun" panose="02010600030101010101" pitchFamily="2" charset="-122"/>
                <a:cs typeface="Times New Roman" panose="02020603050405020304" pitchFamily="18" charset="0"/>
              </a:rPr>
              <a:t>Team formation </a:t>
            </a:r>
          </a:p>
          <a:p>
            <a:pPr marL="285750" indent="-285750">
              <a:lnSpc>
                <a:spcPct val="100000"/>
              </a:lnSpc>
              <a:spcBef>
                <a:spcPts val="600"/>
              </a:spcBef>
              <a:spcAft>
                <a:spcPts val="600"/>
              </a:spcAft>
            </a:pPr>
            <a:r>
              <a:rPr lang="en-GB" sz="2900" dirty="0">
                <a:latin typeface="+mj-lt"/>
                <a:ea typeface="SimSun" panose="02010600030101010101" pitchFamily="2" charset="-122"/>
                <a:cs typeface="Times New Roman" panose="02020603050405020304" pitchFamily="18" charset="0"/>
              </a:rPr>
              <a:t>High-performance team characteristics</a:t>
            </a:r>
          </a:p>
          <a:p>
            <a:pPr marL="285750" indent="-285750">
              <a:lnSpc>
                <a:spcPct val="100000"/>
              </a:lnSpc>
              <a:spcBef>
                <a:spcPts val="600"/>
              </a:spcBef>
              <a:spcAft>
                <a:spcPts val="600"/>
              </a:spcAft>
            </a:pPr>
            <a:r>
              <a:rPr lang="en-GB" sz="2900" dirty="0">
                <a:latin typeface="+mj-lt"/>
                <a:ea typeface="SimSun" panose="02010600030101010101" pitchFamily="2" charset="-122"/>
                <a:cs typeface="Times New Roman" panose="02020603050405020304" pitchFamily="18" charset="0"/>
              </a:rPr>
              <a:t>Communication for teams</a:t>
            </a:r>
          </a:p>
          <a:p>
            <a:pPr marL="285750" indent="-285750">
              <a:lnSpc>
                <a:spcPct val="100000"/>
              </a:lnSpc>
              <a:spcBef>
                <a:spcPts val="600"/>
              </a:spcBef>
              <a:spcAft>
                <a:spcPts val="600"/>
              </a:spcAft>
            </a:pPr>
            <a:r>
              <a:rPr lang="en-GB" sz="2900" dirty="0">
                <a:latin typeface="+mj-lt"/>
                <a:ea typeface="SimSun" panose="02010600030101010101" pitchFamily="2" charset="-122"/>
                <a:cs typeface="Times New Roman" panose="02020603050405020304" pitchFamily="18" charset="0"/>
              </a:rPr>
              <a:t>Meetings types</a:t>
            </a:r>
          </a:p>
          <a:p>
            <a:pPr marL="285750" indent="-285750">
              <a:lnSpc>
                <a:spcPct val="100000"/>
              </a:lnSpc>
              <a:spcBef>
                <a:spcPts val="600"/>
              </a:spcBef>
              <a:spcAft>
                <a:spcPts val="600"/>
              </a:spcAft>
            </a:pPr>
            <a:r>
              <a:rPr lang="en-GB" sz="2900" dirty="0">
                <a:latin typeface="+mj-lt"/>
                <a:ea typeface="SimSun" panose="02010600030101010101" pitchFamily="2" charset="-122"/>
                <a:cs typeface="Times New Roman" panose="02020603050405020304" pitchFamily="18" charset="0"/>
              </a:rPr>
              <a:t>Critical success factors for teams</a:t>
            </a:r>
          </a:p>
          <a:p>
            <a:pPr marL="285750" indent="-285750">
              <a:lnSpc>
                <a:spcPct val="100000"/>
              </a:lnSpc>
              <a:spcBef>
                <a:spcPts val="600"/>
              </a:spcBef>
              <a:spcAft>
                <a:spcPts val="600"/>
              </a:spcAft>
            </a:pPr>
            <a:r>
              <a:rPr lang="en-GB" sz="2900" dirty="0">
                <a:latin typeface="+mj-lt"/>
                <a:ea typeface="SimSun" panose="02010600030101010101" pitchFamily="2" charset="-122"/>
                <a:cs typeface="Times New Roman" panose="02020603050405020304" pitchFamily="18" charset="0"/>
              </a:rPr>
              <a:t>Managing teams</a:t>
            </a:r>
          </a:p>
          <a:p>
            <a:pPr marL="285750" indent="-285750">
              <a:lnSpc>
                <a:spcPct val="100000"/>
              </a:lnSpc>
              <a:spcBef>
                <a:spcPts val="600"/>
              </a:spcBef>
              <a:spcAft>
                <a:spcPts val="600"/>
              </a:spcAft>
            </a:pPr>
            <a:endParaRPr lang="en-GB"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nSpc>
                <a:spcPct val="100000"/>
              </a:lnSpc>
              <a:spcBef>
                <a:spcPts val="600"/>
              </a:spcBef>
              <a:spcAft>
                <a:spcPts val="600"/>
              </a:spcAft>
            </a:pPr>
            <a:endParaRPr lang="en-GB"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spcBef>
                <a:spcPts val="1200"/>
              </a:spcBef>
              <a:spcAft>
                <a:spcPts val="1200"/>
              </a:spcAft>
            </a:pPr>
            <a:endParaRPr lang="en-GB"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spcBef>
                <a:spcPts val="1200"/>
              </a:spcBef>
              <a:spcAft>
                <a:spcPts val="1200"/>
              </a:spcAft>
            </a:pP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lvl="0" indent="0" algn="l" rtl="0">
              <a:spcBef>
                <a:spcPts val="1200"/>
              </a:spcBef>
              <a:spcAft>
                <a:spcPts val="1200"/>
              </a:spcAft>
              <a:buNone/>
            </a:pPr>
            <a:endParaRPr lang="en-GB" dirty="0"/>
          </a:p>
          <a:p>
            <a:pPr marL="0" lvl="0" indent="0" algn="l" rtl="0">
              <a:spcBef>
                <a:spcPts val="1200"/>
              </a:spcBef>
              <a:spcAft>
                <a:spcPts val="1200"/>
              </a:spcAft>
              <a:buNone/>
            </a:pPr>
            <a:endParaRPr dirty="0"/>
          </a:p>
        </p:txBody>
      </p:sp>
      <p:sp>
        <p:nvSpPr>
          <p:cNvPr id="97" name="Google Shape;9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513880" y="1764950"/>
            <a:ext cx="8222100" cy="907500"/>
          </a:xfrm>
          <a:prstGeom prst="rect">
            <a:avLst/>
          </a:prstGeom>
        </p:spPr>
        <p:txBody>
          <a:bodyPr spcFirstLastPara="1" wrap="square" lIns="91425" tIns="91425" rIns="91425" bIns="91425" anchor="b" anchorCtr="0">
            <a:noAutofit/>
          </a:bodyPr>
          <a:lstStyle/>
          <a:p>
            <a:pPr lvl="0" algn="ctr" rtl="0">
              <a:spcBef>
                <a:spcPts val="0"/>
              </a:spcBef>
              <a:spcAft>
                <a:spcPts val="0"/>
              </a:spcAft>
              <a:buSzPts val="4600"/>
            </a:pPr>
            <a:r>
              <a:rPr lang="en" sz="3200" dirty="0"/>
              <a:t>Understanding and Managing teams</a:t>
            </a:r>
            <a:endParaRPr sz="3200" dirty="0"/>
          </a:p>
        </p:txBody>
      </p:sp>
      <p:sp>
        <p:nvSpPr>
          <p:cNvPr id="103" name="Google Shape;10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1F84-B8A4-272F-C674-5CBD72492820}"/>
              </a:ext>
            </a:extLst>
          </p:cNvPr>
          <p:cNvSpPr>
            <a:spLocks noGrp="1"/>
          </p:cNvSpPr>
          <p:nvPr>
            <p:ph type="title"/>
          </p:nvPr>
        </p:nvSpPr>
        <p:spPr/>
        <p:txBody>
          <a:bodyPr/>
          <a:lstStyle/>
          <a:p>
            <a:r>
              <a:rPr lang="en-GB" sz="2900" dirty="0">
                <a:solidFill>
                  <a:schemeClr val="accent5"/>
                </a:solidFill>
              </a:rPr>
              <a:t>Introduction</a:t>
            </a:r>
          </a:p>
        </p:txBody>
      </p:sp>
      <p:sp>
        <p:nvSpPr>
          <p:cNvPr id="3" name="Text Placeholder 2">
            <a:extLst>
              <a:ext uri="{FF2B5EF4-FFF2-40B4-BE49-F238E27FC236}">
                <a16:creationId xmlns:a16="http://schemas.microsoft.com/office/drawing/2014/main" id="{34D8527D-7853-D89C-3772-2A6E707FA8C9}"/>
              </a:ext>
            </a:extLst>
          </p:cNvPr>
          <p:cNvSpPr>
            <a:spLocks noGrp="1"/>
          </p:cNvSpPr>
          <p:nvPr>
            <p:ph type="body" idx="1"/>
          </p:nvPr>
        </p:nvSpPr>
        <p:spPr/>
        <p:txBody>
          <a:bodyPr>
            <a:normAutofit/>
          </a:bodyPr>
          <a:lstStyle/>
          <a:p>
            <a:r>
              <a:rPr lang="en-GB" dirty="0"/>
              <a:t>Teams can comprise </a:t>
            </a:r>
            <a:r>
              <a:rPr lang="en-GB" i="1" dirty="0">
                <a:solidFill>
                  <a:schemeClr val="accent5"/>
                </a:solidFill>
              </a:rPr>
              <a:t>individual</a:t>
            </a:r>
            <a:r>
              <a:rPr lang="en-GB" dirty="0"/>
              <a:t>, </a:t>
            </a:r>
            <a:r>
              <a:rPr lang="en-GB" i="1" dirty="0">
                <a:solidFill>
                  <a:schemeClr val="accent5"/>
                </a:solidFill>
              </a:rPr>
              <a:t>internal employees </a:t>
            </a:r>
            <a:r>
              <a:rPr lang="en-GB" dirty="0"/>
              <a:t>and </a:t>
            </a:r>
            <a:r>
              <a:rPr lang="en-GB" i="1" dirty="0">
                <a:solidFill>
                  <a:schemeClr val="accent5"/>
                </a:solidFill>
              </a:rPr>
              <a:t>external contractors</a:t>
            </a:r>
          </a:p>
          <a:p>
            <a:r>
              <a:rPr lang="en-GB" dirty="0"/>
              <a:t>Project managers partners with project team in </a:t>
            </a:r>
            <a:r>
              <a:rPr lang="en-GB" i="1" dirty="0">
                <a:solidFill>
                  <a:schemeClr val="accent5"/>
                </a:solidFill>
              </a:rPr>
              <a:t>leadership environment </a:t>
            </a:r>
            <a:r>
              <a:rPr lang="en-GB" dirty="0"/>
              <a:t>as opposed to management environment.</a:t>
            </a:r>
          </a:p>
          <a:p>
            <a:r>
              <a:rPr lang="en-GB" dirty="0"/>
              <a:t>Project managers must be able to effectively </a:t>
            </a:r>
            <a:r>
              <a:rPr lang="en-GB" i="1" dirty="0">
                <a:solidFill>
                  <a:schemeClr val="accent5"/>
                </a:solidFill>
              </a:rPr>
              <a:t>develop</a:t>
            </a:r>
            <a:r>
              <a:rPr lang="en-GB" dirty="0"/>
              <a:t> and </a:t>
            </a:r>
            <a:r>
              <a:rPr lang="en-GB" i="1" dirty="0">
                <a:solidFill>
                  <a:schemeClr val="accent5"/>
                </a:solidFill>
              </a:rPr>
              <a:t>lead</a:t>
            </a:r>
            <a:r>
              <a:rPr lang="en-GB" dirty="0"/>
              <a:t> a project team.</a:t>
            </a:r>
          </a:p>
          <a:p>
            <a:r>
              <a:rPr lang="en-GB" dirty="0"/>
              <a:t>Successful project managers need more than just tools of planning scheduling and controlling.</a:t>
            </a:r>
          </a:p>
          <a:p>
            <a:r>
              <a:rPr lang="en-GB" dirty="0"/>
              <a:t>One of the most important roles of the project manager is to lead the project team.</a:t>
            </a:r>
          </a:p>
        </p:txBody>
      </p:sp>
      <p:sp>
        <p:nvSpPr>
          <p:cNvPr id="4" name="Slide Number Placeholder 3">
            <a:extLst>
              <a:ext uri="{FF2B5EF4-FFF2-40B4-BE49-F238E27FC236}">
                <a16:creationId xmlns:a16="http://schemas.microsoft.com/office/drawing/2014/main" id="{3B7BBF5F-446C-D224-5E80-053C781577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dirty="0"/>
          </a:p>
        </p:txBody>
      </p:sp>
    </p:spTree>
    <p:extLst>
      <p:ext uri="{BB962C8B-B14F-4D97-AF65-F5344CB8AC3E}">
        <p14:creationId xmlns:p14="http://schemas.microsoft.com/office/powerpoint/2010/main" val="94114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FED0-F4EF-C8B7-997F-B9CAC1E52080}"/>
              </a:ext>
            </a:extLst>
          </p:cNvPr>
          <p:cNvSpPr>
            <a:spLocks noGrp="1"/>
          </p:cNvSpPr>
          <p:nvPr>
            <p:ph type="title"/>
          </p:nvPr>
        </p:nvSpPr>
        <p:spPr/>
        <p:txBody>
          <a:bodyPr>
            <a:normAutofit/>
          </a:bodyPr>
          <a:lstStyle/>
          <a:p>
            <a:r>
              <a:rPr lang="en-GB" sz="3200" dirty="0">
                <a:solidFill>
                  <a:schemeClr val="accent5"/>
                </a:solidFill>
              </a:rPr>
              <a:t>Team Definitions</a:t>
            </a:r>
          </a:p>
        </p:txBody>
      </p:sp>
      <p:sp>
        <p:nvSpPr>
          <p:cNvPr id="3" name="Text Placeholder 2">
            <a:extLst>
              <a:ext uri="{FF2B5EF4-FFF2-40B4-BE49-F238E27FC236}">
                <a16:creationId xmlns:a16="http://schemas.microsoft.com/office/drawing/2014/main" id="{6273950C-6065-7AFA-EC64-1DB28B0AB702}"/>
              </a:ext>
            </a:extLst>
          </p:cNvPr>
          <p:cNvSpPr>
            <a:spLocks noGrp="1"/>
          </p:cNvSpPr>
          <p:nvPr>
            <p:ph type="body" idx="1"/>
          </p:nvPr>
        </p:nvSpPr>
        <p:spPr>
          <a:xfrm>
            <a:off x="387900" y="1364221"/>
            <a:ext cx="8633258" cy="3495162"/>
          </a:xfrm>
        </p:spPr>
        <p:txBody>
          <a:bodyPr>
            <a:normAutofit fontScale="92500" lnSpcReduction="10000"/>
          </a:bodyPr>
          <a:lstStyle/>
          <a:p>
            <a:r>
              <a:rPr lang="en-GB" sz="2000" dirty="0">
                <a:solidFill>
                  <a:schemeClr val="tx1"/>
                </a:solidFill>
                <a:latin typeface="+mj-lt"/>
                <a:ea typeface="+mn-ea"/>
                <a:cs typeface="+mn-cs"/>
              </a:rPr>
              <a:t>A team is “a group of individuals with </a:t>
            </a:r>
            <a:r>
              <a:rPr lang="en-GB" sz="1900" i="1" u="sng" dirty="0">
                <a:solidFill>
                  <a:schemeClr val="accent5"/>
                </a:solidFill>
              </a:rPr>
              <a:t>mutual accountability </a:t>
            </a:r>
            <a:r>
              <a:rPr lang="en-GB" sz="2000" dirty="0">
                <a:solidFill>
                  <a:schemeClr val="tx1"/>
                </a:solidFill>
                <a:latin typeface="+mj-lt"/>
                <a:ea typeface="+mn-ea"/>
                <a:cs typeface="+mn-cs"/>
              </a:rPr>
              <a:t>that work </a:t>
            </a:r>
            <a:r>
              <a:rPr lang="en-GB" sz="1900" i="1" u="sng" dirty="0">
                <a:solidFill>
                  <a:schemeClr val="accent5"/>
                </a:solidFill>
              </a:rPr>
              <a:t>interdependently</a:t>
            </a:r>
            <a:r>
              <a:rPr lang="en-GB" sz="2000" dirty="0">
                <a:solidFill>
                  <a:schemeClr val="tx1"/>
                </a:solidFill>
                <a:latin typeface="+mj-lt"/>
                <a:ea typeface="+mn-ea"/>
                <a:cs typeface="+mn-cs"/>
              </a:rPr>
              <a:t> to solve problems or carry out work” (Kirkman &amp; Mathieu, 2005, 701).</a:t>
            </a:r>
          </a:p>
          <a:p>
            <a:r>
              <a:rPr lang="en-GB" sz="2000" dirty="0">
                <a:solidFill>
                  <a:schemeClr val="tx1"/>
                </a:solidFill>
                <a:latin typeface="+mj-lt"/>
                <a:ea typeface="+mn-ea"/>
                <a:cs typeface="+mn-cs"/>
              </a:rPr>
              <a:t>A team is “a group of individuals who </a:t>
            </a:r>
            <a:r>
              <a:rPr lang="en-GB" sz="1900" i="1" u="sng" dirty="0">
                <a:solidFill>
                  <a:schemeClr val="accent5"/>
                </a:solidFill>
              </a:rPr>
              <a:t>work together under a unity of purpose</a:t>
            </a:r>
            <a:r>
              <a:rPr lang="en-GB" sz="2000" dirty="0">
                <a:solidFill>
                  <a:schemeClr val="tx1"/>
                </a:solidFill>
                <a:latin typeface="+mj-lt"/>
                <a:ea typeface="+mn-ea"/>
                <a:cs typeface="+mn-cs"/>
              </a:rPr>
              <a:t>, as a united front.” (</a:t>
            </a:r>
            <a:r>
              <a:rPr lang="en-GB" sz="2000" dirty="0" err="1">
                <a:solidFill>
                  <a:schemeClr val="tx1"/>
                </a:solidFill>
                <a:latin typeface="+mj-lt"/>
                <a:ea typeface="+mn-ea"/>
                <a:cs typeface="+mn-cs"/>
              </a:rPr>
              <a:t>Kezsbom</a:t>
            </a:r>
            <a:r>
              <a:rPr lang="en-GB" sz="2000" dirty="0">
                <a:solidFill>
                  <a:schemeClr val="tx1"/>
                </a:solidFill>
                <a:latin typeface="+mj-lt"/>
                <a:ea typeface="+mn-ea"/>
                <a:cs typeface="+mn-cs"/>
              </a:rPr>
              <a:t> (1995, 480)</a:t>
            </a:r>
          </a:p>
          <a:p>
            <a:pPr marL="114300" indent="0">
              <a:buNone/>
            </a:pPr>
            <a:endParaRPr lang="en-GB" sz="2000" dirty="0">
              <a:solidFill>
                <a:schemeClr val="tx1"/>
              </a:solidFill>
              <a:latin typeface="+mj-lt"/>
              <a:ea typeface="+mn-ea"/>
              <a:cs typeface="+mn-cs"/>
            </a:endParaRPr>
          </a:p>
          <a:p>
            <a:r>
              <a:rPr lang="en-GB" sz="2000" dirty="0">
                <a:solidFill>
                  <a:schemeClr val="tx1"/>
                </a:solidFill>
                <a:latin typeface="+mj-lt"/>
                <a:ea typeface="+mn-ea"/>
                <a:cs typeface="+mn-cs"/>
              </a:rPr>
              <a:t>A team is “a small number of people with </a:t>
            </a:r>
            <a:r>
              <a:rPr lang="en-GB" sz="1900" i="1" u="sng" dirty="0">
                <a:solidFill>
                  <a:schemeClr val="accent5"/>
                </a:solidFill>
              </a:rPr>
              <a:t>complimentary skills </a:t>
            </a:r>
            <a:r>
              <a:rPr lang="en-GB" sz="2000" dirty="0">
                <a:solidFill>
                  <a:schemeClr val="tx1"/>
                </a:solidFill>
                <a:latin typeface="+mj-lt"/>
                <a:ea typeface="+mn-ea"/>
                <a:cs typeface="+mn-cs"/>
              </a:rPr>
              <a:t>who are committed to a </a:t>
            </a:r>
            <a:r>
              <a:rPr lang="en-GB" sz="1900" i="1" u="sng" dirty="0">
                <a:solidFill>
                  <a:schemeClr val="accent5"/>
                </a:solidFill>
              </a:rPr>
              <a:t>common purpose</a:t>
            </a:r>
            <a:r>
              <a:rPr lang="en-GB" sz="2000" dirty="0">
                <a:solidFill>
                  <a:schemeClr val="tx1"/>
                </a:solidFill>
                <a:latin typeface="+mj-lt"/>
                <a:ea typeface="+mn-ea"/>
                <a:cs typeface="+mn-cs"/>
              </a:rPr>
              <a:t>, set of performance goals, and approach for which they hold themselves </a:t>
            </a:r>
            <a:r>
              <a:rPr lang="en-GB" sz="1900" i="1" u="sng" dirty="0">
                <a:solidFill>
                  <a:schemeClr val="accent5"/>
                </a:solidFill>
              </a:rPr>
              <a:t>mutually accountable</a:t>
            </a:r>
            <a:r>
              <a:rPr lang="en-GB" sz="2000" dirty="0">
                <a:solidFill>
                  <a:schemeClr val="tx1"/>
                </a:solidFill>
                <a:latin typeface="+mj-lt"/>
                <a:ea typeface="+mn-ea"/>
                <a:cs typeface="+mn-cs"/>
              </a:rPr>
              <a:t>” (</a:t>
            </a:r>
            <a:r>
              <a:rPr lang="de-DE" sz="2000" dirty="0">
                <a:solidFill>
                  <a:schemeClr val="tx1"/>
                </a:solidFill>
                <a:latin typeface="+mj-lt"/>
                <a:ea typeface="+mn-ea"/>
                <a:cs typeface="+mn-cs"/>
              </a:rPr>
              <a:t>Katzenbach &amp;  Smith, 1993, 112)</a:t>
            </a:r>
            <a:r>
              <a:rPr lang="en-GB" sz="2000" b="0" i="0" u="none" strike="noStrike" cap="none" dirty="0">
                <a:solidFill>
                  <a:schemeClr val="bg1"/>
                </a:solidFill>
                <a:effectLst/>
                <a:latin typeface="+mj-lt"/>
                <a:ea typeface="+mn-ea"/>
                <a:cs typeface="+mn-cs"/>
                <a:sym typeface="Arial"/>
              </a:rPr>
              <a:t> </a:t>
            </a:r>
            <a:endParaRPr lang="en-GB" sz="2000" dirty="0">
              <a:solidFill>
                <a:schemeClr val="bg1"/>
              </a:solidFill>
              <a:latin typeface="+mj-lt"/>
            </a:endParaRPr>
          </a:p>
          <a:p>
            <a:endParaRPr lang="en-GB" dirty="0">
              <a:solidFill>
                <a:schemeClr val="tx1"/>
              </a:solidFill>
              <a:latin typeface="+mn-lt"/>
              <a:ea typeface="+mn-ea"/>
              <a:cs typeface="+mn-cs"/>
            </a:endParaRPr>
          </a:p>
          <a:p>
            <a:endParaRPr lang="en-GB" dirty="0">
              <a:solidFill>
                <a:schemeClr val="tx1"/>
              </a:solidFill>
              <a:latin typeface="+mn-lt"/>
              <a:ea typeface="+mn-ea"/>
              <a:cs typeface="+mn-cs"/>
            </a:endParaRPr>
          </a:p>
          <a:p>
            <a:endParaRPr lang="en-GB" dirty="0">
              <a:solidFill>
                <a:schemeClr val="tx1"/>
              </a:solidFill>
            </a:endParaRPr>
          </a:p>
          <a:p>
            <a:endParaRPr lang="en-GB" dirty="0"/>
          </a:p>
        </p:txBody>
      </p:sp>
      <p:sp>
        <p:nvSpPr>
          <p:cNvPr id="4" name="Slide Number Placeholder 3">
            <a:extLst>
              <a:ext uri="{FF2B5EF4-FFF2-40B4-BE49-F238E27FC236}">
                <a16:creationId xmlns:a16="http://schemas.microsoft.com/office/drawing/2014/main" id="{BB025233-30B4-EFC3-0324-3A3A290F6F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dirty="0"/>
          </a:p>
        </p:txBody>
      </p:sp>
    </p:spTree>
    <p:extLst>
      <p:ext uri="{BB962C8B-B14F-4D97-AF65-F5344CB8AC3E}">
        <p14:creationId xmlns:p14="http://schemas.microsoft.com/office/powerpoint/2010/main" val="2164905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434B4-1A84-CA65-835C-46A58142FBC4}"/>
              </a:ext>
            </a:extLst>
          </p:cNvPr>
          <p:cNvSpPr>
            <a:spLocks noGrp="1"/>
          </p:cNvSpPr>
          <p:nvPr>
            <p:ph type="title"/>
          </p:nvPr>
        </p:nvSpPr>
        <p:spPr/>
        <p:txBody>
          <a:bodyPr/>
          <a:lstStyle/>
          <a:p>
            <a:r>
              <a:rPr lang="en-GB" sz="3200" dirty="0">
                <a:solidFill>
                  <a:schemeClr val="accent5"/>
                </a:solidFill>
              </a:rPr>
              <a:t>Leadership vs Management Environment</a:t>
            </a:r>
          </a:p>
        </p:txBody>
      </p:sp>
      <p:sp>
        <p:nvSpPr>
          <p:cNvPr id="4" name="Slide Number Placeholder 3">
            <a:extLst>
              <a:ext uri="{FF2B5EF4-FFF2-40B4-BE49-F238E27FC236}">
                <a16:creationId xmlns:a16="http://schemas.microsoft.com/office/drawing/2014/main" id="{BB0E2F3A-65F1-F460-33AD-17FF2FE1E7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dirty="0"/>
          </a:p>
        </p:txBody>
      </p:sp>
      <p:graphicFrame>
        <p:nvGraphicFramePr>
          <p:cNvPr id="5" name="Table 5">
            <a:extLst>
              <a:ext uri="{FF2B5EF4-FFF2-40B4-BE49-F238E27FC236}">
                <a16:creationId xmlns:a16="http://schemas.microsoft.com/office/drawing/2014/main" id="{DAB8F22C-1E60-53C7-A520-117ED324781E}"/>
              </a:ext>
            </a:extLst>
          </p:cNvPr>
          <p:cNvGraphicFramePr>
            <a:graphicFrameLocks noGrp="1"/>
          </p:cNvGraphicFramePr>
          <p:nvPr>
            <p:extLst>
              <p:ext uri="{D42A27DB-BD31-4B8C-83A1-F6EECF244321}">
                <p14:modId xmlns:p14="http://schemas.microsoft.com/office/powerpoint/2010/main" val="635553023"/>
              </p:ext>
            </p:extLst>
          </p:nvPr>
        </p:nvGraphicFramePr>
        <p:xfrm>
          <a:off x="543233" y="1305169"/>
          <a:ext cx="7789606" cy="3303701"/>
        </p:xfrm>
        <a:graphic>
          <a:graphicData uri="http://schemas.openxmlformats.org/drawingml/2006/table">
            <a:tbl>
              <a:tblPr firstRow="1" bandRow="1">
                <a:tableStyleId>{5C22544A-7EE6-4342-B048-85BDC9FD1C3A}</a:tableStyleId>
              </a:tblPr>
              <a:tblGrid>
                <a:gridCol w="2198679">
                  <a:extLst>
                    <a:ext uri="{9D8B030D-6E8A-4147-A177-3AD203B41FA5}">
                      <a16:colId xmlns:a16="http://schemas.microsoft.com/office/drawing/2014/main" val="3933846520"/>
                    </a:ext>
                  </a:extLst>
                </a:gridCol>
                <a:gridCol w="2994392">
                  <a:extLst>
                    <a:ext uri="{9D8B030D-6E8A-4147-A177-3AD203B41FA5}">
                      <a16:colId xmlns:a16="http://schemas.microsoft.com/office/drawing/2014/main" val="551005538"/>
                    </a:ext>
                  </a:extLst>
                </a:gridCol>
                <a:gridCol w="2596535">
                  <a:extLst>
                    <a:ext uri="{9D8B030D-6E8A-4147-A177-3AD203B41FA5}">
                      <a16:colId xmlns:a16="http://schemas.microsoft.com/office/drawing/2014/main" val="834460207"/>
                    </a:ext>
                  </a:extLst>
                </a:gridCol>
              </a:tblGrid>
              <a:tr h="393426">
                <a:tc>
                  <a:txBody>
                    <a:bodyPr/>
                    <a:lstStyle/>
                    <a:p>
                      <a:endParaRPr lang="en-GB" dirty="0"/>
                    </a:p>
                  </a:txBody>
                  <a:tcPr/>
                </a:tc>
                <a:tc>
                  <a:txBody>
                    <a:bodyPr/>
                    <a:lstStyle/>
                    <a:p>
                      <a:r>
                        <a:rPr lang="en-GB" dirty="0"/>
                        <a:t>Leadership</a:t>
                      </a:r>
                    </a:p>
                  </a:txBody>
                  <a:tcPr/>
                </a:tc>
                <a:tc>
                  <a:txBody>
                    <a:bodyPr/>
                    <a:lstStyle/>
                    <a:p>
                      <a:r>
                        <a:rPr lang="en-GB" dirty="0"/>
                        <a:t>Management</a:t>
                      </a:r>
                    </a:p>
                  </a:txBody>
                  <a:tcPr/>
                </a:tc>
                <a:extLst>
                  <a:ext uri="{0D108BD9-81ED-4DB2-BD59-A6C34878D82A}">
                    <a16:rowId xmlns:a16="http://schemas.microsoft.com/office/drawing/2014/main" val="1145514006"/>
                  </a:ext>
                </a:extLst>
              </a:tr>
              <a:tr h="393426">
                <a:tc>
                  <a:txBody>
                    <a:bodyPr/>
                    <a:lstStyle/>
                    <a:p>
                      <a:r>
                        <a:rPr lang="en-GB" dirty="0">
                          <a:solidFill>
                            <a:schemeClr val="bg1"/>
                          </a:solidFill>
                        </a:rPr>
                        <a:t>Organisational type</a:t>
                      </a:r>
                    </a:p>
                  </a:txBody>
                  <a:tcPr/>
                </a:tc>
                <a:tc>
                  <a:txBody>
                    <a:bodyPr/>
                    <a:lstStyle/>
                    <a:p>
                      <a:r>
                        <a:rPr lang="en-GB" dirty="0">
                          <a:solidFill>
                            <a:schemeClr val="bg1"/>
                          </a:solidFill>
                        </a:rPr>
                        <a:t>Project</a:t>
                      </a:r>
                    </a:p>
                  </a:txBody>
                  <a:tcPr/>
                </a:tc>
                <a:tc>
                  <a:txBody>
                    <a:bodyPr/>
                    <a:lstStyle/>
                    <a:p>
                      <a:r>
                        <a:rPr lang="en-GB" dirty="0">
                          <a:solidFill>
                            <a:schemeClr val="bg1"/>
                          </a:solidFill>
                        </a:rPr>
                        <a:t>Functional</a:t>
                      </a:r>
                    </a:p>
                  </a:txBody>
                  <a:tcPr/>
                </a:tc>
                <a:extLst>
                  <a:ext uri="{0D108BD9-81ED-4DB2-BD59-A6C34878D82A}">
                    <a16:rowId xmlns:a16="http://schemas.microsoft.com/office/drawing/2014/main" val="3891782173"/>
                  </a:ext>
                </a:extLst>
              </a:tr>
              <a:tr h="393426">
                <a:tc>
                  <a:txBody>
                    <a:bodyPr/>
                    <a:lstStyle/>
                    <a:p>
                      <a:r>
                        <a:rPr lang="en-GB" dirty="0">
                          <a:solidFill>
                            <a:schemeClr val="bg1"/>
                          </a:solidFill>
                        </a:rPr>
                        <a:t>Type of work</a:t>
                      </a:r>
                    </a:p>
                  </a:txBody>
                  <a:tcPr/>
                </a:tc>
                <a:tc>
                  <a:txBody>
                    <a:bodyPr/>
                    <a:lstStyle/>
                    <a:p>
                      <a:r>
                        <a:rPr lang="en-GB" dirty="0">
                          <a:solidFill>
                            <a:schemeClr val="bg1"/>
                          </a:solidFill>
                        </a:rPr>
                        <a:t>Unique work</a:t>
                      </a:r>
                    </a:p>
                  </a:txBody>
                  <a:tcPr/>
                </a:tc>
                <a:tc>
                  <a:txBody>
                    <a:bodyPr/>
                    <a:lstStyle/>
                    <a:p>
                      <a:r>
                        <a:rPr lang="en-GB" dirty="0">
                          <a:solidFill>
                            <a:schemeClr val="bg1"/>
                          </a:solidFill>
                        </a:rPr>
                        <a:t>Similar work</a:t>
                      </a:r>
                    </a:p>
                  </a:txBody>
                  <a:tcPr/>
                </a:tc>
                <a:extLst>
                  <a:ext uri="{0D108BD9-81ED-4DB2-BD59-A6C34878D82A}">
                    <a16:rowId xmlns:a16="http://schemas.microsoft.com/office/drawing/2014/main" val="3390091493"/>
                  </a:ext>
                </a:extLst>
              </a:tr>
              <a:tr h="393426">
                <a:tc>
                  <a:txBody>
                    <a:bodyPr/>
                    <a:lstStyle/>
                    <a:p>
                      <a:r>
                        <a:rPr lang="en-GB" dirty="0">
                          <a:solidFill>
                            <a:schemeClr val="bg1"/>
                          </a:solidFill>
                        </a:rPr>
                        <a:t>Worker skill level</a:t>
                      </a:r>
                    </a:p>
                  </a:txBody>
                  <a:tcPr/>
                </a:tc>
                <a:tc>
                  <a:txBody>
                    <a:bodyPr/>
                    <a:lstStyle/>
                    <a:p>
                      <a:r>
                        <a:rPr lang="en-GB" dirty="0">
                          <a:solidFill>
                            <a:schemeClr val="bg1"/>
                          </a:solidFill>
                        </a:rPr>
                        <a:t>Highly skilled</a:t>
                      </a:r>
                    </a:p>
                  </a:txBody>
                  <a:tcPr/>
                </a:tc>
                <a:tc>
                  <a:txBody>
                    <a:bodyPr/>
                    <a:lstStyle/>
                    <a:p>
                      <a:r>
                        <a:rPr lang="en-GB" dirty="0">
                          <a:solidFill>
                            <a:schemeClr val="bg1"/>
                          </a:solidFill>
                        </a:rPr>
                        <a:t>Skilled</a:t>
                      </a:r>
                    </a:p>
                  </a:txBody>
                  <a:tcPr/>
                </a:tc>
                <a:extLst>
                  <a:ext uri="{0D108BD9-81ED-4DB2-BD59-A6C34878D82A}">
                    <a16:rowId xmlns:a16="http://schemas.microsoft.com/office/drawing/2014/main" val="1597224765"/>
                  </a:ext>
                </a:extLst>
              </a:tr>
              <a:tr h="393426">
                <a:tc>
                  <a:txBody>
                    <a:bodyPr/>
                    <a:lstStyle/>
                    <a:p>
                      <a:r>
                        <a:rPr lang="en-GB" dirty="0">
                          <a:solidFill>
                            <a:schemeClr val="bg1"/>
                          </a:solidFill>
                        </a:rPr>
                        <a:t>Authority</a:t>
                      </a:r>
                    </a:p>
                  </a:txBody>
                  <a:tcPr/>
                </a:tc>
                <a:tc>
                  <a:txBody>
                    <a:bodyPr/>
                    <a:lstStyle/>
                    <a:p>
                      <a:r>
                        <a:rPr lang="en-GB" dirty="0">
                          <a:solidFill>
                            <a:schemeClr val="bg1"/>
                          </a:solidFill>
                        </a:rPr>
                        <a:t>Empowers people</a:t>
                      </a:r>
                    </a:p>
                  </a:txBody>
                  <a:tcPr/>
                </a:tc>
                <a:tc>
                  <a:txBody>
                    <a:bodyPr/>
                    <a:lstStyle/>
                    <a:p>
                      <a:r>
                        <a:rPr lang="en-GB" dirty="0">
                          <a:solidFill>
                            <a:schemeClr val="bg1"/>
                          </a:solidFill>
                        </a:rPr>
                        <a:t>Delegates authority</a:t>
                      </a:r>
                    </a:p>
                  </a:txBody>
                  <a:tcPr/>
                </a:tc>
                <a:extLst>
                  <a:ext uri="{0D108BD9-81ED-4DB2-BD59-A6C34878D82A}">
                    <a16:rowId xmlns:a16="http://schemas.microsoft.com/office/drawing/2014/main" val="2724392217"/>
                  </a:ext>
                </a:extLst>
              </a:tr>
              <a:tr h="1336571">
                <a:tc>
                  <a:txBody>
                    <a:bodyPr/>
                    <a:lstStyle/>
                    <a:p>
                      <a:r>
                        <a:rPr lang="en-GB" dirty="0">
                          <a:solidFill>
                            <a:schemeClr val="bg1"/>
                          </a:solidFill>
                        </a:rPr>
                        <a:t>Organisational structure</a:t>
                      </a:r>
                    </a:p>
                  </a:txBody>
                  <a:tcPr/>
                </a:tc>
                <a:tc>
                  <a:txBody>
                    <a:bodyPr/>
                    <a:lstStyle/>
                    <a:p>
                      <a:r>
                        <a:rPr lang="en-GB" dirty="0">
                          <a:solidFill>
                            <a:schemeClr val="bg1"/>
                          </a:solidFill>
                        </a:rPr>
                        <a:t>Team</a:t>
                      </a:r>
                    </a:p>
                  </a:txBody>
                  <a:tcPr/>
                </a:tc>
                <a:tc>
                  <a:txBody>
                    <a:bodyPr/>
                    <a:lstStyle/>
                    <a:p>
                      <a:r>
                        <a:rPr lang="en-GB" dirty="0">
                          <a:solidFill>
                            <a:schemeClr val="bg1"/>
                          </a:solidFill>
                        </a:rPr>
                        <a:t>Hierarchy</a:t>
                      </a:r>
                    </a:p>
                  </a:txBody>
                  <a:tcPr/>
                </a:tc>
                <a:extLst>
                  <a:ext uri="{0D108BD9-81ED-4DB2-BD59-A6C34878D82A}">
                    <a16:rowId xmlns:a16="http://schemas.microsoft.com/office/drawing/2014/main" val="1531005831"/>
                  </a:ext>
                </a:extLst>
              </a:tr>
            </a:tbl>
          </a:graphicData>
        </a:graphic>
      </p:graphicFrame>
    </p:spTree>
    <p:extLst>
      <p:ext uri="{BB962C8B-B14F-4D97-AF65-F5344CB8AC3E}">
        <p14:creationId xmlns:p14="http://schemas.microsoft.com/office/powerpoint/2010/main" val="2650298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9625F-3408-51E2-6310-AF9E531E11AB}"/>
              </a:ext>
            </a:extLst>
          </p:cNvPr>
          <p:cNvSpPr>
            <a:spLocks noGrp="1"/>
          </p:cNvSpPr>
          <p:nvPr>
            <p:ph type="title"/>
          </p:nvPr>
        </p:nvSpPr>
        <p:spPr/>
        <p:txBody>
          <a:bodyPr/>
          <a:lstStyle/>
          <a:p>
            <a:r>
              <a:rPr lang="en-GB" sz="3200" dirty="0">
                <a:solidFill>
                  <a:schemeClr val="accent5"/>
                </a:solidFill>
              </a:rPr>
              <a:t>Types of teams</a:t>
            </a:r>
          </a:p>
        </p:txBody>
      </p:sp>
      <p:sp>
        <p:nvSpPr>
          <p:cNvPr id="3" name="Text Placeholder 2">
            <a:extLst>
              <a:ext uri="{FF2B5EF4-FFF2-40B4-BE49-F238E27FC236}">
                <a16:creationId xmlns:a16="http://schemas.microsoft.com/office/drawing/2014/main" id="{D072712F-64AC-8686-EB92-4268DF4FF758}"/>
              </a:ext>
            </a:extLst>
          </p:cNvPr>
          <p:cNvSpPr>
            <a:spLocks noGrp="1"/>
          </p:cNvSpPr>
          <p:nvPr>
            <p:ph type="body" idx="1"/>
          </p:nvPr>
        </p:nvSpPr>
        <p:spPr>
          <a:xfrm>
            <a:off x="387900" y="1489824"/>
            <a:ext cx="8368200" cy="1948945"/>
          </a:xfrm>
        </p:spPr>
        <p:txBody>
          <a:bodyPr/>
          <a:lstStyle/>
          <a:p>
            <a:pPr>
              <a:lnSpc>
                <a:spcPct val="150000"/>
              </a:lnSpc>
            </a:pPr>
            <a:r>
              <a:rPr lang="en-GB" dirty="0"/>
              <a:t>Functional Teams</a:t>
            </a:r>
          </a:p>
          <a:p>
            <a:pPr>
              <a:lnSpc>
                <a:spcPct val="150000"/>
              </a:lnSpc>
            </a:pPr>
            <a:r>
              <a:rPr lang="en-GB" dirty="0"/>
              <a:t>Self-directed teams</a:t>
            </a:r>
          </a:p>
          <a:p>
            <a:pPr>
              <a:lnSpc>
                <a:spcPct val="150000"/>
              </a:lnSpc>
            </a:pPr>
            <a:r>
              <a:rPr lang="en-GB" dirty="0"/>
              <a:t>Cross functional teams</a:t>
            </a:r>
          </a:p>
          <a:p>
            <a:pPr>
              <a:lnSpc>
                <a:spcPct val="150000"/>
              </a:lnSpc>
            </a:pPr>
            <a:r>
              <a:rPr lang="en-GB" dirty="0"/>
              <a:t>Hybrid teams</a:t>
            </a:r>
          </a:p>
        </p:txBody>
      </p:sp>
      <p:sp>
        <p:nvSpPr>
          <p:cNvPr id="4" name="Slide Number Placeholder 3">
            <a:extLst>
              <a:ext uri="{FF2B5EF4-FFF2-40B4-BE49-F238E27FC236}">
                <a16:creationId xmlns:a16="http://schemas.microsoft.com/office/drawing/2014/main" id="{F9D47529-9D1D-1144-1B5C-7662DE5ED6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dirty="0"/>
          </a:p>
        </p:txBody>
      </p:sp>
    </p:spTree>
    <p:extLst>
      <p:ext uri="{BB962C8B-B14F-4D97-AF65-F5344CB8AC3E}">
        <p14:creationId xmlns:p14="http://schemas.microsoft.com/office/powerpoint/2010/main" val="4899207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8.0.4807"/>
  <p:tag name="SLIDO_PRESENTATION_ID" val="00000000-0000-0000-0000-000000000000"/>
  <p:tag name="SLIDO_EVENT_UUID" val="b18c6cab-56d1-44bb-b602-c013835829eb"/>
  <p:tag name="SLIDO_EVENT_SECTION_UUID" val="5cef11e9-92bc-4a86-8775-4020a23557dc"/>
</p:tagLst>
</file>

<file path=ppt/tags/tag10.xml><?xml version="1.0" encoding="utf-8"?>
<p:tagLst xmlns:a="http://schemas.openxmlformats.org/drawingml/2006/main" xmlns:r="http://schemas.openxmlformats.org/officeDocument/2006/relationships" xmlns:p="http://schemas.openxmlformats.org/presentationml/2006/main">
  <p:tag name="SLIDO_METADATA" val="eyJUaW1lc3RhbXAiOjE3MDQ4OTkzMjJ9"/>
  <p:tag name="SLIDO_TYPE" val="SlidoPoll"/>
  <p:tag name="SLIDO_POLL_UUID" val="37526cad-c7f2-46d2-9ee1-1fe9d199e291"/>
  <p:tag name="SLIDO_TIMELINE" val="W3sicG9sbFF1ZXN0aW9uVXVpZCI6ImJiOTc0OGZkLWY1YzYtNGE0Yi04NjJmLTI4NWFjMGEzMzU0ZCIsInNob3dSZXN1bHRzIjp0cnVlLCJzaG93Q29ycmVjdEFuc3dlcnMiOmZhbHNlLCJ2b3RpbmdMb2NrZWQiOmZhbHNlfV0="/>
</p:tagLst>
</file>

<file path=ppt/tags/tag11.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Rating"/>
</p:tagLst>
</file>

<file path=ppt/tags/tag12.xml><?xml version="1.0" encoding="utf-8"?>
<p:tagLst xmlns:a="http://schemas.openxmlformats.org/drawingml/2006/main" xmlns:r="http://schemas.openxmlformats.org/officeDocument/2006/relationships" xmlns:p="http://schemas.openxmlformats.org/presentationml/2006/main">
  <p:tag name="SLIDO_ELEMENT" val="title"/>
</p:tagLst>
</file>

<file path=ppt/tags/tag13.xml><?xml version="1.0" encoding="utf-8"?>
<p:tagLst xmlns:a="http://schemas.openxmlformats.org/drawingml/2006/main" xmlns:r="http://schemas.openxmlformats.org/officeDocument/2006/relationships" xmlns:p="http://schemas.openxmlformats.org/presentationml/2006/main">
  <p:tag name="SLIDO_ELEMENT" val="footer"/>
</p:tagLst>
</file>

<file path=ppt/tags/tag2.xml><?xml version="1.0" encoding="utf-8"?>
<p:tagLst xmlns:a="http://schemas.openxmlformats.org/drawingml/2006/main" xmlns:r="http://schemas.openxmlformats.org/officeDocument/2006/relationships" xmlns:p="http://schemas.openxmlformats.org/presentationml/2006/main">
  <p:tag name="SLIDO_METADATA" val="eyJUaW1lc3RhbXAiOjE3MDQ4OTg1NTl9"/>
  <p:tag name="SLIDO_TYPE" val="SlidoPoll"/>
  <p:tag name="SLIDO_POLL_UUID" val="52056426-f6c3-4a68-a9d2-6420ba5b5a19"/>
  <p:tag name="SLIDO_TIMELINE" val="W3sicG9sbFF1ZXN0aW9uVXVpZCI6ImE4NWQxNjEwLWI0NDUtNGQ2Ni05ZGUwLTQxMWE0NTE0ZDkxZCIsInNob3dSZXN1bHRzIjp0cnVlLCJzaG93Q29ycmVjdEFuc3dlcnMiOmZhbHNlLCJ2b3RpbmdMb2NrZWQiOmZhbHNlfV0="/>
</p:tagLst>
</file>

<file path=ppt/tags/tag3.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OpenText"/>
</p:tagLst>
</file>

<file path=ppt/tags/tag4.xml><?xml version="1.0" encoding="utf-8"?>
<p:tagLst xmlns:a="http://schemas.openxmlformats.org/drawingml/2006/main" xmlns:r="http://schemas.openxmlformats.org/officeDocument/2006/relationships" xmlns:p="http://schemas.openxmlformats.org/presentationml/2006/main">
  <p:tag name="SLIDO_ELEMENT" val="title"/>
</p:tagLst>
</file>

<file path=ppt/tags/tag5.xml><?xml version="1.0" encoding="utf-8"?>
<p:tagLst xmlns:a="http://schemas.openxmlformats.org/drawingml/2006/main" xmlns:r="http://schemas.openxmlformats.org/officeDocument/2006/relationships" xmlns:p="http://schemas.openxmlformats.org/presentationml/2006/main">
  <p:tag name="SLIDO_ELEMENT" val="footer"/>
</p:tagLst>
</file>

<file path=ppt/tags/tag6.xml><?xml version="1.0" encoding="utf-8"?>
<p:tagLst xmlns:a="http://schemas.openxmlformats.org/drawingml/2006/main" xmlns:r="http://schemas.openxmlformats.org/officeDocument/2006/relationships" xmlns:p="http://schemas.openxmlformats.org/presentationml/2006/main">
  <p:tag name="SLIDO_METADATA" val="eyJUaW1lc3RhbXAiOjE3MDQ2Mzg3NDh9"/>
  <p:tag name="SLIDO_TYPE" val="SlidoPoll"/>
  <p:tag name="SLIDO_POLL_UUID" val="07b3da46-cf2c-44ba-b65f-20c5012c8576"/>
  <p:tag name="SLIDO_TIMELINE" val="W3sicG9sbFF1ZXN0aW9uVXVpZCI6IjU2ZDI2NGZlLWY1OGUtNGYzMi04ZmZkLTFmMzlhMzYyYmVmMCIsInNob3dSZXN1bHRzIjp0cnVlLCJzaG93Q29ycmVjdEFuc3dlcnMiOmZhbHNlLCJ2b3RpbmdMb2NrZWQiOmZhbHNlfV0="/>
</p:tagLst>
</file>

<file path=ppt/tags/tag7.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Ranking"/>
</p:tagLst>
</file>

<file path=ppt/tags/tag8.xml><?xml version="1.0" encoding="utf-8"?>
<p:tagLst xmlns:a="http://schemas.openxmlformats.org/drawingml/2006/main" xmlns:r="http://schemas.openxmlformats.org/officeDocument/2006/relationships" xmlns:p="http://schemas.openxmlformats.org/presentationml/2006/main">
  <p:tag name="SLIDO_ELEMENT" val="title"/>
</p:tagLst>
</file>

<file path=ppt/tags/tag9.xml><?xml version="1.0" encoding="utf-8"?>
<p:tagLst xmlns:a="http://schemas.openxmlformats.org/drawingml/2006/main" xmlns:r="http://schemas.openxmlformats.org/officeDocument/2006/relationships" xmlns:p="http://schemas.openxmlformats.org/presentationml/2006/main">
  <p:tag name="SLIDO_ELEMENT" val="footer"/>
</p:tagLst>
</file>

<file path=ppt/theme/theme1.xml><?xml version="1.0" encoding="utf-8"?>
<a:theme xmlns:a="http://schemas.openxmlformats.org/drawingml/2006/main" name="Marina">
  <a:themeElements>
    <a:clrScheme name="Marina">
      <a:dk1>
        <a:srgbClr val="FFFFFF"/>
      </a:dk1>
      <a:lt1>
        <a:srgbClr val="434343"/>
      </a:lt1>
      <a:dk2>
        <a:srgbClr val="666666"/>
      </a:dk2>
      <a:lt2>
        <a:srgbClr val="CFD8DC"/>
      </a:lt2>
      <a:accent1>
        <a:srgbClr val="F1C232"/>
      </a:accent1>
      <a:accent2>
        <a:srgbClr val="F1C232"/>
      </a:accent2>
      <a:accent3>
        <a:srgbClr val="F1C232"/>
      </a:accent3>
      <a:accent4>
        <a:srgbClr val="F1C232"/>
      </a:accent4>
      <a:accent5>
        <a:srgbClr val="F1C232"/>
      </a:accent5>
      <a:accent6>
        <a:srgbClr val="FFEB38"/>
      </a:accent6>
      <a:hlink>
        <a:srgbClr val="F1C232"/>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2499</TotalTime>
  <Words>2155</Words>
  <Application>Microsoft Office PowerPoint</Application>
  <PresentationFormat>On-screen Show (16:9)</PresentationFormat>
  <Paragraphs>313</Paragraphs>
  <Slides>36</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Times New Roman</vt:lpstr>
      <vt:lpstr>Roboto</vt:lpstr>
      <vt:lpstr>robotoregular</vt:lpstr>
      <vt:lpstr>Söhne</vt:lpstr>
      <vt:lpstr>Arial</vt:lpstr>
      <vt:lpstr>Roboto Slab</vt:lpstr>
      <vt:lpstr>Wingdings</vt:lpstr>
      <vt:lpstr>Marina</vt:lpstr>
      <vt:lpstr>PowerPoint Presentation</vt:lpstr>
      <vt:lpstr> Lecture 2: Team development and dynamics</vt:lpstr>
      <vt:lpstr>Key topics covered in this lecture</vt:lpstr>
      <vt:lpstr>What we will cover in this lecture</vt:lpstr>
      <vt:lpstr>Understanding and Managing teams</vt:lpstr>
      <vt:lpstr>Introduction</vt:lpstr>
      <vt:lpstr>Team Definitions</vt:lpstr>
      <vt:lpstr>Leadership vs Management Environment</vt:lpstr>
      <vt:lpstr>Types of teams</vt:lpstr>
      <vt:lpstr>Stages in Team Development</vt:lpstr>
      <vt:lpstr>Project Team Processes</vt:lpstr>
      <vt:lpstr>High-performance team characteristics</vt:lpstr>
      <vt:lpstr>Project team Efficacy Model</vt:lpstr>
      <vt:lpstr>Project leadership</vt:lpstr>
      <vt:lpstr>Communication for teams</vt:lpstr>
      <vt:lpstr>Formal Systems</vt:lpstr>
      <vt:lpstr>Informal Systems</vt:lpstr>
      <vt:lpstr>Team communication</vt:lpstr>
      <vt:lpstr>STATUS REPORTING</vt:lpstr>
      <vt:lpstr>Meeting types</vt:lpstr>
      <vt:lpstr> Project progress reports</vt:lpstr>
      <vt:lpstr>Critical success factors for teams</vt:lpstr>
      <vt:lpstr>Managing Teams</vt:lpstr>
      <vt:lpstr>PowerPoint Presentation</vt:lpstr>
      <vt:lpstr>Decision making in teams</vt:lpstr>
      <vt:lpstr>Conflict in Teams</vt:lpstr>
      <vt:lpstr>Cognitive vs Affective conflicts</vt:lpstr>
      <vt:lpstr>Sources of conflict</vt:lpstr>
      <vt:lpstr>Conflict Management strategies</vt:lpstr>
      <vt:lpstr>PowerPoint Presentation</vt:lpstr>
      <vt:lpstr>Impact of conflicts</vt:lpstr>
      <vt:lpstr>The Dos and Don’ts of Managing Conflict</vt:lpstr>
      <vt:lpstr>Summary</vt:lpstr>
      <vt:lpstr>Key takeaway points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DevOps</dc:title>
  <dc:creator>Godwin Dzvapatsva</dc:creator>
  <cp:lastModifiedBy>Godwin Dzvapatsva</cp:lastModifiedBy>
  <cp:revision>23</cp:revision>
  <cp:lastPrinted>2024-01-10T16:23:40Z</cp:lastPrinted>
  <dcterms:modified xsi:type="dcterms:W3CDTF">2024-01-12T15:10:50Z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1.8.0.4807</vt:lpwstr>
  </property>
</Properties>
</file>