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40"/>
  </p:notesMasterIdLst>
  <p:sldIdLst>
    <p:sldId id="256" r:id="rId2"/>
    <p:sldId id="257" r:id="rId3"/>
    <p:sldId id="258" r:id="rId4"/>
    <p:sldId id="306" r:id="rId5"/>
    <p:sldId id="305" r:id="rId6"/>
    <p:sldId id="307" r:id="rId7"/>
    <p:sldId id="308" r:id="rId8"/>
    <p:sldId id="309" r:id="rId9"/>
    <p:sldId id="323" r:id="rId10"/>
    <p:sldId id="259" r:id="rId11"/>
    <p:sldId id="310" r:id="rId12"/>
    <p:sldId id="311" r:id="rId13"/>
    <p:sldId id="312" r:id="rId14"/>
    <p:sldId id="313" r:id="rId15"/>
    <p:sldId id="262" r:id="rId16"/>
    <p:sldId id="264" r:id="rId17"/>
    <p:sldId id="267" r:id="rId18"/>
    <p:sldId id="325" r:id="rId19"/>
    <p:sldId id="296" r:id="rId20"/>
    <p:sldId id="266" r:id="rId21"/>
    <p:sldId id="329" r:id="rId22"/>
    <p:sldId id="330" r:id="rId23"/>
    <p:sldId id="326" r:id="rId24"/>
    <p:sldId id="316" r:id="rId25"/>
    <p:sldId id="317" r:id="rId26"/>
    <p:sldId id="319" r:id="rId27"/>
    <p:sldId id="320" r:id="rId28"/>
    <p:sldId id="322" r:id="rId29"/>
    <p:sldId id="275" r:id="rId30"/>
    <p:sldId id="276" r:id="rId31"/>
    <p:sldId id="277" r:id="rId32"/>
    <p:sldId id="315" r:id="rId33"/>
    <p:sldId id="324" r:id="rId34"/>
    <p:sldId id="280" r:id="rId35"/>
    <p:sldId id="281" r:id="rId36"/>
    <p:sldId id="327" r:id="rId37"/>
    <p:sldId id="285" r:id="rId38"/>
    <p:sldId id="331" r:id="rId39"/>
  </p:sldIdLst>
  <p:sldSz cx="9144000" cy="5143500" type="screen16x9"/>
  <p:notesSz cx="6858000" cy="9144000"/>
  <p:embeddedFontLst>
    <p:embeddedFont>
      <p:font typeface="Roboto" panose="02000000000000000000" pitchFamily="2" charset="0"/>
      <p:regular r:id="rId41"/>
      <p:bold r:id="rId42"/>
      <p:italic r:id="rId43"/>
      <p:boldItalic r:id="rId44"/>
    </p:embeddedFont>
    <p:embeddedFont>
      <p:font typeface="Roboto Slab" pitchFamily="2" charset="0"/>
      <p:regular r:id="rId45"/>
      <p:bold r:id="rId46"/>
    </p:embeddedFont>
  </p:embeddedFontLst>
  <p:custDataLst>
    <p:tags r:id="rId4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71" autoAdjust="0"/>
  </p:normalViewPr>
  <p:slideViewPr>
    <p:cSldViewPr snapToGrid="0">
      <p:cViewPr varScale="1">
        <p:scale>
          <a:sx n="100" d="100"/>
          <a:sy n="100" d="100"/>
        </p:scale>
        <p:origin x="62"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7D87F8-325D-41DE-9EC2-ADAB5D13707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GB"/>
        </a:p>
      </dgm:t>
    </dgm:pt>
    <dgm:pt modelId="{6AE59F24-1D54-4EC8-8986-75DEF05C7D7C}">
      <dgm:prSet phldrT="[Text]"/>
      <dgm:spPr/>
      <dgm:t>
        <a:bodyPr/>
        <a:lstStyle/>
        <a:p>
          <a:r>
            <a:rPr lang="en-GB" dirty="0"/>
            <a:t>Influences</a:t>
          </a:r>
        </a:p>
      </dgm:t>
    </dgm:pt>
    <dgm:pt modelId="{FD0B48AD-5A29-4AB8-AA8A-4542F73B1188}" type="parTrans" cxnId="{D03BFEFF-3CDF-48FB-BDF5-17C1996E6450}">
      <dgm:prSet/>
      <dgm:spPr/>
      <dgm:t>
        <a:bodyPr/>
        <a:lstStyle/>
        <a:p>
          <a:endParaRPr lang="en-GB"/>
        </a:p>
      </dgm:t>
    </dgm:pt>
    <dgm:pt modelId="{AD078341-4952-4935-9AB6-E3FB5E371E98}" type="sibTrans" cxnId="{D03BFEFF-3CDF-48FB-BDF5-17C1996E6450}">
      <dgm:prSet/>
      <dgm:spPr/>
      <dgm:t>
        <a:bodyPr/>
        <a:lstStyle/>
        <a:p>
          <a:endParaRPr lang="en-GB"/>
        </a:p>
      </dgm:t>
    </dgm:pt>
    <dgm:pt modelId="{48374E4A-0430-4BFE-82BB-7BDDE0748D3A}">
      <dgm:prSet phldrT="[Text]"/>
      <dgm:spPr/>
      <dgm:t>
        <a:bodyPr/>
        <a:lstStyle/>
        <a:p>
          <a:r>
            <a:rPr lang="en-GB" dirty="0"/>
            <a:t>EEFs</a:t>
          </a:r>
        </a:p>
      </dgm:t>
    </dgm:pt>
    <dgm:pt modelId="{578D7B75-20ED-4097-AD98-96922A075F36}" type="parTrans" cxnId="{D166CDF9-BBC7-4384-B1D5-8B41EC37377D}">
      <dgm:prSet/>
      <dgm:spPr/>
      <dgm:t>
        <a:bodyPr/>
        <a:lstStyle/>
        <a:p>
          <a:endParaRPr lang="en-GB"/>
        </a:p>
      </dgm:t>
    </dgm:pt>
    <dgm:pt modelId="{11F7A05D-7F21-4B17-9F5C-F8A0FFC961B3}" type="sibTrans" cxnId="{D166CDF9-BBC7-4384-B1D5-8B41EC37377D}">
      <dgm:prSet/>
      <dgm:spPr/>
      <dgm:t>
        <a:bodyPr/>
        <a:lstStyle/>
        <a:p>
          <a:endParaRPr lang="en-GB"/>
        </a:p>
      </dgm:t>
    </dgm:pt>
    <dgm:pt modelId="{C7976C00-0266-4EBE-8ACB-3C0DAD82216F}">
      <dgm:prSet phldrT="[Text]"/>
      <dgm:spPr/>
      <dgm:t>
        <a:bodyPr/>
        <a:lstStyle/>
        <a:p>
          <a:r>
            <a:rPr lang="en-GB" dirty="0"/>
            <a:t>External</a:t>
          </a:r>
        </a:p>
      </dgm:t>
    </dgm:pt>
    <dgm:pt modelId="{7C08170E-15BC-481D-B867-B65986CEB4C6}" type="parTrans" cxnId="{713084AD-4E0F-4D0B-8934-147CCD5BEEB2}">
      <dgm:prSet/>
      <dgm:spPr/>
      <dgm:t>
        <a:bodyPr/>
        <a:lstStyle/>
        <a:p>
          <a:endParaRPr lang="en-GB"/>
        </a:p>
      </dgm:t>
    </dgm:pt>
    <dgm:pt modelId="{E030F166-C973-4338-9744-801779D868CF}" type="sibTrans" cxnId="{713084AD-4E0F-4D0B-8934-147CCD5BEEB2}">
      <dgm:prSet/>
      <dgm:spPr/>
      <dgm:t>
        <a:bodyPr/>
        <a:lstStyle/>
        <a:p>
          <a:endParaRPr lang="en-GB"/>
        </a:p>
      </dgm:t>
    </dgm:pt>
    <dgm:pt modelId="{CA0190A2-E0B0-4F35-92AD-F92B160F94EB}">
      <dgm:prSet phldrT="[Text]"/>
      <dgm:spPr/>
      <dgm:t>
        <a:bodyPr/>
        <a:lstStyle/>
        <a:p>
          <a:r>
            <a:rPr lang="en-GB" dirty="0"/>
            <a:t>Internal</a:t>
          </a:r>
        </a:p>
      </dgm:t>
    </dgm:pt>
    <dgm:pt modelId="{A04E7064-65F2-492C-903C-74145F541015}" type="parTrans" cxnId="{9D80DD2F-099B-423C-BBC2-36AFC2B09DC6}">
      <dgm:prSet/>
      <dgm:spPr/>
      <dgm:t>
        <a:bodyPr/>
        <a:lstStyle/>
        <a:p>
          <a:endParaRPr lang="en-GB"/>
        </a:p>
      </dgm:t>
    </dgm:pt>
    <dgm:pt modelId="{81B7AB4B-BF9C-4718-8E61-56119A43FE2B}" type="sibTrans" cxnId="{9D80DD2F-099B-423C-BBC2-36AFC2B09DC6}">
      <dgm:prSet/>
      <dgm:spPr/>
      <dgm:t>
        <a:bodyPr/>
        <a:lstStyle/>
        <a:p>
          <a:endParaRPr lang="en-GB"/>
        </a:p>
      </dgm:t>
    </dgm:pt>
    <dgm:pt modelId="{3977245E-EB94-438C-B8E8-AEE34E114CF9}">
      <dgm:prSet phldrT="[Text]"/>
      <dgm:spPr/>
      <dgm:t>
        <a:bodyPr/>
        <a:lstStyle/>
        <a:p>
          <a:r>
            <a:rPr lang="en-GB" dirty="0"/>
            <a:t>Internal OPAs</a:t>
          </a:r>
        </a:p>
      </dgm:t>
    </dgm:pt>
    <dgm:pt modelId="{D03F722F-16F6-4DBC-BE9E-32DB2C2C7B82}" type="parTrans" cxnId="{014E9FFE-F9F6-4489-A623-845A162D43A3}">
      <dgm:prSet/>
      <dgm:spPr/>
      <dgm:t>
        <a:bodyPr/>
        <a:lstStyle/>
        <a:p>
          <a:endParaRPr lang="en-GB"/>
        </a:p>
      </dgm:t>
    </dgm:pt>
    <dgm:pt modelId="{099587C1-0B1C-4CAC-A021-03C5FF44A1C7}" type="sibTrans" cxnId="{014E9FFE-F9F6-4489-A623-845A162D43A3}">
      <dgm:prSet/>
      <dgm:spPr/>
      <dgm:t>
        <a:bodyPr/>
        <a:lstStyle/>
        <a:p>
          <a:endParaRPr lang="en-GB"/>
        </a:p>
      </dgm:t>
    </dgm:pt>
    <dgm:pt modelId="{A3AB227D-529E-4313-8C49-9CCA94954A50}">
      <dgm:prSet phldrT="[Text]"/>
      <dgm:spPr/>
      <dgm:t>
        <a:bodyPr/>
        <a:lstStyle/>
        <a:p>
          <a:r>
            <a:rPr lang="en-GB" dirty="0"/>
            <a:t>Processes, Policies, Procedures</a:t>
          </a:r>
        </a:p>
      </dgm:t>
    </dgm:pt>
    <dgm:pt modelId="{7370FA01-CC75-45F9-8933-17B92C1F4AB8}" type="parTrans" cxnId="{3CC2E49F-2B2A-4CD8-A94C-B02849801FAA}">
      <dgm:prSet/>
      <dgm:spPr/>
      <dgm:t>
        <a:bodyPr/>
        <a:lstStyle/>
        <a:p>
          <a:endParaRPr lang="en-GB"/>
        </a:p>
      </dgm:t>
    </dgm:pt>
    <dgm:pt modelId="{43279A56-1735-430C-B76D-F8B15F1A27E9}" type="sibTrans" cxnId="{3CC2E49F-2B2A-4CD8-A94C-B02849801FAA}">
      <dgm:prSet/>
      <dgm:spPr/>
      <dgm:t>
        <a:bodyPr/>
        <a:lstStyle/>
        <a:p>
          <a:endParaRPr lang="en-GB"/>
        </a:p>
      </dgm:t>
    </dgm:pt>
    <dgm:pt modelId="{4C6B369E-1CF1-41A8-9841-7132B10EA56E}">
      <dgm:prSet/>
      <dgm:spPr/>
      <dgm:t>
        <a:bodyPr/>
        <a:lstStyle/>
        <a:p>
          <a:r>
            <a:rPr lang="en-GB" dirty="0"/>
            <a:t>Corporate Knowledge</a:t>
          </a:r>
        </a:p>
      </dgm:t>
    </dgm:pt>
    <dgm:pt modelId="{4FB9372D-50DF-4925-B7F5-B941B0731895}" type="parTrans" cxnId="{E32F398A-2C37-4C78-9BD2-AD3F827630E0}">
      <dgm:prSet/>
      <dgm:spPr/>
    </dgm:pt>
    <dgm:pt modelId="{AD7C4F5D-5B47-4454-8E9E-E6379B63DAFF}" type="sibTrans" cxnId="{E32F398A-2C37-4C78-9BD2-AD3F827630E0}">
      <dgm:prSet/>
      <dgm:spPr/>
    </dgm:pt>
    <dgm:pt modelId="{85F16737-562F-4BCB-BCAA-F61E0DFA1EF4}" type="pres">
      <dgm:prSet presAssocID="{B07D87F8-325D-41DE-9EC2-ADAB5D13707F}" presName="hierChild1" presStyleCnt="0">
        <dgm:presLayoutVars>
          <dgm:chPref val="1"/>
          <dgm:dir/>
          <dgm:animOne val="branch"/>
          <dgm:animLvl val="lvl"/>
          <dgm:resizeHandles/>
        </dgm:presLayoutVars>
      </dgm:prSet>
      <dgm:spPr/>
    </dgm:pt>
    <dgm:pt modelId="{23FD6E60-19A2-4281-8564-17670A70C9B8}" type="pres">
      <dgm:prSet presAssocID="{6AE59F24-1D54-4EC8-8986-75DEF05C7D7C}" presName="hierRoot1" presStyleCnt="0"/>
      <dgm:spPr/>
    </dgm:pt>
    <dgm:pt modelId="{572B8710-AB8C-4E34-94FB-CEA4FC30FBA4}" type="pres">
      <dgm:prSet presAssocID="{6AE59F24-1D54-4EC8-8986-75DEF05C7D7C}" presName="composite" presStyleCnt="0"/>
      <dgm:spPr/>
    </dgm:pt>
    <dgm:pt modelId="{ED7453C0-04AE-493D-AF53-75EDDA9B4934}" type="pres">
      <dgm:prSet presAssocID="{6AE59F24-1D54-4EC8-8986-75DEF05C7D7C}" presName="background" presStyleLbl="node0" presStyleIdx="0" presStyleCnt="1"/>
      <dgm:spPr/>
    </dgm:pt>
    <dgm:pt modelId="{695D3280-C9E0-4FF7-BBF8-43ACFBE4B22F}" type="pres">
      <dgm:prSet presAssocID="{6AE59F24-1D54-4EC8-8986-75DEF05C7D7C}" presName="text" presStyleLbl="fgAcc0" presStyleIdx="0" presStyleCnt="1">
        <dgm:presLayoutVars>
          <dgm:chPref val="3"/>
        </dgm:presLayoutVars>
      </dgm:prSet>
      <dgm:spPr/>
    </dgm:pt>
    <dgm:pt modelId="{363A3CF8-D866-49A1-9AA5-4B187DF40858}" type="pres">
      <dgm:prSet presAssocID="{6AE59F24-1D54-4EC8-8986-75DEF05C7D7C}" presName="hierChild2" presStyleCnt="0"/>
      <dgm:spPr/>
    </dgm:pt>
    <dgm:pt modelId="{D7B2F23B-5663-4575-9E56-7CCBBCB9B7DF}" type="pres">
      <dgm:prSet presAssocID="{578D7B75-20ED-4097-AD98-96922A075F36}" presName="Name10" presStyleLbl="parChTrans1D2" presStyleIdx="0" presStyleCnt="2"/>
      <dgm:spPr/>
    </dgm:pt>
    <dgm:pt modelId="{45D21585-BD2E-492D-971A-F30E334835A7}" type="pres">
      <dgm:prSet presAssocID="{48374E4A-0430-4BFE-82BB-7BDDE0748D3A}" presName="hierRoot2" presStyleCnt="0"/>
      <dgm:spPr/>
    </dgm:pt>
    <dgm:pt modelId="{2CC6EDDA-A95C-462D-975F-CB2063A3C695}" type="pres">
      <dgm:prSet presAssocID="{48374E4A-0430-4BFE-82BB-7BDDE0748D3A}" presName="composite2" presStyleCnt="0"/>
      <dgm:spPr/>
    </dgm:pt>
    <dgm:pt modelId="{B1B6B779-F3ED-4946-B71D-304A3525F942}" type="pres">
      <dgm:prSet presAssocID="{48374E4A-0430-4BFE-82BB-7BDDE0748D3A}" presName="background2" presStyleLbl="node2" presStyleIdx="0" presStyleCnt="2"/>
      <dgm:spPr/>
    </dgm:pt>
    <dgm:pt modelId="{B079D115-AC25-4836-8105-908B68801FA6}" type="pres">
      <dgm:prSet presAssocID="{48374E4A-0430-4BFE-82BB-7BDDE0748D3A}" presName="text2" presStyleLbl="fgAcc2" presStyleIdx="0" presStyleCnt="2">
        <dgm:presLayoutVars>
          <dgm:chPref val="3"/>
        </dgm:presLayoutVars>
      </dgm:prSet>
      <dgm:spPr/>
    </dgm:pt>
    <dgm:pt modelId="{846DB82D-9088-4FE8-822A-C973A555BF1E}" type="pres">
      <dgm:prSet presAssocID="{48374E4A-0430-4BFE-82BB-7BDDE0748D3A}" presName="hierChild3" presStyleCnt="0"/>
      <dgm:spPr/>
    </dgm:pt>
    <dgm:pt modelId="{A308CCF6-C73E-472B-9698-8E12C3C43911}" type="pres">
      <dgm:prSet presAssocID="{7C08170E-15BC-481D-B867-B65986CEB4C6}" presName="Name17" presStyleLbl="parChTrans1D3" presStyleIdx="0" presStyleCnt="4"/>
      <dgm:spPr/>
    </dgm:pt>
    <dgm:pt modelId="{D71198F3-AD8C-4B3C-B1D7-BB5FDC330A4E}" type="pres">
      <dgm:prSet presAssocID="{C7976C00-0266-4EBE-8ACB-3C0DAD82216F}" presName="hierRoot3" presStyleCnt="0"/>
      <dgm:spPr/>
    </dgm:pt>
    <dgm:pt modelId="{ECEB6D70-AF35-47CD-8773-78B477B499A6}" type="pres">
      <dgm:prSet presAssocID="{C7976C00-0266-4EBE-8ACB-3C0DAD82216F}" presName="composite3" presStyleCnt="0"/>
      <dgm:spPr/>
    </dgm:pt>
    <dgm:pt modelId="{56F774B8-5572-41B2-B593-9C6A399AEE1C}" type="pres">
      <dgm:prSet presAssocID="{C7976C00-0266-4EBE-8ACB-3C0DAD82216F}" presName="background3" presStyleLbl="node3" presStyleIdx="0" presStyleCnt="4"/>
      <dgm:spPr/>
    </dgm:pt>
    <dgm:pt modelId="{7C78911A-899B-4787-B1E8-4A49C67BDF9D}" type="pres">
      <dgm:prSet presAssocID="{C7976C00-0266-4EBE-8ACB-3C0DAD82216F}" presName="text3" presStyleLbl="fgAcc3" presStyleIdx="0" presStyleCnt="4">
        <dgm:presLayoutVars>
          <dgm:chPref val="3"/>
        </dgm:presLayoutVars>
      </dgm:prSet>
      <dgm:spPr/>
    </dgm:pt>
    <dgm:pt modelId="{8AF69EED-B84B-412B-A53A-7089D91F1E9B}" type="pres">
      <dgm:prSet presAssocID="{C7976C00-0266-4EBE-8ACB-3C0DAD82216F}" presName="hierChild4" presStyleCnt="0"/>
      <dgm:spPr/>
    </dgm:pt>
    <dgm:pt modelId="{430C9E0F-A35F-42E0-88EE-CDB4C0F4CC5F}" type="pres">
      <dgm:prSet presAssocID="{A04E7064-65F2-492C-903C-74145F541015}" presName="Name17" presStyleLbl="parChTrans1D3" presStyleIdx="1" presStyleCnt="4"/>
      <dgm:spPr/>
    </dgm:pt>
    <dgm:pt modelId="{F6A39CC4-4CE7-4FB0-B56D-CE718F7F1EB1}" type="pres">
      <dgm:prSet presAssocID="{CA0190A2-E0B0-4F35-92AD-F92B160F94EB}" presName="hierRoot3" presStyleCnt="0"/>
      <dgm:spPr/>
    </dgm:pt>
    <dgm:pt modelId="{7529E6B5-8312-47E5-9DA6-4335A24E31A2}" type="pres">
      <dgm:prSet presAssocID="{CA0190A2-E0B0-4F35-92AD-F92B160F94EB}" presName="composite3" presStyleCnt="0"/>
      <dgm:spPr/>
    </dgm:pt>
    <dgm:pt modelId="{C2D088C7-FEF8-47A0-B344-F102C934E61F}" type="pres">
      <dgm:prSet presAssocID="{CA0190A2-E0B0-4F35-92AD-F92B160F94EB}" presName="background3" presStyleLbl="node3" presStyleIdx="1" presStyleCnt="4"/>
      <dgm:spPr/>
    </dgm:pt>
    <dgm:pt modelId="{E84FDF1A-F78A-4B9F-8EBD-12DB94A980A4}" type="pres">
      <dgm:prSet presAssocID="{CA0190A2-E0B0-4F35-92AD-F92B160F94EB}" presName="text3" presStyleLbl="fgAcc3" presStyleIdx="1" presStyleCnt="4">
        <dgm:presLayoutVars>
          <dgm:chPref val="3"/>
        </dgm:presLayoutVars>
      </dgm:prSet>
      <dgm:spPr/>
    </dgm:pt>
    <dgm:pt modelId="{FE7AAF49-4DCB-45FA-ACE6-4DE2767574A6}" type="pres">
      <dgm:prSet presAssocID="{CA0190A2-E0B0-4F35-92AD-F92B160F94EB}" presName="hierChild4" presStyleCnt="0"/>
      <dgm:spPr/>
    </dgm:pt>
    <dgm:pt modelId="{9701A391-2EC3-4D4B-B576-130542474C0A}" type="pres">
      <dgm:prSet presAssocID="{D03F722F-16F6-4DBC-BE9E-32DB2C2C7B82}" presName="Name10" presStyleLbl="parChTrans1D2" presStyleIdx="1" presStyleCnt="2"/>
      <dgm:spPr/>
    </dgm:pt>
    <dgm:pt modelId="{EEFC5C7F-F6BC-4CEB-84C0-77EDE7F2649C}" type="pres">
      <dgm:prSet presAssocID="{3977245E-EB94-438C-B8E8-AEE34E114CF9}" presName="hierRoot2" presStyleCnt="0"/>
      <dgm:spPr/>
    </dgm:pt>
    <dgm:pt modelId="{E96FEBE8-AE14-44C2-8013-9F6C169F756E}" type="pres">
      <dgm:prSet presAssocID="{3977245E-EB94-438C-B8E8-AEE34E114CF9}" presName="composite2" presStyleCnt="0"/>
      <dgm:spPr/>
    </dgm:pt>
    <dgm:pt modelId="{858AC5A4-8D75-4C6D-AF0C-546A10B29A19}" type="pres">
      <dgm:prSet presAssocID="{3977245E-EB94-438C-B8E8-AEE34E114CF9}" presName="background2" presStyleLbl="node2" presStyleIdx="1" presStyleCnt="2"/>
      <dgm:spPr/>
    </dgm:pt>
    <dgm:pt modelId="{7E8ED826-ED56-4DC1-82C8-B2840B0FEB4B}" type="pres">
      <dgm:prSet presAssocID="{3977245E-EB94-438C-B8E8-AEE34E114CF9}" presName="text2" presStyleLbl="fgAcc2" presStyleIdx="1" presStyleCnt="2">
        <dgm:presLayoutVars>
          <dgm:chPref val="3"/>
        </dgm:presLayoutVars>
      </dgm:prSet>
      <dgm:spPr/>
    </dgm:pt>
    <dgm:pt modelId="{18C46343-1DEC-40DC-8D79-EAA468F73441}" type="pres">
      <dgm:prSet presAssocID="{3977245E-EB94-438C-B8E8-AEE34E114CF9}" presName="hierChild3" presStyleCnt="0"/>
      <dgm:spPr/>
    </dgm:pt>
    <dgm:pt modelId="{A46E009A-E8CE-4DED-B5B7-B949A5E6BFB8}" type="pres">
      <dgm:prSet presAssocID="{7370FA01-CC75-45F9-8933-17B92C1F4AB8}" presName="Name17" presStyleLbl="parChTrans1D3" presStyleIdx="2" presStyleCnt="4"/>
      <dgm:spPr/>
    </dgm:pt>
    <dgm:pt modelId="{42D4E4FE-B7BC-4945-BBC1-3C12408D55D9}" type="pres">
      <dgm:prSet presAssocID="{A3AB227D-529E-4313-8C49-9CCA94954A50}" presName="hierRoot3" presStyleCnt="0"/>
      <dgm:spPr/>
    </dgm:pt>
    <dgm:pt modelId="{CF53B38B-BFC5-4CE9-A5B9-E170BF50811F}" type="pres">
      <dgm:prSet presAssocID="{A3AB227D-529E-4313-8C49-9CCA94954A50}" presName="composite3" presStyleCnt="0"/>
      <dgm:spPr/>
    </dgm:pt>
    <dgm:pt modelId="{9E4C11B5-878F-4F5F-B940-6F7DFB377E8A}" type="pres">
      <dgm:prSet presAssocID="{A3AB227D-529E-4313-8C49-9CCA94954A50}" presName="background3" presStyleLbl="node3" presStyleIdx="2" presStyleCnt="4"/>
      <dgm:spPr/>
    </dgm:pt>
    <dgm:pt modelId="{72910AB0-3A71-4B53-A3E8-8ADE4F190E44}" type="pres">
      <dgm:prSet presAssocID="{A3AB227D-529E-4313-8C49-9CCA94954A50}" presName="text3" presStyleLbl="fgAcc3" presStyleIdx="2" presStyleCnt="4">
        <dgm:presLayoutVars>
          <dgm:chPref val="3"/>
        </dgm:presLayoutVars>
      </dgm:prSet>
      <dgm:spPr/>
    </dgm:pt>
    <dgm:pt modelId="{EEC52453-7B57-480C-A171-10A83D79C9F4}" type="pres">
      <dgm:prSet presAssocID="{A3AB227D-529E-4313-8C49-9CCA94954A50}" presName="hierChild4" presStyleCnt="0"/>
      <dgm:spPr/>
    </dgm:pt>
    <dgm:pt modelId="{8916B57E-8AD4-4295-BC57-C2B079C9678F}" type="pres">
      <dgm:prSet presAssocID="{4FB9372D-50DF-4925-B7F5-B941B0731895}" presName="Name17" presStyleLbl="parChTrans1D3" presStyleIdx="3" presStyleCnt="4"/>
      <dgm:spPr/>
    </dgm:pt>
    <dgm:pt modelId="{16FBB6C1-FA43-48AF-AB45-EA03E040F201}" type="pres">
      <dgm:prSet presAssocID="{4C6B369E-1CF1-41A8-9841-7132B10EA56E}" presName="hierRoot3" presStyleCnt="0"/>
      <dgm:spPr/>
    </dgm:pt>
    <dgm:pt modelId="{5BBAB164-2E82-4479-AAD0-5D037E87D1ED}" type="pres">
      <dgm:prSet presAssocID="{4C6B369E-1CF1-41A8-9841-7132B10EA56E}" presName="composite3" presStyleCnt="0"/>
      <dgm:spPr/>
    </dgm:pt>
    <dgm:pt modelId="{34CD3AC5-448E-448B-8048-D6B54731405B}" type="pres">
      <dgm:prSet presAssocID="{4C6B369E-1CF1-41A8-9841-7132B10EA56E}" presName="background3" presStyleLbl="node3" presStyleIdx="3" presStyleCnt="4"/>
      <dgm:spPr/>
    </dgm:pt>
    <dgm:pt modelId="{CEE25716-7FAB-46EB-8D60-11425829ACC8}" type="pres">
      <dgm:prSet presAssocID="{4C6B369E-1CF1-41A8-9841-7132B10EA56E}" presName="text3" presStyleLbl="fgAcc3" presStyleIdx="3" presStyleCnt="4">
        <dgm:presLayoutVars>
          <dgm:chPref val="3"/>
        </dgm:presLayoutVars>
      </dgm:prSet>
      <dgm:spPr/>
    </dgm:pt>
    <dgm:pt modelId="{81A6AB48-21D0-4BEA-BA7A-CCE3FE83F3A1}" type="pres">
      <dgm:prSet presAssocID="{4C6B369E-1CF1-41A8-9841-7132B10EA56E}" presName="hierChild4" presStyleCnt="0"/>
      <dgm:spPr/>
    </dgm:pt>
  </dgm:ptLst>
  <dgm:cxnLst>
    <dgm:cxn modelId="{9966D10F-1A12-4D9E-8DAD-20BC24523F9D}" type="presOf" srcId="{578D7B75-20ED-4097-AD98-96922A075F36}" destId="{D7B2F23B-5663-4575-9E56-7CCBBCB9B7DF}" srcOrd="0" destOrd="0" presId="urn:microsoft.com/office/officeart/2005/8/layout/hierarchy1"/>
    <dgm:cxn modelId="{FE583215-208B-4AF1-B78C-88A36FFB7219}" type="presOf" srcId="{7370FA01-CC75-45F9-8933-17B92C1F4AB8}" destId="{A46E009A-E8CE-4DED-B5B7-B949A5E6BFB8}" srcOrd="0" destOrd="0" presId="urn:microsoft.com/office/officeart/2005/8/layout/hierarchy1"/>
    <dgm:cxn modelId="{9D80DD2F-099B-423C-BBC2-36AFC2B09DC6}" srcId="{48374E4A-0430-4BFE-82BB-7BDDE0748D3A}" destId="{CA0190A2-E0B0-4F35-92AD-F92B160F94EB}" srcOrd="1" destOrd="0" parTransId="{A04E7064-65F2-492C-903C-74145F541015}" sibTransId="{81B7AB4B-BF9C-4718-8E61-56119A43FE2B}"/>
    <dgm:cxn modelId="{33895F31-8784-4AFF-B3BF-8CF1035B8451}" type="presOf" srcId="{48374E4A-0430-4BFE-82BB-7BDDE0748D3A}" destId="{B079D115-AC25-4836-8105-908B68801FA6}" srcOrd="0" destOrd="0" presId="urn:microsoft.com/office/officeart/2005/8/layout/hierarchy1"/>
    <dgm:cxn modelId="{37D90765-B4A0-4651-9BBB-4DF20F578EF5}" type="presOf" srcId="{B07D87F8-325D-41DE-9EC2-ADAB5D13707F}" destId="{85F16737-562F-4BCB-BCAA-F61E0DFA1EF4}" srcOrd="0" destOrd="0" presId="urn:microsoft.com/office/officeart/2005/8/layout/hierarchy1"/>
    <dgm:cxn modelId="{A371A366-B5F8-4CE4-AB25-7C55D2D15EBD}" type="presOf" srcId="{4C6B369E-1CF1-41A8-9841-7132B10EA56E}" destId="{CEE25716-7FAB-46EB-8D60-11425829ACC8}" srcOrd="0" destOrd="0" presId="urn:microsoft.com/office/officeart/2005/8/layout/hierarchy1"/>
    <dgm:cxn modelId="{E32F398A-2C37-4C78-9BD2-AD3F827630E0}" srcId="{3977245E-EB94-438C-B8E8-AEE34E114CF9}" destId="{4C6B369E-1CF1-41A8-9841-7132B10EA56E}" srcOrd="1" destOrd="0" parTransId="{4FB9372D-50DF-4925-B7F5-B941B0731895}" sibTransId="{AD7C4F5D-5B47-4454-8E9E-E6379B63DAFF}"/>
    <dgm:cxn modelId="{3CC2E49F-2B2A-4CD8-A94C-B02849801FAA}" srcId="{3977245E-EB94-438C-B8E8-AEE34E114CF9}" destId="{A3AB227D-529E-4313-8C49-9CCA94954A50}" srcOrd="0" destOrd="0" parTransId="{7370FA01-CC75-45F9-8933-17B92C1F4AB8}" sibTransId="{43279A56-1735-430C-B76D-F8B15F1A27E9}"/>
    <dgm:cxn modelId="{713084AD-4E0F-4D0B-8934-147CCD5BEEB2}" srcId="{48374E4A-0430-4BFE-82BB-7BDDE0748D3A}" destId="{C7976C00-0266-4EBE-8ACB-3C0DAD82216F}" srcOrd="0" destOrd="0" parTransId="{7C08170E-15BC-481D-B867-B65986CEB4C6}" sibTransId="{E030F166-C973-4338-9744-801779D868CF}"/>
    <dgm:cxn modelId="{BF4B29B8-112C-4B63-A4D5-44D9481844A1}" type="presOf" srcId="{3977245E-EB94-438C-B8E8-AEE34E114CF9}" destId="{7E8ED826-ED56-4DC1-82C8-B2840B0FEB4B}" srcOrd="0" destOrd="0" presId="urn:microsoft.com/office/officeart/2005/8/layout/hierarchy1"/>
    <dgm:cxn modelId="{81B859C0-D6F1-4D94-AE15-141D6312CD69}" type="presOf" srcId="{C7976C00-0266-4EBE-8ACB-3C0DAD82216F}" destId="{7C78911A-899B-4787-B1E8-4A49C67BDF9D}" srcOrd="0" destOrd="0" presId="urn:microsoft.com/office/officeart/2005/8/layout/hierarchy1"/>
    <dgm:cxn modelId="{113357C9-3070-427D-9B09-CA3485652E31}" type="presOf" srcId="{A3AB227D-529E-4313-8C49-9CCA94954A50}" destId="{72910AB0-3A71-4B53-A3E8-8ADE4F190E44}" srcOrd="0" destOrd="0" presId="urn:microsoft.com/office/officeart/2005/8/layout/hierarchy1"/>
    <dgm:cxn modelId="{271290CB-BDD4-47E2-A269-EDDBF037C04E}" type="presOf" srcId="{A04E7064-65F2-492C-903C-74145F541015}" destId="{430C9E0F-A35F-42E0-88EE-CDB4C0F4CC5F}" srcOrd="0" destOrd="0" presId="urn:microsoft.com/office/officeart/2005/8/layout/hierarchy1"/>
    <dgm:cxn modelId="{FBD1FECC-C83C-4CC3-A018-28E6A425773E}" type="presOf" srcId="{D03F722F-16F6-4DBC-BE9E-32DB2C2C7B82}" destId="{9701A391-2EC3-4D4B-B576-130542474C0A}" srcOrd="0" destOrd="0" presId="urn:microsoft.com/office/officeart/2005/8/layout/hierarchy1"/>
    <dgm:cxn modelId="{ED3088E0-4603-4D90-BF63-07A29BAF1D42}" type="presOf" srcId="{4FB9372D-50DF-4925-B7F5-B941B0731895}" destId="{8916B57E-8AD4-4295-BC57-C2B079C9678F}" srcOrd="0" destOrd="0" presId="urn:microsoft.com/office/officeart/2005/8/layout/hierarchy1"/>
    <dgm:cxn modelId="{8E0DE3E8-BC7A-4335-8E91-3C4ECDB61C3C}" type="presOf" srcId="{7C08170E-15BC-481D-B867-B65986CEB4C6}" destId="{A308CCF6-C73E-472B-9698-8E12C3C43911}" srcOrd="0" destOrd="0" presId="urn:microsoft.com/office/officeart/2005/8/layout/hierarchy1"/>
    <dgm:cxn modelId="{6137EDF6-DAEF-40AE-AD21-D8E508C7B029}" type="presOf" srcId="{6AE59F24-1D54-4EC8-8986-75DEF05C7D7C}" destId="{695D3280-C9E0-4FF7-BBF8-43ACFBE4B22F}" srcOrd="0" destOrd="0" presId="urn:microsoft.com/office/officeart/2005/8/layout/hierarchy1"/>
    <dgm:cxn modelId="{DF985DF9-4CB8-413A-9AA4-82ADAD5C2400}" type="presOf" srcId="{CA0190A2-E0B0-4F35-92AD-F92B160F94EB}" destId="{E84FDF1A-F78A-4B9F-8EBD-12DB94A980A4}" srcOrd="0" destOrd="0" presId="urn:microsoft.com/office/officeart/2005/8/layout/hierarchy1"/>
    <dgm:cxn modelId="{D166CDF9-BBC7-4384-B1D5-8B41EC37377D}" srcId="{6AE59F24-1D54-4EC8-8986-75DEF05C7D7C}" destId="{48374E4A-0430-4BFE-82BB-7BDDE0748D3A}" srcOrd="0" destOrd="0" parTransId="{578D7B75-20ED-4097-AD98-96922A075F36}" sibTransId="{11F7A05D-7F21-4B17-9F5C-F8A0FFC961B3}"/>
    <dgm:cxn modelId="{014E9FFE-F9F6-4489-A623-845A162D43A3}" srcId="{6AE59F24-1D54-4EC8-8986-75DEF05C7D7C}" destId="{3977245E-EB94-438C-B8E8-AEE34E114CF9}" srcOrd="1" destOrd="0" parTransId="{D03F722F-16F6-4DBC-BE9E-32DB2C2C7B82}" sibTransId="{099587C1-0B1C-4CAC-A021-03C5FF44A1C7}"/>
    <dgm:cxn modelId="{D03BFEFF-3CDF-48FB-BDF5-17C1996E6450}" srcId="{B07D87F8-325D-41DE-9EC2-ADAB5D13707F}" destId="{6AE59F24-1D54-4EC8-8986-75DEF05C7D7C}" srcOrd="0" destOrd="0" parTransId="{FD0B48AD-5A29-4AB8-AA8A-4542F73B1188}" sibTransId="{AD078341-4952-4935-9AB6-E3FB5E371E98}"/>
    <dgm:cxn modelId="{D44453AE-A694-4455-AF36-8E14A004B573}" type="presParOf" srcId="{85F16737-562F-4BCB-BCAA-F61E0DFA1EF4}" destId="{23FD6E60-19A2-4281-8564-17670A70C9B8}" srcOrd="0" destOrd="0" presId="urn:microsoft.com/office/officeart/2005/8/layout/hierarchy1"/>
    <dgm:cxn modelId="{5476A52C-E44C-4454-ABCA-E21C80CBFA2C}" type="presParOf" srcId="{23FD6E60-19A2-4281-8564-17670A70C9B8}" destId="{572B8710-AB8C-4E34-94FB-CEA4FC30FBA4}" srcOrd="0" destOrd="0" presId="urn:microsoft.com/office/officeart/2005/8/layout/hierarchy1"/>
    <dgm:cxn modelId="{4848D09E-A47B-428F-8EA3-A43FD919928C}" type="presParOf" srcId="{572B8710-AB8C-4E34-94FB-CEA4FC30FBA4}" destId="{ED7453C0-04AE-493D-AF53-75EDDA9B4934}" srcOrd="0" destOrd="0" presId="urn:microsoft.com/office/officeart/2005/8/layout/hierarchy1"/>
    <dgm:cxn modelId="{C8B53A3C-D07F-4FE9-B9EB-D44089C9EF75}" type="presParOf" srcId="{572B8710-AB8C-4E34-94FB-CEA4FC30FBA4}" destId="{695D3280-C9E0-4FF7-BBF8-43ACFBE4B22F}" srcOrd="1" destOrd="0" presId="urn:microsoft.com/office/officeart/2005/8/layout/hierarchy1"/>
    <dgm:cxn modelId="{42B552BB-696D-44B3-BBC9-32525D0F941A}" type="presParOf" srcId="{23FD6E60-19A2-4281-8564-17670A70C9B8}" destId="{363A3CF8-D866-49A1-9AA5-4B187DF40858}" srcOrd="1" destOrd="0" presId="urn:microsoft.com/office/officeart/2005/8/layout/hierarchy1"/>
    <dgm:cxn modelId="{78503E21-7458-43E9-B6D3-5FDAAE646483}" type="presParOf" srcId="{363A3CF8-D866-49A1-9AA5-4B187DF40858}" destId="{D7B2F23B-5663-4575-9E56-7CCBBCB9B7DF}" srcOrd="0" destOrd="0" presId="urn:microsoft.com/office/officeart/2005/8/layout/hierarchy1"/>
    <dgm:cxn modelId="{224D69A5-AF6E-4384-817F-3F4C0178182B}" type="presParOf" srcId="{363A3CF8-D866-49A1-9AA5-4B187DF40858}" destId="{45D21585-BD2E-492D-971A-F30E334835A7}" srcOrd="1" destOrd="0" presId="urn:microsoft.com/office/officeart/2005/8/layout/hierarchy1"/>
    <dgm:cxn modelId="{4E2DA5BF-7961-43BB-A3EF-7ED55271D1F4}" type="presParOf" srcId="{45D21585-BD2E-492D-971A-F30E334835A7}" destId="{2CC6EDDA-A95C-462D-975F-CB2063A3C695}" srcOrd="0" destOrd="0" presId="urn:microsoft.com/office/officeart/2005/8/layout/hierarchy1"/>
    <dgm:cxn modelId="{67AF3C6A-5C53-45EE-AF13-7F99F87C0259}" type="presParOf" srcId="{2CC6EDDA-A95C-462D-975F-CB2063A3C695}" destId="{B1B6B779-F3ED-4946-B71D-304A3525F942}" srcOrd="0" destOrd="0" presId="urn:microsoft.com/office/officeart/2005/8/layout/hierarchy1"/>
    <dgm:cxn modelId="{5AABD907-0D0C-4163-81E8-DACD3574AE44}" type="presParOf" srcId="{2CC6EDDA-A95C-462D-975F-CB2063A3C695}" destId="{B079D115-AC25-4836-8105-908B68801FA6}" srcOrd="1" destOrd="0" presId="urn:microsoft.com/office/officeart/2005/8/layout/hierarchy1"/>
    <dgm:cxn modelId="{7DEA9758-22A8-40E4-BC1A-08CF658DE1BB}" type="presParOf" srcId="{45D21585-BD2E-492D-971A-F30E334835A7}" destId="{846DB82D-9088-4FE8-822A-C973A555BF1E}" srcOrd="1" destOrd="0" presId="urn:microsoft.com/office/officeart/2005/8/layout/hierarchy1"/>
    <dgm:cxn modelId="{5D3D83A1-7695-49B3-A676-2F7357CA3361}" type="presParOf" srcId="{846DB82D-9088-4FE8-822A-C973A555BF1E}" destId="{A308CCF6-C73E-472B-9698-8E12C3C43911}" srcOrd="0" destOrd="0" presId="urn:microsoft.com/office/officeart/2005/8/layout/hierarchy1"/>
    <dgm:cxn modelId="{7DE1242B-7528-4787-AC00-D89394E28926}" type="presParOf" srcId="{846DB82D-9088-4FE8-822A-C973A555BF1E}" destId="{D71198F3-AD8C-4B3C-B1D7-BB5FDC330A4E}" srcOrd="1" destOrd="0" presId="urn:microsoft.com/office/officeart/2005/8/layout/hierarchy1"/>
    <dgm:cxn modelId="{19CA56B0-90BA-4238-B222-F23488761C3A}" type="presParOf" srcId="{D71198F3-AD8C-4B3C-B1D7-BB5FDC330A4E}" destId="{ECEB6D70-AF35-47CD-8773-78B477B499A6}" srcOrd="0" destOrd="0" presId="urn:microsoft.com/office/officeart/2005/8/layout/hierarchy1"/>
    <dgm:cxn modelId="{E45535FC-44CA-4CF5-B183-2A1D8B057BF4}" type="presParOf" srcId="{ECEB6D70-AF35-47CD-8773-78B477B499A6}" destId="{56F774B8-5572-41B2-B593-9C6A399AEE1C}" srcOrd="0" destOrd="0" presId="urn:microsoft.com/office/officeart/2005/8/layout/hierarchy1"/>
    <dgm:cxn modelId="{2507C5B7-3A18-47AC-AD62-066B57AC1F9D}" type="presParOf" srcId="{ECEB6D70-AF35-47CD-8773-78B477B499A6}" destId="{7C78911A-899B-4787-B1E8-4A49C67BDF9D}" srcOrd="1" destOrd="0" presId="urn:microsoft.com/office/officeart/2005/8/layout/hierarchy1"/>
    <dgm:cxn modelId="{EB4F59F1-A9B1-4A7A-BE5A-10D2E424E3CE}" type="presParOf" srcId="{D71198F3-AD8C-4B3C-B1D7-BB5FDC330A4E}" destId="{8AF69EED-B84B-412B-A53A-7089D91F1E9B}" srcOrd="1" destOrd="0" presId="urn:microsoft.com/office/officeart/2005/8/layout/hierarchy1"/>
    <dgm:cxn modelId="{B922EED9-22BE-49A7-BC69-F8C1AEEBF8CE}" type="presParOf" srcId="{846DB82D-9088-4FE8-822A-C973A555BF1E}" destId="{430C9E0F-A35F-42E0-88EE-CDB4C0F4CC5F}" srcOrd="2" destOrd="0" presId="urn:microsoft.com/office/officeart/2005/8/layout/hierarchy1"/>
    <dgm:cxn modelId="{2480B7FE-4745-4314-ADEF-F2464B0B1655}" type="presParOf" srcId="{846DB82D-9088-4FE8-822A-C973A555BF1E}" destId="{F6A39CC4-4CE7-4FB0-B56D-CE718F7F1EB1}" srcOrd="3" destOrd="0" presId="urn:microsoft.com/office/officeart/2005/8/layout/hierarchy1"/>
    <dgm:cxn modelId="{E70A2CA2-C845-47AC-BBF4-DA7BB2FB5DA7}" type="presParOf" srcId="{F6A39CC4-4CE7-4FB0-B56D-CE718F7F1EB1}" destId="{7529E6B5-8312-47E5-9DA6-4335A24E31A2}" srcOrd="0" destOrd="0" presId="urn:microsoft.com/office/officeart/2005/8/layout/hierarchy1"/>
    <dgm:cxn modelId="{EA826DAA-E575-4197-B5DB-A8C169C4D9AB}" type="presParOf" srcId="{7529E6B5-8312-47E5-9DA6-4335A24E31A2}" destId="{C2D088C7-FEF8-47A0-B344-F102C934E61F}" srcOrd="0" destOrd="0" presId="urn:microsoft.com/office/officeart/2005/8/layout/hierarchy1"/>
    <dgm:cxn modelId="{9CCAAE3F-6791-42D5-A4EE-06F393B569C4}" type="presParOf" srcId="{7529E6B5-8312-47E5-9DA6-4335A24E31A2}" destId="{E84FDF1A-F78A-4B9F-8EBD-12DB94A980A4}" srcOrd="1" destOrd="0" presId="urn:microsoft.com/office/officeart/2005/8/layout/hierarchy1"/>
    <dgm:cxn modelId="{AA50F7C0-8155-490A-AC50-906D47771837}" type="presParOf" srcId="{F6A39CC4-4CE7-4FB0-B56D-CE718F7F1EB1}" destId="{FE7AAF49-4DCB-45FA-ACE6-4DE2767574A6}" srcOrd="1" destOrd="0" presId="urn:microsoft.com/office/officeart/2005/8/layout/hierarchy1"/>
    <dgm:cxn modelId="{25067614-9087-4F06-BC25-75ED92B2D87A}" type="presParOf" srcId="{363A3CF8-D866-49A1-9AA5-4B187DF40858}" destId="{9701A391-2EC3-4D4B-B576-130542474C0A}" srcOrd="2" destOrd="0" presId="urn:microsoft.com/office/officeart/2005/8/layout/hierarchy1"/>
    <dgm:cxn modelId="{DB88738F-3837-494F-B471-1B874DA01DC3}" type="presParOf" srcId="{363A3CF8-D866-49A1-9AA5-4B187DF40858}" destId="{EEFC5C7F-F6BC-4CEB-84C0-77EDE7F2649C}" srcOrd="3" destOrd="0" presId="urn:microsoft.com/office/officeart/2005/8/layout/hierarchy1"/>
    <dgm:cxn modelId="{76486B64-565D-4C86-AA26-FD731796BACB}" type="presParOf" srcId="{EEFC5C7F-F6BC-4CEB-84C0-77EDE7F2649C}" destId="{E96FEBE8-AE14-44C2-8013-9F6C169F756E}" srcOrd="0" destOrd="0" presId="urn:microsoft.com/office/officeart/2005/8/layout/hierarchy1"/>
    <dgm:cxn modelId="{E6356971-E247-4D96-BF4C-4398625E6C32}" type="presParOf" srcId="{E96FEBE8-AE14-44C2-8013-9F6C169F756E}" destId="{858AC5A4-8D75-4C6D-AF0C-546A10B29A19}" srcOrd="0" destOrd="0" presId="urn:microsoft.com/office/officeart/2005/8/layout/hierarchy1"/>
    <dgm:cxn modelId="{BFEB3B74-E7F1-4D37-BE28-F699D89578F0}" type="presParOf" srcId="{E96FEBE8-AE14-44C2-8013-9F6C169F756E}" destId="{7E8ED826-ED56-4DC1-82C8-B2840B0FEB4B}" srcOrd="1" destOrd="0" presId="urn:microsoft.com/office/officeart/2005/8/layout/hierarchy1"/>
    <dgm:cxn modelId="{DDDCB380-A05F-4EF4-9719-E2595C154456}" type="presParOf" srcId="{EEFC5C7F-F6BC-4CEB-84C0-77EDE7F2649C}" destId="{18C46343-1DEC-40DC-8D79-EAA468F73441}" srcOrd="1" destOrd="0" presId="urn:microsoft.com/office/officeart/2005/8/layout/hierarchy1"/>
    <dgm:cxn modelId="{82CA32EF-4F3B-4030-A172-B51CA69927F5}" type="presParOf" srcId="{18C46343-1DEC-40DC-8D79-EAA468F73441}" destId="{A46E009A-E8CE-4DED-B5B7-B949A5E6BFB8}" srcOrd="0" destOrd="0" presId="urn:microsoft.com/office/officeart/2005/8/layout/hierarchy1"/>
    <dgm:cxn modelId="{9179784B-4032-4646-A627-7E950572F945}" type="presParOf" srcId="{18C46343-1DEC-40DC-8D79-EAA468F73441}" destId="{42D4E4FE-B7BC-4945-BBC1-3C12408D55D9}" srcOrd="1" destOrd="0" presId="urn:microsoft.com/office/officeart/2005/8/layout/hierarchy1"/>
    <dgm:cxn modelId="{938EAFF1-EFBF-4BED-B3CE-2CA91621913F}" type="presParOf" srcId="{42D4E4FE-B7BC-4945-BBC1-3C12408D55D9}" destId="{CF53B38B-BFC5-4CE9-A5B9-E170BF50811F}" srcOrd="0" destOrd="0" presId="urn:microsoft.com/office/officeart/2005/8/layout/hierarchy1"/>
    <dgm:cxn modelId="{A5EDD9A8-8D2E-4901-8F2A-15F50630729C}" type="presParOf" srcId="{CF53B38B-BFC5-4CE9-A5B9-E170BF50811F}" destId="{9E4C11B5-878F-4F5F-B940-6F7DFB377E8A}" srcOrd="0" destOrd="0" presId="urn:microsoft.com/office/officeart/2005/8/layout/hierarchy1"/>
    <dgm:cxn modelId="{F7EB3763-0BCC-47E1-A03E-2A8195B4A02A}" type="presParOf" srcId="{CF53B38B-BFC5-4CE9-A5B9-E170BF50811F}" destId="{72910AB0-3A71-4B53-A3E8-8ADE4F190E44}" srcOrd="1" destOrd="0" presId="urn:microsoft.com/office/officeart/2005/8/layout/hierarchy1"/>
    <dgm:cxn modelId="{E3F01BC5-97DF-413F-864E-BBC884231ECC}" type="presParOf" srcId="{42D4E4FE-B7BC-4945-BBC1-3C12408D55D9}" destId="{EEC52453-7B57-480C-A171-10A83D79C9F4}" srcOrd="1" destOrd="0" presId="urn:microsoft.com/office/officeart/2005/8/layout/hierarchy1"/>
    <dgm:cxn modelId="{7B022BE1-7BED-4DF1-B9DA-32C0ECD52A28}" type="presParOf" srcId="{18C46343-1DEC-40DC-8D79-EAA468F73441}" destId="{8916B57E-8AD4-4295-BC57-C2B079C9678F}" srcOrd="2" destOrd="0" presId="urn:microsoft.com/office/officeart/2005/8/layout/hierarchy1"/>
    <dgm:cxn modelId="{28A6D3FB-AA52-424B-A4A1-2EBFD6884290}" type="presParOf" srcId="{18C46343-1DEC-40DC-8D79-EAA468F73441}" destId="{16FBB6C1-FA43-48AF-AB45-EA03E040F201}" srcOrd="3" destOrd="0" presId="urn:microsoft.com/office/officeart/2005/8/layout/hierarchy1"/>
    <dgm:cxn modelId="{A6A28CAD-0992-4F04-A2DB-07CD11D3C145}" type="presParOf" srcId="{16FBB6C1-FA43-48AF-AB45-EA03E040F201}" destId="{5BBAB164-2E82-4479-AAD0-5D037E87D1ED}" srcOrd="0" destOrd="0" presId="urn:microsoft.com/office/officeart/2005/8/layout/hierarchy1"/>
    <dgm:cxn modelId="{A4BBDEF5-C2AB-464D-8440-B4EC78442B44}" type="presParOf" srcId="{5BBAB164-2E82-4479-AAD0-5D037E87D1ED}" destId="{34CD3AC5-448E-448B-8048-D6B54731405B}" srcOrd="0" destOrd="0" presId="urn:microsoft.com/office/officeart/2005/8/layout/hierarchy1"/>
    <dgm:cxn modelId="{93BB1DB5-205B-4F0E-B898-4916D8B2C67D}" type="presParOf" srcId="{5BBAB164-2E82-4479-AAD0-5D037E87D1ED}" destId="{CEE25716-7FAB-46EB-8D60-11425829ACC8}" srcOrd="1" destOrd="0" presId="urn:microsoft.com/office/officeart/2005/8/layout/hierarchy1"/>
    <dgm:cxn modelId="{1D57E748-FE07-4C5C-BF65-3E46ABBB4E64}" type="presParOf" srcId="{16FBB6C1-FA43-48AF-AB45-EA03E040F201}" destId="{81A6AB48-21D0-4BEA-BA7A-CCE3FE83F3A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16B57E-8AD4-4295-BC57-C2B079C9678F}">
      <dsp:nvSpPr>
        <dsp:cNvPr id="0" name=""/>
        <dsp:cNvSpPr/>
      </dsp:nvSpPr>
      <dsp:spPr>
        <a:xfrm>
          <a:off x="5570610" y="1854356"/>
          <a:ext cx="725979" cy="345500"/>
        </a:xfrm>
        <a:custGeom>
          <a:avLst/>
          <a:gdLst/>
          <a:ahLst/>
          <a:cxnLst/>
          <a:rect l="0" t="0" r="0" b="0"/>
          <a:pathLst>
            <a:path>
              <a:moveTo>
                <a:pt x="0" y="0"/>
              </a:moveTo>
              <a:lnTo>
                <a:pt x="0" y="235448"/>
              </a:lnTo>
              <a:lnTo>
                <a:pt x="725979" y="235448"/>
              </a:lnTo>
              <a:lnTo>
                <a:pt x="725979" y="34550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6E009A-E8CE-4DED-B5B7-B949A5E6BFB8}">
      <dsp:nvSpPr>
        <dsp:cNvPr id="0" name=""/>
        <dsp:cNvSpPr/>
      </dsp:nvSpPr>
      <dsp:spPr>
        <a:xfrm>
          <a:off x="4844631" y="1854356"/>
          <a:ext cx="725979" cy="345500"/>
        </a:xfrm>
        <a:custGeom>
          <a:avLst/>
          <a:gdLst/>
          <a:ahLst/>
          <a:cxnLst/>
          <a:rect l="0" t="0" r="0" b="0"/>
          <a:pathLst>
            <a:path>
              <a:moveTo>
                <a:pt x="725979" y="0"/>
              </a:moveTo>
              <a:lnTo>
                <a:pt x="725979" y="235448"/>
              </a:lnTo>
              <a:lnTo>
                <a:pt x="0" y="235448"/>
              </a:lnTo>
              <a:lnTo>
                <a:pt x="0" y="34550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01A391-2EC3-4D4B-B576-130542474C0A}">
      <dsp:nvSpPr>
        <dsp:cNvPr id="0" name=""/>
        <dsp:cNvSpPr/>
      </dsp:nvSpPr>
      <dsp:spPr>
        <a:xfrm>
          <a:off x="4118651" y="754497"/>
          <a:ext cx="1451959" cy="345500"/>
        </a:xfrm>
        <a:custGeom>
          <a:avLst/>
          <a:gdLst/>
          <a:ahLst/>
          <a:cxnLst/>
          <a:rect l="0" t="0" r="0" b="0"/>
          <a:pathLst>
            <a:path>
              <a:moveTo>
                <a:pt x="0" y="0"/>
              </a:moveTo>
              <a:lnTo>
                <a:pt x="0" y="235448"/>
              </a:lnTo>
              <a:lnTo>
                <a:pt x="1451959" y="235448"/>
              </a:lnTo>
              <a:lnTo>
                <a:pt x="1451959" y="3455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0C9E0F-A35F-42E0-88EE-CDB4C0F4CC5F}">
      <dsp:nvSpPr>
        <dsp:cNvPr id="0" name=""/>
        <dsp:cNvSpPr/>
      </dsp:nvSpPr>
      <dsp:spPr>
        <a:xfrm>
          <a:off x="2666692" y="1854356"/>
          <a:ext cx="725979" cy="345500"/>
        </a:xfrm>
        <a:custGeom>
          <a:avLst/>
          <a:gdLst/>
          <a:ahLst/>
          <a:cxnLst/>
          <a:rect l="0" t="0" r="0" b="0"/>
          <a:pathLst>
            <a:path>
              <a:moveTo>
                <a:pt x="0" y="0"/>
              </a:moveTo>
              <a:lnTo>
                <a:pt x="0" y="235448"/>
              </a:lnTo>
              <a:lnTo>
                <a:pt x="725979" y="235448"/>
              </a:lnTo>
              <a:lnTo>
                <a:pt x="725979" y="34550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08CCF6-C73E-472B-9698-8E12C3C43911}">
      <dsp:nvSpPr>
        <dsp:cNvPr id="0" name=""/>
        <dsp:cNvSpPr/>
      </dsp:nvSpPr>
      <dsp:spPr>
        <a:xfrm>
          <a:off x="1940713" y="1854356"/>
          <a:ext cx="725979" cy="345500"/>
        </a:xfrm>
        <a:custGeom>
          <a:avLst/>
          <a:gdLst/>
          <a:ahLst/>
          <a:cxnLst/>
          <a:rect l="0" t="0" r="0" b="0"/>
          <a:pathLst>
            <a:path>
              <a:moveTo>
                <a:pt x="725979" y="0"/>
              </a:moveTo>
              <a:lnTo>
                <a:pt x="725979" y="235448"/>
              </a:lnTo>
              <a:lnTo>
                <a:pt x="0" y="235448"/>
              </a:lnTo>
              <a:lnTo>
                <a:pt x="0" y="34550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B2F23B-5663-4575-9E56-7CCBBCB9B7DF}">
      <dsp:nvSpPr>
        <dsp:cNvPr id="0" name=""/>
        <dsp:cNvSpPr/>
      </dsp:nvSpPr>
      <dsp:spPr>
        <a:xfrm>
          <a:off x="2666692" y="754497"/>
          <a:ext cx="1451959" cy="345500"/>
        </a:xfrm>
        <a:custGeom>
          <a:avLst/>
          <a:gdLst/>
          <a:ahLst/>
          <a:cxnLst/>
          <a:rect l="0" t="0" r="0" b="0"/>
          <a:pathLst>
            <a:path>
              <a:moveTo>
                <a:pt x="1451959" y="0"/>
              </a:moveTo>
              <a:lnTo>
                <a:pt x="1451959" y="235448"/>
              </a:lnTo>
              <a:lnTo>
                <a:pt x="0" y="235448"/>
              </a:lnTo>
              <a:lnTo>
                <a:pt x="0" y="3455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7453C0-04AE-493D-AF53-75EDDA9B4934}">
      <dsp:nvSpPr>
        <dsp:cNvPr id="0" name=""/>
        <dsp:cNvSpPr/>
      </dsp:nvSpPr>
      <dsp:spPr>
        <a:xfrm>
          <a:off x="3524668" y="138"/>
          <a:ext cx="1187966" cy="7543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5D3280-C9E0-4FF7-BBF8-43ACFBE4B22F}">
      <dsp:nvSpPr>
        <dsp:cNvPr id="0" name=""/>
        <dsp:cNvSpPr/>
      </dsp:nvSpPr>
      <dsp:spPr>
        <a:xfrm>
          <a:off x="3656664" y="125534"/>
          <a:ext cx="1187966" cy="7543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Influences</a:t>
          </a:r>
        </a:p>
      </dsp:txBody>
      <dsp:txXfrm>
        <a:off x="3678758" y="147628"/>
        <a:ext cx="1143778" cy="710170"/>
      </dsp:txXfrm>
    </dsp:sp>
    <dsp:sp modelId="{B1B6B779-F3ED-4946-B71D-304A3525F942}">
      <dsp:nvSpPr>
        <dsp:cNvPr id="0" name=""/>
        <dsp:cNvSpPr/>
      </dsp:nvSpPr>
      <dsp:spPr>
        <a:xfrm>
          <a:off x="2072709" y="1099997"/>
          <a:ext cx="1187966" cy="7543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79D115-AC25-4836-8105-908B68801FA6}">
      <dsp:nvSpPr>
        <dsp:cNvPr id="0" name=""/>
        <dsp:cNvSpPr/>
      </dsp:nvSpPr>
      <dsp:spPr>
        <a:xfrm>
          <a:off x="2204705" y="1225393"/>
          <a:ext cx="1187966" cy="7543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EEFs</a:t>
          </a:r>
        </a:p>
      </dsp:txBody>
      <dsp:txXfrm>
        <a:off x="2226799" y="1247487"/>
        <a:ext cx="1143778" cy="710170"/>
      </dsp:txXfrm>
    </dsp:sp>
    <dsp:sp modelId="{56F774B8-5572-41B2-B593-9C6A399AEE1C}">
      <dsp:nvSpPr>
        <dsp:cNvPr id="0" name=""/>
        <dsp:cNvSpPr/>
      </dsp:nvSpPr>
      <dsp:spPr>
        <a:xfrm>
          <a:off x="1346729" y="2199856"/>
          <a:ext cx="1187966" cy="7543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78911A-899B-4787-B1E8-4A49C67BDF9D}">
      <dsp:nvSpPr>
        <dsp:cNvPr id="0" name=""/>
        <dsp:cNvSpPr/>
      </dsp:nvSpPr>
      <dsp:spPr>
        <a:xfrm>
          <a:off x="1478726" y="2325252"/>
          <a:ext cx="1187966" cy="7543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External</a:t>
          </a:r>
        </a:p>
      </dsp:txBody>
      <dsp:txXfrm>
        <a:off x="1500820" y="2347346"/>
        <a:ext cx="1143778" cy="710170"/>
      </dsp:txXfrm>
    </dsp:sp>
    <dsp:sp modelId="{C2D088C7-FEF8-47A0-B344-F102C934E61F}">
      <dsp:nvSpPr>
        <dsp:cNvPr id="0" name=""/>
        <dsp:cNvSpPr/>
      </dsp:nvSpPr>
      <dsp:spPr>
        <a:xfrm>
          <a:off x="2798689" y="2199856"/>
          <a:ext cx="1187966" cy="7543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4FDF1A-F78A-4B9F-8EBD-12DB94A980A4}">
      <dsp:nvSpPr>
        <dsp:cNvPr id="0" name=""/>
        <dsp:cNvSpPr/>
      </dsp:nvSpPr>
      <dsp:spPr>
        <a:xfrm>
          <a:off x="2930685" y="2325252"/>
          <a:ext cx="1187966" cy="7543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Internal</a:t>
          </a:r>
        </a:p>
      </dsp:txBody>
      <dsp:txXfrm>
        <a:off x="2952779" y="2347346"/>
        <a:ext cx="1143778" cy="710170"/>
      </dsp:txXfrm>
    </dsp:sp>
    <dsp:sp modelId="{858AC5A4-8D75-4C6D-AF0C-546A10B29A19}">
      <dsp:nvSpPr>
        <dsp:cNvPr id="0" name=""/>
        <dsp:cNvSpPr/>
      </dsp:nvSpPr>
      <dsp:spPr>
        <a:xfrm>
          <a:off x="4976627" y="1099997"/>
          <a:ext cx="1187966" cy="7543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8ED826-ED56-4DC1-82C8-B2840B0FEB4B}">
      <dsp:nvSpPr>
        <dsp:cNvPr id="0" name=""/>
        <dsp:cNvSpPr/>
      </dsp:nvSpPr>
      <dsp:spPr>
        <a:xfrm>
          <a:off x="5108623" y="1225393"/>
          <a:ext cx="1187966" cy="7543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Internal OPAs</a:t>
          </a:r>
        </a:p>
      </dsp:txBody>
      <dsp:txXfrm>
        <a:off x="5130717" y="1247487"/>
        <a:ext cx="1143778" cy="710170"/>
      </dsp:txXfrm>
    </dsp:sp>
    <dsp:sp modelId="{9E4C11B5-878F-4F5F-B940-6F7DFB377E8A}">
      <dsp:nvSpPr>
        <dsp:cNvPr id="0" name=""/>
        <dsp:cNvSpPr/>
      </dsp:nvSpPr>
      <dsp:spPr>
        <a:xfrm>
          <a:off x="4250648" y="2199856"/>
          <a:ext cx="1187966" cy="7543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910AB0-3A71-4B53-A3E8-8ADE4F190E44}">
      <dsp:nvSpPr>
        <dsp:cNvPr id="0" name=""/>
        <dsp:cNvSpPr/>
      </dsp:nvSpPr>
      <dsp:spPr>
        <a:xfrm>
          <a:off x="4382644" y="2325252"/>
          <a:ext cx="1187966" cy="7543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Processes, Policies, Procedures</a:t>
          </a:r>
        </a:p>
      </dsp:txBody>
      <dsp:txXfrm>
        <a:off x="4404738" y="2347346"/>
        <a:ext cx="1143778" cy="710170"/>
      </dsp:txXfrm>
    </dsp:sp>
    <dsp:sp modelId="{34CD3AC5-448E-448B-8048-D6B54731405B}">
      <dsp:nvSpPr>
        <dsp:cNvPr id="0" name=""/>
        <dsp:cNvSpPr/>
      </dsp:nvSpPr>
      <dsp:spPr>
        <a:xfrm>
          <a:off x="5702607" y="2199856"/>
          <a:ext cx="1187966" cy="7543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E25716-7FAB-46EB-8D60-11425829ACC8}">
      <dsp:nvSpPr>
        <dsp:cNvPr id="0" name=""/>
        <dsp:cNvSpPr/>
      </dsp:nvSpPr>
      <dsp:spPr>
        <a:xfrm>
          <a:off x="5834603" y="2325252"/>
          <a:ext cx="1187966" cy="75435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Corporate Knowledge</a:t>
          </a:r>
        </a:p>
      </dsp:txBody>
      <dsp:txXfrm>
        <a:off x="5856697" y="2347346"/>
        <a:ext cx="1143778" cy="71017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5378F574-4B56-552E-61FE-A3E9B020B26A}"/>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5CBCB92A-5D46-D449-5389-8E63BF094A51}"/>
              </a:ext>
            </a:extLst>
          </p:cNvPr>
          <p:cNvSpPr>
            <a:spLocks noGrp="1"/>
          </p:cNvSpPr>
          <p:nvPr>
            <p:ph type="body" idx="1"/>
          </p:nvPr>
        </p:nvSpPr>
        <p:spPr bwMode="auto"/>
        <p:txBody>
          <a:bodyPr wrap="square" numCol="1" anchor="t" anchorCtr="0" compatLnSpc="1">
            <a:prstTxWarp prst="textNoShape">
              <a:avLst/>
            </a:prstTxWarp>
          </a:bodyPr>
          <a:lstStyle/>
          <a:p>
            <a:pPr eaLnBrk="1">
              <a:spcBef>
                <a:spcPct val="0"/>
              </a:spcBef>
              <a:defRPr/>
            </a:pPr>
            <a:r>
              <a:rPr lang="en-US" b="1" u="sng" dirty="0"/>
              <a:t>The Project Life Cycle</a:t>
            </a:r>
          </a:p>
          <a:p>
            <a:pPr marL="171450" indent="-171450" eaLnBrk="1">
              <a:spcBef>
                <a:spcPct val="0"/>
              </a:spcBef>
              <a:buFont typeface="Arial" pitchFamily="34" charset="0"/>
              <a:buChar char="•"/>
              <a:defRPr/>
            </a:pPr>
            <a:r>
              <a:rPr lang="en-US" dirty="0"/>
              <a:t>The project life cycle has four general phases: </a:t>
            </a:r>
            <a:r>
              <a:rPr lang="en-US" i="1" dirty="0"/>
              <a:t>initiating, planning, performing,</a:t>
            </a:r>
            <a:r>
              <a:rPr lang="en-US" dirty="0"/>
              <a:t> and </a:t>
            </a:r>
            <a:r>
              <a:rPr lang="en-US" i="1" dirty="0"/>
              <a:t>closing</a:t>
            </a:r>
            <a:r>
              <a:rPr lang="en-US" dirty="0"/>
              <a:t> the project, which you can see in the figure on this slide. </a:t>
            </a:r>
          </a:p>
          <a:p>
            <a:pPr marL="171450" indent="-171450" eaLnBrk="1">
              <a:spcBef>
                <a:spcPct val="0"/>
              </a:spcBef>
              <a:buFont typeface="Arial" pitchFamily="34" charset="0"/>
              <a:buChar char="•"/>
              <a:defRPr/>
            </a:pPr>
            <a:r>
              <a:rPr lang="en-US" dirty="0"/>
              <a:t>The time span of each phase and the associated level of effort will vary depending on the specific project. </a:t>
            </a:r>
          </a:p>
          <a:p>
            <a:pPr marL="171450" indent="-171450" eaLnBrk="1">
              <a:spcBef>
                <a:spcPct val="0"/>
              </a:spcBef>
              <a:buFont typeface="Arial" pitchFamily="34" charset="0"/>
              <a:buChar char="•"/>
              <a:defRPr/>
            </a:pPr>
            <a:r>
              <a:rPr lang="en-US" dirty="0"/>
              <a:t>Project life cycles can vary in length from a few weeks to several years, depending on the content, complexity, and magnitude of the project in question.</a:t>
            </a:r>
          </a:p>
          <a:p>
            <a:pPr marL="171450" indent="-171450" eaLnBrk="1" hangingPunct="1">
              <a:spcBef>
                <a:spcPct val="0"/>
              </a:spcBef>
              <a:buFont typeface="Arial" pitchFamily="34" charset="0"/>
              <a:buChar char="•"/>
              <a:defRPr/>
            </a:pPr>
            <a:endParaRPr lang="en-US" dirty="0"/>
          </a:p>
        </p:txBody>
      </p:sp>
      <p:sp>
        <p:nvSpPr>
          <p:cNvPr id="46084" name="Slide Number Placeholder 3">
            <a:extLst>
              <a:ext uri="{FF2B5EF4-FFF2-40B4-BE49-F238E27FC236}">
                <a16:creationId xmlns:a16="http://schemas.microsoft.com/office/drawing/2014/main" id="{C0C2E8C4-3A18-1DED-229B-F03D827684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AC17F66-380D-4168-A291-A14DD35D2E41}" type="slidenum">
              <a:rPr lang="en-US" altLang="en-US" smtClean="0">
                <a:latin typeface="Arial" panose="020B0604020202020204" pitchFamily="34" charset="0"/>
              </a:rPr>
              <a:pPr>
                <a:spcBef>
                  <a:spcPct val="0"/>
                </a:spcBef>
              </a:pPr>
              <a:t>17</a:t>
            </a:fld>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35037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en-US" dirty="0"/>
              <a:t>A good RFP allows contractors or a project team to understand what the customer expects so that they can prepare a thorough proposal that will satisfy the customer’s requirements at a realistic price.</a:t>
            </a:r>
            <a:endParaRPr lang="en-GB" dirty="0"/>
          </a:p>
        </p:txBody>
      </p:sp>
      <p:sp>
        <p:nvSpPr>
          <p:cNvPr id="4" name="Slide Number Placeholder 3"/>
          <p:cNvSpPr>
            <a:spLocks noGrp="1"/>
          </p:cNvSpPr>
          <p:nvPr>
            <p:ph type="sldNum" sz="quarter" idx="5"/>
          </p:nvPr>
        </p:nvSpPr>
        <p:spPr/>
        <p:txBody>
          <a:bodyPr/>
          <a:lstStyle/>
          <a:p>
            <a:fld id="{C0A5AD07-B064-4DEE-ACB1-A880289FD03E}" type="slidenum">
              <a:rPr lang="en-GB" smtClean="0"/>
              <a:t>19</a:t>
            </a:fld>
            <a:endParaRPr lang="en-GB"/>
          </a:p>
        </p:txBody>
      </p:sp>
    </p:spTree>
    <p:extLst>
      <p:ext uri="{BB962C8B-B14F-4D97-AF65-F5344CB8AC3E}">
        <p14:creationId xmlns:p14="http://schemas.microsoft.com/office/powerpoint/2010/main" val="2965675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DF13FF08-1ADA-9449-E7D9-1253F3FB29C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FE70B14D-22D8-C6F6-D5FB-721C224DA8AA}"/>
              </a:ext>
            </a:extLst>
          </p:cNvPr>
          <p:cNvSpPr>
            <a:spLocks noGrp="1"/>
          </p:cNvSpPr>
          <p:nvPr>
            <p:ph type="body" idx="1"/>
          </p:nvPr>
        </p:nvSpPr>
        <p:spPr/>
        <p:txBody>
          <a:bodyPr/>
          <a:lstStyle/>
          <a:p>
            <a:pPr eaLnBrk="1" fontAlgn="auto">
              <a:spcBef>
                <a:spcPts val="0"/>
              </a:spcBef>
              <a:spcAft>
                <a:spcPts val="0"/>
              </a:spcAft>
              <a:defRPr/>
            </a:pPr>
            <a:endParaRPr lang="en-US" dirty="0"/>
          </a:p>
        </p:txBody>
      </p:sp>
      <p:sp>
        <p:nvSpPr>
          <p:cNvPr id="35844" name="Slide Number Placeholder 3">
            <a:extLst>
              <a:ext uri="{FF2B5EF4-FFF2-40B4-BE49-F238E27FC236}">
                <a16:creationId xmlns:a16="http://schemas.microsoft.com/office/drawing/2014/main" id="{788521E0-A051-6FD1-4F8B-3DEE2468C2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723B773-63A6-4498-B160-FDFA31634A7D}" type="slidenum">
              <a:rPr lang="en-US" altLang="en-US">
                <a:latin typeface="Arial" panose="020B0604020202020204" pitchFamily="34" charset="0"/>
              </a:rPr>
              <a:pPr>
                <a:spcBef>
                  <a:spcPct val="0"/>
                </a:spcBef>
              </a:pPr>
              <a:t>20</a:t>
            </a:fld>
            <a:endParaRPr lang="en-US" altLang="en-US">
              <a:latin typeface="Arial" panose="020B0604020202020204" pitchFamily="34" charset="0"/>
            </a:endParaRPr>
          </a:p>
        </p:txBody>
      </p:sp>
    </p:spTree>
    <p:extLst>
      <p:ext uri="{BB962C8B-B14F-4D97-AF65-F5344CB8AC3E}">
        <p14:creationId xmlns:p14="http://schemas.microsoft.com/office/powerpoint/2010/main" val="3531701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r>
              <a:rPr lang="en-GB" dirty="0"/>
              <a:t>Introduction- </a:t>
            </a:r>
            <a:r>
              <a:rPr lang="en-GB" b="0" i="0" dirty="0">
                <a:solidFill>
                  <a:srgbClr val="374151"/>
                </a:solidFill>
                <a:effectLst/>
                <a:latin typeface="Söhne"/>
              </a:rPr>
              <a:t>Purpose and objectives of the procurement</a:t>
            </a:r>
          </a:p>
          <a:p>
            <a:pPr marL="171450" indent="-171450" algn="l">
              <a:buFont typeface="Arial" panose="020B0604020202020204" pitchFamily="34" charset="0"/>
              <a:buChar char="•"/>
            </a:pPr>
            <a:r>
              <a:rPr lang="en-GB" b="0" i="0" dirty="0">
                <a:effectLst/>
                <a:latin typeface="Söhne"/>
              </a:rPr>
              <a:t>Scope of Work</a:t>
            </a:r>
            <a:r>
              <a:rPr lang="en-GB" b="0" dirty="0">
                <a:solidFill>
                  <a:srgbClr val="374151"/>
                </a:solidFill>
                <a:latin typeface="Söhne"/>
              </a:rPr>
              <a:t>-Highlights </a:t>
            </a:r>
            <a:r>
              <a:rPr lang="en-GB" dirty="0">
                <a:solidFill>
                  <a:srgbClr val="374151"/>
                </a:solidFill>
                <a:latin typeface="Söhne"/>
              </a:rPr>
              <a:t>s</a:t>
            </a:r>
            <a:r>
              <a:rPr lang="en-GB" b="0" i="0" dirty="0">
                <a:solidFill>
                  <a:srgbClr val="374151"/>
                </a:solidFill>
                <a:effectLst/>
                <a:latin typeface="Söhne"/>
              </a:rPr>
              <a:t>pecific tasks, deliverables, and performance expectations and any technical requirements or specifications.</a:t>
            </a:r>
          </a:p>
          <a:p>
            <a:pPr marL="171450" indent="-171450" algn="l">
              <a:buFont typeface="Arial" panose="020B0604020202020204" pitchFamily="34" charset="0"/>
              <a:buChar char="•"/>
            </a:pPr>
            <a:r>
              <a:rPr lang="en-GB" dirty="0">
                <a:solidFill>
                  <a:srgbClr val="374151"/>
                </a:solidFill>
                <a:latin typeface="Söhne"/>
              </a:rPr>
              <a:t>Submission guidelines-proposal submission deadlines and how the proposal will be submitted.</a:t>
            </a:r>
          </a:p>
          <a:p>
            <a:pPr marL="171450" indent="-171450" algn="l">
              <a:buFont typeface="Arial" panose="020B0604020202020204" pitchFamily="34" charset="0"/>
              <a:buChar char="•"/>
            </a:pPr>
            <a:r>
              <a:rPr lang="en-GB" b="0" i="0" dirty="0">
                <a:solidFill>
                  <a:srgbClr val="374151"/>
                </a:solidFill>
                <a:effectLst/>
                <a:latin typeface="Söhne"/>
              </a:rPr>
              <a:t>Evaluation criteria-Contains any specific scoring or ranking methodology.</a:t>
            </a:r>
          </a:p>
          <a:p>
            <a:pPr marL="171450" indent="-171450" algn="l">
              <a:buFont typeface="Arial" panose="020B0604020202020204" pitchFamily="34" charset="0"/>
              <a:buChar char="•"/>
            </a:pPr>
            <a:r>
              <a:rPr lang="en-GB" dirty="0">
                <a:solidFill>
                  <a:srgbClr val="374151"/>
                </a:solidFill>
                <a:latin typeface="Söhne"/>
              </a:rPr>
              <a:t>Budgeting and Pricing-contains i</a:t>
            </a:r>
            <a:r>
              <a:rPr lang="en-GB" b="0" i="0" dirty="0">
                <a:solidFill>
                  <a:srgbClr val="374151"/>
                </a:solidFill>
                <a:effectLst/>
                <a:latin typeface="Söhne"/>
              </a:rPr>
              <a:t>nformation on how pricing proposals should be structured.</a:t>
            </a:r>
          </a:p>
          <a:p>
            <a:pPr marL="171450" indent="-171450" algn="l">
              <a:buFont typeface="Arial" panose="020B0604020202020204" pitchFamily="34" charset="0"/>
              <a:buChar char="•"/>
            </a:pPr>
            <a:r>
              <a:rPr lang="en-GB" dirty="0">
                <a:solidFill>
                  <a:srgbClr val="374151"/>
                </a:solidFill>
                <a:latin typeface="Söhne"/>
              </a:rPr>
              <a:t>Terms and conditions - </a:t>
            </a:r>
            <a:r>
              <a:rPr lang="en-GB" b="0" i="0" dirty="0">
                <a:solidFill>
                  <a:srgbClr val="374151"/>
                </a:solidFill>
                <a:effectLst/>
                <a:latin typeface="Söhne"/>
              </a:rPr>
              <a:t>Legal and contractual requirements.</a:t>
            </a:r>
          </a:p>
          <a:p>
            <a:pPr marL="171450" indent="-171450" algn="l">
              <a:buFont typeface="Arial" panose="020B0604020202020204" pitchFamily="34" charset="0"/>
              <a:buChar char="•"/>
            </a:pPr>
            <a:r>
              <a:rPr lang="en-GB" dirty="0">
                <a:solidFill>
                  <a:srgbClr val="374151"/>
                </a:solidFill>
                <a:latin typeface="Söhne"/>
              </a:rPr>
              <a:t>Proposal Format-</a:t>
            </a:r>
            <a:r>
              <a:rPr lang="en-GB" b="0" i="0" dirty="0">
                <a:solidFill>
                  <a:srgbClr val="374151"/>
                </a:solidFill>
                <a:effectLst/>
                <a:latin typeface="Söhne"/>
              </a:rPr>
              <a:t>Required format for submitting proposals.</a:t>
            </a:r>
          </a:p>
          <a:p>
            <a:pPr marL="171450" indent="-171450" algn="l">
              <a:buFont typeface="Arial" panose="020B0604020202020204" pitchFamily="34" charset="0"/>
              <a:buChar char="•"/>
            </a:pPr>
            <a:r>
              <a:rPr lang="en-GB" dirty="0">
                <a:solidFill>
                  <a:srgbClr val="374151"/>
                </a:solidFill>
                <a:latin typeface="Söhne"/>
              </a:rPr>
              <a:t>Contact Information-</a:t>
            </a:r>
            <a:r>
              <a:rPr lang="en-GB" b="0" i="0" dirty="0">
                <a:solidFill>
                  <a:srgbClr val="374151"/>
                </a:solidFill>
                <a:effectLst/>
                <a:latin typeface="Söhne"/>
              </a:rPr>
              <a:t>Names and contact details of individuals or points of contact for inquiries or clarification</a:t>
            </a:r>
          </a:p>
        </p:txBody>
      </p:sp>
      <p:sp>
        <p:nvSpPr>
          <p:cNvPr id="4" name="Slide Number Placeholder 3"/>
          <p:cNvSpPr>
            <a:spLocks noGrp="1"/>
          </p:cNvSpPr>
          <p:nvPr>
            <p:ph type="sldNum" sz="quarter" idx="5"/>
          </p:nvPr>
        </p:nvSpPr>
        <p:spPr/>
        <p:txBody>
          <a:bodyPr/>
          <a:lstStyle/>
          <a:p>
            <a:fld id="{C0A5AD07-B064-4DEE-ACB1-A880289FD03E}" type="slidenum">
              <a:rPr lang="en-GB" smtClean="0"/>
              <a:t>23</a:t>
            </a:fld>
            <a:endParaRPr lang="en-GB"/>
          </a:p>
        </p:txBody>
      </p:sp>
    </p:spTree>
    <p:extLst>
      <p:ext uri="{BB962C8B-B14F-4D97-AF65-F5344CB8AC3E}">
        <p14:creationId xmlns:p14="http://schemas.microsoft.com/office/powerpoint/2010/main" val="258472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555555"/>
                </a:solidFill>
                <a:effectLst/>
                <a:latin typeface="robotoregular"/>
              </a:rPr>
              <a:t>The project charter is a document that formally authorizes a project or phase. </a:t>
            </a:r>
          </a:p>
          <a:p>
            <a:r>
              <a:rPr lang="en-GB" b="0" i="0" dirty="0">
                <a:solidFill>
                  <a:srgbClr val="555555"/>
                </a:solidFill>
                <a:effectLst/>
                <a:latin typeface="robotoregular"/>
              </a:rPr>
              <a:t>The project charter defines the reason for the project and assigns a project manager and his or her authority level for the project.</a:t>
            </a:r>
          </a:p>
          <a:p>
            <a:r>
              <a:rPr lang="en-GB" b="0" i="0" dirty="0">
                <a:solidFill>
                  <a:srgbClr val="555555"/>
                </a:solidFill>
                <a:effectLst/>
                <a:latin typeface="robotoregular"/>
              </a:rPr>
              <a:t>Contents- Project purpose, project boundaries, key deliverables, anticipated risks, summary milestones schedule</a:t>
            </a:r>
          </a:p>
          <a:p>
            <a:r>
              <a:rPr lang="en-GB" b="0" i="0" dirty="0">
                <a:solidFill>
                  <a:srgbClr val="555555"/>
                </a:solidFill>
                <a:effectLst/>
                <a:latin typeface="robotoregular"/>
              </a:rPr>
              <a:t>The project charter can receive information from: Agreements (contracts) Statements of work, Business case, Benefits management plan</a:t>
            </a:r>
            <a:endParaRPr lang="en-GB" dirty="0"/>
          </a:p>
        </p:txBody>
      </p:sp>
    </p:spTree>
    <p:extLst>
      <p:ext uri="{BB962C8B-B14F-4D97-AF65-F5344CB8AC3E}">
        <p14:creationId xmlns:p14="http://schemas.microsoft.com/office/powerpoint/2010/main" val="4224705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600075" lvl="1" indent="-171450" eaLnBrk="1">
              <a:buFont typeface="Wingdings" panose="05000000000000000000" pitchFamily="2" charset="2"/>
              <a:buChar char="§"/>
            </a:pPr>
            <a:r>
              <a:rPr lang="en-US" altLang="en-US" sz="1100" i="1" dirty="0">
                <a:solidFill>
                  <a:schemeClr val="tx1"/>
                </a:solidFill>
              </a:rPr>
              <a:t>What needs to be done</a:t>
            </a:r>
            <a:r>
              <a:rPr lang="en-US" altLang="en-US" sz="1100" dirty="0">
                <a:solidFill>
                  <a:schemeClr val="tx1"/>
                </a:solidFill>
              </a:rPr>
              <a:t> -- scope, deliverable</a:t>
            </a:r>
          </a:p>
          <a:p>
            <a:pPr marL="600075" lvl="1" indent="-171450" eaLnBrk="1">
              <a:buFont typeface="Wingdings" panose="05000000000000000000" pitchFamily="2" charset="2"/>
              <a:buChar char="§"/>
            </a:pPr>
            <a:r>
              <a:rPr lang="en-US" altLang="en-US" sz="1100" i="1" dirty="0">
                <a:solidFill>
                  <a:schemeClr val="tx1"/>
                </a:solidFill>
              </a:rPr>
              <a:t>How it will get done </a:t>
            </a:r>
            <a:r>
              <a:rPr lang="en-US" altLang="en-US" sz="1100" dirty="0">
                <a:solidFill>
                  <a:schemeClr val="tx1"/>
                </a:solidFill>
              </a:rPr>
              <a:t>-- activities, sequence</a:t>
            </a:r>
          </a:p>
          <a:p>
            <a:pPr marL="600075" lvl="1" indent="-171450" eaLnBrk="1">
              <a:buFont typeface="Wingdings" panose="05000000000000000000" pitchFamily="2" charset="2"/>
              <a:buChar char="§"/>
            </a:pPr>
            <a:r>
              <a:rPr lang="en-US" altLang="en-US" sz="1100" i="1" dirty="0">
                <a:solidFill>
                  <a:schemeClr val="tx1"/>
                </a:solidFill>
              </a:rPr>
              <a:t>Who will do it </a:t>
            </a:r>
            <a:r>
              <a:rPr lang="en-US" altLang="en-US" sz="1100" dirty="0">
                <a:solidFill>
                  <a:schemeClr val="tx1"/>
                </a:solidFill>
              </a:rPr>
              <a:t>-- resources, responsibilities</a:t>
            </a:r>
          </a:p>
          <a:p>
            <a:pPr marL="600075" lvl="1" indent="-171450" eaLnBrk="1">
              <a:buFont typeface="Wingdings" panose="05000000000000000000" pitchFamily="2" charset="2"/>
              <a:buChar char="§"/>
            </a:pPr>
            <a:r>
              <a:rPr lang="en-US" altLang="en-US" sz="1100" i="1" dirty="0">
                <a:solidFill>
                  <a:schemeClr val="tx1"/>
                </a:solidFill>
              </a:rPr>
              <a:t>How long it will take </a:t>
            </a:r>
            <a:r>
              <a:rPr lang="en-US" altLang="en-US" sz="1100" dirty="0">
                <a:solidFill>
                  <a:schemeClr val="tx1"/>
                </a:solidFill>
              </a:rPr>
              <a:t>-- durations, schedule</a:t>
            </a:r>
          </a:p>
          <a:p>
            <a:pPr marL="600075" lvl="1" indent="-171450" eaLnBrk="1">
              <a:buFont typeface="Wingdings" panose="05000000000000000000" pitchFamily="2" charset="2"/>
              <a:buChar char="§"/>
            </a:pPr>
            <a:r>
              <a:rPr lang="en-US" altLang="en-US" sz="1100" i="1" dirty="0">
                <a:solidFill>
                  <a:schemeClr val="tx1"/>
                </a:solidFill>
              </a:rPr>
              <a:t>How much it will cost </a:t>
            </a:r>
            <a:r>
              <a:rPr lang="en-US" altLang="en-US" sz="1100" dirty="0">
                <a:solidFill>
                  <a:schemeClr val="tx1"/>
                </a:solidFill>
              </a:rPr>
              <a:t>-- budget</a:t>
            </a:r>
          </a:p>
          <a:p>
            <a:pPr marL="600075" lvl="1" indent="-171450" eaLnBrk="1">
              <a:buFont typeface="Wingdings" panose="05000000000000000000" pitchFamily="2" charset="2"/>
              <a:buChar char="§"/>
            </a:pPr>
            <a:r>
              <a:rPr lang="en-US" altLang="en-US" sz="1100" i="1" dirty="0">
                <a:solidFill>
                  <a:schemeClr val="tx1"/>
                </a:solidFill>
              </a:rPr>
              <a:t>What the risks are</a:t>
            </a:r>
          </a:p>
          <a:p>
            <a:pPr marL="600075" lvl="1" indent="-171450" eaLnBrk="1">
              <a:buFont typeface="Wingdings" panose="05000000000000000000" pitchFamily="2" charset="2"/>
              <a:buChar char="§"/>
            </a:pPr>
            <a:endParaRPr lang="en-US" altLang="en-US" sz="1100" i="1" dirty="0">
              <a:solidFill>
                <a:schemeClr val="tx1"/>
              </a:solidFill>
            </a:endParaRPr>
          </a:p>
          <a:p>
            <a:pPr marL="600075" lvl="1" indent="-171450" eaLnBrk="1">
              <a:buFont typeface="Wingdings" panose="05000000000000000000" pitchFamily="2" charset="2"/>
              <a:buChar char="§"/>
            </a:pPr>
            <a:endParaRPr lang="en-US" altLang="en-US" sz="1100" i="1" dirty="0">
              <a:solidFill>
                <a:schemeClr val="tx1"/>
              </a:solidFill>
            </a:endParaRPr>
          </a:p>
          <a:p>
            <a:endParaRPr lang="en-GB" dirty="0"/>
          </a:p>
        </p:txBody>
      </p:sp>
    </p:spTree>
    <p:extLst>
      <p:ext uri="{BB962C8B-B14F-4D97-AF65-F5344CB8AC3E}">
        <p14:creationId xmlns:p14="http://schemas.microsoft.com/office/powerpoint/2010/main" val="2762439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21DD9014-FC21-B25E-D78F-3445AA57A66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D8E491D8-685A-412A-DE81-F40D1079F2EC}"/>
              </a:ext>
            </a:extLst>
          </p:cNvPr>
          <p:cNvSpPr>
            <a:spLocks noGrp="1"/>
          </p:cNvSpPr>
          <p:nvPr>
            <p:ph type="body" idx="1"/>
          </p:nvPr>
        </p:nvSpPr>
        <p:spPr bwMode="auto"/>
        <p:txBody>
          <a:bodyPr wrap="square" numCol="1" anchor="t" anchorCtr="0" compatLnSpc="1">
            <a:prstTxWarp prst="textNoShape">
              <a:avLst/>
            </a:prstTxWarp>
          </a:bodyPr>
          <a:lstStyle/>
          <a:p>
            <a:pPr eaLnBrk="1">
              <a:spcBef>
                <a:spcPct val="0"/>
              </a:spcBef>
              <a:defRPr/>
            </a:pPr>
            <a:r>
              <a:rPr lang="en-US" b="1" u="sng" dirty="0"/>
              <a:t>Create WBS and Assign Responsibility </a:t>
            </a:r>
          </a:p>
          <a:p>
            <a:pPr marL="171450" indent="-171450" eaLnBrk="1">
              <a:spcBef>
                <a:spcPct val="0"/>
              </a:spcBef>
              <a:buFont typeface="Arial" pitchFamily="34" charset="0"/>
              <a:buChar char="•"/>
              <a:defRPr/>
            </a:pPr>
            <a:r>
              <a:rPr lang="en-US" dirty="0"/>
              <a:t>A work breakdown structure, or WBS, is a hierarchical decomposition of the project scope into work elements to be executed by the project team and produce the project deliverables. </a:t>
            </a:r>
          </a:p>
          <a:p>
            <a:pPr marL="171450" indent="-171450" eaLnBrk="1">
              <a:spcBef>
                <a:spcPct val="0"/>
              </a:spcBef>
              <a:buFont typeface="Arial" pitchFamily="34" charset="0"/>
              <a:buChar char="•"/>
              <a:defRPr/>
            </a:pPr>
            <a:r>
              <a:rPr lang="en-US" dirty="0"/>
              <a:t>You can see a WBS in this slide.</a:t>
            </a:r>
          </a:p>
          <a:p>
            <a:pPr marL="171450" indent="-171450" eaLnBrk="1">
              <a:spcBef>
                <a:spcPct val="0"/>
              </a:spcBef>
              <a:buFont typeface="Arial" pitchFamily="34" charset="0"/>
              <a:buChar char="•"/>
              <a:defRPr/>
            </a:pPr>
            <a:r>
              <a:rPr lang="en-US" dirty="0"/>
              <a:t>Assigning responsibility involves determining who will be the person or organization responsible for each work item in the WBS. </a:t>
            </a:r>
          </a:p>
          <a:p>
            <a:pPr marL="0" indent="0">
              <a:buNone/>
            </a:pPr>
            <a:r>
              <a:rPr lang="en-ZA" b="0" u="none" dirty="0"/>
              <a:t>A Project manager can use a WBS to show:</a:t>
            </a:r>
          </a:p>
          <a:p>
            <a:pPr marL="914400" lvl="1" indent="-298450">
              <a:buFont typeface="Arial" panose="020B0604020202020204" pitchFamily="34" charset="0"/>
              <a:buChar char="•"/>
            </a:pPr>
            <a:r>
              <a:rPr lang="en-ZA" dirty="0"/>
              <a:t>The</a:t>
            </a:r>
            <a:r>
              <a:rPr lang="en-ZA" dirty="0">
                <a:solidFill>
                  <a:schemeClr val="accent5">
                    <a:lumMod val="50000"/>
                  </a:schemeClr>
                </a:solidFill>
              </a:rPr>
              <a:t> goals </a:t>
            </a:r>
            <a:r>
              <a:rPr lang="en-ZA" dirty="0"/>
              <a:t>and activities of a project</a:t>
            </a:r>
          </a:p>
          <a:p>
            <a:pPr marL="914400" lvl="1" indent="-298450">
              <a:buFont typeface="Arial" panose="020B0604020202020204" pitchFamily="34" charset="0"/>
              <a:buChar char="•"/>
            </a:pPr>
            <a:r>
              <a:rPr lang="en-ZA" dirty="0"/>
              <a:t>The structure of the </a:t>
            </a:r>
            <a:r>
              <a:rPr lang="en-ZA" dirty="0">
                <a:solidFill>
                  <a:schemeClr val="accent5">
                    <a:lumMod val="50000"/>
                  </a:schemeClr>
                </a:solidFill>
              </a:rPr>
              <a:t>project</a:t>
            </a:r>
          </a:p>
          <a:p>
            <a:pPr marL="914400" lvl="1" indent="-298450">
              <a:buFont typeface="Arial" panose="020B0604020202020204" pitchFamily="34" charset="0"/>
              <a:buChar char="•"/>
            </a:pPr>
            <a:r>
              <a:rPr lang="en-ZA" dirty="0"/>
              <a:t>The structure of the </a:t>
            </a:r>
            <a:r>
              <a:rPr lang="en-ZA" dirty="0">
                <a:solidFill>
                  <a:schemeClr val="accent5">
                    <a:lumMod val="50000"/>
                  </a:schemeClr>
                </a:solidFill>
              </a:rPr>
              <a:t>budget</a:t>
            </a:r>
          </a:p>
          <a:p>
            <a:pPr marL="914400" lvl="1" indent="-298450">
              <a:buFont typeface="Arial" panose="020B0604020202020204" pitchFamily="34" charset="0"/>
              <a:buChar char="•"/>
            </a:pPr>
            <a:r>
              <a:rPr lang="en-ZA" dirty="0">
                <a:solidFill>
                  <a:schemeClr val="accent5">
                    <a:lumMod val="50000"/>
                  </a:schemeClr>
                </a:solidFill>
              </a:rPr>
              <a:t>Timelin</a:t>
            </a:r>
            <a:r>
              <a:rPr lang="en-ZA" dirty="0"/>
              <a:t>e of the project</a:t>
            </a:r>
          </a:p>
          <a:p>
            <a:pPr marL="171450" indent="-171450" eaLnBrk="1">
              <a:spcBef>
                <a:spcPct val="0"/>
              </a:spcBef>
              <a:buFont typeface="Arial" pitchFamily="34" charset="0"/>
              <a:buChar char="•"/>
              <a:defRPr/>
            </a:pPr>
            <a:endParaRPr lang="en-US" dirty="0"/>
          </a:p>
        </p:txBody>
      </p:sp>
      <p:sp>
        <p:nvSpPr>
          <p:cNvPr id="60420" name="Slide Number Placeholder 3">
            <a:extLst>
              <a:ext uri="{FF2B5EF4-FFF2-40B4-BE49-F238E27FC236}">
                <a16:creationId xmlns:a16="http://schemas.microsoft.com/office/drawing/2014/main" id="{95D367A3-18F0-916A-8495-2678417430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6CD6106-B6F7-442A-957E-D8AD4D766964}" type="slidenum">
              <a:rPr lang="en-US" altLang="en-US" smtClean="0">
                <a:latin typeface="Arial" panose="020B0604020202020204" pitchFamily="34" charset="0"/>
              </a:rPr>
              <a:pPr>
                <a:spcBef>
                  <a:spcPct val="0"/>
                </a:spcBef>
              </a:pPr>
              <a:t>29</a:t>
            </a:fld>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67CEDBBD-CF86-F6E0-A8F7-34387E0BB2A0}"/>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30619EF6-DF2F-752B-2C9A-1D2247ADD488}"/>
              </a:ext>
            </a:extLst>
          </p:cNvPr>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defRPr/>
            </a:pPr>
            <a:r>
              <a:rPr lang="en-US" b="1" u="sng" dirty="0"/>
              <a:t>Sequence Activities</a:t>
            </a:r>
          </a:p>
          <a:p>
            <a:pPr marL="171450" indent="-171450" eaLnBrk="1" hangingPunct="1">
              <a:spcBef>
                <a:spcPct val="0"/>
              </a:spcBef>
              <a:buFont typeface="Arial" pitchFamily="34" charset="0"/>
              <a:buChar char="•"/>
              <a:defRPr/>
            </a:pPr>
            <a:r>
              <a:rPr lang="en-US" dirty="0"/>
              <a:t>The figure on this slide shows a network diagram that reveals the sequence of activities for a project.</a:t>
            </a:r>
          </a:p>
          <a:p>
            <a:pPr marL="171450" indent="-171450" eaLnBrk="1" hangingPunct="1">
              <a:spcBef>
                <a:spcPct val="0"/>
              </a:spcBef>
              <a:buFont typeface="Arial" pitchFamily="34" charset="0"/>
              <a:buChar char="•"/>
              <a:defRPr/>
            </a:pPr>
            <a:r>
              <a:rPr lang="en-US" dirty="0"/>
              <a:t>Sequencing activities involves creating a network diagram that shows the necessary sequence and dependent relationships in a project. </a:t>
            </a:r>
          </a:p>
        </p:txBody>
      </p:sp>
      <p:sp>
        <p:nvSpPr>
          <p:cNvPr id="62468" name="Slide Number Placeholder 3">
            <a:extLst>
              <a:ext uri="{FF2B5EF4-FFF2-40B4-BE49-F238E27FC236}">
                <a16:creationId xmlns:a16="http://schemas.microsoft.com/office/drawing/2014/main" id="{3ACFA7B4-E4C7-33FA-CF07-F92C6D5E2B4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C45BE9-C1FA-4330-9F3D-5EE8D0C3B9C3}" type="slidenum">
              <a:rPr lang="en-US" altLang="en-US" smtClean="0">
                <a:latin typeface="Arial" panose="020B0604020202020204" pitchFamily="34" charset="0"/>
              </a:rPr>
              <a:pPr>
                <a:spcBef>
                  <a:spcPct val="0"/>
                </a:spcBef>
              </a:pPr>
              <a:t>30</a:t>
            </a:fld>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7CB58FD8-C96B-E90F-DDF5-A4567610077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EDD3633D-6624-30AA-9B23-DD69BAA9BB10}"/>
              </a:ext>
            </a:extLst>
          </p:cNvPr>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defRPr/>
            </a:pPr>
            <a:r>
              <a:rPr lang="en-US" b="1" u="sng" dirty="0"/>
              <a:t>Develop the Project Schedule</a:t>
            </a:r>
          </a:p>
          <a:p>
            <a:pPr marL="171450" indent="-171450" eaLnBrk="1" hangingPunct="1">
              <a:spcBef>
                <a:spcPct val="0"/>
              </a:spcBef>
              <a:buFont typeface="Arial" pitchFamily="34" charset="0"/>
              <a:buChar char="•"/>
              <a:defRPr/>
            </a:pPr>
            <a:r>
              <a:rPr lang="en-US" dirty="0"/>
              <a:t>This table shows the project schedule for a consumer market study project. </a:t>
            </a:r>
          </a:p>
          <a:p>
            <a:pPr marL="171450" indent="-171450" eaLnBrk="1" hangingPunct="1">
              <a:spcBef>
                <a:spcPct val="0"/>
              </a:spcBef>
              <a:buFont typeface="Arial" pitchFamily="34" charset="0"/>
              <a:buChar char="•"/>
              <a:defRPr/>
            </a:pPr>
            <a:r>
              <a:rPr lang="en-US" dirty="0"/>
              <a:t>Developing project schedule involves determining the start and finish times for each activity in order to complete the project by its required completion date. </a:t>
            </a:r>
          </a:p>
        </p:txBody>
      </p:sp>
      <p:sp>
        <p:nvSpPr>
          <p:cNvPr id="64516" name="Slide Number Placeholder 3">
            <a:extLst>
              <a:ext uri="{FF2B5EF4-FFF2-40B4-BE49-F238E27FC236}">
                <a16:creationId xmlns:a16="http://schemas.microsoft.com/office/drawing/2014/main" id="{9F3E1961-72D9-E80F-E395-70C9C21390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FD42DF3-1B38-4653-87F6-F03E55C373FF}" type="slidenum">
              <a:rPr lang="en-US" altLang="en-US" smtClean="0">
                <a:latin typeface="Arial" panose="020B0604020202020204" pitchFamily="34" charset="0"/>
              </a:rPr>
              <a:pPr>
                <a:spcBef>
                  <a:spcPct val="0"/>
                </a:spcBef>
              </a:pPr>
              <a:t>31</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29195da00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829195da00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350405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829195da00_0_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829195da0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829195da00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829195da00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99087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29195da0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29195da0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599204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739395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r>
              <a:rPr lang="en-ZA" sz="1100" dirty="0">
                <a:solidFill>
                  <a:schemeClr val="accent5"/>
                </a:solidFill>
              </a:rPr>
              <a:t>Incremental strategy- </a:t>
            </a:r>
            <a:r>
              <a:rPr lang="en-ZA" sz="1100" dirty="0"/>
              <a:t>Used on very big projects, Project is completed in stages. </a:t>
            </a:r>
          </a:p>
          <a:p>
            <a:pPr marL="285750" indent="-285750"/>
            <a:r>
              <a:rPr lang="en-ZA" sz="1100" dirty="0">
                <a:solidFill>
                  <a:schemeClr val="accent5"/>
                </a:solidFill>
              </a:rPr>
              <a:t>Iterative strategy</a:t>
            </a:r>
            <a:r>
              <a:rPr lang="en-ZA" dirty="0"/>
              <a:t>-</a:t>
            </a:r>
            <a:r>
              <a:rPr lang="en-ZA" sz="1100" dirty="0"/>
              <a:t>Used in projects that involves repetitive testing, revising and improving e.g.,</a:t>
            </a:r>
            <a:r>
              <a:rPr lang="en-ZA" dirty="0"/>
              <a:t> Technical projects, industrial projects</a:t>
            </a:r>
          </a:p>
          <a:p>
            <a:pPr marL="285750" indent="-285750"/>
            <a:r>
              <a:rPr lang="en-ZA" sz="1100" dirty="0">
                <a:solidFill>
                  <a:schemeClr val="accent5"/>
                </a:solidFill>
              </a:rPr>
              <a:t>One-shot strategy </a:t>
            </a:r>
            <a:r>
              <a:rPr lang="en-ZA" dirty="0"/>
              <a:t>-</a:t>
            </a:r>
            <a:r>
              <a:rPr lang="en-US" sz="1100" dirty="0"/>
              <a:t>Product/service is developed &amp; this project is introduced in one big step. Most used for social projects.</a:t>
            </a:r>
            <a:endParaRPr lang="en-ZA" sz="1100" dirty="0"/>
          </a:p>
          <a:p>
            <a:pPr marL="285750" indent="-285750"/>
            <a:r>
              <a:rPr lang="en-ZA" sz="1100" dirty="0">
                <a:solidFill>
                  <a:schemeClr val="accent5"/>
                </a:solidFill>
              </a:rPr>
              <a:t>Phased Strategy-A </a:t>
            </a:r>
            <a:r>
              <a:rPr lang="en-ZA" sz="1100" dirty="0">
                <a:solidFill>
                  <a:schemeClr val="tx1"/>
                </a:solidFill>
              </a:rPr>
              <a:t>project is introduced in phases. Over a few days, weeks, months or years e.g., </a:t>
            </a:r>
            <a:r>
              <a:rPr lang="en-ZA" dirty="0">
                <a:solidFill>
                  <a:schemeClr val="accent6">
                    <a:lumMod val="50000"/>
                  </a:schemeClr>
                </a:solidFill>
              </a:rPr>
              <a:t>Bank Project</a:t>
            </a:r>
          </a:p>
          <a:p>
            <a:pPr marL="1881188" indent="182563">
              <a:buFont typeface="Wingdings" panose="05000000000000000000" pitchFamily="2" charset="2"/>
              <a:buChar char="Ø"/>
            </a:pPr>
            <a:r>
              <a:rPr lang="en-ZA" sz="1100" dirty="0">
                <a:solidFill>
                  <a:schemeClr val="accent6">
                    <a:lumMod val="50000"/>
                  </a:schemeClr>
                </a:solidFill>
              </a:rPr>
              <a:t>introduce new bank teller systems </a:t>
            </a:r>
          </a:p>
          <a:p>
            <a:pPr marL="1881188" indent="182563">
              <a:buFont typeface="Wingdings" panose="05000000000000000000" pitchFamily="2" charset="2"/>
              <a:buChar char="Ø"/>
            </a:pPr>
            <a:r>
              <a:rPr lang="en-ZA" sz="1100" dirty="0">
                <a:solidFill>
                  <a:schemeClr val="accent6">
                    <a:lumMod val="50000"/>
                  </a:schemeClr>
                </a:solidFill>
              </a:rPr>
              <a:t>new savings account systems, </a:t>
            </a:r>
          </a:p>
          <a:p>
            <a:pPr marL="1881188" indent="182563">
              <a:buFont typeface="Wingdings" panose="05000000000000000000" pitchFamily="2" charset="2"/>
              <a:buChar char="Ø"/>
            </a:pPr>
            <a:r>
              <a:rPr lang="en-ZA" sz="1100" dirty="0">
                <a:solidFill>
                  <a:schemeClr val="accent6">
                    <a:lumMod val="50000"/>
                  </a:schemeClr>
                </a:solidFill>
              </a:rPr>
              <a:t>new credit and loan systems</a:t>
            </a:r>
            <a:endParaRPr lang="en-ZA" sz="1100" b="1" dirty="0">
              <a:solidFill>
                <a:schemeClr val="tx1"/>
              </a:solidFill>
            </a:endParaRPr>
          </a:p>
          <a:p>
            <a:endParaRPr lang="en-GB" dirty="0"/>
          </a:p>
        </p:txBody>
      </p:sp>
    </p:spTree>
    <p:extLst>
      <p:ext uri="{BB962C8B-B14F-4D97-AF65-F5344CB8AC3E}">
        <p14:creationId xmlns:p14="http://schemas.microsoft.com/office/powerpoint/2010/main" val="2012272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18651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384E4878-C88D-6C56-F159-B1A8932A319D}"/>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031668D6-341A-7149-EA48-343558B964CB}"/>
              </a:ext>
            </a:extLst>
          </p:cNvPr>
          <p:cNvSpPr>
            <a:spLocks noGrp="1"/>
          </p:cNvSpPr>
          <p:nvPr>
            <p:ph type="body" idx="1"/>
          </p:nvPr>
        </p:nvSpPr>
        <p:spPr bwMode="auto"/>
        <p:txBody>
          <a:bodyPr wrap="square" numCol="1" anchor="t" anchorCtr="0" compatLnSpc="1">
            <a:prstTxWarp prst="textNoShape">
              <a:avLst/>
            </a:prstTxWarp>
          </a:bodyPr>
          <a:lstStyle/>
          <a:p>
            <a:pPr marL="158750" indent="0" eaLnBrk="1">
              <a:spcBef>
                <a:spcPct val="0"/>
              </a:spcBef>
              <a:buNone/>
              <a:defRPr/>
            </a:pPr>
            <a:r>
              <a:rPr lang="en-US" b="1" u="sng" dirty="0"/>
              <a:t>Project Attributes</a:t>
            </a:r>
          </a:p>
          <a:p>
            <a:pPr eaLnBrk="1">
              <a:spcBef>
                <a:spcPct val="0"/>
              </a:spcBef>
              <a:defRPr/>
            </a:pPr>
            <a:r>
              <a:rPr lang="en-US" dirty="0"/>
              <a:t>A </a:t>
            </a:r>
            <a:r>
              <a:rPr lang="en-US" i="1" dirty="0"/>
              <a:t>project</a:t>
            </a:r>
            <a:r>
              <a:rPr lang="en-US" dirty="0"/>
              <a:t> is an endeavor to accomplish a specific objective through a unique set of interrelated tasks and the effective utilization of resources. The following attributes help define a project: </a:t>
            </a:r>
          </a:p>
          <a:p>
            <a:pPr marL="171450" indent="-171450" eaLnBrk="1">
              <a:spcBef>
                <a:spcPct val="0"/>
              </a:spcBef>
              <a:buFont typeface="Arial" pitchFamily="34" charset="0"/>
              <a:buChar char="•"/>
              <a:defRPr/>
            </a:pPr>
            <a:r>
              <a:rPr lang="en-US" dirty="0"/>
              <a:t>A project has a clear objective that establishes what is to be accomplished. It is the tangible end product that the project team must produce and deliver. The project objective is usually defined in terms of</a:t>
            </a:r>
            <a:r>
              <a:rPr lang="en-US" i="1" dirty="0"/>
              <a:t> </a:t>
            </a:r>
            <a:r>
              <a:rPr lang="en-US" dirty="0"/>
              <a:t>end product or deliverable, schedule, and budget. Furthermore, it is expected that the work scope will be accomplished in a quality manner and to the customer’s satisfaction.</a:t>
            </a:r>
          </a:p>
          <a:p>
            <a:pPr marL="171450" indent="-171450" eaLnBrk="1">
              <a:spcBef>
                <a:spcPct val="0"/>
              </a:spcBef>
              <a:buFont typeface="Arial" pitchFamily="34" charset="0"/>
              <a:buChar char="•"/>
              <a:defRPr/>
            </a:pPr>
            <a:r>
              <a:rPr lang="en-US" dirty="0"/>
              <a:t>A project is carried out through a series of interdependent tasks in a certain sequence in order to achieve the project objective.</a:t>
            </a:r>
          </a:p>
          <a:p>
            <a:pPr marL="171450" indent="-171450" eaLnBrk="1">
              <a:spcBef>
                <a:spcPct val="0"/>
              </a:spcBef>
              <a:buFont typeface="Arial" pitchFamily="34" charset="0"/>
              <a:buChar char="•"/>
              <a:defRPr/>
            </a:pPr>
            <a:r>
              <a:rPr lang="en-US" dirty="0"/>
              <a:t>A project utilizes various resources to carry out the tasks. </a:t>
            </a:r>
          </a:p>
          <a:p>
            <a:pPr marL="171450" indent="-171450" eaLnBrk="1">
              <a:spcBef>
                <a:spcPct val="0"/>
              </a:spcBef>
              <a:buFont typeface="Arial" pitchFamily="34" charset="0"/>
              <a:buChar char="•"/>
              <a:defRPr/>
            </a:pPr>
            <a:r>
              <a:rPr lang="en-US" dirty="0"/>
              <a:t>A project has a specific time frame, or finite life span - a start time and a date by which the objective must be accomplished. </a:t>
            </a:r>
          </a:p>
          <a:p>
            <a:pPr marL="171450" indent="-171450" eaLnBrk="1">
              <a:spcBef>
                <a:spcPct val="0"/>
              </a:spcBef>
              <a:buFont typeface="Arial" pitchFamily="34" charset="0"/>
              <a:buChar char="•"/>
              <a:defRPr/>
            </a:pPr>
            <a:r>
              <a:rPr lang="en-US" dirty="0"/>
              <a:t>A project may be a unique or one-time endeavor such as developing a new product, building a house, or planning a wedding.</a:t>
            </a:r>
          </a:p>
          <a:p>
            <a:pPr marL="171450" indent="-171450" eaLnBrk="1">
              <a:spcBef>
                <a:spcPct val="0"/>
              </a:spcBef>
              <a:buFont typeface="Arial" pitchFamily="34" charset="0"/>
              <a:buChar char="•"/>
              <a:defRPr/>
            </a:pPr>
            <a:r>
              <a:rPr lang="en-US" dirty="0"/>
              <a:t>A project has a sponsor or customer that provides the funds necessary to accomplish the project. In a business setting, the customer can be internal or external to your organization.</a:t>
            </a:r>
          </a:p>
          <a:p>
            <a:pPr marL="171450" indent="-171450" eaLnBrk="1">
              <a:spcBef>
                <a:spcPct val="0"/>
              </a:spcBef>
              <a:buFont typeface="Arial" pitchFamily="34" charset="0"/>
              <a:buChar char="•"/>
              <a:defRPr/>
            </a:pPr>
            <a:r>
              <a:rPr lang="en-US" dirty="0"/>
              <a:t>Finally, a project involves a degree of uncertainty and is based on certain assumptions and estimates for the project budget, schedule, and work scope. </a:t>
            </a:r>
          </a:p>
        </p:txBody>
      </p:sp>
      <p:sp>
        <p:nvSpPr>
          <p:cNvPr id="23556" name="Slide Number Placeholder 3">
            <a:extLst>
              <a:ext uri="{FF2B5EF4-FFF2-40B4-BE49-F238E27FC236}">
                <a16:creationId xmlns:a16="http://schemas.microsoft.com/office/drawing/2014/main" id="{ABF26059-66C9-B431-3E1A-B0F6D89304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1CEED47-112D-4458-89C1-76951235DE1B}" type="slidenum">
              <a:rPr lang="en-US" altLang="en-US" smtClean="0">
                <a:latin typeface="Arial" panose="020B0604020202020204" pitchFamily="34" charset="0"/>
              </a:rPr>
              <a:pPr>
                <a:spcBef>
                  <a:spcPct val="0"/>
                </a:spcBef>
              </a:pPr>
              <a:t>15</a:t>
            </a:fld>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A38746F2-A478-0CBA-BB74-2211BE6E3B8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03C93573-AEC8-2D82-BDAA-87FEDB95E948}"/>
              </a:ext>
            </a:extLst>
          </p:cNvPr>
          <p:cNvSpPr>
            <a:spLocks noGrp="1"/>
          </p:cNvSpPr>
          <p:nvPr>
            <p:ph type="body" idx="1"/>
          </p:nvPr>
        </p:nvSpPr>
        <p:spPr/>
        <p:txBody>
          <a:bodyPr>
            <a:normAutofit fontScale="92500" lnSpcReduction="20000"/>
          </a:bodyPr>
          <a:lstStyle/>
          <a:p>
            <a:pPr eaLnBrk="1" fontAlgn="auto">
              <a:spcBef>
                <a:spcPts val="0"/>
              </a:spcBef>
              <a:spcAft>
                <a:spcPts val="0"/>
              </a:spcAft>
              <a:defRPr/>
            </a:pPr>
            <a:r>
              <a:rPr lang="en-US" b="1" u="sng" dirty="0"/>
              <a:t>Balancing Project Constraints</a:t>
            </a:r>
          </a:p>
          <a:p>
            <a:pPr marL="171450" indent="-171450" eaLnBrk="1" fontAlgn="auto">
              <a:spcBef>
                <a:spcPts val="0"/>
              </a:spcBef>
              <a:spcAft>
                <a:spcPts val="0"/>
              </a:spcAft>
              <a:buFont typeface="Arial" pitchFamily="34" charset="0"/>
              <a:buChar char="•"/>
              <a:defRPr/>
            </a:pPr>
            <a:r>
              <a:rPr lang="en-US" dirty="0"/>
              <a:t>The successful accomplishment of the project objective is usually constrained by many factors, including </a:t>
            </a:r>
            <a:r>
              <a:rPr lang="en-US" i="1" dirty="0">
                <a:solidFill>
                  <a:srgbClr val="FF0000"/>
                </a:solidFill>
              </a:rPr>
              <a:t>scope, quality, schedule, budget, resources, risks,</a:t>
            </a:r>
            <a:r>
              <a:rPr lang="en-US" b="1" dirty="0"/>
              <a:t> </a:t>
            </a:r>
            <a:r>
              <a:rPr lang="en-US" dirty="0"/>
              <a:t>and</a:t>
            </a:r>
            <a:r>
              <a:rPr lang="en-US" b="1" dirty="0"/>
              <a:t> </a:t>
            </a:r>
            <a:r>
              <a:rPr lang="en-US" i="1" dirty="0">
                <a:solidFill>
                  <a:srgbClr val="FF0000"/>
                </a:solidFill>
              </a:rPr>
              <a:t>customer satisfaction</a:t>
            </a:r>
            <a:r>
              <a:rPr lang="en-US" dirty="0"/>
              <a:t>.</a:t>
            </a:r>
          </a:p>
          <a:p>
            <a:pPr marL="628650" lvl="1" indent="-171450" eaLnBrk="1" fontAlgn="auto">
              <a:spcBef>
                <a:spcPts val="0"/>
              </a:spcBef>
              <a:spcAft>
                <a:spcPts val="0"/>
              </a:spcAft>
              <a:buFont typeface="Arial" pitchFamily="34" charset="0"/>
              <a:buChar char="•"/>
              <a:defRPr/>
            </a:pPr>
            <a:r>
              <a:rPr lang="en-US" dirty="0"/>
              <a:t>Various </a:t>
            </a:r>
            <a:r>
              <a:rPr lang="en-US" i="1" dirty="0">
                <a:solidFill>
                  <a:srgbClr val="FF0000"/>
                </a:solidFill>
              </a:rPr>
              <a:t>resources</a:t>
            </a:r>
            <a:r>
              <a:rPr lang="en-US" dirty="0">
                <a:solidFill>
                  <a:srgbClr val="FF0000"/>
                </a:solidFill>
              </a:rPr>
              <a:t> </a:t>
            </a:r>
            <a:r>
              <a:rPr lang="en-US" dirty="0"/>
              <a:t>are needed to perform the project tasks and accomplish the project objective. Resources include people, materials, equipment, facilities, and so on.</a:t>
            </a:r>
          </a:p>
          <a:p>
            <a:pPr marL="628650" lvl="1" indent="-171450" eaLnBrk="1" fontAlgn="auto">
              <a:spcBef>
                <a:spcPts val="0"/>
              </a:spcBef>
              <a:spcAft>
                <a:spcPts val="0"/>
              </a:spcAft>
              <a:buFont typeface="Arial" pitchFamily="34" charset="0"/>
              <a:buChar char="•"/>
              <a:defRPr/>
            </a:pPr>
            <a:r>
              <a:rPr lang="en-US" i="1" dirty="0">
                <a:solidFill>
                  <a:srgbClr val="FF0000"/>
                </a:solidFill>
              </a:rPr>
              <a:t>Risks</a:t>
            </a:r>
            <a:r>
              <a:rPr lang="en-US" dirty="0">
                <a:solidFill>
                  <a:srgbClr val="FF0000"/>
                </a:solidFill>
              </a:rPr>
              <a:t> </a:t>
            </a:r>
            <a:r>
              <a:rPr lang="en-US" dirty="0"/>
              <a:t>adversely affect accomplishing the project objective.</a:t>
            </a:r>
          </a:p>
          <a:p>
            <a:pPr marL="628650" lvl="1" indent="-171450" eaLnBrk="1" fontAlgn="auto">
              <a:spcBef>
                <a:spcPts val="0"/>
              </a:spcBef>
              <a:spcAft>
                <a:spcPts val="0"/>
              </a:spcAft>
              <a:buFont typeface="Arial" pitchFamily="34" charset="0"/>
              <a:buChar char="•"/>
              <a:defRPr/>
            </a:pPr>
            <a:r>
              <a:rPr lang="en-US" i="1" dirty="0">
                <a:solidFill>
                  <a:srgbClr val="FF0000"/>
                </a:solidFill>
              </a:rPr>
              <a:t>Customer</a:t>
            </a:r>
            <a:r>
              <a:rPr lang="en-US" b="1" dirty="0">
                <a:solidFill>
                  <a:srgbClr val="FF0000"/>
                </a:solidFill>
              </a:rPr>
              <a:t> </a:t>
            </a:r>
            <a:r>
              <a:rPr lang="en-US" i="1" dirty="0">
                <a:solidFill>
                  <a:srgbClr val="FF0000"/>
                </a:solidFill>
              </a:rPr>
              <a:t>satisfaction</a:t>
            </a:r>
            <a:r>
              <a:rPr lang="en-US" b="1" dirty="0">
                <a:solidFill>
                  <a:srgbClr val="FF0000"/>
                </a:solidFill>
              </a:rPr>
              <a:t> </a:t>
            </a:r>
            <a:r>
              <a:rPr lang="en-US" dirty="0"/>
              <a:t>goes beyond just completing the project scope within budget and on schedule or asking if the customer is satisfied at the end of the project. It means not only meeting the customer’s expectations but also developing and maintaining an excellent working relationship throughout the project. </a:t>
            </a:r>
          </a:p>
          <a:p>
            <a:pPr marL="628650" lvl="1" indent="-171450" eaLnBrk="1" fontAlgn="auto">
              <a:spcBef>
                <a:spcPts val="0"/>
              </a:spcBef>
              <a:spcAft>
                <a:spcPts val="0"/>
              </a:spcAft>
              <a:buFont typeface="Arial" pitchFamily="34" charset="0"/>
              <a:buChar char="•"/>
              <a:defRPr/>
            </a:pPr>
            <a:r>
              <a:rPr lang="en-US" dirty="0"/>
              <a:t>Project </a:t>
            </a:r>
            <a:r>
              <a:rPr lang="en-US" i="1" dirty="0">
                <a:solidFill>
                  <a:srgbClr val="FF0000"/>
                </a:solidFill>
              </a:rPr>
              <a:t>scope</a:t>
            </a:r>
            <a:r>
              <a:rPr lang="en-US" dirty="0">
                <a:solidFill>
                  <a:srgbClr val="FF0000"/>
                </a:solidFill>
              </a:rPr>
              <a:t> </a:t>
            </a:r>
            <a:r>
              <a:rPr lang="en-US" dirty="0"/>
              <a:t>is all the work that must be done in order to produce the project deliverables (the tangible product or items to be provided), satisfy the customer that the deliverables meet the requirements or acceptance criteria, and accomplish the project objective.</a:t>
            </a:r>
          </a:p>
          <a:p>
            <a:pPr marL="628650" lvl="1" indent="-171450" eaLnBrk="1" fontAlgn="auto">
              <a:spcBef>
                <a:spcPts val="0"/>
              </a:spcBef>
              <a:spcAft>
                <a:spcPts val="0"/>
              </a:spcAft>
              <a:buFont typeface="Arial" pitchFamily="34" charset="0"/>
              <a:buChar char="•"/>
              <a:defRPr/>
            </a:pPr>
            <a:r>
              <a:rPr lang="en-US" i="1" dirty="0">
                <a:solidFill>
                  <a:srgbClr val="FF0000"/>
                </a:solidFill>
              </a:rPr>
              <a:t>Quality</a:t>
            </a:r>
            <a:r>
              <a:rPr lang="en-US" dirty="0">
                <a:solidFill>
                  <a:srgbClr val="FF0000"/>
                </a:solidFill>
              </a:rPr>
              <a:t> </a:t>
            </a:r>
            <a:r>
              <a:rPr lang="en-US" dirty="0"/>
              <a:t>expectations must be defined from the onset of the project. The project work scope must be accomplished in a quality manner and meet specifications.</a:t>
            </a:r>
          </a:p>
          <a:p>
            <a:pPr marL="628650" lvl="1" indent="-171450" eaLnBrk="1" fontAlgn="auto">
              <a:spcBef>
                <a:spcPts val="0"/>
              </a:spcBef>
              <a:spcAft>
                <a:spcPts val="0"/>
              </a:spcAft>
              <a:buFont typeface="Arial" pitchFamily="34" charset="0"/>
              <a:buChar char="•"/>
              <a:defRPr/>
            </a:pPr>
            <a:r>
              <a:rPr lang="en-US" dirty="0"/>
              <a:t>The </a:t>
            </a:r>
            <a:r>
              <a:rPr lang="en-US" i="1" dirty="0"/>
              <a:t>schedule</a:t>
            </a:r>
            <a:r>
              <a:rPr lang="en-US" dirty="0"/>
              <a:t> for a project is the timetable that specifies when each task or activity should start and finish. The project objective usually states the time by which the project scope must be completed in terms of a specific date agreed upon by the sponsor and the organization performing the project.</a:t>
            </a:r>
          </a:p>
          <a:p>
            <a:pPr marL="628650" lvl="1" indent="-171450" eaLnBrk="1" fontAlgn="auto">
              <a:spcBef>
                <a:spcPts val="0"/>
              </a:spcBef>
              <a:spcAft>
                <a:spcPts val="0"/>
              </a:spcAft>
              <a:buFont typeface="Arial" pitchFamily="34" charset="0"/>
              <a:buChar char="•"/>
              <a:defRPr/>
            </a:pPr>
            <a:r>
              <a:rPr lang="en-US" dirty="0"/>
              <a:t>The </a:t>
            </a:r>
            <a:r>
              <a:rPr lang="en-US" i="1" dirty="0"/>
              <a:t>budget</a:t>
            </a:r>
            <a:r>
              <a:rPr lang="en-US" dirty="0"/>
              <a:t> of a project is the amount the sponsor or customer has agreed to pay for acceptable project deliverables. The project budget is based on estimated costs associated with the quantities of various resources that will be used to perform the project.</a:t>
            </a:r>
          </a:p>
          <a:p>
            <a:pPr marL="171450" indent="-171450" eaLnBrk="1" fontAlgn="auto">
              <a:spcBef>
                <a:spcPts val="0"/>
              </a:spcBef>
              <a:spcAft>
                <a:spcPts val="0"/>
              </a:spcAft>
              <a:buFont typeface="Arial" pitchFamily="34" charset="0"/>
              <a:buChar char="•"/>
              <a:defRPr/>
            </a:pPr>
            <a:r>
              <a:rPr lang="en-US" dirty="0"/>
              <a:t>During the project, it is sometimes challenging to balance these factors, which often constrain one another and can jeopardize accomplishing the project objective. To help assure the achievement of the project objective, it is important to develop a plan before starting the project work rather than starting without a plan. Lack of a plan decreases the chances of successfully accomplishing the full project scope within budget and on schedule.</a:t>
            </a:r>
          </a:p>
        </p:txBody>
      </p:sp>
      <p:sp>
        <p:nvSpPr>
          <p:cNvPr id="33796" name="Slide Number Placeholder 3">
            <a:extLst>
              <a:ext uri="{FF2B5EF4-FFF2-40B4-BE49-F238E27FC236}">
                <a16:creationId xmlns:a16="http://schemas.microsoft.com/office/drawing/2014/main" id="{AB350315-A9F0-5FC1-CC41-C2379B7973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E73D7C-9394-49AE-856A-59FCEAA05108}" type="slidenum">
              <a:rPr lang="en-US" altLang="en-US" smtClean="0">
                <a:latin typeface="Arial" panose="020B0604020202020204" pitchFamily="34" charset="0"/>
              </a:rPr>
              <a:pPr>
                <a:spcBef>
                  <a:spcPct val="0"/>
                </a:spcBef>
              </a:pPr>
              <a:t>16</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UoS" type="title">
  <p:cSld name="TITLE">
    <p:bg>
      <p:bgPr>
        <a:solidFill>
          <a:srgbClr val="2D2D2B"/>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685800" y="2895600"/>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p2"/>
          <p:cNvSpPr txBox="1">
            <a:spLocks noGrp="1"/>
          </p:cNvSpPr>
          <p:nvPr>
            <p:ph type="ctrTitle"/>
          </p:nvPr>
        </p:nvSpPr>
        <p:spPr>
          <a:xfrm>
            <a:off x="457200" y="1219200"/>
            <a:ext cx="5783400" cy="1457400"/>
          </a:xfrm>
          <a:prstGeom prst="rect">
            <a:avLst/>
          </a:prstGeom>
        </p:spPr>
        <p:txBody>
          <a:bodyPr spcFirstLastPara="1" wrap="square" lIns="91425" tIns="91425" rIns="91425" bIns="91425" anchor="b" anchorCtr="0">
            <a:normAutofit/>
          </a:bodyPr>
          <a:lstStyle>
            <a:lvl1pPr lvl="0">
              <a:spcBef>
                <a:spcPts val="0"/>
              </a:spcBef>
              <a:spcAft>
                <a:spcPts val="0"/>
              </a:spcAft>
              <a:buSzPts val="4000"/>
              <a:buNone/>
              <a:defRPr sz="4000" b="1"/>
            </a:lvl1pPr>
            <a:lvl2pPr lvl="1" algn="ctr">
              <a:spcBef>
                <a:spcPts val="0"/>
              </a:spcBef>
              <a:spcAft>
                <a:spcPts val="0"/>
              </a:spcAft>
              <a:buSzPts val="4000"/>
              <a:buFont typeface="Arial"/>
              <a:buNone/>
              <a:defRPr sz="4000">
                <a:latin typeface="Arial"/>
                <a:ea typeface="Arial"/>
                <a:cs typeface="Arial"/>
                <a:sym typeface="Arial"/>
              </a:defRPr>
            </a:lvl2pPr>
            <a:lvl3pPr lvl="2" algn="ctr">
              <a:spcBef>
                <a:spcPts val="0"/>
              </a:spcBef>
              <a:spcAft>
                <a:spcPts val="0"/>
              </a:spcAft>
              <a:buSzPts val="4000"/>
              <a:buFont typeface="Arial"/>
              <a:buNone/>
              <a:defRPr sz="4000">
                <a:latin typeface="Arial"/>
                <a:ea typeface="Arial"/>
                <a:cs typeface="Arial"/>
                <a:sym typeface="Arial"/>
              </a:defRPr>
            </a:lvl3pPr>
            <a:lvl4pPr lvl="3" algn="ctr">
              <a:spcBef>
                <a:spcPts val="0"/>
              </a:spcBef>
              <a:spcAft>
                <a:spcPts val="0"/>
              </a:spcAft>
              <a:buSzPts val="4000"/>
              <a:buFont typeface="Arial"/>
              <a:buNone/>
              <a:defRPr sz="4000">
                <a:latin typeface="Arial"/>
                <a:ea typeface="Arial"/>
                <a:cs typeface="Arial"/>
                <a:sym typeface="Arial"/>
              </a:defRPr>
            </a:lvl4pPr>
            <a:lvl5pPr lvl="4" algn="ctr">
              <a:spcBef>
                <a:spcPts val="0"/>
              </a:spcBef>
              <a:spcAft>
                <a:spcPts val="0"/>
              </a:spcAft>
              <a:buSzPts val="4000"/>
              <a:buFont typeface="Arial"/>
              <a:buNone/>
              <a:defRPr sz="4000">
                <a:latin typeface="Arial"/>
                <a:ea typeface="Arial"/>
                <a:cs typeface="Arial"/>
                <a:sym typeface="Arial"/>
              </a:defRPr>
            </a:lvl5pPr>
            <a:lvl6pPr lvl="5" algn="ctr">
              <a:spcBef>
                <a:spcPts val="0"/>
              </a:spcBef>
              <a:spcAft>
                <a:spcPts val="0"/>
              </a:spcAft>
              <a:buSzPts val="4000"/>
              <a:buFont typeface="Arial"/>
              <a:buNone/>
              <a:defRPr sz="4000">
                <a:latin typeface="Arial"/>
                <a:ea typeface="Arial"/>
                <a:cs typeface="Arial"/>
                <a:sym typeface="Arial"/>
              </a:defRPr>
            </a:lvl6pPr>
            <a:lvl7pPr lvl="6" algn="ctr">
              <a:spcBef>
                <a:spcPts val="0"/>
              </a:spcBef>
              <a:spcAft>
                <a:spcPts val="0"/>
              </a:spcAft>
              <a:buSzPts val="4000"/>
              <a:buFont typeface="Arial"/>
              <a:buNone/>
              <a:defRPr sz="4000">
                <a:latin typeface="Arial"/>
                <a:ea typeface="Arial"/>
                <a:cs typeface="Arial"/>
                <a:sym typeface="Arial"/>
              </a:defRPr>
            </a:lvl7pPr>
            <a:lvl8pPr lvl="7" algn="ctr">
              <a:spcBef>
                <a:spcPts val="0"/>
              </a:spcBef>
              <a:spcAft>
                <a:spcPts val="0"/>
              </a:spcAft>
              <a:buSzPts val="4000"/>
              <a:buFont typeface="Arial"/>
              <a:buNone/>
              <a:defRPr sz="4000">
                <a:latin typeface="Arial"/>
                <a:ea typeface="Arial"/>
                <a:cs typeface="Arial"/>
                <a:sym typeface="Arial"/>
              </a:defRPr>
            </a:lvl8pPr>
            <a:lvl9pPr lvl="8" algn="ctr">
              <a:spcBef>
                <a:spcPts val="0"/>
              </a:spcBef>
              <a:spcAft>
                <a:spcPts val="0"/>
              </a:spcAft>
              <a:buSzPts val="4000"/>
              <a:buFont typeface="Arial"/>
              <a:buNone/>
              <a:defRPr sz="4000">
                <a:latin typeface="Arial"/>
                <a:ea typeface="Arial"/>
                <a:cs typeface="Arial"/>
                <a:sym typeface="Arial"/>
              </a:defRPr>
            </a:lvl9pPr>
          </a:lstStyle>
          <a:p>
            <a:endParaRPr/>
          </a:p>
        </p:txBody>
      </p:sp>
      <p:sp>
        <p:nvSpPr>
          <p:cNvPr id="12" name="Google Shape;12;p2"/>
          <p:cNvSpPr txBox="1">
            <a:spLocks noGrp="1"/>
          </p:cNvSpPr>
          <p:nvPr>
            <p:ph type="subTitle" idx="1"/>
          </p:nvPr>
        </p:nvSpPr>
        <p:spPr>
          <a:xfrm>
            <a:off x="465000" y="3200400"/>
            <a:ext cx="5783400" cy="90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1pPr>
            <a:lvl2pPr lvl="1">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2pPr>
            <a:lvl3pPr lvl="2">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3pPr>
            <a:lvl4pPr lvl="3">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4pPr>
            <a:lvl5pPr lvl="4">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5pPr>
            <a:lvl6pPr lvl="5">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6pPr>
            <a:lvl7pPr lvl="6">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7pPr>
            <a:lvl8pPr lvl="7">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8pPr>
            <a:lvl9pPr lvl="8">
              <a:lnSpc>
                <a:spcPct val="100000"/>
              </a:lnSpc>
              <a:spcBef>
                <a:spcPts val="0"/>
              </a:spcBef>
              <a:spcAft>
                <a:spcPts val="0"/>
              </a:spcAft>
              <a:buClr>
                <a:schemeClr val="accent5"/>
              </a:buClr>
              <a:buSzPts val="2400"/>
              <a:buFont typeface="Arial"/>
              <a:buNone/>
              <a:defRPr sz="2400">
                <a:solidFill>
                  <a:schemeClr val="accent5"/>
                </a:solidFill>
                <a:latin typeface="Arial"/>
                <a:ea typeface="Arial"/>
                <a:cs typeface="Arial"/>
                <a:sym typeface="Aria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14" name="Google Shape;14;p2"/>
          <p:cNvPicPr preferRelativeResize="0"/>
          <p:nvPr/>
        </p:nvPicPr>
        <p:blipFill rotWithShape="1">
          <a:blip r:embed="rId2">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71" name="Google Shape;71;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5"/>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5"/>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75" name="Google Shape;75;p15"/>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76" name="Google Shape;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5666EE-63F7-4181-A465-089059BFF923}" type="datetimeFigureOut">
              <a:rPr lang="en-ZA" smtClean="0"/>
              <a:pPr/>
              <a:t>2024/01/19</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885D916-E60E-432A-A567-0183EA6E1E13}" type="slidenum">
              <a:rPr lang="en-ZA" smtClean="0"/>
              <a:pPr/>
              <a:t>‹#›</a:t>
            </a:fld>
            <a:endParaRPr lang="en-ZA"/>
          </a:p>
        </p:txBody>
      </p:sp>
    </p:spTree>
    <p:extLst>
      <p:ext uri="{BB962C8B-B14F-4D97-AF65-F5344CB8AC3E}">
        <p14:creationId xmlns:p14="http://schemas.microsoft.com/office/powerpoint/2010/main" val="1631594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06068C-BB36-FEBB-A191-EFDAE097E983}"/>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dirty="0"/>
          </a:p>
        </p:txBody>
      </p:sp>
    </p:spTree>
    <p:extLst>
      <p:ext uri="{BB962C8B-B14F-4D97-AF65-F5344CB8AC3E}">
        <p14:creationId xmlns:p14="http://schemas.microsoft.com/office/powerpoint/2010/main" val="428070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5"/>
        <p:cNvGrpSpPr/>
        <p:nvPr/>
      </p:nvGrpSpPr>
      <p:grpSpPr>
        <a:xfrm>
          <a:off x="0" y="0"/>
          <a:ext cx="0" cy="0"/>
          <a:chOff x="0" y="0"/>
          <a:chExt cx="0" cy="0"/>
        </a:xfrm>
      </p:grpSpPr>
      <p:cxnSp>
        <p:nvCxnSpPr>
          <p:cNvPr id="16" name="Google Shape;16;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7" name="Google Shape;17;p3"/>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a:spcBef>
                <a:spcPts val="0"/>
              </a:spcBef>
              <a:spcAft>
                <a:spcPts val="0"/>
              </a:spcAft>
              <a:buClr>
                <a:srgbClr val="2D2D2B"/>
              </a:buClr>
              <a:buSzPts val="4600"/>
              <a:buNone/>
              <a:defRPr sz="4600" b="1">
                <a:solidFill>
                  <a:srgbClr val="2D2D2B"/>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19" name="Google Shape;19;p3"/>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a:blip r:embed="rId2">
            <a:alphaModFix/>
          </a:blip>
          <a:stretch>
            <a:fillRect/>
          </a:stretch>
        </a:blipFill>
        <a:effectLst/>
      </p:bgPr>
    </p:bg>
    <p:spTree>
      <p:nvGrpSpPr>
        <p:cNvPr id="1" name="Shape 20"/>
        <p:cNvGrpSpPr/>
        <p:nvPr/>
      </p:nvGrpSpPr>
      <p:grpSpPr>
        <a:xfrm>
          <a:off x="0" y="0"/>
          <a:ext cx="0" cy="0"/>
          <a:chOff x="0" y="0"/>
          <a:chExt cx="0" cy="0"/>
        </a:xfrm>
      </p:grpSpPr>
      <p:cxnSp>
        <p:nvCxnSpPr>
          <p:cNvPr id="21" name="Google Shape;21;p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24" name="Google Shape;24;p4"/>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bg>
      <p:bgPr>
        <a:blipFill>
          <a:blip r:embed="rId2">
            <a:alphaModFix/>
          </a:blip>
          <a:stretch>
            <a:fillRect/>
          </a:stretch>
        </a:blipFill>
        <a:effectLst/>
      </p:bgPr>
    </p:bg>
    <p:spTree>
      <p:nvGrpSpPr>
        <p:cNvPr id="1" name="Shape 30"/>
        <p:cNvGrpSpPr/>
        <p:nvPr/>
      </p:nvGrpSpPr>
      <p:grpSpPr>
        <a:xfrm>
          <a:off x="0" y="0"/>
          <a:ext cx="0" cy="0"/>
          <a:chOff x="0" y="0"/>
          <a:chExt cx="0" cy="0"/>
        </a:xfrm>
      </p:grpSpPr>
      <p:cxnSp>
        <p:nvCxnSpPr>
          <p:cNvPr id="31" name="Google Shape;31;p6"/>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32" name="Google Shape;32;p6"/>
          <p:cNvSpPr txBox="1">
            <a:spLocks noGrp="1"/>
          </p:cNvSpPr>
          <p:nvPr>
            <p:ph type="title"/>
          </p:nvPr>
        </p:nvSpPr>
        <p:spPr>
          <a:xfrm>
            <a:off x="480750" y="1764950"/>
            <a:ext cx="8222100" cy="907500"/>
          </a:xfrm>
          <a:prstGeom prst="rect">
            <a:avLst/>
          </a:prstGeom>
          <a:solidFill>
            <a:srgbClr val="FFBF0B"/>
          </a:solidFill>
        </p:spPr>
        <p:txBody>
          <a:bodyPr spcFirstLastPara="1" wrap="square" lIns="91425" tIns="91425" rIns="91425" bIns="91425" anchor="b" anchorCtr="0">
            <a:normAutofit/>
          </a:bodyPr>
          <a:lstStyle>
            <a:lvl1pPr lvl="0" algn="ctr" rtl="0">
              <a:spcBef>
                <a:spcPts val="0"/>
              </a:spcBef>
              <a:spcAft>
                <a:spcPts val="0"/>
              </a:spcAft>
              <a:buClr>
                <a:srgbClr val="2D2D2B"/>
              </a:buClr>
              <a:buSzPts val="4600"/>
              <a:buNone/>
              <a:defRPr sz="4600" b="1">
                <a:solidFill>
                  <a:srgbClr val="2D2D2B"/>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34" name="Google Shape;34;p6"/>
          <p:cNvPicPr preferRelativeResize="0"/>
          <p:nvPr/>
        </p:nvPicPr>
        <p:blipFill rotWithShape="1">
          <a:blip r:embed="rId3">
            <a:alphaModFix/>
          </a:blip>
          <a:srcRect l="21961" t="34836" r="21770" b="35263"/>
          <a:stretch/>
        </p:blipFill>
        <p:spPr>
          <a:xfrm>
            <a:off x="480750" y="353450"/>
            <a:ext cx="1360700" cy="482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cxnSp>
        <p:nvCxnSpPr>
          <p:cNvPr id="41" name="Google Shape;41;p8"/>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42" name="Google Shape;42;p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3" name="Google Shape;43;p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cxnSp>
        <p:nvCxnSpPr>
          <p:cNvPr id="46" name="Google Shape;46;p9"/>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47" name="Google Shape;47;p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8" name="Google Shape;48;p9"/>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9"/>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0" name="Google Shape;5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4"/>
        <p:cNvGrpSpPr/>
        <p:nvPr/>
      </p:nvGrpSpPr>
      <p:grpSpPr>
        <a:xfrm>
          <a:off x="0" y="0"/>
          <a:ext cx="0" cy="0"/>
          <a:chOff x="0" y="0"/>
          <a:chExt cx="0" cy="0"/>
        </a:xfrm>
      </p:grpSpPr>
      <p:cxnSp>
        <p:nvCxnSpPr>
          <p:cNvPr id="55" name="Google Shape;55;p11"/>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56" name="Google Shape;56;p11"/>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11"/>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13"/>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4" name="Google Shape;64;p13"/>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65" name="Google Shape;65;p13"/>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66" name="Google Shape;66;p13"/>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67" name="Google Shape;67;p1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8" name="Google Shape;6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None/>
              <a:defRPr sz="3000" b="1">
                <a:solidFill>
                  <a:schemeClr val="dk1"/>
                </a:solidFill>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Char char="●"/>
              <a:defRPr sz="1800">
                <a:solidFill>
                  <a:schemeClr val="dk1"/>
                </a:solidFill>
              </a:defRPr>
            </a:lvl1pPr>
            <a:lvl2pPr marL="914400" lvl="1" indent="-317500">
              <a:lnSpc>
                <a:spcPct val="115000"/>
              </a:lnSpc>
              <a:spcBef>
                <a:spcPts val="0"/>
              </a:spcBef>
              <a:spcAft>
                <a:spcPts val="0"/>
              </a:spcAft>
              <a:buClr>
                <a:schemeClr val="dk1"/>
              </a:buClr>
              <a:buSzPts val="1400"/>
              <a:buChar char="○"/>
              <a:defRPr>
                <a:solidFill>
                  <a:schemeClr val="dk1"/>
                </a:solidFill>
              </a:defRPr>
            </a:lvl2pPr>
            <a:lvl3pPr marL="1371600" lvl="2" indent="-317500">
              <a:lnSpc>
                <a:spcPct val="115000"/>
              </a:lnSpc>
              <a:spcBef>
                <a:spcPts val="0"/>
              </a:spcBef>
              <a:spcAft>
                <a:spcPts val="0"/>
              </a:spcAft>
              <a:buClr>
                <a:schemeClr val="dk1"/>
              </a:buClr>
              <a:buSzPts val="1400"/>
              <a:buChar char="■"/>
              <a:defRPr>
                <a:solidFill>
                  <a:schemeClr val="dk1"/>
                </a:solidFill>
              </a:defRPr>
            </a:lvl3pPr>
            <a:lvl4pPr marL="1828800" lvl="3" indent="-317500">
              <a:lnSpc>
                <a:spcPct val="115000"/>
              </a:lnSpc>
              <a:spcBef>
                <a:spcPts val="0"/>
              </a:spcBef>
              <a:spcAft>
                <a:spcPts val="0"/>
              </a:spcAft>
              <a:buClr>
                <a:schemeClr val="dk1"/>
              </a:buClr>
              <a:buSzPts val="1400"/>
              <a:buChar char="●"/>
              <a:defRPr>
                <a:solidFill>
                  <a:schemeClr val="dk1"/>
                </a:solidFill>
              </a:defRPr>
            </a:lvl4pPr>
            <a:lvl5pPr marL="2286000" lvl="4" indent="-317500">
              <a:lnSpc>
                <a:spcPct val="115000"/>
              </a:lnSpc>
              <a:spcBef>
                <a:spcPts val="0"/>
              </a:spcBef>
              <a:spcAft>
                <a:spcPts val="0"/>
              </a:spcAft>
              <a:buClr>
                <a:schemeClr val="dk1"/>
              </a:buClr>
              <a:buSzPts val="1400"/>
              <a:buChar char="○"/>
              <a:defRPr>
                <a:solidFill>
                  <a:schemeClr val="dk1"/>
                </a:solidFill>
              </a:defRPr>
            </a:lvl5pPr>
            <a:lvl6pPr marL="2743200" lvl="5" indent="-317500">
              <a:lnSpc>
                <a:spcPct val="115000"/>
              </a:lnSpc>
              <a:spcBef>
                <a:spcPts val="0"/>
              </a:spcBef>
              <a:spcAft>
                <a:spcPts val="0"/>
              </a:spcAft>
              <a:buClr>
                <a:schemeClr val="dk1"/>
              </a:buClr>
              <a:buSzPts val="1400"/>
              <a:buChar char="■"/>
              <a:defRPr>
                <a:solidFill>
                  <a:schemeClr val="dk1"/>
                </a:solidFill>
              </a:defRPr>
            </a:lvl6pPr>
            <a:lvl7pPr marL="3200400" lvl="6" indent="-317500">
              <a:lnSpc>
                <a:spcPct val="115000"/>
              </a:lnSpc>
              <a:spcBef>
                <a:spcPts val="0"/>
              </a:spcBef>
              <a:spcAft>
                <a:spcPts val="0"/>
              </a:spcAft>
              <a:buClr>
                <a:schemeClr val="dk1"/>
              </a:buClr>
              <a:buSzPts val="1400"/>
              <a:buChar char="●"/>
              <a:defRPr>
                <a:solidFill>
                  <a:schemeClr val="dk1"/>
                </a:solidFill>
              </a:defRPr>
            </a:lvl7pPr>
            <a:lvl8pPr marL="3657600" lvl="7" indent="-317500">
              <a:lnSpc>
                <a:spcPct val="115000"/>
              </a:lnSpc>
              <a:spcBef>
                <a:spcPts val="0"/>
              </a:spcBef>
              <a:spcAft>
                <a:spcPts val="0"/>
              </a:spcAft>
              <a:buClr>
                <a:schemeClr val="dk1"/>
              </a:buClr>
              <a:buSzPts val="1400"/>
              <a:buChar char="○"/>
              <a:defRPr>
                <a:solidFill>
                  <a:schemeClr val="dk1"/>
                </a:solidFill>
              </a:defRPr>
            </a:lvl8pPr>
            <a:lvl9pPr marL="4114800" lvl="8" indent="-31750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9" r:id="rId9"/>
    <p:sldLayoutId id="2147483660" r:id="rId10"/>
    <p:sldLayoutId id="2147483661" r:id="rId11"/>
    <p:sldLayoutId id="2147483664" r:id="rId12"/>
    <p:sldLayoutId id="214748366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0.png"/><Relationship Id="rId5" Type="http://schemas.openxmlformats.org/officeDocument/2006/relationships/slideLayout" Target="../slideLayouts/slideLayout13.xml"/><Relationship Id="rId4" Type="http://schemas.openxmlformats.org/officeDocument/2006/relationships/tags" Target="../tags/tag5.xml"/></Relationships>
</file>

<file path=ppt/slides/_rels/slide2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slideLayout" Target="../slideLayouts/slideLayout13.xml"/><Relationship Id="rId4" Type="http://schemas.openxmlformats.org/officeDocument/2006/relationships/tags" Target="../tags/tag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0.png"/><Relationship Id="rId5" Type="http://schemas.openxmlformats.org/officeDocument/2006/relationships/slideLayout" Target="../slideLayouts/slideLayout13.xml"/><Relationship Id="rId4" Type="http://schemas.openxmlformats.org/officeDocument/2006/relationships/tags" Target="../tags/tag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82"/>
        <p:cNvGrpSpPr/>
        <p:nvPr/>
      </p:nvGrpSpPr>
      <p:grpSpPr>
        <a:xfrm>
          <a:off x="0" y="0"/>
          <a:ext cx="0" cy="0"/>
          <a:chOff x="0" y="0"/>
          <a:chExt cx="0" cy="0"/>
        </a:xfrm>
      </p:grpSpPr>
      <p:sp>
        <p:nvSpPr>
          <p:cNvPr id="83" name="Google Shape;83;p17"/>
          <p:cNvSpPr txBox="1">
            <a:spLocks noGrp="1"/>
          </p:cNvSpPr>
          <p:nvPr>
            <p:ph type="ctrTitle"/>
          </p:nvPr>
        </p:nvSpPr>
        <p:spPr>
          <a:xfrm>
            <a:off x="439783" y="1036319"/>
            <a:ext cx="8560904" cy="778131"/>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200" dirty="0">
                <a:solidFill>
                  <a:schemeClr val="accent5"/>
                </a:solidFill>
              </a:rPr>
              <a:t>Lecture 3:</a:t>
            </a:r>
            <a:r>
              <a:rPr lang="en-GB" sz="3200" dirty="0">
                <a:solidFill>
                  <a:schemeClr val="accent5"/>
                </a:solidFill>
              </a:rPr>
              <a:t>Project Management Concepts</a:t>
            </a:r>
            <a:endParaRPr sz="3200" dirty="0">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8046" y="231726"/>
            <a:ext cx="8773517" cy="686100"/>
          </a:xfrm>
        </p:spPr>
        <p:txBody>
          <a:bodyPr/>
          <a:lstStyle/>
          <a:p>
            <a:r>
              <a:rPr lang="en-ZA" sz="3200" dirty="0">
                <a:solidFill>
                  <a:schemeClr val="accent5"/>
                </a:solidFill>
              </a:rPr>
              <a:t>Project strategies?</a:t>
            </a:r>
          </a:p>
        </p:txBody>
      </p:sp>
      <p:sp>
        <p:nvSpPr>
          <p:cNvPr id="2" name="Content Placeholder 1"/>
          <p:cNvSpPr>
            <a:spLocks noGrp="1"/>
          </p:cNvSpPr>
          <p:nvPr>
            <p:ph idx="1"/>
          </p:nvPr>
        </p:nvSpPr>
        <p:spPr>
          <a:xfrm>
            <a:off x="148046" y="917827"/>
            <a:ext cx="8608054" cy="4080894"/>
          </a:xfrm>
        </p:spPr>
        <p:txBody>
          <a:bodyPr>
            <a:normAutofit/>
          </a:bodyPr>
          <a:lstStyle/>
          <a:p>
            <a:pPr marL="0" indent="0">
              <a:lnSpc>
                <a:spcPct val="150000"/>
              </a:lnSpc>
              <a:buNone/>
            </a:pPr>
            <a:r>
              <a:rPr lang="en-ZA" dirty="0"/>
              <a:t>Project Strategies are methods used to complete a project in the easiest, most efficient way within time and budget.</a:t>
            </a:r>
          </a:p>
          <a:p>
            <a:pPr marL="285750" indent="-285750">
              <a:lnSpc>
                <a:spcPct val="150000"/>
              </a:lnSpc>
            </a:pPr>
            <a:r>
              <a:rPr lang="en-ZA" sz="2000" dirty="0">
                <a:solidFill>
                  <a:schemeClr val="accent5"/>
                </a:solidFill>
              </a:rPr>
              <a:t>Incremental strategy</a:t>
            </a:r>
            <a:endParaRPr lang="en-ZA" sz="2000" dirty="0"/>
          </a:p>
          <a:p>
            <a:pPr marL="285750" indent="-285750">
              <a:lnSpc>
                <a:spcPct val="150000"/>
              </a:lnSpc>
            </a:pPr>
            <a:r>
              <a:rPr lang="en-ZA" sz="2000" dirty="0">
                <a:solidFill>
                  <a:schemeClr val="accent5"/>
                </a:solidFill>
              </a:rPr>
              <a:t>Iterative strategy</a:t>
            </a:r>
          </a:p>
          <a:p>
            <a:pPr marL="285750" indent="-285750">
              <a:lnSpc>
                <a:spcPct val="150000"/>
              </a:lnSpc>
            </a:pPr>
            <a:r>
              <a:rPr lang="en-ZA" sz="2000" dirty="0">
                <a:solidFill>
                  <a:schemeClr val="accent5"/>
                </a:solidFill>
              </a:rPr>
              <a:t>One-shot strategy </a:t>
            </a:r>
          </a:p>
          <a:p>
            <a:pPr marL="285750" indent="-285750">
              <a:lnSpc>
                <a:spcPct val="150000"/>
              </a:lnSpc>
            </a:pPr>
            <a:r>
              <a:rPr lang="en-ZA" sz="2000" dirty="0">
                <a:solidFill>
                  <a:schemeClr val="accent5"/>
                </a:solidFill>
              </a:rPr>
              <a:t>Phased Strategy</a:t>
            </a:r>
            <a:endParaRPr lang="en-ZA" sz="2000" dirty="0"/>
          </a:p>
          <a:p>
            <a:pPr marL="0" indent="0">
              <a:buNone/>
            </a:pPr>
            <a:endParaRPr lang="en-ZA" b="1" dirty="0"/>
          </a:p>
          <a:p>
            <a:pPr marL="0" indent="0">
              <a:buNone/>
            </a:pPr>
            <a:endParaRPr lang="en-ZA" b="1" dirty="0"/>
          </a:p>
          <a:p>
            <a:pPr marL="0" indent="0">
              <a:buNone/>
            </a:pPr>
            <a:endParaRPr lang="en-ZA" b="1" dirty="0"/>
          </a:p>
          <a:p>
            <a:pPr marL="257175" lvl="1" indent="0">
              <a:buNone/>
            </a:pPr>
            <a:endParaRPr lang="en-Z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424CC-7949-3E24-6669-2FB9C7CEE0F1}"/>
              </a:ext>
            </a:extLst>
          </p:cNvPr>
          <p:cNvSpPr>
            <a:spLocks noGrp="1"/>
          </p:cNvSpPr>
          <p:nvPr>
            <p:ph type="title"/>
          </p:nvPr>
        </p:nvSpPr>
        <p:spPr/>
        <p:txBody>
          <a:bodyPr/>
          <a:lstStyle/>
          <a:p>
            <a:r>
              <a:rPr lang="en-GB" sz="3200" dirty="0">
                <a:solidFill>
                  <a:schemeClr val="accent5"/>
                </a:solidFill>
              </a:rPr>
              <a:t>Project environments</a:t>
            </a:r>
          </a:p>
        </p:txBody>
      </p:sp>
      <p:sp>
        <p:nvSpPr>
          <p:cNvPr id="3" name="Content Placeholder 2">
            <a:extLst>
              <a:ext uri="{FF2B5EF4-FFF2-40B4-BE49-F238E27FC236}">
                <a16:creationId xmlns:a16="http://schemas.microsoft.com/office/drawing/2014/main" id="{0F783210-1DFD-FABE-5323-F86CB1AE9E2A}"/>
              </a:ext>
            </a:extLst>
          </p:cNvPr>
          <p:cNvSpPr>
            <a:spLocks noGrp="1"/>
          </p:cNvSpPr>
          <p:nvPr>
            <p:ph idx="1"/>
          </p:nvPr>
        </p:nvSpPr>
        <p:spPr/>
        <p:txBody>
          <a:bodyPr/>
          <a:lstStyle/>
          <a:p>
            <a:r>
              <a:rPr lang="en-GB" b="0" i="0" dirty="0">
                <a:solidFill>
                  <a:schemeClr val="tx1"/>
                </a:solidFill>
                <a:effectLst/>
                <a:latin typeface="robotoregular"/>
              </a:rPr>
              <a:t>Projects exist and operate in environments that may have an influence on them. </a:t>
            </a:r>
          </a:p>
          <a:p>
            <a:r>
              <a:rPr lang="en-GB" b="0" i="0" dirty="0">
                <a:solidFill>
                  <a:schemeClr val="tx1"/>
                </a:solidFill>
                <a:effectLst/>
                <a:latin typeface="robotoregular"/>
              </a:rPr>
              <a:t>Two major categories of influences are </a:t>
            </a:r>
            <a:r>
              <a:rPr lang="en-GB" sz="2000" dirty="0">
                <a:solidFill>
                  <a:schemeClr val="accent5"/>
                </a:solidFill>
              </a:rPr>
              <a:t>enterprise environmental factors </a:t>
            </a:r>
            <a:r>
              <a:rPr lang="en-GB" b="0" i="0" dirty="0">
                <a:solidFill>
                  <a:schemeClr val="tx1"/>
                </a:solidFill>
                <a:effectLst/>
                <a:latin typeface="robotoregular"/>
              </a:rPr>
              <a:t>(EEFs) and </a:t>
            </a:r>
            <a:r>
              <a:rPr lang="en-GB" sz="2000" dirty="0">
                <a:solidFill>
                  <a:schemeClr val="accent5"/>
                </a:solidFill>
              </a:rPr>
              <a:t>organizational process assets </a:t>
            </a:r>
            <a:r>
              <a:rPr lang="en-GB" b="0" i="0" dirty="0">
                <a:solidFill>
                  <a:schemeClr val="tx1"/>
                </a:solidFill>
                <a:effectLst/>
                <a:latin typeface="robotoregular"/>
              </a:rPr>
              <a:t>(OPAs).</a:t>
            </a:r>
          </a:p>
          <a:p>
            <a:r>
              <a:rPr lang="en-GB" dirty="0">
                <a:solidFill>
                  <a:schemeClr val="tx1"/>
                </a:solidFill>
                <a:latin typeface="robotoregular"/>
              </a:rPr>
              <a:t>Enterprise environmental factors (EEFs) refer to conditions, not under the control of the project team, that influence, constrain, or direct the project.</a:t>
            </a:r>
          </a:p>
        </p:txBody>
      </p:sp>
      <p:sp>
        <p:nvSpPr>
          <p:cNvPr id="4" name="Slide Number Placeholder 3">
            <a:extLst>
              <a:ext uri="{FF2B5EF4-FFF2-40B4-BE49-F238E27FC236}">
                <a16:creationId xmlns:a16="http://schemas.microsoft.com/office/drawing/2014/main" id="{3F6FA75F-DDF4-7752-4BEE-2DB4FF68CC7A}"/>
              </a:ext>
            </a:extLst>
          </p:cNvPr>
          <p:cNvSpPr>
            <a:spLocks noGrp="1"/>
          </p:cNvSpPr>
          <p:nvPr>
            <p:ph type="sldNum" sz="quarter" idx="12"/>
          </p:nvPr>
        </p:nvSpPr>
        <p:spPr/>
        <p:txBody>
          <a:bodyPr/>
          <a:lstStyle/>
          <a:p>
            <a:fld id="{8885D916-E60E-432A-A567-0183EA6E1E13}" type="slidenum">
              <a:rPr lang="en-ZA" smtClean="0"/>
              <a:pPr/>
              <a:t>11</a:t>
            </a:fld>
            <a:endParaRPr lang="en-ZA"/>
          </a:p>
        </p:txBody>
      </p:sp>
    </p:spTree>
    <p:extLst>
      <p:ext uri="{BB962C8B-B14F-4D97-AF65-F5344CB8AC3E}">
        <p14:creationId xmlns:p14="http://schemas.microsoft.com/office/powerpoint/2010/main" val="2956270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2EA11-5A7D-0079-D1BB-8B0632DF4FBC}"/>
              </a:ext>
            </a:extLst>
          </p:cNvPr>
          <p:cNvSpPr>
            <a:spLocks noGrp="1"/>
          </p:cNvSpPr>
          <p:nvPr>
            <p:ph type="title"/>
          </p:nvPr>
        </p:nvSpPr>
        <p:spPr/>
        <p:txBody>
          <a:bodyPr/>
          <a:lstStyle/>
          <a:p>
            <a:r>
              <a:rPr lang="en-GB" sz="3200" dirty="0">
                <a:solidFill>
                  <a:schemeClr val="accent5"/>
                </a:solidFill>
              </a:rPr>
              <a:t>Project influences</a:t>
            </a:r>
          </a:p>
        </p:txBody>
      </p:sp>
      <p:graphicFrame>
        <p:nvGraphicFramePr>
          <p:cNvPr id="7" name="Content Placeholder 6">
            <a:extLst>
              <a:ext uri="{FF2B5EF4-FFF2-40B4-BE49-F238E27FC236}">
                <a16:creationId xmlns:a16="http://schemas.microsoft.com/office/drawing/2014/main" id="{A0C5CBD4-A21C-323F-2123-B2DE59BB25FC}"/>
              </a:ext>
            </a:extLst>
          </p:cNvPr>
          <p:cNvGraphicFramePr>
            <a:graphicFrameLocks noGrp="1"/>
          </p:cNvGraphicFramePr>
          <p:nvPr>
            <p:ph idx="1"/>
            <p:extLst>
              <p:ext uri="{D42A27DB-BD31-4B8C-83A1-F6EECF244321}">
                <p14:modId xmlns:p14="http://schemas.microsoft.com/office/powerpoint/2010/main" val="3427347454"/>
              </p:ext>
            </p:extLst>
          </p:nvPr>
        </p:nvGraphicFramePr>
        <p:xfrm>
          <a:off x="387350" y="1489075"/>
          <a:ext cx="8369300" cy="3079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86F95AE1-12AE-3B3F-53BD-7E06E6460728}"/>
              </a:ext>
            </a:extLst>
          </p:cNvPr>
          <p:cNvSpPr>
            <a:spLocks noGrp="1"/>
          </p:cNvSpPr>
          <p:nvPr>
            <p:ph type="sldNum" sz="quarter" idx="12"/>
          </p:nvPr>
        </p:nvSpPr>
        <p:spPr/>
        <p:txBody>
          <a:bodyPr/>
          <a:lstStyle/>
          <a:p>
            <a:fld id="{8885D916-E60E-432A-A567-0183EA6E1E13}" type="slidenum">
              <a:rPr lang="en-ZA" smtClean="0"/>
              <a:pPr/>
              <a:t>12</a:t>
            </a:fld>
            <a:endParaRPr lang="en-ZA"/>
          </a:p>
        </p:txBody>
      </p:sp>
    </p:spTree>
    <p:extLst>
      <p:ext uri="{BB962C8B-B14F-4D97-AF65-F5344CB8AC3E}">
        <p14:creationId xmlns:p14="http://schemas.microsoft.com/office/powerpoint/2010/main" val="57617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3140-93BA-7628-12A0-0DA19ED7F9AB}"/>
              </a:ext>
            </a:extLst>
          </p:cNvPr>
          <p:cNvSpPr>
            <a:spLocks noGrp="1"/>
          </p:cNvSpPr>
          <p:nvPr>
            <p:ph type="title"/>
          </p:nvPr>
        </p:nvSpPr>
        <p:spPr/>
        <p:txBody>
          <a:bodyPr>
            <a:normAutofit fontScale="90000"/>
          </a:bodyPr>
          <a:lstStyle/>
          <a:p>
            <a:r>
              <a:rPr lang="en-GB" sz="3600" dirty="0">
                <a:solidFill>
                  <a:schemeClr val="accent5"/>
                </a:solidFill>
              </a:rPr>
              <a:t>Enterprise Environmental Factors  internal to the organisation </a:t>
            </a:r>
            <a:endParaRPr lang="en-GB" dirty="0"/>
          </a:p>
        </p:txBody>
      </p:sp>
      <p:sp>
        <p:nvSpPr>
          <p:cNvPr id="3" name="Content Placeholder 2">
            <a:extLst>
              <a:ext uri="{FF2B5EF4-FFF2-40B4-BE49-F238E27FC236}">
                <a16:creationId xmlns:a16="http://schemas.microsoft.com/office/drawing/2014/main" id="{232C7233-B6E7-0D2F-33D5-A93BA4B9D0E1}"/>
              </a:ext>
            </a:extLst>
          </p:cNvPr>
          <p:cNvSpPr>
            <a:spLocks noGrp="1"/>
          </p:cNvSpPr>
          <p:nvPr>
            <p:ph idx="1"/>
          </p:nvPr>
        </p:nvSpPr>
        <p:spPr/>
        <p:txBody>
          <a:bodyPr/>
          <a:lstStyle/>
          <a:p>
            <a:r>
              <a:rPr lang="en-GB" b="0" i="0" dirty="0">
                <a:solidFill>
                  <a:schemeClr val="tx1"/>
                </a:solidFill>
                <a:effectLst/>
                <a:latin typeface="robotoregular"/>
              </a:rPr>
              <a:t>Organizational culture, structure, and governance</a:t>
            </a:r>
          </a:p>
          <a:p>
            <a:r>
              <a:rPr lang="en-GB" dirty="0">
                <a:solidFill>
                  <a:schemeClr val="tx1"/>
                </a:solidFill>
                <a:latin typeface="robotoregular"/>
              </a:rPr>
              <a:t>Geographic distribution of facilities and resources</a:t>
            </a:r>
          </a:p>
          <a:p>
            <a:r>
              <a:rPr lang="en-GB" dirty="0">
                <a:solidFill>
                  <a:schemeClr val="tx1"/>
                </a:solidFill>
                <a:latin typeface="robotoregular"/>
              </a:rPr>
              <a:t>Infrastructure</a:t>
            </a:r>
          </a:p>
          <a:p>
            <a:r>
              <a:rPr lang="en-GB" dirty="0">
                <a:solidFill>
                  <a:schemeClr val="tx1"/>
                </a:solidFill>
                <a:latin typeface="robotoregular"/>
              </a:rPr>
              <a:t>Information Technology Software</a:t>
            </a:r>
          </a:p>
          <a:p>
            <a:r>
              <a:rPr lang="en-GB" dirty="0">
                <a:solidFill>
                  <a:schemeClr val="tx1"/>
                </a:solidFill>
                <a:latin typeface="robotoregular"/>
              </a:rPr>
              <a:t>Resource Availability</a:t>
            </a:r>
          </a:p>
          <a:p>
            <a:r>
              <a:rPr lang="en-GB" dirty="0">
                <a:solidFill>
                  <a:schemeClr val="tx1"/>
                </a:solidFill>
                <a:latin typeface="robotoregular"/>
              </a:rPr>
              <a:t>Employee capability</a:t>
            </a:r>
            <a:endParaRPr lang="en-GB" dirty="0">
              <a:solidFill>
                <a:schemeClr val="tx1"/>
              </a:solidFill>
            </a:endParaRPr>
          </a:p>
        </p:txBody>
      </p:sp>
      <p:sp>
        <p:nvSpPr>
          <p:cNvPr id="4" name="Slide Number Placeholder 3">
            <a:extLst>
              <a:ext uri="{FF2B5EF4-FFF2-40B4-BE49-F238E27FC236}">
                <a16:creationId xmlns:a16="http://schemas.microsoft.com/office/drawing/2014/main" id="{2F2FC105-BEB5-7B6B-B83D-8A3DDDDAEE05}"/>
              </a:ext>
            </a:extLst>
          </p:cNvPr>
          <p:cNvSpPr>
            <a:spLocks noGrp="1"/>
          </p:cNvSpPr>
          <p:nvPr>
            <p:ph type="sldNum" sz="quarter" idx="12"/>
          </p:nvPr>
        </p:nvSpPr>
        <p:spPr/>
        <p:txBody>
          <a:bodyPr/>
          <a:lstStyle/>
          <a:p>
            <a:fld id="{8885D916-E60E-432A-A567-0183EA6E1E13}" type="slidenum">
              <a:rPr lang="en-ZA" smtClean="0"/>
              <a:pPr/>
              <a:t>13</a:t>
            </a:fld>
            <a:endParaRPr lang="en-ZA"/>
          </a:p>
        </p:txBody>
      </p:sp>
    </p:spTree>
    <p:extLst>
      <p:ext uri="{BB962C8B-B14F-4D97-AF65-F5344CB8AC3E}">
        <p14:creationId xmlns:p14="http://schemas.microsoft.com/office/powerpoint/2010/main" val="2602047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24EF-7A93-A360-A5A7-4367E645BA8D}"/>
              </a:ext>
            </a:extLst>
          </p:cNvPr>
          <p:cNvSpPr>
            <a:spLocks noGrp="1"/>
          </p:cNvSpPr>
          <p:nvPr>
            <p:ph type="title"/>
          </p:nvPr>
        </p:nvSpPr>
        <p:spPr/>
        <p:txBody>
          <a:bodyPr>
            <a:normAutofit fontScale="90000"/>
          </a:bodyPr>
          <a:lstStyle/>
          <a:p>
            <a:r>
              <a:rPr lang="en-GB" sz="3200" dirty="0">
                <a:solidFill>
                  <a:schemeClr val="accent5"/>
                </a:solidFill>
              </a:rPr>
              <a:t>Enterprise Environmental Factors external to the organisation</a:t>
            </a:r>
          </a:p>
        </p:txBody>
      </p:sp>
      <p:sp>
        <p:nvSpPr>
          <p:cNvPr id="3" name="Content Placeholder 2">
            <a:extLst>
              <a:ext uri="{FF2B5EF4-FFF2-40B4-BE49-F238E27FC236}">
                <a16:creationId xmlns:a16="http://schemas.microsoft.com/office/drawing/2014/main" id="{FC653D2F-E8B3-4018-AA30-53A09366EEEF}"/>
              </a:ext>
            </a:extLst>
          </p:cNvPr>
          <p:cNvSpPr>
            <a:spLocks noGrp="1"/>
          </p:cNvSpPr>
          <p:nvPr>
            <p:ph idx="1"/>
          </p:nvPr>
        </p:nvSpPr>
        <p:spPr>
          <a:xfrm>
            <a:off x="387900" y="1227909"/>
            <a:ext cx="8368200" cy="3340815"/>
          </a:xfrm>
        </p:spPr>
        <p:txBody>
          <a:bodyPr/>
          <a:lstStyle/>
          <a:p>
            <a:r>
              <a:rPr lang="en-GB" dirty="0"/>
              <a:t>Marketplace conditions</a:t>
            </a:r>
          </a:p>
          <a:p>
            <a:r>
              <a:rPr lang="en-GB" dirty="0"/>
              <a:t>Social and cultural influences and issues</a:t>
            </a:r>
          </a:p>
          <a:p>
            <a:r>
              <a:rPr lang="en-GB" dirty="0"/>
              <a:t>Legal restrictions</a:t>
            </a:r>
          </a:p>
          <a:p>
            <a:r>
              <a:rPr lang="en-GB" dirty="0"/>
              <a:t>Commercial databases</a:t>
            </a:r>
          </a:p>
          <a:p>
            <a:r>
              <a:rPr lang="en-GB" dirty="0"/>
              <a:t>Academic research</a:t>
            </a:r>
          </a:p>
          <a:p>
            <a:r>
              <a:rPr lang="en-GB" dirty="0"/>
              <a:t>Government or Industry standards</a:t>
            </a:r>
          </a:p>
          <a:p>
            <a:r>
              <a:rPr lang="en-GB" dirty="0"/>
              <a:t>Financial considerations</a:t>
            </a:r>
          </a:p>
          <a:p>
            <a:r>
              <a:rPr lang="en-GB" dirty="0"/>
              <a:t>Physical environmental elements</a:t>
            </a:r>
          </a:p>
        </p:txBody>
      </p:sp>
      <p:sp>
        <p:nvSpPr>
          <p:cNvPr id="4" name="Slide Number Placeholder 3">
            <a:extLst>
              <a:ext uri="{FF2B5EF4-FFF2-40B4-BE49-F238E27FC236}">
                <a16:creationId xmlns:a16="http://schemas.microsoft.com/office/drawing/2014/main" id="{CF7C0789-2998-F876-2793-8B78D6CD3B97}"/>
              </a:ext>
            </a:extLst>
          </p:cNvPr>
          <p:cNvSpPr>
            <a:spLocks noGrp="1"/>
          </p:cNvSpPr>
          <p:nvPr>
            <p:ph type="sldNum" sz="quarter" idx="12"/>
          </p:nvPr>
        </p:nvSpPr>
        <p:spPr/>
        <p:txBody>
          <a:bodyPr/>
          <a:lstStyle/>
          <a:p>
            <a:fld id="{8885D916-E60E-432A-A567-0183EA6E1E13}" type="slidenum">
              <a:rPr lang="en-ZA" smtClean="0"/>
              <a:pPr/>
              <a:t>14</a:t>
            </a:fld>
            <a:endParaRPr lang="en-ZA"/>
          </a:p>
        </p:txBody>
      </p:sp>
    </p:spTree>
    <p:extLst>
      <p:ext uri="{BB962C8B-B14F-4D97-AF65-F5344CB8AC3E}">
        <p14:creationId xmlns:p14="http://schemas.microsoft.com/office/powerpoint/2010/main" val="181282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6">
            <a:extLst>
              <a:ext uri="{FF2B5EF4-FFF2-40B4-BE49-F238E27FC236}">
                <a16:creationId xmlns:a16="http://schemas.microsoft.com/office/drawing/2014/main" id="{C6E89A2A-6227-F4FA-F7DC-C768C61A22FD}"/>
              </a:ext>
            </a:extLst>
          </p:cNvPr>
          <p:cNvSpPr>
            <a:spLocks noGrp="1"/>
          </p:cNvSpPr>
          <p:nvPr>
            <p:ph type="title"/>
          </p:nvPr>
        </p:nvSpPr>
        <p:spPr>
          <a:xfrm>
            <a:off x="1703614" y="95793"/>
            <a:ext cx="3582489" cy="656953"/>
          </a:xfrm>
        </p:spPr>
        <p:txBody>
          <a:bodyPr>
            <a:normAutofit/>
          </a:bodyPr>
          <a:lstStyle/>
          <a:p>
            <a:pPr eaLnBrk="1" hangingPunct="1"/>
            <a:r>
              <a:rPr lang="en-US" altLang="en-US" sz="2900" dirty="0">
                <a:solidFill>
                  <a:schemeClr val="accent5"/>
                </a:solidFill>
              </a:rPr>
              <a:t>Project Attributes</a:t>
            </a:r>
          </a:p>
        </p:txBody>
      </p:sp>
      <p:sp>
        <p:nvSpPr>
          <p:cNvPr id="22531" name="Content Placeholder 7">
            <a:extLst>
              <a:ext uri="{FF2B5EF4-FFF2-40B4-BE49-F238E27FC236}">
                <a16:creationId xmlns:a16="http://schemas.microsoft.com/office/drawing/2014/main" id="{616AAD66-FF46-42F8-28AB-DF455B9E97C7}"/>
              </a:ext>
            </a:extLst>
          </p:cNvPr>
          <p:cNvSpPr>
            <a:spLocks noGrp="1"/>
          </p:cNvSpPr>
          <p:nvPr>
            <p:ph idx="1"/>
          </p:nvPr>
        </p:nvSpPr>
        <p:spPr>
          <a:xfrm>
            <a:off x="104503" y="857250"/>
            <a:ext cx="8673737" cy="3775710"/>
          </a:xfrm>
        </p:spPr>
        <p:txBody>
          <a:bodyPr>
            <a:normAutofit/>
          </a:bodyPr>
          <a:lstStyle/>
          <a:p>
            <a:pPr marL="539354" indent="-276225">
              <a:buFont typeface="Arial" panose="020B0604020202020204" pitchFamily="34" charset="0"/>
              <a:buChar char="•"/>
              <a:defRPr/>
            </a:pPr>
            <a:r>
              <a:rPr lang="en-GB" sz="2000" dirty="0"/>
              <a:t>A project attribute refers to a characteristic or feature of a project that helps describe and define its nature, scope, and key parameters.</a:t>
            </a:r>
            <a:endParaRPr lang="en-US" altLang="en-US" sz="2000" dirty="0"/>
          </a:p>
          <a:p>
            <a:pPr marL="896938" indent="-357188">
              <a:buFont typeface="Wingdings" panose="05000000000000000000" pitchFamily="2" charset="2"/>
              <a:buChar char="ü"/>
              <a:defRPr/>
            </a:pPr>
            <a:r>
              <a:rPr lang="en-US" altLang="en-US" sz="2100" dirty="0"/>
              <a:t>Clear objective</a:t>
            </a:r>
          </a:p>
          <a:p>
            <a:pPr marL="896938" indent="-357188">
              <a:buFont typeface="Wingdings" panose="05000000000000000000" pitchFamily="2" charset="2"/>
              <a:buChar char="ü"/>
              <a:defRPr/>
            </a:pPr>
            <a:r>
              <a:rPr lang="en-US" altLang="en-US" sz="2100" dirty="0"/>
              <a:t>Series of interdependent tasks</a:t>
            </a:r>
          </a:p>
          <a:p>
            <a:pPr marL="896938" indent="-357188">
              <a:buFont typeface="Wingdings" panose="05000000000000000000" pitchFamily="2" charset="2"/>
              <a:buChar char="ü"/>
              <a:defRPr/>
            </a:pPr>
            <a:r>
              <a:rPr lang="en-US" altLang="en-US" sz="2100" dirty="0"/>
              <a:t>Various resources</a:t>
            </a:r>
          </a:p>
          <a:p>
            <a:pPr marL="896938" indent="-357188">
              <a:buFont typeface="Wingdings" panose="05000000000000000000" pitchFamily="2" charset="2"/>
              <a:buChar char="ü"/>
              <a:defRPr/>
            </a:pPr>
            <a:r>
              <a:rPr lang="en-US" altLang="en-US" sz="2100" dirty="0"/>
              <a:t>Specific time frame</a:t>
            </a:r>
          </a:p>
          <a:p>
            <a:pPr marL="896938" indent="-357188">
              <a:buFont typeface="Wingdings" panose="05000000000000000000" pitchFamily="2" charset="2"/>
              <a:buChar char="ü"/>
              <a:defRPr/>
            </a:pPr>
            <a:r>
              <a:rPr lang="en-US" altLang="en-US" sz="2100" dirty="0"/>
              <a:t>Unique, one-time endeavor</a:t>
            </a:r>
          </a:p>
          <a:p>
            <a:pPr marL="896938" indent="-357188">
              <a:buFont typeface="Wingdings" panose="05000000000000000000" pitchFamily="2" charset="2"/>
              <a:buChar char="ü"/>
              <a:defRPr/>
            </a:pPr>
            <a:r>
              <a:rPr lang="en-US" altLang="en-US" sz="2100" dirty="0"/>
              <a:t>Sponsor or customer</a:t>
            </a:r>
          </a:p>
          <a:p>
            <a:pPr marL="896938" indent="-357188">
              <a:buFont typeface="Wingdings" panose="05000000000000000000" pitchFamily="2" charset="2"/>
              <a:buChar char="ü"/>
              <a:defRPr/>
            </a:pPr>
            <a:r>
              <a:rPr lang="en-US" altLang="en-US" sz="2100" dirty="0"/>
              <a:t>Degree of uncertainty</a:t>
            </a:r>
          </a:p>
        </p:txBody>
      </p:sp>
    </p:spTree>
  </p:cSld>
  <p:clrMapOvr>
    <a:masterClrMapping/>
  </p:clrMapOvr>
  <p:transition spd="slow" advTm="54367"/>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a:extLst>
              <a:ext uri="{FF2B5EF4-FFF2-40B4-BE49-F238E27FC236}">
                <a16:creationId xmlns:a16="http://schemas.microsoft.com/office/drawing/2014/main" id="{E4799D9D-1CAE-B181-16EC-7D3523CA193F}"/>
              </a:ext>
            </a:extLst>
          </p:cNvPr>
          <p:cNvSpPr>
            <a:spLocks noGrp="1"/>
          </p:cNvSpPr>
          <p:nvPr>
            <p:ph type="title"/>
          </p:nvPr>
        </p:nvSpPr>
        <p:spPr>
          <a:xfrm>
            <a:off x="326940" y="118390"/>
            <a:ext cx="8368200" cy="686100"/>
          </a:xfrm>
        </p:spPr>
        <p:txBody>
          <a:bodyPr/>
          <a:lstStyle/>
          <a:p>
            <a:pPr eaLnBrk="1" hangingPunct="1"/>
            <a:r>
              <a:rPr lang="en-US" altLang="en-US" sz="2900" dirty="0">
                <a:solidFill>
                  <a:schemeClr val="accent5"/>
                </a:solidFill>
              </a:rPr>
              <a:t>Balancing Project Constraints</a:t>
            </a:r>
          </a:p>
        </p:txBody>
      </p:sp>
      <p:pic>
        <p:nvPicPr>
          <p:cNvPr id="3" name="Picture 2">
            <a:extLst>
              <a:ext uri="{FF2B5EF4-FFF2-40B4-BE49-F238E27FC236}">
                <a16:creationId xmlns:a16="http://schemas.microsoft.com/office/drawing/2014/main" id="{DBC6CC8B-97F9-2A75-DBE2-392D7055BD42}"/>
              </a:ext>
            </a:extLst>
          </p:cNvPr>
          <p:cNvPicPr>
            <a:picLocks noChangeAspect="1"/>
          </p:cNvPicPr>
          <p:nvPr/>
        </p:nvPicPr>
        <p:blipFill>
          <a:blip r:embed="rId3"/>
          <a:stretch>
            <a:fillRect/>
          </a:stretch>
        </p:blipFill>
        <p:spPr>
          <a:xfrm>
            <a:off x="2574352" y="947471"/>
            <a:ext cx="3591317" cy="3888940"/>
          </a:xfrm>
          <a:prstGeom prst="rect">
            <a:avLst/>
          </a:prstGeom>
        </p:spPr>
      </p:pic>
    </p:spTree>
  </p:cSld>
  <p:clrMapOvr>
    <a:masterClrMapping/>
  </p:clrMapOvr>
  <p:transition spd="slow" advTm="327"/>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3">
            <a:extLst>
              <a:ext uri="{FF2B5EF4-FFF2-40B4-BE49-F238E27FC236}">
                <a16:creationId xmlns:a16="http://schemas.microsoft.com/office/drawing/2014/main" id="{AA5C3284-330F-CE58-E261-DD6FDB77C98E}"/>
              </a:ext>
            </a:extLst>
          </p:cNvPr>
          <p:cNvSpPr>
            <a:spLocks noGrp="1"/>
          </p:cNvSpPr>
          <p:nvPr>
            <p:ph type="title"/>
          </p:nvPr>
        </p:nvSpPr>
        <p:spPr>
          <a:xfrm>
            <a:off x="309523" y="161934"/>
            <a:ext cx="8368200" cy="686100"/>
          </a:xfrm>
        </p:spPr>
        <p:txBody>
          <a:bodyPr>
            <a:normAutofit/>
          </a:bodyPr>
          <a:lstStyle/>
          <a:p>
            <a:pPr eaLnBrk="1" hangingPunct="1"/>
            <a:r>
              <a:rPr lang="en-US" altLang="en-US" sz="2900" dirty="0">
                <a:solidFill>
                  <a:schemeClr val="accent5"/>
                </a:solidFill>
              </a:rPr>
              <a:t>Overview of Project Life Cycle</a:t>
            </a:r>
          </a:p>
        </p:txBody>
      </p:sp>
      <p:pic>
        <p:nvPicPr>
          <p:cNvPr id="3" name="Picture 2">
            <a:extLst>
              <a:ext uri="{FF2B5EF4-FFF2-40B4-BE49-F238E27FC236}">
                <a16:creationId xmlns:a16="http://schemas.microsoft.com/office/drawing/2014/main" id="{905A99A1-9B22-FA02-81E7-72E5B1E71162}"/>
              </a:ext>
            </a:extLst>
          </p:cNvPr>
          <p:cNvPicPr>
            <a:picLocks noChangeAspect="1"/>
          </p:cNvPicPr>
          <p:nvPr/>
        </p:nvPicPr>
        <p:blipFill>
          <a:blip r:embed="rId3"/>
          <a:stretch>
            <a:fillRect/>
          </a:stretch>
        </p:blipFill>
        <p:spPr>
          <a:xfrm>
            <a:off x="1317716" y="848034"/>
            <a:ext cx="5736227" cy="3888795"/>
          </a:xfrm>
          <a:prstGeom prst="rect">
            <a:avLst/>
          </a:prstGeom>
        </p:spPr>
      </p:pic>
    </p:spTree>
  </p:cSld>
  <p:clrMapOvr>
    <a:masterClrMapping/>
  </p:clrMapOvr>
  <p:transition spd="slow" advTm="358"/>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07AB-2B22-F6FC-CC2A-FA4BB7C5D0BA}"/>
              </a:ext>
            </a:extLst>
          </p:cNvPr>
          <p:cNvSpPr>
            <a:spLocks noGrp="1"/>
          </p:cNvSpPr>
          <p:nvPr>
            <p:ph type="title"/>
          </p:nvPr>
        </p:nvSpPr>
        <p:spPr>
          <a:xfrm>
            <a:off x="283397" y="152222"/>
            <a:ext cx="8368200" cy="686100"/>
          </a:xfrm>
        </p:spPr>
        <p:txBody>
          <a:bodyPr/>
          <a:lstStyle/>
          <a:p>
            <a:r>
              <a:rPr lang="en-US" altLang="en-US" sz="2900" dirty="0">
                <a:solidFill>
                  <a:schemeClr val="accent5"/>
                </a:solidFill>
              </a:rPr>
              <a:t>Project Selection</a:t>
            </a:r>
            <a:endParaRPr lang="en-GB" sz="2900" dirty="0">
              <a:solidFill>
                <a:schemeClr val="accent5"/>
              </a:solidFill>
            </a:endParaRPr>
          </a:p>
        </p:txBody>
      </p:sp>
      <p:sp>
        <p:nvSpPr>
          <p:cNvPr id="3" name="Slide Number Placeholder 2">
            <a:extLst>
              <a:ext uri="{FF2B5EF4-FFF2-40B4-BE49-F238E27FC236}">
                <a16:creationId xmlns:a16="http://schemas.microsoft.com/office/drawing/2014/main" id="{5AE86D1A-B8A7-0387-2181-8FE3B01315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dirty="0"/>
          </a:p>
        </p:txBody>
      </p:sp>
      <p:sp>
        <p:nvSpPr>
          <p:cNvPr id="4" name="Content Placeholder 3">
            <a:extLst>
              <a:ext uri="{FF2B5EF4-FFF2-40B4-BE49-F238E27FC236}">
                <a16:creationId xmlns:a16="http://schemas.microsoft.com/office/drawing/2014/main" id="{54B32E3D-8C4E-C203-1933-8DDA714A341D}"/>
              </a:ext>
            </a:extLst>
          </p:cNvPr>
          <p:cNvSpPr txBox="1">
            <a:spLocks/>
          </p:cNvSpPr>
          <p:nvPr/>
        </p:nvSpPr>
        <p:spPr>
          <a:xfrm>
            <a:off x="457200" y="779654"/>
            <a:ext cx="4646023" cy="436384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buClr>
                <a:schemeClr val="tx1"/>
              </a:buClr>
              <a:buFont typeface="Arial" panose="020B0604020202020204" pitchFamily="34" charset="0"/>
              <a:buChar char="•"/>
            </a:pPr>
            <a:r>
              <a:rPr lang="en-US" altLang="en-US" sz="1800" dirty="0">
                <a:solidFill>
                  <a:schemeClr val="tx1"/>
                </a:solidFill>
              </a:rPr>
              <a:t>Evaluate needs, costs, benefits</a:t>
            </a:r>
          </a:p>
          <a:p>
            <a:pPr marL="285750" indent="-285750">
              <a:lnSpc>
                <a:spcPct val="150000"/>
              </a:lnSpc>
              <a:buClr>
                <a:schemeClr val="tx1"/>
              </a:buClr>
              <a:buFont typeface="Arial" panose="020B0604020202020204" pitchFamily="34" charset="0"/>
              <a:buChar char="•"/>
            </a:pPr>
            <a:r>
              <a:rPr lang="en-US" altLang="en-US" sz="1800" dirty="0">
                <a:solidFill>
                  <a:schemeClr val="tx1"/>
                </a:solidFill>
              </a:rPr>
              <a:t>Determine which are projects</a:t>
            </a:r>
          </a:p>
          <a:p>
            <a:pPr marL="285750" indent="-285750">
              <a:lnSpc>
                <a:spcPct val="150000"/>
              </a:lnSpc>
              <a:buClr>
                <a:schemeClr val="tx1"/>
              </a:buClr>
              <a:buFont typeface="Arial" panose="020B0604020202020204" pitchFamily="34" charset="0"/>
              <a:buChar char="•"/>
            </a:pPr>
            <a:r>
              <a:rPr lang="en-US" altLang="en-US" sz="1800" dirty="0">
                <a:solidFill>
                  <a:schemeClr val="tx1"/>
                </a:solidFill>
              </a:rPr>
              <a:t>Select project</a:t>
            </a:r>
          </a:p>
          <a:p>
            <a:pPr marL="809625" lvl="1" indent="-365125">
              <a:lnSpc>
                <a:spcPct val="150000"/>
              </a:lnSpc>
              <a:buClr>
                <a:schemeClr val="tx1"/>
              </a:buClr>
              <a:buFont typeface="Wingdings" panose="05000000000000000000" pitchFamily="2" charset="2"/>
              <a:buChar char="ü"/>
            </a:pPr>
            <a:r>
              <a:rPr lang="en-US" altLang="en-US" sz="1800" dirty="0">
                <a:solidFill>
                  <a:schemeClr val="tx1"/>
                </a:solidFill>
              </a:rPr>
              <a:t>Develop criteria</a:t>
            </a:r>
          </a:p>
          <a:p>
            <a:pPr marL="809625" lvl="1" indent="-365125">
              <a:lnSpc>
                <a:spcPct val="150000"/>
              </a:lnSpc>
              <a:buClr>
                <a:schemeClr val="tx1"/>
              </a:buClr>
              <a:buFont typeface="Wingdings" panose="05000000000000000000" pitchFamily="2" charset="2"/>
              <a:buChar char="ü"/>
            </a:pPr>
            <a:r>
              <a:rPr lang="en-US" altLang="en-US" sz="1800" dirty="0">
                <a:solidFill>
                  <a:schemeClr val="tx1"/>
                </a:solidFill>
              </a:rPr>
              <a:t>List assumptions</a:t>
            </a:r>
          </a:p>
          <a:p>
            <a:pPr marL="809625" lvl="1" indent="-365125">
              <a:lnSpc>
                <a:spcPct val="150000"/>
              </a:lnSpc>
              <a:buClr>
                <a:schemeClr val="tx1"/>
              </a:buClr>
              <a:buFont typeface="Wingdings" panose="05000000000000000000" pitchFamily="2" charset="2"/>
              <a:buChar char="ü"/>
            </a:pPr>
            <a:r>
              <a:rPr lang="en-US" altLang="en-US" sz="1800" dirty="0">
                <a:solidFill>
                  <a:schemeClr val="tx1"/>
                </a:solidFill>
              </a:rPr>
              <a:t>Gather data</a:t>
            </a:r>
          </a:p>
          <a:p>
            <a:pPr marL="285750" lvl="1" indent="-285750" eaLnBrk="1" hangingPunct="1">
              <a:lnSpc>
                <a:spcPct val="150000"/>
              </a:lnSpc>
              <a:buClr>
                <a:schemeClr val="tx1"/>
              </a:buClr>
              <a:buFont typeface="Arial" panose="020B0604020202020204" pitchFamily="34" charset="0"/>
              <a:buChar char="•"/>
            </a:pPr>
            <a:r>
              <a:rPr lang="en-US" altLang="en-US" sz="1800" dirty="0">
                <a:solidFill>
                  <a:schemeClr val="tx1"/>
                </a:solidFill>
              </a:rPr>
              <a:t>Evaluate each opportunity</a:t>
            </a:r>
          </a:p>
          <a:p>
            <a:pPr marL="285750" indent="-285750" eaLnBrk="1" hangingPunct="1">
              <a:lnSpc>
                <a:spcPct val="150000"/>
              </a:lnSpc>
              <a:buClr>
                <a:schemeClr val="tx1"/>
              </a:buClr>
              <a:buFont typeface="Arial" panose="020B0604020202020204" pitchFamily="34" charset="0"/>
              <a:buChar char="•"/>
            </a:pPr>
            <a:r>
              <a:rPr lang="en-US" altLang="en-US" sz="1800" dirty="0">
                <a:solidFill>
                  <a:schemeClr val="tx1"/>
                </a:solidFill>
              </a:rPr>
              <a:t>Combine “gut” feelings and quantitative information to make decision</a:t>
            </a:r>
          </a:p>
          <a:p>
            <a:pPr marL="285750" indent="-285750" eaLnBrk="1" hangingPunct="1">
              <a:lnSpc>
                <a:spcPct val="150000"/>
              </a:lnSpc>
              <a:buClr>
                <a:schemeClr val="tx1"/>
              </a:buClr>
              <a:buFont typeface="Arial" panose="020B0604020202020204" pitchFamily="34" charset="0"/>
              <a:buChar char="•"/>
            </a:pPr>
            <a:r>
              <a:rPr lang="en-US" altLang="en-US" sz="1800" dirty="0">
                <a:solidFill>
                  <a:schemeClr val="tx1"/>
                </a:solidFill>
              </a:rPr>
              <a:t>Occurs at stage 1 of project lifecycle</a:t>
            </a:r>
          </a:p>
          <a:p>
            <a:pPr marL="285750" indent="-285750" eaLnBrk="1" hangingPunct="1">
              <a:lnSpc>
                <a:spcPct val="150000"/>
              </a:lnSpc>
              <a:buClr>
                <a:schemeClr val="tx1"/>
              </a:buClr>
              <a:buFont typeface="Arial" panose="020B0604020202020204" pitchFamily="34" charset="0"/>
              <a:buChar char="•"/>
            </a:pPr>
            <a:endParaRPr lang="en-US" altLang="en-US" sz="1800" dirty="0">
              <a:solidFill>
                <a:schemeClr val="tx1"/>
              </a:solidFill>
            </a:endParaRPr>
          </a:p>
          <a:p>
            <a:endParaRPr lang="en-US" altLang="en-US" dirty="0"/>
          </a:p>
        </p:txBody>
      </p:sp>
      <p:sp>
        <p:nvSpPr>
          <p:cNvPr id="5" name="Content Placeholder 3">
            <a:extLst>
              <a:ext uri="{FF2B5EF4-FFF2-40B4-BE49-F238E27FC236}">
                <a16:creationId xmlns:a16="http://schemas.microsoft.com/office/drawing/2014/main" id="{69CEFE1A-D4BF-8227-42E3-E4292C34A5F4}"/>
              </a:ext>
            </a:extLst>
          </p:cNvPr>
          <p:cNvSpPr txBox="1">
            <a:spLocks/>
          </p:cNvSpPr>
          <p:nvPr/>
        </p:nvSpPr>
        <p:spPr>
          <a:xfrm>
            <a:off x="4180114" y="969373"/>
            <a:ext cx="3278777" cy="3394472"/>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ltLang="en-US" dirty="0"/>
          </a:p>
        </p:txBody>
      </p:sp>
      <p:pic>
        <p:nvPicPr>
          <p:cNvPr id="9" name="Picture 8">
            <a:extLst>
              <a:ext uri="{FF2B5EF4-FFF2-40B4-BE49-F238E27FC236}">
                <a16:creationId xmlns:a16="http://schemas.microsoft.com/office/drawing/2014/main" id="{849F73C2-860B-749F-40E1-18F5FBE8CB8C}"/>
              </a:ext>
            </a:extLst>
          </p:cNvPr>
          <p:cNvPicPr>
            <a:picLocks noChangeAspect="1"/>
          </p:cNvPicPr>
          <p:nvPr/>
        </p:nvPicPr>
        <p:blipFill>
          <a:blip r:embed="rId3"/>
          <a:stretch>
            <a:fillRect/>
          </a:stretch>
        </p:blipFill>
        <p:spPr>
          <a:xfrm>
            <a:off x="4043287" y="1925073"/>
            <a:ext cx="4854361" cy="1524132"/>
          </a:xfrm>
          <a:prstGeom prst="rect">
            <a:avLst/>
          </a:prstGeom>
        </p:spPr>
      </p:pic>
    </p:spTree>
    <p:extLst>
      <p:ext uri="{BB962C8B-B14F-4D97-AF65-F5344CB8AC3E}">
        <p14:creationId xmlns:p14="http://schemas.microsoft.com/office/powerpoint/2010/main" val="847768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E0F5-F049-7D4B-AD87-1F715EE07826}"/>
              </a:ext>
            </a:extLst>
          </p:cNvPr>
          <p:cNvSpPr>
            <a:spLocks noGrp="1"/>
          </p:cNvSpPr>
          <p:nvPr>
            <p:ph type="title"/>
          </p:nvPr>
        </p:nvSpPr>
        <p:spPr/>
        <p:txBody>
          <a:bodyPr/>
          <a:lstStyle/>
          <a:p>
            <a:r>
              <a:rPr lang="en-GB" sz="2900" dirty="0">
                <a:solidFill>
                  <a:schemeClr val="accent5"/>
                </a:solidFill>
              </a:rPr>
              <a:t>Request For Proposal</a:t>
            </a:r>
          </a:p>
        </p:txBody>
      </p:sp>
      <p:sp>
        <p:nvSpPr>
          <p:cNvPr id="3" name="Content Placeholder 2">
            <a:extLst>
              <a:ext uri="{FF2B5EF4-FFF2-40B4-BE49-F238E27FC236}">
                <a16:creationId xmlns:a16="http://schemas.microsoft.com/office/drawing/2014/main" id="{DFC8D183-9FA5-BE15-67CD-26F06D4BE183}"/>
              </a:ext>
            </a:extLst>
          </p:cNvPr>
          <p:cNvSpPr>
            <a:spLocks noGrp="1"/>
          </p:cNvSpPr>
          <p:nvPr>
            <p:ph idx="1"/>
          </p:nvPr>
        </p:nvSpPr>
        <p:spPr/>
        <p:txBody>
          <a:bodyPr/>
          <a:lstStyle/>
          <a:p>
            <a:pPr algn="just"/>
            <a:r>
              <a:rPr lang="en-GB" dirty="0"/>
              <a:t>A Request for Proposal (RFP) is a formal document that organizations use to solicit proposals from potential vendors or service providers for the procurement of goods, services, or projects.</a:t>
            </a:r>
          </a:p>
          <a:p>
            <a:pPr algn="just"/>
            <a:r>
              <a:rPr lang="en-GB" dirty="0"/>
              <a:t>RFP outlines the requirements, specifications, and criteria that the organization is seeking, and it serves as an invitation for interested parties to submit detailed proposals outlining how they can meet those requirements.</a:t>
            </a:r>
          </a:p>
          <a:p>
            <a:pPr algn="just"/>
            <a:r>
              <a:rPr lang="en-US" altLang="en-US" dirty="0"/>
              <a:t>An RFP states, comprehensively and in detail, what is required, from the customer’s point of view, to address the identified need. </a:t>
            </a:r>
          </a:p>
          <a:p>
            <a:pPr algn="just"/>
            <a:endParaRPr lang="en-GB" dirty="0"/>
          </a:p>
        </p:txBody>
      </p:sp>
    </p:spTree>
    <p:extLst>
      <p:ext uri="{BB962C8B-B14F-4D97-AF65-F5344CB8AC3E}">
        <p14:creationId xmlns:p14="http://schemas.microsoft.com/office/powerpoint/2010/main" val="21100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80750" y="1929725"/>
            <a:ext cx="8222100" cy="742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840"/>
              <a:t>Key topics covered in this lecture</a:t>
            </a:r>
            <a:endParaRPr sz="3840" dirty="0"/>
          </a:p>
        </p:txBody>
      </p:sp>
      <p:sp>
        <p:nvSpPr>
          <p:cNvPr id="90" name="Google Shape;9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a:extLst>
              <a:ext uri="{FF2B5EF4-FFF2-40B4-BE49-F238E27FC236}">
                <a16:creationId xmlns:a16="http://schemas.microsoft.com/office/drawing/2014/main" id="{57295748-3C8A-EAAB-C7E3-85241D2A5C52}"/>
              </a:ext>
            </a:extLst>
          </p:cNvPr>
          <p:cNvSpPr>
            <a:spLocks noGrp="1"/>
          </p:cNvSpPr>
          <p:nvPr>
            <p:ph type="title"/>
          </p:nvPr>
        </p:nvSpPr>
        <p:spPr>
          <a:xfrm>
            <a:off x="387900" y="231726"/>
            <a:ext cx="8368200" cy="686100"/>
          </a:xfrm>
        </p:spPr>
        <p:txBody>
          <a:bodyPr>
            <a:normAutofit/>
          </a:bodyPr>
          <a:lstStyle/>
          <a:p>
            <a:pPr eaLnBrk="1" hangingPunct="1"/>
            <a:r>
              <a:rPr lang="en-US" altLang="en-US" sz="2900" dirty="0">
                <a:solidFill>
                  <a:schemeClr val="accent5"/>
                </a:solidFill>
              </a:rPr>
              <a:t>Preparing a Request for Proposal</a:t>
            </a:r>
          </a:p>
        </p:txBody>
      </p:sp>
      <p:sp>
        <p:nvSpPr>
          <p:cNvPr id="34819" name="Content Placeholder 4">
            <a:extLst>
              <a:ext uri="{FF2B5EF4-FFF2-40B4-BE49-F238E27FC236}">
                <a16:creationId xmlns:a16="http://schemas.microsoft.com/office/drawing/2014/main" id="{3CC87B54-4BAA-6A3A-E78D-22D291ACC4EC}"/>
              </a:ext>
            </a:extLst>
          </p:cNvPr>
          <p:cNvSpPr>
            <a:spLocks noGrp="1"/>
          </p:cNvSpPr>
          <p:nvPr>
            <p:ph idx="1"/>
          </p:nvPr>
        </p:nvSpPr>
        <p:spPr>
          <a:xfrm>
            <a:off x="387900" y="1144125"/>
            <a:ext cx="8368200" cy="3424599"/>
          </a:xfrm>
        </p:spPr>
        <p:txBody>
          <a:bodyPr/>
          <a:lstStyle/>
          <a:p>
            <a:r>
              <a:rPr lang="en-US" altLang="en-US" dirty="0">
                <a:latin typeface="Times New Roman" panose="02020603050405020304" pitchFamily="18" charset="0"/>
                <a:cs typeface="Times New Roman" panose="02020603050405020304" pitchFamily="18" charset="0"/>
              </a:rPr>
              <a:t>Decision made to outsource to external resource</a:t>
            </a:r>
          </a:p>
          <a:p>
            <a:r>
              <a:rPr lang="en-US" altLang="en-US" dirty="0">
                <a:latin typeface="Times New Roman" panose="02020603050405020304" pitchFamily="18" charset="0"/>
                <a:cs typeface="Times New Roman" panose="02020603050405020304" pitchFamily="18" charset="0"/>
              </a:rPr>
              <a:t>Comprehensively describe project requirements</a:t>
            </a:r>
          </a:p>
          <a:p>
            <a:pPr lvl="1" eaLnBrk="1" hangingPunct="1"/>
            <a:r>
              <a:rPr lang="en-US" altLang="en-US" dirty="0">
                <a:latin typeface="Times New Roman" panose="02020603050405020304" pitchFamily="18" charset="0"/>
                <a:cs typeface="Times New Roman" panose="02020603050405020304" pitchFamily="18" charset="0"/>
              </a:rPr>
              <a:t>Includes need, problem, or opportunity description</a:t>
            </a:r>
          </a:p>
          <a:p>
            <a:pPr lvl="1" eaLnBrk="1" hangingPunct="1"/>
            <a:r>
              <a:rPr lang="en-US" altLang="en-US" dirty="0">
                <a:latin typeface="Times New Roman" panose="02020603050405020304" pitchFamily="18" charset="0"/>
                <a:cs typeface="Times New Roman" panose="02020603050405020304" pitchFamily="18" charset="0"/>
              </a:rPr>
              <a:t>Allows contractors to develop a thorough proposal</a:t>
            </a:r>
          </a:p>
          <a:p>
            <a:pPr lvl="1" eaLnBrk="1" hangingPunct="1"/>
            <a:r>
              <a:rPr lang="en-US" altLang="en-US" dirty="0">
                <a:latin typeface="Times New Roman" panose="02020603050405020304" pitchFamily="18" charset="0"/>
                <a:cs typeface="Times New Roman" panose="02020603050405020304" pitchFamily="18" charset="0"/>
              </a:rPr>
              <a:t>Facilitates the development of evaluation criteria</a:t>
            </a:r>
          </a:p>
          <a:p>
            <a:r>
              <a:rPr lang="en-US" altLang="en-US" dirty="0">
                <a:latin typeface="Times New Roman" panose="02020603050405020304" pitchFamily="18" charset="0"/>
                <a:cs typeface="Times New Roman" panose="02020603050405020304" pitchFamily="18" charset="0"/>
              </a:rPr>
              <a:t>May be communicated informally or formally, in writing or verbally.</a:t>
            </a:r>
          </a:p>
          <a:p>
            <a:r>
              <a:rPr lang="en-US" altLang="en-US" dirty="0">
                <a:latin typeface="Times New Roman" panose="02020603050405020304" pitchFamily="18" charset="0"/>
                <a:cs typeface="Times New Roman" panose="02020603050405020304" pitchFamily="18" charset="0"/>
              </a:rPr>
              <a:t>If there is no capacity, project can be outsourced.</a:t>
            </a:r>
          </a:p>
          <a:p>
            <a:pPr marL="0" indent="0">
              <a:buNone/>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1543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64EA05-5E84-DC0A-6206-F8BB169DA223}"/>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21</a:t>
            </a:fld>
            <a:endParaRPr lang="en" dirty="0"/>
          </a:p>
        </p:txBody>
      </p:sp>
      <p:pic>
        <p:nvPicPr>
          <p:cNvPr id="6" name="Picture 5">
            <a:extLst>
              <a:ext uri="{FF2B5EF4-FFF2-40B4-BE49-F238E27FC236}">
                <a16:creationId xmlns:a16="http://schemas.microsoft.com/office/drawing/2014/main" id="{992433D3-359E-605B-5DD3-A6C8DB8D44A0}"/>
              </a:ext>
            </a:extLst>
          </p:cNvPr>
          <p:cNvPicPr>
            <a:picLocks/>
          </p:cNvPicPr>
          <p:nvPr>
            <p:custDataLst>
              <p:tags r:id="rId2"/>
            </p:custDataLst>
          </p:nvPr>
        </p:nvPicPr>
        <p:blipFill>
          <a:blip r:embed="rId6"/>
          <a:stretch>
            <a:fillRect/>
          </a:stretch>
        </p:blipFill>
        <p:spPr>
          <a:xfrm>
            <a:off x="508000" y="1657350"/>
            <a:ext cx="1828800" cy="1828800"/>
          </a:xfrm>
          <a:prstGeom prst="rect">
            <a:avLst/>
          </a:prstGeom>
        </p:spPr>
      </p:pic>
      <p:sp>
        <p:nvSpPr>
          <p:cNvPr id="7" name="Rectangle 6">
            <a:extLst>
              <a:ext uri="{FF2B5EF4-FFF2-40B4-BE49-F238E27FC236}">
                <a16:creationId xmlns:a16="http://schemas.microsoft.com/office/drawing/2014/main" id="{97248F2C-26C3-B529-4040-4195A7CA4ED8}"/>
              </a:ext>
            </a:extLst>
          </p:cNvPr>
          <p:cNvSpPr/>
          <p:nvPr>
            <p:custDataLst>
              <p:tags r:id="rId3"/>
            </p:custDataLst>
          </p:nvPr>
        </p:nvSpPr>
        <p:spPr>
          <a:xfrm>
            <a:off x="2590800" y="1928813"/>
            <a:ext cx="6045200" cy="1285875"/>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600" b="1">
                <a:solidFill>
                  <a:srgbClr val="5B5B5B"/>
                </a:solidFill>
              </a:rPr>
              <a:t>Discuss the advantages associated with outsourcing projects?
</a:t>
            </a:r>
          </a:p>
        </p:txBody>
      </p:sp>
      <p:sp>
        <p:nvSpPr>
          <p:cNvPr id="8" name="Rectangle 7">
            <a:extLst>
              <a:ext uri="{FF2B5EF4-FFF2-40B4-BE49-F238E27FC236}">
                <a16:creationId xmlns:a16="http://schemas.microsoft.com/office/drawing/2014/main" id="{CE998FB1-B1B2-BFA3-ADF5-57D646BE10EF}"/>
              </a:ext>
            </a:extLst>
          </p:cNvPr>
          <p:cNvSpPr/>
          <p:nvPr>
            <p:custDataLst>
              <p:tags r:id="rId4"/>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a:solidFill>
                  <a:srgbClr val="5B5B5B"/>
                </a:solidFill>
              </a:rPr>
              <a:t> Start presenting to display the poll results on this slide.</a:t>
            </a:r>
          </a:p>
        </p:txBody>
      </p:sp>
      <p:sp>
        <p:nvSpPr>
          <p:cNvPr id="9" name="TextBox 8">
            <a:extLst>
              <a:ext uri="{FF2B5EF4-FFF2-40B4-BE49-F238E27FC236}">
                <a16:creationId xmlns:a16="http://schemas.microsoft.com/office/drawing/2014/main" id="{F1F6E443-E4DF-605F-1F42-CAF719B5E4E6}"/>
              </a:ext>
            </a:extLst>
          </p:cNvPr>
          <p:cNvSpPr txBox="1"/>
          <p:nvPr/>
        </p:nvSpPr>
        <p:spPr>
          <a:xfrm>
            <a:off x="1668780" y="468245"/>
            <a:ext cx="5143500" cy="584775"/>
          </a:xfrm>
          <a:prstGeom prst="rect">
            <a:avLst/>
          </a:prstGeom>
          <a:noFill/>
        </p:spPr>
        <p:txBody>
          <a:bodyPr wrap="square" rtlCol="0">
            <a:spAutoFit/>
          </a:bodyPr>
          <a:lstStyle/>
          <a:p>
            <a:r>
              <a:rPr lang="en-GB" sz="3200" b="1" dirty="0"/>
              <a:t>Outsourcing Projects</a:t>
            </a:r>
          </a:p>
        </p:txBody>
      </p:sp>
    </p:spTree>
    <p:custDataLst>
      <p:tags r:id="rId1"/>
    </p:custDataLst>
    <p:extLst>
      <p:ext uri="{BB962C8B-B14F-4D97-AF65-F5344CB8AC3E}">
        <p14:creationId xmlns:p14="http://schemas.microsoft.com/office/powerpoint/2010/main" val="3219688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64EA05-5E84-DC0A-6206-F8BB169DA223}"/>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22</a:t>
            </a:fld>
            <a:endParaRPr lang="en" dirty="0"/>
          </a:p>
        </p:txBody>
      </p:sp>
      <p:pic>
        <p:nvPicPr>
          <p:cNvPr id="6" name="Picture 5">
            <a:extLst>
              <a:ext uri="{FF2B5EF4-FFF2-40B4-BE49-F238E27FC236}">
                <a16:creationId xmlns:a16="http://schemas.microsoft.com/office/drawing/2014/main" id="{992433D3-359E-605B-5DD3-A6C8DB8D44A0}"/>
              </a:ext>
            </a:extLst>
          </p:cNvPr>
          <p:cNvPicPr>
            <a:picLocks/>
          </p:cNvPicPr>
          <p:nvPr>
            <p:custDataLst>
              <p:tags r:id="rId2"/>
            </p:custDataLst>
          </p:nvPr>
        </p:nvPicPr>
        <p:blipFill>
          <a:blip r:embed="rId6"/>
          <a:stretch>
            <a:fillRect/>
          </a:stretch>
        </p:blipFill>
        <p:spPr>
          <a:xfrm>
            <a:off x="508000" y="1657350"/>
            <a:ext cx="1828800" cy="1828800"/>
          </a:xfrm>
          <a:prstGeom prst="rect">
            <a:avLst/>
          </a:prstGeom>
        </p:spPr>
      </p:pic>
      <p:sp>
        <p:nvSpPr>
          <p:cNvPr id="7" name="Rectangle 6">
            <a:extLst>
              <a:ext uri="{FF2B5EF4-FFF2-40B4-BE49-F238E27FC236}">
                <a16:creationId xmlns:a16="http://schemas.microsoft.com/office/drawing/2014/main" id="{97248F2C-26C3-B529-4040-4195A7CA4ED8}"/>
              </a:ext>
            </a:extLst>
          </p:cNvPr>
          <p:cNvSpPr/>
          <p:nvPr>
            <p:custDataLst>
              <p:tags r:id="rId3"/>
            </p:custDataLst>
          </p:nvPr>
        </p:nvSpPr>
        <p:spPr>
          <a:xfrm>
            <a:off x="2590800" y="1928813"/>
            <a:ext cx="6299200" cy="1744027"/>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b="1" dirty="0">
                <a:solidFill>
                  <a:srgbClr val="5B5B5B"/>
                </a:solidFill>
              </a:rPr>
              <a:t>Discuss the disadvantages associated with outsourcing projects?
</a:t>
            </a:r>
          </a:p>
        </p:txBody>
      </p:sp>
      <p:sp>
        <p:nvSpPr>
          <p:cNvPr id="8" name="Rectangle 7">
            <a:extLst>
              <a:ext uri="{FF2B5EF4-FFF2-40B4-BE49-F238E27FC236}">
                <a16:creationId xmlns:a16="http://schemas.microsoft.com/office/drawing/2014/main" id="{CE998FB1-B1B2-BFA3-ADF5-57D646BE10EF}"/>
              </a:ext>
            </a:extLst>
          </p:cNvPr>
          <p:cNvSpPr/>
          <p:nvPr>
            <p:custDataLst>
              <p:tags r:id="rId4"/>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a:solidFill>
                  <a:srgbClr val="5B5B5B"/>
                </a:solidFill>
              </a:rPr>
              <a:t> Start presenting to display the poll results on this slide.</a:t>
            </a:r>
          </a:p>
        </p:txBody>
      </p:sp>
      <p:sp>
        <p:nvSpPr>
          <p:cNvPr id="9" name="TextBox 8">
            <a:extLst>
              <a:ext uri="{FF2B5EF4-FFF2-40B4-BE49-F238E27FC236}">
                <a16:creationId xmlns:a16="http://schemas.microsoft.com/office/drawing/2014/main" id="{F1F6E443-E4DF-605F-1F42-CAF719B5E4E6}"/>
              </a:ext>
            </a:extLst>
          </p:cNvPr>
          <p:cNvSpPr txBox="1"/>
          <p:nvPr/>
        </p:nvSpPr>
        <p:spPr>
          <a:xfrm>
            <a:off x="1668780" y="468245"/>
            <a:ext cx="5143500" cy="584775"/>
          </a:xfrm>
          <a:prstGeom prst="rect">
            <a:avLst/>
          </a:prstGeom>
          <a:noFill/>
        </p:spPr>
        <p:txBody>
          <a:bodyPr wrap="square" rtlCol="0">
            <a:spAutoFit/>
          </a:bodyPr>
          <a:lstStyle/>
          <a:p>
            <a:r>
              <a:rPr lang="en-GB" sz="3200" b="1" dirty="0"/>
              <a:t>Outsourcing Projects</a:t>
            </a:r>
          </a:p>
        </p:txBody>
      </p:sp>
    </p:spTree>
    <p:custDataLst>
      <p:tags r:id="rId1"/>
    </p:custDataLst>
    <p:extLst>
      <p:ext uri="{BB962C8B-B14F-4D97-AF65-F5344CB8AC3E}">
        <p14:creationId xmlns:p14="http://schemas.microsoft.com/office/powerpoint/2010/main" val="267700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1E0F5-F049-7D4B-AD87-1F715EE07826}"/>
              </a:ext>
            </a:extLst>
          </p:cNvPr>
          <p:cNvSpPr>
            <a:spLocks noGrp="1"/>
          </p:cNvSpPr>
          <p:nvPr>
            <p:ph type="title"/>
          </p:nvPr>
        </p:nvSpPr>
        <p:spPr>
          <a:xfrm>
            <a:off x="387900" y="188202"/>
            <a:ext cx="8368200" cy="686100"/>
          </a:xfrm>
        </p:spPr>
        <p:txBody>
          <a:bodyPr/>
          <a:lstStyle/>
          <a:p>
            <a:r>
              <a:rPr lang="en-GB" sz="3200" dirty="0">
                <a:solidFill>
                  <a:schemeClr val="accent5"/>
                </a:solidFill>
              </a:rPr>
              <a:t>Key parts of a Request for Proposal</a:t>
            </a:r>
          </a:p>
        </p:txBody>
      </p:sp>
      <p:sp>
        <p:nvSpPr>
          <p:cNvPr id="3" name="Content Placeholder 2">
            <a:extLst>
              <a:ext uri="{FF2B5EF4-FFF2-40B4-BE49-F238E27FC236}">
                <a16:creationId xmlns:a16="http://schemas.microsoft.com/office/drawing/2014/main" id="{DFC8D183-9FA5-BE15-67CD-26F06D4BE183}"/>
              </a:ext>
            </a:extLst>
          </p:cNvPr>
          <p:cNvSpPr>
            <a:spLocks noGrp="1"/>
          </p:cNvSpPr>
          <p:nvPr>
            <p:ph idx="1"/>
          </p:nvPr>
        </p:nvSpPr>
        <p:spPr>
          <a:xfrm>
            <a:off x="387900" y="874302"/>
            <a:ext cx="8368200" cy="3514540"/>
          </a:xfrm>
        </p:spPr>
        <p:txBody>
          <a:bodyPr>
            <a:normAutofit/>
          </a:bodyPr>
          <a:lstStyle/>
          <a:p>
            <a:pPr algn="just"/>
            <a:r>
              <a:rPr lang="en-GB" dirty="0">
                <a:latin typeface="Times New Roman" panose="02020603050405020304" pitchFamily="18" charset="0"/>
                <a:cs typeface="Times New Roman" panose="02020603050405020304" pitchFamily="18" charset="0"/>
              </a:rPr>
              <a:t>Introduction</a:t>
            </a:r>
          </a:p>
          <a:p>
            <a:pPr algn="just"/>
            <a:r>
              <a:rPr lang="en-GB" dirty="0">
                <a:latin typeface="Times New Roman" panose="02020603050405020304" pitchFamily="18" charset="0"/>
                <a:cs typeface="Times New Roman" panose="02020603050405020304" pitchFamily="18" charset="0"/>
              </a:rPr>
              <a:t>Scope of Work</a:t>
            </a:r>
          </a:p>
          <a:p>
            <a:pPr algn="just"/>
            <a:r>
              <a:rPr lang="en-GB" dirty="0">
                <a:latin typeface="Times New Roman" panose="02020603050405020304" pitchFamily="18" charset="0"/>
                <a:cs typeface="Times New Roman" panose="02020603050405020304" pitchFamily="18" charset="0"/>
              </a:rPr>
              <a:t>Submission guidelines</a:t>
            </a:r>
          </a:p>
          <a:p>
            <a:pPr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Evaluation criteria</a:t>
            </a:r>
          </a:p>
          <a:p>
            <a:pPr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Budgeting and Pricing</a:t>
            </a:r>
          </a:p>
          <a:p>
            <a:pPr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Terms and conditions</a:t>
            </a:r>
          </a:p>
          <a:p>
            <a:pPr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Proposal Format</a:t>
            </a:r>
          </a:p>
          <a:p>
            <a:pPr algn="l">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Contact Information</a:t>
            </a:r>
            <a:endParaRPr lang="en-US" altLang="en-US"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724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07AB-2B22-F6FC-CC2A-FA4BB7C5D0BA}"/>
              </a:ext>
            </a:extLst>
          </p:cNvPr>
          <p:cNvSpPr>
            <a:spLocks noGrp="1"/>
          </p:cNvSpPr>
          <p:nvPr>
            <p:ph type="title"/>
          </p:nvPr>
        </p:nvSpPr>
        <p:spPr>
          <a:xfrm>
            <a:off x="283397" y="152222"/>
            <a:ext cx="8368200" cy="686100"/>
          </a:xfrm>
        </p:spPr>
        <p:txBody>
          <a:bodyPr/>
          <a:lstStyle/>
          <a:p>
            <a:r>
              <a:rPr lang="en-US" altLang="en-US" sz="2900" dirty="0">
                <a:solidFill>
                  <a:schemeClr val="accent5"/>
                </a:solidFill>
              </a:rPr>
              <a:t>Initiating Phase</a:t>
            </a:r>
            <a:endParaRPr lang="en-GB" sz="2900" dirty="0">
              <a:solidFill>
                <a:schemeClr val="accent5"/>
              </a:solidFill>
            </a:endParaRPr>
          </a:p>
        </p:txBody>
      </p:sp>
      <p:sp>
        <p:nvSpPr>
          <p:cNvPr id="3" name="Slide Number Placeholder 2">
            <a:extLst>
              <a:ext uri="{FF2B5EF4-FFF2-40B4-BE49-F238E27FC236}">
                <a16:creationId xmlns:a16="http://schemas.microsoft.com/office/drawing/2014/main" id="{5AE86D1A-B8A7-0387-2181-8FE3B01315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dirty="0"/>
          </a:p>
        </p:txBody>
      </p:sp>
      <p:sp>
        <p:nvSpPr>
          <p:cNvPr id="4" name="Content Placeholder 3">
            <a:extLst>
              <a:ext uri="{FF2B5EF4-FFF2-40B4-BE49-F238E27FC236}">
                <a16:creationId xmlns:a16="http://schemas.microsoft.com/office/drawing/2014/main" id="{54B32E3D-8C4E-C203-1933-8DDA714A341D}"/>
              </a:ext>
            </a:extLst>
          </p:cNvPr>
          <p:cNvSpPr txBox="1">
            <a:spLocks/>
          </p:cNvSpPr>
          <p:nvPr/>
        </p:nvSpPr>
        <p:spPr>
          <a:xfrm>
            <a:off x="457200" y="779655"/>
            <a:ext cx="4646023" cy="381496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tx1"/>
              </a:buClr>
              <a:buFont typeface="Arial" panose="020B0604020202020204" pitchFamily="34" charset="0"/>
              <a:buChar char="•"/>
            </a:pPr>
            <a:r>
              <a:rPr lang="en-US" altLang="en-US" sz="1800" dirty="0">
                <a:solidFill>
                  <a:schemeClr val="tx1"/>
                </a:solidFill>
              </a:rPr>
              <a:t>First phase also referred to as concept</a:t>
            </a:r>
          </a:p>
          <a:p>
            <a:pPr marL="285750" indent="-285750">
              <a:buClr>
                <a:schemeClr val="tx1"/>
              </a:buClr>
              <a:buFont typeface="Arial" panose="020B0604020202020204" pitchFamily="34" charset="0"/>
              <a:buChar char="•"/>
            </a:pPr>
            <a:r>
              <a:rPr lang="en-US" altLang="en-US" sz="1800" dirty="0">
                <a:solidFill>
                  <a:schemeClr val="tx1"/>
                </a:solidFill>
              </a:rPr>
              <a:t>Key document-Project charter</a:t>
            </a:r>
          </a:p>
          <a:p>
            <a:pPr marL="285750" indent="-285750">
              <a:buClr>
                <a:schemeClr val="tx1"/>
              </a:buClr>
              <a:buFont typeface="Arial" panose="020B0604020202020204" pitchFamily="34" charset="0"/>
              <a:buChar char="•"/>
            </a:pPr>
            <a:r>
              <a:rPr lang="en-US" altLang="en-US" sz="1800" dirty="0">
                <a:solidFill>
                  <a:schemeClr val="tx1"/>
                </a:solidFill>
              </a:rPr>
              <a:t>Identify need, problem, objective opportunity, or mandate, expected benefits</a:t>
            </a:r>
          </a:p>
          <a:p>
            <a:pPr marL="285750" indent="-285750">
              <a:buClr>
                <a:schemeClr val="tx1"/>
              </a:buClr>
              <a:buFont typeface="Arial" panose="020B0604020202020204" pitchFamily="34" charset="0"/>
              <a:buChar char="•"/>
            </a:pPr>
            <a:r>
              <a:rPr lang="en-US" altLang="en-US" sz="1800" dirty="0">
                <a:solidFill>
                  <a:schemeClr val="tx1"/>
                </a:solidFill>
              </a:rPr>
              <a:t>General requirements and conditions</a:t>
            </a:r>
          </a:p>
          <a:p>
            <a:pPr marL="285750" indent="-285750">
              <a:lnSpc>
                <a:spcPct val="110000"/>
              </a:lnSpc>
              <a:buClr>
                <a:schemeClr val="tx1"/>
              </a:buClr>
              <a:buFont typeface="Arial" panose="020B0604020202020204" pitchFamily="34" charset="0"/>
              <a:buChar char="•"/>
            </a:pPr>
            <a:r>
              <a:rPr lang="en-US" altLang="en-US" sz="1800" dirty="0">
                <a:solidFill>
                  <a:schemeClr val="tx1"/>
                </a:solidFill>
              </a:rPr>
              <a:t>Various ways for identification:</a:t>
            </a:r>
          </a:p>
          <a:p>
            <a:pPr marL="285750" indent="-285750">
              <a:lnSpc>
                <a:spcPct val="110000"/>
              </a:lnSpc>
              <a:buClr>
                <a:schemeClr val="tx1"/>
              </a:buClr>
              <a:buFont typeface="Arial" panose="020B0604020202020204" pitchFamily="34" charset="0"/>
              <a:buChar char="•"/>
            </a:pPr>
            <a:r>
              <a:rPr lang="en-US" altLang="en-US" sz="1800" dirty="0">
                <a:solidFill>
                  <a:schemeClr val="tx1"/>
                </a:solidFill>
              </a:rPr>
              <a:t>Determine if </a:t>
            </a:r>
            <a:r>
              <a:rPr lang="en-US" altLang="en-US" sz="1800" i="1" dirty="0">
                <a:solidFill>
                  <a:schemeClr val="tx1"/>
                </a:solidFill>
              </a:rPr>
              <a:t>to </a:t>
            </a:r>
            <a:r>
              <a:rPr lang="en-US" altLang="en-US" sz="1900" i="1" dirty="0">
                <a:solidFill>
                  <a:schemeClr val="accent5"/>
                </a:solidFill>
              </a:rPr>
              <a:t>select project</a:t>
            </a:r>
          </a:p>
          <a:p>
            <a:pPr marL="285750" indent="-285750">
              <a:buClr>
                <a:schemeClr val="tx1"/>
              </a:buClr>
              <a:buFont typeface="Arial" panose="020B0604020202020204" pitchFamily="34" charset="0"/>
              <a:buChar char="•"/>
            </a:pPr>
            <a:r>
              <a:rPr lang="en-US" altLang="en-US" sz="1800" dirty="0">
                <a:solidFill>
                  <a:schemeClr val="tx1"/>
                </a:solidFill>
              </a:rPr>
              <a:t>Decide if Request For Proposal is needed</a:t>
            </a:r>
          </a:p>
          <a:p>
            <a:pPr>
              <a:buFontTx/>
              <a:buBlip>
                <a:blip r:embed="rId3"/>
              </a:buBlip>
            </a:pPr>
            <a:endParaRPr lang="en-US" altLang="en-US" dirty="0"/>
          </a:p>
        </p:txBody>
      </p:sp>
      <p:sp>
        <p:nvSpPr>
          <p:cNvPr id="5" name="Content Placeholder 3">
            <a:extLst>
              <a:ext uri="{FF2B5EF4-FFF2-40B4-BE49-F238E27FC236}">
                <a16:creationId xmlns:a16="http://schemas.microsoft.com/office/drawing/2014/main" id="{69CEFE1A-D4BF-8227-42E3-E4292C34A5F4}"/>
              </a:ext>
            </a:extLst>
          </p:cNvPr>
          <p:cNvSpPr txBox="1">
            <a:spLocks/>
          </p:cNvSpPr>
          <p:nvPr/>
        </p:nvSpPr>
        <p:spPr>
          <a:xfrm>
            <a:off x="4180114" y="969373"/>
            <a:ext cx="3278777" cy="3394472"/>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ltLang="en-US" dirty="0"/>
          </a:p>
        </p:txBody>
      </p:sp>
      <p:pic>
        <p:nvPicPr>
          <p:cNvPr id="7" name="Picture 6">
            <a:extLst>
              <a:ext uri="{FF2B5EF4-FFF2-40B4-BE49-F238E27FC236}">
                <a16:creationId xmlns:a16="http://schemas.microsoft.com/office/drawing/2014/main" id="{81D7BF17-9A0C-5B45-CA9B-8C219FC66E6E}"/>
              </a:ext>
            </a:extLst>
          </p:cNvPr>
          <p:cNvPicPr>
            <a:picLocks noChangeAspect="1"/>
          </p:cNvPicPr>
          <p:nvPr/>
        </p:nvPicPr>
        <p:blipFill>
          <a:blip r:embed="rId4"/>
          <a:stretch>
            <a:fillRect/>
          </a:stretch>
        </p:blipFill>
        <p:spPr>
          <a:xfrm>
            <a:off x="5411798" y="969373"/>
            <a:ext cx="3606286" cy="2868829"/>
          </a:xfrm>
          <a:prstGeom prst="rect">
            <a:avLst/>
          </a:prstGeom>
        </p:spPr>
      </p:pic>
    </p:spTree>
    <p:extLst>
      <p:ext uri="{BB962C8B-B14F-4D97-AF65-F5344CB8AC3E}">
        <p14:creationId xmlns:p14="http://schemas.microsoft.com/office/powerpoint/2010/main" val="1535850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07AB-2B22-F6FC-CC2A-FA4BB7C5D0BA}"/>
              </a:ext>
            </a:extLst>
          </p:cNvPr>
          <p:cNvSpPr>
            <a:spLocks noGrp="1"/>
          </p:cNvSpPr>
          <p:nvPr>
            <p:ph type="title"/>
          </p:nvPr>
        </p:nvSpPr>
        <p:spPr>
          <a:xfrm>
            <a:off x="387900" y="71274"/>
            <a:ext cx="8368200" cy="686100"/>
          </a:xfrm>
        </p:spPr>
        <p:txBody>
          <a:bodyPr/>
          <a:lstStyle/>
          <a:p>
            <a:r>
              <a:rPr lang="en-US" altLang="en-US" sz="2900" dirty="0">
                <a:solidFill>
                  <a:schemeClr val="accent5"/>
                </a:solidFill>
              </a:rPr>
              <a:t>Planning Phase</a:t>
            </a:r>
            <a:endParaRPr lang="en-GB" sz="2900" dirty="0">
              <a:solidFill>
                <a:schemeClr val="accent5"/>
              </a:solidFill>
            </a:endParaRPr>
          </a:p>
        </p:txBody>
      </p:sp>
      <p:sp>
        <p:nvSpPr>
          <p:cNvPr id="3" name="Slide Number Placeholder 2">
            <a:extLst>
              <a:ext uri="{FF2B5EF4-FFF2-40B4-BE49-F238E27FC236}">
                <a16:creationId xmlns:a16="http://schemas.microsoft.com/office/drawing/2014/main" id="{5AE86D1A-B8A7-0387-2181-8FE3B01315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dirty="0"/>
          </a:p>
        </p:txBody>
      </p:sp>
      <p:sp>
        <p:nvSpPr>
          <p:cNvPr id="4" name="Content Placeholder 3">
            <a:extLst>
              <a:ext uri="{FF2B5EF4-FFF2-40B4-BE49-F238E27FC236}">
                <a16:creationId xmlns:a16="http://schemas.microsoft.com/office/drawing/2014/main" id="{54B32E3D-8C4E-C203-1933-8DDA714A341D}"/>
              </a:ext>
            </a:extLst>
          </p:cNvPr>
          <p:cNvSpPr txBox="1">
            <a:spLocks/>
          </p:cNvSpPr>
          <p:nvPr/>
        </p:nvSpPr>
        <p:spPr>
          <a:xfrm>
            <a:off x="217714" y="779655"/>
            <a:ext cx="4885509" cy="3814968"/>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eaLnBrk="1" hangingPunct="1">
              <a:buClr>
                <a:schemeClr val="tx1"/>
              </a:buClr>
              <a:buFont typeface="Arial" panose="020B0604020202020204" pitchFamily="34" charset="0"/>
              <a:buChar char="•"/>
            </a:pPr>
            <a:r>
              <a:rPr lang="en-US" altLang="en-US" sz="1800" dirty="0">
                <a:solidFill>
                  <a:schemeClr val="tx1"/>
                </a:solidFill>
                <a:latin typeface="Times New Roman" panose="02020603050405020304" pitchFamily="18" charset="0"/>
                <a:cs typeface="Times New Roman" panose="02020603050405020304" pitchFamily="18" charset="0"/>
              </a:rPr>
              <a:t>Second Phase also referred to as definition stage</a:t>
            </a:r>
          </a:p>
          <a:p>
            <a:pPr marL="171450" indent="-171450" eaLnBrk="1" hangingPunct="1">
              <a:buClr>
                <a:schemeClr val="tx1"/>
              </a:buClr>
              <a:buFont typeface="Arial" panose="020B0604020202020204" pitchFamily="34" charset="0"/>
              <a:buChar char="•"/>
            </a:pPr>
            <a:r>
              <a:rPr lang="en-US" altLang="en-US" sz="1800" dirty="0">
                <a:solidFill>
                  <a:schemeClr val="tx1"/>
                </a:solidFill>
                <a:latin typeface="Times New Roman" panose="02020603050405020304" pitchFamily="18" charset="0"/>
                <a:cs typeface="Times New Roman" panose="02020603050405020304" pitchFamily="18" charset="0"/>
              </a:rPr>
              <a:t>Show how project scope will be accomplished</a:t>
            </a:r>
          </a:p>
          <a:p>
            <a:pPr marL="285750" indent="-285750">
              <a:buClr>
                <a:schemeClr val="tx1"/>
              </a:buClr>
              <a:buFont typeface="Arial" panose="020B0604020202020204" pitchFamily="34" charset="0"/>
              <a:buChar char="•"/>
              <a:defRPr/>
            </a:pPr>
            <a:r>
              <a:rPr lang="en-US" sz="1800" dirty="0">
                <a:solidFill>
                  <a:schemeClr val="tx1"/>
                </a:solidFill>
                <a:latin typeface="Times New Roman" panose="02020603050405020304" pitchFamily="18" charset="0"/>
                <a:cs typeface="Times New Roman" panose="02020603050405020304" pitchFamily="18" charset="0"/>
              </a:rPr>
              <a:t>Establish project objective</a:t>
            </a:r>
          </a:p>
          <a:p>
            <a:pPr marL="285750" indent="-285750">
              <a:buClr>
                <a:schemeClr val="tx1"/>
              </a:buClr>
              <a:buFont typeface="Arial" panose="020B0604020202020204" pitchFamily="34" charset="0"/>
              <a:buChar char="•"/>
              <a:defRPr/>
            </a:pPr>
            <a:r>
              <a:rPr lang="en-US" sz="1800" dirty="0">
                <a:solidFill>
                  <a:schemeClr val="tx1"/>
                </a:solidFill>
                <a:latin typeface="Times New Roman" panose="02020603050405020304" pitchFamily="18" charset="0"/>
                <a:cs typeface="Times New Roman" panose="02020603050405020304" pitchFamily="18" charset="0"/>
              </a:rPr>
              <a:t>Define scope</a:t>
            </a:r>
          </a:p>
          <a:p>
            <a:pPr marL="285750" indent="-285750">
              <a:buClr>
                <a:schemeClr val="tx1"/>
              </a:buClr>
              <a:buFont typeface="Arial" panose="020B0604020202020204" pitchFamily="34" charset="0"/>
              <a:buChar char="•"/>
              <a:defRPr/>
            </a:pPr>
            <a:r>
              <a:rPr lang="en-US" sz="1800" dirty="0">
                <a:solidFill>
                  <a:schemeClr val="tx1"/>
                </a:solidFill>
                <a:latin typeface="Times New Roman" panose="02020603050405020304" pitchFamily="18" charset="0"/>
                <a:cs typeface="Times New Roman" panose="02020603050405020304" pitchFamily="18" charset="0"/>
              </a:rPr>
              <a:t>Create WBS</a:t>
            </a:r>
          </a:p>
          <a:p>
            <a:pPr marL="285750" indent="-285750">
              <a:buClr>
                <a:schemeClr val="tx1"/>
              </a:buClr>
              <a:buFont typeface="Arial" panose="020B0604020202020204" pitchFamily="34" charset="0"/>
              <a:buChar char="•"/>
              <a:defRPr/>
            </a:pPr>
            <a:r>
              <a:rPr lang="en-US" sz="1800" dirty="0">
                <a:solidFill>
                  <a:schemeClr val="tx1"/>
                </a:solidFill>
                <a:latin typeface="Times New Roman" panose="02020603050405020304" pitchFamily="18" charset="0"/>
                <a:cs typeface="Times New Roman" panose="02020603050405020304" pitchFamily="18" charset="0"/>
              </a:rPr>
              <a:t>Assign responsibility</a:t>
            </a:r>
          </a:p>
          <a:p>
            <a:pPr marL="285750" indent="-285750">
              <a:buClr>
                <a:schemeClr val="tx1"/>
              </a:buClr>
              <a:buFont typeface="Arial" panose="020B0604020202020204" pitchFamily="34" charset="0"/>
              <a:buChar char="•"/>
              <a:defRPr/>
            </a:pPr>
            <a:r>
              <a:rPr lang="en-US" sz="1800" dirty="0">
                <a:solidFill>
                  <a:schemeClr val="tx1"/>
                </a:solidFill>
                <a:latin typeface="Times New Roman" panose="02020603050405020304" pitchFamily="18" charset="0"/>
                <a:cs typeface="Times New Roman" panose="02020603050405020304" pitchFamily="18" charset="0"/>
              </a:rPr>
              <a:t>Define specific activities and Sequence activities</a:t>
            </a:r>
          </a:p>
          <a:p>
            <a:pPr marL="285750" indent="-285750">
              <a:buClr>
                <a:schemeClr val="tx1"/>
              </a:buClr>
              <a:buFont typeface="Arial" panose="020B0604020202020204" pitchFamily="34" charset="0"/>
              <a:buChar char="•"/>
              <a:defRPr/>
            </a:pPr>
            <a:r>
              <a:rPr lang="en-US" sz="1800" dirty="0">
                <a:solidFill>
                  <a:schemeClr val="tx1"/>
                </a:solidFill>
                <a:latin typeface="Times New Roman" panose="02020603050405020304" pitchFamily="18" charset="0"/>
                <a:cs typeface="Times New Roman" panose="02020603050405020304" pitchFamily="18" charset="0"/>
              </a:rPr>
              <a:t>Estimate activity resources</a:t>
            </a:r>
          </a:p>
          <a:p>
            <a:pPr marL="285750" indent="-285750">
              <a:buClr>
                <a:schemeClr val="tx1"/>
              </a:buClr>
              <a:buFont typeface="Arial" panose="020B0604020202020204" pitchFamily="34" charset="0"/>
              <a:buChar char="•"/>
              <a:defRPr/>
            </a:pPr>
            <a:r>
              <a:rPr lang="en-US" sz="1800" dirty="0">
                <a:solidFill>
                  <a:schemeClr val="tx1"/>
                </a:solidFill>
                <a:latin typeface="Times New Roman" panose="02020603050405020304" pitchFamily="18" charset="0"/>
                <a:cs typeface="Times New Roman" panose="02020603050405020304" pitchFamily="18" charset="0"/>
              </a:rPr>
              <a:t>Develop project schedule</a:t>
            </a:r>
          </a:p>
          <a:p>
            <a:pPr marL="285750" indent="-285750">
              <a:buClr>
                <a:schemeClr val="tx1"/>
              </a:buClr>
              <a:buFont typeface="Arial" panose="020B0604020202020204" pitchFamily="34" charset="0"/>
              <a:buChar char="•"/>
              <a:defRPr/>
            </a:pPr>
            <a:r>
              <a:rPr lang="en-US" sz="1800" dirty="0">
                <a:solidFill>
                  <a:schemeClr val="tx1"/>
                </a:solidFill>
                <a:latin typeface="Times New Roman" panose="02020603050405020304" pitchFamily="18" charset="0"/>
                <a:cs typeface="Times New Roman" panose="02020603050405020304" pitchFamily="18" charset="0"/>
              </a:rPr>
              <a:t>Estimate activity costs</a:t>
            </a:r>
          </a:p>
          <a:p>
            <a:pPr marL="285750" indent="-285750">
              <a:buClr>
                <a:schemeClr val="tx1"/>
              </a:buClr>
              <a:buFont typeface="Arial" panose="020B0604020202020204" pitchFamily="34" charset="0"/>
              <a:buChar char="•"/>
              <a:defRPr/>
            </a:pPr>
            <a:r>
              <a:rPr lang="en-US" sz="1800" dirty="0">
                <a:solidFill>
                  <a:schemeClr val="tx1"/>
                </a:solidFill>
                <a:latin typeface="Times New Roman" panose="02020603050405020304" pitchFamily="18" charset="0"/>
                <a:cs typeface="Times New Roman" panose="02020603050405020304" pitchFamily="18" charset="0"/>
              </a:rPr>
              <a:t>Determine budget</a:t>
            </a:r>
          </a:p>
          <a:p>
            <a:pPr marL="171450" indent="-171450" eaLnBrk="1" hangingPunct="1">
              <a:buClr>
                <a:schemeClr val="tx1"/>
              </a:buClr>
              <a:buFont typeface="Arial" panose="020B0604020202020204" pitchFamily="34" charset="0"/>
              <a:buChar char="•"/>
            </a:pPr>
            <a:endParaRPr lang="en-US" altLang="en-US" sz="18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3">
            <a:extLst>
              <a:ext uri="{FF2B5EF4-FFF2-40B4-BE49-F238E27FC236}">
                <a16:creationId xmlns:a16="http://schemas.microsoft.com/office/drawing/2014/main" id="{69CEFE1A-D4BF-8227-42E3-E4292C34A5F4}"/>
              </a:ext>
            </a:extLst>
          </p:cNvPr>
          <p:cNvSpPr txBox="1">
            <a:spLocks/>
          </p:cNvSpPr>
          <p:nvPr/>
        </p:nvSpPr>
        <p:spPr>
          <a:xfrm>
            <a:off x="4180114" y="969373"/>
            <a:ext cx="3278777" cy="3394472"/>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ltLang="en-US" dirty="0"/>
          </a:p>
        </p:txBody>
      </p:sp>
      <p:pic>
        <p:nvPicPr>
          <p:cNvPr id="7" name="Picture 6">
            <a:extLst>
              <a:ext uri="{FF2B5EF4-FFF2-40B4-BE49-F238E27FC236}">
                <a16:creationId xmlns:a16="http://schemas.microsoft.com/office/drawing/2014/main" id="{81D7BF17-9A0C-5B45-CA9B-8C219FC66E6E}"/>
              </a:ext>
            </a:extLst>
          </p:cNvPr>
          <p:cNvPicPr>
            <a:picLocks noChangeAspect="1"/>
          </p:cNvPicPr>
          <p:nvPr/>
        </p:nvPicPr>
        <p:blipFill>
          <a:blip r:embed="rId3"/>
          <a:stretch>
            <a:fillRect/>
          </a:stretch>
        </p:blipFill>
        <p:spPr>
          <a:xfrm>
            <a:off x="5411798" y="1393371"/>
            <a:ext cx="3606286" cy="2444831"/>
          </a:xfrm>
          <a:prstGeom prst="rect">
            <a:avLst/>
          </a:prstGeom>
        </p:spPr>
      </p:pic>
    </p:spTree>
    <p:extLst>
      <p:ext uri="{BB962C8B-B14F-4D97-AF65-F5344CB8AC3E}">
        <p14:creationId xmlns:p14="http://schemas.microsoft.com/office/powerpoint/2010/main" val="1708246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07AB-2B22-F6FC-CC2A-FA4BB7C5D0BA}"/>
              </a:ext>
            </a:extLst>
          </p:cNvPr>
          <p:cNvSpPr>
            <a:spLocks noGrp="1"/>
          </p:cNvSpPr>
          <p:nvPr>
            <p:ph type="title"/>
          </p:nvPr>
        </p:nvSpPr>
        <p:spPr>
          <a:xfrm>
            <a:off x="1084586" y="225306"/>
            <a:ext cx="5246546" cy="686100"/>
          </a:xfrm>
        </p:spPr>
        <p:txBody>
          <a:bodyPr/>
          <a:lstStyle/>
          <a:p>
            <a:r>
              <a:rPr lang="en-US" altLang="en-US" sz="2900" dirty="0">
                <a:solidFill>
                  <a:schemeClr val="accent5"/>
                </a:solidFill>
              </a:rPr>
              <a:t>Performing Phase</a:t>
            </a:r>
            <a:endParaRPr lang="en-GB" sz="2900" dirty="0">
              <a:solidFill>
                <a:schemeClr val="accent5"/>
              </a:solidFill>
            </a:endParaRPr>
          </a:p>
        </p:txBody>
      </p:sp>
      <p:sp>
        <p:nvSpPr>
          <p:cNvPr id="3" name="Slide Number Placeholder 2">
            <a:extLst>
              <a:ext uri="{FF2B5EF4-FFF2-40B4-BE49-F238E27FC236}">
                <a16:creationId xmlns:a16="http://schemas.microsoft.com/office/drawing/2014/main" id="{5AE86D1A-B8A7-0387-2181-8FE3B01315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dirty="0"/>
          </a:p>
        </p:txBody>
      </p:sp>
      <p:sp>
        <p:nvSpPr>
          <p:cNvPr id="4" name="Content Placeholder 3">
            <a:extLst>
              <a:ext uri="{FF2B5EF4-FFF2-40B4-BE49-F238E27FC236}">
                <a16:creationId xmlns:a16="http://schemas.microsoft.com/office/drawing/2014/main" id="{54B32E3D-8C4E-C203-1933-8DDA714A341D}"/>
              </a:ext>
            </a:extLst>
          </p:cNvPr>
          <p:cNvSpPr txBox="1">
            <a:spLocks/>
          </p:cNvSpPr>
          <p:nvPr/>
        </p:nvSpPr>
        <p:spPr>
          <a:xfrm>
            <a:off x="313508" y="874514"/>
            <a:ext cx="4885509" cy="3394472"/>
          </a:xfrm>
          <a:prstGeom prst="rect">
            <a:avLst/>
          </a:prstGeom>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eaLnBrk="1" hangingPunct="1">
              <a:lnSpc>
                <a:spcPct val="150000"/>
              </a:lnSpc>
              <a:buClr>
                <a:schemeClr val="tx1"/>
              </a:buClr>
              <a:buFont typeface="Arial" panose="020B0604020202020204" pitchFamily="34" charset="0"/>
              <a:buChar char="•"/>
            </a:pPr>
            <a:r>
              <a:rPr lang="en-US" altLang="en-US" sz="1600" dirty="0">
                <a:solidFill>
                  <a:schemeClr val="tx1"/>
                </a:solidFill>
              </a:rPr>
              <a:t>Third phase/development/implementation</a:t>
            </a:r>
          </a:p>
          <a:p>
            <a:pPr marL="285750" indent="-285750" eaLnBrk="1" hangingPunct="1">
              <a:lnSpc>
                <a:spcPct val="150000"/>
              </a:lnSpc>
              <a:buClr>
                <a:schemeClr val="tx1"/>
              </a:buClr>
              <a:buFont typeface="Arial" panose="020B0604020202020204" pitchFamily="34" charset="0"/>
              <a:buChar char="•"/>
            </a:pPr>
            <a:r>
              <a:rPr lang="en-US" altLang="en-US" sz="1600" dirty="0">
                <a:solidFill>
                  <a:schemeClr val="tx1"/>
                </a:solidFill>
              </a:rPr>
              <a:t>Accomplish project objectives</a:t>
            </a:r>
          </a:p>
          <a:p>
            <a:pPr marL="285750" lvl="1" indent="-15875" eaLnBrk="1" hangingPunct="1">
              <a:lnSpc>
                <a:spcPct val="150000"/>
              </a:lnSpc>
              <a:buClr>
                <a:schemeClr val="tx1"/>
              </a:buClr>
              <a:buFont typeface="Wingdings" panose="05000000000000000000" pitchFamily="2" charset="2"/>
              <a:buChar char="Ø"/>
            </a:pPr>
            <a:r>
              <a:rPr lang="en-US" altLang="en-US" sz="1600" dirty="0">
                <a:solidFill>
                  <a:schemeClr val="tx1"/>
                </a:solidFill>
              </a:rPr>
              <a:t>Project manager leads</a:t>
            </a:r>
          </a:p>
          <a:p>
            <a:pPr marL="285750" lvl="1" indent="-15875" eaLnBrk="1" hangingPunct="1">
              <a:lnSpc>
                <a:spcPct val="150000"/>
              </a:lnSpc>
              <a:buClr>
                <a:schemeClr val="tx1"/>
              </a:buClr>
              <a:buFont typeface="Wingdings" panose="05000000000000000000" pitchFamily="2" charset="2"/>
              <a:buChar char="Ø"/>
            </a:pPr>
            <a:r>
              <a:rPr lang="en-US" altLang="en-US" sz="1600" dirty="0">
                <a:solidFill>
                  <a:schemeClr val="tx1"/>
                </a:solidFill>
              </a:rPr>
              <a:t>Project team completes the project</a:t>
            </a:r>
          </a:p>
          <a:p>
            <a:pPr marL="285750" indent="-285750" eaLnBrk="1" hangingPunct="1">
              <a:lnSpc>
                <a:spcPct val="150000"/>
              </a:lnSpc>
              <a:buClr>
                <a:schemeClr val="tx1"/>
              </a:buClr>
              <a:buSzPct val="99000"/>
              <a:buFont typeface="Arial" panose="020B0604020202020204" pitchFamily="34" charset="0"/>
              <a:buChar char="•"/>
            </a:pPr>
            <a:r>
              <a:rPr lang="en-US" altLang="en-US" sz="1600" dirty="0">
                <a:solidFill>
                  <a:schemeClr val="tx1"/>
                </a:solidFill>
              </a:rPr>
              <a:t>Increase pace as more resources are added</a:t>
            </a:r>
          </a:p>
          <a:p>
            <a:pPr marL="285750" indent="-285750" eaLnBrk="1" hangingPunct="1">
              <a:lnSpc>
                <a:spcPct val="150000"/>
              </a:lnSpc>
              <a:buClr>
                <a:schemeClr val="tx1"/>
              </a:buClr>
              <a:buSzPct val="99000"/>
              <a:buFont typeface="Arial" panose="020B0604020202020204" pitchFamily="34" charset="0"/>
              <a:buChar char="•"/>
            </a:pPr>
            <a:r>
              <a:rPr lang="en-US" altLang="en-US" sz="1600" dirty="0">
                <a:solidFill>
                  <a:schemeClr val="tx1"/>
                </a:solidFill>
              </a:rPr>
              <a:t>Monitor and control progress</a:t>
            </a:r>
          </a:p>
          <a:p>
            <a:pPr marL="285750" indent="-285750" eaLnBrk="1" hangingPunct="1">
              <a:lnSpc>
                <a:spcPct val="150000"/>
              </a:lnSpc>
              <a:buClr>
                <a:schemeClr val="tx1"/>
              </a:buClr>
              <a:buSzPct val="99000"/>
              <a:buFont typeface="Arial" panose="020B0604020202020204" pitchFamily="34" charset="0"/>
              <a:buChar char="•"/>
            </a:pPr>
            <a:r>
              <a:rPr lang="en-US" altLang="en-US" sz="1600" dirty="0">
                <a:solidFill>
                  <a:schemeClr val="tx1"/>
                </a:solidFill>
              </a:rPr>
              <a:t>Take corrective action as needed</a:t>
            </a:r>
          </a:p>
          <a:p>
            <a:pPr marL="285750" indent="-285750" eaLnBrk="1" hangingPunct="1">
              <a:lnSpc>
                <a:spcPct val="150000"/>
              </a:lnSpc>
              <a:buClr>
                <a:schemeClr val="tx1"/>
              </a:buClr>
              <a:buSzPct val="99000"/>
              <a:buFont typeface="Arial" panose="020B0604020202020204" pitchFamily="34" charset="0"/>
              <a:buChar char="•"/>
            </a:pPr>
            <a:r>
              <a:rPr lang="en-US" altLang="en-US" sz="1600" dirty="0">
                <a:solidFill>
                  <a:schemeClr val="tx1"/>
                </a:solidFill>
              </a:rPr>
              <a:t>Manage and control changes with sponsor approval</a:t>
            </a:r>
          </a:p>
          <a:p>
            <a:pPr marL="285750" indent="-285750" eaLnBrk="1" hangingPunct="1">
              <a:lnSpc>
                <a:spcPct val="150000"/>
              </a:lnSpc>
              <a:buClr>
                <a:schemeClr val="tx1"/>
              </a:buClr>
              <a:buSzPct val="99000"/>
              <a:buFont typeface="Arial" panose="020B0604020202020204" pitchFamily="34" charset="0"/>
              <a:buChar char="•"/>
            </a:pPr>
            <a:r>
              <a:rPr lang="en-US" altLang="en-US" sz="1600" dirty="0">
                <a:solidFill>
                  <a:schemeClr val="tx1"/>
                </a:solidFill>
              </a:rPr>
              <a:t>Achieve customer satisfaction with acceptance of deliverable</a:t>
            </a:r>
          </a:p>
          <a:p>
            <a:pPr>
              <a:buFontTx/>
              <a:buBlip>
                <a:blip r:embed="rId2"/>
              </a:buBlip>
            </a:pPr>
            <a:endParaRPr lang="en-US" altLang="en-US" dirty="0"/>
          </a:p>
        </p:txBody>
      </p:sp>
      <p:pic>
        <p:nvPicPr>
          <p:cNvPr id="7" name="Picture 6">
            <a:extLst>
              <a:ext uri="{FF2B5EF4-FFF2-40B4-BE49-F238E27FC236}">
                <a16:creationId xmlns:a16="http://schemas.microsoft.com/office/drawing/2014/main" id="{81D7BF17-9A0C-5B45-CA9B-8C219FC66E6E}"/>
              </a:ext>
            </a:extLst>
          </p:cNvPr>
          <p:cNvPicPr>
            <a:picLocks noChangeAspect="1"/>
          </p:cNvPicPr>
          <p:nvPr/>
        </p:nvPicPr>
        <p:blipFill>
          <a:blip r:embed="rId3"/>
          <a:stretch>
            <a:fillRect/>
          </a:stretch>
        </p:blipFill>
        <p:spPr>
          <a:xfrm>
            <a:off x="5634446" y="1393371"/>
            <a:ext cx="3383638" cy="2444831"/>
          </a:xfrm>
          <a:prstGeom prst="rect">
            <a:avLst/>
          </a:prstGeom>
        </p:spPr>
      </p:pic>
    </p:spTree>
    <p:extLst>
      <p:ext uri="{BB962C8B-B14F-4D97-AF65-F5344CB8AC3E}">
        <p14:creationId xmlns:p14="http://schemas.microsoft.com/office/powerpoint/2010/main" val="2896339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07AB-2B22-F6FC-CC2A-FA4BB7C5D0BA}"/>
              </a:ext>
            </a:extLst>
          </p:cNvPr>
          <p:cNvSpPr>
            <a:spLocks noGrp="1"/>
          </p:cNvSpPr>
          <p:nvPr>
            <p:ph type="title"/>
          </p:nvPr>
        </p:nvSpPr>
        <p:spPr>
          <a:xfrm>
            <a:off x="1424220" y="225306"/>
            <a:ext cx="4819826" cy="686100"/>
          </a:xfrm>
        </p:spPr>
        <p:txBody>
          <a:bodyPr/>
          <a:lstStyle/>
          <a:p>
            <a:r>
              <a:rPr lang="en-US" altLang="en-US" sz="2900" dirty="0">
                <a:solidFill>
                  <a:schemeClr val="accent5"/>
                </a:solidFill>
              </a:rPr>
              <a:t>Closing Phase</a:t>
            </a:r>
            <a:endParaRPr lang="en-GB" sz="2900" dirty="0">
              <a:solidFill>
                <a:schemeClr val="accent5"/>
              </a:solidFill>
            </a:endParaRPr>
          </a:p>
        </p:txBody>
      </p:sp>
      <p:sp>
        <p:nvSpPr>
          <p:cNvPr id="3" name="Slide Number Placeholder 2">
            <a:extLst>
              <a:ext uri="{FF2B5EF4-FFF2-40B4-BE49-F238E27FC236}">
                <a16:creationId xmlns:a16="http://schemas.microsoft.com/office/drawing/2014/main" id="{5AE86D1A-B8A7-0387-2181-8FE3B01315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dirty="0"/>
          </a:p>
        </p:txBody>
      </p:sp>
      <p:sp>
        <p:nvSpPr>
          <p:cNvPr id="4" name="Content Placeholder 3">
            <a:extLst>
              <a:ext uri="{FF2B5EF4-FFF2-40B4-BE49-F238E27FC236}">
                <a16:creationId xmlns:a16="http://schemas.microsoft.com/office/drawing/2014/main" id="{54B32E3D-8C4E-C203-1933-8DDA714A341D}"/>
              </a:ext>
            </a:extLst>
          </p:cNvPr>
          <p:cNvSpPr txBox="1">
            <a:spLocks/>
          </p:cNvSpPr>
          <p:nvPr/>
        </p:nvSpPr>
        <p:spPr>
          <a:xfrm>
            <a:off x="217714" y="1200151"/>
            <a:ext cx="4885509" cy="322166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eaLnBrk="1" hangingPunct="1">
              <a:lnSpc>
                <a:spcPct val="150000"/>
              </a:lnSpc>
              <a:buClr>
                <a:schemeClr val="tx1"/>
              </a:buClr>
              <a:buFont typeface="Arial" panose="020B0604020202020204" pitchFamily="34" charset="0"/>
              <a:buChar char="•"/>
            </a:pPr>
            <a:r>
              <a:rPr lang="en-US" altLang="en-US" sz="1800" dirty="0">
                <a:solidFill>
                  <a:schemeClr val="tx1"/>
                </a:solidFill>
              </a:rPr>
              <a:t>Final phase/handover and closure</a:t>
            </a:r>
          </a:p>
          <a:p>
            <a:pPr marL="285750" indent="-285750" eaLnBrk="1" hangingPunct="1">
              <a:lnSpc>
                <a:spcPct val="150000"/>
              </a:lnSpc>
              <a:buClr>
                <a:schemeClr val="tx1"/>
              </a:buClr>
              <a:buFont typeface="Arial" panose="020B0604020202020204" pitchFamily="34" charset="0"/>
              <a:buChar char="•"/>
            </a:pPr>
            <a:r>
              <a:rPr lang="en-US" altLang="en-US" sz="1800" dirty="0">
                <a:solidFill>
                  <a:schemeClr val="tx1"/>
                </a:solidFill>
              </a:rPr>
              <a:t>Collect and make final payments</a:t>
            </a:r>
          </a:p>
          <a:p>
            <a:pPr marL="285750" indent="-285750" eaLnBrk="1" hangingPunct="1">
              <a:lnSpc>
                <a:spcPct val="150000"/>
              </a:lnSpc>
              <a:buClr>
                <a:schemeClr val="tx1"/>
              </a:buClr>
              <a:buFont typeface="Arial" panose="020B0604020202020204" pitchFamily="34" charset="0"/>
              <a:buChar char="•"/>
            </a:pPr>
            <a:r>
              <a:rPr lang="en-US" altLang="en-US" sz="1800" dirty="0">
                <a:solidFill>
                  <a:schemeClr val="tx1"/>
                </a:solidFill>
              </a:rPr>
              <a:t>Recognize and evaluate staff</a:t>
            </a:r>
          </a:p>
          <a:p>
            <a:pPr marL="285750" indent="-285750" eaLnBrk="1" hangingPunct="1">
              <a:lnSpc>
                <a:spcPct val="150000"/>
              </a:lnSpc>
              <a:buClr>
                <a:schemeClr val="tx1"/>
              </a:buClr>
              <a:buFont typeface="Arial" panose="020B0604020202020204" pitchFamily="34" charset="0"/>
              <a:buChar char="•"/>
            </a:pPr>
            <a:r>
              <a:rPr lang="en-US" altLang="en-US" sz="1800" dirty="0">
                <a:solidFill>
                  <a:schemeClr val="tx1"/>
                </a:solidFill>
              </a:rPr>
              <a:t>Conduct post project evaluation</a:t>
            </a:r>
          </a:p>
          <a:p>
            <a:pPr marL="285750" indent="-285750" eaLnBrk="1" hangingPunct="1">
              <a:lnSpc>
                <a:spcPct val="150000"/>
              </a:lnSpc>
              <a:buClr>
                <a:schemeClr val="tx1"/>
              </a:buClr>
              <a:buFont typeface="Arial" panose="020B0604020202020204" pitchFamily="34" charset="0"/>
              <a:buChar char="•"/>
            </a:pPr>
            <a:r>
              <a:rPr lang="en-US" altLang="en-US" sz="1800" dirty="0">
                <a:solidFill>
                  <a:schemeClr val="tx1"/>
                </a:solidFill>
              </a:rPr>
              <a:t>Document lessons learned</a:t>
            </a:r>
          </a:p>
          <a:p>
            <a:pPr marL="285750" indent="-285750" eaLnBrk="1" hangingPunct="1">
              <a:lnSpc>
                <a:spcPct val="150000"/>
              </a:lnSpc>
              <a:buClr>
                <a:schemeClr val="tx1"/>
              </a:buClr>
              <a:buFont typeface="Arial" panose="020B0604020202020204" pitchFamily="34" charset="0"/>
              <a:buChar char="•"/>
            </a:pPr>
            <a:r>
              <a:rPr lang="en-US" altLang="en-US" sz="1800" dirty="0">
                <a:solidFill>
                  <a:schemeClr val="tx1"/>
                </a:solidFill>
              </a:rPr>
              <a:t>Archive </a:t>
            </a:r>
            <a:r>
              <a:rPr lang="en-US" altLang="en-US" sz="1800" dirty="0">
                <a:solidFill>
                  <a:schemeClr val="tx1"/>
                </a:solidFill>
                <a:latin typeface="Times New Roman" panose="02020603050405020304" pitchFamily="18" charset="0"/>
                <a:cs typeface="Times New Roman" panose="02020603050405020304" pitchFamily="18" charset="0"/>
              </a:rPr>
              <a:t>project</a:t>
            </a:r>
            <a:r>
              <a:rPr lang="en-US" altLang="en-US" sz="1800" dirty="0">
                <a:solidFill>
                  <a:schemeClr val="tx1"/>
                </a:solidFill>
              </a:rPr>
              <a:t> documents</a:t>
            </a:r>
          </a:p>
          <a:p>
            <a:pPr marL="285750" indent="-285750" eaLnBrk="1" hangingPunct="1">
              <a:lnSpc>
                <a:spcPct val="150000"/>
              </a:lnSpc>
              <a:buClr>
                <a:schemeClr val="tx1"/>
              </a:buClr>
              <a:buFont typeface="Arial" panose="020B0604020202020204" pitchFamily="34" charset="0"/>
              <a:buChar char="•"/>
            </a:pPr>
            <a:r>
              <a:rPr lang="en-US" altLang="en-US" sz="1800" dirty="0">
                <a:solidFill>
                  <a:schemeClr val="tx1"/>
                </a:solidFill>
              </a:rPr>
              <a:t>Record lessons learned</a:t>
            </a:r>
            <a:endParaRPr lang="en-US" altLang="en-US" sz="1800" dirty="0"/>
          </a:p>
        </p:txBody>
      </p:sp>
      <p:sp>
        <p:nvSpPr>
          <p:cNvPr id="5" name="Content Placeholder 3">
            <a:extLst>
              <a:ext uri="{FF2B5EF4-FFF2-40B4-BE49-F238E27FC236}">
                <a16:creationId xmlns:a16="http://schemas.microsoft.com/office/drawing/2014/main" id="{69CEFE1A-D4BF-8227-42E3-E4292C34A5F4}"/>
              </a:ext>
            </a:extLst>
          </p:cNvPr>
          <p:cNvSpPr txBox="1">
            <a:spLocks/>
          </p:cNvSpPr>
          <p:nvPr/>
        </p:nvSpPr>
        <p:spPr>
          <a:xfrm>
            <a:off x="4180114" y="969373"/>
            <a:ext cx="3278777" cy="3394472"/>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altLang="en-US" dirty="0"/>
          </a:p>
        </p:txBody>
      </p:sp>
      <p:pic>
        <p:nvPicPr>
          <p:cNvPr id="7" name="Picture 6">
            <a:extLst>
              <a:ext uri="{FF2B5EF4-FFF2-40B4-BE49-F238E27FC236}">
                <a16:creationId xmlns:a16="http://schemas.microsoft.com/office/drawing/2014/main" id="{81D7BF17-9A0C-5B45-CA9B-8C219FC66E6E}"/>
              </a:ext>
            </a:extLst>
          </p:cNvPr>
          <p:cNvPicPr>
            <a:picLocks noChangeAspect="1"/>
          </p:cNvPicPr>
          <p:nvPr/>
        </p:nvPicPr>
        <p:blipFill>
          <a:blip r:embed="rId2"/>
          <a:stretch>
            <a:fillRect/>
          </a:stretch>
        </p:blipFill>
        <p:spPr>
          <a:xfrm>
            <a:off x="5634446" y="1393371"/>
            <a:ext cx="3383638" cy="2444831"/>
          </a:xfrm>
          <a:prstGeom prst="rect">
            <a:avLst/>
          </a:prstGeom>
        </p:spPr>
      </p:pic>
    </p:spTree>
    <p:extLst>
      <p:ext uri="{BB962C8B-B14F-4D97-AF65-F5344CB8AC3E}">
        <p14:creationId xmlns:p14="http://schemas.microsoft.com/office/powerpoint/2010/main" val="1305710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A4A6-F2D0-2F4A-E8D5-782BA5A2ADA4}"/>
              </a:ext>
            </a:extLst>
          </p:cNvPr>
          <p:cNvSpPr>
            <a:spLocks noGrp="1"/>
          </p:cNvSpPr>
          <p:nvPr>
            <p:ph type="title"/>
          </p:nvPr>
        </p:nvSpPr>
        <p:spPr>
          <a:xfrm>
            <a:off x="1215214" y="95794"/>
            <a:ext cx="5533929" cy="583474"/>
          </a:xfrm>
        </p:spPr>
        <p:txBody>
          <a:bodyPr>
            <a:normAutofit fontScale="90000"/>
          </a:bodyPr>
          <a:lstStyle/>
          <a:p>
            <a:r>
              <a:rPr lang="en-US" altLang="en-US" sz="2900" dirty="0">
                <a:solidFill>
                  <a:schemeClr val="accent5"/>
                </a:solidFill>
              </a:rPr>
              <a:t>Some Terms</a:t>
            </a:r>
            <a:endParaRPr lang="en-GB" sz="2900" dirty="0">
              <a:solidFill>
                <a:schemeClr val="accent5"/>
              </a:solidFill>
            </a:endParaRPr>
          </a:p>
        </p:txBody>
      </p:sp>
      <p:sp>
        <p:nvSpPr>
          <p:cNvPr id="3" name="Slide Number Placeholder 2">
            <a:extLst>
              <a:ext uri="{FF2B5EF4-FFF2-40B4-BE49-F238E27FC236}">
                <a16:creationId xmlns:a16="http://schemas.microsoft.com/office/drawing/2014/main" id="{6617F4B9-66FE-75EC-BF99-14BA97EB22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dirty="0"/>
          </a:p>
        </p:txBody>
      </p:sp>
      <p:sp>
        <p:nvSpPr>
          <p:cNvPr id="4" name="Content Placeholder 2">
            <a:extLst>
              <a:ext uri="{FF2B5EF4-FFF2-40B4-BE49-F238E27FC236}">
                <a16:creationId xmlns:a16="http://schemas.microsoft.com/office/drawing/2014/main" id="{C19F6BAD-9C54-5742-D465-C50C29C94D12}"/>
              </a:ext>
            </a:extLst>
          </p:cNvPr>
          <p:cNvSpPr txBox="1">
            <a:spLocks/>
          </p:cNvSpPr>
          <p:nvPr/>
        </p:nvSpPr>
        <p:spPr>
          <a:xfrm>
            <a:off x="387899" y="783771"/>
            <a:ext cx="8368199" cy="4075612"/>
          </a:xfrm>
          <a:prstGeom prst="rect">
            <a:avLst/>
          </a:prstGeom>
        </p:spPr>
        <p:txBody>
          <a:bodyPr rtlCol="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buClr>
                <a:schemeClr val="tx1"/>
              </a:buClr>
              <a:buFont typeface="Arial" panose="020B0604020202020204" pitchFamily="34" charset="0"/>
              <a:buChar char="•"/>
              <a:defRPr/>
            </a:pPr>
            <a:r>
              <a:rPr lang="en-US" sz="1800" i="1" dirty="0">
                <a:solidFill>
                  <a:schemeClr val="accent5"/>
                </a:solidFill>
                <a:latin typeface="Times New Roman" panose="02020603050405020304" pitchFamily="18" charset="0"/>
                <a:cs typeface="Times New Roman" panose="02020603050405020304" pitchFamily="18" charset="0"/>
              </a:rPr>
              <a:t>Project Charter </a:t>
            </a:r>
            <a:r>
              <a:rPr lang="en-US" sz="1800" dirty="0" err="1">
                <a:solidFill>
                  <a:schemeClr val="tx1"/>
                </a:solidFill>
                <a:latin typeface="Times New Roman" panose="02020603050405020304" pitchFamily="18" charset="0"/>
                <a:cs typeface="Times New Roman" panose="02020603050405020304" pitchFamily="18" charset="0"/>
              </a:rPr>
              <a:t>authorises</a:t>
            </a:r>
            <a:r>
              <a:rPr lang="en-US" sz="1800" dirty="0">
                <a:solidFill>
                  <a:schemeClr val="tx1"/>
                </a:solidFill>
                <a:latin typeface="Times New Roman" panose="02020603050405020304" pitchFamily="18" charset="0"/>
                <a:cs typeface="Times New Roman" panose="02020603050405020304" pitchFamily="18" charset="0"/>
              </a:rPr>
              <a:t> the project.</a:t>
            </a:r>
          </a:p>
          <a:p>
            <a:pPr marL="285750" indent="-285750" algn="just">
              <a:lnSpc>
                <a:spcPct val="150000"/>
              </a:lnSpc>
              <a:buClr>
                <a:schemeClr val="tx1"/>
              </a:buClr>
              <a:buFont typeface="Arial" panose="020B0604020202020204" pitchFamily="34" charset="0"/>
              <a:buChar char="•"/>
              <a:defRPr/>
            </a:pPr>
            <a:r>
              <a:rPr lang="en-US" sz="1800" i="1" dirty="0">
                <a:solidFill>
                  <a:schemeClr val="accent5"/>
                </a:solidFill>
                <a:latin typeface="Times New Roman" panose="02020603050405020304" pitchFamily="18" charset="0"/>
                <a:cs typeface="Times New Roman" panose="02020603050405020304" pitchFamily="18" charset="0"/>
              </a:rPr>
              <a:t>Project Scope Statement</a:t>
            </a:r>
            <a:r>
              <a:rPr lang="en-US" sz="1800" dirty="0">
                <a:solidFill>
                  <a:schemeClr val="tx1"/>
                </a:solidFill>
                <a:latin typeface="Times New Roman" panose="02020603050405020304" pitchFamily="18" charset="0"/>
                <a:cs typeface="Times New Roman" panose="02020603050405020304" pitchFamily="18" charset="0"/>
              </a:rPr>
              <a:t>: indicates which work is to be done &amp; which deliverables is to be produced.</a:t>
            </a:r>
          </a:p>
          <a:p>
            <a:pPr marL="285750" indent="-285750" algn="just">
              <a:lnSpc>
                <a:spcPct val="150000"/>
              </a:lnSpc>
              <a:buClr>
                <a:schemeClr val="tx1"/>
              </a:buClr>
              <a:buFont typeface="Arial" panose="020B0604020202020204" pitchFamily="34" charset="0"/>
              <a:buChar char="•"/>
              <a:defRPr/>
            </a:pPr>
            <a:r>
              <a:rPr lang="en-US" sz="1800" i="1" dirty="0">
                <a:solidFill>
                  <a:schemeClr val="accent5"/>
                </a:solidFill>
                <a:latin typeface="Times New Roman" panose="02020603050405020304" pitchFamily="18" charset="0"/>
                <a:cs typeface="Times New Roman" panose="02020603050405020304" pitchFamily="18" charset="0"/>
              </a:rPr>
              <a:t>Project Plan: </a:t>
            </a:r>
            <a:r>
              <a:rPr lang="en-US" sz="1800" dirty="0">
                <a:solidFill>
                  <a:schemeClr val="tx1"/>
                </a:solidFill>
                <a:latin typeface="Times New Roman" panose="02020603050405020304" pitchFamily="18" charset="0"/>
                <a:cs typeface="Times New Roman" panose="02020603050405020304" pitchFamily="18" charset="0"/>
              </a:rPr>
              <a:t>A detailed plan which states how work should be conducted.</a:t>
            </a:r>
          </a:p>
          <a:p>
            <a:pPr marL="285750" indent="-285750" algn="just">
              <a:lnSpc>
                <a:spcPct val="150000"/>
              </a:lnSpc>
              <a:buClr>
                <a:schemeClr val="tx1"/>
              </a:buClr>
              <a:buFont typeface="Arial" panose="020B0604020202020204" pitchFamily="34" charset="0"/>
              <a:buChar char="•"/>
              <a:defRPr/>
            </a:pPr>
            <a:r>
              <a:rPr lang="en-US" sz="1800" dirty="0">
                <a:solidFill>
                  <a:schemeClr val="tx1"/>
                </a:solidFill>
                <a:latin typeface="Times New Roman" panose="02020603050405020304" pitchFamily="18" charset="0"/>
                <a:cs typeface="Times New Roman" panose="02020603050405020304" pitchFamily="18" charset="0"/>
              </a:rPr>
              <a:t>A </a:t>
            </a:r>
            <a:r>
              <a:rPr lang="en-US" sz="2000" i="1" dirty="0">
                <a:solidFill>
                  <a:schemeClr val="accent5"/>
                </a:solidFill>
                <a:latin typeface="Times New Roman" panose="02020603050405020304" pitchFamily="18" charset="0"/>
                <a:cs typeface="Times New Roman" panose="02020603050405020304" pitchFamily="18" charset="0"/>
              </a:rPr>
              <a:t>work breakdown structure</a:t>
            </a:r>
            <a:r>
              <a:rPr lang="en-US" sz="1800" dirty="0">
                <a:solidFill>
                  <a:schemeClr val="tx1"/>
                </a:solidFill>
                <a:latin typeface="Times New Roman" panose="02020603050405020304" pitchFamily="18" charset="0"/>
                <a:cs typeface="Times New Roman" panose="02020603050405020304" pitchFamily="18" charset="0"/>
              </a:rPr>
              <a:t>, or </a:t>
            </a:r>
            <a:r>
              <a:rPr lang="en-US" sz="1800" b="1" dirty="0">
                <a:solidFill>
                  <a:schemeClr val="tx1"/>
                </a:solidFill>
                <a:latin typeface="Times New Roman" panose="02020603050405020304" pitchFamily="18" charset="0"/>
                <a:cs typeface="Times New Roman" panose="02020603050405020304" pitchFamily="18" charset="0"/>
              </a:rPr>
              <a:t>WBS</a:t>
            </a:r>
            <a:r>
              <a:rPr lang="en-US" sz="1800" dirty="0">
                <a:solidFill>
                  <a:schemeClr val="tx1"/>
                </a:solidFill>
                <a:latin typeface="Times New Roman" panose="02020603050405020304" pitchFamily="18" charset="0"/>
                <a:cs typeface="Times New Roman" panose="02020603050405020304" pitchFamily="18" charset="0"/>
              </a:rPr>
              <a:t>, is a hierarchical decomposition of the project scope into work elements to be executed by the project team and produce the project deliverables.</a:t>
            </a:r>
          </a:p>
          <a:p>
            <a:pPr marL="285750" indent="-285750" algn="just">
              <a:lnSpc>
                <a:spcPct val="150000"/>
              </a:lnSpc>
              <a:buClr>
                <a:schemeClr val="tx1"/>
              </a:buClr>
              <a:buFont typeface="Arial" panose="020B0604020202020204" pitchFamily="34" charset="0"/>
              <a:buChar char="•"/>
              <a:defRPr/>
            </a:pPr>
            <a:r>
              <a:rPr lang="en-US" sz="2000" i="1" dirty="0">
                <a:solidFill>
                  <a:schemeClr val="accent5"/>
                </a:solidFill>
                <a:latin typeface="Times New Roman" panose="02020603050405020304" pitchFamily="18" charset="0"/>
                <a:cs typeface="Times New Roman" panose="02020603050405020304" pitchFamily="18" charset="0"/>
              </a:rPr>
              <a:t>Sequencing activities </a:t>
            </a:r>
            <a:r>
              <a:rPr lang="en-US" sz="1800" dirty="0">
                <a:solidFill>
                  <a:schemeClr val="tx1"/>
                </a:solidFill>
                <a:latin typeface="Times New Roman" panose="02020603050405020304" pitchFamily="18" charset="0"/>
                <a:cs typeface="Times New Roman" panose="02020603050405020304" pitchFamily="18" charset="0"/>
              </a:rPr>
              <a:t>involves creating a network diagram that shows the necessary sequence and dependent relationships in a project. </a:t>
            </a:r>
          </a:p>
          <a:p>
            <a:pPr marL="285750" indent="-285750" algn="just">
              <a:lnSpc>
                <a:spcPct val="150000"/>
              </a:lnSpc>
              <a:buClr>
                <a:schemeClr val="tx1"/>
              </a:buClr>
              <a:buFont typeface="Arial" panose="020B0604020202020204" pitchFamily="34" charset="0"/>
              <a:buChar char="•"/>
              <a:defRPr/>
            </a:pPr>
            <a:r>
              <a:rPr lang="en-US" sz="1800" dirty="0">
                <a:solidFill>
                  <a:schemeClr val="tx1"/>
                </a:solidFill>
                <a:latin typeface="Times New Roman" panose="02020603050405020304" pitchFamily="18" charset="0"/>
                <a:cs typeface="Times New Roman" panose="02020603050405020304" pitchFamily="18" charset="0"/>
              </a:rPr>
              <a:t>Developing </a:t>
            </a:r>
            <a:r>
              <a:rPr lang="en-US" sz="2000" i="1" dirty="0">
                <a:solidFill>
                  <a:schemeClr val="accent5"/>
                </a:solidFill>
                <a:latin typeface="Times New Roman" panose="02020603050405020304" pitchFamily="18" charset="0"/>
                <a:cs typeface="Times New Roman" panose="02020603050405020304" pitchFamily="18" charset="0"/>
              </a:rPr>
              <a:t>project schedule </a:t>
            </a:r>
            <a:r>
              <a:rPr lang="en-US" sz="1800" dirty="0">
                <a:solidFill>
                  <a:schemeClr val="tx1"/>
                </a:solidFill>
                <a:latin typeface="Times New Roman" panose="02020603050405020304" pitchFamily="18" charset="0"/>
                <a:cs typeface="Times New Roman" panose="02020603050405020304" pitchFamily="18" charset="0"/>
              </a:rPr>
              <a:t>involves determining the start and finish times for each activity to complete the project by its required completion date.</a:t>
            </a:r>
          </a:p>
          <a:p>
            <a:pPr>
              <a:defRP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7228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4">
            <a:extLst>
              <a:ext uri="{FF2B5EF4-FFF2-40B4-BE49-F238E27FC236}">
                <a16:creationId xmlns:a16="http://schemas.microsoft.com/office/drawing/2014/main" id="{298D5309-9FE8-FB52-42B9-5B9B04EA40CA}"/>
              </a:ext>
            </a:extLst>
          </p:cNvPr>
          <p:cNvSpPr>
            <a:spLocks noGrp="1"/>
          </p:cNvSpPr>
          <p:nvPr>
            <p:ph type="title"/>
          </p:nvPr>
        </p:nvSpPr>
        <p:spPr/>
        <p:txBody>
          <a:bodyPr>
            <a:normAutofit/>
          </a:bodyPr>
          <a:lstStyle/>
          <a:p>
            <a:pPr eaLnBrk="1" hangingPunct="1"/>
            <a:r>
              <a:rPr lang="en-US" altLang="en-US" sz="2900" dirty="0">
                <a:solidFill>
                  <a:schemeClr val="accent5"/>
                </a:solidFill>
              </a:rPr>
              <a:t>Create WBS and Assign Responsibility </a:t>
            </a:r>
          </a:p>
        </p:txBody>
      </p:sp>
      <p:pic>
        <p:nvPicPr>
          <p:cNvPr id="59395" name="Content Placeholder 4" descr="Figure 1_3.png">
            <a:extLst>
              <a:ext uri="{FF2B5EF4-FFF2-40B4-BE49-F238E27FC236}">
                <a16:creationId xmlns:a16="http://schemas.microsoft.com/office/drawing/2014/main" id="{CBEC850B-FE86-C9CF-799D-6664B358E8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8287" y="1200150"/>
            <a:ext cx="646271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38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501112" y="86683"/>
            <a:ext cx="6814088"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200" dirty="0">
                <a:solidFill>
                  <a:schemeClr val="accent5"/>
                </a:solidFill>
              </a:rPr>
              <a:t>What we will cover in this lecture</a:t>
            </a:r>
            <a:endParaRPr sz="3200" dirty="0">
              <a:solidFill>
                <a:schemeClr val="accent5"/>
              </a:solidFill>
            </a:endParaRPr>
          </a:p>
        </p:txBody>
      </p:sp>
      <p:sp>
        <p:nvSpPr>
          <p:cNvPr id="96" name="Google Shape;96;p19"/>
          <p:cNvSpPr txBox="1">
            <a:spLocks noGrp="1"/>
          </p:cNvSpPr>
          <p:nvPr>
            <p:ph type="body" idx="1"/>
          </p:nvPr>
        </p:nvSpPr>
        <p:spPr>
          <a:xfrm>
            <a:off x="387900" y="1318591"/>
            <a:ext cx="8368200" cy="3250133"/>
          </a:xfrm>
          <a:prstGeom prst="rect">
            <a:avLst/>
          </a:prstGeom>
        </p:spPr>
        <p:txBody>
          <a:bodyPr spcFirstLastPara="1" wrap="square" lIns="91425" tIns="91425" rIns="91425" bIns="91425" anchor="t" anchorCtr="0">
            <a:normAutofit/>
          </a:bodyPr>
          <a:lstStyle/>
          <a:p>
            <a:pPr marL="285750" indent="-285750">
              <a:lnSpc>
                <a:spcPct val="100000"/>
              </a:lnSpc>
              <a:spcBef>
                <a:spcPts val="600"/>
              </a:spcBef>
              <a:spcAft>
                <a:spcPts val="600"/>
              </a:spcAft>
            </a:pP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Introduction</a:t>
            </a:r>
          </a:p>
          <a:p>
            <a:pPr marL="285750" indent="-285750">
              <a:lnSpc>
                <a:spcPct val="100000"/>
              </a:lnSpc>
              <a:spcBef>
                <a:spcPts val="600"/>
              </a:spcBef>
              <a:spcAft>
                <a:spcPts val="600"/>
              </a:spcAft>
            </a:pPr>
            <a:r>
              <a:rPr lang="en-ZA" dirty="0">
                <a:latin typeface="Times New Roman" panose="02020603050405020304" pitchFamily="18" charset="0"/>
                <a:ea typeface="SimSun" panose="02010600030101010101" pitchFamily="2" charset="-122"/>
                <a:cs typeface="Times New Roman" panose="02020603050405020304" pitchFamily="18" charset="0"/>
              </a:rPr>
              <a:t>Identify and describe project types and nature</a:t>
            </a:r>
            <a:endParaRPr lang="en-GB"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nSpc>
                <a:spcPct val="100000"/>
              </a:lnSpc>
              <a:spcBef>
                <a:spcPts val="600"/>
              </a:spcBef>
              <a:spcAft>
                <a:spcPts val="600"/>
              </a:spcAft>
            </a:pPr>
            <a:r>
              <a:rPr lang="en-GB" dirty="0">
                <a:latin typeface="Times New Roman" panose="02020603050405020304" pitchFamily="18" charset="0"/>
                <a:ea typeface="SimSun" panose="02010600030101010101" pitchFamily="2" charset="-122"/>
                <a:cs typeface="Times New Roman" panose="02020603050405020304" pitchFamily="18" charset="0"/>
              </a:rPr>
              <a:t>Defining common software process models</a:t>
            </a:r>
          </a:p>
          <a:p>
            <a:pPr marL="285750" indent="-285750">
              <a:lnSpc>
                <a:spcPct val="100000"/>
              </a:lnSpc>
              <a:spcBef>
                <a:spcPts val="600"/>
              </a:spcBef>
              <a:spcAft>
                <a:spcPts val="600"/>
              </a:spcAft>
            </a:pPr>
            <a:r>
              <a:rPr lang="en-GB" dirty="0">
                <a:latin typeface="Times New Roman" panose="02020603050405020304" pitchFamily="18" charset="0"/>
                <a:ea typeface="SimSun" panose="02010600030101010101" pitchFamily="2" charset="-122"/>
                <a:cs typeface="Times New Roman" panose="02020603050405020304" pitchFamily="18" charset="0"/>
              </a:rPr>
              <a:t>Different project approaches</a:t>
            </a:r>
          </a:p>
          <a:p>
            <a:pPr marL="285750" indent="-285750">
              <a:lnSpc>
                <a:spcPct val="100000"/>
              </a:lnSpc>
              <a:spcBef>
                <a:spcPts val="600"/>
              </a:spcBef>
              <a:spcAft>
                <a:spcPts val="600"/>
              </a:spcAft>
            </a:pP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Request for Proposal</a:t>
            </a:r>
          </a:p>
          <a:p>
            <a:pPr marL="285750" indent="-285750">
              <a:lnSpc>
                <a:spcPct val="100000"/>
              </a:lnSpc>
              <a:spcBef>
                <a:spcPts val="600"/>
              </a:spcBef>
              <a:spcAft>
                <a:spcPts val="600"/>
              </a:spcAft>
            </a:pPr>
            <a:r>
              <a:rPr lang="en-GB" sz="1800" dirty="0">
                <a:effectLst/>
                <a:latin typeface="Times New Roman" panose="02020603050405020304" pitchFamily="18" charset="0"/>
                <a:ea typeface="SimSun" panose="02010600030101010101" pitchFamily="2" charset="-122"/>
                <a:cs typeface="Times New Roman" panose="02020603050405020304" pitchFamily="18" charset="0"/>
              </a:rPr>
              <a:t>Project Lifecycle</a:t>
            </a:r>
          </a:p>
          <a:p>
            <a:pPr marL="285750" indent="-285750">
              <a:lnSpc>
                <a:spcPct val="100000"/>
              </a:lnSpc>
              <a:spcBef>
                <a:spcPts val="600"/>
              </a:spcBef>
              <a:spcAft>
                <a:spcPts val="600"/>
              </a:spcAft>
            </a:pPr>
            <a:r>
              <a:rPr lang="en-GB" dirty="0">
                <a:latin typeface="Times New Roman" panose="02020603050405020304" pitchFamily="18" charset="0"/>
                <a:ea typeface="SimSun" panose="02010600030101010101" pitchFamily="2" charset="-122"/>
                <a:cs typeface="Times New Roman" panose="02020603050405020304" pitchFamily="18" charset="0"/>
              </a:rPr>
              <a:t>Project Strategies</a:t>
            </a: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lnSpc>
                <a:spcPct val="100000"/>
              </a:lnSpc>
              <a:spcBef>
                <a:spcPts val="600"/>
              </a:spcBef>
              <a:spcAft>
                <a:spcPts val="600"/>
              </a:spcAft>
            </a:pPr>
            <a:endParaRPr lang="en-GB"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nSpc>
                <a:spcPct val="100000"/>
              </a:lnSpc>
              <a:spcBef>
                <a:spcPts val="600"/>
              </a:spcBef>
              <a:spcAft>
                <a:spcPts val="600"/>
              </a:spcAft>
            </a:pPr>
            <a:endParaRPr lang="en-GB"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spcBef>
                <a:spcPts val="1200"/>
              </a:spcBef>
              <a:spcAft>
                <a:spcPts val="1200"/>
              </a:spcAft>
            </a:pPr>
            <a:endParaRPr lang="en-GB" dirty="0">
              <a:latin typeface="Times New Roman" panose="02020603050405020304" pitchFamily="18" charset="0"/>
              <a:ea typeface="SimSun" panose="02010600030101010101" pitchFamily="2" charset="-122"/>
              <a:cs typeface="Times New Roman" panose="02020603050405020304" pitchFamily="18" charset="0"/>
            </a:endParaRPr>
          </a:p>
          <a:p>
            <a:pPr marL="285750" indent="-285750">
              <a:spcBef>
                <a:spcPts val="1200"/>
              </a:spcBef>
              <a:spcAft>
                <a:spcPts val="1200"/>
              </a:spcAft>
            </a:pPr>
            <a:endParaRPr lang="en-GB"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lvl="0" indent="0" algn="l" rtl="0">
              <a:spcBef>
                <a:spcPts val="1200"/>
              </a:spcBef>
              <a:spcAft>
                <a:spcPts val="1200"/>
              </a:spcAft>
              <a:buNone/>
            </a:pPr>
            <a:endParaRPr lang="en-GB" dirty="0"/>
          </a:p>
          <a:p>
            <a:pPr marL="0" lvl="0" indent="0" algn="l" rtl="0">
              <a:spcBef>
                <a:spcPts val="1200"/>
              </a:spcBef>
              <a:spcAft>
                <a:spcPts val="1200"/>
              </a:spcAft>
              <a:buNone/>
            </a:pPr>
            <a:endParaRPr dirty="0"/>
          </a:p>
        </p:txBody>
      </p:sp>
      <p:sp>
        <p:nvSpPr>
          <p:cNvPr id="97" name="Google Shape;9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6385568B-429A-7D5D-B6EA-1ABEE780EF1D}"/>
              </a:ext>
            </a:extLst>
          </p:cNvPr>
          <p:cNvSpPr>
            <a:spLocks noGrp="1"/>
          </p:cNvSpPr>
          <p:nvPr>
            <p:ph type="title"/>
          </p:nvPr>
        </p:nvSpPr>
        <p:spPr>
          <a:xfrm>
            <a:off x="2573751" y="127100"/>
            <a:ext cx="4271186" cy="686100"/>
          </a:xfrm>
        </p:spPr>
        <p:txBody>
          <a:bodyPr>
            <a:normAutofit/>
          </a:bodyPr>
          <a:lstStyle/>
          <a:p>
            <a:r>
              <a:rPr lang="en-US" altLang="en-US" sz="2900" dirty="0">
                <a:solidFill>
                  <a:schemeClr val="accent5"/>
                </a:solidFill>
              </a:rPr>
              <a:t>Sequence Activities</a:t>
            </a:r>
          </a:p>
        </p:txBody>
      </p:sp>
      <p:pic>
        <p:nvPicPr>
          <p:cNvPr id="3" name="Picture 2">
            <a:extLst>
              <a:ext uri="{FF2B5EF4-FFF2-40B4-BE49-F238E27FC236}">
                <a16:creationId xmlns:a16="http://schemas.microsoft.com/office/drawing/2014/main" id="{DD80BA90-5A6C-A8A4-BE95-1D344404D309}"/>
              </a:ext>
            </a:extLst>
          </p:cNvPr>
          <p:cNvPicPr>
            <a:picLocks noChangeAspect="1"/>
          </p:cNvPicPr>
          <p:nvPr/>
        </p:nvPicPr>
        <p:blipFill>
          <a:blip r:embed="rId3"/>
          <a:stretch>
            <a:fillRect/>
          </a:stretch>
        </p:blipFill>
        <p:spPr>
          <a:xfrm>
            <a:off x="698765" y="1053738"/>
            <a:ext cx="7551390" cy="2871462"/>
          </a:xfrm>
          <a:prstGeom prst="rect">
            <a:avLst/>
          </a:prstGeom>
        </p:spPr>
      </p:pic>
    </p:spTree>
  </p:cSld>
  <p:clrMapOvr>
    <a:masterClrMapping/>
  </p:clrMapOvr>
  <p:transition spd="slow" advTm="4632"/>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FD41BC5F-18C9-D9CF-4496-06212430C354}"/>
              </a:ext>
            </a:extLst>
          </p:cNvPr>
          <p:cNvSpPr>
            <a:spLocks noGrp="1"/>
          </p:cNvSpPr>
          <p:nvPr>
            <p:ph type="title"/>
          </p:nvPr>
        </p:nvSpPr>
        <p:spPr>
          <a:xfrm>
            <a:off x="1476471" y="135808"/>
            <a:ext cx="5507803" cy="686100"/>
          </a:xfrm>
        </p:spPr>
        <p:txBody>
          <a:bodyPr>
            <a:normAutofit/>
          </a:bodyPr>
          <a:lstStyle/>
          <a:p>
            <a:pPr eaLnBrk="1" hangingPunct="1"/>
            <a:r>
              <a:rPr lang="en-US" altLang="en-US" sz="2900" dirty="0">
                <a:solidFill>
                  <a:schemeClr val="accent5"/>
                </a:solidFill>
              </a:rPr>
              <a:t>Develop the Project Schedule</a:t>
            </a:r>
          </a:p>
        </p:txBody>
      </p:sp>
      <p:pic>
        <p:nvPicPr>
          <p:cNvPr id="3" name="Picture 2">
            <a:extLst>
              <a:ext uri="{FF2B5EF4-FFF2-40B4-BE49-F238E27FC236}">
                <a16:creationId xmlns:a16="http://schemas.microsoft.com/office/drawing/2014/main" id="{A0843E9C-D7E5-FE8B-1D22-5197B01263B8}"/>
              </a:ext>
            </a:extLst>
          </p:cNvPr>
          <p:cNvPicPr>
            <a:picLocks noChangeAspect="1"/>
          </p:cNvPicPr>
          <p:nvPr/>
        </p:nvPicPr>
        <p:blipFill>
          <a:blip r:embed="rId3"/>
          <a:stretch>
            <a:fillRect/>
          </a:stretch>
        </p:blipFill>
        <p:spPr>
          <a:xfrm>
            <a:off x="1026337" y="891575"/>
            <a:ext cx="5757639" cy="4096385"/>
          </a:xfrm>
          <a:prstGeom prst="rect">
            <a:avLst/>
          </a:prstGeom>
        </p:spPr>
      </p:pic>
    </p:spTree>
  </p:cSld>
  <p:clrMapOvr>
    <a:masterClrMapping/>
  </p:clrMapOvr>
  <p:transition spd="slow" advTm="2796"/>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C083-E08D-85E0-CFDA-0C3C9666E78A}"/>
              </a:ext>
            </a:extLst>
          </p:cNvPr>
          <p:cNvSpPr>
            <a:spLocks noGrp="1"/>
          </p:cNvSpPr>
          <p:nvPr>
            <p:ph type="title"/>
          </p:nvPr>
        </p:nvSpPr>
        <p:spPr>
          <a:xfrm>
            <a:off x="456985" y="231726"/>
            <a:ext cx="8368200" cy="686100"/>
          </a:xfrm>
        </p:spPr>
        <p:txBody>
          <a:bodyPr>
            <a:normAutofit/>
          </a:bodyPr>
          <a:lstStyle/>
          <a:p>
            <a:r>
              <a:rPr lang="en-ZA" sz="3200" dirty="0">
                <a:solidFill>
                  <a:schemeClr val="accent5"/>
                </a:solidFill>
              </a:rPr>
              <a:t>Statement of Work (SOW)</a:t>
            </a:r>
            <a:endParaRPr lang="en-GB" sz="3200" dirty="0">
              <a:solidFill>
                <a:schemeClr val="accent5"/>
              </a:solidFill>
            </a:endParaRPr>
          </a:p>
        </p:txBody>
      </p:sp>
      <p:sp>
        <p:nvSpPr>
          <p:cNvPr id="3" name="Content Placeholder 2">
            <a:extLst>
              <a:ext uri="{FF2B5EF4-FFF2-40B4-BE49-F238E27FC236}">
                <a16:creationId xmlns:a16="http://schemas.microsoft.com/office/drawing/2014/main" id="{260B1594-5EEE-6B89-91D2-F22F14AF59BB}"/>
              </a:ext>
            </a:extLst>
          </p:cNvPr>
          <p:cNvSpPr>
            <a:spLocks noGrp="1"/>
          </p:cNvSpPr>
          <p:nvPr>
            <p:ph idx="1"/>
          </p:nvPr>
        </p:nvSpPr>
        <p:spPr>
          <a:xfrm>
            <a:off x="122843" y="853440"/>
            <a:ext cx="8794734" cy="4049625"/>
          </a:xfrm>
        </p:spPr>
        <p:txBody>
          <a:bodyPr>
            <a:normAutofit/>
          </a:bodyPr>
          <a:lstStyle/>
          <a:p>
            <a:r>
              <a:rPr lang="en-ZA" dirty="0"/>
              <a:t>It defines project deliverables, activities and timeline and given to a vendor providing services to the client.</a:t>
            </a:r>
          </a:p>
          <a:p>
            <a:r>
              <a:rPr lang="en-ZA" sz="1800" dirty="0"/>
              <a:t>Items are included in statement of work</a:t>
            </a:r>
            <a:endParaRPr lang="en-ZA" dirty="0"/>
          </a:p>
          <a:p>
            <a:pPr marL="1079500" indent="-539750">
              <a:lnSpc>
                <a:spcPct val="150000"/>
              </a:lnSpc>
              <a:buFont typeface="Wingdings" panose="05000000000000000000" pitchFamily="2" charset="2"/>
              <a:buChar char="Ø"/>
            </a:pPr>
            <a:r>
              <a:rPr lang="en-ZA" dirty="0"/>
              <a:t>The project deliverables</a:t>
            </a:r>
          </a:p>
          <a:p>
            <a:pPr marL="1079500" indent="-539750">
              <a:lnSpc>
                <a:spcPct val="150000"/>
              </a:lnSpc>
              <a:buFont typeface="Wingdings" panose="05000000000000000000" pitchFamily="2" charset="2"/>
              <a:buChar char="Ø"/>
            </a:pPr>
            <a:r>
              <a:rPr lang="en-ZA" dirty="0"/>
              <a:t>The goals and objectives</a:t>
            </a:r>
          </a:p>
          <a:p>
            <a:pPr marL="1079500" indent="-539750">
              <a:lnSpc>
                <a:spcPct val="150000"/>
              </a:lnSpc>
              <a:buFont typeface="Wingdings" panose="05000000000000000000" pitchFamily="2" charset="2"/>
              <a:buChar char="Ø"/>
            </a:pPr>
            <a:r>
              <a:rPr lang="en-ZA" dirty="0"/>
              <a:t>The cost and time estimates</a:t>
            </a:r>
          </a:p>
          <a:p>
            <a:pPr marL="1079500" indent="-539750">
              <a:lnSpc>
                <a:spcPct val="150000"/>
              </a:lnSpc>
              <a:buFont typeface="Wingdings" panose="05000000000000000000" pitchFamily="2" charset="2"/>
              <a:buChar char="Ø"/>
            </a:pPr>
            <a:r>
              <a:rPr lang="en-ZA" dirty="0"/>
              <a:t>The list of stakeholders</a:t>
            </a:r>
          </a:p>
          <a:p>
            <a:pPr marL="1079500" indent="-539750">
              <a:lnSpc>
                <a:spcPct val="150000"/>
              </a:lnSpc>
              <a:buFont typeface="Wingdings" panose="05000000000000000000" pitchFamily="2" charset="2"/>
              <a:buChar char="Ø"/>
            </a:pPr>
            <a:r>
              <a:rPr lang="en-ZA" dirty="0"/>
              <a:t>The chain of command</a:t>
            </a:r>
          </a:p>
          <a:p>
            <a:pPr marL="1079500" indent="-539750">
              <a:lnSpc>
                <a:spcPct val="150000"/>
              </a:lnSpc>
              <a:buFont typeface="Wingdings" panose="05000000000000000000" pitchFamily="2" charset="2"/>
              <a:buChar char="Ø"/>
            </a:pPr>
            <a:r>
              <a:rPr lang="en-ZA" dirty="0"/>
              <a:t>Assumptions and agreements</a:t>
            </a:r>
          </a:p>
          <a:p>
            <a:pPr marL="1079500" indent="-539750">
              <a:lnSpc>
                <a:spcPct val="150000"/>
              </a:lnSpc>
              <a:buFont typeface="Wingdings" panose="05000000000000000000" pitchFamily="2" charset="2"/>
              <a:buChar char="Ø"/>
            </a:pPr>
            <a:r>
              <a:rPr lang="en-ZA" dirty="0"/>
              <a:t>The communication plan</a:t>
            </a:r>
          </a:p>
          <a:p>
            <a:endParaRPr lang="en-ZA" dirty="0"/>
          </a:p>
          <a:p>
            <a:endParaRPr lang="en-GB" dirty="0"/>
          </a:p>
        </p:txBody>
      </p:sp>
      <p:sp>
        <p:nvSpPr>
          <p:cNvPr id="4" name="Slide Number Placeholder 3">
            <a:extLst>
              <a:ext uri="{FF2B5EF4-FFF2-40B4-BE49-F238E27FC236}">
                <a16:creationId xmlns:a16="http://schemas.microsoft.com/office/drawing/2014/main" id="{C39E64B6-1AA4-427C-33FB-7E7E8AF29F26}"/>
              </a:ext>
            </a:extLst>
          </p:cNvPr>
          <p:cNvSpPr>
            <a:spLocks noGrp="1"/>
          </p:cNvSpPr>
          <p:nvPr>
            <p:ph type="sldNum" sz="quarter" idx="12"/>
          </p:nvPr>
        </p:nvSpPr>
        <p:spPr/>
        <p:txBody>
          <a:bodyPr/>
          <a:lstStyle/>
          <a:p>
            <a:fld id="{8885D916-E60E-432A-A567-0183EA6E1E13}" type="slidenum">
              <a:rPr lang="en-ZA" smtClean="0"/>
              <a:pPr/>
              <a:t>32</a:t>
            </a:fld>
            <a:endParaRPr lang="en-ZA"/>
          </a:p>
        </p:txBody>
      </p:sp>
    </p:spTree>
    <p:extLst>
      <p:ext uri="{BB962C8B-B14F-4D97-AF65-F5344CB8AC3E}">
        <p14:creationId xmlns:p14="http://schemas.microsoft.com/office/powerpoint/2010/main" val="29893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402" y="322217"/>
            <a:ext cx="8368200" cy="707169"/>
          </a:xfrm>
        </p:spPr>
        <p:txBody>
          <a:bodyPr>
            <a:normAutofit fontScale="90000"/>
          </a:bodyPr>
          <a:lstStyle/>
          <a:p>
            <a:r>
              <a:rPr lang="en-ZA" sz="3600" dirty="0">
                <a:solidFill>
                  <a:schemeClr val="accent5"/>
                </a:solidFill>
              </a:rPr>
              <a:t>Four possible responses to a risk</a:t>
            </a:r>
            <a:endParaRPr lang="en-ZA" sz="2100" dirty="0"/>
          </a:p>
        </p:txBody>
      </p:sp>
      <p:sp>
        <p:nvSpPr>
          <p:cNvPr id="3" name="Content Placeholder 2"/>
          <p:cNvSpPr>
            <a:spLocks noGrp="1"/>
          </p:cNvSpPr>
          <p:nvPr>
            <p:ph idx="1"/>
          </p:nvPr>
        </p:nvSpPr>
        <p:spPr/>
        <p:txBody>
          <a:bodyPr>
            <a:normAutofit/>
          </a:bodyPr>
          <a:lstStyle/>
          <a:p>
            <a:r>
              <a:rPr lang="en-ZA" i="1" dirty="0">
                <a:solidFill>
                  <a:schemeClr val="accent5"/>
                </a:solidFill>
              </a:rPr>
              <a:t>Accept the risk </a:t>
            </a:r>
            <a:r>
              <a:rPr lang="en-ZA" dirty="0"/>
              <a:t>– this should occur when you are unable to develop a strategy</a:t>
            </a:r>
          </a:p>
          <a:p>
            <a:r>
              <a:rPr lang="en-ZA" i="1" dirty="0">
                <a:solidFill>
                  <a:schemeClr val="accent5"/>
                </a:solidFill>
              </a:rPr>
              <a:t>Avoid the risk </a:t>
            </a:r>
            <a:r>
              <a:rPr lang="en-ZA" dirty="0"/>
              <a:t>by changing the project plan to eliminate the risk</a:t>
            </a:r>
          </a:p>
          <a:p>
            <a:r>
              <a:rPr lang="en-ZA" i="1" dirty="0">
                <a:solidFill>
                  <a:schemeClr val="accent5"/>
                </a:solidFill>
              </a:rPr>
              <a:t>Reduce the risk</a:t>
            </a:r>
            <a:r>
              <a:rPr lang="en-ZA" dirty="0"/>
              <a:t>. Minimise the likelihood of the event happening/minimise the impact of the risk.</a:t>
            </a:r>
          </a:p>
          <a:p>
            <a:r>
              <a:rPr lang="en-ZA" i="1" dirty="0">
                <a:solidFill>
                  <a:schemeClr val="accent5"/>
                </a:solidFill>
              </a:rPr>
              <a:t>Transfer the risk</a:t>
            </a:r>
            <a:r>
              <a:rPr lang="en-ZA" dirty="0"/>
              <a:t>. The impact of the risk is transferred to a third party, for example by insuring against the risk.</a:t>
            </a:r>
          </a:p>
          <a:p>
            <a:r>
              <a:rPr lang="en-ZA" i="1" dirty="0"/>
              <a:t>Not all risks are negative - some risks can have a positive effect on the project.</a:t>
            </a:r>
            <a:r>
              <a:rPr lang="en-ZA" dirty="0"/>
              <a:t> </a:t>
            </a:r>
          </a:p>
          <a:p>
            <a:endParaRPr lang="en-ZA"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1"/>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Summary</a:t>
            </a:r>
            <a:endParaRPr dirty="0"/>
          </a:p>
        </p:txBody>
      </p:sp>
      <p:sp>
        <p:nvSpPr>
          <p:cNvPr id="256" name="Google Shape;256;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200" dirty="0">
                <a:solidFill>
                  <a:schemeClr val="accent5"/>
                </a:solidFill>
              </a:rPr>
              <a:t>Key takeaway points</a:t>
            </a:r>
            <a:endParaRPr sz="3200" dirty="0">
              <a:solidFill>
                <a:schemeClr val="accent5"/>
              </a:solidFill>
            </a:endParaRPr>
          </a:p>
        </p:txBody>
      </p:sp>
      <p:sp>
        <p:nvSpPr>
          <p:cNvPr id="262" name="Google Shape;26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dirty="0"/>
          </a:p>
        </p:txBody>
      </p:sp>
      <p:sp>
        <p:nvSpPr>
          <p:cNvPr id="263" name="Google Shape;263;p4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lnSpcReduction="10000"/>
          </a:bodyPr>
          <a:lstStyle/>
          <a:p>
            <a:pPr marL="342900">
              <a:lnSpc>
                <a:spcPct val="100000"/>
              </a:lnSpc>
              <a:spcBef>
                <a:spcPts val="600"/>
              </a:spcBef>
              <a:spcAft>
                <a:spcPts val="600"/>
              </a:spcAft>
              <a:buFont typeface="+mj-lt"/>
              <a:buAutoNum type="arabicPeriod"/>
            </a:pPr>
            <a:r>
              <a:rPr lang="en-GB" dirty="0">
                <a:latin typeface="Times New Roman" panose="02020603050405020304" pitchFamily="18" charset="0"/>
                <a:ea typeface="SimSun" panose="02010600030101010101" pitchFamily="2" charset="-122"/>
                <a:cs typeface="Times New Roman" panose="02020603050405020304" pitchFamily="18" charset="0"/>
              </a:rPr>
              <a:t>Introduction</a:t>
            </a:r>
          </a:p>
          <a:p>
            <a:pPr marL="342900">
              <a:lnSpc>
                <a:spcPct val="100000"/>
              </a:lnSpc>
              <a:spcBef>
                <a:spcPts val="600"/>
              </a:spcBef>
              <a:spcAft>
                <a:spcPts val="600"/>
              </a:spcAft>
              <a:buFont typeface="+mj-lt"/>
              <a:buAutoNum type="arabicPeriod"/>
            </a:pPr>
            <a:r>
              <a:rPr lang="en-ZA" dirty="0">
                <a:latin typeface="Times New Roman" panose="02020603050405020304" pitchFamily="18" charset="0"/>
                <a:ea typeface="SimSun" panose="02010600030101010101" pitchFamily="2" charset="-122"/>
                <a:cs typeface="Times New Roman" panose="02020603050405020304" pitchFamily="18" charset="0"/>
              </a:rPr>
              <a:t>Project types and nature</a:t>
            </a:r>
            <a:endParaRPr lang="en-GB" dirty="0">
              <a:latin typeface="Times New Roman" panose="02020603050405020304" pitchFamily="18" charset="0"/>
              <a:ea typeface="SimSun" panose="02010600030101010101" pitchFamily="2" charset="-122"/>
              <a:cs typeface="Times New Roman" panose="02020603050405020304" pitchFamily="18" charset="0"/>
            </a:endParaRPr>
          </a:p>
          <a:p>
            <a:pPr marL="342900">
              <a:lnSpc>
                <a:spcPct val="100000"/>
              </a:lnSpc>
              <a:spcBef>
                <a:spcPts val="600"/>
              </a:spcBef>
              <a:spcAft>
                <a:spcPts val="600"/>
              </a:spcAft>
              <a:buFont typeface="+mj-lt"/>
              <a:buAutoNum type="arabicPeriod"/>
            </a:pPr>
            <a:r>
              <a:rPr lang="en-GB" dirty="0">
                <a:latin typeface="Times New Roman" panose="02020603050405020304" pitchFamily="18" charset="0"/>
                <a:ea typeface="SimSun" panose="02010600030101010101" pitchFamily="2" charset="-122"/>
                <a:cs typeface="Times New Roman" panose="02020603050405020304" pitchFamily="18" charset="0"/>
              </a:rPr>
              <a:t>Defining common software process models</a:t>
            </a:r>
          </a:p>
          <a:p>
            <a:pPr marL="342900">
              <a:lnSpc>
                <a:spcPct val="100000"/>
              </a:lnSpc>
              <a:spcBef>
                <a:spcPts val="600"/>
              </a:spcBef>
              <a:spcAft>
                <a:spcPts val="600"/>
              </a:spcAft>
              <a:buFont typeface="+mj-lt"/>
              <a:buAutoNum type="arabicPeriod"/>
            </a:pPr>
            <a:r>
              <a:rPr lang="en-GB" dirty="0">
                <a:latin typeface="Times New Roman" panose="02020603050405020304" pitchFamily="18" charset="0"/>
                <a:ea typeface="SimSun" panose="02010600030101010101" pitchFamily="2" charset="-122"/>
                <a:cs typeface="Times New Roman" panose="02020603050405020304" pitchFamily="18" charset="0"/>
              </a:rPr>
              <a:t>Different project approaches</a:t>
            </a:r>
          </a:p>
          <a:p>
            <a:pPr marL="342900">
              <a:lnSpc>
                <a:spcPct val="100000"/>
              </a:lnSpc>
              <a:spcBef>
                <a:spcPts val="600"/>
              </a:spcBef>
              <a:spcAft>
                <a:spcPts val="600"/>
              </a:spcAft>
              <a:buFont typeface="+mj-lt"/>
              <a:buAutoNum type="arabicPeriod"/>
            </a:pPr>
            <a:r>
              <a:rPr lang="en-GB" dirty="0">
                <a:latin typeface="Times New Roman" panose="02020603050405020304" pitchFamily="18" charset="0"/>
                <a:ea typeface="SimSun" panose="02010600030101010101" pitchFamily="2" charset="-122"/>
                <a:cs typeface="Times New Roman" panose="02020603050405020304" pitchFamily="18" charset="0"/>
              </a:rPr>
              <a:t>Request for proposal</a:t>
            </a:r>
          </a:p>
          <a:p>
            <a:pPr marL="342900">
              <a:lnSpc>
                <a:spcPct val="100000"/>
              </a:lnSpc>
              <a:spcBef>
                <a:spcPts val="600"/>
              </a:spcBef>
              <a:spcAft>
                <a:spcPts val="600"/>
              </a:spcAft>
              <a:buFont typeface="+mj-lt"/>
              <a:buAutoNum type="arabicPeriod"/>
            </a:pPr>
            <a:r>
              <a:rPr lang="en-GB" dirty="0">
                <a:latin typeface="Times New Roman" panose="02020603050405020304" pitchFamily="18" charset="0"/>
                <a:ea typeface="SimSun" panose="02010600030101010101" pitchFamily="2" charset="-122"/>
                <a:cs typeface="Times New Roman" panose="02020603050405020304" pitchFamily="18" charset="0"/>
              </a:rPr>
              <a:t>Project Lifecycle</a:t>
            </a:r>
          </a:p>
          <a:p>
            <a:pPr marL="342900">
              <a:lnSpc>
                <a:spcPct val="100000"/>
              </a:lnSpc>
              <a:spcBef>
                <a:spcPts val="600"/>
              </a:spcBef>
              <a:spcAft>
                <a:spcPts val="600"/>
              </a:spcAft>
              <a:buFont typeface="+mj-lt"/>
              <a:buAutoNum type="arabicPeriod"/>
            </a:pPr>
            <a:r>
              <a:rPr lang="en-GB" dirty="0">
                <a:latin typeface="Times New Roman" panose="02020603050405020304" pitchFamily="18" charset="0"/>
                <a:ea typeface="SimSun" panose="02010600030101010101" pitchFamily="2" charset="-122"/>
                <a:cs typeface="Times New Roman" panose="02020603050405020304" pitchFamily="18" charset="0"/>
              </a:rPr>
              <a:t>Project Strategies</a:t>
            </a:r>
          </a:p>
          <a:p>
            <a:pPr marL="114300" lvl="0" indent="0" algn="l" rtl="0">
              <a:spcBef>
                <a:spcPts val="0"/>
              </a:spcBef>
              <a:spcAft>
                <a:spcPts val="0"/>
              </a:spcAft>
              <a:buSzPts val="1800"/>
              <a:buNone/>
            </a:pP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06CD-04BD-3B73-AEB9-045743B3BE65}"/>
              </a:ext>
            </a:extLst>
          </p:cNvPr>
          <p:cNvSpPr>
            <a:spLocks noGrp="1"/>
          </p:cNvSpPr>
          <p:nvPr>
            <p:ph type="title"/>
          </p:nvPr>
        </p:nvSpPr>
        <p:spPr/>
        <p:txBody>
          <a:bodyPr/>
          <a:lstStyle/>
          <a:p>
            <a:r>
              <a:rPr lang="en-GB" sz="3200" dirty="0">
                <a:solidFill>
                  <a:schemeClr val="accent5"/>
                </a:solidFill>
              </a:rPr>
              <a:t>Next Lesson</a:t>
            </a:r>
          </a:p>
        </p:txBody>
      </p:sp>
      <p:sp>
        <p:nvSpPr>
          <p:cNvPr id="3" name="Text Placeholder 2">
            <a:extLst>
              <a:ext uri="{FF2B5EF4-FFF2-40B4-BE49-F238E27FC236}">
                <a16:creationId xmlns:a16="http://schemas.microsoft.com/office/drawing/2014/main" id="{98C8E27C-BE94-F954-7A27-3E92EE3C16E8}"/>
              </a:ext>
            </a:extLst>
          </p:cNvPr>
          <p:cNvSpPr>
            <a:spLocks noGrp="1"/>
          </p:cNvSpPr>
          <p:nvPr>
            <p:ph type="body" idx="1"/>
          </p:nvPr>
        </p:nvSpPr>
        <p:spPr/>
        <p:txBody>
          <a:bodyPr/>
          <a:lstStyle/>
          <a:p>
            <a:r>
              <a:rPr lang="en-GB" dirty="0"/>
              <a:t>Developing a project proposal</a:t>
            </a:r>
          </a:p>
        </p:txBody>
      </p:sp>
      <p:sp>
        <p:nvSpPr>
          <p:cNvPr id="4" name="Slide Number Placeholder 3">
            <a:extLst>
              <a:ext uri="{FF2B5EF4-FFF2-40B4-BE49-F238E27FC236}">
                <a16:creationId xmlns:a16="http://schemas.microsoft.com/office/drawing/2014/main" id="{A9654594-90A2-30FD-DDB7-44328E6BAB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dirty="0"/>
          </a:p>
        </p:txBody>
      </p:sp>
    </p:spTree>
    <p:extLst>
      <p:ext uri="{BB962C8B-B14F-4D97-AF65-F5344CB8AC3E}">
        <p14:creationId xmlns:p14="http://schemas.microsoft.com/office/powerpoint/2010/main" val="4153823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2CBD-A6EF-10F4-CACD-E1C0D03A4562}"/>
              </a:ext>
            </a:extLst>
          </p:cNvPr>
          <p:cNvSpPr>
            <a:spLocks noGrp="1"/>
          </p:cNvSpPr>
          <p:nvPr>
            <p:ph type="title"/>
          </p:nvPr>
        </p:nvSpPr>
        <p:spPr/>
        <p:txBody>
          <a:bodyPr>
            <a:normAutofit/>
          </a:bodyPr>
          <a:lstStyle/>
          <a:p>
            <a:r>
              <a:rPr lang="en-GB" sz="3200" dirty="0">
                <a:solidFill>
                  <a:schemeClr val="accent5"/>
                </a:solidFill>
              </a:rPr>
              <a:t>References</a:t>
            </a:r>
          </a:p>
        </p:txBody>
      </p:sp>
      <p:sp>
        <p:nvSpPr>
          <p:cNvPr id="3" name="Text Placeholder 2">
            <a:extLst>
              <a:ext uri="{FF2B5EF4-FFF2-40B4-BE49-F238E27FC236}">
                <a16:creationId xmlns:a16="http://schemas.microsoft.com/office/drawing/2014/main" id="{3FBCEF34-743B-A9BD-365E-08F599BC8A3F}"/>
              </a:ext>
            </a:extLst>
          </p:cNvPr>
          <p:cNvSpPr>
            <a:spLocks noGrp="1"/>
          </p:cNvSpPr>
          <p:nvPr>
            <p:ph type="body" idx="1"/>
          </p:nvPr>
        </p:nvSpPr>
        <p:spPr>
          <a:xfrm>
            <a:off x="387900" y="1266825"/>
            <a:ext cx="8368200" cy="3301899"/>
          </a:xfrm>
        </p:spPr>
        <p:txBody>
          <a:bodyPr>
            <a:normAutofit/>
          </a:bodyPr>
          <a:lstStyle/>
          <a:p>
            <a:r>
              <a:rPr lang="en-GB" sz="1600" b="0" i="1" dirty="0">
                <a:solidFill>
                  <a:schemeClr val="tx1"/>
                </a:solidFill>
                <a:effectLst/>
                <a:latin typeface="robotoregular"/>
              </a:rPr>
              <a:t>A Guide to the Project Management Body of Knowledge (PMBOK® Guide)</a:t>
            </a:r>
            <a:r>
              <a:rPr lang="en-GB" sz="1600" b="0" i="0" dirty="0">
                <a:solidFill>
                  <a:schemeClr val="tx1"/>
                </a:solidFill>
                <a:effectLst/>
                <a:latin typeface="robotoregular"/>
              </a:rPr>
              <a:t>, Project Management Institute, 2017.</a:t>
            </a:r>
            <a:r>
              <a:rPr lang="en-GB" sz="1600" b="0" i="1" dirty="0">
                <a:solidFill>
                  <a:schemeClr val="tx1"/>
                </a:solidFill>
                <a:effectLst/>
                <a:latin typeface="robotoregular"/>
              </a:rPr>
              <a:t> </a:t>
            </a:r>
          </a:p>
          <a:p>
            <a:r>
              <a:rPr lang="en-GB" sz="1600" b="0" i="0" dirty="0">
                <a:solidFill>
                  <a:schemeClr val="tx1"/>
                </a:solidFill>
                <a:effectLst/>
                <a:latin typeface="Arial" panose="020B0604020202020204" pitchFamily="34" charset="0"/>
              </a:rPr>
              <a:t>Simon, P. and Murray-Webster, R., 2018. </a:t>
            </a:r>
            <a:r>
              <a:rPr lang="en-GB" sz="1600" b="0" i="1" dirty="0">
                <a:solidFill>
                  <a:schemeClr val="tx1"/>
                </a:solidFill>
                <a:effectLst/>
                <a:latin typeface="Arial" panose="020B0604020202020204" pitchFamily="34" charset="0"/>
              </a:rPr>
              <a:t>Starting out in project management</a:t>
            </a:r>
            <a:r>
              <a:rPr lang="en-GB" sz="1600" b="0" i="0" dirty="0">
                <a:solidFill>
                  <a:schemeClr val="tx1"/>
                </a:solidFill>
                <a:effectLst/>
                <a:latin typeface="Arial" panose="020B0604020202020204" pitchFamily="34" charset="0"/>
              </a:rPr>
              <a:t>. Association for Project Management.</a:t>
            </a:r>
          </a:p>
          <a:p>
            <a:r>
              <a:rPr lang="en-GB" sz="1600" b="0" i="0" dirty="0">
                <a:solidFill>
                  <a:schemeClr val="tx1"/>
                </a:solidFill>
                <a:effectLst/>
                <a:latin typeface="robotoregular"/>
              </a:rPr>
              <a:t>Snyder, D, C.(2017). </a:t>
            </a:r>
            <a:r>
              <a:rPr lang="en-GB" sz="1600" b="0" i="1" dirty="0">
                <a:solidFill>
                  <a:schemeClr val="tx1"/>
                </a:solidFill>
                <a:effectLst/>
                <a:latin typeface="robotoregular"/>
              </a:rPr>
              <a:t>A Project Manager's Book of Forms : A Companion to the PMBOK Guide</a:t>
            </a:r>
            <a:r>
              <a:rPr lang="en-GB" sz="1600" b="0" i="0" dirty="0">
                <a:solidFill>
                  <a:schemeClr val="tx1"/>
                </a:solidFill>
                <a:effectLst/>
                <a:latin typeface="robotoregular"/>
              </a:rPr>
              <a:t>, John Wiley &amp; Sons, Incorporated.</a:t>
            </a:r>
            <a:r>
              <a:rPr lang="en-GB" sz="1600" b="0" i="0" dirty="0">
                <a:solidFill>
                  <a:srgbClr val="555555"/>
                </a:solidFill>
                <a:effectLst/>
                <a:latin typeface="robotoregular"/>
              </a:rPr>
              <a:t>.</a:t>
            </a:r>
            <a:r>
              <a:rPr lang="en-GB" sz="1600" b="0" i="1" dirty="0">
                <a:solidFill>
                  <a:srgbClr val="555555"/>
                </a:solidFill>
                <a:effectLst/>
                <a:latin typeface="robotoregular"/>
              </a:rPr>
              <a:t> </a:t>
            </a:r>
            <a:r>
              <a:rPr lang="en-GB" sz="1600" b="0" i="0" dirty="0">
                <a:solidFill>
                  <a:srgbClr val="555555"/>
                </a:solidFill>
                <a:effectLst/>
                <a:latin typeface="robotoregular"/>
              </a:rPr>
              <a:t>.</a:t>
            </a:r>
            <a:endParaRPr lang="en-GB" sz="1600" dirty="0">
              <a:solidFill>
                <a:schemeClr val="tx1"/>
              </a:solidFill>
            </a:endParaRPr>
          </a:p>
        </p:txBody>
      </p:sp>
      <p:sp>
        <p:nvSpPr>
          <p:cNvPr id="4" name="Slide Number Placeholder 3">
            <a:extLst>
              <a:ext uri="{FF2B5EF4-FFF2-40B4-BE49-F238E27FC236}">
                <a16:creationId xmlns:a16="http://schemas.microsoft.com/office/drawing/2014/main" id="{13420D41-5135-1918-2EDF-37B4277A53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dirty="0"/>
          </a:p>
        </p:txBody>
      </p:sp>
    </p:spTree>
    <p:extLst>
      <p:ext uri="{BB962C8B-B14F-4D97-AF65-F5344CB8AC3E}">
        <p14:creationId xmlns:p14="http://schemas.microsoft.com/office/powerpoint/2010/main" val="4199616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38C0C2-85EF-D188-8F17-8FEF4C9A5DBE}"/>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38</a:t>
            </a:fld>
            <a:endParaRPr lang="en" dirty="0"/>
          </a:p>
        </p:txBody>
      </p:sp>
      <p:pic>
        <p:nvPicPr>
          <p:cNvPr id="6" name="Picture 5">
            <a:extLst>
              <a:ext uri="{FF2B5EF4-FFF2-40B4-BE49-F238E27FC236}">
                <a16:creationId xmlns:a16="http://schemas.microsoft.com/office/drawing/2014/main" id="{47F73E2B-D29C-F5B5-5950-25FD2478908D}"/>
              </a:ext>
            </a:extLst>
          </p:cNvPr>
          <p:cNvPicPr>
            <a:picLocks/>
          </p:cNvPicPr>
          <p:nvPr>
            <p:custDataLst>
              <p:tags r:id="rId2"/>
            </p:custDataLst>
          </p:nvPr>
        </p:nvPicPr>
        <p:blipFill>
          <a:blip r:embed="rId6"/>
          <a:stretch>
            <a:fillRect/>
          </a:stretch>
        </p:blipFill>
        <p:spPr>
          <a:xfrm>
            <a:off x="508000" y="1657350"/>
            <a:ext cx="1828800" cy="1828800"/>
          </a:xfrm>
          <a:prstGeom prst="rect">
            <a:avLst/>
          </a:prstGeom>
        </p:spPr>
      </p:pic>
      <p:sp>
        <p:nvSpPr>
          <p:cNvPr id="7" name="Rectangle 6">
            <a:extLst>
              <a:ext uri="{FF2B5EF4-FFF2-40B4-BE49-F238E27FC236}">
                <a16:creationId xmlns:a16="http://schemas.microsoft.com/office/drawing/2014/main" id="{E57861D3-F122-F9A8-054B-24C86E55F6AF}"/>
              </a:ext>
            </a:extLst>
          </p:cNvPr>
          <p:cNvSpPr/>
          <p:nvPr>
            <p:custDataLst>
              <p:tags r:id="rId3"/>
            </p:custDataLst>
          </p:nvPr>
        </p:nvSpPr>
        <p:spPr>
          <a:xfrm>
            <a:off x="2590800" y="1928813"/>
            <a:ext cx="6045200" cy="1285875"/>
          </a:xfrm>
          <a:prstGeom prst="rect">
            <a:avLst/>
          </a:prstGeom>
          <a:noFill/>
          <a:ln w="25400" cap="flat" cmpd="sng" algn="ctr">
            <a:solidFill>
              <a:srgbClr val="FFFFFF"/>
            </a:solid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3200" b="1">
                <a:solidFill>
                  <a:srgbClr val="5B5B5B"/>
                </a:solidFill>
              </a:rPr>
              <a:t>List the key actions that a project manager should prioritize during a project.</a:t>
            </a:r>
          </a:p>
        </p:txBody>
      </p:sp>
      <p:sp>
        <p:nvSpPr>
          <p:cNvPr id="8" name="Rectangle 7">
            <a:extLst>
              <a:ext uri="{FF2B5EF4-FFF2-40B4-BE49-F238E27FC236}">
                <a16:creationId xmlns:a16="http://schemas.microsoft.com/office/drawing/2014/main" id="{9940DC4A-F231-0BBA-7677-33EC0B55364E}"/>
              </a:ext>
            </a:extLst>
          </p:cNvPr>
          <p:cNvSpPr/>
          <p:nvPr>
            <p:custDataLst>
              <p:tags r:id="rId4"/>
            </p:custDataLst>
          </p:nvPr>
        </p:nvSpPr>
        <p:spPr>
          <a:xfrm>
            <a:off x="2590800" y="4381500"/>
            <a:ext cx="6299200" cy="382594"/>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300" b="1">
                <a:solidFill>
                  <a:srgbClr val="5B5B5B"/>
                </a:solidFill>
              </a:rPr>
              <a:t>ⓘ</a:t>
            </a:r>
            <a:r>
              <a:rPr lang="en-GB">
                <a:solidFill>
                  <a:srgbClr val="5B5B5B"/>
                </a:solidFill>
              </a:rPr>
              <a:t> Start presenting to display the poll results on this slide.</a:t>
            </a:r>
          </a:p>
        </p:txBody>
      </p:sp>
      <p:sp>
        <p:nvSpPr>
          <p:cNvPr id="9" name="TextBox 8">
            <a:extLst>
              <a:ext uri="{FF2B5EF4-FFF2-40B4-BE49-F238E27FC236}">
                <a16:creationId xmlns:a16="http://schemas.microsoft.com/office/drawing/2014/main" id="{01D3FC85-D04C-FA4E-D8FC-B7A19229FA4D}"/>
              </a:ext>
            </a:extLst>
          </p:cNvPr>
          <p:cNvSpPr txBox="1"/>
          <p:nvPr/>
        </p:nvSpPr>
        <p:spPr>
          <a:xfrm>
            <a:off x="2247900" y="716280"/>
            <a:ext cx="2440092" cy="584775"/>
          </a:xfrm>
          <a:prstGeom prst="rect">
            <a:avLst/>
          </a:prstGeom>
          <a:noFill/>
        </p:spPr>
        <p:txBody>
          <a:bodyPr wrap="none" rtlCol="0">
            <a:spAutoFit/>
          </a:bodyPr>
          <a:lstStyle/>
          <a:p>
            <a:r>
              <a:rPr lang="en-GB" sz="3200" dirty="0">
                <a:latin typeface="+mn-lt"/>
              </a:rPr>
              <a:t>Prioritisation</a:t>
            </a:r>
          </a:p>
        </p:txBody>
      </p:sp>
    </p:spTree>
    <p:custDataLst>
      <p:tags r:id="rId1"/>
    </p:custDataLst>
    <p:extLst>
      <p:ext uri="{BB962C8B-B14F-4D97-AF65-F5344CB8AC3E}">
        <p14:creationId xmlns:p14="http://schemas.microsoft.com/office/powerpoint/2010/main" val="4044612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2105" y="162197"/>
            <a:ext cx="8368200" cy="686100"/>
          </a:xfrm>
        </p:spPr>
        <p:txBody>
          <a:bodyPr>
            <a:normAutofit/>
          </a:bodyPr>
          <a:lstStyle/>
          <a:p>
            <a:r>
              <a:rPr lang="en-ZA" sz="2800" dirty="0">
                <a:solidFill>
                  <a:schemeClr val="accent5"/>
                </a:solidFill>
              </a:rPr>
              <a:t>Identify and describe project types and nature</a:t>
            </a:r>
            <a:endParaRPr lang="en-ZA" sz="2800" dirty="0"/>
          </a:p>
        </p:txBody>
      </p:sp>
      <p:sp>
        <p:nvSpPr>
          <p:cNvPr id="2" name="Content Placeholder 1"/>
          <p:cNvSpPr>
            <a:spLocks noGrp="1"/>
          </p:cNvSpPr>
          <p:nvPr>
            <p:ph idx="1"/>
          </p:nvPr>
        </p:nvSpPr>
        <p:spPr>
          <a:xfrm>
            <a:off x="387900" y="839325"/>
            <a:ext cx="8368200" cy="4141978"/>
          </a:xfrm>
        </p:spPr>
        <p:txBody>
          <a:bodyPr>
            <a:noAutofit/>
          </a:bodyPr>
          <a:lstStyle/>
          <a:p>
            <a:r>
              <a:rPr lang="en-ZA" sz="1700" dirty="0">
                <a:solidFill>
                  <a:schemeClr val="accent5"/>
                </a:solidFill>
              </a:rPr>
              <a:t>Business Project </a:t>
            </a:r>
            <a:r>
              <a:rPr lang="en-ZA" sz="1700" dirty="0"/>
              <a:t>- projects to increase profitability, efficiancy or turnover of a business</a:t>
            </a:r>
          </a:p>
          <a:p>
            <a:r>
              <a:rPr lang="en-ZA" sz="1700" dirty="0">
                <a:solidFill>
                  <a:schemeClr val="accent5"/>
                </a:solidFill>
              </a:rPr>
              <a:t>Research &amp;Development projects </a:t>
            </a:r>
            <a:r>
              <a:rPr lang="en-ZA" sz="1700" dirty="0"/>
              <a:t>-  develop new production line, develop new work methods to increase productivity develop new product line</a:t>
            </a:r>
          </a:p>
          <a:p>
            <a:pPr>
              <a:buNone/>
            </a:pPr>
            <a:endParaRPr lang="en-ZA" sz="1700" dirty="0"/>
          </a:p>
          <a:p>
            <a:r>
              <a:rPr lang="en-ZA" sz="1700" dirty="0">
                <a:solidFill>
                  <a:schemeClr val="accent5"/>
                </a:solidFill>
              </a:rPr>
              <a:t>Technical project </a:t>
            </a:r>
            <a:r>
              <a:rPr lang="en-ZA" sz="1700" dirty="0"/>
              <a:t>– projects which requires special technical knowledge &amp; skill to complete. </a:t>
            </a:r>
          </a:p>
          <a:p>
            <a:pPr>
              <a:buNone/>
            </a:pPr>
            <a:endParaRPr lang="en-ZA" sz="1700" dirty="0"/>
          </a:p>
          <a:p>
            <a:r>
              <a:rPr lang="en-ZA" sz="1700" dirty="0">
                <a:solidFill>
                  <a:schemeClr val="accent5"/>
                </a:solidFill>
              </a:rPr>
              <a:t>Environmental project </a:t>
            </a:r>
            <a:r>
              <a:rPr lang="en-ZA" sz="1700" dirty="0"/>
              <a:t>– projects which are implemented to protect &amp; better our environment.</a:t>
            </a:r>
          </a:p>
          <a:p>
            <a:r>
              <a:rPr lang="en-ZA" sz="1700" dirty="0">
                <a:solidFill>
                  <a:schemeClr val="accent5"/>
                </a:solidFill>
              </a:rPr>
              <a:t>Social projects </a:t>
            </a:r>
            <a:r>
              <a:rPr lang="en-ZA" sz="1700" dirty="0"/>
              <a:t>– Any project which involve social events &amp; gatherings.</a:t>
            </a:r>
          </a:p>
          <a:p>
            <a:r>
              <a:rPr lang="en-ZA" sz="1700" dirty="0">
                <a:solidFill>
                  <a:schemeClr val="accent5"/>
                </a:solidFill>
              </a:rPr>
              <a:t>Humanitarian projects </a:t>
            </a:r>
            <a:r>
              <a:rPr lang="en-ZA" sz="1700" dirty="0"/>
              <a:t>– a project put in place to help the underprivileged in terms of education, health &amp; shelter.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98BE7-6406-8B80-F0EF-AA50DACEE8EE}"/>
              </a:ext>
            </a:extLst>
          </p:cNvPr>
          <p:cNvSpPr>
            <a:spLocks noGrp="1"/>
          </p:cNvSpPr>
          <p:nvPr>
            <p:ph type="title"/>
          </p:nvPr>
        </p:nvSpPr>
        <p:spPr/>
        <p:txBody>
          <a:bodyPr>
            <a:normAutofit/>
          </a:bodyPr>
          <a:lstStyle/>
          <a:p>
            <a:r>
              <a:rPr lang="en-GB" sz="3200" dirty="0">
                <a:solidFill>
                  <a:schemeClr val="accent5"/>
                </a:solidFill>
              </a:rPr>
              <a:t>Software Process Models</a:t>
            </a:r>
          </a:p>
        </p:txBody>
      </p:sp>
      <p:sp>
        <p:nvSpPr>
          <p:cNvPr id="3" name="Text Placeholder 2">
            <a:extLst>
              <a:ext uri="{FF2B5EF4-FFF2-40B4-BE49-F238E27FC236}">
                <a16:creationId xmlns:a16="http://schemas.microsoft.com/office/drawing/2014/main" id="{21C414E3-9148-B457-719B-BC161FAFDE92}"/>
              </a:ext>
            </a:extLst>
          </p:cNvPr>
          <p:cNvSpPr>
            <a:spLocks noGrp="1"/>
          </p:cNvSpPr>
          <p:nvPr>
            <p:ph type="body" idx="1"/>
          </p:nvPr>
        </p:nvSpPr>
        <p:spPr/>
        <p:txBody>
          <a:bodyPr>
            <a:normAutofit lnSpcReduction="10000"/>
          </a:bodyPr>
          <a:lstStyle/>
          <a:p>
            <a:r>
              <a:rPr lang="en-GB" dirty="0"/>
              <a:t>A software process model (SPM) is an abstract representation of the software process (</a:t>
            </a:r>
            <a:r>
              <a:rPr lang="en-GB" dirty="0" err="1"/>
              <a:t>Acuña</a:t>
            </a:r>
            <a:r>
              <a:rPr lang="en-GB" dirty="0"/>
              <a:t> and </a:t>
            </a:r>
            <a:r>
              <a:rPr lang="en-GB" dirty="0" err="1"/>
              <a:t>Ferré</a:t>
            </a:r>
            <a:r>
              <a:rPr lang="en-GB" dirty="0"/>
              <a:t>, 2001).</a:t>
            </a:r>
          </a:p>
          <a:p>
            <a:r>
              <a:rPr lang="en-GB" dirty="0"/>
              <a:t>Many professionals enter into a project in an unconscious way.</a:t>
            </a:r>
          </a:p>
          <a:p>
            <a:r>
              <a:rPr lang="en-GB" dirty="0"/>
              <a:t>Waterfall vs Agile models are certainly the common approaches in software projects.</a:t>
            </a:r>
          </a:p>
          <a:p>
            <a:r>
              <a:rPr lang="en-GB" dirty="0"/>
              <a:t>Waterfall is the traditional approach. It is a sequential way of developing a project.</a:t>
            </a:r>
          </a:p>
          <a:p>
            <a:r>
              <a:rPr lang="en-GB" dirty="0"/>
              <a:t>Agile methods is a flexible and iterative methodology which values constant collaboration, frequent deliveries, and continuous evolvement of requirements. </a:t>
            </a:r>
          </a:p>
        </p:txBody>
      </p:sp>
      <p:sp>
        <p:nvSpPr>
          <p:cNvPr id="4" name="Slide Number Placeholder 3">
            <a:extLst>
              <a:ext uri="{FF2B5EF4-FFF2-40B4-BE49-F238E27FC236}">
                <a16:creationId xmlns:a16="http://schemas.microsoft.com/office/drawing/2014/main" id="{2FA6BD9D-9E48-5619-6CCE-CA4DCC05D8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dirty="0"/>
          </a:p>
        </p:txBody>
      </p:sp>
    </p:spTree>
    <p:extLst>
      <p:ext uri="{BB962C8B-B14F-4D97-AF65-F5344CB8AC3E}">
        <p14:creationId xmlns:p14="http://schemas.microsoft.com/office/powerpoint/2010/main" val="278043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53CB-DA7F-8AEF-FDB7-F5750BC54FAC}"/>
              </a:ext>
            </a:extLst>
          </p:cNvPr>
          <p:cNvSpPr>
            <a:spLocks noGrp="1"/>
          </p:cNvSpPr>
          <p:nvPr>
            <p:ph type="title"/>
          </p:nvPr>
        </p:nvSpPr>
        <p:spPr/>
        <p:txBody>
          <a:bodyPr/>
          <a:lstStyle/>
          <a:p>
            <a:r>
              <a:rPr lang="en-GB" sz="3200" dirty="0">
                <a:solidFill>
                  <a:schemeClr val="accent5"/>
                </a:solidFill>
              </a:rPr>
              <a:t>Waterfall Process Model</a:t>
            </a:r>
          </a:p>
        </p:txBody>
      </p:sp>
      <p:sp>
        <p:nvSpPr>
          <p:cNvPr id="3" name="Text Placeholder 2">
            <a:extLst>
              <a:ext uri="{FF2B5EF4-FFF2-40B4-BE49-F238E27FC236}">
                <a16:creationId xmlns:a16="http://schemas.microsoft.com/office/drawing/2014/main" id="{73BFF289-DC05-88C6-B684-0D526ABA0977}"/>
              </a:ext>
            </a:extLst>
          </p:cNvPr>
          <p:cNvSpPr>
            <a:spLocks noGrp="1"/>
          </p:cNvSpPr>
          <p:nvPr>
            <p:ph type="body" idx="1"/>
          </p:nvPr>
        </p:nvSpPr>
        <p:spPr>
          <a:xfrm>
            <a:off x="4693920" y="1475745"/>
            <a:ext cx="4062179" cy="3092979"/>
          </a:xfrm>
        </p:spPr>
        <p:txBody>
          <a:bodyPr>
            <a:normAutofit/>
          </a:bodyPr>
          <a:lstStyle/>
          <a:p>
            <a:pPr marL="114300" indent="0">
              <a:buNone/>
            </a:pPr>
            <a:r>
              <a:rPr lang="en-GB" sz="2000" dirty="0"/>
              <a:t>Common problems:</a:t>
            </a:r>
          </a:p>
          <a:p>
            <a:r>
              <a:rPr lang="en-GB" sz="2000" dirty="0"/>
              <a:t>Requirements requirement</a:t>
            </a:r>
          </a:p>
          <a:p>
            <a:r>
              <a:rPr lang="en-GB" sz="2000" dirty="0"/>
              <a:t>Inflexibility</a:t>
            </a:r>
          </a:p>
          <a:p>
            <a:r>
              <a:rPr lang="en-GB" sz="2000" dirty="0"/>
              <a:t>Loss of opportunity and Time to Market</a:t>
            </a:r>
          </a:p>
          <a:p>
            <a:r>
              <a:rPr lang="en-GB" sz="2000" dirty="0"/>
              <a:t>Customer Dissatisfaction</a:t>
            </a:r>
          </a:p>
        </p:txBody>
      </p:sp>
      <p:sp>
        <p:nvSpPr>
          <p:cNvPr id="4" name="Slide Number Placeholder 3">
            <a:extLst>
              <a:ext uri="{FF2B5EF4-FFF2-40B4-BE49-F238E27FC236}">
                <a16:creationId xmlns:a16="http://schemas.microsoft.com/office/drawing/2014/main" id="{70D90F72-9108-34DA-16F9-A79F35189D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pic>
        <p:nvPicPr>
          <p:cNvPr id="6" name="Picture 5">
            <a:extLst>
              <a:ext uri="{FF2B5EF4-FFF2-40B4-BE49-F238E27FC236}">
                <a16:creationId xmlns:a16="http://schemas.microsoft.com/office/drawing/2014/main" id="{5FC00EF1-ABF0-E9C2-2714-9AB555B7CE1E}"/>
              </a:ext>
            </a:extLst>
          </p:cNvPr>
          <p:cNvPicPr>
            <a:picLocks noChangeAspect="1"/>
          </p:cNvPicPr>
          <p:nvPr/>
        </p:nvPicPr>
        <p:blipFill>
          <a:blip r:embed="rId3"/>
          <a:stretch>
            <a:fillRect/>
          </a:stretch>
        </p:blipFill>
        <p:spPr>
          <a:xfrm>
            <a:off x="357317" y="1475745"/>
            <a:ext cx="4278409" cy="2782746"/>
          </a:xfrm>
          <a:prstGeom prst="rect">
            <a:avLst/>
          </a:prstGeom>
        </p:spPr>
      </p:pic>
    </p:spTree>
    <p:extLst>
      <p:ext uri="{BB962C8B-B14F-4D97-AF65-F5344CB8AC3E}">
        <p14:creationId xmlns:p14="http://schemas.microsoft.com/office/powerpoint/2010/main" val="35600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2F0EC-8FB9-FD21-FC48-E037E2226550}"/>
              </a:ext>
            </a:extLst>
          </p:cNvPr>
          <p:cNvSpPr>
            <a:spLocks noGrp="1"/>
          </p:cNvSpPr>
          <p:nvPr>
            <p:ph type="title"/>
          </p:nvPr>
        </p:nvSpPr>
        <p:spPr/>
        <p:txBody>
          <a:bodyPr/>
          <a:lstStyle/>
          <a:p>
            <a:r>
              <a:rPr lang="en-GB" sz="3200" dirty="0">
                <a:solidFill>
                  <a:schemeClr val="accent5"/>
                </a:solidFill>
              </a:rPr>
              <a:t>Agile Process Model</a:t>
            </a:r>
          </a:p>
        </p:txBody>
      </p:sp>
      <p:sp>
        <p:nvSpPr>
          <p:cNvPr id="3" name="Text Placeholder 2">
            <a:extLst>
              <a:ext uri="{FF2B5EF4-FFF2-40B4-BE49-F238E27FC236}">
                <a16:creationId xmlns:a16="http://schemas.microsoft.com/office/drawing/2014/main" id="{478CC493-721C-7084-9617-B8D7F0347F27}"/>
              </a:ext>
            </a:extLst>
          </p:cNvPr>
          <p:cNvSpPr>
            <a:spLocks noGrp="1"/>
          </p:cNvSpPr>
          <p:nvPr>
            <p:ph type="body" idx="1"/>
          </p:nvPr>
        </p:nvSpPr>
        <p:spPr>
          <a:xfrm>
            <a:off x="4685211" y="1489824"/>
            <a:ext cx="4070889" cy="3078900"/>
          </a:xfrm>
        </p:spPr>
        <p:txBody>
          <a:bodyPr>
            <a:normAutofit/>
          </a:bodyPr>
          <a:lstStyle/>
          <a:p>
            <a:r>
              <a:rPr lang="en-GB" dirty="0"/>
              <a:t>Lack of upfront planning</a:t>
            </a:r>
          </a:p>
          <a:p>
            <a:r>
              <a:rPr lang="en-GB" dirty="0"/>
              <a:t>Lack of upfront costs</a:t>
            </a:r>
          </a:p>
          <a:p>
            <a:r>
              <a:rPr lang="en-GB" dirty="0"/>
              <a:t>Agile works well in tech companies where end product is a piece of software, less complex with fewer integrations</a:t>
            </a:r>
          </a:p>
        </p:txBody>
      </p:sp>
      <p:sp>
        <p:nvSpPr>
          <p:cNvPr id="4" name="Slide Number Placeholder 3">
            <a:extLst>
              <a:ext uri="{FF2B5EF4-FFF2-40B4-BE49-F238E27FC236}">
                <a16:creationId xmlns:a16="http://schemas.microsoft.com/office/drawing/2014/main" id="{8B0818EC-F4D3-EE2A-0265-6170117FF5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pic>
        <p:nvPicPr>
          <p:cNvPr id="6" name="Picture 5">
            <a:extLst>
              <a:ext uri="{FF2B5EF4-FFF2-40B4-BE49-F238E27FC236}">
                <a16:creationId xmlns:a16="http://schemas.microsoft.com/office/drawing/2014/main" id="{98966F05-30B3-1CC7-2DB1-45798200EBD6}"/>
              </a:ext>
            </a:extLst>
          </p:cNvPr>
          <p:cNvPicPr>
            <a:picLocks noChangeAspect="1"/>
          </p:cNvPicPr>
          <p:nvPr/>
        </p:nvPicPr>
        <p:blipFill>
          <a:blip r:embed="rId2"/>
          <a:stretch>
            <a:fillRect/>
          </a:stretch>
        </p:blipFill>
        <p:spPr>
          <a:xfrm>
            <a:off x="307291" y="1489824"/>
            <a:ext cx="3776790" cy="2537615"/>
          </a:xfrm>
          <a:prstGeom prst="rect">
            <a:avLst/>
          </a:prstGeom>
        </p:spPr>
      </p:pic>
    </p:spTree>
    <p:extLst>
      <p:ext uri="{BB962C8B-B14F-4D97-AF65-F5344CB8AC3E}">
        <p14:creationId xmlns:p14="http://schemas.microsoft.com/office/powerpoint/2010/main" val="1015383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C992-F488-063F-C26E-5FB8D0BC1E7F}"/>
              </a:ext>
            </a:extLst>
          </p:cNvPr>
          <p:cNvSpPr>
            <a:spLocks noGrp="1"/>
          </p:cNvSpPr>
          <p:nvPr>
            <p:ph type="title"/>
          </p:nvPr>
        </p:nvSpPr>
        <p:spPr/>
        <p:txBody>
          <a:bodyPr/>
          <a:lstStyle/>
          <a:p>
            <a:r>
              <a:rPr lang="en-GB" sz="3200" dirty="0">
                <a:solidFill>
                  <a:schemeClr val="accent5"/>
                </a:solidFill>
              </a:rPr>
              <a:t>Project Approaches</a:t>
            </a:r>
          </a:p>
        </p:txBody>
      </p:sp>
      <p:sp>
        <p:nvSpPr>
          <p:cNvPr id="3" name="Text Placeholder 2">
            <a:extLst>
              <a:ext uri="{FF2B5EF4-FFF2-40B4-BE49-F238E27FC236}">
                <a16:creationId xmlns:a16="http://schemas.microsoft.com/office/drawing/2014/main" id="{C791FBBE-BFD1-800C-DBF6-139F62BBD915}"/>
              </a:ext>
            </a:extLst>
          </p:cNvPr>
          <p:cNvSpPr>
            <a:spLocks noGrp="1"/>
          </p:cNvSpPr>
          <p:nvPr>
            <p:ph type="body" idx="1"/>
          </p:nvPr>
        </p:nvSpPr>
        <p:spPr>
          <a:xfrm>
            <a:off x="387900" y="1384663"/>
            <a:ext cx="8368200" cy="3184061"/>
          </a:xfrm>
        </p:spPr>
        <p:txBody>
          <a:bodyPr/>
          <a:lstStyle/>
          <a:p>
            <a:pPr>
              <a:lnSpc>
                <a:spcPct val="150000"/>
              </a:lnSpc>
            </a:pPr>
            <a:r>
              <a:rPr lang="en-GB" dirty="0"/>
              <a:t>Term project approach has different uses such as technological philosophy and technological decisions. Choices can be between </a:t>
            </a:r>
            <a:r>
              <a:rPr lang="en-GB" sz="1700" dirty="0">
                <a:solidFill>
                  <a:schemeClr val="accent5"/>
                </a:solidFill>
              </a:rPr>
              <a:t>Custom vs Off-the-shelf </a:t>
            </a:r>
            <a:r>
              <a:rPr lang="en-GB" dirty="0"/>
              <a:t>approach vs </a:t>
            </a:r>
            <a:r>
              <a:rPr lang="en-GB" sz="1700" dirty="0">
                <a:solidFill>
                  <a:schemeClr val="accent5"/>
                </a:solidFill>
              </a:rPr>
              <a:t>hybrid approach</a:t>
            </a:r>
            <a:r>
              <a:rPr lang="en-GB" dirty="0"/>
              <a:t>.</a:t>
            </a:r>
          </a:p>
          <a:p>
            <a:endParaRPr lang="en-GB" dirty="0"/>
          </a:p>
        </p:txBody>
      </p:sp>
      <p:sp>
        <p:nvSpPr>
          <p:cNvPr id="4" name="Slide Number Placeholder 3">
            <a:extLst>
              <a:ext uri="{FF2B5EF4-FFF2-40B4-BE49-F238E27FC236}">
                <a16:creationId xmlns:a16="http://schemas.microsoft.com/office/drawing/2014/main" id="{B274E4B8-C471-FBE3-4DF8-1A68D9AB5B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spTree>
    <p:extLst>
      <p:ext uri="{BB962C8B-B14F-4D97-AF65-F5344CB8AC3E}">
        <p14:creationId xmlns:p14="http://schemas.microsoft.com/office/powerpoint/2010/main" val="184287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C992-F488-063F-C26E-5FB8D0BC1E7F}"/>
              </a:ext>
            </a:extLst>
          </p:cNvPr>
          <p:cNvSpPr>
            <a:spLocks noGrp="1"/>
          </p:cNvSpPr>
          <p:nvPr>
            <p:ph type="title"/>
          </p:nvPr>
        </p:nvSpPr>
        <p:spPr>
          <a:xfrm>
            <a:off x="2068654" y="449317"/>
            <a:ext cx="3295826" cy="686100"/>
          </a:xfrm>
        </p:spPr>
        <p:txBody>
          <a:bodyPr/>
          <a:lstStyle/>
          <a:p>
            <a:r>
              <a:rPr lang="en-GB" sz="3200" dirty="0">
                <a:solidFill>
                  <a:schemeClr val="accent5"/>
                </a:solidFill>
              </a:rPr>
              <a:t>Discussion</a:t>
            </a:r>
          </a:p>
        </p:txBody>
      </p:sp>
      <p:sp>
        <p:nvSpPr>
          <p:cNvPr id="3" name="Text Placeholder 2">
            <a:extLst>
              <a:ext uri="{FF2B5EF4-FFF2-40B4-BE49-F238E27FC236}">
                <a16:creationId xmlns:a16="http://schemas.microsoft.com/office/drawing/2014/main" id="{C791FBBE-BFD1-800C-DBF6-139F62BBD915}"/>
              </a:ext>
            </a:extLst>
          </p:cNvPr>
          <p:cNvSpPr>
            <a:spLocks noGrp="1"/>
          </p:cNvSpPr>
          <p:nvPr>
            <p:ph type="body" idx="1"/>
          </p:nvPr>
        </p:nvSpPr>
        <p:spPr>
          <a:xfrm>
            <a:off x="387900" y="1384663"/>
            <a:ext cx="8368200" cy="3184061"/>
          </a:xfrm>
        </p:spPr>
        <p:txBody>
          <a:bodyPr/>
          <a:lstStyle/>
          <a:p>
            <a:pPr>
              <a:lnSpc>
                <a:spcPct val="150000"/>
              </a:lnSpc>
            </a:pPr>
            <a:r>
              <a:rPr lang="en-GB" dirty="0"/>
              <a:t>Discuss the advantages and disadvantages of each of the following approaches in coming up with software product:</a:t>
            </a:r>
          </a:p>
          <a:p>
            <a:pPr marL="285750" indent="-285750">
              <a:lnSpc>
                <a:spcPct val="150000"/>
              </a:lnSpc>
            </a:pPr>
            <a:r>
              <a:rPr lang="en-GB" sz="2000" dirty="0">
                <a:solidFill>
                  <a:schemeClr val="accent5"/>
                </a:solidFill>
              </a:rPr>
              <a:t>Custom approach</a:t>
            </a:r>
          </a:p>
          <a:p>
            <a:pPr marL="285750" indent="-285750">
              <a:lnSpc>
                <a:spcPct val="150000"/>
              </a:lnSpc>
            </a:pPr>
            <a:r>
              <a:rPr lang="en-GB" sz="2000" dirty="0">
                <a:solidFill>
                  <a:schemeClr val="accent5"/>
                </a:solidFill>
              </a:rPr>
              <a:t>Off-the-shelf approach</a:t>
            </a:r>
          </a:p>
          <a:p>
            <a:pPr marL="285750" indent="-285750">
              <a:lnSpc>
                <a:spcPct val="150000"/>
              </a:lnSpc>
            </a:pPr>
            <a:r>
              <a:rPr lang="en-GB" sz="2000" dirty="0">
                <a:solidFill>
                  <a:schemeClr val="accent5"/>
                </a:solidFill>
              </a:rPr>
              <a:t>Hybrid approaches</a:t>
            </a:r>
          </a:p>
          <a:p>
            <a:endParaRPr lang="en-GB" dirty="0"/>
          </a:p>
        </p:txBody>
      </p:sp>
      <p:sp>
        <p:nvSpPr>
          <p:cNvPr id="4" name="Slide Number Placeholder 3">
            <a:extLst>
              <a:ext uri="{FF2B5EF4-FFF2-40B4-BE49-F238E27FC236}">
                <a16:creationId xmlns:a16="http://schemas.microsoft.com/office/drawing/2014/main" id="{B274E4B8-C471-FBE3-4DF8-1A68D9AB5B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spTree>
    <p:extLst>
      <p:ext uri="{BB962C8B-B14F-4D97-AF65-F5344CB8AC3E}">
        <p14:creationId xmlns:p14="http://schemas.microsoft.com/office/powerpoint/2010/main" val="26985307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8.0.4807"/>
  <p:tag name="SLIDO_PRESENTATION_ID" val="00000000-0000-0000-0000-000000000000"/>
  <p:tag name="SLIDO_EVENT_UUID" val="b18c6cab-56d1-44bb-b602-c013835829eb"/>
  <p:tag name="SLIDO_EVENT_SECTION_UUID" val="5cef11e9-92bc-4a86-8775-4020a23557dc"/>
</p:tagLst>
</file>

<file path=ppt/tags/tag10.xml><?xml version="1.0" encoding="utf-8"?>
<p:tagLst xmlns:a="http://schemas.openxmlformats.org/drawingml/2006/main" xmlns:r="http://schemas.openxmlformats.org/officeDocument/2006/relationships" xmlns:p="http://schemas.openxmlformats.org/presentationml/2006/main">
  <p:tag name="SLIDO_METADATA" val="eyJUaW1lc3RhbXAiOjE3MDU2NTYxNjR9"/>
  <p:tag name="SLIDO_TYPE" val="SlidoPoll"/>
  <p:tag name="SLIDO_POLL_UUID" val="62d3b80f-976c-4be0-b53e-061b40179638"/>
  <p:tag name="SLIDO_TIMELINE" val="W3sicG9sbFF1ZXN0aW9uVXVpZCI6IjdhNGM1ZDcxLTZjMGQtNGMxOC1hMjg4LTIxZTNkZWM5NzYxOCIsInNob3dSZXN1bHRzIjp0cnVlLCJzaG93Q29ycmVjdEFuc3dlcnMiOmZhbHNlLCJ2b3RpbmdMb2NrZWQiOmZhbHNlfV0="/>
</p:tagLst>
</file>

<file path=ppt/tags/tag11.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OpenText"/>
</p:tagLst>
</file>

<file path=ppt/tags/tag12.xml><?xml version="1.0" encoding="utf-8"?>
<p:tagLst xmlns:a="http://schemas.openxmlformats.org/drawingml/2006/main" xmlns:r="http://schemas.openxmlformats.org/officeDocument/2006/relationships" xmlns:p="http://schemas.openxmlformats.org/presentationml/2006/main">
  <p:tag name="SLIDO_ELEMENT" val="title"/>
</p:tagLst>
</file>

<file path=ppt/tags/tag13.xml><?xml version="1.0" encoding="utf-8"?>
<p:tagLst xmlns:a="http://schemas.openxmlformats.org/drawingml/2006/main" xmlns:r="http://schemas.openxmlformats.org/officeDocument/2006/relationships" xmlns:p="http://schemas.openxmlformats.org/presentationml/2006/main">
  <p:tag name="SLIDO_ELEMENT" val="footer"/>
</p:tagLst>
</file>

<file path=ppt/tags/tag2.xml><?xml version="1.0" encoding="utf-8"?>
<p:tagLst xmlns:a="http://schemas.openxmlformats.org/drawingml/2006/main" xmlns:r="http://schemas.openxmlformats.org/officeDocument/2006/relationships" xmlns:p="http://schemas.openxmlformats.org/presentationml/2006/main">
  <p:tag name="SLIDO_METADATA" val="eyJUaW1lc3RhbXAiOjE3MDU2NTQ1MTh9"/>
  <p:tag name="SLIDO_TYPE" val="SlidoPoll"/>
  <p:tag name="SLIDO_POLL_UUID" val="34f70d86-2596-4177-b706-6325ff282ad0"/>
  <p:tag name="SLIDO_TIMELINE" val="W3sicG9sbFF1ZXN0aW9uVXVpZCI6IjQyNWM0OGQ4LTc2YjEtNDRkZS1hMTBiLTc1MjIxYmJjYTc4OCIsInNob3dSZXN1bHRzIjp0cnVlLCJzaG93Q29ycmVjdEFuc3dlcnMiOmZhbHNlLCJ2b3RpbmdMb2NrZWQiOmZhbHNlfV0="/>
</p:tagLst>
</file>

<file path=ppt/tags/tag3.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OpenText"/>
</p:tagLst>
</file>

<file path=ppt/tags/tag4.xml><?xml version="1.0" encoding="utf-8"?>
<p:tagLst xmlns:a="http://schemas.openxmlformats.org/drawingml/2006/main" xmlns:r="http://schemas.openxmlformats.org/officeDocument/2006/relationships" xmlns:p="http://schemas.openxmlformats.org/presentationml/2006/main">
  <p:tag name="SLIDO_ELEMENT" val="title"/>
</p:tagLst>
</file>

<file path=ppt/tags/tag5.xml><?xml version="1.0" encoding="utf-8"?>
<p:tagLst xmlns:a="http://schemas.openxmlformats.org/drawingml/2006/main" xmlns:r="http://schemas.openxmlformats.org/officeDocument/2006/relationships" xmlns:p="http://schemas.openxmlformats.org/presentationml/2006/main">
  <p:tag name="SLIDO_ELEMENT" val="footer"/>
</p:tagLst>
</file>

<file path=ppt/tags/tag6.xml><?xml version="1.0" encoding="utf-8"?>
<p:tagLst xmlns:a="http://schemas.openxmlformats.org/drawingml/2006/main" xmlns:r="http://schemas.openxmlformats.org/officeDocument/2006/relationships" xmlns:p="http://schemas.openxmlformats.org/presentationml/2006/main">
  <p:tag name="SLIDO_METADATA" val="eyJUaW1lc3RhbXAiOjE3MDU2NTQ1MTh9"/>
  <p:tag name="SLIDO_TYPE" val="SlidoPoll"/>
  <p:tag name="SLIDO_POLL_UUID" val="34f70d86-2596-4177-b706-6325ff282ad0"/>
  <p:tag name="SLIDO_TIMELINE" val="W3sicG9sbFF1ZXN0aW9uVXVpZCI6IjQyNWM0OGQ4LTc2YjEtNDRkZS1hMTBiLTc1MjIxYmJjYTc4OCIsInNob3dSZXN1bHRzIjp0cnVlLCJzaG93Q29ycmVjdEFuc3dlcnMiOmZhbHNlLCJ2b3RpbmdMb2NrZWQiOmZhbHNlfV0="/>
</p:tagLst>
</file>

<file path=ppt/tags/tag7.xml><?xml version="1.0" encoding="utf-8"?>
<p:tagLst xmlns:a="http://schemas.openxmlformats.org/drawingml/2006/main" xmlns:r="http://schemas.openxmlformats.org/officeDocument/2006/relationships" xmlns:p="http://schemas.openxmlformats.org/presentationml/2006/main">
  <p:tag name="SLIDO_ELEMENT" val="interaction_image"/>
  <p:tag name="INTERACTION_TYPE" val="OpenText"/>
</p:tagLst>
</file>

<file path=ppt/tags/tag8.xml><?xml version="1.0" encoding="utf-8"?>
<p:tagLst xmlns:a="http://schemas.openxmlformats.org/drawingml/2006/main" xmlns:r="http://schemas.openxmlformats.org/officeDocument/2006/relationships" xmlns:p="http://schemas.openxmlformats.org/presentationml/2006/main">
  <p:tag name="SLIDO_ELEMENT" val="title"/>
</p:tagLst>
</file>

<file path=ppt/tags/tag9.xml><?xml version="1.0" encoding="utf-8"?>
<p:tagLst xmlns:a="http://schemas.openxmlformats.org/drawingml/2006/main" xmlns:r="http://schemas.openxmlformats.org/officeDocument/2006/relationships" xmlns:p="http://schemas.openxmlformats.org/presentationml/2006/main">
  <p:tag name="SLIDO_ELEMENT" val="footer"/>
</p:tagLst>
</file>

<file path=ppt/theme/theme1.xml><?xml version="1.0" encoding="utf-8"?>
<a:theme xmlns:a="http://schemas.openxmlformats.org/drawingml/2006/main" name="Marina">
  <a:themeElements>
    <a:clrScheme name="Marina">
      <a:dk1>
        <a:srgbClr val="FFFFFF"/>
      </a:dk1>
      <a:lt1>
        <a:srgbClr val="434343"/>
      </a:lt1>
      <a:dk2>
        <a:srgbClr val="666666"/>
      </a:dk2>
      <a:lt2>
        <a:srgbClr val="CFD8DC"/>
      </a:lt2>
      <a:accent1>
        <a:srgbClr val="F1C232"/>
      </a:accent1>
      <a:accent2>
        <a:srgbClr val="F1C232"/>
      </a:accent2>
      <a:accent3>
        <a:srgbClr val="F1C232"/>
      </a:accent3>
      <a:accent4>
        <a:srgbClr val="F1C232"/>
      </a:accent4>
      <a:accent5>
        <a:srgbClr val="F1C232"/>
      </a:accent5>
      <a:accent6>
        <a:srgbClr val="FFEB38"/>
      </a:accent6>
      <a:hlink>
        <a:srgbClr val="F1C232"/>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2578</TotalTime>
  <Words>2664</Words>
  <Application>Microsoft Office PowerPoint</Application>
  <PresentationFormat>On-screen Show (16:9)</PresentationFormat>
  <Paragraphs>311</Paragraphs>
  <Slides>38</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Wingdings</vt:lpstr>
      <vt:lpstr>Roboto</vt:lpstr>
      <vt:lpstr>Times New Roman</vt:lpstr>
      <vt:lpstr>Söhne</vt:lpstr>
      <vt:lpstr>robotoregular</vt:lpstr>
      <vt:lpstr>Roboto Slab</vt:lpstr>
      <vt:lpstr>Marina</vt:lpstr>
      <vt:lpstr>Lecture 3:Project Management Concepts</vt:lpstr>
      <vt:lpstr>Key topics covered in this lecture</vt:lpstr>
      <vt:lpstr>What we will cover in this lecture</vt:lpstr>
      <vt:lpstr>Identify and describe project types and nature</vt:lpstr>
      <vt:lpstr>Software Process Models</vt:lpstr>
      <vt:lpstr>Waterfall Process Model</vt:lpstr>
      <vt:lpstr>Agile Process Model</vt:lpstr>
      <vt:lpstr>Project Approaches</vt:lpstr>
      <vt:lpstr>Discussion</vt:lpstr>
      <vt:lpstr>Project strategies?</vt:lpstr>
      <vt:lpstr>Project environments</vt:lpstr>
      <vt:lpstr>Project influences</vt:lpstr>
      <vt:lpstr>Enterprise Environmental Factors  internal to the organisation </vt:lpstr>
      <vt:lpstr>Enterprise Environmental Factors external to the organisation</vt:lpstr>
      <vt:lpstr>Project Attributes</vt:lpstr>
      <vt:lpstr>Balancing Project Constraints</vt:lpstr>
      <vt:lpstr>Overview of Project Life Cycle</vt:lpstr>
      <vt:lpstr>Project Selection</vt:lpstr>
      <vt:lpstr>Request For Proposal</vt:lpstr>
      <vt:lpstr>Preparing a Request for Proposal</vt:lpstr>
      <vt:lpstr>PowerPoint Presentation</vt:lpstr>
      <vt:lpstr>PowerPoint Presentation</vt:lpstr>
      <vt:lpstr>Key parts of a Request for Proposal</vt:lpstr>
      <vt:lpstr>Initiating Phase</vt:lpstr>
      <vt:lpstr>Planning Phase</vt:lpstr>
      <vt:lpstr>Performing Phase</vt:lpstr>
      <vt:lpstr>Closing Phase</vt:lpstr>
      <vt:lpstr>Some Terms</vt:lpstr>
      <vt:lpstr>Create WBS and Assign Responsibility </vt:lpstr>
      <vt:lpstr>Sequence Activities</vt:lpstr>
      <vt:lpstr>Develop the Project Schedule</vt:lpstr>
      <vt:lpstr>Statement of Work (SOW)</vt:lpstr>
      <vt:lpstr>Four possible responses to a risk</vt:lpstr>
      <vt:lpstr>Summary</vt:lpstr>
      <vt:lpstr>Key takeaway points</vt:lpstr>
      <vt:lpstr>Next Lesson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DevOps</dc:title>
  <dc:creator>Godwin Dzvapatsva</dc:creator>
  <cp:lastModifiedBy>Godwin Dzvapatsva</cp:lastModifiedBy>
  <cp:revision>28</cp:revision>
  <dcterms:modified xsi:type="dcterms:W3CDTF">2024-01-19T09:37:07Z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1.8.0.4807</vt:lpwstr>
  </property>
</Properties>
</file>