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 id="2147483666" r:id="rId2"/>
  </p:sldMasterIdLst>
  <p:notesMasterIdLst>
    <p:notesMasterId r:id="rId33"/>
  </p:notesMasterIdLst>
  <p:sldIdLst>
    <p:sldId id="296" r:id="rId3"/>
    <p:sldId id="360" r:id="rId4"/>
    <p:sldId id="334" r:id="rId5"/>
    <p:sldId id="257" r:id="rId6"/>
    <p:sldId id="258" r:id="rId7"/>
    <p:sldId id="352" r:id="rId8"/>
    <p:sldId id="335" r:id="rId9"/>
    <p:sldId id="336" r:id="rId10"/>
    <p:sldId id="337" r:id="rId11"/>
    <p:sldId id="338" r:id="rId12"/>
    <p:sldId id="340" r:id="rId13"/>
    <p:sldId id="341" r:id="rId14"/>
    <p:sldId id="355" r:id="rId15"/>
    <p:sldId id="342" r:id="rId16"/>
    <p:sldId id="343" r:id="rId17"/>
    <p:sldId id="339" r:id="rId18"/>
    <p:sldId id="361" r:id="rId19"/>
    <p:sldId id="344" r:id="rId20"/>
    <p:sldId id="353" r:id="rId21"/>
    <p:sldId id="345" r:id="rId22"/>
    <p:sldId id="358" r:id="rId23"/>
    <p:sldId id="357" r:id="rId24"/>
    <p:sldId id="356" r:id="rId25"/>
    <p:sldId id="347" r:id="rId26"/>
    <p:sldId id="354" r:id="rId27"/>
    <p:sldId id="351" r:id="rId28"/>
    <p:sldId id="280" r:id="rId29"/>
    <p:sldId id="281" r:id="rId30"/>
    <p:sldId id="359" r:id="rId31"/>
    <p:sldId id="285" r:id="rId32"/>
  </p:sldIdLst>
  <p:sldSz cx="9144000" cy="5143500" type="screen16x9"/>
  <p:notesSz cx="6858000" cy="9144000"/>
  <p:embeddedFontLst>
    <p:embeddedFont>
      <p:font typeface="Arial Bold" panose="020B0704020202020204" pitchFamily="34" charset="0"/>
      <p:bold r:id="rId34"/>
    </p:embeddedFont>
    <p:embeddedFont>
      <p:font typeface="Calibri" panose="020F0502020204030204" pitchFamily="34" charset="0"/>
      <p:regular r:id="rId35"/>
      <p:bold r:id="rId36"/>
      <p:italic r:id="rId37"/>
      <p:boldItalic r:id="rId38"/>
    </p:embeddedFont>
    <p:embeddedFont>
      <p:font typeface="Helvetica" panose="020B0604020202020204"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Roboto Slab" pitchFamily="2" charset="0"/>
      <p:regular r:id="rId47"/>
      <p:bold r:id="rId48"/>
    </p:embeddedFont>
  </p:embeddedFontLst>
  <p:custDataLst>
    <p:tags r:id="rId4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85" autoAdjust="0"/>
  </p:normalViewPr>
  <p:slideViewPr>
    <p:cSldViewPr snapToGrid="0">
      <p:cViewPr varScale="1">
        <p:scale>
          <a:sx n="89" d="100"/>
          <a:sy n="89" d="100"/>
        </p:scale>
        <p:origin x="121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3369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4296" indent="-174296" eaLnBrk="1" fontAlgn="auto">
              <a:spcBef>
                <a:spcPts val="0"/>
              </a:spcBef>
              <a:spcAft>
                <a:spcPts val="0"/>
              </a:spcAft>
              <a:buFont typeface="Arial" pitchFamily="34" charset="0"/>
              <a:buChar char="•"/>
              <a:defRPr/>
            </a:pPr>
            <a:r>
              <a:rPr lang="en-US" dirty="0"/>
              <a:t>Understanding of the need—the contractor must show the customer that they thoroughly understand the problem to be solved.</a:t>
            </a:r>
          </a:p>
          <a:p>
            <a:pPr marL="174296" indent="-174296" eaLnBrk="1" fontAlgn="auto">
              <a:spcBef>
                <a:spcPts val="0"/>
              </a:spcBef>
              <a:spcAft>
                <a:spcPts val="0"/>
              </a:spcAft>
              <a:buFont typeface="Arial" pitchFamily="34" charset="0"/>
              <a:buChar char="•"/>
              <a:defRPr/>
            </a:pPr>
            <a:r>
              <a:rPr lang="en-US" dirty="0"/>
              <a:t>Proposed approach or solution—the proposal should describe the approach or methodology that would be used in developing the solution. </a:t>
            </a:r>
          </a:p>
          <a:p>
            <a:pPr marL="174296" indent="-174296" eaLnBrk="1" fontAlgn="auto">
              <a:spcBef>
                <a:spcPts val="0"/>
              </a:spcBef>
              <a:spcAft>
                <a:spcPts val="0"/>
              </a:spcAft>
              <a:buFont typeface="Arial" pitchFamily="34" charset="0"/>
              <a:buChar char="•"/>
              <a:defRPr/>
            </a:pPr>
            <a:r>
              <a:rPr lang="en-US" dirty="0"/>
              <a:t>Benefits to the customer—the contractor should state how the proposed solution or approach would benefit the customer and achieve the project’s success criteria or expected outcomes, including cost savings; reduced processing time; reduced inventory; better customer service; reduced errors; improved safety conditions; more timely information; reduced maintenance, etc.</a:t>
            </a:r>
          </a:p>
          <a:p>
            <a:endParaRPr lang="en-GB" dirty="0"/>
          </a:p>
        </p:txBody>
      </p:sp>
    </p:spTree>
    <p:extLst>
      <p:ext uri="{BB962C8B-B14F-4D97-AF65-F5344CB8AC3E}">
        <p14:creationId xmlns:p14="http://schemas.microsoft.com/office/powerpoint/2010/main" val="3870646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Tangible Benefits- </a:t>
            </a:r>
            <a:r>
              <a:rPr lang="en-GB" b="0" i="0" dirty="0">
                <a:solidFill>
                  <a:srgbClr val="555555"/>
                </a:solidFill>
                <a:effectLst/>
                <a:latin typeface="robotoregular"/>
              </a:rPr>
              <a:t>Tangible bene ﬁts are measurable and will corre­spond to the problem/opportunity described. For each bene ﬁ t, describe it and quantify it, including a translation of the bene ﬁ t into ﬁnancial terms such as dollars saved or gained. This is the place to establish the bene ﬁt-realization metrics that will be monitored after implementation.</a:t>
            </a:r>
            <a:endParaRPr lang="en-GB" dirty="0"/>
          </a:p>
          <a:p>
            <a:r>
              <a:rPr lang="en-GB" dirty="0"/>
              <a:t>Intangible Benefits-</a:t>
            </a:r>
            <a:r>
              <a:rPr lang="en-GB" b="0" i="0" dirty="0">
                <a:solidFill>
                  <a:srgbClr val="555555"/>
                </a:solidFill>
                <a:effectLst/>
                <a:latin typeface="robotoregular"/>
              </a:rPr>
              <a:t>Intangible bene ﬁts are difﬁcult to measure, but are still important. For example, reducing complexity in a task may increase employee job satisfaction, a worthwhile bene ﬁ t but a difﬁcult one to measure.</a:t>
            </a:r>
            <a:endParaRPr lang="en-GB" dirty="0"/>
          </a:p>
          <a:p>
            <a:r>
              <a:rPr lang="en-GB" dirty="0"/>
              <a:t>Required resource (cost)- </a:t>
            </a:r>
            <a:r>
              <a:rPr lang="en-GB" b="0" i="0" dirty="0">
                <a:solidFill>
                  <a:srgbClr val="555555"/>
                </a:solidFill>
                <a:effectLst/>
                <a:latin typeface="robotoregular"/>
              </a:rPr>
              <a:t>What labour and other resources will be required? Include a comment about the accuracy of these ﬁgures. Typical cost categories include internal (employee) labour hours, external labour, and capital investment.</a:t>
            </a:r>
            <a:endParaRPr lang="en-GB" dirty="0"/>
          </a:p>
          <a:p>
            <a:r>
              <a:rPr lang="en-GB" dirty="0"/>
              <a:t>Financial Return- </a:t>
            </a:r>
            <a:r>
              <a:rPr lang="en-GB" b="0" i="0" dirty="0">
                <a:solidFill>
                  <a:srgbClr val="555555"/>
                </a:solidFill>
                <a:effectLst/>
                <a:latin typeface="robotoregular"/>
              </a:rPr>
              <a:t>There are many ﬁnancial methods that compare the tangible up-front cost of the project with the expected tangible bene ﬁts achieved over time.</a:t>
            </a:r>
            <a:endParaRPr lang="en-GB" dirty="0"/>
          </a:p>
        </p:txBody>
      </p:sp>
    </p:spTree>
    <p:extLst>
      <p:ext uri="{BB962C8B-B14F-4D97-AF65-F5344CB8AC3E}">
        <p14:creationId xmlns:p14="http://schemas.microsoft.com/office/powerpoint/2010/main" val="3510827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721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36240" lvl="1" indent="-171450" eaLnBrk="1">
              <a:spcBef>
                <a:spcPct val="0"/>
              </a:spcBef>
              <a:buFont typeface="Arial" panose="020B0604020202020204" pitchFamily="34" charset="0"/>
              <a:buChar char="•"/>
              <a:defRPr/>
            </a:pPr>
            <a:r>
              <a:rPr lang="en-US" dirty="0"/>
              <a:t>In large scale efforts, the contractor may designate a proposal manager who coordinates the efforts. </a:t>
            </a:r>
          </a:p>
          <a:p>
            <a:pPr marL="636240" lvl="1" indent="-171450" eaLnBrk="1">
              <a:spcBef>
                <a:spcPct val="0"/>
              </a:spcBef>
              <a:buFont typeface="Arial" panose="020B0604020202020204" pitchFamily="34" charset="0"/>
              <a:buChar char="•"/>
              <a:defRPr/>
            </a:pPr>
            <a:r>
              <a:rPr lang="en-US" dirty="0"/>
              <a:t>The proposal schedule must allow adequate time for writing, review, and approval by the management of the contractor’s organization. </a:t>
            </a:r>
          </a:p>
          <a:p>
            <a:pPr marL="636240" lvl="1" indent="-171450" eaLnBrk="1">
              <a:spcBef>
                <a:spcPct val="0"/>
              </a:spcBef>
              <a:buFont typeface="Arial" panose="020B0604020202020204" pitchFamily="34" charset="0"/>
              <a:buChar char="•"/>
              <a:defRPr/>
            </a:pPr>
            <a:r>
              <a:rPr lang="en-US" dirty="0"/>
              <a:t>Proposals in response to RFPs can be as brief as a few pages or as long as hundreds of pages, including text and drawings. </a:t>
            </a:r>
          </a:p>
          <a:p>
            <a:pPr marL="636240" lvl="1" indent="-171450" eaLnBrk="1">
              <a:spcBef>
                <a:spcPct val="0"/>
              </a:spcBef>
              <a:buFont typeface="Arial" panose="020B0604020202020204" pitchFamily="34" charset="0"/>
              <a:buChar char="•"/>
              <a:defRPr/>
            </a:pPr>
            <a:r>
              <a:rPr lang="en-US" dirty="0"/>
              <a:t>Customers do not pay contractors to prepare proposals. Contractors absorb the costs of proposal development as part of normal marketing costs.</a:t>
            </a:r>
          </a:p>
          <a:p>
            <a:endParaRPr lang="en-GB" dirty="0"/>
          </a:p>
        </p:txBody>
      </p:sp>
    </p:spTree>
    <p:extLst>
      <p:ext uri="{BB962C8B-B14F-4D97-AF65-F5344CB8AC3E}">
        <p14:creationId xmlns:p14="http://schemas.microsoft.com/office/powerpoint/2010/main" val="105610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defRPr/>
            </a:pPr>
            <a:r>
              <a:rPr lang="en-US" b="1" u="sng" dirty="0"/>
              <a:t>Proposal Submission and Follow-up</a:t>
            </a:r>
          </a:p>
          <a:p>
            <a:pPr>
              <a:defRPr/>
            </a:pPr>
            <a:r>
              <a:rPr lang="en-US" dirty="0"/>
              <a:t>Proposals should be:</a:t>
            </a:r>
          </a:p>
          <a:p>
            <a:pPr marL="174296" indent="-174296">
              <a:buFont typeface="Arial" pitchFamily="34" charset="0"/>
              <a:buChar char="•"/>
              <a:defRPr/>
            </a:pPr>
            <a:r>
              <a:rPr lang="en-US" dirty="0"/>
              <a:t>Submitted on time</a:t>
            </a:r>
          </a:p>
          <a:p>
            <a:pPr marL="639086" lvl="1" indent="-174296">
              <a:buFont typeface="Arial" pitchFamily="34" charset="0"/>
              <a:buChar char="•"/>
              <a:defRPr/>
            </a:pPr>
            <a:r>
              <a:rPr lang="en-US" dirty="0"/>
              <a:t>Late or incomplete proposals are often not accepted</a:t>
            </a:r>
          </a:p>
          <a:p>
            <a:pPr marL="174296" indent="-174296">
              <a:buFont typeface="Arial" pitchFamily="34" charset="0"/>
              <a:buChar char="•"/>
              <a:defRPr/>
            </a:pPr>
            <a:r>
              <a:rPr lang="en-US" dirty="0"/>
              <a:t>Formatted properly</a:t>
            </a:r>
          </a:p>
          <a:p>
            <a:pPr marL="174296" indent="-174296">
              <a:buFont typeface="Arial" pitchFamily="34" charset="0"/>
              <a:buChar char="•"/>
              <a:defRPr/>
            </a:pPr>
            <a:r>
              <a:rPr lang="en-US" dirty="0"/>
              <a:t>In the manner specified</a:t>
            </a:r>
          </a:p>
          <a:p>
            <a:pPr marL="174296" indent="-174296">
              <a:buFont typeface="Arial" pitchFamily="34" charset="0"/>
              <a:buChar char="•"/>
              <a:defRPr/>
            </a:pPr>
            <a:r>
              <a:rPr lang="en-US" dirty="0"/>
              <a:t>Possibly deliver two sets by different delivery methods</a:t>
            </a:r>
          </a:p>
          <a:p>
            <a:pPr marL="639086" lvl="1" indent="-174296">
              <a:buFont typeface="Arial" pitchFamily="34" charset="0"/>
              <a:buChar char="•"/>
              <a:defRPr/>
            </a:pPr>
            <a:r>
              <a:rPr lang="en-US" dirty="0"/>
              <a:t>Depending on the dollar value of the proposal, some contractors have been known to hand-deliver the proposal or send two sets of proposals by different express mail services.</a:t>
            </a:r>
          </a:p>
          <a:p>
            <a:pPr marL="639086" lvl="1" indent="-174296">
              <a:buFont typeface="Arial" pitchFamily="34" charset="0"/>
              <a:buChar char="•"/>
              <a:defRPr/>
            </a:pPr>
            <a:endParaRPr lang="en-US" dirty="0"/>
          </a:p>
          <a:p>
            <a:pPr>
              <a:defRPr/>
            </a:pPr>
            <a:r>
              <a:rPr lang="en-US" dirty="0"/>
              <a:t>Contractors must continue to be proactive even after the proposal is submitted. </a:t>
            </a:r>
          </a:p>
          <a:p>
            <a:pPr>
              <a:defRPr/>
            </a:pPr>
            <a:r>
              <a:rPr lang="en-US" dirty="0"/>
              <a:t>Any follow-up needs to be done in a professional manner and in accordance with the RFP guidelines.</a:t>
            </a:r>
          </a:p>
          <a:p>
            <a:endParaRPr lang="en-GB" dirty="0"/>
          </a:p>
        </p:txBody>
      </p:sp>
    </p:spTree>
    <p:extLst>
      <p:ext uri="{BB962C8B-B14F-4D97-AF65-F5344CB8AC3E}">
        <p14:creationId xmlns:p14="http://schemas.microsoft.com/office/powerpoint/2010/main" val="3944252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3624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Just because the contractor has been selected as the winner does not mean the contractor begins the work right away. Before the project can proceed, a contract must be signed between the customer and the contractor.</a:t>
            </a:r>
          </a:p>
          <a:p>
            <a:pPr marL="63624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The contract must clearly spell out the deliverables the contractor is expected to provide.</a:t>
            </a:r>
          </a:p>
          <a:p>
            <a:pPr marL="636240" marR="0" lvl="1" indent="-171450" algn="l" defTabSz="914400" rtl="0" eaLnBrk="1" fontAlgn="auto" latinLnBrk="0" hangingPunct="1">
              <a:lnSpc>
                <a:spcPct val="100000"/>
              </a:lnSpc>
              <a:spcBef>
                <a:spcPts val="0"/>
              </a:spcBef>
              <a:spcAft>
                <a:spcPts val="0"/>
              </a:spcAft>
              <a:buClr>
                <a:srgbClr val="000000"/>
              </a:buClr>
              <a:buSzPts val="1100"/>
              <a:tabLst/>
              <a:defRPr/>
            </a:pPr>
            <a:r>
              <a:rPr lang="en-GB" sz="1100" dirty="0">
                <a:latin typeface="Times New Roman" panose="02020603050405020304" pitchFamily="18" charset="0"/>
                <a:cs typeface="Times New Roman" panose="02020603050405020304" pitchFamily="18" charset="0"/>
              </a:rPr>
              <a:t>It’s unwise to pay too much, but it’s worse to pay too little. When you pay too much, you lose a little money – that’s all. The contract document is important in all projects.</a:t>
            </a:r>
          </a:p>
          <a:p>
            <a:endParaRPr lang="en-GB" dirty="0"/>
          </a:p>
        </p:txBody>
      </p:sp>
    </p:spTree>
    <p:extLst>
      <p:ext uri="{BB962C8B-B14F-4D97-AF65-F5344CB8AC3E}">
        <p14:creationId xmlns:p14="http://schemas.microsoft.com/office/powerpoint/2010/main" val="2101263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3624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Just because the contractor has been selected as the winner does not mean the contractor begins the work right away. Before the project can proceed, a contract must be signed between the customer and the contractor.</a:t>
            </a:r>
          </a:p>
          <a:p>
            <a:pPr marL="63624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The contract must clearly spell out the deliverables the contractor is expected to provide.</a:t>
            </a:r>
          </a:p>
          <a:p>
            <a:pPr marL="636240" marR="0" lvl="1" indent="-171450" algn="l" defTabSz="914400" rtl="0" eaLnBrk="1" fontAlgn="auto" latinLnBrk="0" hangingPunct="1">
              <a:lnSpc>
                <a:spcPct val="100000"/>
              </a:lnSpc>
              <a:spcBef>
                <a:spcPts val="0"/>
              </a:spcBef>
              <a:spcAft>
                <a:spcPts val="0"/>
              </a:spcAft>
              <a:buClr>
                <a:srgbClr val="000000"/>
              </a:buClr>
              <a:buSzPts val="1100"/>
              <a:tabLst/>
              <a:defRPr/>
            </a:pPr>
            <a:r>
              <a:rPr lang="en-GB" sz="1100" dirty="0">
                <a:latin typeface="Times New Roman" panose="02020603050405020304" pitchFamily="18" charset="0"/>
                <a:cs typeface="Times New Roman" panose="02020603050405020304" pitchFamily="18" charset="0"/>
              </a:rPr>
              <a:t>It’s unwise to pay too much, but it’s worse to pay too little. When you pay too much, you lose a little money – that’s all. The contract document is important in all projects.</a:t>
            </a:r>
          </a:p>
          <a:p>
            <a:endParaRPr lang="en-GB" dirty="0"/>
          </a:p>
        </p:txBody>
      </p:sp>
    </p:spTree>
    <p:extLst>
      <p:ext uri="{BB962C8B-B14F-4D97-AF65-F5344CB8AC3E}">
        <p14:creationId xmlns:p14="http://schemas.microsoft.com/office/powerpoint/2010/main" val="3835492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87757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61019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eaLnBrk="1" fontAlgn="auto">
              <a:spcBef>
                <a:spcPts val="0"/>
              </a:spcBef>
              <a:spcAft>
                <a:spcPts val="0"/>
              </a:spcAft>
              <a:buNone/>
              <a:defRPr/>
            </a:pPr>
            <a:r>
              <a:rPr lang="en-US" b="1" u="sng" dirty="0"/>
              <a:t>Contract Terms and Conditions</a:t>
            </a:r>
          </a:p>
          <a:p>
            <a:pPr eaLnBrk="1" fontAlgn="auto">
              <a:spcBef>
                <a:spcPts val="0"/>
              </a:spcBef>
              <a:spcAft>
                <a:spcPts val="0"/>
              </a:spcAft>
              <a:defRPr/>
            </a:pPr>
            <a:r>
              <a:rPr lang="en-US" dirty="0"/>
              <a:t>The following are some of the terms and conditions that are commonly included in project contracts:</a:t>
            </a:r>
          </a:p>
          <a:p>
            <a:pPr marL="174296" indent="-174296" eaLnBrk="1" fontAlgn="auto">
              <a:spcBef>
                <a:spcPts val="0"/>
              </a:spcBef>
              <a:spcAft>
                <a:spcPts val="0"/>
              </a:spcAft>
              <a:buFont typeface="Arial" pitchFamily="34" charset="0"/>
              <a:buChar char="•"/>
              <a:defRPr/>
            </a:pPr>
            <a:r>
              <a:rPr lang="en-US" dirty="0"/>
              <a:t>Misrepresentation of costs—states that it is illegal for the contractor to overstate the hours or costs expended on the project</a:t>
            </a:r>
          </a:p>
          <a:p>
            <a:pPr marL="174296" indent="-174296" eaLnBrk="1" fontAlgn="auto">
              <a:spcBef>
                <a:spcPts val="0"/>
              </a:spcBef>
              <a:spcAft>
                <a:spcPts val="0"/>
              </a:spcAft>
              <a:buFont typeface="Arial" pitchFamily="34" charset="0"/>
              <a:buChar char="•"/>
              <a:defRPr/>
            </a:pPr>
            <a:r>
              <a:rPr lang="en-US" dirty="0"/>
              <a:t>Notice of cost overruns or schedule delays—outlines the circumstances under which the contractor must notify the customer of any schedule delays</a:t>
            </a:r>
          </a:p>
          <a:p>
            <a:pPr marL="174296" indent="-174296" eaLnBrk="1" fontAlgn="auto">
              <a:spcBef>
                <a:spcPts val="0"/>
              </a:spcBef>
              <a:spcAft>
                <a:spcPts val="0"/>
              </a:spcAft>
              <a:buFont typeface="Arial" pitchFamily="34" charset="0"/>
              <a:buChar char="•"/>
              <a:defRPr/>
            </a:pPr>
            <a:r>
              <a:rPr lang="en-US" dirty="0"/>
              <a:t>Approval of subcontractor—indicates when the contractor needs to obtain approval before hiring a subcontractor</a:t>
            </a:r>
          </a:p>
          <a:p>
            <a:pPr marL="174296" indent="-174296" eaLnBrk="1" fontAlgn="auto">
              <a:spcBef>
                <a:spcPts val="0"/>
              </a:spcBef>
              <a:spcAft>
                <a:spcPts val="0"/>
              </a:spcAft>
              <a:buFont typeface="Arial" pitchFamily="34" charset="0"/>
              <a:buChar char="•"/>
              <a:defRPr/>
            </a:pPr>
            <a:r>
              <a:rPr lang="en-US" dirty="0"/>
              <a:t>Customer-furnished equipment or information—lists the items that the customer will provide to the contractor throughout the project and the dates by which the customer will make these items available</a:t>
            </a:r>
          </a:p>
          <a:p>
            <a:pPr marL="174296" indent="-174296" eaLnBrk="1" fontAlgn="auto">
              <a:spcBef>
                <a:spcPts val="0"/>
              </a:spcBef>
              <a:spcAft>
                <a:spcPts val="0"/>
              </a:spcAft>
              <a:buFont typeface="Arial" pitchFamily="34" charset="0"/>
              <a:buChar char="•"/>
              <a:defRPr/>
            </a:pPr>
            <a:r>
              <a:rPr lang="en-US" dirty="0"/>
              <a:t>Patents—covers ownership of patents that may result from conducting the project</a:t>
            </a:r>
          </a:p>
          <a:p>
            <a:pPr marL="174296" indent="-174296" eaLnBrk="1" fontAlgn="auto">
              <a:spcBef>
                <a:spcPts val="0"/>
              </a:spcBef>
              <a:spcAft>
                <a:spcPts val="0"/>
              </a:spcAft>
              <a:buFont typeface="Arial" pitchFamily="34" charset="0"/>
              <a:buChar char="•"/>
              <a:defRPr/>
            </a:pPr>
            <a:r>
              <a:rPr lang="en-US" dirty="0"/>
              <a:t>Disclosure of proprietary information—prohibits one party from disclosing confidential information, technologies, or processes pertaining to the project</a:t>
            </a:r>
          </a:p>
          <a:p>
            <a:pPr marL="174296" indent="-174296" eaLnBrk="1" fontAlgn="auto">
              <a:spcBef>
                <a:spcPts val="0"/>
              </a:spcBef>
              <a:spcAft>
                <a:spcPts val="0"/>
              </a:spcAft>
              <a:buFont typeface="Arial" pitchFamily="34" charset="0"/>
              <a:buChar char="•"/>
              <a:defRPr/>
            </a:pPr>
            <a:r>
              <a:rPr lang="en-US" dirty="0"/>
              <a:t>International considerations—specifies accommodations that must be made for customers from other countries</a:t>
            </a:r>
          </a:p>
          <a:p>
            <a:pPr marL="174296" indent="-174296" eaLnBrk="1" fontAlgn="auto">
              <a:spcBef>
                <a:spcPts val="0"/>
              </a:spcBef>
              <a:spcAft>
                <a:spcPts val="0"/>
              </a:spcAft>
              <a:buFont typeface="Arial" pitchFamily="34" charset="0"/>
              <a:buChar char="•"/>
              <a:defRPr/>
            </a:pPr>
            <a:r>
              <a:rPr lang="en-US" dirty="0"/>
              <a:t>Termination—states the conditions under which the customer can terminate the contract, such as nonperformance by the contractor</a:t>
            </a:r>
          </a:p>
          <a:p>
            <a:pPr marL="174296" indent="-174296" eaLnBrk="1" fontAlgn="auto">
              <a:spcBef>
                <a:spcPts val="0"/>
              </a:spcBef>
              <a:spcAft>
                <a:spcPts val="0"/>
              </a:spcAft>
              <a:buFont typeface="Arial" pitchFamily="34" charset="0"/>
              <a:buChar char="•"/>
              <a:defRPr/>
            </a:pPr>
            <a:r>
              <a:rPr lang="en-US" dirty="0"/>
              <a:t>Terms of payment—addresses the basis on which the customer will make payments to the contractor</a:t>
            </a:r>
          </a:p>
          <a:p>
            <a:pPr marL="174296" indent="-174296" eaLnBrk="1" fontAlgn="auto">
              <a:spcBef>
                <a:spcPts val="0"/>
              </a:spcBef>
              <a:spcAft>
                <a:spcPts val="0"/>
              </a:spcAft>
              <a:buFont typeface="Arial" pitchFamily="34" charset="0"/>
              <a:buChar char="•"/>
              <a:defRPr/>
            </a:pPr>
            <a:r>
              <a:rPr lang="en-US" dirty="0"/>
              <a:t>Bonus/penalty payments—some contracts have a bonus provision, wherein the customer will pay the contractor a bonus if the project is completed ahead of schedule or exceeds other customer performance requirements</a:t>
            </a:r>
          </a:p>
          <a:p>
            <a:pPr marL="639086" lvl="1" indent="-174296" eaLnBrk="1" fontAlgn="auto">
              <a:spcBef>
                <a:spcPts val="0"/>
              </a:spcBef>
              <a:spcAft>
                <a:spcPts val="0"/>
              </a:spcAft>
              <a:buFont typeface="Arial" pitchFamily="34" charset="0"/>
              <a:buChar char="•"/>
              <a:defRPr/>
            </a:pPr>
            <a:r>
              <a:rPr lang="en-US" dirty="0"/>
              <a:t>On the other hand, some contracts include a penalty provision, wherein the customer can reduce the final payment to the contractor if the project is not completed on schedule or if performance requirements are not met.</a:t>
            </a:r>
          </a:p>
          <a:p>
            <a:pPr marL="174296" indent="-174296" eaLnBrk="1" fontAlgn="auto">
              <a:spcBef>
                <a:spcPts val="0"/>
              </a:spcBef>
              <a:spcAft>
                <a:spcPts val="0"/>
              </a:spcAft>
              <a:buFont typeface="Arial" pitchFamily="34" charset="0"/>
              <a:buChar char="•"/>
              <a:defRPr/>
            </a:pPr>
            <a:r>
              <a:rPr lang="en-US" dirty="0"/>
              <a:t>Changes—Covers the procedure for proposing, approving, and implementing changes to the project scope or schedule</a:t>
            </a:r>
          </a:p>
          <a:p>
            <a:endParaRPr lang="en-GB" dirty="0"/>
          </a:p>
        </p:txBody>
      </p:sp>
    </p:spTree>
    <p:extLst>
      <p:ext uri="{BB962C8B-B14F-4D97-AF65-F5344CB8AC3E}">
        <p14:creationId xmlns:p14="http://schemas.microsoft.com/office/powerpoint/2010/main" val="66987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sz="1100" dirty="0">
                <a:solidFill>
                  <a:schemeClr val="tx1"/>
                </a:solidFill>
                <a:latin typeface="Times New Roman" panose="02020603050405020304" pitchFamily="18" charset="0"/>
              </a:rPr>
              <a:t>Key aspects of architectural design </a:t>
            </a:r>
            <a:r>
              <a:rPr lang="en-GB" sz="1100" dirty="0" err="1">
                <a:solidFill>
                  <a:schemeClr val="tx1"/>
                </a:solidFill>
                <a:latin typeface="Times New Roman" panose="02020603050405020304" pitchFamily="18" charset="0"/>
              </a:rPr>
              <a:t>e.g</a:t>
            </a:r>
            <a:r>
              <a:rPr lang="en-GB" sz="1100" dirty="0">
                <a:solidFill>
                  <a:schemeClr val="tx1"/>
                </a:solidFill>
                <a:latin typeface="Times New Roman" panose="02020603050405020304" pitchFamily="18" charset="0"/>
              </a:rPr>
              <a:t> System components, Data management, Interfaces (User Interfaces and API’s), Architectural Styles ,Quality Attributes, Technology Selection</a:t>
            </a:r>
          </a:p>
          <a:p>
            <a:pPr algn="l"/>
            <a:endParaRPr lang="en-GB" sz="1100" dirty="0">
              <a:solidFill>
                <a:schemeClr val="tx1"/>
              </a:solidFill>
              <a:latin typeface="Times New Roman" panose="02020603050405020304" pitchFamily="18" charset="0"/>
            </a:endParaRPr>
          </a:p>
          <a:p>
            <a:endParaRPr lang="en-GB" dirty="0"/>
          </a:p>
        </p:txBody>
      </p:sp>
    </p:spTree>
    <p:extLst>
      <p:ext uri="{BB962C8B-B14F-4D97-AF65-F5344CB8AC3E}">
        <p14:creationId xmlns:p14="http://schemas.microsoft.com/office/powerpoint/2010/main" val="2985817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4296" indent="-174296" eaLnBrk="1" fontAlgn="auto">
              <a:spcBef>
                <a:spcPts val="0"/>
              </a:spcBef>
              <a:spcAft>
                <a:spcPts val="0"/>
              </a:spcAft>
              <a:buFont typeface="Arial" pitchFamily="34" charset="0"/>
              <a:buChar char="•"/>
              <a:defRPr/>
            </a:pPr>
            <a:r>
              <a:rPr lang="en-US" dirty="0"/>
              <a:t>Some contractors have a strategy of submitting proposals in response to as many RFPs as they can with the hope that they will eventually win their fair share. Their philosophy is that if they do not submit a proposal then they do not have any chance to win and by submitting more proposals they increase their chances of winning more contracts.</a:t>
            </a:r>
          </a:p>
          <a:p>
            <a:pPr marL="174296" indent="-174296" eaLnBrk="1" fontAlgn="auto">
              <a:spcBef>
                <a:spcPts val="0"/>
              </a:spcBef>
              <a:spcAft>
                <a:spcPts val="0"/>
              </a:spcAft>
              <a:buFont typeface="Arial" pitchFamily="34" charset="0"/>
              <a:buChar char="•"/>
              <a:defRPr/>
            </a:pPr>
            <a:r>
              <a:rPr lang="en-US" dirty="0"/>
              <a:t>Other contractors are more selective in submitting proposals; they respond to only those RFPs where they think they have a better-than-average chance of winning the contract. These contractors seriously consider the bid/no-bid decision process in responding to RFPs and submit fewer proposals in an attempt to have a high win ratio.</a:t>
            </a:r>
          </a:p>
          <a:p>
            <a:endParaRPr lang="en-GB" dirty="0"/>
          </a:p>
        </p:txBody>
      </p:sp>
    </p:spTree>
    <p:extLst>
      <p:ext uri="{BB962C8B-B14F-4D97-AF65-F5344CB8AC3E}">
        <p14:creationId xmlns:p14="http://schemas.microsoft.com/office/powerpoint/2010/main" val="1988841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29195da00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29195da00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sz="1100" dirty="0">
                <a:solidFill>
                  <a:schemeClr val="tx1"/>
                </a:solidFill>
                <a:latin typeface="Times New Roman" panose="02020603050405020304" pitchFamily="18" charset="0"/>
              </a:rPr>
              <a:t>Key aspects of architectural design </a:t>
            </a:r>
            <a:r>
              <a:rPr lang="en-GB" sz="1100" dirty="0" err="1">
                <a:solidFill>
                  <a:schemeClr val="tx1"/>
                </a:solidFill>
                <a:latin typeface="Times New Roman" panose="02020603050405020304" pitchFamily="18" charset="0"/>
              </a:rPr>
              <a:t>e.g</a:t>
            </a:r>
            <a:r>
              <a:rPr lang="en-GB" sz="1100" dirty="0">
                <a:solidFill>
                  <a:schemeClr val="tx1"/>
                </a:solidFill>
                <a:latin typeface="Times New Roman" panose="02020603050405020304" pitchFamily="18" charset="0"/>
              </a:rPr>
              <a:t> System components, Data management, Interfaces (User Interfaces and API’s), Architectural Styles ,Quality Attributes, Technology Selection</a:t>
            </a:r>
          </a:p>
          <a:p>
            <a:pPr algn="l"/>
            <a:endParaRPr lang="en-GB" sz="1100" dirty="0">
              <a:solidFill>
                <a:schemeClr val="tx1"/>
              </a:solidFill>
              <a:latin typeface="Times New Roman" panose="02020603050405020304" pitchFamily="18" charset="0"/>
            </a:endParaRPr>
          </a:p>
          <a:p>
            <a:endParaRPr lang="en-GB" dirty="0"/>
          </a:p>
        </p:txBody>
      </p:sp>
    </p:spTree>
    <p:extLst>
      <p:ext uri="{BB962C8B-B14F-4D97-AF65-F5344CB8AC3E}">
        <p14:creationId xmlns:p14="http://schemas.microsoft.com/office/powerpoint/2010/main" val="394408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eaLnBrk="1" hangingPunct="1">
              <a:spcBef>
                <a:spcPct val="0"/>
              </a:spcBef>
              <a:buNone/>
              <a:defRPr/>
            </a:pPr>
            <a:r>
              <a:rPr lang="en-US" dirty="0"/>
              <a:t>After studying this chapter, students should know how to:</a:t>
            </a:r>
          </a:p>
          <a:p>
            <a:pPr marL="174296" indent="-174296" eaLnBrk="1">
              <a:spcBef>
                <a:spcPct val="0"/>
              </a:spcBef>
              <a:buFont typeface="Arial" pitchFamily="34" charset="0"/>
              <a:buChar char="•"/>
              <a:defRPr/>
            </a:pPr>
            <a:r>
              <a:rPr lang="en-US" dirty="0"/>
              <a:t>Develop relationships with customers and partners</a:t>
            </a:r>
          </a:p>
          <a:p>
            <a:pPr marL="174296" indent="-174296" eaLnBrk="1">
              <a:spcBef>
                <a:spcPct val="0"/>
              </a:spcBef>
              <a:buFont typeface="Arial" pitchFamily="34" charset="0"/>
              <a:buChar char="•"/>
              <a:defRPr/>
            </a:pPr>
            <a:r>
              <a:rPr lang="en-US" dirty="0"/>
              <a:t>Decide whether to prepare a proposal in response to a customer’s RFP</a:t>
            </a:r>
          </a:p>
          <a:p>
            <a:pPr marL="174296" indent="-174296" eaLnBrk="1">
              <a:spcBef>
                <a:spcPct val="0"/>
              </a:spcBef>
              <a:buFont typeface="Arial" pitchFamily="34" charset="0"/>
              <a:buChar char="•"/>
              <a:defRPr/>
            </a:pPr>
            <a:r>
              <a:rPr lang="en-US" dirty="0"/>
              <a:t>Create a credible proposal</a:t>
            </a:r>
          </a:p>
          <a:p>
            <a:pPr marL="174296" indent="-174296" eaLnBrk="1">
              <a:spcBef>
                <a:spcPct val="0"/>
              </a:spcBef>
              <a:buFont typeface="Arial" pitchFamily="34" charset="0"/>
              <a:buChar char="•"/>
              <a:defRPr/>
            </a:pPr>
            <a:r>
              <a:rPr lang="en-US" dirty="0"/>
              <a:t>Determine a fair and reasonable price for a proposal </a:t>
            </a:r>
          </a:p>
          <a:p>
            <a:pPr marL="174296" indent="-174296" eaLnBrk="1">
              <a:spcBef>
                <a:spcPct val="0"/>
              </a:spcBef>
              <a:buFont typeface="Arial" pitchFamily="34" charset="0"/>
              <a:buChar char="•"/>
              <a:defRPr/>
            </a:pPr>
            <a:r>
              <a:rPr lang="en-US" dirty="0"/>
              <a:t>Discuss how customers evaluate proposals</a:t>
            </a:r>
          </a:p>
          <a:p>
            <a:pPr marL="174296" indent="-174296" eaLnBrk="1">
              <a:spcBef>
                <a:spcPct val="0"/>
              </a:spcBef>
              <a:buFont typeface="Arial" pitchFamily="34" charset="0"/>
              <a:buChar char="•"/>
              <a:defRPr/>
            </a:pPr>
            <a:r>
              <a:rPr lang="en-US" dirty="0"/>
              <a:t>Explain types of contracts and various terms and conditions</a:t>
            </a:r>
          </a:p>
          <a:p>
            <a:pPr marL="174296" indent="-174296" eaLnBrk="1">
              <a:spcBef>
                <a:spcPct val="0"/>
              </a:spcBef>
              <a:buFont typeface="Arial" pitchFamily="34" charset="0"/>
              <a:buChar char="•"/>
              <a:defRPr/>
            </a:pPr>
            <a:r>
              <a:rPr lang="en-US" dirty="0"/>
              <a:t>Measure the success of proposal efforts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eaLnBrk="1" fontAlgn="auto">
              <a:spcBef>
                <a:spcPts val="0"/>
              </a:spcBef>
              <a:spcAft>
                <a:spcPts val="0"/>
              </a:spcAft>
              <a:buNone/>
              <a:defRPr/>
            </a:pPr>
            <a:r>
              <a:rPr lang="en-US" b="1" u="sng" dirty="0"/>
              <a:t>Building Relationships with Customers and Partners</a:t>
            </a:r>
          </a:p>
          <a:p>
            <a:pPr marL="158750" indent="0" eaLnBrk="1" fontAlgn="auto">
              <a:spcBef>
                <a:spcPts val="0"/>
              </a:spcBef>
              <a:spcAft>
                <a:spcPts val="0"/>
              </a:spcAft>
              <a:buNone/>
              <a:defRPr/>
            </a:pPr>
            <a:r>
              <a:rPr lang="en-US" dirty="0"/>
              <a:t>Generally speaking, customers (clients) and partner organizations prefer to work with people they know and trust. </a:t>
            </a:r>
          </a:p>
          <a:p>
            <a:pPr marL="174296" indent="-174296" eaLnBrk="1" fontAlgn="auto">
              <a:spcBef>
                <a:spcPts val="0"/>
              </a:spcBef>
              <a:spcAft>
                <a:spcPts val="0"/>
              </a:spcAft>
              <a:buFont typeface="Arial" pitchFamily="34" charset="0"/>
              <a:buChar char="•"/>
              <a:defRPr/>
            </a:pPr>
            <a:r>
              <a:rPr lang="en-US" dirty="0"/>
              <a:t>Relationships establish the foundation for successful funding and contract opportunities. </a:t>
            </a:r>
          </a:p>
          <a:p>
            <a:pPr marL="174296" indent="-174296" eaLnBrk="1" fontAlgn="auto">
              <a:spcBef>
                <a:spcPts val="0"/>
              </a:spcBef>
              <a:spcAft>
                <a:spcPts val="0"/>
              </a:spcAft>
              <a:buFont typeface="Arial" pitchFamily="34" charset="0"/>
              <a:buChar char="•"/>
              <a:defRPr/>
            </a:pPr>
            <a:r>
              <a:rPr lang="en-US" dirty="0"/>
              <a:t>Relationship building requires being proactive and engaged. </a:t>
            </a:r>
          </a:p>
          <a:p>
            <a:pPr marL="174296" indent="-174296" eaLnBrk="1" fontAlgn="auto">
              <a:spcBef>
                <a:spcPts val="0"/>
              </a:spcBef>
              <a:spcAft>
                <a:spcPts val="0"/>
              </a:spcAft>
              <a:buFont typeface="Arial" pitchFamily="34" charset="0"/>
              <a:buChar char="•"/>
              <a:defRPr/>
            </a:pPr>
            <a:r>
              <a:rPr lang="en-US" dirty="0"/>
              <a:t>It requires face-to-face contacts; it cannot be done as effectively through e-mail or phone conversations.  </a:t>
            </a:r>
          </a:p>
          <a:p>
            <a:pPr marL="174296" indent="-174296" eaLnBrk="1" fontAlgn="auto">
              <a:spcBef>
                <a:spcPts val="0"/>
              </a:spcBef>
              <a:spcAft>
                <a:spcPts val="0"/>
              </a:spcAft>
              <a:buFont typeface="Arial" pitchFamily="34" charset="0"/>
              <a:buChar char="•"/>
              <a:defRPr/>
            </a:pPr>
            <a:r>
              <a:rPr lang="en-US" dirty="0"/>
              <a:t>Relationship building requires being a good listener and a good learner. When you are with clients, ask questions and listen. Make the client feel good. Empathize with their issues, whether they are business or personal.</a:t>
            </a:r>
          </a:p>
          <a:p>
            <a:pPr marL="174296" indent="-174296" eaLnBrk="1" fontAlgn="auto">
              <a:spcBef>
                <a:spcPts val="0"/>
              </a:spcBef>
              <a:spcAft>
                <a:spcPts val="0"/>
              </a:spcAft>
              <a:buFont typeface="Arial" pitchFamily="34" charset="0"/>
              <a:buChar char="•"/>
              <a:defRPr/>
            </a:pPr>
            <a:r>
              <a:rPr lang="en-US" dirty="0"/>
              <a:t>Contacts with potential clients should be frequent and regular– not just when there is a current opportunity for funding or just before they will be issuing a RFP. During contacts, do not focus on discussing potential contract opportunities. </a:t>
            </a:r>
          </a:p>
          <a:p>
            <a:pPr marL="639086" lvl="1" indent="-174296" eaLnBrk="1" fontAlgn="auto">
              <a:spcBef>
                <a:spcPts val="0"/>
              </a:spcBef>
              <a:spcAft>
                <a:spcPts val="0"/>
              </a:spcAft>
              <a:buFont typeface="Arial" pitchFamily="34" charset="0"/>
              <a:buChar char="•"/>
              <a:defRPr/>
            </a:pPr>
            <a:r>
              <a:rPr lang="en-US" dirty="0"/>
              <a:t>After meeting with a client, always express your appreciation and thank them for making the time to meet with you. </a:t>
            </a:r>
          </a:p>
          <a:p>
            <a:pPr marL="174296" indent="-174296" eaLnBrk="1" fontAlgn="auto">
              <a:spcBef>
                <a:spcPts val="0"/>
              </a:spcBef>
              <a:spcAft>
                <a:spcPts val="0"/>
              </a:spcAft>
              <a:buFont typeface="Arial" pitchFamily="34" charset="0"/>
              <a:buChar char="•"/>
              <a:defRPr/>
            </a:pPr>
            <a:r>
              <a:rPr lang="en-US" dirty="0"/>
              <a:t>Establishing and building trust is key to developing effective and successful relationships with clients and partners. One way to foster this is to be reliable and responsive.  </a:t>
            </a:r>
          </a:p>
          <a:p>
            <a:pPr marL="174296" indent="-174296" eaLnBrk="1" fontAlgn="auto">
              <a:spcBef>
                <a:spcPts val="0"/>
              </a:spcBef>
              <a:spcAft>
                <a:spcPts val="0"/>
              </a:spcAft>
              <a:buFont typeface="Arial" pitchFamily="34" charset="0"/>
              <a:buChar char="•"/>
              <a:defRPr/>
            </a:pPr>
            <a:r>
              <a:rPr lang="en-US" dirty="0"/>
              <a:t>Ethical behavior in dealing with clients and partners is also imperative for building trust.</a:t>
            </a:r>
          </a:p>
          <a:p>
            <a:pPr marL="174296" indent="-174296" eaLnBrk="1" fontAlgn="auto">
              <a:spcBef>
                <a:spcPts val="0"/>
              </a:spcBef>
              <a:spcAft>
                <a:spcPts val="0"/>
              </a:spcAft>
              <a:buFont typeface="Arial" pitchFamily="34" charset="0"/>
              <a:buChar char="•"/>
              <a:defRPr/>
            </a:pPr>
            <a:r>
              <a:rPr lang="en-US" dirty="0"/>
              <a:t>The first impression you make on a client is pivotal to developing a continuing and fruitful relationship. </a:t>
            </a:r>
          </a:p>
          <a:p>
            <a:pPr marL="174296" indent="-174296" eaLnBrk="1" fontAlgn="auto">
              <a:spcBef>
                <a:spcPts val="0"/>
              </a:spcBef>
              <a:spcAft>
                <a:spcPts val="0"/>
              </a:spcAft>
              <a:buFont typeface="Arial" pitchFamily="34" charset="0"/>
              <a:buChar char="•"/>
              <a:defRPr/>
            </a:pPr>
            <a:r>
              <a:rPr lang="en-US" dirty="0"/>
              <a:t>Clients want to work with people who can solve problems, not with those who merely identify them. </a:t>
            </a:r>
          </a:p>
          <a:p>
            <a:pPr marL="174296" indent="-174296" eaLnBrk="1" fontAlgn="auto">
              <a:spcBef>
                <a:spcPts val="0"/>
              </a:spcBef>
              <a:spcAft>
                <a:spcPts val="0"/>
              </a:spcAft>
              <a:buFont typeface="Arial" pitchFamily="34" charset="0"/>
              <a:buChar char="•"/>
              <a:defRPr/>
            </a:pPr>
            <a:r>
              <a:rPr lang="en-US" dirty="0"/>
              <a:t>Build credibility based on good performance. </a:t>
            </a:r>
          </a:p>
          <a:p>
            <a:pPr marL="174296" indent="-174296" eaLnBrk="1" fontAlgn="auto">
              <a:spcBef>
                <a:spcPts val="0"/>
              </a:spcBef>
              <a:spcAft>
                <a:spcPts val="0"/>
              </a:spcAft>
              <a:buFont typeface="Arial" pitchFamily="34" charset="0"/>
              <a:buChar char="•"/>
              <a:defRPr/>
            </a:pPr>
            <a:r>
              <a:rPr lang="en-US" dirty="0"/>
              <a:t>Always put the client first. Clients want to be confident that any projects they undertake with the contractor will be successful, will involve a good working relationship with the contractor, and will help the clients achieve their business goals. </a:t>
            </a:r>
          </a:p>
          <a:p>
            <a:pPr marL="174296" indent="-174296" eaLnBrk="1" fontAlgn="auto">
              <a:spcBef>
                <a:spcPts val="0"/>
              </a:spcBef>
              <a:spcAft>
                <a:spcPts val="0"/>
              </a:spcAft>
              <a:buFont typeface="Arial" pitchFamily="34" charset="0"/>
              <a:buChar char="•"/>
              <a:defRPr/>
            </a:pPr>
            <a:r>
              <a:rPr lang="en-US" dirty="0"/>
              <a:t>It is advisable not to rely on a good relationship with just one individual in a client or partner organization, but rather to build relationships with several key people in a client or partner organization, since key individuals may leave the organization while others become more influential.</a:t>
            </a:r>
          </a:p>
          <a:p>
            <a:endParaRPr lang="en-GB" dirty="0"/>
          </a:p>
        </p:txBody>
      </p:sp>
    </p:spTree>
    <p:extLst>
      <p:ext uri="{BB962C8B-B14F-4D97-AF65-F5344CB8AC3E}">
        <p14:creationId xmlns:p14="http://schemas.microsoft.com/office/powerpoint/2010/main" val="24637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Understand the stakeholders. context of the issue through the eyes of all Invest in creativity. </a:t>
            </a:r>
          </a:p>
          <a:p>
            <a:r>
              <a:rPr lang="en-GB"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Initiation presents the greatest opportunity to approach the issue with fresh, original ideas. </a:t>
            </a:r>
          </a:p>
          <a:p>
            <a:r>
              <a:rPr lang="en-GB"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Be methodical in evaluating the options and testing assumptions. </a:t>
            </a:r>
          </a:p>
          <a:p>
            <a:r>
              <a:rPr lang="en-GB"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Risk identiﬁcation in this phase pays huge dividends.</a:t>
            </a:r>
          </a:p>
          <a:p>
            <a:r>
              <a:rPr lang="en-GB"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Involve a wide variety of stakeholders.</a:t>
            </a:r>
          </a:p>
          <a:p>
            <a:r>
              <a:rPr lang="en-GB" dirty="0"/>
              <a:t>Quantify the benefits and costs of the alternatives.</a:t>
            </a:r>
          </a:p>
          <a:p>
            <a:r>
              <a:rPr lang="en-GB" dirty="0"/>
              <a:t>Use risk management to improve the solution.</a:t>
            </a:r>
          </a:p>
        </p:txBody>
      </p:sp>
    </p:spTree>
    <p:extLst>
      <p:ext uri="{BB962C8B-B14F-4D97-AF65-F5344CB8AC3E}">
        <p14:creationId xmlns:p14="http://schemas.microsoft.com/office/powerpoint/2010/main" val="65783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4296" indent="-174296" eaLnBrk="1" fontAlgn="auto">
              <a:spcBef>
                <a:spcPts val="0"/>
              </a:spcBef>
              <a:spcAft>
                <a:spcPts val="0"/>
              </a:spcAft>
              <a:buFont typeface="Arial" pitchFamily="34" charset="0"/>
              <a:buChar char="•"/>
              <a:defRPr/>
            </a:pPr>
            <a:r>
              <a:rPr lang="en-US" sz="1200" dirty="0"/>
              <a:t>Contractors interested in submitting a proposal must be realistic about the probability of being selected as the winning contractor. </a:t>
            </a:r>
          </a:p>
          <a:p>
            <a:pPr marL="174296" indent="-174296" eaLnBrk="1" fontAlgn="auto">
              <a:spcBef>
                <a:spcPts val="0"/>
              </a:spcBef>
              <a:spcAft>
                <a:spcPts val="0"/>
              </a:spcAft>
              <a:buFont typeface="Arial" pitchFamily="34" charset="0"/>
              <a:buChar char="•"/>
              <a:defRPr/>
            </a:pPr>
            <a:r>
              <a:rPr lang="en-US" sz="1200" dirty="0"/>
              <a:t>Evaluating whether or not to go forward with the preparation of a proposal is sometimes referred to as the </a:t>
            </a:r>
            <a:r>
              <a:rPr lang="en-US" sz="1200" i="1" dirty="0"/>
              <a:t>bid/no-bid decision.</a:t>
            </a:r>
            <a:r>
              <a:rPr lang="en-US" sz="1200" dirty="0"/>
              <a:t> </a:t>
            </a:r>
          </a:p>
          <a:p>
            <a:pPr marL="174296" indent="-174296" eaLnBrk="1" fontAlgn="auto">
              <a:spcBef>
                <a:spcPts val="0"/>
              </a:spcBef>
              <a:spcAft>
                <a:spcPts val="0"/>
              </a:spcAft>
              <a:buFont typeface="Arial" pitchFamily="34" charset="0"/>
              <a:buChar char="•"/>
              <a:defRPr/>
            </a:pPr>
            <a:r>
              <a:rPr lang="en-US" sz="1200" dirty="0"/>
              <a:t>Contractors need to be realistic about their ability to prepare proposals and about the probability of winning the contract because submitting a lot of non-winning proposals in response to RFPs can hurt a contractor’s reputation. </a:t>
            </a:r>
          </a:p>
          <a:p>
            <a:endParaRPr lang="en-GB" dirty="0"/>
          </a:p>
        </p:txBody>
      </p:sp>
    </p:spTree>
    <p:extLst>
      <p:ext uri="{BB962C8B-B14F-4D97-AF65-F5344CB8AC3E}">
        <p14:creationId xmlns:p14="http://schemas.microsoft.com/office/powerpoint/2010/main" val="111139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eaLnBrk="1" fontAlgn="auto">
              <a:spcBef>
                <a:spcPts val="0"/>
              </a:spcBef>
              <a:spcAft>
                <a:spcPts val="0"/>
              </a:spcAft>
              <a:buNone/>
              <a:defRPr/>
            </a:pPr>
            <a:r>
              <a:rPr lang="en-US" b="1" u="sng" dirty="0"/>
              <a:t>Bid or No-Bid?</a:t>
            </a:r>
          </a:p>
          <a:p>
            <a:pPr marL="158750" indent="0" eaLnBrk="1" fontAlgn="auto">
              <a:spcBef>
                <a:spcPts val="0"/>
              </a:spcBef>
              <a:spcAft>
                <a:spcPts val="0"/>
              </a:spcAft>
              <a:buNone/>
              <a:defRPr/>
            </a:pPr>
            <a:r>
              <a:rPr lang="en-US" dirty="0"/>
              <a:t>Some factors that a contractor might consider in making a bid/no-bid decision are:</a:t>
            </a:r>
          </a:p>
          <a:p>
            <a:pPr marL="232395" indent="-232395" eaLnBrk="1" fontAlgn="auto">
              <a:spcBef>
                <a:spcPts val="0"/>
              </a:spcBef>
              <a:spcAft>
                <a:spcPts val="0"/>
              </a:spcAft>
              <a:buFont typeface="+mj-lt"/>
              <a:buAutoNum type="arabicPeriod"/>
              <a:defRPr/>
            </a:pPr>
            <a:r>
              <a:rPr lang="en-US" dirty="0"/>
              <a:t>Competition—which other contractors might also submit a proposal?</a:t>
            </a:r>
          </a:p>
          <a:p>
            <a:pPr marL="232395" indent="-232395" eaLnBrk="1" fontAlgn="auto">
              <a:spcBef>
                <a:spcPts val="0"/>
              </a:spcBef>
              <a:spcAft>
                <a:spcPts val="0"/>
              </a:spcAft>
              <a:buFont typeface="+mj-lt"/>
              <a:buAutoNum type="arabicPeriod"/>
              <a:defRPr/>
            </a:pPr>
            <a:r>
              <a:rPr lang="en-US" dirty="0"/>
              <a:t>Risk—is there a risk that the project will be unsuccessful (either technically or financially)? </a:t>
            </a:r>
          </a:p>
          <a:p>
            <a:pPr marL="232395" indent="-232395" eaLnBrk="1" fontAlgn="auto">
              <a:spcBef>
                <a:spcPts val="0"/>
              </a:spcBef>
              <a:spcAft>
                <a:spcPts val="0"/>
              </a:spcAft>
              <a:buFont typeface="+mj-lt"/>
              <a:buAutoNum type="arabicPeriod"/>
              <a:defRPr/>
            </a:pPr>
            <a:r>
              <a:rPr lang="en-US" dirty="0"/>
              <a:t>Mission—is the proposed project consistent with the contractor’s business mission? </a:t>
            </a:r>
          </a:p>
          <a:p>
            <a:pPr marL="232395" indent="-232395" eaLnBrk="1" fontAlgn="auto">
              <a:spcBef>
                <a:spcPts val="0"/>
              </a:spcBef>
              <a:spcAft>
                <a:spcPts val="0"/>
              </a:spcAft>
              <a:buFont typeface="+mj-lt"/>
              <a:buAutoNum type="arabicPeriod"/>
              <a:defRPr/>
            </a:pPr>
            <a:r>
              <a:rPr lang="en-US" dirty="0"/>
              <a:t>Extension of capabilities—would the proposed project provide the contractor with an opportunity to extend and enhance its capabilities? </a:t>
            </a:r>
          </a:p>
          <a:p>
            <a:pPr marL="232395" indent="-232395" eaLnBrk="1" fontAlgn="auto">
              <a:spcBef>
                <a:spcPts val="0"/>
              </a:spcBef>
              <a:spcAft>
                <a:spcPts val="0"/>
              </a:spcAft>
              <a:buFont typeface="+mj-lt"/>
              <a:buAutoNum type="arabicPeriod"/>
              <a:defRPr/>
            </a:pPr>
            <a:r>
              <a:rPr lang="en-US" dirty="0"/>
              <a:t>Reputation—what is the contractor’s reputation with the customer?</a:t>
            </a:r>
          </a:p>
          <a:p>
            <a:pPr marL="232395" indent="-232395" eaLnBrk="1" fontAlgn="auto">
              <a:spcBef>
                <a:spcPts val="0"/>
              </a:spcBef>
              <a:spcAft>
                <a:spcPts val="0"/>
              </a:spcAft>
              <a:buFont typeface="+mj-lt"/>
              <a:buAutoNum type="arabicPeriod"/>
              <a:defRPr/>
            </a:pPr>
            <a:r>
              <a:rPr lang="en-US" dirty="0"/>
              <a:t>Customer funds—does the customer really have funds available to go forward with the project?</a:t>
            </a:r>
          </a:p>
          <a:p>
            <a:pPr marL="232395" indent="-232395" eaLnBrk="1" fontAlgn="auto">
              <a:spcBef>
                <a:spcPts val="0"/>
              </a:spcBef>
              <a:spcAft>
                <a:spcPts val="0"/>
              </a:spcAft>
              <a:buFont typeface="+mj-lt"/>
              <a:buAutoNum type="arabicPeriod"/>
              <a:defRPr/>
            </a:pPr>
            <a:r>
              <a:rPr lang="en-US" dirty="0"/>
              <a:t>Proposal resources—are appropriate resources available to prepare a quality proposal? </a:t>
            </a:r>
          </a:p>
          <a:p>
            <a:pPr marL="232395" indent="-232395" eaLnBrk="1" fontAlgn="auto">
              <a:spcBef>
                <a:spcPts val="0"/>
              </a:spcBef>
              <a:spcAft>
                <a:spcPts val="0"/>
              </a:spcAft>
              <a:buFont typeface="+mj-lt"/>
              <a:buAutoNum type="arabicPeriod"/>
              <a:defRPr/>
            </a:pPr>
            <a:r>
              <a:rPr lang="en-US" dirty="0"/>
              <a:t>Project resources—are appropriate resources available to perform the project if the contractor is selected as the winner? </a:t>
            </a:r>
          </a:p>
          <a:p>
            <a:pPr marL="697184" lvl="1" indent="-232395" eaLnBrk="1" fontAlgn="auto">
              <a:spcBef>
                <a:spcPts val="0"/>
              </a:spcBef>
              <a:spcAft>
                <a:spcPts val="0"/>
              </a:spcAft>
              <a:buFont typeface="Arial" pitchFamily="34" charset="0"/>
              <a:buChar char="•"/>
              <a:defRPr/>
            </a:pPr>
            <a:r>
              <a:rPr lang="en-US" dirty="0"/>
              <a:t>If a contractor is not sure that it has the resources to perform the project, it needs a plan for securing the necessary resources to successfully perform the project.</a:t>
            </a:r>
          </a:p>
          <a:p>
            <a:endParaRPr lang="en-GB" dirty="0"/>
          </a:p>
        </p:txBody>
      </p:sp>
    </p:spTree>
    <p:extLst>
      <p:ext uri="{BB962C8B-B14F-4D97-AF65-F5344CB8AC3E}">
        <p14:creationId xmlns:p14="http://schemas.microsoft.com/office/powerpoint/2010/main" val="1656911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640BD-C36D-166B-A464-766AA50D5BF7}"/>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67798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365756"/>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365756"/>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067786"/>
            <a:ext cx="5727146" cy="1381501"/>
          </a:xfrm>
        </p:spPr>
        <p:txBody>
          <a:bodyPr anchor="t">
            <a:noAutofit/>
          </a:bodyPr>
          <a:lstStyle>
            <a:lvl1pPr algn="l">
              <a:lnSpc>
                <a:spcPct val="80000"/>
              </a:lnSpc>
              <a:defRPr sz="525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2554426"/>
            <a:ext cx="3086100" cy="1241822"/>
          </a:xfrm>
        </p:spPr>
        <p:txBody>
          <a:bodyPr>
            <a:normAutofit/>
          </a:bodyPr>
          <a:lstStyle>
            <a:lvl1pPr marL="0" indent="0" algn="l">
              <a:buNone/>
              <a:defRPr sz="1725"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7" name="Right Triangle 6"/>
          <p:cNvSpPr/>
          <p:nvPr/>
        </p:nvSpPr>
        <p:spPr>
          <a:xfrm rot="16200000">
            <a:off x="6449786" y="2449286"/>
            <a:ext cx="2694215"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rgbClr val="FFFFFF"/>
              </a:solidFill>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7" y="381062"/>
            <a:ext cx="955119" cy="273844"/>
          </a:xfrm>
          <a:prstGeom prst="rect">
            <a:avLst/>
          </a:prstGeom>
        </p:spPr>
        <p:txBody>
          <a:bodyPr/>
          <a:lstStyle>
            <a:lvl1pPr>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solidFill>
                  <a:srgbClr val="FFFFFF"/>
                </a:solidFill>
              </a:rPr>
              <a:pPr>
                <a:defRPr/>
              </a:pPr>
              <a:t>1/25/2024</a:t>
            </a:fld>
            <a:endParaRPr lang="en-US">
              <a:solidFill>
                <a:srgbClr val="FFFFFF"/>
              </a:solidFill>
            </a:endParaRPr>
          </a:p>
        </p:txBody>
      </p:sp>
      <p:sp>
        <p:nvSpPr>
          <p:cNvPr id="17" name="Footer Placeholder 3"/>
          <p:cNvSpPr>
            <a:spLocks noGrp="1"/>
          </p:cNvSpPr>
          <p:nvPr>
            <p:ph type="ftr" sz="quarter" idx="11"/>
          </p:nvPr>
        </p:nvSpPr>
        <p:spPr>
          <a:xfrm>
            <a:off x="1359454" y="381062"/>
            <a:ext cx="3086100" cy="273844"/>
          </a:xfrm>
          <a:prstGeom prst="rect">
            <a:avLst/>
          </a:prstGeom>
        </p:spPr>
        <p:txBody>
          <a:bodyPr/>
          <a:lstStyle>
            <a:lvl1pPr algn="l">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solidFill>
                <a:srgbClr val="FFFFFF"/>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4346354"/>
            <a:ext cx="1333028" cy="648000"/>
          </a:xfrm>
          <a:prstGeom prst="rect">
            <a:avLst/>
          </a:prstGeom>
        </p:spPr>
      </p:pic>
    </p:spTree>
    <p:extLst>
      <p:ext uri="{BB962C8B-B14F-4D97-AF65-F5344CB8AC3E}">
        <p14:creationId xmlns:p14="http://schemas.microsoft.com/office/powerpoint/2010/main" val="4292192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4152900"/>
            <a:ext cx="3810000" cy="9906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1" y="316707"/>
            <a:ext cx="5800725" cy="4256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7" name="Rectangle 9"/>
          <p:cNvSpPr/>
          <p:nvPr userDrawn="1"/>
        </p:nvSpPr>
        <p:spPr>
          <a:xfrm>
            <a:off x="8335964" y="3384948"/>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8" name="Straight Connector 10"/>
          <p:cNvCxnSpPr/>
          <p:nvPr userDrawn="1"/>
        </p:nvCxnSpPr>
        <p:spPr>
          <a:xfrm rot="10800000" flipV="1">
            <a:off x="6211889" y="3418285"/>
            <a:ext cx="2168525" cy="1376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9" y="4761310"/>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10" name="Straight Connector 12"/>
          <p:cNvCxnSpPr/>
          <p:nvPr userDrawn="1"/>
        </p:nvCxnSpPr>
        <p:spPr>
          <a:xfrm rot="16200000" flipV="1">
            <a:off x="8460384" y="3338315"/>
            <a:ext cx="603647"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4594622"/>
            <a:ext cx="6211888" cy="200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4627960"/>
            <a:ext cx="90488" cy="666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2" name="Title 1"/>
          <p:cNvSpPr>
            <a:spLocks noGrp="1"/>
          </p:cNvSpPr>
          <p:nvPr>
            <p:ph type="title"/>
          </p:nvPr>
        </p:nvSpPr>
        <p:spPr>
          <a:xfrm>
            <a:off x="607345" y="205979"/>
            <a:ext cx="8079453" cy="857250"/>
          </a:xfrm>
        </p:spPr>
        <p:txBody>
          <a:bodyPr>
            <a:normAutofit/>
          </a:bodyPr>
          <a:lstStyle>
            <a:lvl1pPr algn="l">
              <a:defRPr sz="2100" b="1" i="0">
                <a:solidFill>
                  <a:srgbClr val="11A2C4"/>
                </a:solidFill>
                <a:latin typeface="Arial Bold"/>
                <a:cs typeface="Arial Bold"/>
              </a:defRPr>
            </a:lvl1pPr>
          </a:lstStyle>
          <a:p>
            <a:r>
              <a:rPr lang="en-GB" dirty="0"/>
              <a:t>Click to edit Master title style</a:t>
            </a:r>
            <a:endParaRPr lang="en-US" dirty="0"/>
          </a:p>
        </p:txBody>
      </p:sp>
      <p:sp>
        <p:nvSpPr>
          <p:cNvPr id="26" name="Content Placeholder 2"/>
          <p:cNvSpPr>
            <a:spLocks noGrp="1"/>
          </p:cNvSpPr>
          <p:nvPr>
            <p:ph idx="1"/>
          </p:nvPr>
        </p:nvSpPr>
        <p:spPr>
          <a:xfrm>
            <a:off x="457201" y="1200151"/>
            <a:ext cx="5709951" cy="3394472"/>
          </a:xfrm>
        </p:spPr>
        <p:txBody>
          <a:bodyPr/>
          <a:lstStyle>
            <a:lvl1pPr>
              <a:buClr>
                <a:srgbClr val="11A2C4"/>
              </a:buClr>
              <a:defRPr sz="1800" b="0" i="0">
                <a:solidFill>
                  <a:srgbClr val="6C6F70"/>
                </a:solidFill>
                <a:latin typeface="Arial"/>
                <a:cs typeface="Arial"/>
              </a:defRPr>
            </a:lvl1pPr>
            <a:lvl2pPr>
              <a:buClr>
                <a:srgbClr val="11A2C4"/>
              </a:buClr>
              <a:defRPr sz="1500" b="0" i="0">
                <a:solidFill>
                  <a:srgbClr val="6C6F70"/>
                </a:solidFill>
                <a:latin typeface="Arial"/>
                <a:cs typeface="Arial"/>
              </a:defRPr>
            </a:lvl2pPr>
            <a:lvl3pPr>
              <a:buClr>
                <a:srgbClr val="11A2C4"/>
              </a:buClr>
              <a:defRPr sz="1350" b="0" i="0">
                <a:solidFill>
                  <a:srgbClr val="6C6F70"/>
                </a:solidFill>
                <a:latin typeface="Arial"/>
                <a:cs typeface="Arial"/>
              </a:defRPr>
            </a:lvl3pPr>
            <a:lvl4pPr>
              <a:buClr>
                <a:srgbClr val="11A2C4"/>
              </a:buClr>
              <a:defRPr sz="1200" b="0" i="0">
                <a:solidFill>
                  <a:srgbClr val="6C6F70"/>
                </a:solidFill>
                <a:latin typeface="Arial"/>
                <a:cs typeface="Arial"/>
              </a:defRPr>
            </a:lvl4pPr>
            <a:lvl5pPr>
              <a:buClr>
                <a:srgbClr val="11A2C4"/>
              </a:buClr>
              <a:defRPr sz="1200" b="0" i="0">
                <a:solidFill>
                  <a:srgbClr val="6C6F7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0" name="Content Placeholder 2"/>
          <p:cNvSpPr>
            <a:spLocks noGrp="1"/>
          </p:cNvSpPr>
          <p:nvPr>
            <p:ph idx="10"/>
          </p:nvPr>
        </p:nvSpPr>
        <p:spPr>
          <a:xfrm>
            <a:off x="6515950" y="1200151"/>
            <a:ext cx="2170849" cy="3394472"/>
          </a:xfrm>
        </p:spPr>
        <p:txBody>
          <a:bodyPr/>
          <a:lstStyle>
            <a:lvl1pPr>
              <a:buClr>
                <a:srgbClr val="11A2C4"/>
              </a:buClr>
              <a:buNone/>
              <a:defRPr sz="1800" b="0" i="0">
                <a:solidFill>
                  <a:srgbClr val="11A2C4"/>
                </a:solidFill>
                <a:latin typeface="Arial"/>
                <a:cs typeface="Arial"/>
              </a:defRPr>
            </a:lvl1pPr>
            <a:lvl2pPr>
              <a:buClr>
                <a:srgbClr val="11A2C4"/>
              </a:buClr>
              <a:defRPr sz="1500" b="0" i="0">
                <a:solidFill>
                  <a:srgbClr val="B5B6B3"/>
                </a:solidFill>
                <a:latin typeface="Arial"/>
                <a:cs typeface="Arial"/>
              </a:defRPr>
            </a:lvl2pPr>
            <a:lvl3pPr>
              <a:buClr>
                <a:srgbClr val="11A2C4"/>
              </a:buClr>
              <a:defRPr sz="1350" b="0" i="0">
                <a:solidFill>
                  <a:srgbClr val="B5B6B3"/>
                </a:solidFill>
                <a:latin typeface="Arial"/>
                <a:cs typeface="Arial"/>
              </a:defRPr>
            </a:lvl3pPr>
            <a:lvl4pPr>
              <a:buClr>
                <a:srgbClr val="11A2C4"/>
              </a:buClr>
              <a:defRPr sz="1200" b="0" i="0">
                <a:solidFill>
                  <a:srgbClr val="B5B6B3"/>
                </a:solidFill>
                <a:latin typeface="Arial"/>
                <a:cs typeface="Arial"/>
              </a:defRPr>
            </a:lvl4pPr>
            <a:lvl5pPr>
              <a:buClr>
                <a:srgbClr val="11A2C4"/>
              </a:buClr>
              <a:defRPr sz="12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853979"/>
          </a:xfrm>
          <a:prstGeom prst="rect">
            <a:avLst/>
          </a:prstGeom>
        </p:spPr>
      </p:pic>
    </p:spTree>
    <p:extLst>
      <p:ext uri="{BB962C8B-B14F-4D97-AF65-F5344CB8AC3E}">
        <p14:creationId xmlns:p14="http://schemas.microsoft.com/office/powerpoint/2010/main" val="371012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7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0" r:id="rId8"/>
    <p:sldLayoutId id="2147483661" r:id="rId9"/>
    <p:sldLayoutId id="214748366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22494"/>
            <a:ext cx="7886700" cy="726497"/>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0" y="1581895"/>
            <a:ext cx="7886700" cy="3050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53470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Sharp Sans No1 Book" pitchFamily="50"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666666"/>
          </a:solidFill>
          <a:latin typeface="Graphik Regular" panose="020B0503030202060203" pitchFamily="34" charset="0"/>
          <a:ea typeface="Sharp Sans No1 Book" pitchFamily="50" charset="0"/>
          <a:cs typeface="Sharp Sans No1 Book"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slideLayout" Target="../slideLayouts/slideLayout10.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slideLayout" Target="../slideLayouts/slideLayout10.xml"/><Relationship Id="rId4" Type="http://schemas.openxmlformats.org/officeDocument/2006/relationships/tags" Target="../tags/tag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62591" y="1067786"/>
            <a:ext cx="5516941" cy="1381501"/>
          </a:xfrm>
        </p:spPr>
        <p:txBody>
          <a:bodyPr/>
          <a:lstStyle/>
          <a:p>
            <a:r>
              <a:rPr lang="en-GB" dirty="0"/>
              <a:t>Managing project and Teams</a:t>
            </a: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2162590" y="2554426"/>
            <a:ext cx="5045453" cy="1241822"/>
          </a:xfrm>
        </p:spPr>
        <p:txBody>
          <a:bodyPr>
            <a:normAutofit/>
          </a:bodyPr>
          <a:lstStyle/>
          <a:p>
            <a:endParaRPr lang="en-GB" dirty="0">
              <a:latin typeface="Arial" panose="020B0604020202020204" pitchFamily="34" charset="0"/>
              <a:cs typeface="Arial" panose="020B0604020202020204" pitchFamily="34" charset="0"/>
            </a:endParaRPr>
          </a:p>
          <a:p>
            <a:endParaRPr lang="en-GB" dirty="0"/>
          </a:p>
          <a:p>
            <a:r>
              <a:rPr lang="en-GB" dirty="0">
                <a:latin typeface="Arial" panose="020B0604020202020204" pitchFamily="34" charset="0"/>
                <a:cs typeface="Arial" panose="020B0604020202020204" pitchFamily="34" charset="0"/>
              </a:rPr>
              <a:t>Lecture 4: Project Proposal</a:t>
            </a:r>
          </a:p>
        </p:txBody>
      </p:sp>
      <p:sp>
        <p:nvSpPr>
          <p:cNvPr id="8" name="Date Placeholder 7"/>
          <p:cNvSpPr>
            <a:spLocks noGrp="1"/>
          </p:cNvSpPr>
          <p:nvPr>
            <p:ph type="dt" sz="half" idx="10"/>
          </p:nvPr>
        </p:nvSpPr>
        <p:spPr/>
        <p:txBody>
          <a:bodyPr/>
          <a:lstStyle/>
          <a:p>
            <a:pPr defTabSz="342900" fontAlgn="base">
              <a:spcBef>
                <a:spcPct val="0"/>
              </a:spcBef>
              <a:spcAft>
                <a:spcPct val="0"/>
              </a:spcAft>
              <a:buClrTx/>
            </a:pPr>
            <a:fld id="{A267F8E3-7E6B-4328-BCB9-B2E63CA151E3}" type="datetime4">
              <a:rPr lang="en-GB" kern="1200">
                <a:solidFill>
                  <a:srgbClr val="FFFFFF"/>
                </a:solidFill>
              </a:rPr>
              <a:pPr defTabSz="342900" fontAlgn="base">
                <a:spcBef>
                  <a:spcPct val="0"/>
                </a:spcBef>
                <a:spcAft>
                  <a:spcPct val="0"/>
                </a:spcAft>
                <a:buClrTx/>
              </a:pPr>
              <a:t>25 January 2024</a:t>
            </a:fld>
            <a:endParaRPr lang="en-GB" kern="1200" dirty="0">
              <a:solidFill>
                <a:srgbClr val="FFFFFF"/>
              </a:solidFill>
            </a:endParaRPr>
          </a:p>
        </p:txBody>
      </p:sp>
      <p:sp>
        <p:nvSpPr>
          <p:cNvPr id="9" name="Footer Placeholder 8"/>
          <p:cNvSpPr>
            <a:spLocks noGrp="1"/>
          </p:cNvSpPr>
          <p:nvPr>
            <p:ph type="ftr" sz="quarter" idx="11"/>
          </p:nvPr>
        </p:nvSpPr>
        <p:spPr/>
        <p:txBody>
          <a:bodyPr/>
          <a:lstStyle/>
          <a:p>
            <a:pPr defTabSz="342900" fontAlgn="base">
              <a:spcBef>
                <a:spcPct val="0"/>
              </a:spcBef>
              <a:spcAft>
                <a:spcPct val="0"/>
              </a:spcAft>
              <a:buClrTx/>
            </a:pPr>
            <a:r>
              <a:rPr lang="en-GB" kern="1200" dirty="0">
                <a:solidFill>
                  <a:srgbClr val="FFFFFF"/>
                </a:solidFill>
              </a:rPr>
              <a:t>University of Suffolk</a:t>
            </a:r>
          </a:p>
        </p:txBody>
      </p:sp>
    </p:spTree>
    <p:extLst>
      <p:ext uri="{BB962C8B-B14F-4D97-AF65-F5344CB8AC3E}">
        <p14:creationId xmlns:p14="http://schemas.microsoft.com/office/powerpoint/2010/main" val="292840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149F-1301-9B85-21A0-F3CE1436C5FC}"/>
              </a:ext>
            </a:extLst>
          </p:cNvPr>
          <p:cNvSpPr>
            <a:spLocks noGrp="1"/>
          </p:cNvSpPr>
          <p:nvPr>
            <p:ph type="title"/>
          </p:nvPr>
        </p:nvSpPr>
        <p:spPr>
          <a:xfrm>
            <a:off x="387900" y="153225"/>
            <a:ext cx="8368200" cy="686100"/>
          </a:xfrm>
        </p:spPr>
        <p:txBody>
          <a:bodyPr/>
          <a:lstStyle/>
          <a:p>
            <a:pPr algn="ctr"/>
            <a:r>
              <a:rPr lang="en-GB" sz="3200" dirty="0">
                <a:solidFill>
                  <a:schemeClr val="accent5"/>
                </a:solidFill>
              </a:rPr>
              <a:t>Key Parts of a Proposal </a:t>
            </a:r>
          </a:p>
        </p:txBody>
      </p:sp>
      <p:sp>
        <p:nvSpPr>
          <p:cNvPr id="3" name="Text Placeholder 2">
            <a:extLst>
              <a:ext uri="{FF2B5EF4-FFF2-40B4-BE49-F238E27FC236}">
                <a16:creationId xmlns:a16="http://schemas.microsoft.com/office/drawing/2014/main" id="{88700E00-8D6E-5312-6DD9-9EE418930EB7}"/>
              </a:ext>
            </a:extLst>
          </p:cNvPr>
          <p:cNvSpPr>
            <a:spLocks noGrp="1"/>
          </p:cNvSpPr>
          <p:nvPr>
            <p:ph type="body" idx="1"/>
          </p:nvPr>
        </p:nvSpPr>
        <p:spPr>
          <a:xfrm>
            <a:off x="235131" y="1254034"/>
            <a:ext cx="8511677" cy="3605983"/>
          </a:xfrm>
        </p:spPr>
        <p:txBody>
          <a:bodyPr/>
          <a:lstStyle/>
          <a:p>
            <a:pPr marL="114300" indent="0">
              <a:lnSpc>
                <a:spcPct val="150000"/>
              </a:lnSpc>
              <a:buNone/>
            </a:pPr>
            <a:r>
              <a:rPr lang="en-US" altLang="en-US" dirty="0">
                <a:latin typeface="Times New Roman" panose="02020603050405020304" pitchFamily="18" charset="0"/>
                <a:cs typeface="Times New Roman" panose="02020603050405020304" pitchFamily="18" charset="0"/>
              </a:rPr>
              <a:t>Three sections</a:t>
            </a:r>
          </a:p>
          <a:p>
            <a:pPr lvl="1">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Technical</a:t>
            </a:r>
          </a:p>
          <a:p>
            <a:pPr lvl="1">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Management</a:t>
            </a:r>
          </a:p>
          <a:p>
            <a:pPr lvl="1">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Cost</a:t>
            </a:r>
          </a:p>
          <a:p>
            <a:pPr marL="114300" indent="0">
              <a:lnSpc>
                <a:spcPct val="150000"/>
              </a:lnSpc>
              <a:buNone/>
            </a:pPr>
            <a:r>
              <a:rPr lang="en-US" altLang="en-US" dirty="0">
                <a:latin typeface="Times New Roman" panose="02020603050405020304" pitchFamily="18" charset="0"/>
                <a:cs typeface="Times New Roman" panose="02020603050405020304" pitchFamily="18" charset="0"/>
              </a:rPr>
              <a:t>Detail level</a:t>
            </a:r>
          </a:p>
          <a:p>
            <a:pPr lvl="1">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Depends on complexity of the project</a:t>
            </a:r>
          </a:p>
          <a:p>
            <a:pPr lvl="1">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Requirements from the RFP</a:t>
            </a:r>
          </a:p>
          <a:p>
            <a:pPr marL="114300" indent="0">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F14236-B13B-A1BC-5EE0-6883F23C6C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256745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D0EB-EECD-6D05-2DB4-A1D75CC2D2A4}"/>
              </a:ext>
            </a:extLst>
          </p:cNvPr>
          <p:cNvSpPr>
            <a:spLocks noGrp="1"/>
          </p:cNvSpPr>
          <p:nvPr>
            <p:ph type="title"/>
          </p:nvPr>
        </p:nvSpPr>
        <p:spPr/>
        <p:txBody>
          <a:bodyPr/>
          <a:lstStyle/>
          <a:p>
            <a:pPr algn="ctr"/>
            <a:r>
              <a:rPr lang="en-US" altLang="en-US" sz="3200" dirty="0">
                <a:solidFill>
                  <a:schemeClr val="accent5"/>
                </a:solidFill>
              </a:rPr>
              <a:t>Technical Section</a:t>
            </a:r>
            <a:endParaRPr lang="en-GB" sz="3200" dirty="0">
              <a:solidFill>
                <a:schemeClr val="accent5"/>
              </a:solidFill>
            </a:endParaRPr>
          </a:p>
        </p:txBody>
      </p:sp>
      <p:sp>
        <p:nvSpPr>
          <p:cNvPr id="3" name="Text Placeholder 2">
            <a:extLst>
              <a:ext uri="{FF2B5EF4-FFF2-40B4-BE49-F238E27FC236}">
                <a16:creationId xmlns:a16="http://schemas.microsoft.com/office/drawing/2014/main" id="{59B1A145-CF19-0B24-B0A2-2EFC7D1AE12C}"/>
              </a:ext>
            </a:extLst>
          </p:cNvPr>
          <p:cNvSpPr>
            <a:spLocks noGrp="1"/>
          </p:cNvSpPr>
          <p:nvPr>
            <p:ph type="body" idx="1"/>
          </p:nvPr>
        </p:nvSpPr>
        <p:spPr>
          <a:xfrm>
            <a:off x="387900" y="1364221"/>
            <a:ext cx="8368200" cy="3078900"/>
          </a:xfrm>
        </p:spPr>
        <p:txBody>
          <a:bodyPr/>
          <a:lstStyle/>
          <a:p>
            <a:pPr marL="114300" indent="0">
              <a:lnSpc>
                <a:spcPct val="150000"/>
              </a:lnSpc>
              <a:buNone/>
            </a:pPr>
            <a:r>
              <a:rPr lang="en-US" dirty="0"/>
              <a:t>The objective of this section is to convince the customer that the contractor understands the problem or need and can provide the least risky and most beneficial solution. The technical section should contain the following elements</a:t>
            </a:r>
            <a:endParaRPr lang="en-US" alt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Understand the need</a:t>
            </a:r>
          </a:p>
          <a:p>
            <a:pPr>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Proposed approach or solution</a:t>
            </a:r>
          </a:p>
          <a:p>
            <a:pPr>
              <a:lnSpc>
                <a:spcPct val="150000"/>
              </a:lnSpc>
              <a:buFont typeface="Arial" panose="020B0604020202020204" pitchFamily="34" charset="0"/>
              <a:buChar char="•"/>
            </a:pPr>
            <a:r>
              <a:rPr lang="en-US" altLang="en-US" sz="2000" dirty="0">
                <a:solidFill>
                  <a:schemeClr val="accent5"/>
                </a:solidFill>
                <a:latin typeface="Times New Roman" panose="02020603050405020304" pitchFamily="18" charset="0"/>
                <a:cs typeface="Times New Roman" panose="02020603050405020304" pitchFamily="18" charset="0"/>
              </a:rPr>
              <a:t>Benefits to the customer</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16BA46-25CA-751E-ADF8-7AE77ED811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237597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7D5-F8B7-D04D-5CC9-8E919EF2BF0B}"/>
              </a:ext>
            </a:extLst>
          </p:cNvPr>
          <p:cNvSpPr>
            <a:spLocks noGrp="1"/>
          </p:cNvSpPr>
          <p:nvPr>
            <p:ph type="title"/>
          </p:nvPr>
        </p:nvSpPr>
        <p:spPr/>
        <p:txBody>
          <a:bodyPr/>
          <a:lstStyle/>
          <a:p>
            <a:pPr algn="ctr"/>
            <a:r>
              <a:rPr lang="en-US" altLang="en-US" sz="3200" dirty="0">
                <a:solidFill>
                  <a:schemeClr val="accent5"/>
                </a:solidFill>
              </a:rPr>
              <a:t>Management Section</a:t>
            </a:r>
            <a:endParaRPr lang="en-GB" sz="3200" dirty="0">
              <a:solidFill>
                <a:schemeClr val="accent5"/>
              </a:solidFill>
            </a:endParaRPr>
          </a:p>
        </p:txBody>
      </p:sp>
      <p:sp>
        <p:nvSpPr>
          <p:cNvPr id="3" name="Text Placeholder 2">
            <a:extLst>
              <a:ext uri="{FF2B5EF4-FFF2-40B4-BE49-F238E27FC236}">
                <a16:creationId xmlns:a16="http://schemas.microsoft.com/office/drawing/2014/main" id="{B82BFBD0-0AEB-2FD7-6E99-F0BA00B348E6}"/>
              </a:ext>
            </a:extLst>
          </p:cNvPr>
          <p:cNvSpPr>
            <a:spLocks noGrp="1"/>
          </p:cNvSpPr>
          <p:nvPr>
            <p:ph type="body" idx="1"/>
          </p:nvPr>
        </p:nvSpPr>
        <p:spPr/>
        <p:txBody>
          <a:bodyPr/>
          <a:lstStyle/>
          <a:p>
            <a:pPr>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Description of work tasks</a:t>
            </a:r>
          </a:p>
          <a:p>
            <a:pPr>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Deliverables</a:t>
            </a:r>
          </a:p>
          <a:p>
            <a:pPr>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Project schedule</a:t>
            </a:r>
          </a:p>
          <a:p>
            <a:pPr>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Project organization</a:t>
            </a:r>
          </a:p>
          <a:p>
            <a:pPr>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Related experience</a:t>
            </a:r>
          </a:p>
          <a:p>
            <a:pPr>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Equipment and facilities</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BB2E1B-3966-FE36-2541-EEAB10ED96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260305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1208-6F40-C383-13E1-737181006158}"/>
              </a:ext>
            </a:extLst>
          </p:cNvPr>
          <p:cNvSpPr>
            <a:spLocks noGrp="1"/>
          </p:cNvSpPr>
          <p:nvPr>
            <p:ph type="title"/>
          </p:nvPr>
        </p:nvSpPr>
        <p:spPr>
          <a:xfrm>
            <a:off x="387900" y="292562"/>
            <a:ext cx="8368200" cy="686100"/>
          </a:xfrm>
        </p:spPr>
        <p:txBody>
          <a:bodyPr/>
          <a:lstStyle/>
          <a:p>
            <a:pPr algn="ctr"/>
            <a:r>
              <a:rPr lang="en-US" altLang="en-US" sz="3200" dirty="0">
                <a:solidFill>
                  <a:schemeClr val="accent5"/>
                </a:solidFill>
              </a:rPr>
              <a:t>Cost Section</a:t>
            </a:r>
            <a:endParaRPr lang="en-GB" sz="3200" dirty="0">
              <a:solidFill>
                <a:schemeClr val="accent5"/>
              </a:solidFill>
            </a:endParaRPr>
          </a:p>
        </p:txBody>
      </p:sp>
      <p:sp>
        <p:nvSpPr>
          <p:cNvPr id="3" name="Text Placeholder 2">
            <a:extLst>
              <a:ext uri="{FF2B5EF4-FFF2-40B4-BE49-F238E27FC236}">
                <a16:creationId xmlns:a16="http://schemas.microsoft.com/office/drawing/2014/main" id="{04693DF7-0CEB-144B-63F0-7FA3F8E36DD2}"/>
              </a:ext>
            </a:extLst>
          </p:cNvPr>
          <p:cNvSpPr>
            <a:spLocks noGrp="1"/>
          </p:cNvSpPr>
          <p:nvPr>
            <p:ph type="body" idx="1"/>
          </p:nvPr>
        </p:nvSpPr>
        <p:spPr>
          <a:xfrm>
            <a:off x="255766" y="1332411"/>
            <a:ext cx="8765392" cy="3587932"/>
          </a:xfrm>
        </p:spPr>
        <p:txBody>
          <a:bodyPr>
            <a:noAutofit/>
          </a:bodyPr>
          <a:lstStyle/>
          <a:p>
            <a:pPr>
              <a:lnSpc>
                <a:spcPct val="200000"/>
              </a:lnSpc>
            </a:pPr>
            <a:r>
              <a:rPr lang="en-GB" dirty="0"/>
              <a:t>Tangible Benefits</a:t>
            </a:r>
          </a:p>
          <a:p>
            <a:pPr>
              <a:lnSpc>
                <a:spcPct val="200000"/>
              </a:lnSpc>
            </a:pPr>
            <a:r>
              <a:rPr lang="en-GB" dirty="0"/>
              <a:t>Intangible Benefits</a:t>
            </a:r>
          </a:p>
          <a:p>
            <a:pPr>
              <a:lnSpc>
                <a:spcPct val="200000"/>
              </a:lnSpc>
            </a:pPr>
            <a:r>
              <a:rPr lang="en-GB" dirty="0"/>
              <a:t>Required Resources</a:t>
            </a:r>
          </a:p>
          <a:p>
            <a:pPr>
              <a:lnSpc>
                <a:spcPct val="200000"/>
              </a:lnSpc>
            </a:pPr>
            <a:r>
              <a:rPr lang="en-GB" dirty="0"/>
              <a:t>Financial Return</a:t>
            </a:r>
          </a:p>
          <a:p>
            <a:pPr>
              <a:lnSpc>
                <a:spcPct val="200000"/>
              </a:lnSpc>
            </a:pPr>
            <a:endParaRPr lang="en-GB" dirty="0"/>
          </a:p>
        </p:txBody>
      </p:sp>
      <p:sp>
        <p:nvSpPr>
          <p:cNvPr id="4" name="Slide Number Placeholder 3">
            <a:extLst>
              <a:ext uri="{FF2B5EF4-FFF2-40B4-BE49-F238E27FC236}">
                <a16:creationId xmlns:a16="http://schemas.microsoft.com/office/drawing/2014/main" id="{6F420EEF-B034-37A6-E6BF-AB416982F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82956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1208-6F40-C383-13E1-737181006158}"/>
              </a:ext>
            </a:extLst>
          </p:cNvPr>
          <p:cNvSpPr>
            <a:spLocks noGrp="1"/>
          </p:cNvSpPr>
          <p:nvPr>
            <p:ph type="title"/>
          </p:nvPr>
        </p:nvSpPr>
        <p:spPr>
          <a:xfrm>
            <a:off x="387900" y="292562"/>
            <a:ext cx="8368200" cy="686100"/>
          </a:xfrm>
        </p:spPr>
        <p:txBody>
          <a:bodyPr/>
          <a:lstStyle/>
          <a:p>
            <a:pPr algn="ctr"/>
            <a:r>
              <a:rPr lang="en-US" altLang="en-US" sz="3200" dirty="0">
                <a:solidFill>
                  <a:schemeClr val="accent5"/>
                </a:solidFill>
              </a:rPr>
              <a:t>Typical costs</a:t>
            </a:r>
            <a:endParaRPr lang="en-GB" sz="3200" dirty="0">
              <a:solidFill>
                <a:schemeClr val="accent5"/>
              </a:solidFill>
            </a:endParaRPr>
          </a:p>
        </p:txBody>
      </p:sp>
      <p:sp>
        <p:nvSpPr>
          <p:cNvPr id="3" name="Text Placeholder 2">
            <a:extLst>
              <a:ext uri="{FF2B5EF4-FFF2-40B4-BE49-F238E27FC236}">
                <a16:creationId xmlns:a16="http://schemas.microsoft.com/office/drawing/2014/main" id="{04693DF7-0CEB-144B-63F0-7FA3F8E36DD2}"/>
              </a:ext>
            </a:extLst>
          </p:cNvPr>
          <p:cNvSpPr>
            <a:spLocks noGrp="1"/>
          </p:cNvSpPr>
          <p:nvPr>
            <p:ph type="body" idx="1"/>
          </p:nvPr>
        </p:nvSpPr>
        <p:spPr>
          <a:xfrm>
            <a:off x="378608" y="1263377"/>
            <a:ext cx="8368200" cy="3793440"/>
          </a:xfrm>
        </p:spPr>
        <p:txBody>
          <a:bodyPr>
            <a:noAutofit/>
          </a:bodyPr>
          <a:lstStyle/>
          <a:p>
            <a:pPr marL="114300" indent="0">
              <a:buNone/>
            </a:pPr>
            <a:r>
              <a:rPr lang="en-US" altLang="en-US" dirty="0"/>
              <a:t>Include estimated costs</a:t>
            </a:r>
          </a:p>
          <a:p>
            <a:pPr lvl="1">
              <a:buSzPct val="100000"/>
              <a:buFont typeface="Arial" panose="020B0604020202020204" pitchFamily="34" charset="0"/>
              <a:buChar char="•"/>
            </a:pPr>
            <a:r>
              <a:rPr lang="en-US" altLang="en-US" sz="1800" dirty="0"/>
              <a:t>Labor</a:t>
            </a:r>
          </a:p>
          <a:p>
            <a:pPr lvl="1">
              <a:buSzPct val="100000"/>
              <a:buFont typeface="Arial" panose="020B0604020202020204" pitchFamily="34" charset="0"/>
              <a:buChar char="•"/>
            </a:pPr>
            <a:r>
              <a:rPr lang="en-US" altLang="en-US" sz="1800" dirty="0"/>
              <a:t>Materials</a:t>
            </a:r>
          </a:p>
          <a:p>
            <a:pPr lvl="1">
              <a:buSzPct val="100000"/>
              <a:buFont typeface="Arial" panose="020B0604020202020204" pitchFamily="34" charset="0"/>
              <a:buChar char="•"/>
            </a:pPr>
            <a:r>
              <a:rPr lang="en-US" altLang="en-US" sz="1800" dirty="0"/>
              <a:t>Equipment</a:t>
            </a:r>
          </a:p>
          <a:p>
            <a:pPr lvl="1">
              <a:buSzPct val="100000"/>
              <a:buFont typeface="Arial" panose="020B0604020202020204" pitchFamily="34" charset="0"/>
              <a:buChar char="•"/>
            </a:pPr>
            <a:r>
              <a:rPr lang="en-US" altLang="en-US" sz="1800" dirty="0"/>
              <a:t>Facilities </a:t>
            </a:r>
          </a:p>
          <a:p>
            <a:pPr lvl="1">
              <a:buSzPct val="100000"/>
              <a:buFont typeface="Arial" panose="020B0604020202020204" pitchFamily="34" charset="0"/>
              <a:buChar char="•"/>
            </a:pPr>
            <a:r>
              <a:rPr lang="en-US" altLang="en-US" sz="1800" dirty="0"/>
              <a:t>Subcontractors and consultants</a:t>
            </a:r>
          </a:p>
          <a:p>
            <a:pPr lvl="1">
              <a:buSzPct val="100000"/>
              <a:buFont typeface="Arial" panose="020B0604020202020204" pitchFamily="34" charset="0"/>
              <a:buChar char="•"/>
            </a:pPr>
            <a:r>
              <a:rPr lang="en-US" altLang="en-US" sz="1800" dirty="0"/>
              <a:t>Travel</a:t>
            </a:r>
          </a:p>
          <a:p>
            <a:pPr lvl="1">
              <a:buSzPct val="100000"/>
              <a:buFont typeface="Arial" panose="020B0604020202020204" pitchFamily="34" charset="0"/>
              <a:buChar char="•"/>
            </a:pPr>
            <a:r>
              <a:rPr lang="en-US" altLang="en-US" sz="1800" dirty="0"/>
              <a:t>Documentation</a:t>
            </a:r>
          </a:p>
          <a:p>
            <a:pPr lvl="1">
              <a:buSzPct val="100000"/>
              <a:buFont typeface="Arial" panose="020B0604020202020204" pitchFamily="34" charset="0"/>
              <a:buChar char="•"/>
            </a:pPr>
            <a:r>
              <a:rPr lang="en-US" altLang="en-US" sz="1800" dirty="0"/>
              <a:t>Overhead</a:t>
            </a:r>
          </a:p>
          <a:p>
            <a:pPr lvl="1">
              <a:buSzPct val="100000"/>
              <a:buFont typeface="Arial" panose="020B0604020202020204" pitchFamily="34" charset="0"/>
              <a:buChar char="•"/>
            </a:pPr>
            <a:r>
              <a:rPr lang="en-US" altLang="en-US" sz="1800" dirty="0"/>
              <a:t>Escalation</a:t>
            </a:r>
          </a:p>
          <a:p>
            <a:pPr lvl="1">
              <a:buSzPct val="100000"/>
              <a:buFont typeface="Arial" panose="020B0604020202020204" pitchFamily="34" charset="0"/>
              <a:buChar char="•"/>
            </a:pPr>
            <a:r>
              <a:rPr lang="en-US" altLang="en-US" sz="1800" dirty="0"/>
              <a:t>Contingency</a:t>
            </a:r>
          </a:p>
          <a:p>
            <a:pPr lvl="1">
              <a:buSzPct val="100000"/>
              <a:buFont typeface="Arial" panose="020B0604020202020204" pitchFamily="34" charset="0"/>
              <a:buChar char="•"/>
            </a:pPr>
            <a:r>
              <a:rPr lang="en-US" altLang="en-US" sz="1800" dirty="0"/>
              <a:t>Fee or profit</a:t>
            </a:r>
          </a:p>
          <a:p>
            <a:endParaRPr lang="en-GB" dirty="0"/>
          </a:p>
        </p:txBody>
      </p:sp>
      <p:sp>
        <p:nvSpPr>
          <p:cNvPr id="4" name="Slide Number Placeholder 3">
            <a:extLst>
              <a:ext uri="{FF2B5EF4-FFF2-40B4-BE49-F238E27FC236}">
                <a16:creationId xmlns:a16="http://schemas.microsoft.com/office/drawing/2014/main" id="{6F420EEF-B034-37A6-E6BF-AB416982F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406993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61A3-7448-9614-D980-64E883BAF423}"/>
              </a:ext>
            </a:extLst>
          </p:cNvPr>
          <p:cNvSpPr>
            <a:spLocks noGrp="1"/>
          </p:cNvSpPr>
          <p:nvPr>
            <p:ph type="title"/>
          </p:nvPr>
        </p:nvSpPr>
        <p:spPr/>
        <p:txBody>
          <a:bodyPr/>
          <a:lstStyle/>
          <a:p>
            <a:pPr algn="ctr"/>
            <a:r>
              <a:rPr lang="en-US" altLang="en-US" sz="3200" dirty="0">
                <a:solidFill>
                  <a:schemeClr val="accent5"/>
                </a:solidFill>
              </a:rPr>
              <a:t>Pricing Considerations</a:t>
            </a:r>
            <a:endParaRPr lang="en-GB" sz="3200" dirty="0">
              <a:solidFill>
                <a:schemeClr val="accent5"/>
              </a:solidFill>
            </a:endParaRPr>
          </a:p>
        </p:txBody>
      </p:sp>
      <p:sp>
        <p:nvSpPr>
          <p:cNvPr id="3" name="Text Placeholder 2">
            <a:extLst>
              <a:ext uri="{FF2B5EF4-FFF2-40B4-BE49-F238E27FC236}">
                <a16:creationId xmlns:a16="http://schemas.microsoft.com/office/drawing/2014/main" id="{C296DB2B-A4F3-6399-03A8-9B26312C36E4}"/>
              </a:ext>
            </a:extLst>
          </p:cNvPr>
          <p:cNvSpPr>
            <a:spLocks noGrp="1"/>
          </p:cNvSpPr>
          <p:nvPr>
            <p:ph type="body" idx="1"/>
          </p:nvPr>
        </p:nvSpPr>
        <p:spPr>
          <a:xfrm>
            <a:off x="387900" y="1254034"/>
            <a:ext cx="8368200" cy="3314690"/>
          </a:xfrm>
        </p:spPr>
        <p:txBody>
          <a:bodyPr>
            <a:normAutofit lnSpcReduction="10000"/>
          </a:bodyPr>
          <a:lstStyle/>
          <a:p>
            <a:pPr marL="114300" indent="0" eaLnBrk="1" hangingPunct="1">
              <a:buNone/>
            </a:pPr>
            <a:r>
              <a:rPr lang="en-US" altLang="en-US" sz="2000" dirty="0"/>
              <a:t>Competition</a:t>
            </a:r>
          </a:p>
          <a:p>
            <a:pPr marL="114300" indent="0" eaLnBrk="1" hangingPunct="1">
              <a:buNone/>
            </a:pPr>
            <a:r>
              <a:rPr lang="en-US" altLang="en-US" sz="2000" dirty="0"/>
              <a:t>Price</a:t>
            </a:r>
          </a:p>
          <a:p>
            <a:pPr lvl="1">
              <a:buSzPct val="100000"/>
              <a:buFont typeface="Arial" panose="020B0604020202020204" pitchFamily="34" charset="0"/>
              <a:buChar char="•"/>
            </a:pPr>
            <a:r>
              <a:rPr lang="en-US" altLang="en-US" sz="2000" dirty="0"/>
              <a:t>Not overpriced or underpriced</a:t>
            </a:r>
          </a:p>
          <a:p>
            <a:pPr marL="114300" indent="0" eaLnBrk="1" hangingPunct="1">
              <a:buNone/>
            </a:pPr>
            <a:r>
              <a:rPr lang="en-US" altLang="en-US" sz="2000" dirty="0"/>
              <a:t>Factors</a:t>
            </a:r>
          </a:p>
          <a:p>
            <a:pPr lvl="1" eaLnBrk="1" hangingPunct="1">
              <a:buSzPct val="100000"/>
              <a:buFont typeface="Arial" panose="020B0604020202020204" pitchFamily="34" charset="0"/>
              <a:buChar char="•"/>
            </a:pPr>
            <a:r>
              <a:rPr lang="en-US" altLang="en-US" sz="2000" dirty="0"/>
              <a:t>Reliability of cost estimates</a:t>
            </a:r>
          </a:p>
          <a:p>
            <a:pPr lvl="1" eaLnBrk="1" hangingPunct="1">
              <a:buSzPct val="100000"/>
              <a:buFont typeface="Arial" panose="020B0604020202020204" pitchFamily="34" charset="0"/>
              <a:buChar char="•"/>
            </a:pPr>
            <a:r>
              <a:rPr lang="en-US" altLang="en-US" sz="2000" dirty="0"/>
              <a:t>Risk</a:t>
            </a:r>
          </a:p>
          <a:p>
            <a:pPr lvl="1" eaLnBrk="1" hangingPunct="1">
              <a:buSzPct val="100000"/>
              <a:buFont typeface="Arial" panose="020B0604020202020204" pitchFamily="34" charset="0"/>
              <a:buChar char="•"/>
            </a:pPr>
            <a:r>
              <a:rPr lang="en-US" altLang="en-US" sz="2000" dirty="0"/>
              <a:t>Value of project to the contractor</a:t>
            </a:r>
          </a:p>
          <a:p>
            <a:pPr lvl="1" eaLnBrk="1" hangingPunct="1">
              <a:buSzPct val="100000"/>
              <a:buFont typeface="Arial" panose="020B0604020202020204" pitchFamily="34" charset="0"/>
              <a:buChar char="•"/>
            </a:pPr>
            <a:r>
              <a:rPr lang="en-US" altLang="en-US" sz="2000" dirty="0"/>
              <a:t>Customer’s budget</a:t>
            </a:r>
          </a:p>
          <a:p>
            <a:pPr lvl="1" eaLnBrk="1" hangingPunct="1">
              <a:buSzPct val="100000"/>
              <a:buFont typeface="Arial" panose="020B0604020202020204" pitchFamily="34" charset="0"/>
              <a:buChar char="•"/>
            </a:pPr>
            <a:r>
              <a:rPr lang="en-US" altLang="en-US" sz="2000" dirty="0"/>
              <a:t>Competition level</a:t>
            </a:r>
          </a:p>
          <a:p>
            <a:endParaRPr lang="en-GB" dirty="0"/>
          </a:p>
        </p:txBody>
      </p:sp>
      <p:sp>
        <p:nvSpPr>
          <p:cNvPr id="4" name="Slide Number Placeholder 3">
            <a:extLst>
              <a:ext uri="{FF2B5EF4-FFF2-40B4-BE49-F238E27FC236}">
                <a16:creationId xmlns:a16="http://schemas.microsoft.com/office/drawing/2014/main" id="{A79835F9-CB20-B134-0D52-7E688E8672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242532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DC86-CD8A-6BC1-3366-A77B5A709CCD}"/>
              </a:ext>
            </a:extLst>
          </p:cNvPr>
          <p:cNvSpPr>
            <a:spLocks noGrp="1"/>
          </p:cNvSpPr>
          <p:nvPr>
            <p:ph type="title"/>
          </p:nvPr>
        </p:nvSpPr>
        <p:spPr/>
        <p:txBody>
          <a:bodyPr/>
          <a:lstStyle/>
          <a:p>
            <a:pPr algn="ctr"/>
            <a:r>
              <a:rPr lang="en-US" altLang="en-US" sz="3200" dirty="0">
                <a:solidFill>
                  <a:schemeClr val="accent5"/>
                </a:solidFill>
              </a:rPr>
              <a:t>Proposal Preparation</a:t>
            </a:r>
            <a:endParaRPr lang="en-GB" sz="3200" dirty="0">
              <a:solidFill>
                <a:schemeClr val="accent5"/>
              </a:solidFill>
            </a:endParaRPr>
          </a:p>
        </p:txBody>
      </p:sp>
      <p:sp>
        <p:nvSpPr>
          <p:cNvPr id="3" name="Text Placeholder 2">
            <a:extLst>
              <a:ext uri="{FF2B5EF4-FFF2-40B4-BE49-F238E27FC236}">
                <a16:creationId xmlns:a16="http://schemas.microsoft.com/office/drawing/2014/main" id="{52BE5DED-F43D-E40A-D405-1F5DF55F8DB2}"/>
              </a:ext>
            </a:extLst>
          </p:cNvPr>
          <p:cNvSpPr>
            <a:spLocks noGrp="1"/>
          </p:cNvSpPr>
          <p:nvPr>
            <p:ph type="body" idx="1"/>
          </p:nvPr>
        </p:nvSpPr>
        <p:spPr>
          <a:xfrm>
            <a:off x="387900" y="1210491"/>
            <a:ext cx="8368200" cy="3640183"/>
          </a:xfrm>
        </p:spPr>
        <p:txBody>
          <a:bodyPr>
            <a:normAutofit/>
          </a:bodyPr>
          <a:lstStyle/>
          <a:p>
            <a:pPr marL="114300" indent="0">
              <a:buNone/>
            </a:pPr>
            <a:r>
              <a:rPr lang="en-US" altLang="en-US" sz="2000" dirty="0"/>
              <a:t>Proposal team</a:t>
            </a:r>
          </a:p>
          <a:p>
            <a:pPr lvl="1">
              <a:buFont typeface="Arial" panose="020B0604020202020204" pitchFamily="34" charset="0"/>
              <a:buChar char="•"/>
            </a:pPr>
            <a:r>
              <a:rPr lang="en-US" altLang="en-US" sz="2000" dirty="0"/>
              <a:t>Can be one person or many</a:t>
            </a:r>
          </a:p>
          <a:p>
            <a:pPr lvl="1">
              <a:buFont typeface="Arial" panose="020B0604020202020204" pitchFamily="34" charset="0"/>
              <a:buChar char="•"/>
            </a:pPr>
            <a:r>
              <a:rPr lang="en-US" altLang="en-US" sz="2000" dirty="0"/>
              <a:t>Various skills and expertise</a:t>
            </a:r>
          </a:p>
          <a:p>
            <a:pPr lvl="1">
              <a:buFont typeface="Arial" panose="020B0604020202020204" pitchFamily="34" charset="0"/>
              <a:buChar char="•"/>
            </a:pPr>
            <a:r>
              <a:rPr lang="en-US" altLang="en-US" sz="2000" dirty="0"/>
              <a:t>Proposal manager for large proposals</a:t>
            </a:r>
          </a:p>
          <a:p>
            <a:pPr marL="114300" indent="0">
              <a:buNone/>
            </a:pPr>
            <a:r>
              <a:rPr lang="en-US" altLang="en-US" sz="2000" dirty="0"/>
              <a:t>Proposal development</a:t>
            </a:r>
          </a:p>
          <a:p>
            <a:pPr lvl="1">
              <a:buFont typeface="Arial" panose="020B0604020202020204" pitchFamily="34" charset="0"/>
              <a:buChar char="•"/>
            </a:pPr>
            <a:r>
              <a:rPr lang="en-US" altLang="en-US" sz="2000" dirty="0"/>
              <a:t>Time for writing, review, and management approval</a:t>
            </a:r>
          </a:p>
          <a:p>
            <a:pPr lvl="1">
              <a:buFont typeface="Arial" panose="020B0604020202020204" pitchFamily="34" charset="0"/>
              <a:buChar char="•"/>
            </a:pPr>
            <a:r>
              <a:rPr lang="en-US" altLang="en-US" sz="2000" dirty="0"/>
              <a:t>Length dependent upon the RFP requirements</a:t>
            </a:r>
          </a:p>
          <a:p>
            <a:pPr lvl="1">
              <a:buFont typeface="Arial" panose="020B0604020202020204" pitchFamily="34" charset="0"/>
              <a:buChar char="•"/>
            </a:pPr>
            <a:r>
              <a:rPr lang="en-US" altLang="en-US" sz="2000" dirty="0"/>
              <a:t>Cost of proposal development is part of normal business costs</a:t>
            </a:r>
            <a:endParaRPr lang="en-GB" sz="2000" dirty="0"/>
          </a:p>
        </p:txBody>
      </p:sp>
      <p:sp>
        <p:nvSpPr>
          <p:cNvPr id="4" name="Slide Number Placeholder 3">
            <a:extLst>
              <a:ext uri="{FF2B5EF4-FFF2-40B4-BE49-F238E27FC236}">
                <a16:creationId xmlns:a16="http://schemas.microsoft.com/office/drawing/2014/main" id="{D42FC6EB-7E29-9238-A10C-A02BEAC09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148454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106F-1E63-5E6A-B17E-38CA95CC7385}"/>
              </a:ext>
            </a:extLst>
          </p:cNvPr>
          <p:cNvSpPr>
            <a:spLocks noGrp="1"/>
          </p:cNvSpPr>
          <p:nvPr>
            <p:ph type="title"/>
          </p:nvPr>
        </p:nvSpPr>
        <p:spPr/>
        <p:txBody>
          <a:bodyPr/>
          <a:lstStyle/>
          <a:p>
            <a:r>
              <a:rPr lang="en-GB" sz="3200" dirty="0">
                <a:solidFill>
                  <a:schemeClr val="accent5"/>
                </a:solidFill>
              </a:rPr>
              <a:t>Brief Project proposal structure</a:t>
            </a:r>
          </a:p>
        </p:txBody>
      </p:sp>
      <p:sp>
        <p:nvSpPr>
          <p:cNvPr id="3" name="Text Placeholder 2">
            <a:extLst>
              <a:ext uri="{FF2B5EF4-FFF2-40B4-BE49-F238E27FC236}">
                <a16:creationId xmlns:a16="http://schemas.microsoft.com/office/drawing/2014/main" id="{240EF58A-8705-CAA3-3BF4-EB4B2C2A8FFD}"/>
              </a:ext>
            </a:extLst>
          </p:cNvPr>
          <p:cNvSpPr>
            <a:spLocks noGrp="1"/>
          </p:cNvSpPr>
          <p:nvPr>
            <p:ph type="body" idx="1"/>
          </p:nvPr>
        </p:nvSpPr>
        <p:spPr/>
        <p:txBody>
          <a:bodyPr/>
          <a:lstStyle/>
          <a:p>
            <a:r>
              <a:rPr lang="en-GB" dirty="0"/>
              <a:t>Write executive summary</a:t>
            </a:r>
          </a:p>
          <a:p>
            <a:r>
              <a:rPr lang="en-GB" dirty="0"/>
              <a:t>Project Background</a:t>
            </a:r>
          </a:p>
          <a:p>
            <a:r>
              <a:rPr lang="en-GB" dirty="0"/>
              <a:t>Present your solution</a:t>
            </a:r>
          </a:p>
          <a:p>
            <a:r>
              <a:rPr lang="en-GB" dirty="0"/>
              <a:t>Define project deliverables</a:t>
            </a:r>
          </a:p>
          <a:p>
            <a:r>
              <a:rPr lang="en-GB" dirty="0"/>
              <a:t>List Resources required</a:t>
            </a:r>
          </a:p>
          <a:p>
            <a:r>
              <a:rPr lang="en-GB" dirty="0"/>
              <a:t>State your conclusion</a:t>
            </a:r>
          </a:p>
        </p:txBody>
      </p:sp>
      <p:sp>
        <p:nvSpPr>
          <p:cNvPr id="4" name="Slide Number Placeholder 3">
            <a:extLst>
              <a:ext uri="{FF2B5EF4-FFF2-40B4-BE49-F238E27FC236}">
                <a16:creationId xmlns:a16="http://schemas.microsoft.com/office/drawing/2014/main" id="{16454265-F532-1584-2576-D08E050773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115224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CF42-2544-71DE-578F-B140AAB355C0}"/>
              </a:ext>
            </a:extLst>
          </p:cNvPr>
          <p:cNvSpPr>
            <a:spLocks noGrp="1"/>
          </p:cNvSpPr>
          <p:nvPr>
            <p:ph type="title"/>
          </p:nvPr>
        </p:nvSpPr>
        <p:spPr/>
        <p:txBody>
          <a:bodyPr/>
          <a:lstStyle/>
          <a:p>
            <a:pPr algn="ctr"/>
            <a:r>
              <a:rPr lang="en-US" altLang="en-US" sz="3200" dirty="0">
                <a:solidFill>
                  <a:schemeClr val="accent5"/>
                </a:solidFill>
              </a:rPr>
              <a:t>Proposal Submission and Follow-up</a:t>
            </a:r>
            <a:endParaRPr lang="en-GB" sz="3200" dirty="0">
              <a:solidFill>
                <a:schemeClr val="accent5"/>
              </a:solidFill>
            </a:endParaRPr>
          </a:p>
        </p:txBody>
      </p:sp>
      <p:sp>
        <p:nvSpPr>
          <p:cNvPr id="4" name="Slide Number Placeholder 3">
            <a:extLst>
              <a:ext uri="{FF2B5EF4-FFF2-40B4-BE49-F238E27FC236}">
                <a16:creationId xmlns:a16="http://schemas.microsoft.com/office/drawing/2014/main" id="{620AC12D-067B-7E83-D25D-11FFC21201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5" name="Content Placeholder 3">
            <a:extLst>
              <a:ext uri="{FF2B5EF4-FFF2-40B4-BE49-F238E27FC236}">
                <a16:creationId xmlns:a16="http://schemas.microsoft.com/office/drawing/2014/main" id="{B0CA49FA-44EC-4F49-D304-6CA5478A2DAC}"/>
              </a:ext>
            </a:extLst>
          </p:cNvPr>
          <p:cNvSpPr>
            <a:spLocks noGrp="1"/>
          </p:cNvSpPr>
          <p:nvPr>
            <p:ph type="body" idx="1"/>
          </p:nvPr>
        </p:nvSpPr>
        <p:spPr>
          <a:xfrm>
            <a:off x="387350" y="1489075"/>
            <a:ext cx="4317683" cy="3079750"/>
          </a:xfrm>
        </p:spPr>
        <p:txBody>
          <a:bodyPr/>
          <a:lstStyle/>
          <a:p>
            <a:pPr marL="114300" indent="0" eaLnBrk="1" hangingPunct="1">
              <a:buNone/>
            </a:pPr>
            <a:r>
              <a:rPr lang="en-US" altLang="en-US" sz="2000" b="1" dirty="0">
                <a:solidFill>
                  <a:schemeClr val="accent5"/>
                </a:solidFill>
                <a:latin typeface="Times New Roman" panose="02020603050405020304" pitchFamily="18" charset="0"/>
                <a:cs typeface="Times New Roman" panose="02020603050405020304" pitchFamily="18" charset="0"/>
              </a:rPr>
              <a:t>Submission</a:t>
            </a:r>
          </a:p>
          <a:p>
            <a:pPr eaLnBrk="1" hangingPunct="1">
              <a:buFont typeface="Wingdings" panose="05000000000000000000" pitchFamily="2" charset="2"/>
              <a:buChar char="Ø"/>
            </a:pPr>
            <a:r>
              <a:rPr lang="en-US" altLang="en-US" dirty="0"/>
              <a:t>On time</a:t>
            </a:r>
          </a:p>
          <a:p>
            <a:pPr eaLnBrk="1" hangingPunct="1">
              <a:buFont typeface="Wingdings" panose="05000000000000000000" pitchFamily="2" charset="2"/>
              <a:buChar char="Ø"/>
            </a:pPr>
            <a:r>
              <a:rPr lang="en-US" altLang="en-US" dirty="0"/>
              <a:t>Formatted properly</a:t>
            </a:r>
          </a:p>
          <a:p>
            <a:pPr eaLnBrk="1" hangingPunct="1">
              <a:buFont typeface="Wingdings" panose="05000000000000000000" pitchFamily="2" charset="2"/>
              <a:buChar char="Ø"/>
            </a:pPr>
            <a:r>
              <a:rPr lang="en-US" altLang="en-US" dirty="0"/>
              <a:t>Sent in manner required</a:t>
            </a:r>
          </a:p>
          <a:p>
            <a:pPr lvl="1" eaLnBrk="1" hangingPunct="1">
              <a:buSzPct val="100000"/>
              <a:buFont typeface="Arial" panose="020B0604020202020204" pitchFamily="34" charset="0"/>
              <a:buChar char="•"/>
            </a:pPr>
            <a:r>
              <a:rPr lang="en-US" altLang="en-US" dirty="0"/>
              <a:t>Hard copies</a:t>
            </a:r>
          </a:p>
          <a:p>
            <a:pPr lvl="1" eaLnBrk="1" hangingPunct="1">
              <a:buSzPct val="100000"/>
              <a:buFont typeface="Arial" panose="020B0604020202020204" pitchFamily="34" charset="0"/>
              <a:buChar char="•"/>
            </a:pPr>
            <a:r>
              <a:rPr lang="en-US" altLang="en-US" dirty="0"/>
              <a:t>E-mail</a:t>
            </a:r>
          </a:p>
          <a:p>
            <a:pPr lvl="1" eaLnBrk="1" hangingPunct="1">
              <a:buSzPct val="100000"/>
              <a:buFont typeface="Arial" panose="020B0604020202020204" pitchFamily="34" charset="0"/>
              <a:buChar char="•"/>
            </a:pPr>
            <a:r>
              <a:rPr lang="en-US" altLang="en-US" dirty="0"/>
              <a:t>Electronic form</a:t>
            </a:r>
          </a:p>
          <a:p>
            <a:pPr eaLnBrk="1" hangingPunct="1">
              <a:buFont typeface="Wingdings" panose="05000000000000000000" pitchFamily="2" charset="2"/>
              <a:buChar char="Ø"/>
            </a:pPr>
            <a:r>
              <a:rPr lang="en-US" altLang="en-US" dirty="0"/>
              <a:t>Two sets by different delivery methods</a:t>
            </a:r>
          </a:p>
        </p:txBody>
      </p:sp>
      <p:sp>
        <p:nvSpPr>
          <p:cNvPr id="6" name="Content Placeholder 5">
            <a:extLst>
              <a:ext uri="{FF2B5EF4-FFF2-40B4-BE49-F238E27FC236}">
                <a16:creationId xmlns:a16="http://schemas.microsoft.com/office/drawing/2014/main" id="{7D888A98-1967-56D5-EFB7-4EA6DF233CED}"/>
              </a:ext>
            </a:extLst>
          </p:cNvPr>
          <p:cNvSpPr txBox="1">
            <a:spLocks/>
          </p:cNvSpPr>
          <p:nvPr/>
        </p:nvSpPr>
        <p:spPr>
          <a:xfrm>
            <a:off x="5663560" y="1683247"/>
            <a:ext cx="3254018" cy="2196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114300" indent="0" eaLnBrk="1" hangingPunct="1">
              <a:lnSpc>
                <a:spcPct val="115000"/>
              </a:lnSpc>
              <a:buClr>
                <a:schemeClr val="dk1"/>
              </a:buClr>
              <a:buSzPts val="1800"/>
              <a:buNone/>
              <a:defRPr sz="1800">
                <a:solidFill>
                  <a:schemeClr val="dk1"/>
                </a:solidFill>
              </a:defRPr>
            </a:lvl1pPr>
            <a:lvl2pPr marL="914400" indent="-317500" eaLnBrk="1" hangingPunct="1">
              <a:lnSpc>
                <a:spcPct val="115000"/>
              </a:lnSpc>
              <a:buClr>
                <a:schemeClr val="dk1"/>
              </a:buClr>
              <a:buSzPct val="100000"/>
              <a:buFont typeface="Arial" panose="020B0604020202020204" pitchFamily="34" charset="0"/>
              <a:buChar char="•"/>
              <a:defRPr>
                <a:solidFill>
                  <a:schemeClr val="dk1"/>
                </a:solidFill>
              </a:defRPr>
            </a:lvl2pPr>
            <a:lvl3pPr marL="1371600" indent="-317500">
              <a:lnSpc>
                <a:spcPct val="115000"/>
              </a:lnSpc>
              <a:buClr>
                <a:schemeClr val="dk1"/>
              </a:buClr>
              <a:buSzPts val="1400"/>
              <a:buChar char="■"/>
              <a:defRPr>
                <a:solidFill>
                  <a:schemeClr val="dk1"/>
                </a:solidFill>
              </a:defRPr>
            </a:lvl3pPr>
            <a:lvl4pPr marL="1828800" indent="-317500">
              <a:lnSpc>
                <a:spcPct val="115000"/>
              </a:lnSpc>
              <a:buClr>
                <a:schemeClr val="dk1"/>
              </a:buClr>
              <a:buSzPts val="1400"/>
              <a:buChar char="●"/>
              <a:defRPr>
                <a:solidFill>
                  <a:schemeClr val="dk1"/>
                </a:solidFill>
              </a:defRPr>
            </a:lvl4pPr>
            <a:lvl5pPr marL="2286000" indent="-317500">
              <a:lnSpc>
                <a:spcPct val="115000"/>
              </a:lnSpc>
              <a:buClr>
                <a:schemeClr val="dk1"/>
              </a:buClr>
              <a:buSzPts val="1400"/>
              <a:buChar char="○"/>
              <a:defRPr>
                <a:solidFill>
                  <a:schemeClr val="dk1"/>
                </a:solidFill>
              </a:defRPr>
            </a:lvl5pPr>
            <a:lvl6pPr marL="2743200" indent="-317500">
              <a:lnSpc>
                <a:spcPct val="115000"/>
              </a:lnSpc>
              <a:buClr>
                <a:schemeClr val="dk1"/>
              </a:buClr>
              <a:buSzPts val="1400"/>
              <a:buChar char="■"/>
              <a:defRPr>
                <a:solidFill>
                  <a:schemeClr val="dk1"/>
                </a:solidFill>
              </a:defRPr>
            </a:lvl6pPr>
            <a:lvl7pPr marL="3200400" indent="-317500">
              <a:lnSpc>
                <a:spcPct val="115000"/>
              </a:lnSpc>
              <a:buClr>
                <a:schemeClr val="dk1"/>
              </a:buClr>
              <a:buSzPts val="1400"/>
              <a:buChar char="●"/>
              <a:defRPr>
                <a:solidFill>
                  <a:schemeClr val="dk1"/>
                </a:solidFill>
              </a:defRPr>
            </a:lvl7pPr>
            <a:lvl8pPr marL="3657600" indent="-317500">
              <a:lnSpc>
                <a:spcPct val="115000"/>
              </a:lnSpc>
              <a:buClr>
                <a:schemeClr val="dk1"/>
              </a:buClr>
              <a:buSzPts val="1400"/>
              <a:buChar char="○"/>
              <a:defRPr>
                <a:solidFill>
                  <a:schemeClr val="dk1"/>
                </a:solidFill>
              </a:defRPr>
            </a:lvl8pPr>
            <a:lvl9pPr marL="4114800" indent="-317500">
              <a:lnSpc>
                <a:spcPct val="115000"/>
              </a:lnSpc>
              <a:buClr>
                <a:schemeClr val="dk1"/>
              </a:buClr>
              <a:buSzPts val="1400"/>
              <a:buChar char="■"/>
              <a:defRPr>
                <a:solidFill>
                  <a:schemeClr val="dk1"/>
                </a:solidFill>
              </a:defRPr>
            </a:lvl9pPr>
          </a:lstStyle>
          <a:p>
            <a:r>
              <a:rPr lang="en-US" altLang="en-US" sz="2000" b="1" dirty="0">
                <a:solidFill>
                  <a:schemeClr val="accent5"/>
                </a:solidFill>
                <a:latin typeface="Times New Roman" panose="02020603050405020304" pitchFamily="18" charset="0"/>
                <a:cs typeface="Times New Roman" panose="02020603050405020304" pitchFamily="18" charset="0"/>
              </a:rPr>
              <a:t>Follow-up</a:t>
            </a:r>
          </a:p>
          <a:p>
            <a:pPr marL="400050" indent="-285750">
              <a:buFont typeface="Arial" panose="020B0604020202020204" pitchFamily="34" charset="0"/>
              <a:buChar char="•"/>
            </a:pPr>
            <a:r>
              <a:rPr lang="en-US" altLang="en-US" dirty="0"/>
              <a:t>Be proactive</a:t>
            </a:r>
          </a:p>
          <a:p>
            <a:pPr marL="400050" indent="-285750">
              <a:buFont typeface="Arial" panose="020B0604020202020204" pitchFamily="34" charset="0"/>
              <a:buChar char="•"/>
            </a:pPr>
            <a:r>
              <a:rPr lang="en-US" altLang="en-US" dirty="0"/>
              <a:t>Professional manner</a:t>
            </a:r>
          </a:p>
          <a:p>
            <a:pPr marL="400050" indent="-285750">
              <a:buFont typeface="Arial" panose="020B0604020202020204" pitchFamily="34" charset="0"/>
              <a:buChar char="•"/>
            </a:pPr>
            <a:r>
              <a:rPr lang="en-US" altLang="en-US" dirty="0"/>
              <a:t>Follow RFP guidelines</a:t>
            </a:r>
          </a:p>
        </p:txBody>
      </p:sp>
    </p:spTree>
    <p:extLst>
      <p:ext uri="{BB962C8B-B14F-4D97-AF65-F5344CB8AC3E}">
        <p14:creationId xmlns:p14="http://schemas.microsoft.com/office/powerpoint/2010/main" val="337245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1C90E-CA88-96F0-DD02-3DDDAD0DBEE3}"/>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6" name="Picture 5">
            <a:extLst>
              <a:ext uri="{FF2B5EF4-FFF2-40B4-BE49-F238E27FC236}">
                <a16:creationId xmlns:a16="http://schemas.microsoft.com/office/drawing/2014/main" id="{B1AFD3DE-1774-D628-B177-902884BC87D5}"/>
              </a:ext>
            </a:extLst>
          </p:cNvPr>
          <p:cNvPicPr>
            <a:picLocks/>
          </p:cNvPicPr>
          <p:nvPr>
            <p:custDataLst>
              <p:tags r:id="rId2"/>
            </p:custDataLst>
          </p:nvPr>
        </p:nvPicPr>
        <p:blipFill>
          <a:blip r:embed="rId6"/>
          <a:stretch>
            <a:fillRect/>
          </a:stretch>
        </p:blipFill>
        <p:spPr>
          <a:xfrm>
            <a:off x="159657" y="1492158"/>
            <a:ext cx="1181463" cy="1639933"/>
          </a:xfrm>
          <a:prstGeom prst="rect">
            <a:avLst/>
          </a:prstGeom>
        </p:spPr>
      </p:pic>
      <p:sp>
        <p:nvSpPr>
          <p:cNvPr id="7" name="Rectangle 6">
            <a:extLst>
              <a:ext uri="{FF2B5EF4-FFF2-40B4-BE49-F238E27FC236}">
                <a16:creationId xmlns:a16="http://schemas.microsoft.com/office/drawing/2014/main" id="{FC4C0886-2DCC-63A1-26B9-CF261C563906}"/>
              </a:ext>
            </a:extLst>
          </p:cNvPr>
          <p:cNvSpPr/>
          <p:nvPr>
            <p:custDataLst>
              <p:tags r:id="rId3"/>
            </p:custDataLst>
          </p:nvPr>
        </p:nvSpPr>
        <p:spPr>
          <a:xfrm>
            <a:off x="1341120" y="1492159"/>
            <a:ext cx="7294880" cy="1722530"/>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bg1"/>
                </a:solidFill>
              </a:rPr>
              <a:t>Differentiate a Request for Proposal (RFP) and a proposal document. Your answer should show differences in purpose, authorship content and initiator.</a:t>
            </a:r>
          </a:p>
        </p:txBody>
      </p:sp>
      <p:sp>
        <p:nvSpPr>
          <p:cNvPr id="8" name="Rectangle 7">
            <a:extLst>
              <a:ext uri="{FF2B5EF4-FFF2-40B4-BE49-F238E27FC236}">
                <a16:creationId xmlns:a16="http://schemas.microsoft.com/office/drawing/2014/main" id="{6AC22CBC-A91D-61BF-61A7-E2C46A349790}"/>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extBox 8">
            <a:extLst>
              <a:ext uri="{FF2B5EF4-FFF2-40B4-BE49-F238E27FC236}">
                <a16:creationId xmlns:a16="http://schemas.microsoft.com/office/drawing/2014/main" id="{23A0EDF9-EB5E-E640-D524-2466A3B7CC00}"/>
              </a:ext>
            </a:extLst>
          </p:cNvPr>
          <p:cNvSpPr txBox="1"/>
          <p:nvPr/>
        </p:nvSpPr>
        <p:spPr>
          <a:xfrm>
            <a:off x="2226026" y="379406"/>
            <a:ext cx="1553630" cy="400110"/>
          </a:xfrm>
          <a:prstGeom prst="rect">
            <a:avLst/>
          </a:prstGeom>
          <a:noFill/>
        </p:spPr>
        <p:txBody>
          <a:bodyPr wrap="none" rtlCol="0">
            <a:spAutoFit/>
          </a:bodyPr>
          <a:lstStyle/>
          <a:p>
            <a:r>
              <a:rPr lang="en-GB" sz="2000" b="1" dirty="0"/>
              <a:t>Discussion</a:t>
            </a:r>
          </a:p>
        </p:txBody>
      </p:sp>
    </p:spTree>
    <p:custDataLst>
      <p:tags r:id="rId1"/>
    </p:custDataLst>
    <p:extLst>
      <p:ext uri="{BB962C8B-B14F-4D97-AF65-F5344CB8AC3E}">
        <p14:creationId xmlns:p14="http://schemas.microsoft.com/office/powerpoint/2010/main" val="389404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5756-4BA8-F818-D0DD-104DE3424A2A}"/>
              </a:ext>
            </a:extLst>
          </p:cNvPr>
          <p:cNvSpPr>
            <a:spLocks noGrp="1"/>
          </p:cNvSpPr>
          <p:nvPr>
            <p:ph type="title"/>
          </p:nvPr>
        </p:nvSpPr>
        <p:spPr>
          <a:xfrm>
            <a:off x="387900" y="161933"/>
            <a:ext cx="8368200" cy="686100"/>
          </a:xfrm>
        </p:spPr>
        <p:txBody>
          <a:bodyPr>
            <a:normAutofit/>
          </a:bodyPr>
          <a:lstStyle/>
          <a:p>
            <a:pPr algn="ctr"/>
            <a:r>
              <a:rPr lang="en-GB" sz="3200" dirty="0">
                <a:solidFill>
                  <a:schemeClr val="accent5"/>
                </a:solidFill>
              </a:rPr>
              <a:t>?</a:t>
            </a:r>
          </a:p>
        </p:txBody>
      </p:sp>
      <p:sp>
        <p:nvSpPr>
          <p:cNvPr id="3" name="Text Placeholder 2">
            <a:extLst>
              <a:ext uri="{FF2B5EF4-FFF2-40B4-BE49-F238E27FC236}">
                <a16:creationId xmlns:a16="http://schemas.microsoft.com/office/drawing/2014/main" id="{6175CC90-4F38-EE3F-B83C-DC0DFC2CA1DE}"/>
              </a:ext>
            </a:extLst>
          </p:cNvPr>
          <p:cNvSpPr>
            <a:spLocks noGrp="1"/>
          </p:cNvSpPr>
          <p:nvPr>
            <p:ph type="body" idx="1"/>
          </p:nvPr>
        </p:nvSpPr>
        <p:spPr>
          <a:xfrm>
            <a:off x="387900" y="1323704"/>
            <a:ext cx="8368200" cy="1985553"/>
          </a:xfrm>
        </p:spPr>
        <p:txBody>
          <a:bodyPr>
            <a:noAutofit/>
          </a:bodyPr>
          <a:lstStyle/>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"If our project were a journey, and each team member a unique </a:t>
            </a:r>
            <a:r>
              <a:rPr lang="en-GB" sz="2000" dirty="0" err="1">
                <a:solidFill>
                  <a:schemeClr val="tx1"/>
                </a:solidFill>
                <a:latin typeface="Times New Roman" panose="02020603050405020304" pitchFamily="18" charset="0"/>
                <a:cs typeface="Times New Roman" panose="02020603050405020304" pitchFamily="18" charset="0"/>
              </a:rPr>
              <a:t>traveler</a:t>
            </a:r>
            <a:r>
              <a:rPr lang="en-GB" sz="2000" dirty="0">
                <a:solidFill>
                  <a:schemeClr val="tx1"/>
                </a:solidFill>
                <a:latin typeface="Times New Roman" panose="02020603050405020304" pitchFamily="18" charset="0"/>
                <a:cs typeface="Times New Roman" panose="02020603050405020304" pitchFamily="18" charset="0"/>
              </a:rPr>
              <a:t>, what mode of transportation would you choose to symbolize your role and why?"</a:t>
            </a:r>
          </a:p>
        </p:txBody>
      </p:sp>
      <p:sp>
        <p:nvSpPr>
          <p:cNvPr id="4" name="Slide Number Placeholder 3">
            <a:extLst>
              <a:ext uri="{FF2B5EF4-FFF2-40B4-BE49-F238E27FC236}">
                <a16:creationId xmlns:a16="http://schemas.microsoft.com/office/drawing/2014/main" id="{556AEF4B-D03A-23AF-6622-9DD88AF8F3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2658057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BA38-F843-CC46-B24A-FE58136D216F}"/>
              </a:ext>
            </a:extLst>
          </p:cNvPr>
          <p:cNvSpPr>
            <a:spLocks noGrp="1"/>
          </p:cNvSpPr>
          <p:nvPr>
            <p:ph type="title"/>
          </p:nvPr>
        </p:nvSpPr>
        <p:spPr/>
        <p:txBody>
          <a:bodyPr/>
          <a:lstStyle/>
          <a:p>
            <a:pPr algn="ctr"/>
            <a:r>
              <a:rPr lang="en-GB" sz="3200" dirty="0">
                <a:solidFill>
                  <a:schemeClr val="accent5"/>
                </a:solidFill>
              </a:rPr>
              <a:t>Contracting</a:t>
            </a:r>
          </a:p>
        </p:txBody>
      </p:sp>
      <p:sp>
        <p:nvSpPr>
          <p:cNvPr id="3" name="Text Placeholder 2">
            <a:extLst>
              <a:ext uri="{FF2B5EF4-FFF2-40B4-BE49-F238E27FC236}">
                <a16:creationId xmlns:a16="http://schemas.microsoft.com/office/drawing/2014/main" id="{4DB8DCB9-63BF-5611-BDE9-E2239CB28027}"/>
              </a:ext>
            </a:extLst>
          </p:cNvPr>
          <p:cNvSpPr>
            <a:spLocks noGrp="1"/>
          </p:cNvSpPr>
          <p:nvPr>
            <p:ph type="body" idx="1"/>
          </p:nvPr>
        </p:nvSpPr>
        <p:spPr>
          <a:xfrm>
            <a:off x="387900" y="1245326"/>
            <a:ext cx="8633258" cy="3323398"/>
          </a:xfrm>
        </p:spPr>
        <p:txBody>
          <a:bodyPr>
            <a:normAutofit/>
          </a:bodyPr>
          <a:lstStyle/>
          <a:p>
            <a:pPr marL="114300" indent="0">
              <a:lnSpc>
                <a:spcPct val="150000"/>
              </a:lnSpc>
              <a:buNone/>
            </a:pPr>
            <a:r>
              <a:rPr lang="en-GB" sz="2400" dirty="0">
                <a:latin typeface="Times New Roman" panose="02020603050405020304" pitchFamily="18" charset="0"/>
                <a:cs typeface="Times New Roman" panose="02020603050405020304" pitchFamily="18" charset="0"/>
              </a:rPr>
              <a:t>It’s unwise to pay </a:t>
            </a:r>
            <a:r>
              <a:rPr lang="en-GB" sz="2000" dirty="0">
                <a:latin typeface="Times New Roman" panose="02020603050405020304" pitchFamily="18" charset="0"/>
                <a:cs typeface="Times New Roman" panose="02020603050405020304" pitchFamily="18" charset="0"/>
              </a:rPr>
              <a:t>too much, but it’s worse to pay too little. When you pay too much, you lose a little money – that’s all. The </a:t>
            </a:r>
            <a:r>
              <a:rPr lang="en-GB" sz="2000" b="1" dirty="0">
                <a:solidFill>
                  <a:schemeClr val="accent5"/>
                </a:solidFill>
                <a:latin typeface="Times New Roman" panose="02020603050405020304" pitchFamily="18" charset="0"/>
                <a:cs typeface="Times New Roman" panose="02020603050405020304" pitchFamily="18" charset="0"/>
              </a:rPr>
              <a:t>contract</a:t>
            </a:r>
            <a:r>
              <a:rPr lang="en-GB" sz="2000" b="1" dirty="0">
                <a:latin typeface="Times New Roman" panose="02020603050405020304" pitchFamily="18" charset="0"/>
                <a:cs typeface="Times New Roman" panose="02020603050405020304" pitchFamily="18" charset="0"/>
              </a:rPr>
              <a:t> </a:t>
            </a:r>
            <a:r>
              <a:rPr lang="en-GB" sz="2000" b="1" dirty="0">
                <a:solidFill>
                  <a:schemeClr val="accent5"/>
                </a:solidFill>
                <a:latin typeface="Times New Roman" panose="02020603050405020304" pitchFamily="18" charset="0"/>
                <a:cs typeface="Times New Roman" panose="02020603050405020304" pitchFamily="18" charset="0"/>
              </a:rPr>
              <a:t>document</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important in all projects.</a:t>
            </a:r>
          </a:p>
          <a:p>
            <a:pPr>
              <a:lnSpc>
                <a:spcPct val="170000"/>
              </a:lnSpc>
            </a:pPr>
            <a:br>
              <a:rPr lang="en-GB" dirty="0"/>
            </a:br>
            <a:r>
              <a:rPr lang="en-GB" b="0" i="0" dirty="0">
                <a:solidFill>
                  <a:srgbClr val="555555"/>
                </a:solidFill>
                <a:effectLst/>
                <a:latin typeface="robotoregular"/>
              </a:rPr>
              <a:t>.</a:t>
            </a:r>
            <a:endParaRPr lang="en-GB" dirty="0"/>
          </a:p>
        </p:txBody>
      </p:sp>
      <p:sp>
        <p:nvSpPr>
          <p:cNvPr id="4" name="Slide Number Placeholder 3">
            <a:extLst>
              <a:ext uri="{FF2B5EF4-FFF2-40B4-BE49-F238E27FC236}">
                <a16:creationId xmlns:a16="http://schemas.microsoft.com/office/drawing/2014/main" id="{744EFEB0-EB0E-46F9-658D-F7BEDBC477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1713586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BA38-F843-CC46-B24A-FE58136D216F}"/>
              </a:ext>
            </a:extLst>
          </p:cNvPr>
          <p:cNvSpPr>
            <a:spLocks noGrp="1"/>
          </p:cNvSpPr>
          <p:nvPr>
            <p:ph type="title"/>
          </p:nvPr>
        </p:nvSpPr>
        <p:spPr/>
        <p:txBody>
          <a:bodyPr/>
          <a:lstStyle/>
          <a:p>
            <a:pPr algn="ctr"/>
            <a:r>
              <a:rPr lang="en-GB" sz="3200" dirty="0">
                <a:solidFill>
                  <a:schemeClr val="accent5"/>
                </a:solidFill>
              </a:rPr>
              <a:t>Contracting Considerations</a:t>
            </a:r>
          </a:p>
        </p:txBody>
      </p:sp>
      <p:sp>
        <p:nvSpPr>
          <p:cNvPr id="3" name="Text Placeholder 2">
            <a:extLst>
              <a:ext uri="{FF2B5EF4-FFF2-40B4-BE49-F238E27FC236}">
                <a16:creationId xmlns:a16="http://schemas.microsoft.com/office/drawing/2014/main" id="{4DB8DCB9-63BF-5611-BDE9-E2239CB28027}"/>
              </a:ext>
            </a:extLst>
          </p:cNvPr>
          <p:cNvSpPr>
            <a:spLocks noGrp="1"/>
          </p:cNvSpPr>
          <p:nvPr>
            <p:ph type="body" idx="1"/>
          </p:nvPr>
        </p:nvSpPr>
        <p:spPr>
          <a:xfrm>
            <a:off x="387900" y="1245326"/>
            <a:ext cx="8633258" cy="3323398"/>
          </a:xfrm>
        </p:spPr>
        <p:txBody>
          <a:bodyPr>
            <a:normAutofit fontScale="92500" lnSpcReduction="10000"/>
          </a:bodyPr>
          <a:lstStyle/>
          <a:p>
            <a:pPr marL="174296" indent="-174296" eaLnBrk="1" fontAlgn="auto">
              <a:spcBef>
                <a:spcPts val="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A contract is a vehicle for establishing good customer-contractor communications and arriving at a mutual understanding and clear expectations to ensure project success. </a:t>
            </a:r>
          </a:p>
          <a:p>
            <a:pPr marL="174296" indent="-174296" eaLnBrk="1" fontAlgn="auto">
              <a:spcBef>
                <a:spcPts val="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It is an </a:t>
            </a:r>
            <a:r>
              <a:rPr lang="en-US" sz="1900" dirty="0">
                <a:solidFill>
                  <a:schemeClr val="accent5"/>
                </a:solidFill>
                <a:latin typeface="Times New Roman" panose="02020603050405020304" pitchFamily="18" charset="0"/>
                <a:cs typeface="Times New Roman" panose="02020603050405020304" pitchFamily="18" charset="0"/>
              </a:rPr>
              <a:t>agreement </a:t>
            </a:r>
            <a:r>
              <a:rPr lang="en-US" sz="2400" dirty="0">
                <a:latin typeface="Times New Roman" panose="02020603050405020304" pitchFamily="18" charset="0"/>
                <a:cs typeface="Times New Roman" panose="02020603050405020304" pitchFamily="18" charset="0"/>
              </a:rPr>
              <a:t>between the contractor, who consents to provide a </a:t>
            </a:r>
            <a:r>
              <a:rPr lang="en-US" sz="1900" dirty="0">
                <a:solidFill>
                  <a:schemeClr val="accent5"/>
                </a:solidFill>
                <a:latin typeface="Times New Roman" panose="02020603050405020304" pitchFamily="18" charset="0"/>
                <a:cs typeface="Times New Roman" panose="02020603050405020304" pitchFamily="18" charset="0"/>
              </a:rPr>
              <a:t>product or service (deliverables), </a:t>
            </a:r>
            <a:r>
              <a:rPr lang="en-US" sz="2400" dirty="0">
                <a:latin typeface="Times New Roman" panose="02020603050405020304" pitchFamily="18" charset="0"/>
                <a:cs typeface="Times New Roman" panose="02020603050405020304" pitchFamily="18" charset="0"/>
              </a:rPr>
              <a:t>and the customer, </a:t>
            </a:r>
            <a:r>
              <a:rPr lang="en-US" sz="1900" dirty="0">
                <a:solidFill>
                  <a:schemeClr val="accent5"/>
                </a:solidFill>
                <a:latin typeface="Times New Roman" panose="02020603050405020304" pitchFamily="18" charset="0"/>
                <a:cs typeface="Times New Roman" panose="02020603050405020304" pitchFamily="18" charset="0"/>
              </a:rPr>
              <a:t>who agrees to pay the contractor a certain amount in return. </a:t>
            </a:r>
          </a:p>
          <a:p>
            <a:pPr>
              <a:lnSpc>
                <a:spcPct val="170000"/>
              </a:lnSpc>
            </a:pPr>
            <a:r>
              <a:rPr lang="en-US" altLang="en-US" sz="2400" dirty="0">
                <a:solidFill>
                  <a:schemeClr val="dk1"/>
                </a:solidFill>
                <a:latin typeface="Times New Roman" panose="02020603050405020304" pitchFamily="18" charset="0"/>
                <a:cs typeface="Times New Roman" panose="02020603050405020304" pitchFamily="18" charset="0"/>
              </a:rPr>
              <a:t>Contract must be signed before starting work</a:t>
            </a:r>
            <a:br>
              <a:rPr lang="en-GB" dirty="0"/>
            </a:br>
            <a:r>
              <a:rPr lang="en-GB" b="0" i="0" dirty="0">
                <a:solidFill>
                  <a:srgbClr val="555555"/>
                </a:solidFill>
                <a:effectLst/>
                <a:latin typeface="robotoregular"/>
              </a:rPr>
              <a:t>.</a:t>
            </a:r>
            <a:endParaRPr lang="en-GB" dirty="0"/>
          </a:p>
        </p:txBody>
      </p:sp>
      <p:sp>
        <p:nvSpPr>
          <p:cNvPr id="4" name="Slide Number Placeholder 3">
            <a:extLst>
              <a:ext uri="{FF2B5EF4-FFF2-40B4-BE49-F238E27FC236}">
                <a16:creationId xmlns:a16="http://schemas.microsoft.com/office/drawing/2014/main" id="{744EFEB0-EB0E-46F9-658D-F7BEDBC477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62881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A31F-2B7B-9B11-CA78-73E6903C0534}"/>
              </a:ext>
            </a:extLst>
          </p:cNvPr>
          <p:cNvSpPr>
            <a:spLocks noGrp="1"/>
          </p:cNvSpPr>
          <p:nvPr>
            <p:ph type="title"/>
          </p:nvPr>
        </p:nvSpPr>
        <p:spPr/>
        <p:txBody>
          <a:bodyPr/>
          <a:lstStyle/>
          <a:p>
            <a:pPr algn="ctr"/>
            <a:r>
              <a:rPr lang="en-US" altLang="en-US" sz="3200" dirty="0">
                <a:solidFill>
                  <a:schemeClr val="accent5"/>
                </a:solidFill>
              </a:rPr>
              <a:t>Types of Contracts</a:t>
            </a:r>
            <a:endParaRPr lang="en-GB" sz="3200" dirty="0">
              <a:solidFill>
                <a:schemeClr val="accent5"/>
              </a:solidFill>
            </a:endParaRPr>
          </a:p>
        </p:txBody>
      </p:sp>
      <p:sp>
        <p:nvSpPr>
          <p:cNvPr id="4" name="Slide Number Placeholder 3">
            <a:extLst>
              <a:ext uri="{FF2B5EF4-FFF2-40B4-BE49-F238E27FC236}">
                <a16:creationId xmlns:a16="http://schemas.microsoft.com/office/drawing/2014/main" id="{0B239207-B0B5-AEF6-1CA2-2734BDAA9C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
        <p:nvSpPr>
          <p:cNvPr id="6" name="Content Placeholder 8">
            <a:extLst>
              <a:ext uri="{FF2B5EF4-FFF2-40B4-BE49-F238E27FC236}">
                <a16:creationId xmlns:a16="http://schemas.microsoft.com/office/drawing/2014/main" id="{A985DC8C-5CC7-260A-2087-53B71D0D6DE5}"/>
              </a:ext>
            </a:extLst>
          </p:cNvPr>
          <p:cNvSpPr txBox="1">
            <a:spLocks/>
          </p:cNvSpPr>
          <p:nvPr/>
        </p:nvSpPr>
        <p:spPr>
          <a:xfrm>
            <a:off x="318602" y="1254033"/>
            <a:ext cx="8368200" cy="351826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Font typeface="Arial" panose="020B0604020202020204" pitchFamily="34" charset="0"/>
              <a:buChar char="•"/>
            </a:pPr>
            <a:r>
              <a:rPr lang="en-US" altLang="en-US" sz="1800" b="1" dirty="0">
                <a:solidFill>
                  <a:schemeClr val="accent5"/>
                </a:solidFill>
                <a:latin typeface="Times New Roman" panose="02020603050405020304" pitchFamily="18" charset="0"/>
                <a:cs typeface="Times New Roman" panose="02020603050405020304" pitchFamily="18" charset="0"/>
              </a:rPr>
              <a:t>Fixed Price- </a:t>
            </a:r>
            <a:r>
              <a:rPr lang="en-GB" sz="1800" dirty="0">
                <a:solidFill>
                  <a:schemeClr val="dk1"/>
                </a:solidFill>
                <a:latin typeface="Times New Roman" panose="02020603050405020304" pitchFamily="18" charset="0"/>
                <a:cs typeface="Times New Roman" panose="02020603050405020304" pitchFamily="18" charset="0"/>
              </a:rPr>
              <a:t>The total cost of the project is predetermined and agreed upon in advance.</a:t>
            </a:r>
            <a:endParaRPr lang="en-US" altLang="en-US" sz="1800" dirty="0">
              <a:solidFill>
                <a:schemeClr val="dk1"/>
              </a:solidFill>
              <a:latin typeface="Times New Roman" panose="02020603050405020304" pitchFamily="18" charset="0"/>
              <a:cs typeface="Times New Roman" panose="02020603050405020304" pitchFamily="18" charset="0"/>
            </a:endParaRPr>
          </a:p>
          <a:p>
            <a:pPr marL="285750" lvl="1" indent="-285750">
              <a:lnSpc>
                <a:spcPct val="150000"/>
              </a:lnSpc>
              <a:buClr>
                <a:schemeClr val="tx1"/>
              </a:buClr>
              <a:buSzPct val="100000"/>
              <a:buFont typeface="Arial" panose="020B0604020202020204" pitchFamily="34" charset="0"/>
              <a:buChar char="•"/>
            </a:pPr>
            <a:r>
              <a:rPr lang="en-US" altLang="en-US" sz="1800" b="1" dirty="0">
                <a:solidFill>
                  <a:schemeClr val="accent5"/>
                </a:solidFill>
                <a:latin typeface="Times New Roman" panose="02020603050405020304" pitchFamily="18" charset="0"/>
                <a:cs typeface="Times New Roman" panose="02020603050405020304" pitchFamily="18" charset="0"/>
              </a:rPr>
              <a:t>Cost-Reimbursement</a:t>
            </a:r>
            <a:r>
              <a:rPr lang="en-US" altLang="en-US" sz="1800" dirty="0">
                <a:solidFill>
                  <a:schemeClr val="dk1"/>
                </a:solidFill>
                <a:latin typeface="Times New Roman" panose="02020603050405020304" pitchFamily="18" charset="0"/>
                <a:cs typeface="Times New Roman" panose="02020603050405020304" pitchFamily="18" charset="0"/>
              </a:rPr>
              <a:t> - </a:t>
            </a:r>
            <a:r>
              <a:rPr lang="en-GB" sz="1800" dirty="0">
                <a:solidFill>
                  <a:schemeClr val="dk1"/>
                </a:solidFill>
                <a:latin typeface="Times New Roman" panose="02020603050405020304" pitchFamily="18" charset="0"/>
                <a:cs typeface="Times New Roman" panose="02020603050405020304" pitchFamily="18" charset="0"/>
              </a:rPr>
              <a:t>The contractor reimburses the seller for the actual costs incurred during the project, plus an additional amount as profit or fee.</a:t>
            </a:r>
          </a:p>
          <a:p>
            <a:pPr marL="285750" lvl="1" indent="-285750">
              <a:lnSpc>
                <a:spcPct val="150000"/>
              </a:lnSpc>
              <a:buClr>
                <a:schemeClr val="tx1"/>
              </a:buClr>
              <a:buSzPct val="100000"/>
              <a:buFont typeface="Arial" panose="020B0604020202020204" pitchFamily="34" charset="0"/>
              <a:buChar char="•"/>
            </a:pPr>
            <a:r>
              <a:rPr lang="en-GB" sz="1800" b="1" dirty="0">
                <a:solidFill>
                  <a:schemeClr val="accent5"/>
                </a:solidFill>
                <a:latin typeface="Times New Roman" panose="02020603050405020304" pitchFamily="18" charset="0"/>
                <a:cs typeface="Times New Roman" panose="02020603050405020304" pitchFamily="18" charset="0"/>
              </a:rPr>
              <a:t>Time and Material Contract </a:t>
            </a:r>
            <a:r>
              <a:rPr lang="en-GB" sz="1800" dirty="0">
                <a:solidFill>
                  <a:schemeClr val="dk1"/>
                </a:solidFill>
                <a:latin typeface="Times New Roman" panose="02020603050405020304" pitchFamily="18" charset="0"/>
                <a:cs typeface="Times New Roman" panose="02020603050405020304" pitchFamily="18" charset="0"/>
              </a:rPr>
              <a:t>- the buyer pays the seller for the actual time and materials used, plus an additional amount for profit.</a:t>
            </a:r>
          </a:p>
          <a:p>
            <a:pPr marL="285750" lvl="1" indent="-285750">
              <a:lnSpc>
                <a:spcPct val="150000"/>
              </a:lnSpc>
              <a:buClr>
                <a:schemeClr val="tx1"/>
              </a:buClr>
              <a:buSzPct val="100000"/>
              <a:buFont typeface="Arial" panose="020B0604020202020204" pitchFamily="34" charset="0"/>
              <a:buChar char="•"/>
            </a:pPr>
            <a:r>
              <a:rPr lang="en-GB" sz="1800" b="1" dirty="0">
                <a:solidFill>
                  <a:schemeClr val="accent5"/>
                </a:solidFill>
                <a:latin typeface="Times New Roman" panose="02020603050405020304" pitchFamily="18" charset="0"/>
                <a:cs typeface="Times New Roman" panose="02020603050405020304" pitchFamily="18" charset="0"/>
              </a:rPr>
              <a:t>Fixed-Price Incentive Fee (FPIF) Contract </a:t>
            </a:r>
            <a:r>
              <a:rPr lang="en-GB" sz="1800" dirty="0">
                <a:solidFill>
                  <a:schemeClr val="dk1"/>
                </a:solidFill>
                <a:latin typeface="Times New Roman" panose="02020603050405020304" pitchFamily="18" charset="0"/>
                <a:cs typeface="Times New Roman" panose="02020603050405020304" pitchFamily="18" charset="0"/>
              </a:rPr>
              <a:t>- A fixed price contract with an additional incentive fee for meeting or exceeding predetermined performance criteria</a:t>
            </a:r>
            <a:endParaRPr lang="en-US" altLang="en-US" sz="18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85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DACA-41E8-363C-165C-83DE761EAC79}"/>
              </a:ext>
            </a:extLst>
          </p:cNvPr>
          <p:cNvSpPr>
            <a:spLocks noGrp="1"/>
          </p:cNvSpPr>
          <p:nvPr>
            <p:ph type="title"/>
          </p:nvPr>
        </p:nvSpPr>
        <p:spPr/>
        <p:txBody>
          <a:bodyPr/>
          <a:lstStyle/>
          <a:p>
            <a:pPr algn="ctr"/>
            <a:r>
              <a:rPr lang="en-GB" sz="3200" dirty="0">
                <a:solidFill>
                  <a:schemeClr val="accent5"/>
                </a:solidFill>
              </a:rPr>
              <a:t>The Four ‘R’ of contractual relations</a:t>
            </a:r>
          </a:p>
        </p:txBody>
      </p:sp>
      <p:sp>
        <p:nvSpPr>
          <p:cNvPr id="4" name="Slide Number Placeholder 3">
            <a:extLst>
              <a:ext uri="{FF2B5EF4-FFF2-40B4-BE49-F238E27FC236}">
                <a16:creationId xmlns:a16="http://schemas.microsoft.com/office/drawing/2014/main" id="{8FB48D85-EE08-8C98-52F2-9D5E824F88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pic>
        <p:nvPicPr>
          <p:cNvPr id="3074" name="Picture 2">
            <a:extLst>
              <a:ext uri="{FF2B5EF4-FFF2-40B4-BE49-F238E27FC236}">
                <a16:creationId xmlns:a16="http://schemas.microsoft.com/office/drawing/2014/main" id="{D3F24EEA-38D7-29EF-B83F-5B901C378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223" y="1515020"/>
            <a:ext cx="5034914" cy="332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6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2749-CEB2-15F3-5F2B-2669D2B06F7C}"/>
              </a:ext>
            </a:extLst>
          </p:cNvPr>
          <p:cNvSpPr>
            <a:spLocks noGrp="1"/>
          </p:cNvSpPr>
          <p:nvPr>
            <p:ph type="title"/>
          </p:nvPr>
        </p:nvSpPr>
        <p:spPr/>
        <p:txBody>
          <a:bodyPr/>
          <a:lstStyle/>
          <a:p>
            <a:r>
              <a:rPr lang="en-US" altLang="en-US" sz="3200" dirty="0">
                <a:solidFill>
                  <a:schemeClr val="accent5"/>
                </a:solidFill>
              </a:rPr>
              <a:t>Contract Terms and Conditions</a:t>
            </a:r>
            <a:endParaRPr lang="en-GB" sz="3200" dirty="0">
              <a:solidFill>
                <a:schemeClr val="accent5"/>
              </a:solidFill>
            </a:endParaRPr>
          </a:p>
        </p:txBody>
      </p:sp>
      <p:sp>
        <p:nvSpPr>
          <p:cNvPr id="3" name="Text Placeholder 2">
            <a:extLst>
              <a:ext uri="{FF2B5EF4-FFF2-40B4-BE49-F238E27FC236}">
                <a16:creationId xmlns:a16="http://schemas.microsoft.com/office/drawing/2014/main" id="{FEC2F6E5-1BD9-27C0-11A0-509F0897009F}"/>
              </a:ext>
            </a:extLst>
          </p:cNvPr>
          <p:cNvSpPr>
            <a:spLocks noGrp="1"/>
          </p:cNvSpPr>
          <p:nvPr>
            <p:ph type="body" idx="1"/>
          </p:nvPr>
        </p:nvSpPr>
        <p:spPr>
          <a:xfrm>
            <a:off x="387900" y="1210491"/>
            <a:ext cx="8368200" cy="3933009"/>
          </a:xfrm>
        </p:spPr>
        <p:txBody>
          <a:bodyPr>
            <a:normAutofit fontScale="92500" lnSpcReduction="10000"/>
          </a:bodyPr>
          <a:lstStyle/>
          <a:p>
            <a:r>
              <a:rPr lang="en-US" altLang="en-US" sz="2200" dirty="0">
                <a:latin typeface="Times New Roman" panose="02020603050405020304" pitchFamily="18" charset="0"/>
                <a:cs typeface="Times New Roman" panose="02020603050405020304" pitchFamily="18" charset="0"/>
              </a:rPr>
              <a:t>Misrepresentation of costs</a:t>
            </a:r>
          </a:p>
          <a:p>
            <a:r>
              <a:rPr lang="en-US" altLang="en-US" sz="2200" dirty="0">
                <a:latin typeface="Times New Roman" panose="02020603050405020304" pitchFamily="18" charset="0"/>
                <a:cs typeface="Times New Roman" panose="02020603050405020304" pitchFamily="18" charset="0"/>
              </a:rPr>
              <a:t>Notice of cost overruns or schedule delays</a:t>
            </a:r>
          </a:p>
          <a:p>
            <a:r>
              <a:rPr lang="en-US" altLang="en-US" sz="2200" dirty="0">
                <a:latin typeface="Times New Roman" panose="02020603050405020304" pitchFamily="18" charset="0"/>
                <a:cs typeface="Times New Roman" panose="02020603050405020304" pitchFamily="18" charset="0"/>
              </a:rPr>
              <a:t>Approval of subcontractor</a:t>
            </a:r>
          </a:p>
          <a:p>
            <a:r>
              <a:rPr lang="en-US" altLang="en-US" sz="2200" dirty="0">
                <a:latin typeface="Times New Roman" panose="02020603050405020304" pitchFamily="18" charset="0"/>
                <a:cs typeface="Times New Roman" panose="02020603050405020304" pitchFamily="18" charset="0"/>
              </a:rPr>
              <a:t>Customer furnished equipment of information</a:t>
            </a:r>
          </a:p>
          <a:p>
            <a:r>
              <a:rPr lang="en-US" altLang="en-US" sz="2200" dirty="0">
                <a:latin typeface="Times New Roman" panose="02020603050405020304" pitchFamily="18" charset="0"/>
                <a:cs typeface="Times New Roman" panose="02020603050405020304" pitchFamily="18" charset="0"/>
              </a:rPr>
              <a:t>Patents</a:t>
            </a:r>
          </a:p>
          <a:p>
            <a:r>
              <a:rPr lang="en-US" altLang="en-US" sz="2200" dirty="0">
                <a:latin typeface="Times New Roman" panose="02020603050405020304" pitchFamily="18" charset="0"/>
                <a:cs typeface="Times New Roman" panose="02020603050405020304" pitchFamily="18" charset="0"/>
              </a:rPr>
              <a:t>Disclosure of proprietary information</a:t>
            </a:r>
          </a:p>
          <a:p>
            <a:r>
              <a:rPr lang="en-US" altLang="en-US" sz="2200" dirty="0">
                <a:latin typeface="Times New Roman" panose="02020603050405020304" pitchFamily="18" charset="0"/>
                <a:cs typeface="Times New Roman" panose="02020603050405020304" pitchFamily="18" charset="0"/>
              </a:rPr>
              <a:t>International considerations</a:t>
            </a:r>
          </a:p>
          <a:p>
            <a:r>
              <a:rPr lang="en-US" altLang="en-US" sz="2200" dirty="0">
                <a:latin typeface="Times New Roman" panose="02020603050405020304" pitchFamily="18" charset="0"/>
                <a:cs typeface="Times New Roman" panose="02020603050405020304" pitchFamily="18" charset="0"/>
              </a:rPr>
              <a:t>Termination</a:t>
            </a:r>
          </a:p>
          <a:p>
            <a:r>
              <a:rPr lang="en-US" altLang="en-US" sz="2200" dirty="0">
                <a:latin typeface="Times New Roman" panose="02020603050405020304" pitchFamily="18" charset="0"/>
                <a:cs typeface="Times New Roman" panose="02020603050405020304" pitchFamily="18" charset="0"/>
              </a:rPr>
              <a:t>Terms of payments</a:t>
            </a:r>
          </a:p>
          <a:p>
            <a:r>
              <a:rPr lang="en-US" altLang="en-US" sz="2200" dirty="0">
                <a:latin typeface="Times New Roman" panose="02020603050405020304" pitchFamily="18" charset="0"/>
                <a:cs typeface="Times New Roman" panose="02020603050405020304" pitchFamily="18" charset="0"/>
              </a:rPr>
              <a:t>Bonus/penalty payments</a:t>
            </a:r>
          </a:p>
          <a:p>
            <a:r>
              <a:rPr lang="en-US" altLang="en-US" sz="2200" dirty="0">
                <a:latin typeface="Times New Roman" panose="02020603050405020304" pitchFamily="18" charset="0"/>
                <a:cs typeface="Times New Roman" panose="02020603050405020304" pitchFamily="18" charset="0"/>
              </a:rPr>
              <a:t>Changes</a:t>
            </a:r>
          </a:p>
          <a:p>
            <a:endParaRPr lang="en-GB" dirty="0"/>
          </a:p>
        </p:txBody>
      </p:sp>
      <p:sp>
        <p:nvSpPr>
          <p:cNvPr id="4" name="Slide Number Placeholder 3">
            <a:extLst>
              <a:ext uri="{FF2B5EF4-FFF2-40B4-BE49-F238E27FC236}">
                <a16:creationId xmlns:a16="http://schemas.microsoft.com/office/drawing/2014/main" id="{B87BD8B6-C2FE-7FC5-A8F6-28CEFEE647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1094868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386E74-1C16-0A3D-FBC3-080147526C3F}"/>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pic>
        <p:nvPicPr>
          <p:cNvPr id="6" name="Picture 5">
            <a:extLst>
              <a:ext uri="{FF2B5EF4-FFF2-40B4-BE49-F238E27FC236}">
                <a16:creationId xmlns:a16="http://schemas.microsoft.com/office/drawing/2014/main" id="{45CF97B7-7F06-7774-BE9D-40F8384B905D}"/>
              </a:ext>
            </a:extLst>
          </p:cNvPr>
          <p:cNvPicPr>
            <a:picLocks/>
          </p:cNvPicPr>
          <p:nvPr>
            <p:custDataLst>
              <p:tags r:id="rId2"/>
            </p:custDataLst>
          </p:nvPr>
        </p:nvPicPr>
        <p:blipFill>
          <a:blip r:embed="rId6"/>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65363912-DA54-D7F3-E3E5-F94A5F1B1D32}"/>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rgbClr val="5B5B5B"/>
                </a:solidFill>
              </a:rPr>
              <a:t>List the key factors to developing a winning proposal.</a:t>
            </a:r>
          </a:p>
        </p:txBody>
      </p:sp>
      <p:sp>
        <p:nvSpPr>
          <p:cNvPr id="8" name="Rectangle 7">
            <a:extLst>
              <a:ext uri="{FF2B5EF4-FFF2-40B4-BE49-F238E27FC236}">
                <a16:creationId xmlns:a16="http://schemas.microsoft.com/office/drawing/2014/main" id="{A7F66EEC-5175-5E15-C5EF-22677018DC99}"/>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extBox 8">
            <a:extLst>
              <a:ext uri="{FF2B5EF4-FFF2-40B4-BE49-F238E27FC236}">
                <a16:creationId xmlns:a16="http://schemas.microsoft.com/office/drawing/2014/main" id="{4134A4E9-277F-B141-BA2D-9EE41350739C}"/>
              </a:ext>
            </a:extLst>
          </p:cNvPr>
          <p:cNvSpPr txBox="1"/>
          <p:nvPr/>
        </p:nvSpPr>
        <p:spPr>
          <a:xfrm>
            <a:off x="2398143" y="854015"/>
            <a:ext cx="3530134" cy="400110"/>
          </a:xfrm>
          <a:prstGeom prst="rect">
            <a:avLst/>
          </a:prstGeom>
          <a:noFill/>
        </p:spPr>
        <p:txBody>
          <a:bodyPr wrap="none" rtlCol="0">
            <a:spAutoFit/>
          </a:bodyPr>
          <a:lstStyle/>
          <a:p>
            <a:r>
              <a:rPr lang="en-GB" sz="2000" b="1" dirty="0"/>
              <a:t>Writing a Winning Proposal</a:t>
            </a:r>
          </a:p>
        </p:txBody>
      </p:sp>
    </p:spTree>
    <p:custDataLst>
      <p:tags r:id="rId1"/>
    </p:custDataLst>
    <p:extLst>
      <p:ext uri="{BB962C8B-B14F-4D97-AF65-F5344CB8AC3E}">
        <p14:creationId xmlns:p14="http://schemas.microsoft.com/office/powerpoint/2010/main" val="306978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ADCF-E9DF-D09A-167B-78272A0085CD}"/>
              </a:ext>
            </a:extLst>
          </p:cNvPr>
          <p:cNvSpPr>
            <a:spLocks noGrp="1"/>
          </p:cNvSpPr>
          <p:nvPr>
            <p:ph type="title"/>
          </p:nvPr>
        </p:nvSpPr>
        <p:spPr>
          <a:xfrm>
            <a:off x="544654" y="210092"/>
            <a:ext cx="8368200" cy="686100"/>
          </a:xfrm>
        </p:spPr>
        <p:txBody>
          <a:bodyPr/>
          <a:lstStyle/>
          <a:p>
            <a:pPr algn="ctr"/>
            <a:r>
              <a:rPr lang="en-US" altLang="en-US" sz="3200" dirty="0">
                <a:solidFill>
                  <a:schemeClr val="accent5"/>
                </a:solidFill>
              </a:rPr>
              <a:t>Measuring Proposal Success</a:t>
            </a:r>
            <a:endParaRPr lang="en-GB" sz="3200" dirty="0">
              <a:solidFill>
                <a:schemeClr val="accent5"/>
              </a:solidFill>
            </a:endParaRPr>
          </a:p>
        </p:txBody>
      </p:sp>
      <p:sp>
        <p:nvSpPr>
          <p:cNvPr id="3" name="Text Placeholder 2">
            <a:extLst>
              <a:ext uri="{FF2B5EF4-FFF2-40B4-BE49-F238E27FC236}">
                <a16:creationId xmlns:a16="http://schemas.microsoft.com/office/drawing/2014/main" id="{B731FC95-A5DC-09C1-0CC4-DCF65F43310E}"/>
              </a:ext>
            </a:extLst>
          </p:cNvPr>
          <p:cNvSpPr>
            <a:spLocks noGrp="1"/>
          </p:cNvSpPr>
          <p:nvPr>
            <p:ph type="body" idx="1"/>
          </p:nvPr>
        </p:nvSpPr>
        <p:spPr>
          <a:xfrm>
            <a:off x="60960" y="1236617"/>
            <a:ext cx="8695140" cy="1240021"/>
          </a:xfrm>
        </p:spPr>
        <p:txBody>
          <a:bodyPr>
            <a:noAutofit/>
          </a:bodyPr>
          <a:lstStyle/>
          <a:p>
            <a:r>
              <a:rPr lang="en-US" sz="1600" dirty="0"/>
              <a:t>Contractors measure the success of their proposal efforts by the number of times their proposals are selected by customers or by the total dollar value of their proposals that are selected.</a:t>
            </a:r>
          </a:p>
          <a:p>
            <a:endParaRPr lang="en-GB" sz="1600" dirty="0"/>
          </a:p>
        </p:txBody>
      </p:sp>
      <p:sp>
        <p:nvSpPr>
          <p:cNvPr id="4" name="Slide Number Placeholder 3">
            <a:extLst>
              <a:ext uri="{FF2B5EF4-FFF2-40B4-BE49-F238E27FC236}">
                <a16:creationId xmlns:a16="http://schemas.microsoft.com/office/drawing/2014/main" id="{E440A592-E22D-2834-A802-8E335B7FE9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
        <p:nvSpPr>
          <p:cNvPr id="5" name="Content Placeholder 5">
            <a:extLst>
              <a:ext uri="{FF2B5EF4-FFF2-40B4-BE49-F238E27FC236}">
                <a16:creationId xmlns:a16="http://schemas.microsoft.com/office/drawing/2014/main" id="{145CEE20-D66D-7A7D-ACDD-EDA5F393DDA3}"/>
              </a:ext>
            </a:extLst>
          </p:cNvPr>
          <p:cNvSpPr txBox="1">
            <a:spLocks/>
          </p:cNvSpPr>
          <p:nvPr/>
        </p:nvSpPr>
        <p:spPr>
          <a:xfrm>
            <a:off x="387900" y="2666862"/>
            <a:ext cx="4040188" cy="219315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1800" b="1" dirty="0">
                <a:solidFill>
                  <a:schemeClr val="accent5"/>
                </a:solidFill>
                <a:latin typeface="Times New Roman" panose="02020603050405020304" pitchFamily="18" charset="0"/>
                <a:cs typeface="Times New Roman" panose="02020603050405020304" pitchFamily="18" charset="0"/>
              </a:rPr>
              <a:t>Measures</a:t>
            </a:r>
          </a:p>
          <a:p>
            <a:pPr marL="285750" indent="-285750">
              <a:buClr>
                <a:schemeClr val="tx1"/>
              </a:buClr>
              <a:buFont typeface="Arial" panose="020B0604020202020204" pitchFamily="34" charset="0"/>
              <a:buChar char="•"/>
            </a:pPr>
            <a:r>
              <a:rPr lang="en-US" altLang="en-US" sz="1800" dirty="0">
                <a:solidFill>
                  <a:schemeClr val="dk1"/>
                </a:solidFill>
                <a:latin typeface="Times New Roman" panose="02020603050405020304" pitchFamily="18" charset="0"/>
                <a:cs typeface="Times New Roman" panose="02020603050405020304" pitchFamily="18" charset="0"/>
              </a:rPr>
              <a:t>Win ratio</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Number won/number submitted</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All proposals weighted equally</a:t>
            </a:r>
          </a:p>
          <a:p>
            <a:r>
              <a:rPr lang="en-US" altLang="en-US" sz="1800" dirty="0">
                <a:solidFill>
                  <a:schemeClr val="dk1"/>
                </a:solidFill>
                <a:latin typeface="Times New Roman" panose="02020603050405020304" pitchFamily="18" charset="0"/>
                <a:cs typeface="Times New Roman" panose="02020603050405020304" pitchFamily="18" charset="0"/>
              </a:rPr>
              <a:t>Total dollar value</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Value won/value submitted</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More weight to larger values</a:t>
            </a:r>
          </a:p>
        </p:txBody>
      </p:sp>
      <p:sp>
        <p:nvSpPr>
          <p:cNvPr id="6" name="Content Placeholder 7">
            <a:extLst>
              <a:ext uri="{FF2B5EF4-FFF2-40B4-BE49-F238E27FC236}">
                <a16:creationId xmlns:a16="http://schemas.microsoft.com/office/drawing/2014/main" id="{8A3F5484-7474-8478-B6C8-D138E67D6A13}"/>
              </a:ext>
            </a:extLst>
          </p:cNvPr>
          <p:cNvSpPr txBox="1">
            <a:spLocks/>
          </p:cNvSpPr>
          <p:nvPr/>
        </p:nvSpPr>
        <p:spPr>
          <a:xfrm>
            <a:off x="4572000" y="2593469"/>
            <a:ext cx="4041775" cy="23399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1800" b="1" dirty="0">
                <a:solidFill>
                  <a:schemeClr val="accent5"/>
                </a:solidFill>
                <a:latin typeface="Times New Roman" panose="02020603050405020304" pitchFamily="18" charset="0"/>
                <a:cs typeface="Times New Roman" panose="02020603050405020304" pitchFamily="18" charset="0"/>
              </a:rPr>
              <a:t>Strategies</a:t>
            </a:r>
          </a:p>
          <a:p>
            <a:pPr marL="285750" indent="-285750">
              <a:buFont typeface="Arial" panose="020B0604020202020204" pitchFamily="34" charset="0"/>
              <a:buChar char="•"/>
            </a:pPr>
            <a:r>
              <a:rPr lang="en-US" altLang="en-US" sz="1800" dirty="0">
                <a:solidFill>
                  <a:schemeClr val="dk1"/>
                </a:solidFill>
                <a:latin typeface="Times New Roman" panose="02020603050405020304" pitchFamily="18" charset="0"/>
                <a:cs typeface="Times New Roman" panose="02020603050405020304" pitchFamily="18" charset="0"/>
              </a:rPr>
              <a:t>Submit many to win fair share</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Increase chances of winning</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May be viewed negatively</a:t>
            </a:r>
          </a:p>
          <a:p>
            <a:pPr marL="285750" indent="-285750">
              <a:buFont typeface="Arial" panose="020B0604020202020204" pitchFamily="34" charset="0"/>
              <a:buChar char="•"/>
            </a:pPr>
            <a:r>
              <a:rPr lang="en-US" altLang="en-US" sz="1800" dirty="0">
                <a:solidFill>
                  <a:schemeClr val="dk1"/>
                </a:solidFill>
                <a:latin typeface="Times New Roman" panose="02020603050405020304" pitchFamily="18" charset="0"/>
                <a:cs typeface="Times New Roman" panose="02020603050405020304" pitchFamily="18" charset="0"/>
              </a:rPr>
              <a:t>Bid on potential successes</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Respond where better than average chance to win</a:t>
            </a:r>
          </a:p>
          <a:p>
            <a:pPr lvl="1">
              <a:buSzPct val="100000"/>
            </a:pPr>
            <a:r>
              <a:rPr lang="en-US" altLang="en-US" sz="1800" dirty="0">
                <a:solidFill>
                  <a:schemeClr val="dk1"/>
                </a:solidFill>
                <a:latin typeface="Times New Roman" panose="02020603050405020304" pitchFamily="18" charset="0"/>
                <a:cs typeface="Times New Roman" panose="02020603050405020304" pitchFamily="18" charset="0"/>
              </a:rPr>
              <a:t>Must have bid/no-bid process</a:t>
            </a:r>
          </a:p>
        </p:txBody>
      </p:sp>
    </p:spTree>
    <p:extLst>
      <p:ext uri="{BB962C8B-B14F-4D97-AF65-F5344CB8AC3E}">
        <p14:creationId xmlns:p14="http://schemas.microsoft.com/office/powerpoint/2010/main" val="2066311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r>
              <a:rPr lang="en" sz="3200" dirty="0">
                <a:solidFill>
                  <a:schemeClr val="accent5"/>
                </a:solidFill>
              </a:rPr>
              <a:t>Key takeaway points</a:t>
            </a:r>
            <a:endParaRPr sz="3200" dirty="0">
              <a:solidFill>
                <a:schemeClr val="accent5"/>
              </a:solidFill>
            </a:endParaRPr>
          </a:p>
        </p:txBody>
      </p:sp>
      <p:sp>
        <p:nvSpPr>
          <p:cNvPr id="262" name="Google Shape;2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dirty="0"/>
          </a:p>
        </p:txBody>
      </p:sp>
      <p:sp>
        <p:nvSpPr>
          <p:cNvPr id="263" name="Google Shape;263;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endParaRPr lang="en" dirty="0"/>
          </a:p>
          <a:p>
            <a:pPr marL="114300" lvl="0" indent="0" algn="l" rtl="0">
              <a:spcBef>
                <a:spcPts val="0"/>
              </a:spcBef>
              <a:spcAft>
                <a:spcPts val="0"/>
              </a:spcAft>
              <a:buSzPts val="1800"/>
              <a:buNone/>
            </a:pPr>
            <a:endParaRPr dirty="0"/>
          </a:p>
        </p:txBody>
      </p:sp>
      <p:sp>
        <p:nvSpPr>
          <p:cNvPr id="5" name="Content Placeholder 2">
            <a:extLst>
              <a:ext uri="{FF2B5EF4-FFF2-40B4-BE49-F238E27FC236}">
                <a16:creationId xmlns:a16="http://schemas.microsoft.com/office/drawing/2014/main" id="{3B40B46F-E711-949A-DA8A-972216F640F1}"/>
              </a:ext>
            </a:extLst>
          </p:cNvPr>
          <p:cNvSpPr txBox="1">
            <a:spLocks/>
          </p:cNvSpPr>
          <p:nvPr/>
        </p:nvSpPr>
        <p:spPr>
          <a:xfrm>
            <a:off x="570197" y="1489824"/>
            <a:ext cx="8262256" cy="23677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150000"/>
              </a:lnSpc>
              <a:buClr>
                <a:schemeClr val="tx1"/>
              </a:buClr>
              <a:buFont typeface="Arial" panose="020B0604020202020204" pitchFamily="34" charset="0"/>
              <a:buChar char="•"/>
            </a:pPr>
            <a:r>
              <a:rPr lang="en-GB" dirty="0">
                <a:solidFill>
                  <a:schemeClr val="tx1"/>
                </a:solidFill>
                <a:latin typeface="Times New Roman" panose="02020603050405020304" pitchFamily="18" charset="0"/>
              </a:rPr>
              <a:t>Project</a:t>
            </a:r>
          </a:p>
          <a:p>
            <a:pPr>
              <a:lnSpc>
                <a:spcPct val="150000"/>
              </a:lnSpc>
              <a:buClr>
                <a:schemeClr val="tx1"/>
              </a:buClr>
              <a:buFont typeface="Arial" panose="020B0604020202020204" pitchFamily="34" charset="0"/>
              <a:buChar char="•"/>
            </a:pPr>
            <a:r>
              <a:rPr lang="en-GB" dirty="0">
                <a:solidFill>
                  <a:schemeClr val="tx1"/>
                </a:solidFill>
                <a:latin typeface="Times New Roman" panose="02020603050405020304" pitchFamily="18" charset="0"/>
              </a:rPr>
              <a:t>Project proposal</a:t>
            </a:r>
          </a:p>
          <a:p>
            <a:pPr>
              <a:lnSpc>
                <a:spcPct val="150000"/>
              </a:lnSpc>
              <a:buClr>
                <a:schemeClr val="tx1"/>
              </a:buClr>
              <a:buFont typeface="Arial" panose="020B0604020202020204" pitchFamily="34" charset="0"/>
              <a:buChar char="•"/>
            </a:pPr>
            <a:r>
              <a:rPr lang="en-GB" dirty="0">
                <a:solidFill>
                  <a:schemeClr val="tx1"/>
                </a:solidFill>
                <a:latin typeface="Times New Roman" panose="02020603050405020304" pitchFamily="18" charset="0"/>
              </a:rPr>
              <a:t>Key parts of a proposal document</a:t>
            </a:r>
          </a:p>
          <a:p>
            <a:pPr>
              <a:lnSpc>
                <a:spcPct val="150000"/>
              </a:lnSpc>
              <a:buClr>
                <a:schemeClr val="tx1"/>
              </a:buClr>
              <a:buFont typeface="Arial" panose="020B0604020202020204" pitchFamily="34" charset="0"/>
              <a:buChar char="•"/>
            </a:pPr>
            <a:r>
              <a:rPr lang="en-GB" dirty="0">
                <a:solidFill>
                  <a:schemeClr val="tx1"/>
                </a:solidFill>
                <a:latin typeface="Times New Roman" panose="02020603050405020304" pitchFamily="18" charset="0"/>
              </a:rPr>
              <a:t>Contracting Strategy Considerations</a:t>
            </a:r>
          </a:p>
          <a:p>
            <a:pPr>
              <a:buClr>
                <a:srgbClr val="11A2C4"/>
              </a:buClr>
            </a:pPr>
            <a:endParaRPr lang="en-GB" dirty="0">
              <a:solidFill>
                <a:schemeClr val="tx1"/>
              </a:solidFill>
              <a:latin typeface="Times New Roman" panose="02020603050405020304" pitchFamily="18" charset="0"/>
            </a:endParaRPr>
          </a:p>
          <a:p>
            <a:pPr>
              <a:buClr>
                <a:srgbClr val="11A2C4"/>
              </a:buClr>
            </a:pPr>
            <a:endParaRPr lang="en-GB" dirty="0">
              <a:solidFill>
                <a:schemeClr val="tx1"/>
              </a:solidFill>
              <a:latin typeface="Times New Roman" panose="02020603050405020304" pitchFamily="18" charset="0"/>
            </a:endParaRPr>
          </a:p>
          <a:p>
            <a:pPr>
              <a:buClr>
                <a:srgbClr val="11A2C4"/>
              </a:buClr>
            </a:pPr>
            <a:endParaRPr lang="en-GB" sz="1800" dirty="0">
              <a:solidFill>
                <a:schemeClr val="tx1"/>
              </a:solidFill>
              <a:latin typeface="Times New Roman" panose="02020603050405020304" pitchFamily="18" charset="0"/>
            </a:endParaRPr>
          </a:p>
          <a:p>
            <a:endParaRPr lang="en-GB" dirty="0">
              <a:latin typeface="Arial"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C9E-242B-1558-12FF-8A82879CF33C}"/>
              </a:ext>
            </a:extLst>
          </p:cNvPr>
          <p:cNvSpPr>
            <a:spLocks noGrp="1"/>
          </p:cNvSpPr>
          <p:nvPr>
            <p:ph type="title"/>
          </p:nvPr>
        </p:nvSpPr>
        <p:spPr/>
        <p:txBody>
          <a:bodyPr/>
          <a:lstStyle/>
          <a:p>
            <a:r>
              <a:rPr lang="en-GB" sz="3200" dirty="0">
                <a:solidFill>
                  <a:schemeClr val="accent5"/>
                </a:solidFill>
              </a:rPr>
              <a:t>Next Lesson</a:t>
            </a:r>
          </a:p>
        </p:txBody>
      </p:sp>
      <p:sp>
        <p:nvSpPr>
          <p:cNvPr id="3" name="Text Placeholder 2">
            <a:extLst>
              <a:ext uri="{FF2B5EF4-FFF2-40B4-BE49-F238E27FC236}">
                <a16:creationId xmlns:a16="http://schemas.microsoft.com/office/drawing/2014/main" id="{52D5A742-F83B-D091-C400-C10B9492773B}"/>
              </a:ext>
            </a:extLst>
          </p:cNvPr>
          <p:cNvSpPr>
            <a:spLocks noGrp="1"/>
          </p:cNvSpPr>
          <p:nvPr>
            <p:ph type="body" idx="1"/>
          </p:nvPr>
        </p:nvSpPr>
        <p:spPr/>
        <p:txBody>
          <a:bodyPr/>
          <a:lstStyle/>
          <a:p>
            <a:r>
              <a:rPr lang="en-GB" sz="1800" b="1" dirty="0">
                <a:effectLst/>
                <a:latin typeface="Arial" panose="020B0604020202020204" pitchFamily="34" charset="0"/>
                <a:ea typeface="SimSun" panose="02010600030101010101" pitchFamily="2" charset="-122"/>
              </a:rPr>
              <a:t>Project Estimation</a:t>
            </a:r>
          </a:p>
        </p:txBody>
      </p:sp>
      <p:sp>
        <p:nvSpPr>
          <p:cNvPr id="4" name="Slide Number Placeholder 3">
            <a:extLst>
              <a:ext uri="{FF2B5EF4-FFF2-40B4-BE49-F238E27FC236}">
                <a16:creationId xmlns:a16="http://schemas.microsoft.com/office/drawing/2014/main" id="{CD795745-ED20-42AF-F426-B7F67E976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spTree>
    <p:extLst>
      <p:ext uri="{BB962C8B-B14F-4D97-AF65-F5344CB8AC3E}">
        <p14:creationId xmlns:p14="http://schemas.microsoft.com/office/powerpoint/2010/main" val="307948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5756-4BA8-F818-D0DD-104DE3424A2A}"/>
              </a:ext>
            </a:extLst>
          </p:cNvPr>
          <p:cNvSpPr>
            <a:spLocks noGrp="1"/>
          </p:cNvSpPr>
          <p:nvPr>
            <p:ph type="title"/>
          </p:nvPr>
        </p:nvSpPr>
        <p:spPr>
          <a:xfrm>
            <a:off x="387900" y="161933"/>
            <a:ext cx="8368200" cy="686100"/>
          </a:xfrm>
        </p:spPr>
        <p:txBody>
          <a:bodyPr>
            <a:normAutofit/>
          </a:bodyPr>
          <a:lstStyle/>
          <a:p>
            <a:pPr algn="ctr"/>
            <a:r>
              <a:rPr lang="en-GB" sz="3200" dirty="0">
                <a:solidFill>
                  <a:schemeClr val="accent5"/>
                </a:solidFill>
              </a:rPr>
              <a:t>Retrospection</a:t>
            </a:r>
          </a:p>
        </p:txBody>
      </p:sp>
      <p:sp>
        <p:nvSpPr>
          <p:cNvPr id="3" name="Text Placeholder 2">
            <a:extLst>
              <a:ext uri="{FF2B5EF4-FFF2-40B4-BE49-F238E27FC236}">
                <a16:creationId xmlns:a16="http://schemas.microsoft.com/office/drawing/2014/main" id="{6175CC90-4F38-EE3F-B83C-DC0DFC2CA1DE}"/>
              </a:ext>
            </a:extLst>
          </p:cNvPr>
          <p:cNvSpPr>
            <a:spLocks noGrp="1"/>
          </p:cNvSpPr>
          <p:nvPr>
            <p:ph type="body" idx="1"/>
          </p:nvPr>
        </p:nvSpPr>
        <p:spPr>
          <a:xfrm>
            <a:off x="387900" y="1323704"/>
            <a:ext cx="8368200" cy="3239588"/>
          </a:xfrm>
        </p:spPr>
        <p:txBody>
          <a:bodyPr>
            <a:noAutofit/>
          </a:bodyPr>
          <a:lstStyle/>
          <a:p>
            <a:pPr>
              <a:buClr>
                <a:schemeClr val="tx1"/>
              </a:buClr>
            </a:pPr>
            <a:r>
              <a:rPr lang="en-ZA" sz="2400" dirty="0">
                <a:solidFill>
                  <a:schemeClr val="tx1"/>
                </a:solidFill>
                <a:latin typeface="Times New Roman" panose="02020603050405020304" pitchFamily="18" charset="0"/>
                <a:cs typeface="Times New Roman" panose="02020603050405020304" pitchFamily="18" charset="0"/>
              </a:rPr>
              <a:t>Identify and describe project types and nature</a:t>
            </a:r>
            <a:endParaRPr lang="en-GB" sz="2400" dirty="0">
              <a:solidFill>
                <a:schemeClr val="tx1"/>
              </a:solidFill>
              <a:latin typeface="Times New Roman" panose="02020603050405020304" pitchFamily="18" charset="0"/>
              <a:cs typeface="Times New Roman" panose="02020603050405020304" pitchFamily="18" charset="0"/>
            </a:endParaRPr>
          </a:p>
          <a:p>
            <a:pPr>
              <a:buClr>
                <a:schemeClr val="tx1"/>
              </a:buClr>
            </a:pPr>
            <a:r>
              <a:rPr lang="en-GB" sz="2400" dirty="0">
                <a:solidFill>
                  <a:schemeClr val="tx1"/>
                </a:solidFill>
                <a:latin typeface="Times New Roman" panose="02020603050405020304" pitchFamily="18" charset="0"/>
                <a:cs typeface="Times New Roman" panose="02020603050405020304" pitchFamily="18" charset="0"/>
              </a:rPr>
              <a:t>Different project approaches</a:t>
            </a:r>
          </a:p>
          <a:p>
            <a:pPr>
              <a:buClr>
                <a:schemeClr val="tx1"/>
              </a:buClr>
            </a:pPr>
            <a:r>
              <a:rPr lang="en-GB" sz="2400" dirty="0">
                <a:solidFill>
                  <a:schemeClr val="tx1"/>
                </a:solidFill>
                <a:latin typeface="Times New Roman" panose="02020603050405020304" pitchFamily="18" charset="0"/>
                <a:cs typeface="Times New Roman" panose="02020603050405020304" pitchFamily="18" charset="0"/>
              </a:rPr>
              <a:t>Request for Proposal</a:t>
            </a:r>
          </a:p>
          <a:p>
            <a:pPr>
              <a:buClr>
                <a:schemeClr val="tx1"/>
              </a:buClr>
            </a:pPr>
            <a:r>
              <a:rPr lang="en-GB" sz="2400" dirty="0">
                <a:solidFill>
                  <a:schemeClr val="tx1"/>
                </a:solidFill>
                <a:latin typeface="Times New Roman" panose="02020603050405020304" pitchFamily="18" charset="0"/>
                <a:cs typeface="Times New Roman" panose="02020603050405020304" pitchFamily="18" charset="0"/>
              </a:rPr>
              <a:t>Project Lifecycle</a:t>
            </a:r>
          </a:p>
          <a:p>
            <a:pPr>
              <a:buClr>
                <a:schemeClr val="tx1"/>
              </a:buClr>
            </a:pPr>
            <a:r>
              <a:rPr lang="en-GB" sz="2400" dirty="0">
                <a:solidFill>
                  <a:schemeClr val="tx1"/>
                </a:solidFill>
                <a:latin typeface="Times New Roman" panose="02020603050405020304" pitchFamily="18" charset="0"/>
                <a:cs typeface="Times New Roman" panose="02020603050405020304" pitchFamily="18" charset="0"/>
              </a:rPr>
              <a:t>Project Strategies</a:t>
            </a:r>
          </a:p>
        </p:txBody>
      </p:sp>
      <p:sp>
        <p:nvSpPr>
          <p:cNvPr id="4" name="Slide Number Placeholder 3">
            <a:extLst>
              <a:ext uri="{FF2B5EF4-FFF2-40B4-BE49-F238E27FC236}">
                <a16:creationId xmlns:a16="http://schemas.microsoft.com/office/drawing/2014/main" id="{556AEF4B-D03A-23AF-6622-9DD88AF8F3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981066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normAutofit/>
          </a:bodyPr>
          <a:lstStyle/>
          <a:p>
            <a:pPr algn="ctr"/>
            <a:r>
              <a:rPr lang="en-GB" sz="3200" dirty="0">
                <a:solidFill>
                  <a:schemeClr val="accent5"/>
                </a:solidFill>
              </a:rPr>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a:xfrm>
            <a:off x="300815" y="1364221"/>
            <a:ext cx="8368200" cy="3078900"/>
          </a:xfrm>
        </p:spPr>
        <p:txBody>
          <a:bodyPr>
            <a:noAutofit/>
          </a:bodyPr>
          <a:lstStyle/>
          <a:p>
            <a:pPr>
              <a:lnSpc>
                <a:spcPct val="150000"/>
              </a:lnSpc>
            </a:pPr>
            <a:r>
              <a:rPr lang="en-GB" dirty="0">
                <a:solidFill>
                  <a:schemeClr val="tx1"/>
                </a:solidFill>
                <a:latin typeface="Times New Roman" panose="02020603050405020304" pitchFamily="18" charset="0"/>
                <a:cs typeface="Times New Roman" panose="02020603050405020304" pitchFamily="18" charset="0"/>
              </a:rPr>
              <a:t>Guide, P.M.B.O.K., (2017). </a:t>
            </a:r>
            <a:r>
              <a:rPr lang="en-GB" b="0" i="1" dirty="0">
                <a:solidFill>
                  <a:schemeClr val="tx1"/>
                </a:solidFill>
                <a:effectLst/>
                <a:latin typeface="Times New Roman" panose="02020603050405020304" pitchFamily="18" charset="0"/>
                <a:cs typeface="Times New Roman" panose="02020603050405020304" pitchFamily="18" charset="0"/>
              </a:rPr>
              <a:t>A Guide to the Project Management Body of Knowledge (PMBOK® Guide)</a:t>
            </a:r>
            <a:r>
              <a:rPr lang="en-GB" b="0" i="0" dirty="0">
                <a:solidFill>
                  <a:schemeClr val="tx1"/>
                </a:solidFill>
                <a:effectLst/>
                <a:latin typeface="Times New Roman" panose="02020603050405020304" pitchFamily="18" charset="0"/>
                <a:cs typeface="Times New Roman" panose="02020603050405020304" pitchFamily="18" charset="0"/>
              </a:rPr>
              <a:t>, Project Management Institute.</a:t>
            </a:r>
            <a:r>
              <a:rPr lang="en-GB" b="0" i="1" dirty="0">
                <a:solidFill>
                  <a:schemeClr val="tx1"/>
                </a:solidFill>
                <a:effectLst/>
                <a:latin typeface="Times New Roman" panose="02020603050405020304" pitchFamily="18" charset="0"/>
                <a:cs typeface="Times New Roman" panose="02020603050405020304" pitchFamily="18" charset="0"/>
              </a:rPr>
              <a:t> </a:t>
            </a:r>
          </a:p>
          <a:p>
            <a:pPr>
              <a:lnSpc>
                <a:spcPct val="150000"/>
              </a:lnSpc>
            </a:pPr>
            <a:r>
              <a:rPr lang="en-GB" b="0" i="0" dirty="0" err="1">
                <a:solidFill>
                  <a:schemeClr val="tx1"/>
                </a:solidFill>
                <a:effectLst/>
                <a:latin typeface="Times New Roman" panose="02020603050405020304" pitchFamily="18" charset="0"/>
                <a:cs typeface="Times New Roman" panose="02020603050405020304" pitchFamily="18" charset="0"/>
              </a:rPr>
              <a:t>Verzuh</a:t>
            </a:r>
            <a:r>
              <a:rPr lang="en-GB" b="0" i="0" dirty="0">
                <a:solidFill>
                  <a:schemeClr val="tx1"/>
                </a:solidFill>
                <a:effectLst/>
                <a:latin typeface="Times New Roman" panose="02020603050405020304" pitchFamily="18" charset="0"/>
                <a:cs typeface="Times New Roman" panose="02020603050405020304" pitchFamily="18" charset="0"/>
              </a:rPr>
              <a:t>, E., 2015. </a:t>
            </a:r>
            <a:r>
              <a:rPr lang="en-GB" b="0" i="1" dirty="0">
                <a:solidFill>
                  <a:schemeClr val="tx1"/>
                </a:solidFill>
                <a:effectLst/>
                <a:latin typeface="Times New Roman" panose="02020603050405020304" pitchFamily="18" charset="0"/>
                <a:cs typeface="Times New Roman" panose="02020603050405020304" pitchFamily="18" charset="0"/>
              </a:rPr>
              <a:t>The fast forward MBA in project management</a:t>
            </a:r>
            <a:r>
              <a:rPr lang="en-GB" b="0" i="0" dirty="0">
                <a:solidFill>
                  <a:schemeClr val="tx1"/>
                </a:solidFill>
                <a:effectLst/>
                <a:latin typeface="Times New Roman" panose="02020603050405020304" pitchFamily="18" charset="0"/>
                <a:cs typeface="Times New Roman" panose="02020603050405020304" pitchFamily="18" charset="0"/>
              </a:rPr>
              <a:t>. John Wiley &amp; Sons.</a:t>
            </a:r>
          </a:p>
          <a:p>
            <a:pPr>
              <a:lnSpc>
                <a:spcPct val="150000"/>
              </a:lnSpc>
            </a:pPr>
            <a:r>
              <a:rPr lang="en-GB" b="0" i="0" dirty="0">
                <a:solidFill>
                  <a:schemeClr val="tx1"/>
                </a:solidFill>
                <a:effectLst/>
                <a:latin typeface="Times New Roman" panose="02020603050405020304" pitchFamily="18" charset="0"/>
                <a:cs typeface="Times New Roman" panose="02020603050405020304" pitchFamily="18" charset="0"/>
              </a:rPr>
              <a:t>Ward, G.G., 2018. </a:t>
            </a:r>
            <a:r>
              <a:rPr lang="en-GB" b="0" i="1" dirty="0">
                <a:solidFill>
                  <a:schemeClr val="tx1"/>
                </a:solidFill>
                <a:effectLst/>
                <a:latin typeface="Times New Roman" panose="02020603050405020304" pitchFamily="18" charset="0"/>
                <a:cs typeface="Times New Roman" panose="02020603050405020304" pitchFamily="18" charset="0"/>
              </a:rPr>
              <a:t>Effective project management: guidance and checklists for engineering and construction</a:t>
            </a:r>
            <a:r>
              <a:rPr lang="en-GB" b="0" i="0" dirty="0">
                <a:solidFill>
                  <a:schemeClr val="tx1"/>
                </a:solidFill>
                <a:effectLst/>
                <a:latin typeface="Times New Roman" panose="02020603050405020304" pitchFamily="18" charset="0"/>
                <a:cs typeface="Times New Roman" panose="02020603050405020304" pitchFamily="18" charset="0"/>
              </a:rPr>
              <a:t>. John Wiley &amp; Sons.</a:t>
            </a:r>
            <a:endParaRPr lang="en-GB" b="0" i="1" dirty="0">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GB" b="0" i="0" dirty="0">
                <a:solidFill>
                  <a:schemeClr val="tx1"/>
                </a:solidFill>
                <a:effectLst/>
                <a:latin typeface="Times New Roman" panose="02020603050405020304" pitchFamily="18" charset="0"/>
                <a:cs typeface="Times New Roman" panose="02020603050405020304" pitchFamily="18" charset="0"/>
              </a:rPr>
              <a:t>Thompson, I., Cox, A. and Anderson, L., 1998. Contracting strategies for the project environment. </a:t>
            </a:r>
            <a:r>
              <a:rPr lang="en-GB" b="0" i="1" dirty="0">
                <a:solidFill>
                  <a:schemeClr val="tx1"/>
                </a:solidFill>
                <a:effectLst/>
                <a:latin typeface="Times New Roman" panose="02020603050405020304" pitchFamily="18" charset="0"/>
                <a:cs typeface="Times New Roman" panose="02020603050405020304" pitchFamily="18" charset="0"/>
              </a:rPr>
              <a:t>European Journal of Purchasing &amp; Supply Management</a:t>
            </a:r>
            <a:r>
              <a:rPr lang="en-GB" b="0" i="0" dirty="0">
                <a:solidFill>
                  <a:schemeClr val="tx1"/>
                </a:solidFill>
                <a:effectLst/>
                <a:latin typeface="Times New Roman" panose="02020603050405020304" pitchFamily="18" charset="0"/>
                <a:cs typeface="Times New Roman" panose="02020603050405020304" pitchFamily="18" charset="0"/>
              </a:rPr>
              <a:t>, </a:t>
            </a:r>
            <a:r>
              <a:rPr lang="en-GB" b="0" i="1" dirty="0">
                <a:solidFill>
                  <a:schemeClr val="tx1"/>
                </a:solidFill>
                <a:effectLst/>
                <a:latin typeface="Times New Roman" panose="02020603050405020304" pitchFamily="18" charset="0"/>
                <a:cs typeface="Times New Roman" panose="02020603050405020304" pitchFamily="18" charset="0"/>
              </a:rPr>
              <a:t>4</a:t>
            </a:r>
            <a:r>
              <a:rPr lang="en-GB" b="0" i="0" dirty="0">
                <a:solidFill>
                  <a:schemeClr val="tx1"/>
                </a:solidFill>
                <a:effectLst/>
                <a:latin typeface="Times New Roman" panose="02020603050405020304" pitchFamily="18" charset="0"/>
                <a:cs typeface="Times New Roman" panose="02020603050405020304" pitchFamily="18" charset="0"/>
              </a:rPr>
              <a:t>(1), pp.31-41.</a:t>
            </a:r>
            <a:br>
              <a:rPr lang="en-GB" dirty="0">
                <a:solidFill>
                  <a:schemeClr val="tx1"/>
                </a:solidFill>
                <a:latin typeface="Times New Roman" panose="02020603050405020304" pitchFamily="18" charset="0"/>
                <a:cs typeface="Times New Roman" panose="02020603050405020304" pitchFamily="18" charset="0"/>
              </a:rPr>
            </a:br>
            <a:endParaRPr lang="en-GB"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dirty="0">
                <a:solidFill>
                  <a:schemeClr val="accent5"/>
                </a:solidFill>
              </a:rPr>
              <a:t>What we will cover in this lecture</a:t>
            </a:r>
            <a:endParaRPr sz="32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33308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Recognize the purpose and importance of a project proposal in the project management process.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Identify and describe the key components of a project proposal, including the project scope, objectives, deliverables, timeline, and budget.</a:t>
            </a:r>
          </a:p>
          <a:p>
            <a:pPr>
              <a:lnSpc>
                <a:spcPct val="150000"/>
              </a:lnSpc>
              <a:defRPr/>
            </a:pPr>
            <a:r>
              <a:rPr lang="en-US" sz="2000" dirty="0">
                <a:solidFill>
                  <a:schemeClr val="tx1"/>
                </a:solidFill>
                <a:latin typeface="Times New Roman" panose="02020603050405020304" pitchFamily="18" charset="0"/>
                <a:cs typeface="Times New Roman" panose="02020603050405020304" pitchFamily="18" charset="0"/>
              </a:rPr>
              <a:t>Types of contracts between the customer and the contractor</a:t>
            </a:r>
          </a:p>
          <a:p>
            <a:pPr>
              <a:lnSpc>
                <a:spcPct val="150000"/>
              </a:lnSpc>
              <a:defRPr/>
            </a:pPr>
            <a:r>
              <a:rPr lang="en-US" sz="2000" dirty="0">
                <a:solidFill>
                  <a:schemeClr val="tx1"/>
                </a:solidFill>
                <a:latin typeface="Times New Roman" panose="02020603050405020304" pitchFamily="18" charset="0"/>
                <a:cs typeface="Times New Roman" panose="02020603050405020304" pitchFamily="18" charset="0"/>
              </a:rPr>
              <a:t>Measuring the success of proposal efforts</a:t>
            </a: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E1BE-4E83-5CA7-7884-74DF5BD4BA69}"/>
              </a:ext>
            </a:extLst>
          </p:cNvPr>
          <p:cNvSpPr>
            <a:spLocks noGrp="1"/>
          </p:cNvSpPr>
          <p:nvPr>
            <p:ph type="title"/>
          </p:nvPr>
        </p:nvSpPr>
        <p:spPr>
          <a:xfrm>
            <a:off x="-1" y="458025"/>
            <a:ext cx="8943703" cy="686100"/>
          </a:xfrm>
        </p:spPr>
        <p:txBody>
          <a:bodyPr>
            <a:normAutofit fontScale="90000"/>
          </a:bodyPr>
          <a:lstStyle/>
          <a:p>
            <a:pPr algn="ctr"/>
            <a:r>
              <a:rPr lang="en-US" altLang="en-US" sz="3200" dirty="0">
                <a:solidFill>
                  <a:schemeClr val="accent5"/>
                </a:solidFill>
              </a:rPr>
              <a:t>Building Relationships </a:t>
            </a:r>
            <a:br>
              <a:rPr lang="en-US" altLang="en-US" sz="3200" dirty="0">
                <a:solidFill>
                  <a:schemeClr val="accent5"/>
                </a:solidFill>
              </a:rPr>
            </a:br>
            <a:r>
              <a:rPr lang="en-US" altLang="en-US" sz="3200" dirty="0">
                <a:solidFill>
                  <a:schemeClr val="accent5"/>
                </a:solidFill>
              </a:rPr>
              <a:t>with Customers and Partners</a:t>
            </a:r>
            <a:endParaRPr lang="en-GB" sz="3200" dirty="0">
              <a:solidFill>
                <a:schemeClr val="accent5"/>
              </a:solidFill>
            </a:endParaRPr>
          </a:p>
        </p:txBody>
      </p:sp>
      <p:sp>
        <p:nvSpPr>
          <p:cNvPr id="3" name="Text Placeholder 2">
            <a:extLst>
              <a:ext uri="{FF2B5EF4-FFF2-40B4-BE49-F238E27FC236}">
                <a16:creationId xmlns:a16="http://schemas.microsoft.com/office/drawing/2014/main" id="{8B85DB13-C139-F57E-911F-0DEDC5C0ACFF}"/>
              </a:ext>
            </a:extLst>
          </p:cNvPr>
          <p:cNvSpPr>
            <a:spLocks noGrp="1"/>
          </p:cNvSpPr>
          <p:nvPr>
            <p:ph type="body" idx="1"/>
          </p:nvPr>
        </p:nvSpPr>
        <p:spPr>
          <a:xfrm>
            <a:off x="387900" y="1254033"/>
            <a:ext cx="8368200" cy="3692435"/>
          </a:xfrm>
          <a:noFill/>
          <a:ln>
            <a:noFill/>
          </a:ln>
        </p:spPr>
        <p:txBody>
          <a:bodyPr spcFirstLastPara="1" wrap="square" lIns="91425" tIns="91425" rIns="91425" bIns="91425" anchor="t" anchorCtr="0">
            <a:normAutofit/>
          </a:bodyPr>
          <a:lstStyle/>
          <a:p>
            <a:pPr>
              <a:lnSpc>
                <a:spcPct val="150000"/>
              </a:lnSpc>
              <a:buClr>
                <a:schemeClr val="tx1"/>
              </a:buClr>
            </a:pPr>
            <a:r>
              <a:rPr lang="en-US" altLang="en-US" sz="2000" dirty="0">
                <a:solidFill>
                  <a:schemeClr val="tx1"/>
                </a:solidFill>
                <a:latin typeface="Times New Roman" panose="02020603050405020304" pitchFamily="18" charset="0"/>
                <a:cs typeface="Times New Roman" panose="02020603050405020304" pitchFamily="18" charset="0"/>
              </a:rPr>
              <a:t>Foundation for successful funding and opportunities</a:t>
            </a:r>
          </a:p>
          <a:p>
            <a:pPr>
              <a:lnSpc>
                <a:spcPct val="150000"/>
              </a:lnSpc>
              <a:buClr>
                <a:schemeClr val="tx1"/>
              </a:buClr>
            </a:pPr>
            <a:r>
              <a:rPr lang="en-US" altLang="en-US" sz="2000" dirty="0">
                <a:solidFill>
                  <a:schemeClr val="tx1"/>
                </a:solidFill>
                <a:latin typeface="Times New Roman" panose="02020603050405020304" pitchFamily="18" charset="0"/>
                <a:cs typeface="Times New Roman" panose="02020603050405020304" pitchFamily="18" charset="0"/>
              </a:rPr>
              <a:t>Requires good listening and constant learning</a:t>
            </a:r>
          </a:p>
          <a:p>
            <a:pPr>
              <a:lnSpc>
                <a:spcPct val="150000"/>
              </a:lnSpc>
              <a:buClr>
                <a:schemeClr val="tx1"/>
              </a:buClr>
            </a:pPr>
            <a:r>
              <a:rPr lang="en-US" altLang="en-US" sz="2000" dirty="0">
                <a:solidFill>
                  <a:schemeClr val="tx1"/>
                </a:solidFill>
                <a:latin typeface="Times New Roman" panose="02020603050405020304" pitchFamily="18" charset="0"/>
                <a:cs typeface="Times New Roman" panose="02020603050405020304" pitchFamily="18" charset="0"/>
              </a:rPr>
              <a:t>Frequent and regular contact; express appreciation for the client’s time</a:t>
            </a:r>
          </a:p>
          <a:p>
            <a:pPr>
              <a:lnSpc>
                <a:spcPct val="150000"/>
              </a:lnSpc>
              <a:buClr>
                <a:schemeClr val="tx1"/>
              </a:buClr>
            </a:pPr>
            <a:r>
              <a:rPr lang="en-US" altLang="en-US" sz="2000" dirty="0">
                <a:solidFill>
                  <a:schemeClr val="tx1"/>
                </a:solidFill>
                <a:latin typeface="Times New Roman" panose="02020603050405020304" pitchFamily="18" charset="0"/>
                <a:cs typeface="Times New Roman" panose="02020603050405020304" pitchFamily="18" charset="0"/>
              </a:rPr>
              <a:t>Trust is key and ethics are imperative</a:t>
            </a:r>
          </a:p>
          <a:p>
            <a:pPr>
              <a:lnSpc>
                <a:spcPct val="150000"/>
              </a:lnSpc>
              <a:buClr>
                <a:schemeClr val="tx1"/>
              </a:buClr>
            </a:pPr>
            <a:r>
              <a:rPr lang="en-US" altLang="en-US" sz="2000" dirty="0">
                <a:solidFill>
                  <a:schemeClr val="tx1"/>
                </a:solidFill>
                <a:latin typeface="Times New Roman" panose="02020603050405020304" pitchFamily="18" charset="0"/>
                <a:cs typeface="Times New Roman" panose="02020603050405020304" pitchFamily="18" charset="0"/>
              </a:rPr>
              <a:t>First impression is important</a:t>
            </a:r>
          </a:p>
          <a:p>
            <a:pPr>
              <a:lnSpc>
                <a:spcPct val="150000"/>
              </a:lnSpc>
              <a:buClr>
                <a:schemeClr val="tx1"/>
              </a:buClr>
            </a:pPr>
            <a:r>
              <a:rPr lang="en-US" altLang="en-US" sz="2000" dirty="0">
                <a:solidFill>
                  <a:schemeClr val="tx1"/>
                </a:solidFill>
                <a:latin typeface="Times New Roman" panose="02020603050405020304" pitchFamily="18" charset="0"/>
                <a:cs typeface="Times New Roman" panose="02020603050405020304" pitchFamily="18" charset="0"/>
              </a:rPr>
              <a:t>Problem solving and credibility grows with good performance</a:t>
            </a:r>
          </a:p>
          <a:p>
            <a:pPr>
              <a:lnSpc>
                <a:spcPct val="150000"/>
              </a:lnSpc>
              <a:buClr>
                <a:schemeClr val="tx1"/>
              </a:buClr>
            </a:pPr>
            <a:r>
              <a:rPr lang="en-US" altLang="en-US" sz="2000" dirty="0">
                <a:solidFill>
                  <a:schemeClr val="tx1"/>
                </a:solidFill>
                <a:latin typeface="Times New Roman" panose="02020603050405020304" pitchFamily="18" charset="0"/>
                <a:cs typeface="Times New Roman" panose="02020603050405020304" pitchFamily="18" charset="0"/>
              </a:rPr>
              <a:t>Partner with several key individuals in an organization</a:t>
            </a:r>
          </a:p>
          <a:p>
            <a:pPr>
              <a:buClr>
                <a:schemeClr val="tx1"/>
              </a:buClr>
            </a:pP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A28F81-BABF-243F-62E3-1E9CC2AA42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413451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EEB5-90D8-A572-1D21-BD1449BE6F12}"/>
              </a:ext>
            </a:extLst>
          </p:cNvPr>
          <p:cNvSpPr>
            <a:spLocks noGrp="1"/>
          </p:cNvSpPr>
          <p:nvPr>
            <p:ph type="title"/>
          </p:nvPr>
        </p:nvSpPr>
        <p:spPr/>
        <p:txBody>
          <a:bodyPr/>
          <a:lstStyle/>
          <a:p>
            <a:pPr algn="ctr"/>
            <a:r>
              <a:rPr lang="en-GB" sz="3200" dirty="0">
                <a:solidFill>
                  <a:schemeClr val="accent5"/>
                </a:solidFill>
              </a:rPr>
              <a:t>Common Principles for Project Initiation</a:t>
            </a:r>
          </a:p>
        </p:txBody>
      </p:sp>
      <p:sp>
        <p:nvSpPr>
          <p:cNvPr id="3" name="Text Placeholder 2">
            <a:extLst>
              <a:ext uri="{FF2B5EF4-FFF2-40B4-BE49-F238E27FC236}">
                <a16:creationId xmlns:a16="http://schemas.microsoft.com/office/drawing/2014/main" id="{A5D30AB2-3D85-DCB3-A98E-56A75A9B528B}"/>
              </a:ext>
            </a:extLst>
          </p:cNvPr>
          <p:cNvSpPr>
            <a:spLocks noGrp="1"/>
          </p:cNvSpPr>
          <p:nvPr>
            <p:ph type="body" idx="1"/>
          </p:nvPr>
        </p:nvSpPr>
        <p:spPr>
          <a:xfrm>
            <a:off x="387900" y="1219201"/>
            <a:ext cx="8368200" cy="1158240"/>
          </a:xfrm>
        </p:spPr>
        <p:txBody>
          <a:bodyPr>
            <a:normAutofit fontScale="55000" lnSpcReduction="20000"/>
          </a:bodyPr>
          <a:lstStyle/>
          <a:p>
            <a:pPr>
              <a:lnSpc>
                <a:spcPct val="170000"/>
              </a:lnSpc>
            </a:pPr>
            <a:r>
              <a:rPr lang="en-GB" sz="2600" dirty="0"/>
              <a:t>Project initiation begins with divergent thinking to expand our understanding of the project before agreeing on a solution.</a:t>
            </a:r>
          </a:p>
          <a:p>
            <a:pPr>
              <a:lnSpc>
                <a:spcPct val="170000"/>
              </a:lnSpc>
            </a:pPr>
            <a:r>
              <a:rPr lang="en-GB" sz="2600" dirty="0"/>
              <a:t>Project proposals are typically written during the initiation phase of the project lifecycle.</a:t>
            </a:r>
          </a:p>
          <a:p>
            <a:endParaRPr lang="en-GB" dirty="0"/>
          </a:p>
        </p:txBody>
      </p:sp>
      <p:sp>
        <p:nvSpPr>
          <p:cNvPr id="4" name="Slide Number Placeholder 3">
            <a:extLst>
              <a:ext uri="{FF2B5EF4-FFF2-40B4-BE49-F238E27FC236}">
                <a16:creationId xmlns:a16="http://schemas.microsoft.com/office/drawing/2014/main" id="{91A9E29F-07E8-1086-3EDD-1C7148772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pic>
        <p:nvPicPr>
          <p:cNvPr id="6" name="Picture 5">
            <a:extLst>
              <a:ext uri="{FF2B5EF4-FFF2-40B4-BE49-F238E27FC236}">
                <a16:creationId xmlns:a16="http://schemas.microsoft.com/office/drawing/2014/main" id="{4F7984BC-1893-561E-A3D0-E87C71D0211E}"/>
              </a:ext>
            </a:extLst>
          </p:cNvPr>
          <p:cNvPicPr>
            <a:picLocks noChangeAspect="1"/>
          </p:cNvPicPr>
          <p:nvPr/>
        </p:nvPicPr>
        <p:blipFill>
          <a:blip r:embed="rId3"/>
          <a:stretch>
            <a:fillRect/>
          </a:stretch>
        </p:blipFill>
        <p:spPr>
          <a:xfrm>
            <a:off x="1271451" y="2377441"/>
            <a:ext cx="5877334" cy="2679376"/>
          </a:xfrm>
          <a:prstGeom prst="rect">
            <a:avLst/>
          </a:prstGeom>
        </p:spPr>
      </p:pic>
    </p:spTree>
    <p:extLst>
      <p:ext uri="{BB962C8B-B14F-4D97-AF65-F5344CB8AC3E}">
        <p14:creationId xmlns:p14="http://schemas.microsoft.com/office/powerpoint/2010/main" val="368349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EEB5-90D8-A572-1D21-BD1449BE6F12}"/>
              </a:ext>
            </a:extLst>
          </p:cNvPr>
          <p:cNvSpPr>
            <a:spLocks noGrp="1"/>
          </p:cNvSpPr>
          <p:nvPr>
            <p:ph type="title"/>
          </p:nvPr>
        </p:nvSpPr>
        <p:spPr>
          <a:xfrm>
            <a:off x="448860" y="205740"/>
            <a:ext cx="8368200" cy="686100"/>
          </a:xfrm>
        </p:spPr>
        <p:txBody>
          <a:bodyPr>
            <a:normAutofit/>
          </a:bodyPr>
          <a:lstStyle/>
          <a:p>
            <a:pPr algn="ctr"/>
            <a:r>
              <a:rPr lang="en-US" altLang="en-US" sz="3200" dirty="0">
                <a:solidFill>
                  <a:schemeClr val="accent5"/>
                </a:solidFill>
              </a:rPr>
              <a:t>Decision to Develop a Proposal</a:t>
            </a:r>
            <a:endParaRPr lang="en-GB" sz="3200" dirty="0">
              <a:solidFill>
                <a:schemeClr val="accent5"/>
              </a:solidFill>
            </a:endParaRPr>
          </a:p>
        </p:txBody>
      </p:sp>
      <p:sp>
        <p:nvSpPr>
          <p:cNvPr id="3" name="Text Placeholder 2">
            <a:extLst>
              <a:ext uri="{FF2B5EF4-FFF2-40B4-BE49-F238E27FC236}">
                <a16:creationId xmlns:a16="http://schemas.microsoft.com/office/drawing/2014/main" id="{A5D30AB2-3D85-DCB3-A98E-56A75A9B528B}"/>
              </a:ext>
            </a:extLst>
          </p:cNvPr>
          <p:cNvSpPr>
            <a:spLocks noGrp="1"/>
          </p:cNvSpPr>
          <p:nvPr>
            <p:ph type="body" idx="1"/>
          </p:nvPr>
        </p:nvSpPr>
        <p:spPr>
          <a:xfrm>
            <a:off x="387900" y="1340559"/>
            <a:ext cx="8368200" cy="2778595"/>
          </a:xfrm>
        </p:spPr>
        <p:txBody>
          <a:bodyPr>
            <a:normAutofit/>
          </a:bodyPr>
          <a:lstStyle/>
          <a:p>
            <a:pPr>
              <a:lnSpc>
                <a:spcPct val="150000"/>
              </a:lnSpc>
            </a:pPr>
            <a:r>
              <a:rPr lang="en-US" altLang="en-US" sz="2000" dirty="0">
                <a:solidFill>
                  <a:schemeClr val="tx1"/>
                </a:solidFill>
                <a:latin typeface="Times New Roman" panose="02020603050405020304" pitchFamily="18" charset="0"/>
                <a:cs typeface="Times New Roman" panose="02020603050405020304" pitchFamily="18" charset="0"/>
              </a:rPr>
              <a:t>Development is costly and time consuming</a:t>
            </a:r>
          </a:p>
          <a:p>
            <a:pPr>
              <a:lnSpc>
                <a:spcPct val="150000"/>
              </a:lnSpc>
            </a:pPr>
            <a:r>
              <a:rPr lang="en-US" altLang="en-US" sz="2000" dirty="0">
                <a:solidFill>
                  <a:schemeClr val="tx1"/>
                </a:solidFill>
                <a:latin typeface="Times New Roman" panose="02020603050405020304" pitchFamily="18" charset="0"/>
                <a:cs typeface="Times New Roman" panose="02020603050405020304" pitchFamily="18" charset="0"/>
              </a:rPr>
              <a:t>Contractors must be realistic about their probability of winning a contract</a:t>
            </a:r>
          </a:p>
          <a:p>
            <a:pPr>
              <a:lnSpc>
                <a:spcPct val="150000"/>
              </a:lnSpc>
            </a:pPr>
            <a:r>
              <a:rPr lang="en-US" altLang="en-US" sz="2000" dirty="0">
                <a:solidFill>
                  <a:schemeClr val="tx1"/>
                </a:solidFill>
                <a:latin typeface="Times New Roman" panose="02020603050405020304" pitchFamily="18" charset="0"/>
                <a:cs typeface="Times New Roman" panose="02020603050405020304" pitchFamily="18" charset="0"/>
              </a:rPr>
              <a:t>Evaluate bid/no-bid decision</a:t>
            </a:r>
          </a:p>
          <a:p>
            <a:pPr>
              <a:lnSpc>
                <a:spcPct val="150000"/>
              </a:lnSpc>
            </a:pPr>
            <a:r>
              <a:rPr lang="en-US" altLang="en-US" sz="2000" dirty="0">
                <a:solidFill>
                  <a:schemeClr val="tx1"/>
                </a:solidFill>
                <a:latin typeface="Times New Roman" panose="02020603050405020304" pitchFamily="18" charset="0"/>
                <a:cs typeface="Times New Roman" panose="02020603050405020304" pitchFamily="18" charset="0"/>
              </a:rPr>
              <a:t>Many non-winning proposals hurt reputation</a:t>
            </a:r>
          </a:p>
          <a:p>
            <a:pPr>
              <a:lnSpc>
                <a:spcPct val="150000"/>
              </a:lnSpc>
            </a:pPr>
            <a:r>
              <a:rPr lang="en-US" altLang="en-US" sz="2000" dirty="0">
                <a:solidFill>
                  <a:schemeClr val="tx1"/>
                </a:solidFill>
                <a:latin typeface="Times New Roman" panose="02020603050405020304" pitchFamily="18" charset="0"/>
                <a:cs typeface="Times New Roman" panose="02020603050405020304" pitchFamily="18" charset="0"/>
              </a:rPr>
              <a:t>May be hard to decide to no-bid an RFP</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A9E29F-07E8-1086-3EDD-1C7148772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65522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903B-014F-F2A6-E182-E9FC017C6450}"/>
              </a:ext>
            </a:extLst>
          </p:cNvPr>
          <p:cNvSpPr>
            <a:spLocks noGrp="1"/>
          </p:cNvSpPr>
          <p:nvPr>
            <p:ph type="title"/>
          </p:nvPr>
        </p:nvSpPr>
        <p:spPr>
          <a:xfrm>
            <a:off x="387900" y="161934"/>
            <a:ext cx="8368200" cy="686100"/>
          </a:xfrm>
        </p:spPr>
        <p:txBody>
          <a:bodyPr/>
          <a:lstStyle/>
          <a:p>
            <a:pPr algn="ctr"/>
            <a:r>
              <a:rPr lang="en-US" altLang="en-US" sz="3200" dirty="0">
                <a:solidFill>
                  <a:schemeClr val="accent5"/>
                </a:solidFill>
              </a:rPr>
              <a:t>Bid or No-Bid?</a:t>
            </a:r>
            <a:endParaRPr lang="en-GB" sz="3200" dirty="0">
              <a:solidFill>
                <a:schemeClr val="accent5"/>
              </a:solidFill>
            </a:endParaRPr>
          </a:p>
        </p:txBody>
      </p:sp>
      <p:sp>
        <p:nvSpPr>
          <p:cNvPr id="3" name="Text Placeholder 2">
            <a:extLst>
              <a:ext uri="{FF2B5EF4-FFF2-40B4-BE49-F238E27FC236}">
                <a16:creationId xmlns:a16="http://schemas.microsoft.com/office/drawing/2014/main" id="{EDA574DF-0F2E-C75B-369A-482D232F6ACB}"/>
              </a:ext>
            </a:extLst>
          </p:cNvPr>
          <p:cNvSpPr>
            <a:spLocks noGrp="1"/>
          </p:cNvSpPr>
          <p:nvPr>
            <p:ph type="body" idx="1"/>
          </p:nvPr>
        </p:nvSpPr>
        <p:spPr>
          <a:xfrm>
            <a:off x="387900" y="1271451"/>
            <a:ext cx="8368200" cy="3785366"/>
          </a:xfrm>
        </p:spPr>
        <p:txBody>
          <a:bodyPr>
            <a:normAutofit fontScale="85000" lnSpcReduction="20000"/>
          </a:bodyPr>
          <a:lstStyle/>
          <a:p>
            <a:pPr marL="114300" indent="0">
              <a:lnSpc>
                <a:spcPct val="150000"/>
              </a:lnSpc>
              <a:buNone/>
            </a:pPr>
            <a:r>
              <a:rPr lang="en-US" altLang="en-US" sz="2400" dirty="0">
                <a:solidFill>
                  <a:schemeClr val="tx1"/>
                </a:solidFill>
                <a:latin typeface="Times New Roman" panose="02020603050405020304" pitchFamily="18" charset="0"/>
                <a:cs typeface="Times New Roman" panose="02020603050405020304" pitchFamily="18" charset="0"/>
              </a:rPr>
              <a:t>Factors to consider</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Competition</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Risk</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Mission</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Extension of capabilities</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Reputation </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Customer funds</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Proposal resources</a:t>
            </a:r>
          </a:p>
          <a:p>
            <a:pPr marL="457200" lvl="1" indent="-342900">
              <a:lnSpc>
                <a:spcPct val="150000"/>
              </a:lnSpc>
              <a:buSzPts val="1800"/>
              <a:buFont typeface="Arial"/>
              <a:buChar char="●"/>
            </a:pPr>
            <a:r>
              <a:rPr lang="en-US" altLang="en-US" sz="2400" dirty="0">
                <a:solidFill>
                  <a:schemeClr val="tx1"/>
                </a:solidFill>
                <a:latin typeface="Times New Roman" panose="02020603050405020304" pitchFamily="18" charset="0"/>
                <a:cs typeface="Times New Roman" panose="02020603050405020304" pitchFamily="18" charset="0"/>
              </a:rPr>
              <a:t>Project resources</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4EF2FC-DEE7-EBE7-7963-5BBB53A59B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1525593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0f6c3137-c449-415f-ae6a-e32a8c8732ee"/>
  <p:tag name="SLIDO_EVENT_SECTION_UUID" val="b79146c9-7c16-49ce-9f03-9f44d7f706e4"/>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YxNzg3MDN9"/>
  <p:tag name="SLIDO_TYPE" val="SlidoPoll"/>
  <p:tag name="SLIDO_POLL_UUID" val="5fb35fc8-32ee-4e3a-98ef-3d606641d372"/>
  <p:tag name="SLIDO_TIMELINE" val="W3sicG9sbFF1ZXN0aW9uVXVpZCI6IjY1MGFkMjc3LThlZWEtNDAzZC05YzI4LTAzOTMyZGJkNGM5MS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4.xml><?xml version="1.0" encoding="utf-8"?>
<p:tagLst xmlns:a="http://schemas.openxmlformats.org/drawingml/2006/main" xmlns:r="http://schemas.openxmlformats.org/officeDocument/2006/relationships" xmlns:p="http://schemas.openxmlformats.org/presentationml/2006/main">
  <p:tag name="SLIDO_ELEMENT" val="title"/>
</p:tagLst>
</file>

<file path=ppt/tags/tag5.xml><?xml version="1.0" encoding="utf-8"?>
<p:tagLst xmlns:a="http://schemas.openxmlformats.org/drawingml/2006/main" xmlns:r="http://schemas.openxmlformats.org/officeDocument/2006/relationships" xmlns:p="http://schemas.openxmlformats.org/presentationml/2006/main">
  <p:tag name="SLIDO_ELEMENT" val="footer"/>
</p:tagLst>
</file>

<file path=ppt/tags/tag6.xml><?xml version="1.0" encoding="utf-8"?>
<p:tagLst xmlns:a="http://schemas.openxmlformats.org/drawingml/2006/main" xmlns:r="http://schemas.openxmlformats.org/officeDocument/2006/relationships" xmlns:p="http://schemas.openxmlformats.org/presentationml/2006/main">
  <p:tag name="SLIDO_METADATA" val="eyJUaW1lc3RhbXAiOjE3MDYxNzg4MDR9"/>
  <p:tag name="SLIDO_TYPE" val="SlidoPoll"/>
  <p:tag name="SLIDO_POLL_UUID" val="7636beb7-a23c-4a16-80a4-2e7017b2f607"/>
  <p:tag name="SLIDO_TIMELINE" val="W3sicG9sbFF1ZXN0aW9uVXVpZCI6ImVhMmUwZjk3LTFjN2ItNDU2MC1iYjUwLTVlZDlkOTAwMzJkYSIsInNob3dSZXN1bHRzIjp0cnVlLCJzaG93Q29ycmVjdEFuc3dlcnMiOmZhbHNlLCJ2b3RpbmdMb2NrZWQiOmZhbHNlfV0="/>
</p:tagLst>
</file>

<file path=ppt/tags/tag7.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8.xml><?xml version="1.0" encoding="utf-8"?>
<p:tagLst xmlns:a="http://schemas.openxmlformats.org/drawingml/2006/main" xmlns:r="http://schemas.openxmlformats.org/officeDocument/2006/relationships" xmlns:p="http://schemas.openxmlformats.org/presentationml/2006/main">
  <p:tag name="SLIDO_ELEMENT" val="title"/>
</p:tagLst>
</file>

<file path=ppt/tags/tag9.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3813</TotalTime>
  <Words>2953</Words>
  <Application>Microsoft Office PowerPoint</Application>
  <PresentationFormat>On-screen Show (16:9)</PresentationFormat>
  <Paragraphs>307</Paragraphs>
  <Slides>30</Slides>
  <Notes>23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Arial</vt:lpstr>
      <vt:lpstr>Wingdings</vt:lpstr>
      <vt:lpstr>Calibri</vt:lpstr>
      <vt:lpstr>Times New Roman</vt:lpstr>
      <vt:lpstr>robotoregular</vt:lpstr>
      <vt:lpstr>Roboto</vt:lpstr>
      <vt:lpstr>Graphik Regular</vt:lpstr>
      <vt:lpstr>Helvetica</vt:lpstr>
      <vt:lpstr>Arial Bold</vt:lpstr>
      <vt:lpstr>Roboto Slab</vt:lpstr>
      <vt:lpstr>Sharp Sans No1 Book</vt:lpstr>
      <vt:lpstr>Marina</vt:lpstr>
      <vt:lpstr>pptD5ED.tmp</vt:lpstr>
      <vt:lpstr>Managing project and Teams</vt:lpstr>
      <vt:lpstr>?</vt:lpstr>
      <vt:lpstr>Retrospection</vt:lpstr>
      <vt:lpstr>Key topics covered in this lecture</vt:lpstr>
      <vt:lpstr>What we will cover in this lecture</vt:lpstr>
      <vt:lpstr>Building Relationships  with Customers and Partners</vt:lpstr>
      <vt:lpstr>Common Principles for Project Initiation</vt:lpstr>
      <vt:lpstr>Decision to Develop a Proposal</vt:lpstr>
      <vt:lpstr>Bid or No-Bid?</vt:lpstr>
      <vt:lpstr>Key Parts of a Proposal </vt:lpstr>
      <vt:lpstr>Technical Section</vt:lpstr>
      <vt:lpstr>Management Section</vt:lpstr>
      <vt:lpstr>Cost Section</vt:lpstr>
      <vt:lpstr>Typical costs</vt:lpstr>
      <vt:lpstr>Pricing Considerations</vt:lpstr>
      <vt:lpstr>Proposal Preparation</vt:lpstr>
      <vt:lpstr>Brief Project proposal structure</vt:lpstr>
      <vt:lpstr>Proposal Submission and Follow-up</vt:lpstr>
      <vt:lpstr>PowerPoint Presentation</vt:lpstr>
      <vt:lpstr>Contracting</vt:lpstr>
      <vt:lpstr>Contracting Considerations</vt:lpstr>
      <vt:lpstr>Types of Contracts</vt:lpstr>
      <vt:lpstr>The Four ‘R’ of contractual relations</vt:lpstr>
      <vt:lpstr>Contract Terms and Conditions</vt:lpstr>
      <vt:lpstr>PowerPoint Presentation</vt:lpstr>
      <vt:lpstr>Measuring Proposal Success</vt:lpstr>
      <vt:lpstr>Summary</vt:lpstr>
      <vt:lpstr>Key takeaway points</vt:lpstr>
      <vt:lpstr>Next Lesson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54</cp:revision>
  <dcterms:modified xsi:type="dcterms:W3CDTF">2024-01-25T14:35:18Z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