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 id="2147483666" r:id="rId2"/>
  </p:sldMasterIdLst>
  <p:notesMasterIdLst>
    <p:notesMasterId r:id="rId46"/>
  </p:notesMasterIdLst>
  <p:sldIdLst>
    <p:sldId id="296" r:id="rId3"/>
    <p:sldId id="258" r:id="rId4"/>
    <p:sldId id="393" r:id="rId5"/>
    <p:sldId id="257" r:id="rId6"/>
    <p:sldId id="362" r:id="rId7"/>
    <p:sldId id="363" r:id="rId8"/>
    <p:sldId id="365" r:id="rId9"/>
    <p:sldId id="369" r:id="rId10"/>
    <p:sldId id="370" r:id="rId11"/>
    <p:sldId id="371" r:id="rId12"/>
    <p:sldId id="372" r:id="rId13"/>
    <p:sldId id="373" r:id="rId14"/>
    <p:sldId id="374" r:id="rId15"/>
    <p:sldId id="375" r:id="rId16"/>
    <p:sldId id="376" r:id="rId17"/>
    <p:sldId id="377" r:id="rId18"/>
    <p:sldId id="380" r:id="rId19"/>
    <p:sldId id="378" r:id="rId20"/>
    <p:sldId id="379" r:id="rId21"/>
    <p:sldId id="381" r:id="rId22"/>
    <p:sldId id="382" r:id="rId23"/>
    <p:sldId id="383" r:id="rId24"/>
    <p:sldId id="367" r:id="rId25"/>
    <p:sldId id="368" r:id="rId26"/>
    <p:sldId id="384" r:id="rId27"/>
    <p:sldId id="385" r:id="rId28"/>
    <p:sldId id="386" r:id="rId29"/>
    <p:sldId id="387" r:id="rId30"/>
    <p:sldId id="388" r:id="rId31"/>
    <p:sldId id="389" r:id="rId32"/>
    <p:sldId id="390" r:id="rId33"/>
    <p:sldId id="256" r:id="rId34"/>
    <p:sldId id="392" r:id="rId35"/>
    <p:sldId id="260" r:id="rId36"/>
    <p:sldId id="261" r:id="rId37"/>
    <p:sldId id="265" r:id="rId38"/>
    <p:sldId id="267" r:id="rId39"/>
    <p:sldId id="271" r:id="rId40"/>
    <p:sldId id="273" r:id="rId41"/>
    <p:sldId id="391" r:id="rId42"/>
    <p:sldId id="280" r:id="rId43"/>
    <p:sldId id="281" r:id="rId44"/>
    <p:sldId id="285" r:id="rId45"/>
  </p:sldIdLst>
  <p:sldSz cx="9144000" cy="5143500" type="screen16x9"/>
  <p:notesSz cx="6858000" cy="9144000"/>
  <p:embeddedFontLst>
    <p:embeddedFont>
      <p:font typeface="Arial Bold" panose="020B0704020202020204" pitchFamily="34" charset="0"/>
      <p:bold r:id="rId47"/>
    </p:embeddedFont>
    <p:embeddedFont>
      <p:font typeface="Calibri" panose="020F0502020204030204" pitchFamily="34" charset="0"/>
      <p:regular r:id="rId48"/>
      <p:bold r:id="rId49"/>
      <p:italic r:id="rId50"/>
      <p:boldItalic r:id="rId51"/>
    </p:embeddedFont>
    <p:embeddedFont>
      <p:font typeface="Roboto" panose="02000000000000000000" pitchFamily="2" charset="0"/>
      <p:regular r:id="rId52"/>
      <p:bold r:id="rId53"/>
      <p:italic r:id="rId54"/>
      <p:boldItalic r:id="rId55"/>
    </p:embeddedFont>
    <p:embeddedFont>
      <p:font typeface="Roboto Slab" pitchFamily="2" charset="0"/>
      <p:regular r:id="rId56"/>
      <p:bold r:id="rId57"/>
    </p:embeddedFont>
  </p:embeddedFontLst>
  <p:custDataLst>
    <p:tags r:id="rId5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785" autoAdjust="0"/>
  </p:normalViewPr>
  <p:slideViewPr>
    <p:cSldViewPr snapToGrid="0">
      <p:cViewPr varScale="1">
        <p:scale>
          <a:sx n="89" d="100"/>
          <a:sy n="89" d="100"/>
        </p:scale>
        <p:origin x="39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7.fntdata"/><Relationship Id="rId58" Type="http://schemas.openxmlformats.org/officeDocument/2006/relationships/tags" Target="tags/tag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 Target="slides/slide6.xml"/><Relationship Id="rId51" Type="http://schemas.openxmlformats.org/officeDocument/2006/relationships/font" Target="fonts/font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8.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6.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933690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Chaotic development process</a:t>
            </a:r>
          </a:p>
          <a:p>
            <a:r>
              <a:rPr lang="en-GB" dirty="0"/>
              <a:t>Unstable requirements</a:t>
            </a:r>
          </a:p>
          <a:p>
            <a:r>
              <a:rPr lang="en-GB" dirty="0"/>
              <a:t>Omitted Activities</a:t>
            </a:r>
          </a:p>
          <a:p>
            <a:r>
              <a:rPr lang="en-GB" dirty="0"/>
              <a:t>Unfounded Optimism</a:t>
            </a:r>
          </a:p>
        </p:txBody>
      </p:sp>
    </p:spTree>
    <p:extLst>
      <p:ext uri="{BB962C8B-B14F-4D97-AF65-F5344CB8AC3E}">
        <p14:creationId xmlns:p14="http://schemas.microsoft.com/office/powerpoint/2010/main" val="800801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GB" dirty="0"/>
              <a:t>Software Process Model-</a:t>
            </a:r>
            <a:r>
              <a:rPr lang="en-GB" sz="1800" b="0" i="0" u="none" strike="noStrike" baseline="0" dirty="0">
                <a:latin typeface="BerkeleyOldITC-Book"/>
              </a:rPr>
              <a:t>The percentage of requirements (Agile vs Sequential) they define early in the project compared to the percentage they define after construction is underway.</a:t>
            </a:r>
            <a:endParaRPr lang="en-GB" dirty="0"/>
          </a:p>
        </p:txBody>
      </p:sp>
    </p:spTree>
    <p:extLst>
      <p:ext uri="{BB962C8B-B14F-4D97-AF65-F5344CB8AC3E}">
        <p14:creationId xmlns:p14="http://schemas.microsoft.com/office/powerpoint/2010/main" val="1834378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GB" sz="1800" b="0" i="0" u="none" strike="noStrike" baseline="0" dirty="0">
                <a:latin typeface="BerkeleyOldITC-Book"/>
              </a:rPr>
              <a:t>Decomposition is the practice of separating an estimate into multiple pieces, and then recombining the individual estimates into an aggregate estimate. This estimation approach is also known as “bottom up,” “micro-estimation,” “module build up,” “by engineering procedure,”.</a:t>
            </a:r>
          </a:p>
          <a:p>
            <a:pPr algn="l"/>
            <a:r>
              <a:rPr lang="en-GB" sz="1800" b="0" i="0" u="none" strike="noStrike" baseline="0" dirty="0">
                <a:latin typeface="BerkeleyOldITC-Book"/>
              </a:rPr>
              <a:t>Estimation by analogy- Using previous estimation of similar projects.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dirty="0"/>
              <a:t>Standardised Estimation- Based on particular project.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dirty="0">
                <a:latin typeface="Times New Roman" panose="02020603050405020304" pitchFamily="18" charset="0"/>
                <a:cs typeface="Times New Roman" panose="02020603050405020304" pitchFamily="18" charset="0"/>
              </a:rPr>
              <a:t>Wideband Delphi- </a:t>
            </a:r>
            <a:r>
              <a:rPr lang="en-GB" b="0" i="0" dirty="0">
                <a:solidFill>
                  <a:srgbClr val="374151"/>
                </a:solidFill>
                <a:effectLst/>
                <a:latin typeface="Söhne"/>
              </a:rPr>
              <a:t>It is a structured and iterative consensus-based estimation technique.</a:t>
            </a:r>
            <a:endParaRPr lang="en-GB" dirty="0">
              <a:latin typeface="Times New Roman" panose="02020603050405020304" pitchFamily="18" charset="0"/>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GB" dirty="0"/>
          </a:p>
          <a:p>
            <a:pPr algn="l"/>
            <a:endParaRPr lang="en-GB" dirty="0"/>
          </a:p>
        </p:txBody>
      </p:sp>
    </p:spTree>
    <p:extLst>
      <p:ext uri="{BB962C8B-B14F-4D97-AF65-F5344CB8AC3E}">
        <p14:creationId xmlns:p14="http://schemas.microsoft.com/office/powerpoint/2010/main" val="3978856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fontAlgn="auto">
              <a:spcBef>
                <a:spcPts val="0"/>
              </a:spcBef>
              <a:spcAft>
                <a:spcPts val="0"/>
              </a:spcAft>
              <a:buFont typeface="Arial" pitchFamily="34" charset="0"/>
              <a:buNone/>
              <a:defRPr/>
            </a:pPr>
            <a:endParaRPr lang="en-US" dirty="0"/>
          </a:p>
          <a:p>
            <a:pPr marL="171450" indent="-171450" eaLnBrk="1" fontAlgn="auto">
              <a:spcBef>
                <a:spcPts val="0"/>
              </a:spcBef>
              <a:spcAft>
                <a:spcPts val="0"/>
              </a:spcAft>
              <a:buFont typeface="Arial" pitchFamily="34" charset="0"/>
              <a:buChar char="•"/>
              <a:defRPr/>
            </a:pPr>
            <a:r>
              <a:rPr lang="en-US" dirty="0"/>
              <a:t>The estimated cost for each specific activity can include the following elements:	</a:t>
            </a:r>
          </a:p>
          <a:p>
            <a:pPr marL="628650" lvl="1" indent="-171450" eaLnBrk="1" fontAlgn="auto">
              <a:spcBef>
                <a:spcPts val="0"/>
              </a:spcBef>
              <a:spcAft>
                <a:spcPts val="0"/>
              </a:spcAft>
              <a:buFont typeface="Arial" pitchFamily="34" charset="0"/>
              <a:buChar char="•"/>
              <a:defRPr/>
            </a:pPr>
            <a:r>
              <a:rPr lang="en-US" dirty="0"/>
              <a:t>Labor: Estimated costs for the various classifications of people who are expected to work on the project</a:t>
            </a:r>
          </a:p>
          <a:p>
            <a:pPr marL="1085850" lvl="2" indent="-171450" eaLnBrk="1" fontAlgn="auto">
              <a:spcBef>
                <a:spcPts val="0"/>
              </a:spcBef>
              <a:spcAft>
                <a:spcPts val="0"/>
              </a:spcAft>
              <a:buFont typeface="Arial" pitchFamily="34" charset="0"/>
              <a:buChar char="•"/>
              <a:defRPr/>
            </a:pPr>
            <a:r>
              <a:rPr lang="en-US" dirty="0"/>
              <a:t>Are based on the estimated work time (not necessarily the same as the activity estimated duration) and the dollar labor rate for each person or classification</a:t>
            </a:r>
          </a:p>
          <a:p>
            <a:pPr marL="628650" lvl="1" indent="-171450" eaLnBrk="1" fontAlgn="auto">
              <a:spcBef>
                <a:spcPts val="0"/>
              </a:spcBef>
              <a:spcAft>
                <a:spcPts val="0"/>
              </a:spcAft>
              <a:buFont typeface="Arial" pitchFamily="34" charset="0"/>
              <a:buChar char="•"/>
              <a:defRPr/>
            </a:pPr>
            <a:r>
              <a:rPr lang="en-US" dirty="0"/>
              <a:t>Materials: Are the estimated costs of materials that the project team or contractor needs to purchase for the project</a:t>
            </a:r>
          </a:p>
          <a:p>
            <a:pPr marL="628650" lvl="1" indent="-171450" eaLnBrk="1" fontAlgn="auto">
              <a:spcBef>
                <a:spcPts val="0"/>
              </a:spcBef>
              <a:spcAft>
                <a:spcPts val="0"/>
              </a:spcAft>
              <a:buFont typeface="Arial" pitchFamily="34" charset="0"/>
              <a:buChar char="•"/>
              <a:defRPr/>
            </a:pPr>
            <a:r>
              <a:rPr lang="en-US" dirty="0"/>
              <a:t>Equipment: The equipment that must be purchased as part of the project</a:t>
            </a:r>
          </a:p>
          <a:p>
            <a:pPr marL="628650" lvl="1" indent="-171450" eaLnBrk="1" fontAlgn="auto">
              <a:spcBef>
                <a:spcPts val="0"/>
              </a:spcBef>
              <a:spcAft>
                <a:spcPts val="0"/>
              </a:spcAft>
              <a:buFont typeface="Arial" pitchFamily="34" charset="0"/>
              <a:buChar char="•"/>
              <a:defRPr/>
            </a:pPr>
            <a:r>
              <a:rPr lang="en-US" dirty="0"/>
              <a:t>Facilities: Special facilities or additional space for the project team; for security reasons; to store materials; or to build, assemble, and test the project end item (deliverable)</a:t>
            </a:r>
          </a:p>
          <a:p>
            <a:pPr marL="628650" lvl="1" indent="-171450" eaLnBrk="1" fontAlgn="auto">
              <a:spcBef>
                <a:spcPts val="0"/>
              </a:spcBef>
              <a:spcAft>
                <a:spcPts val="0"/>
              </a:spcAft>
              <a:buFont typeface="Arial" pitchFamily="34" charset="0"/>
              <a:buChar char="•"/>
              <a:defRPr/>
            </a:pPr>
            <a:r>
              <a:rPr lang="en-US" dirty="0"/>
              <a:t>Subcontractors and consultants: Are outsourced when project teams or contractors do not have the expertise or resources to conduct certain project tasks</a:t>
            </a:r>
          </a:p>
          <a:p>
            <a:pPr marL="628650" lvl="1" indent="-171450" eaLnBrk="1" fontAlgn="auto">
              <a:spcBef>
                <a:spcPts val="0"/>
              </a:spcBef>
              <a:spcAft>
                <a:spcPts val="0"/>
              </a:spcAft>
              <a:buFont typeface="Arial" pitchFamily="34" charset="0"/>
              <a:buChar char="•"/>
              <a:defRPr/>
            </a:pPr>
            <a:r>
              <a:rPr lang="en-US" dirty="0"/>
              <a:t>Travel: Travel (other than local travel) may be required during the project</a:t>
            </a:r>
          </a:p>
          <a:p>
            <a:pPr marL="628650" lvl="1" indent="-171450" eaLnBrk="1" fontAlgn="auto">
              <a:spcBef>
                <a:spcPts val="0"/>
              </a:spcBef>
              <a:spcAft>
                <a:spcPts val="0"/>
              </a:spcAft>
              <a:buFont typeface="Arial" pitchFamily="34" charset="0"/>
              <a:buChar char="•"/>
              <a:defRPr/>
            </a:pPr>
            <a:r>
              <a:rPr lang="en-US" dirty="0"/>
              <a:t>Contingency (also referred to as reserves): Funds set aside to cover unexpected situations that may come up during the project</a:t>
            </a:r>
          </a:p>
          <a:p>
            <a:pPr marL="1085850" lvl="2" indent="-171450" eaLnBrk="1" fontAlgn="auto">
              <a:spcBef>
                <a:spcPts val="0"/>
              </a:spcBef>
              <a:spcAft>
                <a:spcPts val="0"/>
              </a:spcAft>
              <a:buFont typeface="Arial" pitchFamily="34" charset="0"/>
              <a:buChar char="•"/>
              <a:defRPr/>
            </a:pPr>
            <a:r>
              <a:rPr lang="en-US" dirty="0"/>
              <a:t>Such as items that may have been overlooked when the initial project scope was defined, activities that may have to be redone because they may not work the first time (redesigns), or a high probability or high impact risk that may occur</a:t>
            </a:r>
          </a:p>
          <a:p>
            <a:pPr marL="171450" indent="-171450" eaLnBrk="1" fontAlgn="auto">
              <a:spcBef>
                <a:spcPts val="0"/>
              </a:spcBef>
              <a:spcAft>
                <a:spcPts val="0"/>
              </a:spcAft>
              <a:buFont typeface="Arial" pitchFamily="34" charset="0"/>
              <a:buChar char="•"/>
              <a:defRPr/>
            </a:pPr>
            <a:r>
              <a:rPr lang="en-US" dirty="0"/>
              <a:t>There are a number of good practices that project managers should keep in mind when estimating costs</a:t>
            </a:r>
          </a:p>
          <a:p>
            <a:pPr marL="628650" lvl="1" indent="-171450">
              <a:buFont typeface="Arial" pitchFamily="34" charset="0"/>
              <a:buChar char="•"/>
              <a:defRPr/>
            </a:pPr>
            <a:r>
              <a:rPr lang="en-US" dirty="0"/>
              <a:t>Have the person responsible for the task estimate costs</a:t>
            </a:r>
          </a:p>
          <a:p>
            <a:pPr marL="628650" lvl="1" indent="-171450">
              <a:buFont typeface="Arial" pitchFamily="34" charset="0"/>
              <a:buChar char="•"/>
              <a:defRPr/>
            </a:pPr>
            <a:r>
              <a:rPr lang="en-US" dirty="0"/>
              <a:t>Use historical data to inform the current project because you can learn from past projects’ mistakes</a:t>
            </a:r>
          </a:p>
          <a:p>
            <a:pPr marL="628650" lvl="1" indent="-171450">
              <a:buFont typeface="Arial" pitchFamily="34" charset="0"/>
              <a:buChar char="•"/>
              <a:defRPr/>
            </a:pPr>
            <a:r>
              <a:rPr lang="en-US" dirty="0"/>
              <a:t>Be reasonable and realistic</a:t>
            </a:r>
          </a:p>
          <a:p>
            <a:pPr marL="628650" lvl="1" indent="-171450">
              <a:buFont typeface="Arial" pitchFamily="34" charset="0"/>
              <a:buChar char="•"/>
              <a:defRPr/>
            </a:pPr>
            <a:r>
              <a:rPr lang="en-US" dirty="0"/>
              <a:t>Estimate near-term activities as accurately as possible</a:t>
            </a:r>
          </a:p>
          <a:p>
            <a:pPr marL="1085850" lvl="2" indent="-171450" eaLnBrk="1" fontAlgn="auto">
              <a:spcBef>
                <a:spcPts val="0"/>
              </a:spcBef>
              <a:spcAft>
                <a:spcPts val="0"/>
              </a:spcAft>
              <a:buFont typeface="Arial" pitchFamily="34" charset="0"/>
              <a:buChar char="•"/>
              <a:defRPr/>
            </a:pPr>
            <a:r>
              <a:rPr lang="en-US" dirty="0"/>
              <a:t>Although, at the beginning of the project, it may not be possible to estimate the costs for all activities with a high degree of confidence regarding accuracy. </a:t>
            </a:r>
          </a:p>
          <a:p>
            <a:pPr marL="171450" indent="-171450" eaLnBrk="1" fontAlgn="auto">
              <a:spcBef>
                <a:spcPts val="0"/>
              </a:spcBef>
              <a:spcAft>
                <a:spcPts val="0"/>
              </a:spcAft>
              <a:buFont typeface="Arial" pitchFamily="34" charset="0"/>
              <a:buChar char="•"/>
              <a:defRPr/>
            </a:pPr>
            <a:r>
              <a:rPr lang="en-US" dirty="0"/>
              <a:t>This is especially true for longer-term projects</a:t>
            </a:r>
          </a:p>
          <a:p>
            <a:pPr marL="628650" lvl="1" indent="-171450">
              <a:buFont typeface="Arial" pitchFamily="34" charset="0"/>
              <a:buChar char="•"/>
              <a:defRPr/>
            </a:pPr>
            <a:r>
              <a:rPr lang="en-US" dirty="0"/>
              <a:t>Elaborate other costs as additional information becomes available</a:t>
            </a:r>
          </a:p>
          <a:p>
            <a:endParaRPr lang="en-GB" dirty="0"/>
          </a:p>
        </p:txBody>
      </p:sp>
    </p:spTree>
    <p:extLst>
      <p:ext uri="{BB962C8B-B14F-4D97-AF65-F5344CB8AC3E}">
        <p14:creationId xmlns:p14="http://schemas.microsoft.com/office/powerpoint/2010/main" val="3617680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The cumulative budgeted cost (CBC) is the amount that was budgeted to accomplish the work that was scheduled to be performed up to that point in time</a:t>
            </a:r>
            <a:endParaRPr lang="en-GB" dirty="0"/>
          </a:p>
        </p:txBody>
      </p:sp>
    </p:spTree>
    <p:extLst>
      <p:ext uri="{BB962C8B-B14F-4D97-AF65-F5344CB8AC3E}">
        <p14:creationId xmlns:p14="http://schemas.microsoft.com/office/powerpoint/2010/main" val="1998334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7665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67332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ZA" dirty="0"/>
          </a:p>
        </p:txBody>
      </p:sp>
      <p:sp>
        <p:nvSpPr>
          <p:cNvPr id="4" name="Slide Number Placeholder 3"/>
          <p:cNvSpPr>
            <a:spLocks noGrp="1"/>
          </p:cNvSpPr>
          <p:nvPr>
            <p:ph type="sldNum" sz="quarter" idx="10"/>
          </p:nvPr>
        </p:nvSpPr>
        <p:spPr/>
        <p:txBody>
          <a:bodyPr/>
          <a:lstStyle/>
          <a:p>
            <a:fld id="{DA140BDD-AB7E-4C0B-9B8A-4DFAD02E8A1A}" type="slidenum">
              <a:rPr lang="en-ZA" smtClean="0"/>
              <a:t>36</a:t>
            </a:fld>
            <a:endParaRPr lang="en-Z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ZA" dirty="0"/>
              <a:t>Show the sequence and relationships among activities necessary to finish a project.</a:t>
            </a:r>
          </a:p>
          <a:p>
            <a:r>
              <a:rPr lang="en-ZA" dirty="0"/>
              <a:t>Helps reduce uncertainty in the project by breaking it into small phases that have been properly thought out before starting the work</a:t>
            </a:r>
          </a:p>
          <a:p>
            <a:endParaRPr lang="en-GB" dirty="0"/>
          </a:p>
        </p:txBody>
      </p:sp>
      <p:sp>
        <p:nvSpPr>
          <p:cNvPr id="4" name="Slide Number Placeholder 3"/>
          <p:cNvSpPr>
            <a:spLocks noGrp="1"/>
          </p:cNvSpPr>
          <p:nvPr>
            <p:ph type="sldNum" sz="quarter" idx="5"/>
          </p:nvPr>
        </p:nvSpPr>
        <p:spPr/>
        <p:txBody>
          <a:bodyPr/>
          <a:lstStyle/>
          <a:p>
            <a:fld id="{DA140BDD-AB7E-4C0B-9B8A-4DFAD02E8A1A}" type="slidenum">
              <a:rPr lang="en-ZA" smtClean="0"/>
              <a:t>38</a:t>
            </a:fld>
            <a:endParaRPr lang="en-ZA"/>
          </a:p>
        </p:txBody>
      </p:sp>
    </p:spTree>
    <p:extLst>
      <p:ext uri="{BB962C8B-B14F-4D97-AF65-F5344CB8AC3E}">
        <p14:creationId xmlns:p14="http://schemas.microsoft.com/office/powerpoint/2010/main" val="341551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829195da0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829195da0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29195da00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29195da0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eaLnBrk="1" hangingPunct="1">
              <a:spcBef>
                <a:spcPct val="0"/>
              </a:spcBef>
              <a:buNone/>
              <a:defRPr/>
            </a:pPr>
            <a:r>
              <a:rPr lang="en-US" dirty="0"/>
              <a:t>After studying this chapter, students should know how to:</a:t>
            </a:r>
          </a:p>
          <a:p>
            <a:pPr marL="174296" indent="-174296" eaLnBrk="1">
              <a:spcBef>
                <a:spcPct val="0"/>
              </a:spcBef>
              <a:buFont typeface="Arial" pitchFamily="34" charset="0"/>
              <a:buChar char="•"/>
              <a:defRPr/>
            </a:pPr>
            <a:r>
              <a:rPr lang="en-US" dirty="0"/>
              <a:t>Develop relationships with customers and partners</a:t>
            </a:r>
          </a:p>
          <a:p>
            <a:pPr marL="174296" indent="-174296" eaLnBrk="1">
              <a:spcBef>
                <a:spcPct val="0"/>
              </a:spcBef>
              <a:buFont typeface="Arial" pitchFamily="34" charset="0"/>
              <a:buChar char="•"/>
              <a:defRPr/>
            </a:pPr>
            <a:r>
              <a:rPr lang="en-US" dirty="0"/>
              <a:t>Decide whether to prepare a proposal in response to a customer’s RFP</a:t>
            </a:r>
          </a:p>
          <a:p>
            <a:pPr marL="174296" indent="-174296" eaLnBrk="1">
              <a:spcBef>
                <a:spcPct val="0"/>
              </a:spcBef>
              <a:buFont typeface="Arial" pitchFamily="34" charset="0"/>
              <a:buChar char="•"/>
              <a:defRPr/>
            </a:pPr>
            <a:r>
              <a:rPr lang="en-US" dirty="0"/>
              <a:t>Create a credible proposal</a:t>
            </a:r>
          </a:p>
          <a:p>
            <a:pPr marL="174296" indent="-174296" eaLnBrk="1">
              <a:spcBef>
                <a:spcPct val="0"/>
              </a:spcBef>
              <a:buFont typeface="Arial" pitchFamily="34" charset="0"/>
              <a:buChar char="•"/>
              <a:defRPr/>
            </a:pPr>
            <a:r>
              <a:rPr lang="en-US" dirty="0"/>
              <a:t>Determine a fair and reasonable price for a proposal </a:t>
            </a:r>
          </a:p>
          <a:p>
            <a:pPr marL="174296" indent="-174296" eaLnBrk="1">
              <a:spcBef>
                <a:spcPct val="0"/>
              </a:spcBef>
              <a:buFont typeface="Arial" pitchFamily="34" charset="0"/>
              <a:buChar char="•"/>
              <a:defRPr/>
            </a:pPr>
            <a:r>
              <a:rPr lang="en-US" dirty="0"/>
              <a:t>Discuss how customers evaluate proposals</a:t>
            </a:r>
          </a:p>
          <a:p>
            <a:pPr marL="174296" indent="-174296" eaLnBrk="1">
              <a:spcBef>
                <a:spcPct val="0"/>
              </a:spcBef>
              <a:buFont typeface="Arial" pitchFamily="34" charset="0"/>
              <a:buChar char="•"/>
              <a:defRPr/>
            </a:pPr>
            <a:r>
              <a:rPr lang="en-US" dirty="0"/>
              <a:t>Explain types of contracts and various terms and conditions</a:t>
            </a:r>
          </a:p>
          <a:p>
            <a:pPr marL="174296" indent="-174296" eaLnBrk="1">
              <a:spcBef>
                <a:spcPct val="0"/>
              </a:spcBef>
              <a:buFont typeface="Arial" pitchFamily="34" charset="0"/>
              <a:buChar char="•"/>
              <a:defRPr/>
            </a:pPr>
            <a:r>
              <a:rPr lang="en-US" dirty="0"/>
              <a:t>Measure the success of proposal efforts</a:t>
            </a: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829195da00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829195da00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9908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88234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829195da00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829195da00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29195da00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29195da0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eaLnBrk="1" hangingPunct="1">
              <a:spcBef>
                <a:spcPct val="0"/>
              </a:spcBef>
              <a:buNone/>
              <a:defRPr/>
            </a:pPr>
            <a:r>
              <a:rPr lang="en-US" dirty="0"/>
              <a:t>After studying this chapter, students should know how to:</a:t>
            </a:r>
          </a:p>
          <a:p>
            <a:pPr marL="174296" indent="-174296" eaLnBrk="1">
              <a:spcBef>
                <a:spcPct val="0"/>
              </a:spcBef>
              <a:buFont typeface="Arial" pitchFamily="34" charset="0"/>
              <a:buChar char="•"/>
              <a:defRPr/>
            </a:pPr>
            <a:r>
              <a:rPr lang="en-US" dirty="0"/>
              <a:t>Develop relationships with customers and partners</a:t>
            </a:r>
          </a:p>
          <a:p>
            <a:pPr marL="174296" indent="-174296" eaLnBrk="1">
              <a:spcBef>
                <a:spcPct val="0"/>
              </a:spcBef>
              <a:buFont typeface="Arial" pitchFamily="34" charset="0"/>
              <a:buChar char="•"/>
              <a:defRPr/>
            </a:pPr>
            <a:r>
              <a:rPr lang="en-US" dirty="0"/>
              <a:t>Decide whether to prepare a proposal in response to a customer’s RFP</a:t>
            </a:r>
          </a:p>
          <a:p>
            <a:pPr marL="174296" indent="-174296" eaLnBrk="1">
              <a:spcBef>
                <a:spcPct val="0"/>
              </a:spcBef>
              <a:buFont typeface="Arial" pitchFamily="34" charset="0"/>
              <a:buChar char="•"/>
              <a:defRPr/>
            </a:pPr>
            <a:r>
              <a:rPr lang="en-US" dirty="0"/>
              <a:t>Create a credible proposal</a:t>
            </a:r>
          </a:p>
          <a:p>
            <a:pPr marL="174296" indent="-174296" eaLnBrk="1">
              <a:spcBef>
                <a:spcPct val="0"/>
              </a:spcBef>
              <a:buFont typeface="Arial" pitchFamily="34" charset="0"/>
              <a:buChar char="•"/>
              <a:defRPr/>
            </a:pPr>
            <a:r>
              <a:rPr lang="en-US" dirty="0"/>
              <a:t>Determine a fair and reasonable price for a proposal </a:t>
            </a:r>
          </a:p>
          <a:p>
            <a:pPr marL="174296" indent="-174296" eaLnBrk="1">
              <a:spcBef>
                <a:spcPct val="0"/>
              </a:spcBef>
              <a:buFont typeface="Arial" pitchFamily="34" charset="0"/>
              <a:buChar char="•"/>
              <a:defRPr/>
            </a:pPr>
            <a:r>
              <a:rPr lang="en-US" dirty="0"/>
              <a:t>Discuss how customers evaluate proposals</a:t>
            </a:r>
          </a:p>
          <a:p>
            <a:pPr marL="174296" indent="-174296" eaLnBrk="1">
              <a:spcBef>
                <a:spcPct val="0"/>
              </a:spcBef>
              <a:buFont typeface="Arial" pitchFamily="34" charset="0"/>
              <a:buChar char="•"/>
              <a:defRPr/>
            </a:pPr>
            <a:r>
              <a:rPr lang="en-US" dirty="0"/>
              <a:t>Explain types of contracts and various terms and conditions</a:t>
            </a:r>
          </a:p>
          <a:p>
            <a:pPr marL="174296" indent="-174296" eaLnBrk="1">
              <a:spcBef>
                <a:spcPct val="0"/>
              </a:spcBef>
              <a:buFont typeface="Arial" pitchFamily="34" charset="0"/>
              <a:buChar char="•"/>
              <a:defRPr/>
            </a:pPr>
            <a:r>
              <a:rPr lang="en-US" dirty="0"/>
              <a:t>Measure the success of proposal efforts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0297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defRPr/>
            </a:pPr>
            <a:r>
              <a:rPr lang="en-US" b="1" u="sng" dirty="0"/>
              <a:t>Define Project Scope</a:t>
            </a:r>
          </a:p>
          <a:p>
            <a:pPr marL="174296" indent="-174296">
              <a:buFont typeface="Arial" pitchFamily="34" charset="0"/>
              <a:buChar char="•"/>
              <a:defRPr/>
            </a:pPr>
            <a:r>
              <a:rPr lang="en-US" dirty="0"/>
              <a:t>The </a:t>
            </a:r>
            <a:r>
              <a:rPr lang="en-US" i="1" dirty="0"/>
              <a:t>project scope </a:t>
            </a:r>
            <a:r>
              <a:rPr lang="en-US" dirty="0"/>
              <a:t>defines what needs to be done.</a:t>
            </a:r>
          </a:p>
          <a:p>
            <a:pPr marL="639086" lvl="1" indent="-174296">
              <a:buFont typeface="Arial" pitchFamily="34" charset="0"/>
              <a:buChar char="•"/>
              <a:defRPr/>
            </a:pPr>
            <a:r>
              <a:rPr lang="en-US" dirty="0"/>
              <a:t>A </a:t>
            </a:r>
            <a:r>
              <a:rPr lang="en-US" i="1" dirty="0"/>
              <a:t>project scope document </a:t>
            </a:r>
            <a:r>
              <a:rPr lang="en-US" dirty="0"/>
              <a:t>includes many of the items contained in the project charter, RFP, or contractor’s proposal, but in much greater detail. The document is valuable for establishing a common understanding among project stakeholders regarding the scope of the project.</a:t>
            </a:r>
          </a:p>
          <a:p>
            <a:pPr marL="174296" indent="-174296">
              <a:buFont typeface="Arial" pitchFamily="34" charset="0"/>
              <a:buChar char="•"/>
              <a:defRPr/>
            </a:pPr>
            <a:r>
              <a:rPr lang="en-US" b="1" dirty="0"/>
              <a:t>The project scope document usually contains the following sections:</a:t>
            </a:r>
          </a:p>
          <a:p>
            <a:pPr marL="639086" lvl="1" indent="-174296">
              <a:buFont typeface="Arial" pitchFamily="34" charset="0"/>
              <a:buChar char="•"/>
              <a:defRPr/>
            </a:pPr>
            <a:r>
              <a:rPr lang="en-US" i="1" dirty="0"/>
              <a:t>Customer requirements </a:t>
            </a:r>
            <a:r>
              <a:rPr lang="en-US" dirty="0"/>
              <a:t>define the functional or performance specifications for the project’s end product and other project deliverables.</a:t>
            </a:r>
          </a:p>
          <a:p>
            <a:pPr marL="1103875" lvl="2" indent="-174296">
              <a:buFont typeface="Arial" pitchFamily="34" charset="0"/>
              <a:buChar char="•"/>
              <a:defRPr/>
            </a:pPr>
            <a:r>
              <a:rPr lang="en-US" dirty="0"/>
              <a:t>It should also include or reference applicable technical specifications, standards, and codes that must be used and met regarding quality and performance of the project work and deliverables.</a:t>
            </a:r>
          </a:p>
          <a:p>
            <a:pPr marL="639086" lvl="1" indent="-174296">
              <a:buFont typeface="Arial" pitchFamily="34" charset="0"/>
              <a:buChar char="•"/>
              <a:defRPr/>
            </a:pPr>
            <a:r>
              <a:rPr lang="en-US" i="1" dirty="0"/>
              <a:t>Statement of Work (SOW) </a:t>
            </a:r>
            <a:r>
              <a:rPr lang="en-US" dirty="0"/>
              <a:t>defines the major tasks or work elements that will need to be performed to accomplish the work that needs to be done and produce all the project deliverables.</a:t>
            </a:r>
          </a:p>
          <a:p>
            <a:pPr marL="639086" lvl="1" indent="-174296">
              <a:buFont typeface="Arial" pitchFamily="34" charset="0"/>
              <a:buChar char="•"/>
              <a:defRPr/>
            </a:pPr>
            <a:r>
              <a:rPr lang="en-US" i="1" dirty="0"/>
              <a:t>Deliverables</a:t>
            </a:r>
            <a:r>
              <a:rPr lang="en-US" dirty="0"/>
              <a:t> are the products or outputs that the project team or contractor will produce and provide to the customer during and at the completion of the performance of the project.</a:t>
            </a:r>
          </a:p>
          <a:p>
            <a:pPr marL="639086" lvl="1" indent="-174296">
              <a:buFont typeface="Arial" pitchFamily="34" charset="0"/>
              <a:buChar char="•"/>
              <a:defRPr/>
            </a:pPr>
            <a:r>
              <a:rPr lang="en-US" i="1" dirty="0"/>
              <a:t>Acceptance criteria</a:t>
            </a:r>
            <a:r>
              <a:rPr lang="en-US" dirty="0"/>
              <a:t> for all project deliverables must be described in greater detail than what is stated in the project charter or request for proposal</a:t>
            </a:r>
          </a:p>
          <a:p>
            <a:pPr marL="639086" lvl="1" indent="-174296">
              <a:buFont typeface="Arial" pitchFamily="34" charset="0"/>
              <a:buChar char="•"/>
              <a:defRPr/>
            </a:pPr>
            <a:r>
              <a:rPr lang="en-US" i="1" dirty="0"/>
              <a:t>Work Breakdown Structure (WBS)</a:t>
            </a:r>
            <a:r>
              <a:rPr lang="en-US" dirty="0"/>
              <a:t> is a hierarchical decomposition of the project work scope into work packages that produce the project deliverables.</a:t>
            </a:r>
          </a:p>
          <a:p>
            <a:endParaRPr lang="en-GB" dirty="0"/>
          </a:p>
        </p:txBody>
      </p:sp>
    </p:spTree>
    <p:extLst>
      <p:ext uri="{BB962C8B-B14F-4D97-AF65-F5344CB8AC3E}">
        <p14:creationId xmlns:p14="http://schemas.microsoft.com/office/powerpoint/2010/main" val="3363469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following is an example of a control --“We must limit the cost of the next release to $2 million, because that’s the maximum budget we have for that release.”</a:t>
            </a:r>
          </a:p>
        </p:txBody>
      </p:sp>
    </p:spTree>
    <p:extLst>
      <p:ext uri="{BB962C8B-B14F-4D97-AF65-F5344CB8AC3E}">
        <p14:creationId xmlns:p14="http://schemas.microsoft.com/office/powerpoint/2010/main" val="142824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Events that happen during the project nearly always invalidate the assumptions that were used to estimate the project in the first place. F</a:t>
            </a:r>
          </a:p>
        </p:txBody>
      </p:sp>
    </p:spTree>
    <p:extLst>
      <p:ext uri="{BB962C8B-B14F-4D97-AF65-F5344CB8AC3E}">
        <p14:creationId xmlns:p14="http://schemas.microsoft.com/office/powerpoint/2010/main" val="1354001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en-GB" sz="1800" b="0" i="0" u="none" strike="noStrike" baseline="0" dirty="0">
                <a:latin typeface="Segoe"/>
              </a:rPr>
              <a:t>Don’t intentionally underestimate. The penalty for underestimation is more severe than the penalty for overestimation. </a:t>
            </a:r>
          </a:p>
          <a:p>
            <a:pPr marL="158750" indent="0" algn="l">
              <a:buNone/>
            </a:pPr>
            <a:r>
              <a:rPr lang="en-GB" sz="1800" b="0" i="0" u="none" strike="noStrike" baseline="0" dirty="0">
                <a:latin typeface="Segoe"/>
              </a:rPr>
              <a:t>Address concerns about overestimation through planning and control, not by biasing your estimates.</a:t>
            </a:r>
            <a:endParaRPr lang="en-GB" dirty="0"/>
          </a:p>
        </p:txBody>
      </p:sp>
    </p:spTree>
    <p:extLst>
      <p:ext uri="{BB962C8B-B14F-4D97-AF65-F5344CB8AC3E}">
        <p14:creationId xmlns:p14="http://schemas.microsoft.com/office/powerpoint/2010/main" val="23402549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5"/>
        <p:cNvGrpSpPr/>
        <p:nvPr/>
      </p:nvGrpSpPr>
      <p:grpSpPr>
        <a:xfrm>
          <a:off x="0" y="0"/>
          <a:ext cx="0" cy="0"/>
          <a:chOff x="0" y="0"/>
          <a:chExt cx="0" cy="0"/>
        </a:xfrm>
      </p:grpSpPr>
      <p:cxnSp>
        <p:nvCxnSpPr>
          <p:cNvPr id="16" name="Google Shape;16;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7" name="Google Shape;17;p3"/>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a:spcBef>
                <a:spcPts val="0"/>
              </a:spcBef>
              <a:spcAft>
                <a:spcPts val="0"/>
              </a:spcAft>
              <a:buClr>
                <a:srgbClr val="2D2D2B"/>
              </a:buClr>
              <a:buSzPts val="4600"/>
              <a:buNone/>
              <a:defRPr sz="4600" b="1">
                <a:solidFill>
                  <a:srgbClr val="2D2D2B"/>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pic>
        <p:nvPicPr>
          <p:cNvPr id="19" name="Google Shape;19;p3"/>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4640BD-C36D-166B-A464-766AA50D5BF7}"/>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367798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fld id="{527BEFEA-96C4-4A46-A3B7-7CC6B5E52E2F}" type="datetimeFigureOut">
              <a:rPr lang="en-ZA" smtClean="0"/>
              <a:pPr/>
              <a:t>2024/01/26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FE977A5-4CF5-4103-880B-FFE8D412BD63}" type="slidenum">
              <a:rPr lang="en-ZA" smtClean="0"/>
              <a:pPr/>
              <a:t>‹#›</a:t>
            </a:fld>
            <a:endParaRPr lang="en-ZA"/>
          </a:p>
        </p:txBody>
      </p:sp>
    </p:spTree>
    <p:extLst>
      <p:ext uri="{BB962C8B-B14F-4D97-AF65-F5344CB8AC3E}">
        <p14:creationId xmlns:p14="http://schemas.microsoft.com/office/powerpoint/2010/main" val="1983513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7BEFEA-96C4-4A46-A3B7-7CC6B5E52E2F}" type="datetimeFigureOut">
              <a:rPr lang="en-ZA" smtClean="0"/>
              <a:pPr/>
              <a:t>2024/01/26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FE977A5-4CF5-4103-880B-FFE8D412BD63}" type="slidenum">
              <a:rPr lang="en-ZA" smtClean="0"/>
              <a:pPr/>
              <a:t>‹#›</a:t>
            </a:fld>
            <a:endParaRPr lang="en-ZA"/>
          </a:p>
        </p:txBody>
      </p:sp>
    </p:spTree>
    <p:extLst>
      <p:ext uri="{BB962C8B-B14F-4D97-AF65-F5344CB8AC3E}">
        <p14:creationId xmlns:p14="http://schemas.microsoft.com/office/powerpoint/2010/main" val="3961142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Title Slide">
    <p:bg>
      <p:bgPr>
        <a:solidFill>
          <a:schemeClr val="tx1"/>
        </a:solidFill>
        <a:effectLst/>
      </p:bgPr>
    </p:bg>
    <p:spTree>
      <p:nvGrpSpPr>
        <p:cNvPr id="1" name=""/>
        <p:cNvGrpSpPr/>
        <p:nvPr/>
      </p:nvGrpSpPr>
      <p:grpSpPr>
        <a:xfrm>
          <a:off x="0" y="0"/>
          <a:ext cx="0" cy="0"/>
          <a:chOff x="0" y="0"/>
          <a:chExt cx="0" cy="0"/>
        </a:xfrm>
      </p:grpSpPr>
      <p:cxnSp>
        <p:nvCxnSpPr>
          <p:cNvPr id="10" name="Straight Connector 9"/>
          <p:cNvCxnSpPr/>
          <p:nvPr/>
        </p:nvCxnSpPr>
        <p:spPr>
          <a:xfrm>
            <a:off x="364331" y="365756"/>
            <a:ext cx="89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34710" y="365756"/>
            <a:ext cx="73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ctrTitle" hasCustomPrompt="1"/>
          </p:nvPr>
        </p:nvSpPr>
        <p:spPr>
          <a:xfrm>
            <a:off x="1359454" y="1067786"/>
            <a:ext cx="5727146" cy="1381501"/>
          </a:xfrm>
        </p:spPr>
        <p:txBody>
          <a:bodyPr anchor="t">
            <a:noAutofit/>
          </a:bodyPr>
          <a:lstStyle>
            <a:lvl1pPr algn="l">
              <a:lnSpc>
                <a:spcPct val="80000"/>
              </a:lnSpc>
              <a:defRPr sz="5250" kern="1200" spc="0" baseline="0">
                <a:solidFill>
                  <a:schemeClr val="tx2"/>
                </a:solidFill>
                <a:latin typeface="Arial" panose="020B0604020202020204" pitchFamily="34" charset="0"/>
                <a:ea typeface="Sharp Sans No1 Extrabold" pitchFamily="50" charset="0"/>
                <a:cs typeface="Arial" panose="020B0604020202020204" pitchFamily="34" charset="0"/>
              </a:defRPr>
            </a:lvl1pPr>
          </a:lstStyle>
          <a:p>
            <a:r>
              <a:rPr lang="en-GB" dirty="0"/>
              <a:t>THIS TITLE</a:t>
            </a:r>
          </a:p>
        </p:txBody>
      </p:sp>
      <p:sp>
        <p:nvSpPr>
          <p:cNvPr id="12" name="Subtitle 2"/>
          <p:cNvSpPr>
            <a:spLocks noGrp="1"/>
          </p:cNvSpPr>
          <p:nvPr>
            <p:ph type="subTitle" idx="1"/>
          </p:nvPr>
        </p:nvSpPr>
        <p:spPr>
          <a:xfrm>
            <a:off x="1359454" y="2554426"/>
            <a:ext cx="3086100" cy="1241822"/>
          </a:xfrm>
        </p:spPr>
        <p:txBody>
          <a:bodyPr>
            <a:normAutofit/>
          </a:bodyPr>
          <a:lstStyle>
            <a:lvl1pPr marL="0" indent="0" algn="l">
              <a:buNone/>
              <a:defRPr sz="1725" spc="0" baseline="0">
                <a:solidFill>
                  <a:schemeClr val="bg1"/>
                </a:solidFill>
                <a:latin typeface="Arial" panose="020B0604020202020204" pitchFamily="34" charset="0"/>
                <a:ea typeface="Sharp Sans No1 Book" pitchFamily="50"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sp>
        <p:nvSpPr>
          <p:cNvPr id="7" name="Right Triangle 6"/>
          <p:cNvSpPr/>
          <p:nvPr/>
        </p:nvSpPr>
        <p:spPr>
          <a:xfrm rot="16200000">
            <a:off x="6449786" y="2449286"/>
            <a:ext cx="2694215" cy="2694215"/>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rgbClr val="FFFFFF"/>
              </a:solidFill>
              <a:latin typeface="Arial" panose="020B0604020202020204" pitchFamily="34" charset="0"/>
              <a:cs typeface="Arial" panose="020B0604020202020204" pitchFamily="34" charset="0"/>
            </a:endParaRPr>
          </a:p>
        </p:txBody>
      </p:sp>
      <p:sp>
        <p:nvSpPr>
          <p:cNvPr id="16" name="Date Placeholder 3"/>
          <p:cNvSpPr>
            <a:spLocks noGrp="1"/>
          </p:cNvSpPr>
          <p:nvPr>
            <p:ph type="dt" sz="half" idx="10"/>
          </p:nvPr>
        </p:nvSpPr>
        <p:spPr>
          <a:xfrm>
            <a:off x="296527" y="381062"/>
            <a:ext cx="955119" cy="273844"/>
          </a:xfrm>
          <a:prstGeom prst="rect">
            <a:avLst/>
          </a:prstGeom>
        </p:spPr>
        <p:txBody>
          <a:bodyPr/>
          <a:lstStyle>
            <a:lvl1pPr>
              <a:defRPr sz="675">
                <a:solidFill>
                  <a:schemeClr val="bg1"/>
                </a:solidFill>
                <a:latin typeface="Arial" panose="020B0604020202020204" pitchFamily="34" charset="0"/>
                <a:ea typeface="Sharp Sans No1 Book" pitchFamily="50" charset="0"/>
                <a:cs typeface="Arial" panose="020B0604020202020204" pitchFamily="34" charset="0"/>
              </a:defRPr>
            </a:lvl1pPr>
          </a:lstStyle>
          <a:p>
            <a:pPr>
              <a:defRPr/>
            </a:pPr>
            <a:fld id="{ADDDF1D4-88D1-492E-A93F-53CFB47AA5CE}" type="datetimeFigureOut">
              <a:rPr lang="en-US" smtClean="0">
                <a:solidFill>
                  <a:srgbClr val="FFFFFF"/>
                </a:solidFill>
              </a:rPr>
              <a:pPr>
                <a:defRPr/>
              </a:pPr>
              <a:t>1/26/2024</a:t>
            </a:fld>
            <a:endParaRPr lang="en-US">
              <a:solidFill>
                <a:srgbClr val="FFFFFF"/>
              </a:solidFill>
            </a:endParaRPr>
          </a:p>
        </p:txBody>
      </p:sp>
      <p:sp>
        <p:nvSpPr>
          <p:cNvPr id="17" name="Footer Placeholder 3"/>
          <p:cNvSpPr>
            <a:spLocks noGrp="1"/>
          </p:cNvSpPr>
          <p:nvPr>
            <p:ph type="ftr" sz="quarter" idx="11"/>
          </p:nvPr>
        </p:nvSpPr>
        <p:spPr>
          <a:xfrm>
            <a:off x="1359454" y="381062"/>
            <a:ext cx="3086100" cy="273844"/>
          </a:xfrm>
          <a:prstGeom prst="rect">
            <a:avLst/>
          </a:prstGeom>
        </p:spPr>
        <p:txBody>
          <a:bodyPr/>
          <a:lstStyle>
            <a:lvl1pPr algn="l">
              <a:defRPr sz="675">
                <a:solidFill>
                  <a:schemeClr val="bg1"/>
                </a:solidFill>
                <a:latin typeface="Arial" panose="020B0604020202020204" pitchFamily="34" charset="0"/>
                <a:ea typeface="Sharp Sans No1 Book" pitchFamily="50" charset="0"/>
                <a:cs typeface="Arial" panose="020B0604020202020204" pitchFamily="34" charset="0"/>
              </a:defRPr>
            </a:lvl1pPr>
          </a:lstStyle>
          <a:p>
            <a:pPr>
              <a:defRPr/>
            </a:pPr>
            <a:endParaRPr lang="en-US">
              <a:solidFill>
                <a:srgbClr val="FFFFFF"/>
              </a:solidFill>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373" y="4346354"/>
            <a:ext cx="1333028" cy="648000"/>
          </a:xfrm>
          <a:prstGeom prst="rect">
            <a:avLst/>
          </a:prstGeom>
        </p:spPr>
      </p:pic>
    </p:spTree>
    <p:extLst>
      <p:ext uri="{BB962C8B-B14F-4D97-AF65-F5344CB8AC3E}">
        <p14:creationId xmlns:p14="http://schemas.microsoft.com/office/powerpoint/2010/main" val="4292192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4152900"/>
            <a:ext cx="3810000" cy="9906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1" y="316707"/>
            <a:ext cx="5800725" cy="42564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50">
              <a:solidFill>
                <a:srgbClr val="FFFFFF"/>
              </a:solidFill>
            </a:endParaRPr>
          </a:p>
        </p:txBody>
      </p:sp>
      <p:sp>
        <p:nvSpPr>
          <p:cNvPr id="7" name="Rectangle 9"/>
          <p:cNvSpPr/>
          <p:nvPr userDrawn="1"/>
        </p:nvSpPr>
        <p:spPr>
          <a:xfrm>
            <a:off x="8335964" y="3384948"/>
            <a:ext cx="90487" cy="678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50">
              <a:solidFill>
                <a:srgbClr val="FFFFFF"/>
              </a:solidFill>
            </a:endParaRPr>
          </a:p>
        </p:txBody>
      </p:sp>
      <p:cxnSp>
        <p:nvCxnSpPr>
          <p:cNvPr id="8" name="Straight Connector 10"/>
          <p:cNvCxnSpPr/>
          <p:nvPr userDrawn="1"/>
        </p:nvCxnSpPr>
        <p:spPr>
          <a:xfrm rot="10800000" flipV="1">
            <a:off x="6211889" y="3418285"/>
            <a:ext cx="2168525" cy="1376363"/>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11"/>
          <p:cNvSpPr/>
          <p:nvPr userDrawn="1"/>
        </p:nvSpPr>
        <p:spPr>
          <a:xfrm>
            <a:off x="6167439" y="4761310"/>
            <a:ext cx="90487" cy="678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50">
              <a:solidFill>
                <a:srgbClr val="FFFFFF"/>
              </a:solidFill>
            </a:endParaRPr>
          </a:p>
        </p:txBody>
      </p:sp>
      <p:cxnSp>
        <p:nvCxnSpPr>
          <p:cNvPr id="10" name="Straight Connector 12"/>
          <p:cNvCxnSpPr/>
          <p:nvPr userDrawn="1"/>
        </p:nvCxnSpPr>
        <p:spPr>
          <a:xfrm rot="16200000" flipV="1">
            <a:off x="8460384" y="3338315"/>
            <a:ext cx="603647"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5"/>
          <p:cNvCxnSpPr/>
          <p:nvPr userDrawn="1"/>
        </p:nvCxnSpPr>
        <p:spPr>
          <a:xfrm rot="10800000">
            <a:off x="0" y="4594622"/>
            <a:ext cx="6211888" cy="2000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Rectangle 17"/>
          <p:cNvSpPr/>
          <p:nvPr userDrawn="1"/>
        </p:nvSpPr>
        <p:spPr>
          <a:xfrm>
            <a:off x="1917700" y="4627960"/>
            <a:ext cx="90488" cy="666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50">
              <a:solidFill>
                <a:srgbClr val="FFFFFF"/>
              </a:solidFill>
            </a:endParaRPr>
          </a:p>
        </p:txBody>
      </p:sp>
      <p:sp>
        <p:nvSpPr>
          <p:cNvPr id="2" name="Title 1"/>
          <p:cNvSpPr>
            <a:spLocks noGrp="1"/>
          </p:cNvSpPr>
          <p:nvPr>
            <p:ph type="title"/>
          </p:nvPr>
        </p:nvSpPr>
        <p:spPr>
          <a:xfrm>
            <a:off x="607345" y="205979"/>
            <a:ext cx="8079453" cy="857250"/>
          </a:xfrm>
        </p:spPr>
        <p:txBody>
          <a:bodyPr>
            <a:normAutofit/>
          </a:bodyPr>
          <a:lstStyle>
            <a:lvl1pPr algn="l">
              <a:defRPr sz="2100" b="1" i="0">
                <a:solidFill>
                  <a:srgbClr val="11A2C4"/>
                </a:solidFill>
                <a:latin typeface="Arial Bold"/>
                <a:cs typeface="Arial Bold"/>
              </a:defRPr>
            </a:lvl1pPr>
          </a:lstStyle>
          <a:p>
            <a:r>
              <a:rPr lang="en-GB" dirty="0"/>
              <a:t>Click to edit Master title style</a:t>
            </a:r>
            <a:endParaRPr lang="en-US" dirty="0"/>
          </a:p>
        </p:txBody>
      </p:sp>
      <p:sp>
        <p:nvSpPr>
          <p:cNvPr id="26" name="Content Placeholder 2"/>
          <p:cNvSpPr>
            <a:spLocks noGrp="1"/>
          </p:cNvSpPr>
          <p:nvPr>
            <p:ph idx="1"/>
          </p:nvPr>
        </p:nvSpPr>
        <p:spPr>
          <a:xfrm>
            <a:off x="457201" y="1200151"/>
            <a:ext cx="5709951" cy="3394472"/>
          </a:xfrm>
        </p:spPr>
        <p:txBody>
          <a:bodyPr/>
          <a:lstStyle>
            <a:lvl1pPr>
              <a:buClr>
                <a:srgbClr val="11A2C4"/>
              </a:buClr>
              <a:defRPr sz="1800" b="0" i="0">
                <a:solidFill>
                  <a:srgbClr val="6C6F70"/>
                </a:solidFill>
                <a:latin typeface="Arial"/>
                <a:cs typeface="Arial"/>
              </a:defRPr>
            </a:lvl1pPr>
            <a:lvl2pPr>
              <a:buClr>
                <a:srgbClr val="11A2C4"/>
              </a:buClr>
              <a:defRPr sz="1500" b="0" i="0">
                <a:solidFill>
                  <a:srgbClr val="6C6F70"/>
                </a:solidFill>
                <a:latin typeface="Arial"/>
                <a:cs typeface="Arial"/>
              </a:defRPr>
            </a:lvl2pPr>
            <a:lvl3pPr>
              <a:buClr>
                <a:srgbClr val="11A2C4"/>
              </a:buClr>
              <a:defRPr sz="1350" b="0" i="0">
                <a:solidFill>
                  <a:srgbClr val="6C6F70"/>
                </a:solidFill>
                <a:latin typeface="Arial"/>
                <a:cs typeface="Arial"/>
              </a:defRPr>
            </a:lvl3pPr>
            <a:lvl4pPr>
              <a:buClr>
                <a:srgbClr val="11A2C4"/>
              </a:buClr>
              <a:defRPr sz="1200" b="0" i="0">
                <a:solidFill>
                  <a:srgbClr val="6C6F70"/>
                </a:solidFill>
                <a:latin typeface="Arial"/>
                <a:cs typeface="Arial"/>
              </a:defRPr>
            </a:lvl4pPr>
            <a:lvl5pPr>
              <a:buClr>
                <a:srgbClr val="11A2C4"/>
              </a:buClr>
              <a:defRPr sz="1200" b="0" i="0">
                <a:solidFill>
                  <a:srgbClr val="6C6F70"/>
                </a:solidFill>
                <a:latin typeface="Arial"/>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0" name="Content Placeholder 2"/>
          <p:cNvSpPr>
            <a:spLocks noGrp="1"/>
          </p:cNvSpPr>
          <p:nvPr>
            <p:ph idx="10"/>
          </p:nvPr>
        </p:nvSpPr>
        <p:spPr>
          <a:xfrm>
            <a:off x="6515950" y="1200151"/>
            <a:ext cx="2170849" cy="3394472"/>
          </a:xfrm>
        </p:spPr>
        <p:txBody>
          <a:bodyPr/>
          <a:lstStyle>
            <a:lvl1pPr>
              <a:buClr>
                <a:srgbClr val="11A2C4"/>
              </a:buClr>
              <a:buNone/>
              <a:defRPr sz="1800" b="0" i="0">
                <a:solidFill>
                  <a:srgbClr val="11A2C4"/>
                </a:solidFill>
                <a:latin typeface="Arial"/>
                <a:cs typeface="Arial"/>
              </a:defRPr>
            </a:lvl1pPr>
            <a:lvl2pPr>
              <a:buClr>
                <a:srgbClr val="11A2C4"/>
              </a:buClr>
              <a:defRPr sz="1500" b="0" i="0">
                <a:solidFill>
                  <a:srgbClr val="B5B6B3"/>
                </a:solidFill>
                <a:latin typeface="Arial"/>
                <a:cs typeface="Arial"/>
              </a:defRPr>
            </a:lvl2pPr>
            <a:lvl3pPr>
              <a:buClr>
                <a:srgbClr val="11A2C4"/>
              </a:buClr>
              <a:defRPr sz="1350" b="0" i="0">
                <a:solidFill>
                  <a:srgbClr val="B5B6B3"/>
                </a:solidFill>
                <a:latin typeface="Arial"/>
                <a:cs typeface="Arial"/>
              </a:defRPr>
            </a:lvl3pPr>
            <a:lvl4pPr>
              <a:buClr>
                <a:srgbClr val="11A2C4"/>
              </a:buClr>
              <a:defRPr sz="1200" b="0" i="0">
                <a:solidFill>
                  <a:srgbClr val="B5B6B3"/>
                </a:solidFill>
                <a:latin typeface="Arial"/>
                <a:cs typeface="Arial"/>
              </a:defRPr>
            </a:lvl4pPr>
            <a:lvl5pPr>
              <a:buClr>
                <a:srgbClr val="11A2C4"/>
              </a:buClr>
              <a:defRPr sz="1200" b="0" i="0">
                <a:solidFill>
                  <a:srgbClr val="B5B6B3"/>
                </a:solidFill>
                <a:latin typeface="Arial"/>
                <a:cs typeface="Arial"/>
              </a:defRPr>
            </a:lvl5pPr>
          </a:lstStyle>
          <a:p>
            <a:pPr lvl="0"/>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01661" y="0"/>
            <a:ext cx="2342340" cy="853979"/>
          </a:xfrm>
          <a:prstGeom prst="rect">
            <a:avLst/>
          </a:prstGeom>
        </p:spPr>
      </p:pic>
    </p:spTree>
    <p:extLst>
      <p:ext uri="{BB962C8B-B14F-4D97-AF65-F5344CB8AC3E}">
        <p14:creationId xmlns:p14="http://schemas.microsoft.com/office/powerpoint/2010/main" val="3710128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175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alphaModFix/>
          </a:blip>
          <a:stretch>
            <a:fillRect/>
          </a:stretch>
        </a:blipFill>
        <a:effectLst/>
      </p:bgPr>
    </p:bg>
    <p:spTree>
      <p:nvGrpSpPr>
        <p:cNvPr id="1" name="Shape 20"/>
        <p:cNvGrpSpPr/>
        <p:nvPr/>
      </p:nvGrpSpPr>
      <p:grpSpPr>
        <a:xfrm>
          <a:off x="0" y="0"/>
          <a:ext cx="0" cy="0"/>
          <a:chOff x="0" y="0"/>
          <a:chExt cx="0" cy="0"/>
        </a:xfrm>
      </p:grpSpPr>
      <p:cxnSp>
        <p:nvCxnSpPr>
          <p:cNvPr id="21" name="Google Shape;21;p4"/>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rtl="0">
              <a:spcBef>
                <a:spcPts val="0"/>
              </a:spcBef>
              <a:spcAft>
                <a:spcPts val="0"/>
              </a:spcAft>
              <a:buClr>
                <a:srgbClr val="2D2D2B"/>
              </a:buClr>
              <a:buSzPts val="4600"/>
              <a:buNone/>
              <a:defRPr sz="4600" b="1">
                <a:solidFill>
                  <a:srgbClr val="2D2D2B"/>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24" name="Google Shape;24;p4"/>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1 1">
  <p:cSld name="SECTION_HEADER_1_1_1">
    <p:bg>
      <p:bgPr>
        <a:blipFill>
          <a:blip r:embed="rId2">
            <a:alphaModFix/>
          </a:blip>
          <a:stretch>
            <a:fillRect/>
          </a:stretch>
        </a:blipFill>
        <a:effectLst/>
      </p:bgPr>
    </p:bg>
    <p:spTree>
      <p:nvGrpSpPr>
        <p:cNvPr id="1" name="Shape 30"/>
        <p:cNvGrpSpPr/>
        <p:nvPr/>
      </p:nvGrpSpPr>
      <p:grpSpPr>
        <a:xfrm>
          <a:off x="0" y="0"/>
          <a:ext cx="0" cy="0"/>
          <a:chOff x="0" y="0"/>
          <a:chExt cx="0" cy="0"/>
        </a:xfrm>
      </p:grpSpPr>
      <p:cxnSp>
        <p:nvCxnSpPr>
          <p:cNvPr id="31" name="Google Shape;31;p6"/>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32" name="Google Shape;32;p6"/>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rtl="0">
              <a:spcBef>
                <a:spcPts val="0"/>
              </a:spcBef>
              <a:spcAft>
                <a:spcPts val="0"/>
              </a:spcAft>
              <a:buClr>
                <a:srgbClr val="2D2D2B"/>
              </a:buClr>
              <a:buSzPts val="4600"/>
              <a:buNone/>
              <a:defRPr sz="4600" b="1">
                <a:solidFill>
                  <a:srgbClr val="2D2D2B"/>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34" name="Google Shape;34;p6"/>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cxnSp>
        <p:nvCxnSpPr>
          <p:cNvPr id="41" name="Google Shape;41;p8"/>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42" name="Google Shape;42;p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3" name="Google Shape;43;p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cxnSp>
        <p:nvCxnSpPr>
          <p:cNvPr id="46" name="Google Shape;46;p9"/>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47" name="Google Shape;47;p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8" name="Google Shape;48;p9"/>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9"/>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0" name="Google Shape;5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cxnSp>
        <p:nvCxnSpPr>
          <p:cNvPr id="55" name="Google Shape;55;p11"/>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56" name="Google Shape;56;p11"/>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11"/>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71" name="Google Shape;7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15"/>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5"/>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75" name="Google Shape;75;p15"/>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76" name="Google Shape;7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None/>
              <a:defRPr sz="3000" b="1">
                <a:solidFill>
                  <a:schemeClr val="dk1"/>
                </a:solidFill>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Char char="●"/>
              <a:defRPr sz="1800">
                <a:solidFill>
                  <a:schemeClr val="dk1"/>
                </a:solidFill>
              </a:defRPr>
            </a:lvl1pPr>
            <a:lvl2pPr marL="914400" lvl="1" indent="-317500">
              <a:lnSpc>
                <a:spcPct val="115000"/>
              </a:lnSpc>
              <a:spcBef>
                <a:spcPts val="0"/>
              </a:spcBef>
              <a:spcAft>
                <a:spcPts val="0"/>
              </a:spcAft>
              <a:buClr>
                <a:schemeClr val="dk1"/>
              </a:buClr>
              <a:buSzPts val="1400"/>
              <a:buChar char="○"/>
              <a:defRPr>
                <a:solidFill>
                  <a:schemeClr val="dk1"/>
                </a:solidFill>
              </a:defRPr>
            </a:lvl2pPr>
            <a:lvl3pPr marL="1371600" lvl="2" indent="-317500">
              <a:lnSpc>
                <a:spcPct val="115000"/>
              </a:lnSpc>
              <a:spcBef>
                <a:spcPts val="0"/>
              </a:spcBef>
              <a:spcAft>
                <a:spcPts val="0"/>
              </a:spcAft>
              <a:buClr>
                <a:schemeClr val="dk1"/>
              </a:buClr>
              <a:buSzPts val="1400"/>
              <a:buChar char="■"/>
              <a:defRPr>
                <a:solidFill>
                  <a:schemeClr val="dk1"/>
                </a:solidFill>
              </a:defRPr>
            </a:lvl3pPr>
            <a:lvl4pPr marL="1828800" lvl="3" indent="-317500">
              <a:lnSpc>
                <a:spcPct val="115000"/>
              </a:lnSpc>
              <a:spcBef>
                <a:spcPts val="0"/>
              </a:spcBef>
              <a:spcAft>
                <a:spcPts val="0"/>
              </a:spcAft>
              <a:buClr>
                <a:schemeClr val="dk1"/>
              </a:buClr>
              <a:buSzPts val="1400"/>
              <a:buChar char="●"/>
              <a:defRPr>
                <a:solidFill>
                  <a:schemeClr val="dk1"/>
                </a:solidFill>
              </a:defRPr>
            </a:lvl4pPr>
            <a:lvl5pPr marL="2286000" lvl="4" indent="-317500">
              <a:lnSpc>
                <a:spcPct val="115000"/>
              </a:lnSpc>
              <a:spcBef>
                <a:spcPts val="0"/>
              </a:spcBef>
              <a:spcAft>
                <a:spcPts val="0"/>
              </a:spcAft>
              <a:buClr>
                <a:schemeClr val="dk1"/>
              </a:buClr>
              <a:buSzPts val="1400"/>
              <a:buChar char="○"/>
              <a:defRPr>
                <a:solidFill>
                  <a:schemeClr val="dk1"/>
                </a:solidFill>
              </a:defRPr>
            </a:lvl5pPr>
            <a:lvl6pPr marL="2743200" lvl="5" indent="-317500">
              <a:lnSpc>
                <a:spcPct val="115000"/>
              </a:lnSpc>
              <a:spcBef>
                <a:spcPts val="0"/>
              </a:spcBef>
              <a:spcAft>
                <a:spcPts val="0"/>
              </a:spcAft>
              <a:buClr>
                <a:schemeClr val="dk1"/>
              </a:buClr>
              <a:buSzPts val="1400"/>
              <a:buChar char="■"/>
              <a:defRPr>
                <a:solidFill>
                  <a:schemeClr val="dk1"/>
                </a:solidFill>
              </a:defRPr>
            </a:lvl6pPr>
            <a:lvl7pPr marL="3200400" lvl="6" indent="-317500">
              <a:lnSpc>
                <a:spcPct val="115000"/>
              </a:lnSpc>
              <a:spcBef>
                <a:spcPts val="0"/>
              </a:spcBef>
              <a:spcAft>
                <a:spcPts val="0"/>
              </a:spcAft>
              <a:buClr>
                <a:schemeClr val="dk1"/>
              </a:buClr>
              <a:buSzPts val="1400"/>
              <a:buChar char="●"/>
              <a:defRPr>
                <a:solidFill>
                  <a:schemeClr val="dk1"/>
                </a:solidFill>
              </a:defRPr>
            </a:lvl7pPr>
            <a:lvl8pPr marL="3657600" lvl="7" indent="-317500">
              <a:lnSpc>
                <a:spcPct val="115000"/>
              </a:lnSpc>
              <a:spcBef>
                <a:spcPts val="0"/>
              </a:spcBef>
              <a:spcAft>
                <a:spcPts val="0"/>
              </a:spcAft>
              <a:buClr>
                <a:schemeClr val="dk1"/>
              </a:buClr>
              <a:buSzPts val="1400"/>
              <a:buChar char="○"/>
              <a:defRPr>
                <a:solidFill>
                  <a:schemeClr val="dk1"/>
                </a:solidFill>
              </a:defRPr>
            </a:lvl8pPr>
            <a:lvl9pPr marL="4114800" lvl="8" indent="-317500">
              <a:lnSpc>
                <a:spcPct val="115000"/>
              </a:lnSpc>
              <a:spcBef>
                <a:spcPts val="0"/>
              </a:spcBef>
              <a:spcAft>
                <a:spcPts val="0"/>
              </a:spcAft>
              <a:buClr>
                <a:schemeClr val="dk1"/>
              </a:buClr>
              <a:buSzPts val="1400"/>
              <a:buChar char="■"/>
              <a:defRPr>
                <a:solidFill>
                  <a:schemeClr val="dk1"/>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60" r:id="rId8"/>
    <p:sldLayoutId id="2147483661" r:id="rId9"/>
    <p:sldLayoutId id="2147483664"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722494"/>
            <a:ext cx="7886700" cy="726497"/>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628650" y="1581895"/>
            <a:ext cx="7886700" cy="3050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2953470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xStyles>
    <p:titleStyle>
      <a:lvl1pPr algn="l" defTabSz="685800" rtl="0" eaLnBrk="1" latinLnBrk="0" hangingPunct="1">
        <a:lnSpc>
          <a:spcPct val="90000"/>
        </a:lnSpc>
        <a:spcBef>
          <a:spcPct val="0"/>
        </a:spcBef>
        <a:buNone/>
        <a:defRPr sz="3300" b="1" kern="1200">
          <a:solidFill>
            <a:schemeClr val="tx1"/>
          </a:solidFill>
          <a:latin typeface="Arial" panose="020B0604020202020204" pitchFamily="34" charset="0"/>
          <a:ea typeface="Sharp Sans No1 Extrabold" pitchFamily="50"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Arial" panose="020B0604020202020204" pitchFamily="34" charset="0"/>
          <a:ea typeface="Sharp Sans No1 Semibold" pitchFamily="50" charset="0"/>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Arial" panose="020B0604020202020204" pitchFamily="34" charset="0"/>
          <a:ea typeface="Sharp Sans No1 Book" pitchFamily="50" charset="0"/>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rgbClr val="666666"/>
          </a:solidFill>
          <a:latin typeface="Graphik Regular" panose="020B0503030202060203" pitchFamily="34" charset="0"/>
          <a:ea typeface="Sharp Sans No1 Book" pitchFamily="50" charset="0"/>
          <a:cs typeface="Sharp Sans No1 Book" pitchFamily="50"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harp Sans No1 Book" pitchFamily="50" charset="0"/>
          <a:ea typeface="Sharp Sans No1 Book" pitchFamily="50" charset="0"/>
          <a:cs typeface="Sharp Sans No1 Book" pitchFamily="50"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harp Sans No1 Book" pitchFamily="50" charset="0"/>
          <a:ea typeface="Sharp Sans No1 Book" pitchFamily="50" charset="0"/>
          <a:cs typeface="Sharp Sans No1 Book" pitchFamily="50"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4.png"/><Relationship Id="rId5" Type="http://schemas.openxmlformats.org/officeDocument/2006/relationships/slideLayout" Target="../slideLayouts/slideLayout10.xml"/><Relationship Id="rId4" Type="http://schemas.openxmlformats.org/officeDocument/2006/relationships/tags" Target="../tags/tag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162591" y="1067786"/>
            <a:ext cx="5516941" cy="1381501"/>
          </a:xfrm>
        </p:spPr>
        <p:txBody>
          <a:bodyPr/>
          <a:lstStyle/>
          <a:p>
            <a:r>
              <a:rPr lang="en-GB" dirty="0"/>
              <a:t>Managing project and Teams</a:t>
            </a:r>
            <a:endParaRPr lang="en-GB" dirty="0">
              <a:latin typeface="Arial" panose="020B0604020202020204" pitchFamily="34" charset="0"/>
              <a:cs typeface="Arial" panose="020B0604020202020204" pitchFamily="34" charset="0"/>
            </a:endParaRPr>
          </a:p>
        </p:txBody>
      </p:sp>
      <p:sp>
        <p:nvSpPr>
          <p:cNvPr id="6" name="Subtitle 5"/>
          <p:cNvSpPr>
            <a:spLocks noGrp="1"/>
          </p:cNvSpPr>
          <p:nvPr>
            <p:ph type="subTitle" idx="1"/>
          </p:nvPr>
        </p:nvSpPr>
        <p:spPr>
          <a:xfrm>
            <a:off x="2162590" y="2554426"/>
            <a:ext cx="5045453" cy="1241822"/>
          </a:xfrm>
        </p:spPr>
        <p:txBody>
          <a:bodyPr>
            <a:normAutofit/>
          </a:bodyPr>
          <a:lstStyle/>
          <a:p>
            <a:endParaRPr lang="en-GB" dirty="0">
              <a:latin typeface="Arial" panose="020B0604020202020204" pitchFamily="34" charset="0"/>
              <a:cs typeface="Arial" panose="020B0604020202020204" pitchFamily="34" charset="0"/>
            </a:endParaRPr>
          </a:p>
          <a:p>
            <a:endParaRPr lang="en-GB" dirty="0"/>
          </a:p>
          <a:p>
            <a:r>
              <a:rPr lang="en-GB" dirty="0">
                <a:latin typeface="Arial" panose="020B0604020202020204" pitchFamily="34" charset="0"/>
                <a:cs typeface="Arial" panose="020B0604020202020204" pitchFamily="34" charset="0"/>
              </a:rPr>
              <a:t>Lecture </a:t>
            </a:r>
            <a:r>
              <a:rPr lang="en-GB" dirty="0"/>
              <a:t>5</a:t>
            </a:r>
            <a:r>
              <a:rPr lang="en-GB" dirty="0">
                <a:latin typeface="Arial" panose="020B0604020202020204" pitchFamily="34" charset="0"/>
                <a:cs typeface="Arial" panose="020B0604020202020204" pitchFamily="34" charset="0"/>
              </a:rPr>
              <a:t>: Project Estimation</a:t>
            </a:r>
          </a:p>
        </p:txBody>
      </p:sp>
      <p:sp>
        <p:nvSpPr>
          <p:cNvPr id="8" name="Date Placeholder 7"/>
          <p:cNvSpPr>
            <a:spLocks noGrp="1"/>
          </p:cNvSpPr>
          <p:nvPr>
            <p:ph type="dt" sz="half" idx="10"/>
          </p:nvPr>
        </p:nvSpPr>
        <p:spPr/>
        <p:txBody>
          <a:bodyPr/>
          <a:lstStyle/>
          <a:p>
            <a:pPr defTabSz="342900" fontAlgn="base">
              <a:spcBef>
                <a:spcPct val="0"/>
              </a:spcBef>
              <a:spcAft>
                <a:spcPct val="0"/>
              </a:spcAft>
              <a:buClrTx/>
            </a:pPr>
            <a:fld id="{A267F8E3-7E6B-4328-BCB9-B2E63CA151E3}" type="datetime4">
              <a:rPr lang="en-GB" kern="1200">
                <a:solidFill>
                  <a:srgbClr val="FFFFFF"/>
                </a:solidFill>
              </a:rPr>
              <a:pPr defTabSz="342900" fontAlgn="base">
                <a:spcBef>
                  <a:spcPct val="0"/>
                </a:spcBef>
                <a:spcAft>
                  <a:spcPct val="0"/>
                </a:spcAft>
                <a:buClrTx/>
              </a:pPr>
              <a:t>26 January 2024</a:t>
            </a:fld>
            <a:endParaRPr lang="en-GB" kern="1200" dirty="0">
              <a:solidFill>
                <a:srgbClr val="FFFFFF"/>
              </a:solidFill>
            </a:endParaRPr>
          </a:p>
        </p:txBody>
      </p:sp>
      <p:sp>
        <p:nvSpPr>
          <p:cNvPr id="9" name="Footer Placeholder 8"/>
          <p:cNvSpPr>
            <a:spLocks noGrp="1"/>
          </p:cNvSpPr>
          <p:nvPr>
            <p:ph type="ftr" sz="quarter" idx="11"/>
          </p:nvPr>
        </p:nvSpPr>
        <p:spPr/>
        <p:txBody>
          <a:bodyPr/>
          <a:lstStyle/>
          <a:p>
            <a:pPr defTabSz="342900" fontAlgn="base">
              <a:spcBef>
                <a:spcPct val="0"/>
              </a:spcBef>
              <a:spcAft>
                <a:spcPct val="0"/>
              </a:spcAft>
              <a:buClrTx/>
            </a:pPr>
            <a:r>
              <a:rPr lang="en-GB" kern="1200" dirty="0">
                <a:solidFill>
                  <a:srgbClr val="FFFFFF"/>
                </a:solidFill>
              </a:rPr>
              <a:t>University of Suffolk</a:t>
            </a:r>
          </a:p>
        </p:txBody>
      </p:sp>
    </p:spTree>
    <p:extLst>
      <p:ext uri="{BB962C8B-B14F-4D97-AF65-F5344CB8AC3E}">
        <p14:creationId xmlns:p14="http://schemas.microsoft.com/office/powerpoint/2010/main" val="2928406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0E61-8A17-6F50-7CC7-E82313DF0FD3}"/>
              </a:ext>
            </a:extLst>
          </p:cNvPr>
          <p:cNvSpPr>
            <a:spLocks noGrp="1"/>
          </p:cNvSpPr>
          <p:nvPr>
            <p:ph type="title"/>
          </p:nvPr>
        </p:nvSpPr>
        <p:spPr/>
        <p:txBody>
          <a:bodyPr/>
          <a:lstStyle/>
          <a:p>
            <a:pPr algn="ctr"/>
            <a:r>
              <a:rPr lang="en-GB" sz="3200" dirty="0">
                <a:solidFill>
                  <a:schemeClr val="accent5"/>
                </a:solidFill>
              </a:rPr>
              <a:t>Good estimate</a:t>
            </a:r>
          </a:p>
        </p:txBody>
      </p:sp>
      <p:sp>
        <p:nvSpPr>
          <p:cNvPr id="3" name="Text Placeholder 2">
            <a:extLst>
              <a:ext uri="{FF2B5EF4-FFF2-40B4-BE49-F238E27FC236}">
                <a16:creationId xmlns:a16="http://schemas.microsoft.com/office/drawing/2014/main" id="{53E08E36-BB39-1CE2-EEF2-ED547E2B9011}"/>
              </a:ext>
            </a:extLst>
          </p:cNvPr>
          <p:cNvSpPr>
            <a:spLocks noGrp="1"/>
          </p:cNvSpPr>
          <p:nvPr>
            <p:ph type="body" idx="1"/>
          </p:nvPr>
        </p:nvSpPr>
        <p:spPr>
          <a:xfrm>
            <a:off x="387900" y="1262743"/>
            <a:ext cx="8368200" cy="3794074"/>
          </a:xfrm>
        </p:spPr>
        <p:txBody>
          <a:bodyPr>
            <a:normAutofit/>
          </a:bodyPr>
          <a:lstStyle/>
          <a:p>
            <a:pPr>
              <a:lnSpc>
                <a:spcPct val="150000"/>
              </a:lnSpc>
            </a:pPr>
            <a:r>
              <a:rPr lang="en-GB" dirty="0">
                <a:latin typeface="Times New Roman" panose="02020603050405020304" pitchFamily="18" charset="0"/>
                <a:cs typeface="Times New Roman" panose="02020603050405020304" pitchFamily="18" charset="0"/>
              </a:rPr>
              <a:t>Accuracy with ±10% is possible, but only on well-controlled projects. </a:t>
            </a:r>
          </a:p>
          <a:p>
            <a:pPr>
              <a:lnSpc>
                <a:spcPct val="150000"/>
              </a:lnSpc>
            </a:pPr>
            <a:r>
              <a:rPr lang="en-GB" dirty="0">
                <a:latin typeface="Times New Roman" panose="02020603050405020304" pitchFamily="18" charset="0"/>
                <a:cs typeface="Times New Roman" panose="02020603050405020304" pitchFamily="18" charset="0"/>
              </a:rPr>
              <a:t>Chaotic projects have too much variability to achieve that level of accuracy.</a:t>
            </a:r>
          </a:p>
          <a:p>
            <a:pPr>
              <a:lnSpc>
                <a:spcPct val="150000"/>
              </a:lnSpc>
            </a:pPr>
            <a:r>
              <a:rPr lang="en-GB" dirty="0">
                <a:latin typeface="Times New Roman" panose="02020603050405020304" pitchFamily="18" charset="0"/>
                <a:cs typeface="Times New Roman" panose="02020603050405020304" pitchFamily="18" charset="0"/>
              </a:rPr>
              <a:t>Good estimation approach should provide estimates that are within 25% of the actual results 75% of the time (Conte, Dunsmore, and Shen 1986).</a:t>
            </a:r>
          </a:p>
          <a:p>
            <a:pPr>
              <a:lnSpc>
                <a:spcPct val="150000"/>
              </a:lnSpc>
            </a:pPr>
            <a:r>
              <a:rPr lang="en-GB" dirty="0">
                <a:latin typeface="Times New Roman" panose="02020603050405020304" pitchFamily="18" charset="0"/>
                <a:cs typeface="Times New Roman" panose="02020603050405020304" pitchFamily="18" charset="0"/>
              </a:rPr>
              <a:t>The assumption with estimates is that it is made by an </a:t>
            </a:r>
            <a:r>
              <a:rPr lang="en-GB" dirty="0">
                <a:solidFill>
                  <a:schemeClr val="accent5"/>
                </a:solidFill>
                <a:latin typeface="Times New Roman" panose="02020603050405020304" pitchFamily="18" charset="0"/>
                <a:cs typeface="Times New Roman" panose="02020603050405020304" pitchFamily="18" charset="0"/>
              </a:rPr>
              <a:t>impartial estimator</a:t>
            </a:r>
          </a:p>
          <a:p>
            <a:pPr>
              <a:lnSpc>
                <a:spcPct val="150000"/>
              </a:lnSpc>
            </a:pPr>
            <a:r>
              <a:rPr lang="en-GB" dirty="0">
                <a:latin typeface="Times New Roman" panose="02020603050405020304" pitchFamily="18" charset="0"/>
                <a:cs typeface="Times New Roman" panose="02020603050405020304" pitchFamily="18" charset="0"/>
              </a:rPr>
              <a:t>A good estimate is an estimate that provides a clear enough view of the project reality to allow the project leadership to make good decisions about how to control the project to hit its targets</a:t>
            </a:r>
            <a:endParaRPr lang="en-GB" dirty="0">
              <a:solidFill>
                <a:schemeClr val="accent5"/>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5414697-FF87-3D35-5C37-ECF5E45182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dirty="0"/>
          </a:p>
        </p:txBody>
      </p:sp>
    </p:spTree>
    <p:extLst>
      <p:ext uri="{BB962C8B-B14F-4D97-AF65-F5344CB8AC3E}">
        <p14:creationId xmlns:p14="http://schemas.microsoft.com/office/powerpoint/2010/main" val="1702537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9C23F-BF39-D579-EA2D-1BEAD982CA27}"/>
              </a:ext>
            </a:extLst>
          </p:cNvPr>
          <p:cNvSpPr>
            <a:spLocks noGrp="1"/>
          </p:cNvSpPr>
          <p:nvPr>
            <p:ph type="title"/>
          </p:nvPr>
        </p:nvSpPr>
        <p:spPr/>
        <p:txBody>
          <a:bodyPr/>
          <a:lstStyle/>
          <a:p>
            <a:pPr algn="ctr"/>
            <a:r>
              <a:rPr lang="en-GB" sz="3200" dirty="0">
                <a:solidFill>
                  <a:schemeClr val="accent5"/>
                </a:solidFill>
              </a:rPr>
              <a:t>Project changes</a:t>
            </a:r>
          </a:p>
        </p:txBody>
      </p:sp>
      <p:sp>
        <p:nvSpPr>
          <p:cNvPr id="4" name="Slide Number Placeholder 3">
            <a:extLst>
              <a:ext uri="{FF2B5EF4-FFF2-40B4-BE49-F238E27FC236}">
                <a16:creationId xmlns:a16="http://schemas.microsoft.com/office/drawing/2014/main" id="{9C1AC578-9D69-4AE6-85F3-334181FA36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dirty="0"/>
          </a:p>
        </p:txBody>
      </p:sp>
      <p:pic>
        <p:nvPicPr>
          <p:cNvPr id="6" name="Picture 5">
            <a:extLst>
              <a:ext uri="{FF2B5EF4-FFF2-40B4-BE49-F238E27FC236}">
                <a16:creationId xmlns:a16="http://schemas.microsoft.com/office/drawing/2014/main" id="{6E2FB526-E599-35FD-9CE0-88DFBE92EDEA}"/>
              </a:ext>
            </a:extLst>
          </p:cNvPr>
          <p:cNvPicPr>
            <a:picLocks noChangeAspect="1"/>
          </p:cNvPicPr>
          <p:nvPr/>
        </p:nvPicPr>
        <p:blipFill>
          <a:blip r:embed="rId3"/>
          <a:stretch>
            <a:fillRect/>
          </a:stretch>
        </p:blipFill>
        <p:spPr>
          <a:xfrm>
            <a:off x="1473187" y="1231788"/>
            <a:ext cx="5894264" cy="3343765"/>
          </a:xfrm>
          <a:prstGeom prst="rect">
            <a:avLst/>
          </a:prstGeom>
        </p:spPr>
      </p:pic>
    </p:spTree>
    <p:extLst>
      <p:ext uri="{BB962C8B-B14F-4D97-AF65-F5344CB8AC3E}">
        <p14:creationId xmlns:p14="http://schemas.microsoft.com/office/powerpoint/2010/main" val="359223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6138-7756-7273-2489-51093DFCC82B}"/>
              </a:ext>
            </a:extLst>
          </p:cNvPr>
          <p:cNvSpPr>
            <a:spLocks noGrp="1"/>
          </p:cNvSpPr>
          <p:nvPr>
            <p:ph type="title"/>
          </p:nvPr>
        </p:nvSpPr>
        <p:spPr/>
        <p:txBody>
          <a:bodyPr>
            <a:normAutofit fontScale="90000"/>
          </a:bodyPr>
          <a:lstStyle/>
          <a:p>
            <a:r>
              <a:rPr lang="en-GB" sz="3200" dirty="0">
                <a:solidFill>
                  <a:schemeClr val="accent5"/>
                </a:solidFill>
              </a:rPr>
              <a:t>Is it Better to Overestimate or Underestimate</a:t>
            </a:r>
          </a:p>
        </p:txBody>
      </p:sp>
      <p:sp>
        <p:nvSpPr>
          <p:cNvPr id="4" name="Slide Number Placeholder 3">
            <a:extLst>
              <a:ext uri="{FF2B5EF4-FFF2-40B4-BE49-F238E27FC236}">
                <a16:creationId xmlns:a16="http://schemas.microsoft.com/office/drawing/2014/main" id="{ECB8BFBA-4EDC-4B94-214A-78877D4614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dirty="0"/>
          </a:p>
        </p:txBody>
      </p:sp>
      <p:pic>
        <p:nvPicPr>
          <p:cNvPr id="6" name="Picture 5">
            <a:extLst>
              <a:ext uri="{FF2B5EF4-FFF2-40B4-BE49-F238E27FC236}">
                <a16:creationId xmlns:a16="http://schemas.microsoft.com/office/drawing/2014/main" id="{86828302-1E6B-CA18-F691-B1A4B965F627}"/>
              </a:ext>
            </a:extLst>
          </p:cNvPr>
          <p:cNvPicPr>
            <a:picLocks noChangeAspect="1"/>
          </p:cNvPicPr>
          <p:nvPr/>
        </p:nvPicPr>
        <p:blipFill>
          <a:blip r:embed="rId3"/>
          <a:stretch>
            <a:fillRect/>
          </a:stretch>
        </p:blipFill>
        <p:spPr>
          <a:xfrm>
            <a:off x="1199680" y="1424921"/>
            <a:ext cx="6522041" cy="2668108"/>
          </a:xfrm>
          <a:prstGeom prst="rect">
            <a:avLst/>
          </a:prstGeom>
        </p:spPr>
      </p:pic>
    </p:spTree>
    <p:extLst>
      <p:ext uri="{BB962C8B-B14F-4D97-AF65-F5344CB8AC3E}">
        <p14:creationId xmlns:p14="http://schemas.microsoft.com/office/powerpoint/2010/main" val="3855737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1759-6F0B-D212-61DA-8517E2F9BC5B}"/>
              </a:ext>
            </a:extLst>
          </p:cNvPr>
          <p:cNvSpPr>
            <a:spLocks noGrp="1"/>
          </p:cNvSpPr>
          <p:nvPr>
            <p:ph type="title"/>
          </p:nvPr>
        </p:nvSpPr>
        <p:spPr/>
        <p:txBody>
          <a:bodyPr/>
          <a:lstStyle/>
          <a:p>
            <a:pPr algn="ctr"/>
            <a:r>
              <a:rPr lang="en-GB" sz="2900" dirty="0">
                <a:solidFill>
                  <a:schemeClr val="accent5"/>
                </a:solidFill>
              </a:rPr>
              <a:t>Benefits of accurate estimates</a:t>
            </a:r>
          </a:p>
        </p:txBody>
      </p:sp>
      <p:sp>
        <p:nvSpPr>
          <p:cNvPr id="3" name="Text Placeholder 2">
            <a:extLst>
              <a:ext uri="{FF2B5EF4-FFF2-40B4-BE49-F238E27FC236}">
                <a16:creationId xmlns:a16="http://schemas.microsoft.com/office/drawing/2014/main" id="{EC9793F7-CA30-5EEF-43D1-C558E838C204}"/>
              </a:ext>
            </a:extLst>
          </p:cNvPr>
          <p:cNvSpPr>
            <a:spLocks noGrp="1"/>
          </p:cNvSpPr>
          <p:nvPr>
            <p:ph type="body" idx="1"/>
          </p:nvPr>
        </p:nvSpPr>
        <p:spPr/>
        <p:txBody>
          <a:bodyPr/>
          <a:lstStyle/>
          <a:p>
            <a:r>
              <a:rPr lang="en-GB" dirty="0"/>
              <a:t>Improved status visibility (Variance Analysis report)</a:t>
            </a:r>
          </a:p>
          <a:p>
            <a:r>
              <a:rPr lang="en-GB" dirty="0"/>
              <a:t>Higher quality of work due to reduced stress</a:t>
            </a:r>
          </a:p>
          <a:p>
            <a:r>
              <a:rPr lang="en-GB" dirty="0"/>
              <a:t>Better coordination with </a:t>
            </a:r>
            <a:r>
              <a:rPr lang="en-GB" dirty="0" err="1"/>
              <a:t>nonsoftware</a:t>
            </a:r>
            <a:r>
              <a:rPr lang="en-GB" dirty="0"/>
              <a:t> functions</a:t>
            </a:r>
          </a:p>
          <a:p>
            <a:r>
              <a:rPr lang="en-GB" dirty="0"/>
              <a:t>Better budgeting and early risk information</a:t>
            </a:r>
          </a:p>
        </p:txBody>
      </p:sp>
      <p:sp>
        <p:nvSpPr>
          <p:cNvPr id="4" name="Slide Number Placeholder 3">
            <a:extLst>
              <a:ext uri="{FF2B5EF4-FFF2-40B4-BE49-F238E27FC236}">
                <a16:creationId xmlns:a16="http://schemas.microsoft.com/office/drawing/2014/main" id="{9A360C03-8080-6F9B-369B-D021CA6E73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dirty="0"/>
          </a:p>
        </p:txBody>
      </p:sp>
    </p:spTree>
    <p:extLst>
      <p:ext uri="{BB962C8B-B14F-4D97-AF65-F5344CB8AC3E}">
        <p14:creationId xmlns:p14="http://schemas.microsoft.com/office/powerpoint/2010/main" val="2666016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4F0A3-9798-70C7-BA0D-9894F55665BA}"/>
              </a:ext>
            </a:extLst>
          </p:cNvPr>
          <p:cNvSpPr>
            <a:spLocks noGrp="1"/>
          </p:cNvSpPr>
          <p:nvPr>
            <p:ph type="title"/>
          </p:nvPr>
        </p:nvSpPr>
        <p:spPr/>
        <p:txBody>
          <a:bodyPr/>
          <a:lstStyle/>
          <a:p>
            <a:pPr algn="ctr"/>
            <a:r>
              <a:rPr lang="en-GB" sz="2900" dirty="0">
                <a:solidFill>
                  <a:schemeClr val="accent5"/>
                </a:solidFill>
              </a:rPr>
              <a:t>So where does estimation error come from</a:t>
            </a:r>
          </a:p>
        </p:txBody>
      </p:sp>
      <p:sp>
        <p:nvSpPr>
          <p:cNvPr id="3" name="Text Placeholder 2">
            <a:extLst>
              <a:ext uri="{FF2B5EF4-FFF2-40B4-BE49-F238E27FC236}">
                <a16:creationId xmlns:a16="http://schemas.microsoft.com/office/drawing/2014/main" id="{57E6CE1B-1C35-BB4C-96C9-408AAA65375A}"/>
              </a:ext>
            </a:extLst>
          </p:cNvPr>
          <p:cNvSpPr>
            <a:spLocks noGrp="1"/>
          </p:cNvSpPr>
          <p:nvPr>
            <p:ph type="body" idx="1"/>
          </p:nvPr>
        </p:nvSpPr>
        <p:spPr>
          <a:xfrm>
            <a:off x="387900" y="1144125"/>
            <a:ext cx="8368200" cy="3819761"/>
          </a:xfrm>
        </p:spPr>
        <p:txBody>
          <a:bodyPr/>
          <a:lstStyle/>
          <a:p>
            <a:pPr algn="l"/>
            <a:r>
              <a:rPr lang="en-GB" dirty="0"/>
              <a:t>Cone of Uncertainty-</a:t>
            </a:r>
            <a:r>
              <a:rPr lang="en-GB" sz="1800" b="0" i="0" u="none" strike="noStrike" baseline="0" dirty="0">
                <a:latin typeface="BerkeleyOldITC-Book"/>
              </a:rPr>
              <a:t>The Cone of Uncertainty represents uncertainty that is inherent even in well-run projects. Additional variability can arise from poorly run projects—that is, from avoidable project chaos.</a:t>
            </a:r>
            <a:endParaRPr lang="en-GB" dirty="0"/>
          </a:p>
          <a:p>
            <a:endParaRPr lang="en-GB" dirty="0"/>
          </a:p>
        </p:txBody>
      </p:sp>
      <p:sp>
        <p:nvSpPr>
          <p:cNvPr id="4" name="Slide Number Placeholder 3">
            <a:extLst>
              <a:ext uri="{FF2B5EF4-FFF2-40B4-BE49-F238E27FC236}">
                <a16:creationId xmlns:a16="http://schemas.microsoft.com/office/drawing/2014/main" id="{7DD7E52F-4642-32B0-4264-3E6D6A5C0D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dirty="0"/>
          </a:p>
        </p:txBody>
      </p:sp>
      <p:pic>
        <p:nvPicPr>
          <p:cNvPr id="1026" name="Picture 2" descr="The Cone of Uncertainty | Construx">
            <a:extLst>
              <a:ext uri="{FF2B5EF4-FFF2-40B4-BE49-F238E27FC236}">
                <a16:creationId xmlns:a16="http://schemas.microsoft.com/office/drawing/2014/main" id="{14921399-D7FD-0FFB-F1F9-743C6E6A8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757" y="2366087"/>
            <a:ext cx="3406343" cy="249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495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70CF1-1138-24BC-0144-90C38E56E80A}"/>
              </a:ext>
            </a:extLst>
          </p:cNvPr>
          <p:cNvSpPr>
            <a:spLocks noGrp="1"/>
          </p:cNvSpPr>
          <p:nvPr>
            <p:ph type="title"/>
          </p:nvPr>
        </p:nvSpPr>
        <p:spPr/>
        <p:txBody>
          <a:bodyPr>
            <a:normAutofit/>
          </a:bodyPr>
          <a:lstStyle/>
          <a:p>
            <a:pPr algn="ctr"/>
            <a:r>
              <a:rPr lang="en-GB" sz="2900" dirty="0">
                <a:solidFill>
                  <a:schemeClr val="accent5"/>
                </a:solidFill>
              </a:rPr>
              <a:t>Factors to consider for estimation techniques</a:t>
            </a:r>
          </a:p>
        </p:txBody>
      </p:sp>
      <p:sp>
        <p:nvSpPr>
          <p:cNvPr id="3" name="Text Placeholder 2">
            <a:extLst>
              <a:ext uri="{FF2B5EF4-FFF2-40B4-BE49-F238E27FC236}">
                <a16:creationId xmlns:a16="http://schemas.microsoft.com/office/drawing/2014/main" id="{1F94889F-768C-1767-BF6D-9ECBF92828E6}"/>
              </a:ext>
            </a:extLst>
          </p:cNvPr>
          <p:cNvSpPr>
            <a:spLocks noGrp="1"/>
          </p:cNvSpPr>
          <p:nvPr>
            <p:ph type="body" idx="1"/>
          </p:nvPr>
        </p:nvSpPr>
        <p:spPr/>
        <p:txBody>
          <a:bodyPr/>
          <a:lstStyle/>
          <a:p>
            <a:pPr>
              <a:lnSpc>
                <a:spcPct val="150000"/>
              </a:lnSpc>
            </a:pPr>
            <a:r>
              <a:rPr lang="en-GB" dirty="0"/>
              <a:t>Project size</a:t>
            </a:r>
          </a:p>
          <a:p>
            <a:pPr>
              <a:lnSpc>
                <a:spcPct val="150000"/>
              </a:lnSpc>
            </a:pPr>
            <a:r>
              <a:rPr lang="en-GB" dirty="0"/>
              <a:t>Software Process Model</a:t>
            </a:r>
          </a:p>
          <a:p>
            <a:pPr>
              <a:lnSpc>
                <a:spcPct val="150000"/>
              </a:lnSpc>
            </a:pPr>
            <a:r>
              <a:rPr lang="en-GB" dirty="0"/>
              <a:t>Programming Language</a:t>
            </a:r>
          </a:p>
          <a:p>
            <a:endParaRPr lang="en-GB" dirty="0"/>
          </a:p>
        </p:txBody>
      </p:sp>
      <p:sp>
        <p:nvSpPr>
          <p:cNvPr id="4" name="Slide Number Placeholder 3">
            <a:extLst>
              <a:ext uri="{FF2B5EF4-FFF2-40B4-BE49-F238E27FC236}">
                <a16:creationId xmlns:a16="http://schemas.microsoft.com/office/drawing/2014/main" id="{B7613072-1535-9425-173C-E04C9F7D99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dirty="0"/>
          </a:p>
        </p:txBody>
      </p:sp>
    </p:spTree>
    <p:extLst>
      <p:ext uri="{BB962C8B-B14F-4D97-AF65-F5344CB8AC3E}">
        <p14:creationId xmlns:p14="http://schemas.microsoft.com/office/powerpoint/2010/main" val="1507941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8169-4163-B1FA-FA08-A599FA7DC3A1}"/>
              </a:ext>
            </a:extLst>
          </p:cNvPr>
          <p:cNvSpPr>
            <a:spLocks noGrp="1"/>
          </p:cNvSpPr>
          <p:nvPr>
            <p:ph type="title"/>
          </p:nvPr>
        </p:nvSpPr>
        <p:spPr>
          <a:xfrm>
            <a:off x="483694" y="86683"/>
            <a:ext cx="8368200" cy="686100"/>
          </a:xfrm>
        </p:spPr>
        <p:txBody>
          <a:bodyPr/>
          <a:lstStyle/>
          <a:p>
            <a:pPr algn="ctr"/>
            <a:r>
              <a:rPr lang="en-GB" sz="2900" dirty="0">
                <a:solidFill>
                  <a:schemeClr val="accent5"/>
                </a:solidFill>
              </a:rPr>
              <a:t>Estimation Techniques</a:t>
            </a:r>
          </a:p>
        </p:txBody>
      </p:sp>
      <p:sp>
        <p:nvSpPr>
          <p:cNvPr id="3" name="Text Placeholder 2">
            <a:extLst>
              <a:ext uri="{FF2B5EF4-FFF2-40B4-BE49-F238E27FC236}">
                <a16:creationId xmlns:a16="http://schemas.microsoft.com/office/drawing/2014/main" id="{77CA7952-47AC-A161-754C-678623A3544E}"/>
              </a:ext>
            </a:extLst>
          </p:cNvPr>
          <p:cNvSpPr>
            <a:spLocks noGrp="1"/>
          </p:cNvSpPr>
          <p:nvPr>
            <p:ph type="body" idx="1"/>
          </p:nvPr>
        </p:nvSpPr>
        <p:spPr>
          <a:xfrm>
            <a:off x="387900" y="1288869"/>
            <a:ext cx="8368200" cy="3701142"/>
          </a:xfrm>
        </p:spPr>
        <p:txBody>
          <a:bodyPr>
            <a:normAutofit fontScale="92500" lnSpcReduction="10000"/>
          </a:bodyPr>
          <a:lstStyle/>
          <a:p>
            <a:pPr marL="114300" indent="0">
              <a:buNone/>
            </a:pPr>
            <a:r>
              <a:rPr lang="en-GB" dirty="0">
                <a:latin typeface="Times New Roman" panose="02020603050405020304" pitchFamily="18" charset="0"/>
                <a:cs typeface="Times New Roman" panose="02020603050405020304" pitchFamily="18" charset="0"/>
              </a:rPr>
              <a:t>Estimation techniques refer to the methods or approaches used to derive estimates for project parameters such as time, cost, and resources. Examples:</a:t>
            </a:r>
          </a:p>
          <a:p>
            <a:r>
              <a:rPr lang="en-GB" dirty="0">
                <a:latin typeface="Times New Roman" panose="02020603050405020304" pitchFamily="18" charset="0"/>
                <a:cs typeface="Times New Roman" panose="02020603050405020304" pitchFamily="18" charset="0"/>
              </a:rPr>
              <a:t>Count, compute and judge</a:t>
            </a:r>
          </a:p>
          <a:p>
            <a:r>
              <a:rPr lang="en-GB" dirty="0">
                <a:latin typeface="Times New Roman" panose="02020603050405020304" pitchFamily="18" charset="0"/>
                <a:cs typeface="Times New Roman" panose="02020603050405020304" pitchFamily="18" charset="0"/>
              </a:rPr>
              <a:t>Calibration and historical data</a:t>
            </a:r>
          </a:p>
          <a:p>
            <a:r>
              <a:rPr lang="en-GB" dirty="0">
                <a:latin typeface="Times New Roman" panose="02020603050405020304" pitchFamily="18" charset="0"/>
                <a:cs typeface="Times New Roman" panose="02020603050405020304" pitchFamily="18" charset="0"/>
              </a:rPr>
              <a:t>Individual Expert judgement</a:t>
            </a:r>
          </a:p>
          <a:p>
            <a:r>
              <a:rPr lang="en-GB" dirty="0">
                <a:latin typeface="Times New Roman" panose="02020603050405020304" pitchFamily="18" charset="0"/>
                <a:cs typeface="Times New Roman" panose="02020603050405020304" pitchFamily="18" charset="0"/>
              </a:rPr>
              <a:t>Decomposition and </a:t>
            </a:r>
            <a:r>
              <a:rPr lang="en-GB" dirty="0" err="1">
                <a:latin typeface="Times New Roman" panose="02020603050405020304" pitchFamily="18" charset="0"/>
                <a:cs typeface="Times New Roman" panose="02020603050405020304" pitchFamily="18" charset="0"/>
              </a:rPr>
              <a:t>Recomposition</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Proxy-based estimates</a:t>
            </a:r>
          </a:p>
          <a:p>
            <a:r>
              <a:rPr lang="en-GB" dirty="0">
                <a:latin typeface="Times New Roman" panose="02020603050405020304" pitchFamily="18" charset="0"/>
                <a:cs typeface="Times New Roman" panose="02020603050405020304" pitchFamily="18" charset="0"/>
              </a:rPr>
              <a:t>Group expert judgment</a:t>
            </a:r>
          </a:p>
          <a:p>
            <a:r>
              <a:rPr lang="en-GB" dirty="0">
                <a:latin typeface="Times New Roman" panose="02020603050405020304" pitchFamily="18" charset="0"/>
                <a:cs typeface="Times New Roman" panose="02020603050405020304" pitchFamily="18" charset="0"/>
              </a:rPr>
              <a:t>Estimation by analogy</a:t>
            </a:r>
          </a:p>
          <a:p>
            <a:r>
              <a:rPr lang="en-GB" dirty="0">
                <a:latin typeface="Times New Roman" panose="02020603050405020304" pitchFamily="18" charset="0"/>
                <a:cs typeface="Times New Roman" panose="02020603050405020304" pitchFamily="18" charset="0"/>
              </a:rPr>
              <a:t>Standardised Estimation</a:t>
            </a:r>
          </a:p>
          <a:p>
            <a:r>
              <a:rPr lang="en-GB" dirty="0">
                <a:latin typeface="Times New Roman" panose="02020603050405020304" pitchFamily="18" charset="0"/>
                <a:cs typeface="Times New Roman" panose="02020603050405020304" pitchFamily="18" charset="0"/>
              </a:rPr>
              <a:t>COCOMO (</a:t>
            </a:r>
            <a:r>
              <a:rPr lang="en-GB" dirty="0" err="1">
                <a:latin typeface="Times New Roman" panose="02020603050405020304" pitchFamily="18" charset="0"/>
                <a:cs typeface="Times New Roman" panose="02020603050405020304" pitchFamily="18" charset="0"/>
              </a:rPr>
              <a:t>COnstructive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COst</a:t>
            </a:r>
            <a:r>
              <a:rPr lang="en-GB" dirty="0">
                <a:latin typeface="Times New Roman" panose="02020603050405020304" pitchFamily="18" charset="0"/>
                <a:cs typeface="Times New Roman" panose="02020603050405020304" pitchFamily="18" charset="0"/>
              </a:rPr>
              <a:t> Model)</a:t>
            </a:r>
          </a:p>
          <a:p>
            <a:r>
              <a:rPr lang="en-GB" dirty="0">
                <a:latin typeface="Times New Roman" panose="02020603050405020304" pitchFamily="18" charset="0"/>
                <a:cs typeface="Times New Roman" panose="02020603050405020304" pitchFamily="18" charset="0"/>
              </a:rPr>
              <a:t>Wideband Delphi</a:t>
            </a:r>
          </a:p>
        </p:txBody>
      </p:sp>
      <p:sp>
        <p:nvSpPr>
          <p:cNvPr id="4" name="Slide Number Placeholder 3">
            <a:extLst>
              <a:ext uri="{FF2B5EF4-FFF2-40B4-BE49-F238E27FC236}">
                <a16:creationId xmlns:a16="http://schemas.microsoft.com/office/drawing/2014/main" id="{43D89017-7C6E-AA84-1A4D-A9367F1CAE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dirty="0"/>
          </a:p>
        </p:txBody>
      </p:sp>
    </p:spTree>
    <p:extLst>
      <p:ext uri="{BB962C8B-B14F-4D97-AF65-F5344CB8AC3E}">
        <p14:creationId xmlns:p14="http://schemas.microsoft.com/office/powerpoint/2010/main" val="3733829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FCDE-3747-9C75-4A60-3B870232287D}"/>
              </a:ext>
            </a:extLst>
          </p:cNvPr>
          <p:cNvSpPr>
            <a:spLocks noGrp="1"/>
          </p:cNvSpPr>
          <p:nvPr>
            <p:ph type="title"/>
          </p:nvPr>
        </p:nvSpPr>
        <p:spPr/>
        <p:txBody>
          <a:bodyPr/>
          <a:lstStyle/>
          <a:p>
            <a:pPr algn="ctr"/>
            <a:r>
              <a:rPr lang="en-GB" sz="2900" dirty="0">
                <a:solidFill>
                  <a:schemeClr val="accent5"/>
                </a:solidFill>
              </a:rPr>
              <a:t>COCOMO</a:t>
            </a:r>
          </a:p>
        </p:txBody>
      </p:sp>
      <p:sp>
        <p:nvSpPr>
          <p:cNvPr id="3" name="Text Placeholder 2">
            <a:extLst>
              <a:ext uri="{FF2B5EF4-FFF2-40B4-BE49-F238E27FC236}">
                <a16:creationId xmlns:a16="http://schemas.microsoft.com/office/drawing/2014/main" id="{8600F476-FA6C-5B3E-F9DF-7F985EDE7E4B}"/>
              </a:ext>
            </a:extLst>
          </p:cNvPr>
          <p:cNvSpPr>
            <a:spLocks noGrp="1"/>
          </p:cNvSpPr>
          <p:nvPr>
            <p:ph type="body" idx="1"/>
          </p:nvPr>
        </p:nvSpPr>
        <p:spPr>
          <a:xfrm>
            <a:off x="387900" y="1144125"/>
            <a:ext cx="8368200" cy="3424599"/>
          </a:xfrm>
        </p:spPr>
        <p:txBody>
          <a:bodyPr>
            <a:normAutofit/>
          </a:bodyPr>
          <a:lstStyle/>
          <a:p>
            <a:r>
              <a:rPr lang="en-GB" dirty="0"/>
              <a:t>There are two categories of COCOMO: COCOMO 81 &amp; COCOMO II</a:t>
            </a:r>
          </a:p>
          <a:p>
            <a:r>
              <a:rPr lang="en-GB" dirty="0"/>
              <a:t>Basic calculation:</a:t>
            </a:r>
          </a:p>
          <a:p>
            <a:pPr marL="114300" indent="0">
              <a:buNone/>
            </a:pPr>
            <a:r>
              <a:rPr lang="en-GB" dirty="0"/>
              <a:t>	Effort (E) = a * (LOC)^b</a:t>
            </a:r>
          </a:p>
          <a:p>
            <a:pPr marL="114300" indent="0">
              <a:buNone/>
            </a:pPr>
            <a:endParaRPr lang="en-GB" dirty="0"/>
          </a:p>
          <a:p>
            <a:r>
              <a:rPr lang="en-GB" i="1" dirty="0"/>
              <a:t>a-</a:t>
            </a:r>
            <a:r>
              <a:rPr lang="en-GB" dirty="0"/>
              <a:t>  is a constant that represents the effort required to produce one line of code (productivity constant) </a:t>
            </a:r>
          </a:p>
          <a:p>
            <a:r>
              <a:rPr lang="en-GB" dirty="0"/>
              <a:t>LOC- Lines Of Code</a:t>
            </a:r>
          </a:p>
          <a:p>
            <a:r>
              <a:rPr lang="en-GB" i="1" dirty="0"/>
              <a:t>b</a:t>
            </a:r>
            <a:r>
              <a:rPr lang="en-GB" dirty="0"/>
              <a:t>- is a constant that represents the scaling factor for the relationship between effort and the size of the project. Constant might be from </a:t>
            </a:r>
            <a:r>
              <a:rPr lang="en-GB" dirty="0" err="1"/>
              <a:t>historiacal</a:t>
            </a:r>
            <a:r>
              <a:rPr lang="en-GB" dirty="0"/>
              <a:t> data.</a:t>
            </a:r>
          </a:p>
        </p:txBody>
      </p:sp>
      <p:sp>
        <p:nvSpPr>
          <p:cNvPr id="4" name="Slide Number Placeholder 3">
            <a:extLst>
              <a:ext uri="{FF2B5EF4-FFF2-40B4-BE49-F238E27FC236}">
                <a16:creationId xmlns:a16="http://schemas.microsoft.com/office/drawing/2014/main" id="{304D48A0-8260-A8A8-A3F5-91969E1D4D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dirty="0"/>
          </a:p>
        </p:txBody>
      </p:sp>
    </p:spTree>
    <p:extLst>
      <p:ext uri="{BB962C8B-B14F-4D97-AF65-F5344CB8AC3E}">
        <p14:creationId xmlns:p14="http://schemas.microsoft.com/office/powerpoint/2010/main" val="163366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21479-D115-B0FE-E9D2-F893CCD1241A}"/>
              </a:ext>
            </a:extLst>
          </p:cNvPr>
          <p:cNvSpPr>
            <a:spLocks noGrp="1"/>
          </p:cNvSpPr>
          <p:nvPr>
            <p:ph type="title"/>
          </p:nvPr>
        </p:nvSpPr>
        <p:spPr>
          <a:xfrm>
            <a:off x="387900" y="86683"/>
            <a:ext cx="8368200" cy="686100"/>
          </a:xfrm>
        </p:spPr>
        <p:txBody>
          <a:bodyPr/>
          <a:lstStyle/>
          <a:p>
            <a:pPr algn="ctr"/>
            <a:r>
              <a:rPr lang="en-GB" sz="2900" dirty="0">
                <a:solidFill>
                  <a:schemeClr val="accent5"/>
                </a:solidFill>
              </a:rPr>
              <a:t>Estimation Types</a:t>
            </a:r>
          </a:p>
        </p:txBody>
      </p:sp>
      <p:sp>
        <p:nvSpPr>
          <p:cNvPr id="3" name="Text Placeholder 2">
            <a:extLst>
              <a:ext uri="{FF2B5EF4-FFF2-40B4-BE49-F238E27FC236}">
                <a16:creationId xmlns:a16="http://schemas.microsoft.com/office/drawing/2014/main" id="{A7F5DE78-9B32-BB9C-DFE6-F6A3ED816AED}"/>
              </a:ext>
            </a:extLst>
          </p:cNvPr>
          <p:cNvSpPr>
            <a:spLocks noGrp="1"/>
          </p:cNvSpPr>
          <p:nvPr>
            <p:ph type="body" idx="1"/>
          </p:nvPr>
        </p:nvSpPr>
        <p:spPr>
          <a:xfrm>
            <a:off x="378608" y="1219200"/>
            <a:ext cx="8368200" cy="3140518"/>
          </a:xfrm>
        </p:spPr>
        <p:txBody>
          <a:bodyPr/>
          <a:lstStyle/>
          <a:p>
            <a:pPr marL="114300" indent="0" algn="just">
              <a:buNone/>
            </a:pPr>
            <a:r>
              <a:rPr lang="en-GB" dirty="0"/>
              <a:t>Estimation types refer to the categorization of estimates based on their purpose, level of detail, and the stage of the project.</a:t>
            </a:r>
          </a:p>
          <a:p>
            <a:pPr marL="114300" indent="0" algn="just">
              <a:buNone/>
            </a:pPr>
            <a:endParaRPr lang="en-GB" dirty="0"/>
          </a:p>
        </p:txBody>
      </p:sp>
      <p:sp>
        <p:nvSpPr>
          <p:cNvPr id="4" name="Slide Number Placeholder 3">
            <a:extLst>
              <a:ext uri="{FF2B5EF4-FFF2-40B4-BE49-F238E27FC236}">
                <a16:creationId xmlns:a16="http://schemas.microsoft.com/office/drawing/2014/main" id="{9D0FB379-F14E-5DB6-5C1B-BF86034A1F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dirty="0"/>
          </a:p>
        </p:txBody>
      </p:sp>
      <p:graphicFrame>
        <p:nvGraphicFramePr>
          <p:cNvPr id="5" name="Table 4">
            <a:extLst>
              <a:ext uri="{FF2B5EF4-FFF2-40B4-BE49-F238E27FC236}">
                <a16:creationId xmlns:a16="http://schemas.microsoft.com/office/drawing/2014/main" id="{8AC4A616-43B3-AFD4-BEA8-3AF96FD038C0}"/>
              </a:ext>
            </a:extLst>
          </p:cNvPr>
          <p:cNvGraphicFramePr>
            <a:graphicFrameLocks noGrp="1"/>
          </p:cNvGraphicFramePr>
          <p:nvPr>
            <p:extLst>
              <p:ext uri="{D42A27DB-BD31-4B8C-83A1-F6EECF244321}">
                <p14:modId xmlns:p14="http://schemas.microsoft.com/office/powerpoint/2010/main" val="586949329"/>
              </p:ext>
            </p:extLst>
          </p:nvPr>
        </p:nvGraphicFramePr>
        <p:xfrm>
          <a:off x="731521" y="2073982"/>
          <a:ext cx="6940731" cy="2589235"/>
        </p:xfrm>
        <a:graphic>
          <a:graphicData uri="http://schemas.openxmlformats.org/drawingml/2006/table">
            <a:tbl>
              <a:tblPr firstRow="1" firstCol="1" bandRow="1">
                <a:tableStyleId>{5C22544A-7EE6-4342-B048-85BDC9FD1C3A}</a:tableStyleId>
              </a:tblPr>
              <a:tblGrid>
                <a:gridCol w="1524251">
                  <a:extLst>
                    <a:ext uri="{9D8B030D-6E8A-4147-A177-3AD203B41FA5}">
                      <a16:colId xmlns:a16="http://schemas.microsoft.com/office/drawing/2014/main" val="1451311017"/>
                    </a:ext>
                  </a:extLst>
                </a:gridCol>
                <a:gridCol w="3601236">
                  <a:extLst>
                    <a:ext uri="{9D8B030D-6E8A-4147-A177-3AD203B41FA5}">
                      <a16:colId xmlns:a16="http://schemas.microsoft.com/office/drawing/2014/main" val="2174248536"/>
                    </a:ext>
                  </a:extLst>
                </a:gridCol>
                <a:gridCol w="1815244">
                  <a:extLst>
                    <a:ext uri="{9D8B030D-6E8A-4147-A177-3AD203B41FA5}">
                      <a16:colId xmlns:a16="http://schemas.microsoft.com/office/drawing/2014/main" val="3731867396"/>
                    </a:ext>
                  </a:extLst>
                </a:gridCol>
              </a:tblGrid>
              <a:tr h="499035">
                <a:tc>
                  <a:txBody>
                    <a:bodyPr/>
                    <a:lstStyle/>
                    <a:p>
                      <a:pPr>
                        <a:lnSpc>
                          <a:spcPct val="107000"/>
                        </a:lnSpc>
                        <a:spcAft>
                          <a:spcPts val="800"/>
                        </a:spcAft>
                      </a:pPr>
                      <a:r>
                        <a:rPr lang="en-GB" sz="1100" dirty="0">
                          <a:solidFill>
                            <a:schemeClr val="bg1"/>
                          </a:solidFill>
                          <a:effectLst/>
                        </a:rPr>
                        <a:t>Type</a:t>
                      </a:r>
                      <a:endParaRPr lang="en-GB"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dirty="0">
                          <a:solidFill>
                            <a:schemeClr val="bg1"/>
                          </a:solidFill>
                          <a:effectLst/>
                        </a:rPr>
                        <a:t>Purpose</a:t>
                      </a:r>
                      <a:endParaRPr lang="en-GB"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dirty="0">
                          <a:solidFill>
                            <a:schemeClr val="bg1"/>
                          </a:solidFill>
                          <a:effectLst/>
                        </a:rPr>
                        <a:t>Accuracy</a:t>
                      </a:r>
                    </a:p>
                    <a:p>
                      <a:pPr>
                        <a:lnSpc>
                          <a:spcPct val="107000"/>
                        </a:lnSpc>
                        <a:spcAft>
                          <a:spcPts val="800"/>
                        </a:spcAft>
                      </a:pPr>
                      <a:endParaRPr lang="en-GB"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4533008"/>
                  </a:ext>
                </a:extLst>
              </a:tr>
              <a:tr h="629204">
                <a:tc>
                  <a:txBody>
                    <a:bodyPr/>
                    <a:lstStyle/>
                    <a:p>
                      <a:pPr>
                        <a:lnSpc>
                          <a:spcPct val="107000"/>
                        </a:lnSpc>
                        <a:spcAft>
                          <a:spcPts val="800"/>
                        </a:spcAft>
                      </a:pPr>
                      <a:r>
                        <a:rPr lang="en-GB" sz="1100" dirty="0">
                          <a:solidFill>
                            <a:schemeClr val="bg1"/>
                          </a:solidFill>
                          <a:effectLst/>
                        </a:rPr>
                        <a:t>Rough Order of Magnitude</a:t>
                      </a:r>
                      <a:endParaRPr lang="en-GB"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dirty="0">
                          <a:solidFill>
                            <a:schemeClr val="bg1"/>
                          </a:solidFill>
                          <a:effectLst/>
                        </a:rPr>
                        <a:t>High-level estimate used early in the project to provide a rough idea of the project's scope and potential costs.</a:t>
                      </a:r>
                      <a:endParaRPr lang="en-GB"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solidFill>
                            <a:schemeClr val="bg1"/>
                          </a:solidFill>
                          <a:effectLst/>
                        </a:rPr>
                        <a:t>Has a wide range (-25% to +75%).</a:t>
                      </a:r>
                      <a:endParaRPr lang="en-GB"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2043472"/>
                  </a:ext>
                </a:extLst>
              </a:tr>
              <a:tr h="629204">
                <a:tc>
                  <a:txBody>
                    <a:bodyPr/>
                    <a:lstStyle/>
                    <a:p>
                      <a:pPr>
                        <a:lnSpc>
                          <a:spcPct val="107000"/>
                        </a:lnSpc>
                        <a:spcAft>
                          <a:spcPts val="800"/>
                        </a:spcAft>
                      </a:pPr>
                      <a:r>
                        <a:rPr lang="en-GB" sz="1100">
                          <a:solidFill>
                            <a:schemeClr val="bg1"/>
                          </a:solidFill>
                          <a:effectLst/>
                        </a:rPr>
                        <a:t>Budget Estimate</a:t>
                      </a:r>
                      <a:endParaRPr lang="en-GB"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dirty="0">
                          <a:solidFill>
                            <a:schemeClr val="bg1"/>
                          </a:solidFill>
                          <a:effectLst/>
                        </a:rPr>
                        <a:t>Used to establish the initial budget for the project.</a:t>
                      </a:r>
                      <a:endParaRPr lang="en-GB"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solidFill>
                            <a:schemeClr val="bg1"/>
                          </a:solidFill>
                          <a:effectLst/>
                        </a:rPr>
                        <a:t>Moderate accuracy with range smaller than ROM</a:t>
                      </a:r>
                      <a:endParaRPr lang="en-GB"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154256"/>
                  </a:ext>
                </a:extLst>
              </a:tr>
              <a:tr h="415896">
                <a:tc>
                  <a:txBody>
                    <a:bodyPr/>
                    <a:lstStyle/>
                    <a:p>
                      <a:pPr>
                        <a:lnSpc>
                          <a:spcPct val="107000"/>
                        </a:lnSpc>
                        <a:spcAft>
                          <a:spcPts val="800"/>
                        </a:spcAft>
                      </a:pPr>
                      <a:r>
                        <a:rPr lang="en-GB" sz="1100">
                          <a:solidFill>
                            <a:schemeClr val="bg1"/>
                          </a:solidFill>
                          <a:effectLst/>
                        </a:rPr>
                        <a:t>Definitive Estimate</a:t>
                      </a:r>
                      <a:endParaRPr lang="en-GB"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dirty="0">
                          <a:solidFill>
                            <a:schemeClr val="bg1"/>
                          </a:solidFill>
                          <a:effectLst/>
                        </a:rPr>
                        <a:t>Developed when project requirements are well-defined</a:t>
                      </a:r>
                      <a:endParaRPr lang="en-GB"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solidFill>
                            <a:schemeClr val="bg1"/>
                          </a:solidFill>
                          <a:effectLst/>
                        </a:rPr>
                        <a:t> </a:t>
                      </a:r>
                      <a:endParaRPr lang="en-GB"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6770778"/>
                  </a:ext>
                </a:extLst>
              </a:tr>
              <a:tr h="415896">
                <a:tc>
                  <a:txBody>
                    <a:bodyPr/>
                    <a:lstStyle/>
                    <a:p>
                      <a:pPr>
                        <a:lnSpc>
                          <a:spcPct val="107000"/>
                        </a:lnSpc>
                        <a:spcAft>
                          <a:spcPts val="800"/>
                        </a:spcAft>
                      </a:pPr>
                      <a:r>
                        <a:rPr lang="en-GB" sz="1100" dirty="0">
                          <a:solidFill>
                            <a:schemeClr val="bg1"/>
                          </a:solidFill>
                          <a:effectLst/>
                        </a:rPr>
                        <a:t>Parametric Estimate</a:t>
                      </a:r>
                      <a:endParaRPr lang="en-GB"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dirty="0">
                          <a:solidFill>
                            <a:schemeClr val="bg1"/>
                          </a:solidFill>
                          <a:effectLst/>
                        </a:rPr>
                        <a:t>Relies on statistical relationships between historical data</a:t>
                      </a:r>
                      <a:endParaRPr lang="en-GB"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dirty="0">
                          <a:solidFill>
                            <a:schemeClr val="bg1"/>
                          </a:solidFill>
                          <a:effectLst/>
                        </a:rPr>
                        <a:t>Moderate accuracy</a:t>
                      </a:r>
                      <a:endParaRPr lang="en-GB"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880050"/>
                  </a:ext>
                </a:extLst>
              </a:tr>
            </a:tbl>
          </a:graphicData>
        </a:graphic>
      </p:graphicFrame>
    </p:spTree>
    <p:extLst>
      <p:ext uri="{BB962C8B-B14F-4D97-AF65-F5344CB8AC3E}">
        <p14:creationId xmlns:p14="http://schemas.microsoft.com/office/powerpoint/2010/main" val="270540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63466-49E7-C6CE-8EED-BD0E989FB4F2}"/>
              </a:ext>
            </a:extLst>
          </p:cNvPr>
          <p:cNvSpPr>
            <a:spLocks noGrp="1"/>
          </p:cNvSpPr>
          <p:nvPr>
            <p:ph type="title"/>
          </p:nvPr>
        </p:nvSpPr>
        <p:spPr>
          <a:xfrm>
            <a:off x="378608" y="162198"/>
            <a:ext cx="8368200" cy="686100"/>
          </a:xfrm>
        </p:spPr>
        <p:txBody>
          <a:bodyPr/>
          <a:lstStyle/>
          <a:p>
            <a:pPr algn="ctr"/>
            <a:r>
              <a:rPr lang="en-GB" sz="2900" dirty="0">
                <a:solidFill>
                  <a:schemeClr val="accent5"/>
                </a:solidFill>
              </a:rPr>
              <a:t>Estimation challenges</a:t>
            </a:r>
          </a:p>
        </p:txBody>
      </p:sp>
      <p:sp>
        <p:nvSpPr>
          <p:cNvPr id="3" name="Text Placeholder 2">
            <a:extLst>
              <a:ext uri="{FF2B5EF4-FFF2-40B4-BE49-F238E27FC236}">
                <a16:creationId xmlns:a16="http://schemas.microsoft.com/office/drawing/2014/main" id="{B7582FAB-6B2A-E0FA-066A-3BC75B9D1C4B}"/>
              </a:ext>
            </a:extLst>
          </p:cNvPr>
          <p:cNvSpPr>
            <a:spLocks noGrp="1"/>
          </p:cNvSpPr>
          <p:nvPr>
            <p:ph type="body" idx="1"/>
          </p:nvPr>
        </p:nvSpPr>
        <p:spPr>
          <a:xfrm>
            <a:off x="378608" y="1167584"/>
            <a:ext cx="8368200" cy="3813718"/>
          </a:xfrm>
        </p:spPr>
        <p:txBody>
          <a:bodyPr>
            <a:noAutofit/>
          </a:bodyPr>
          <a:lstStyle/>
          <a:p>
            <a:pPr>
              <a:lnSpc>
                <a:spcPct val="150000"/>
              </a:lnSpc>
            </a:pPr>
            <a:r>
              <a:rPr lang="en-GB" dirty="0">
                <a:latin typeface="Times New Roman" panose="02020603050405020304" pitchFamily="18" charset="0"/>
                <a:cs typeface="Times New Roman" panose="02020603050405020304" pitchFamily="18" charset="0"/>
              </a:rPr>
              <a:t>Issues in estimating size</a:t>
            </a:r>
          </a:p>
          <a:p>
            <a:pPr marL="714375" indent="-357188">
              <a:lnSpc>
                <a:spcPct val="150000"/>
              </a:lnSpc>
              <a:buFont typeface="Wingdings" panose="05000000000000000000" pitchFamily="2" charset="2"/>
              <a:buChar char="Ø"/>
            </a:pPr>
            <a:r>
              <a:rPr lang="en-GB" sz="1400" dirty="0">
                <a:latin typeface="Times New Roman" panose="02020603050405020304" pitchFamily="18" charset="0"/>
                <a:cs typeface="Times New Roman" panose="02020603050405020304" pitchFamily="18" charset="0"/>
              </a:rPr>
              <a:t>Numerous measures of size exist (Features, User stories, Requirements, Classes, Lines of Code (LOC))</a:t>
            </a:r>
          </a:p>
          <a:p>
            <a:pPr marL="714375" indent="-357188" algn="l">
              <a:lnSpc>
                <a:spcPct val="150000"/>
              </a:lnSpc>
              <a:buFont typeface="Wingdings" panose="05000000000000000000" pitchFamily="2" charset="2"/>
              <a:buChar char="Ø"/>
            </a:pPr>
            <a:r>
              <a:rPr lang="en-GB" sz="1400" dirty="0">
                <a:latin typeface="Times New Roman" panose="02020603050405020304" pitchFamily="18" charset="0"/>
                <a:cs typeface="Times New Roman" panose="02020603050405020304" pitchFamily="18" charset="0"/>
              </a:rPr>
              <a:t>Function Point -A function point is a measure of program size that can be used to estimate size in a project’s early stages</a:t>
            </a:r>
            <a:r>
              <a:rPr lang="en-GB" dirty="0">
                <a:latin typeface="Times New Roman" panose="02020603050405020304" pitchFamily="18" charset="0"/>
                <a:cs typeface="Times New Roman" panose="02020603050405020304" pitchFamily="18" charset="0"/>
              </a:rPr>
              <a:t>.</a:t>
            </a:r>
          </a:p>
          <a:p>
            <a:pPr algn="l">
              <a:lnSpc>
                <a:spcPct val="150000"/>
              </a:lnSpc>
            </a:pPr>
            <a:r>
              <a:rPr lang="en-GB" dirty="0">
                <a:latin typeface="Times New Roman" panose="02020603050405020304" pitchFamily="18" charset="0"/>
                <a:cs typeface="Times New Roman" panose="02020603050405020304" pitchFamily="18" charset="0"/>
              </a:rPr>
              <a:t>Issues in estimating effort</a:t>
            </a:r>
          </a:p>
          <a:p>
            <a:pPr algn="l">
              <a:lnSpc>
                <a:spcPct val="150000"/>
              </a:lnSpc>
            </a:pPr>
            <a:r>
              <a:rPr lang="en-GB" dirty="0">
                <a:latin typeface="Times New Roman" panose="02020603050405020304" pitchFamily="18" charset="0"/>
                <a:cs typeface="Times New Roman" panose="02020603050405020304" pitchFamily="18" charset="0"/>
              </a:rPr>
              <a:t>Issues in estimating schedule</a:t>
            </a:r>
          </a:p>
          <a:p>
            <a:pPr indent="-12700" algn="l">
              <a:lnSpc>
                <a:spcPct val="150000"/>
              </a:lnSpc>
              <a:buFont typeface="Wingdings" panose="05000000000000000000" pitchFamily="2" charset="2"/>
              <a:buChar char="Ø"/>
            </a:pPr>
            <a:r>
              <a:rPr lang="en-GB" sz="1400" dirty="0">
                <a:latin typeface="Times New Roman" panose="02020603050405020304" pitchFamily="18" charset="0"/>
                <a:cs typeface="Times New Roman" panose="02020603050405020304" pitchFamily="18" charset="0"/>
              </a:rPr>
              <a:t> </a:t>
            </a:r>
            <a:r>
              <a:rPr lang="en-GB" sz="1400" b="0" i="0" u="none" strike="noStrike" baseline="0" dirty="0">
                <a:latin typeface="Times New Roman" panose="02020603050405020304" pitchFamily="18" charset="0"/>
                <a:cs typeface="Times New Roman" panose="02020603050405020304" pitchFamily="18" charset="0"/>
              </a:rPr>
              <a:t>Do not shorten a schedule estimate without increasing the effort estimate.</a:t>
            </a:r>
          </a:p>
          <a:p>
            <a:pPr marL="444500" indent="-357188">
              <a:lnSpc>
                <a:spcPct val="150000"/>
              </a:lnSpc>
            </a:pPr>
            <a:r>
              <a:rPr lang="en-GB" dirty="0">
                <a:latin typeface="Times New Roman" panose="02020603050405020304" pitchFamily="18" charset="0"/>
                <a:cs typeface="Times New Roman" panose="02020603050405020304" pitchFamily="18" charset="0"/>
              </a:rPr>
              <a:t>Issues pertaining to planning parameters</a:t>
            </a:r>
          </a:p>
          <a:p>
            <a:pPr marL="444500" indent="-357188">
              <a:lnSpc>
                <a:spcPct val="150000"/>
              </a:lnSpc>
            </a:pPr>
            <a:r>
              <a:rPr lang="en-GB" dirty="0">
                <a:latin typeface="Times New Roman" panose="02020603050405020304" pitchFamily="18" charset="0"/>
                <a:cs typeface="Times New Roman" panose="02020603050405020304" pitchFamily="18" charset="0"/>
              </a:rPr>
              <a:t>Presentation style of estimates</a:t>
            </a:r>
          </a:p>
        </p:txBody>
      </p:sp>
      <p:sp>
        <p:nvSpPr>
          <p:cNvPr id="4" name="Slide Number Placeholder 3">
            <a:extLst>
              <a:ext uri="{FF2B5EF4-FFF2-40B4-BE49-F238E27FC236}">
                <a16:creationId xmlns:a16="http://schemas.microsoft.com/office/drawing/2014/main" id="{1A2B1A04-3A94-5F2B-68AB-2AE2E1F563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dirty="0"/>
          </a:p>
        </p:txBody>
      </p:sp>
    </p:spTree>
    <p:extLst>
      <p:ext uri="{BB962C8B-B14F-4D97-AF65-F5344CB8AC3E}">
        <p14:creationId xmlns:p14="http://schemas.microsoft.com/office/powerpoint/2010/main" val="378563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dirty="0">
                <a:solidFill>
                  <a:schemeClr val="accent5"/>
                </a:solidFill>
              </a:rPr>
              <a:t>Retrospection</a:t>
            </a:r>
            <a:endParaRPr sz="3200" dirty="0">
              <a:solidFill>
                <a:schemeClr val="accent5"/>
              </a:solidFill>
            </a:endParaRPr>
          </a:p>
        </p:txBody>
      </p:sp>
      <p:sp>
        <p:nvSpPr>
          <p:cNvPr id="96" name="Google Shape;96;p19"/>
          <p:cNvSpPr txBox="1">
            <a:spLocks noGrp="1"/>
          </p:cNvSpPr>
          <p:nvPr>
            <p:ph type="body" idx="1"/>
          </p:nvPr>
        </p:nvSpPr>
        <p:spPr>
          <a:xfrm>
            <a:off x="378608" y="1238665"/>
            <a:ext cx="8368200" cy="3738226"/>
          </a:xfrm>
          <a:prstGeom prst="rect">
            <a:avLst/>
          </a:prstGeom>
        </p:spPr>
        <p:txBody>
          <a:bodyPr spcFirstLastPara="1" wrap="square" lIns="91425" tIns="91425" rIns="91425" bIns="91425" anchor="t" anchorCtr="0">
            <a:normAutofit/>
          </a:bodyPr>
          <a:lstStyle/>
          <a:p>
            <a:pPr marL="285750" indent="-285750">
              <a:spcBef>
                <a:spcPts val="1200"/>
              </a:spcBef>
              <a:spcAft>
                <a:spcPts val="1200"/>
              </a:spcAft>
            </a:pPr>
            <a:endParaRPr lang="en-GB" sz="2000"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spcBef>
                <a:spcPts val="1200"/>
              </a:spcBef>
              <a:spcAft>
                <a:spcPts val="1200"/>
              </a:spcAft>
            </a:pPr>
            <a:endParaRPr lang="en-GB" sz="2000" dirty="0"/>
          </a:p>
          <a:p>
            <a:pPr marL="0" lvl="0" indent="0" algn="l" rtl="0">
              <a:spcBef>
                <a:spcPts val="1200"/>
              </a:spcBef>
              <a:spcAft>
                <a:spcPts val="1200"/>
              </a:spcAft>
              <a:buNone/>
            </a:pPr>
            <a:endParaRPr sz="2000" dirty="0"/>
          </a:p>
        </p:txBody>
      </p:sp>
      <p:sp>
        <p:nvSpPr>
          <p:cNvPr id="97" name="Google Shape;9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dirty="0"/>
          </a:p>
        </p:txBody>
      </p:sp>
      <p:sp>
        <p:nvSpPr>
          <p:cNvPr id="5" name="Content Placeholder 2">
            <a:extLst>
              <a:ext uri="{FF2B5EF4-FFF2-40B4-BE49-F238E27FC236}">
                <a16:creationId xmlns:a16="http://schemas.microsoft.com/office/drawing/2014/main" id="{A14419BF-26AF-7817-8D58-0E72AF385C29}"/>
              </a:ext>
            </a:extLst>
          </p:cNvPr>
          <p:cNvSpPr txBox="1">
            <a:spLocks/>
          </p:cNvSpPr>
          <p:nvPr/>
        </p:nvSpPr>
        <p:spPr>
          <a:xfrm>
            <a:off x="191589" y="1332411"/>
            <a:ext cx="8752114" cy="333080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Recognize the purpose and importance of a project proposal in the project management process.</a:t>
            </a:r>
          </a:p>
          <a:p>
            <a:pPr>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Identify and describe the key components of a project proposal</a:t>
            </a:r>
          </a:p>
          <a:p>
            <a:pPr>
              <a:lnSpc>
                <a:spcPct val="150000"/>
              </a:lnSpc>
              <a:buClr>
                <a:schemeClr val="tx1"/>
              </a:buClr>
            </a:pPr>
            <a:r>
              <a:rPr lang="en-US" sz="2000" dirty="0">
                <a:solidFill>
                  <a:schemeClr val="tx1"/>
                </a:solidFill>
                <a:latin typeface="Times New Roman" panose="02020603050405020304" pitchFamily="18" charset="0"/>
                <a:cs typeface="Times New Roman" panose="02020603050405020304" pitchFamily="18" charset="0"/>
              </a:rPr>
              <a:t>Types of contracts between the customer and the contractor</a:t>
            </a:r>
          </a:p>
          <a:p>
            <a:pPr>
              <a:lnSpc>
                <a:spcPct val="150000"/>
              </a:lnSpc>
              <a:defRPr/>
            </a:pPr>
            <a:r>
              <a:rPr lang="en-US" sz="2000" dirty="0">
                <a:solidFill>
                  <a:schemeClr val="tx1"/>
                </a:solidFill>
                <a:latin typeface="Times New Roman" panose="02020603050405020304" pitchFamily="18" charset="0"/>
                <a:cs typeface="Times New Roman" panose="02020603050405020304" pitchFamily="18" charset="0"/>
              </a:rPr>
              <a:t>Measuring the success of proposal efforts</a:t>
            </a:r>
            <a:endParaRPr lang="en-GB"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5584-2DFD-492C-8050-D069285C46D5}"/>
              </a:ext>
            </a:extLst>
          </p:cNvPr>
          <p:cNvSpPr>
            <a:spLocks noGrp="1"/>
          </p:cNvSpPr>
          <p:nvPr>
            <p:ph type="title"/>
          </p:nvPr>
        </p:nvSpPr>
        <p:spPr>
          <a:xfrm>
            <a:off x="483694" y="86683"/>
            <a:ext cx="8368200" cy="686100"/>
          </a:xfrm>
        </p:spPr>
        <p:txBody>
          <a:bodyPr/>
          <a:lstStyle/>
          <a:p>
            <a:pPr algn="ctr"/>
            <a:r>
              <a:rPr lang="en-GB" sz="2900" dirty="0">
                <a:solidFill>
                  <a:schemeClr val="accent5"/>
                </a:solidFill>
              </a:rPr>
              <a:t>Communicating estimates</a:t>
            </a:r>
          </a:p>
        </p:txBody>
      </p:sp>
      <p:sp>
        <p:nvSpPr>
          <p:cNvPr id="3" name="Text Placeholder 2">
            <a:extLst>
              <a:ext uri="{FF2B5EF4-FFF2-40B4-BE49-F238E27FC236}">
                <a16:creationId xmlns:a16="http://schemas.microsoft.com/office/drawing/2014/main" id="{3A17BB02-1EC0-97D1-BEBD-4684CBAAC093}"/>
              </a:ext>
            </a:extLst>
          </p:cNvPr>
          <p:cNvSpPr>
            <a:spLocks noGrp="1"/>
          </p:cNvSpPr>
          <p:nvPr>
            <p:ph type="body" idx="1"/>
          </p:nvPr>
        </p:nvSpPr>
        <p:spPr>
          <a:xfrm>
            <a:off x="387900" y="1219200"/>
            <a:ext cx="8368200" cy="3349524"/>
          </a:xfrm>
        </p:spPr>
        <p:txBody>
          <a:bodyPr/>
          <a:lstStyle/>
          <a:p>
            <a:pPr>
              <a:lnSpc>
                <a:spcPct val="150000"/>
              </a:lnSpc>
            </a:pPr>
            <a:r>
              <a:rPr lang="en-GB" dirty="0">
                <a:latin typeface="Times New Roman" panose="02020603050405020304" pitchFamily="18" charset="0"/>
                <a:cs typeface="Times New Roman" panose="02020603050405020304" pitchFamily="18" charset="0"/>
              </a:rPr>
              <a:t>Technical people are good in estimating but bad in defending their estimates.</a:t>
            </a:r>
          </a:p>
          <a:p>
            <a:pPr>
              <a:lnSpc>
                <a:spcPct val="150000"/>
              </a:lnSpc>
            </a:pPr>
            <a:r>
              <a:rPr lang="en-GB" dirty="0">
                <a:latin typeface="Times New Roman" panose="02020603050405020304" pitchFamily="18" charset="0"/>
                <a:cs typeface="Times New Roman" panose="02020603050405020304" pitchFamily="18" charset="0"/>
              </a:rPr>
              <a:t>Technical team member are generally introverts</a:t>
            </a:r>
          </a:p>
          <a:p>
            <a:pPr>
              <a:lnSpc>
                <a:spcPct val="150000"/>
              </a:lnSpc>
            </a:pPr>
            <a:r>
              <a:rPr lang="en-GB" dirty="0">
                <a:latin typeface="Times New Roman" panose="02020603050405020304" pitchFamily="18" charset="0"/>
                <a:cs typeface="Times New Roman" panose="02020603050405020304" pitchFamily="18" charset="0"/>
              </a:rPr>
              <a:t>Political influence </a:t>
            </a:r>
          </a:p>
          <a:p>
            <a:pPr>
              <a:lnSpc>
                <a:spcPct val="150000"/>
              </a:lnSpc>
            </a:pPr>
            <a:r>
              <a:rPr lang="en-GB" dirty="0">
                <a:latin typeface="Times New Roman" panose="02020603050405020304" pitchFamily="18" charset="0"/>
                <a:cs typeface="Times New Roman" panose="02020603050405020304" pitchFamily="18" charset="0"/>
              </a:rPr>
              <a:t>Negotiating an estimate vs negotiating a commitment</a:t>
            </a:r>
          </a:p>
        </p:txBody>
      </p:sp>
      <p:sp>
        <p:nvSpPr>
          <p:cNvPr id="4" name="Slide Number Placeholder 3">
            <a:extLst>
              <a:ext uri="{FF2B5EF4-FFF2-40B4-BE49-F238E27FC236}">
                <a16:creationId xmlns:a16="http://schemas.microsoft.com/office/drawing/2014/main" id="{B642D712-A1EE-5570-5EC9-F315FB6BC7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dirty="0"/>
          </a:p>
        </p:txBody>
      </p:sp>
    </p:spTree>
    <p:extLst>
      <p:ext uri="{BB962C8B-B14F-4D97-AF65-F5344CB8AC3E}">
        <p14:creationId xmlns:p14="http://schemas.microsoft.com/office/powerpoint/2010/main" val="959417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C7B7-1E34-0AF5-FD12-659F8604D073}"/>
              </a:ext>
            </a:extLst>
          </p:cNvPr>
          <p:cNvSpPr>
            <a:spLocks noGrp="1"/>
          </p:cNvSpPr>
          <p:nvPr>
            <p:ph type="title"/>
          </p:nvPr>
        </p:nvSpPr>
        <p:spPr>
          <a:xfrm>
            <a:off x="466277" y="231726"/>
            <a:ext cx="8368200" cy="686100"/>
          </a:xfrm>
        </p:spPr>
        <p:txBody>
          <a:bodyPr/>
          <a:lstStyle/>
          <a:p>
            <a:pPr algn="ctr"/>
            <a:r>
              <a:rPr lang="en-GB" sz="2900" dirty="0">
                <a:solidFill>
                  <a:schemeClr val="accent5"/>
                </a:solidFill>
              </a:rPr>
              <a:t>What if estimate is not approved</a:t>
            </a:r>
          </a:p>
        </p:txBody>
      </p:sp>
      <p:sp>
        <p:nvSpPr>
          <p:cNvPr id="3" name="Text Placeholder 2">
            <a:extLst>
              <a:ext uri="{FF2B5EF4-FFF2-40B4-BE49-F238E27FC236}">
                <a16:creationId xmlns:a16="http://schemas.microsoft.com/office/drawing/2014/main" id="{232870D2-598E-7C51-A89A-20A6A1E5710D}"/>
              </a:ext>
            </a:extLst>
          </p:cNvPr>
          <p:cNvSpPr>
            <a:spLocks noGrp="1"/>
          </p:cNvSpPr>
          <p:nvPr>
            <p:ph type="body" idx="1"/>
          </p:nvPr>
        </p:nvSpPr>
        <p:spPr/>
        <p:txBody>
          <a:bodyPr/>
          <a:lstStyle/>
          <a:p>
            <a:r>
              <a:rPr lang="en-GB" sz="1800" b="1" i="0" u="none" strike="noStrike" baseline="0" dirty="0">
                <a:latin typeface="Times New Roman" panose="02020603050405020304" pitchFamily="18" charset="0"/>
                <a:cs typeface="Times New Roman" panose="02020603050405020304" pitchFamily="18" charset="0"/>
              </a:rPr>
              <a:t>A Problem-Solving Approach to Negotiation-use principled negotiation</a:t>
            </a:r>
          </a:p>
          <a:p>
            <a:pPr marL="809625" indent="-365125">
              <a:lnSpc>
                <a:spcPct val="150000"/>
              </a:lnSpc>
              <a:buFont typeface="Wingdings" panose="05000000000000000000" pitchFamily="2" charset="2"/>
              <a:buChar char="Ø"/>
            </a:pPr>
            <a:r>
              <a:rPr lang="en-GB" sz="1800" b="0" i="0" u="none" strike="noStrike" baseline="0" dirty="0">
                <a:latin typeface="Times New Roman" panose="02020603050405020304" pitchFamily="18" charset="0"/>
                <a:cs typeface="Times New Roman" panose="02020603050405020304" pitchFamily="18" charset="0"/>
              </a:rPr>
              <a:t>Separate the people from the problem.</a:t>
            </a:r>
          </a:p>
          <a:p>
            <a:pPr marL="809625" indent="-365125">
              <a:lnSpc>
                <a:spcPct val="150000"/>
              </a:lnSpc>
              <a:buFont typeface="Wingdings" panose="05000000000000000000" pitchFamily="2" charset="2"/>
              <a:buChar char="Ø"/>
            </a:pPr>
            <a:r>
              <a:rPr lang="en-GB" sz="1800" b="0" i="0" u="none" strike="noStrike" baseline="0" dirty="0">
                <a:latin typeface="Times New Roman" panose="02020603050405020304" pitchFamily="18" charset="0"/>
                <a:cs typeface="Times New Roman" panose="02020603050405020304" pitchFamily="18" charset="0"/>
              </a:rPr>
              <a:t>Focus on interests, not positions.</a:t>
            </a:r>
          </a:p>
          <a:p>
            <a:pPr marL="809625" indent="-365125">
              <a:lnSpc>
                <a:spcPct val="150000"/>
              </a:lnSpc>
              <a:buFont typeface="Wingdings" panose="05000000000000000000" pitchFamily="2" charset="2"/>
              <a:buChar char="Ø"/>
            </a:pPr>
            <a:r>
              <a:rPr lang="en-GB" sz="1800" b="0" i="0" u="none" strike="noStrike" baseline="0" dirty="0">
                <a:latin typeface="Times New Roman" panose="02020603050405020304" pitchFamily="18" charset="0"/>
                <a:cs typeface="Times New Roman" panose="02020603050405020304" pitchFamily="18" charset="0"/>
              </a:rPr>
              <a:t>Invent options for mutual gain.</a:t>
            </a:r>
          </a:p>
          <a:p>
            <a:pPr marL="809625" indent="-365125">
              <a:lnSpc>
                <a:spcPct val="150000"/>
              </a:lnSpc>
              <a:buFont typeface="Wingdings" panose="05000000000000000000" pitchFamily="2" charset="2"/>
              <a:buChar char="Ø"/>
            </a:pPr>
            <a:r>
              <a:rPr lang="en-GB" sz="1800" b="0" i="0" u="none" strike="noStrike" baseline="0" dirty="0">
                <a:latin typeface="Times New Roman" panose="02020603050405020304" pitchFamily="18" charset="0"/>
                <a:cs typeface="Times New Roman" panose="02020603050405020304" pitchFamily="18" charset="0"/>
              </a:rPr>
              <a:t>Insist on using objective criteria.</a:t>
            </a: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D033847-CAA9-92C8-05DA-5C31A9E764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dirty="0"/>
          </a:p>
        </p:txBody>
      </p:sp>
    </p:spTree>
    <p:extLst>
      <p:ext uri="{BB962C8B-B14F-4D97-AF65-F5344CB8AC3E}">
        <p14:creationId xmlns:p14="http://schemas.microsoft.com/office/powerpoint/2010/main" val="1577619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9336-FD01-CF3F-6E21-F1A87CBCEE38}"/>
              </a:ext>
            </a:extLst>
          </p:cNvPr>
          <p:cNvSpPr>
            <a:spLocks noGrp="1"/>
          </p:cNvSpPr>
          <p:nvPr>
            <p:ph type="title"/>
          </p:nvPr>
        </p:nvSpPr>
        <p:spPr/>
        <p:txBody>
          <a:bodyPr/>
          <a:lstStyle/>
          <a:p>
            <a:pPr algn="ctr"/>
            <a:r>
              <a:rPr lang="en-GB" sz="2900" dirty="0">
                <a:solidFill>
                  <a:schemeClr val="accent5"/>
                </a:solidFill>
              </a:rPr>
              <a:t>Estimation tips</a:t>
            </a:r>
          </a:p>
        </p:txBody>
      </p:sp>
      <p:sp>
        <p:nvSpPr>
          <p:cNvPr id="3" name="Text Placeholder 2">
            <a:extLst>
              <a:ext uri="{FF2B5EF4-FFF2-40B4-BE49-F238E27FC236}">
                <a16:creationId xmlns:a16="http://schemas.microsoft.com/office/drawing/2014/main" id="{D1CC9296-2634-777E-DE32-F82B7AAD5FF4}"/>
              </a:ext>
            </a:extLst>
          </p:cNvPr>
          <p:cNvSpPr>
            <a:spLocks noGrp="1"/>
          </p:cNvSpPr>
          <p:nvPr>
            <p:ph type="body" idx="1"/>
          </p:nvPr>
        </p:nvSpPr>
        <p:spPr>
          <a:xfrm>
            <a:off x="378608" y="1364221"/>
            <a:ext cx="8368200" cy="3078900"/>
          </a:xfrm>
        </p:spPr>
        <p:txBody>
          <a:bodyPr/>
          <a:lstStyle/>
          <a:p>
            <a:pPr>
              <a:lnSpc>
                <a:spcPct val="150000"/>
              </a:lnSpc>
            </a:pPr>
            <a:r>
              <a:rPr lang="en-GB" dirty="0">
                <a:latin typeface="Times New Roman" panose="02020603050405020304" pitchFamily="18" charset="0"/>
                <a:cs typeface="Times New Roman" panose="02020603050405020304" pitchFamily="18" charset="0"/>
              </a:rPr>
              <a:t>Be clear on targets, commitment and estimates</a:t>
            </a:r>
          </a:p>
          <a:p>
            <a:pPr algn="l">
              <a:lnSpc>
                <a:spcPct val="150000"/>
              </a:lnSpc>
            </a:pPr>
            <a:r>
              <a:rPr lang="en-GB" dirty="0">
                <a:latin typeface="Times New Roman" panose="02020603050405020304" pitchFamily="18" charset="0"/>
                <a:cs typeface="Times New Roman" panose="02020603050405020304" pitchFamily="18" charset="0"/>
              </a:rPr>
              <a:t>Avoid </a:t>
            </a:r>
            <a:r>
              <a:rPr lang="en-GB" sz="1800" b="0" i="0" u="none" strike="noStrike" baseline="0" dirty="0">
                <a:latin typeface="Times New Roman" panose="02020603050405020304" pitchFamily="18" charset="0"/>
                <a:cs typeface="Times New Roman" panose="02020603050405020304" pitchFamily="18" charset="0"/>
              </a:rPr>
              <a:t>percentage confident estimates</a:t>
            </a:r>
          </a:p>
          <a:p>
            <a:pPr algn="l">
              <a:lnSpc>
                <a:spcPct val="150000"/>
              </a:lnSpc>
            </a:pPr>
            <a:r>
              <a:rPr lang="en-GB" sz="1800" b="0" i="0" u="none" strike="noStrike" baseline="0" dirty="0">
                <a:latin typeface="Times New Roman" panose="02020603050405020304" pitchFamily="18" charset="0"/>
                <a:cs typeface="Times New Roman" panose="02020603050405020304" pitchFamily="18" charset="0"/>
              </a:rPr>
              <a:t>Be sure the ranges you use in your estimates don’t misrepresent your confidence in your estimates.</a:t>
            </a:r>
          </a:p>
          <a:p>
            <a:pPr algn="l">
              <a:lnSpc>
                <a:spcPct val="150000"/>
              </a:lnSpc>
            </a:pPr>
            <a:r>
              <a:rPr lang="en-GB" sz="1800" b="0" i="0" u="none" strike="noStrike" baseline="0" dirty="0">
                <a:latin typeface="Times New Roman" panose="02020603050405020304" pitchFamily="18" charset="0"/>
                <a:cs typeface="Times New Roman" panose="02020603050405020304" pitchFamily="18" charset="0"/>
              </a:rPr>
              <a:t>Compare actual performance to estimated performance so that you can improve your individual estimates over time.</a:t>
            </a: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DE52BF9-8A30-994D-4499-EA30B57C4A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dirty="0"/>
          </a:p>
        </p:txBody>
      </p:sp>
    </p:spTree>
    <p:extLst>
      <p:ext uri="{BB962C8B-B14F-4D97-AF65-F5344CB8AC3E}">
        <p14:creationId xmlns:p14="http://schemas.microsoft.com/office/powerpoint/2010/main" val="1212378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FBC12-0F34-E677-1C22-4D9A1B7C6365}"/>
              </a:ext>
            </a:extLst>
          </p:cNvPr>
          <p:cNvSpPr>
            <a:spLocks noGrp="1"/>
          </p:cNvSpPr>
          <p:nvPr>
            <p:ph type="title"/>
          </p:nvPr>
        </p:nvSpPr>
        <p:spPr>
          <a:xfrm>
            <a:off x="457200" y="96702"/>
            <a:ext cx="8368200" cy="686100"/>
          </a:xfrm>
        </p:spPr>
        <p:txBody>
          <a:bodyPr/>
          <a:lstStyle/>
          <a:p>
            <a:pPr algn="ctr"/>
            <a:r>
              <a:rPr lang="en-GB" sz="2900" dirty="0">
                <a:solidFill>
                  <a:schemeClr val="accent5"/>
                </a:solidFill>
              </a:rPr>
              <a:t>Estimate Activity Costs</a:t>
            </a:r>
          </a:p>
        </p:txBody>
      </p:sp>
      <p:sp>
        <p:nvSpPr>
          <p:cNvPr id="4" name="Slide Number Placeholder 3">
            <a:extLst>
              <a:ext uri="{FF2B5EF4-FFF2-40B4-BE49-F238E27FC236}">
                <a16:creationId xmlns:a16="http://schemas.microsoft.com/office/drawing/2014/main" id="{34FEF333-F3A2-4F83-CEC7-81EC66EFE3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dirty="0"/>
          </a:p>
        </p:txBody>
      </p:sp>
      <p:sp>
        <p:nvSpPr>
          <p:cNvPr id="5" name="Rectangle 1">
            <a:extLst>
              <a:ext uri="{FF2B5EF4-FFF2-40B4-BE49-F238E27FC236}">
                <a16:creationId xmlns:a16="http://schemas.microsoft.com/office/drawing/2014/main" id="{FCD2A2B7-7A60-A41C-7C78-F95FEF491C89}"/>
              </a:ext>
            </a:extLst>
          </p:cNvPr>
          <p:cNvSpPr>
            <a:spLocks noChangeArrowheads="1"/>
          </p:cNvSpPr>
          <p:nvPr/>
        </p:nvSpPr>
        <p:spPr bwMode="auto">
          <a:xfrm>
            <a:off x="423863" y="1258888"/>
            <a:ext cx="87201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5000"/>
              <a:buBlip>
                <a:blip r:embed="rId3"/>
              </a:buBlip>
              <a:defRPr sz="2800">
                <a:solidFill>
                  <a:schemeClr val="tx1"/>
                </a:solidFill>
                <a:latin typeface="Calibri" panose="020F0502020204030204" pitchFamily="34" charset="0"/>
              </a:defRPr>
            </a:lvl1pPr>
            <a:lvl2pPr marL="742950" indent="-285750">
              <a:spcBef>
                <a:spcPct val="20000"/>
              </a:spcBef>
              <a:buClr>
                <a:srgbClr val="778530"/>
              </a:buClr>
              <a:buSzPct val="100000"/>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Clr>
                <a:srgbClr val="859145"/>
              </a:buClr>
              <a:buSzPct val="100000"/>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Clr>
                <a:srgbClr val="8D9850"/>
              </a:buClr>
              <a:buSzPct val="100000"/>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Clr>
                <a:srgbClr val="9BA565"/>
              </a:buClr>
              <a:buSzPct val="100000"/>
              <a:buFont typeface="Wingdings" panose="05000000000000000000" pitchFamily="2" charset="2"/>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9BA565"/>
              </a:buClr>
              <a:buSzPct val="100000"/>
              <a:buFont typeface="Wingdings" panose="05000000000000000000" pitchFamily="2" charset="2"/>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9BA565"/>
              </a:buClr>
              <a:buSzPct val="100000"/>
              <a:buFont typeface="Wingdings" panose="05000000000000000000" pitchFamily="2" charset="2"/>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9BA565"/>
              </a:buClr>
              <a:buSzPct val="100000"/>
              <a:buFont typeface="Wingdings" panose="05000000000000000000" pitchFamily="2" charset="2"/>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9BA565"/>
              </a:buClr>
              <a:buSzPct val="100000"/>
              <a:buFont typeface="Wingdings" panose="05000000000000000000" pitchFamily="2" charset="2"/>
              <a:buChar char="§"/>
              <a:defRPr sz="2000">
                <a:solidFill>
                  <a:schemeClr val="tx1"/>
                </a:solidFill>
                <a:latin typeface="Calibri" panose="020F0502020204030204" pitchFamily="34" charset="0"/>
              </a:defRPr>
            </a:lvl9pPr>
          </a:lstStyle>
          <a:p>
            <a:pPr eaLnBrk="1" hangingPunct="1">
              <a:spcBef>
                <a:spcPct val="0"/>
              </a:spcBef>
              <a:buSzTx/>
              <a:buFontTx/>
              <a:buNone/>
            </a:pPr>
            <a:r>
              <a:rPr lang="en-US" altLang="en-US" sz="2000" dirty="0">
                <a:latin typeface="Arial" panose="020B0604020202020204" pitchFamily="34" charset="0"/>
              </a:rPr>
              <a:t>The total project cost is often estimated during the initiating phase of the project, or when the project charter or a proposal is prepared.</a:t>
            </a:r>
          </a:p>
        </p:txBody>
      </p:sp>
      <p:sp>
        <p:nvSpPr>
          <p:cNvPr id="6" name="Content Placeholder 7">
            <a:extLst>
              <a:ext uri="{FF2B5EF4-FFF2-40B4-BE49-F238E27FC236}">
                <a16:creationId xmlns:a16="http://schemas.microsoft.com/office/drawing/2014/main" id="{2815A0EA-9C00-DE4C-9344-9798C9350475}"/>
              </a:ext>
            </a:extLst>
          </p:cNvPr>
          <p:cNvSpPr txBox="1">
            <a:spLocks/>
          </p:cNvSpPr>
          <p:nvPr/>
        </p:nvSpPr>
        <p:spPr>
          <a:xfrm>
            <a:off x="457200" y="2264230"/>
            <a:ext cx="4040188" cy="239898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1"/>
              </a:buClr>
            </a:pPr>
            <a:r>
              <a:rPr lang="en-US" altLang="en-US" sz="1700" b="1" u="sng" dirty="0">
                <a:solidFill>
                  <a:schemeClr val="accent5"/>
                </a:solidFill>
                <a:latin typeface="Times New Roman" panose="02020603050405020304" pitchFamily="18" charset="0"/>
                <a:cs typeface="Times New Roman" panose="02020603050405020304" pitchFamily="18" charset="0"/>
              </a:rPr>
              <a:t>Elements</a:t>
            </a:r>
          </a:p>
          <a:p>
            <a:pPr marL="285750" indent="-285750">
              <a:buClr>
                <a:schemeClr val="tx1"/>
              </a:buClr>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Labor</a:t>
            </a:r>
          </a:p>
          <a:p>
            <a:pPr marL="285750" indent="-285750">
              <a:buClr>
                <a:schemeClr val="tx1"/>
              </a:buClr>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Materials</a:t>
            </a:r>
          </a:p>
          <a:p>
            <a:pPr marL="285750" indent="-285750">
              <a:buClr>
                <a:schemeClr val="tx1"/>
              </a:buClr>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Equipment</a:t>
            </a:r>
          </a:p>
          <a:p>
            <a:pPr marL="285750" indent="-285750">
              <a:buClr>
                <a:schemeClr val="tx1"/>
              </a:buClr>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Facilities</a:t>
            </a:r>
          </a:p>
          <a:p>
            <a:pPr marL="285750" indent="-285750">
              <a:buClr>
                <a:schemeClr val="tx1"/>
              </a:buClr>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Subcontractors and consultants</a:t>
            </a:r>
          </a:p>
          <a:p>
            <a:pPr marL="285750" indent="-285750">
              <a:buClr>
                <a:schemeClr val="tx1"/>
              </a:buClr>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Travel</a:t>
            </a:r>
          </a:p>
          <a:p>
            <a:pPr marL="285750" indent="-285750">
              <a:buClr>
                <a:schemeClr val="tx1"/>
              </a:buClr>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Contingency</a:t>
            </a:r>
          </a:p>
        </p:txBody>
      </p:sp>
      <p:sp>
        <p:nvSpPr>
          <p:cNvPr id="7" name="Content Placeholder 6">
            <a:extLst>
              <a:ext uri="{FF2B5EF4-FFF2-40B4-BE49-F238E27FC236}">
                <a16:creationId xmlns:a16="http://schemas.microsoft.com/office/drawing/2014/main" id="{6FDE7090-363F-35EC-E0D8-4CE36D73DA3B}"/>
              </a:ext>
            </a:extLst>
          </p:cNvPr>
          <p:cNvSpPr txBox="1">
            <a:spLocks/>
          </p:cNvSpPr>
          <p:nvPr/>
        </p:nvSpPr>
        <p:spPr>
          <a:xfrm>
            <a:off x="4645025" y="2264230"/>
            <a:ext cx="4270375" cy="228786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1"/>
              </a:buClr>
            </a:pPr>
            <a:r>
              <a:rPr lang="en-US" altLang="en-US" sz="1700" b="1" u="sng" dirty="0">
                <a:solidFill>
                  <a:schemeClr val="accent5"/>
                </a:solidFill>
                <a:latin typeface="Times New Roman" panose="02020603050405020304" pitchFamily="18" charset="0"/>
                <a:cs typeface="Times New Roman" panose="02020603050405020304" pitchFamily="18" charset="0"/>
              </a:rPr>
              <a:t>Good Practices</a:t>
            </a:r>
          </a:p>
          <a:p>
            <a:pPr marL="285750" indent="-285750">
              <a:buClr>
                <a:schemeClr val="tx1"/>
              </a:buClr>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Have the person responsible estimate costs</a:t>
            </a:r>
          </a:p>
          <a:p>
            <a:pPr marL="285750" indent="-285750">
              <a:buClr>
                <a:schemeClr val="tx1"/>
              </a:buClr>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Use historical data to inform current project</a:t>
            </a:r>
          </a:p>
          <a:p>
            <a:pPr marL="285750" indent="-285750">
              <a:buClr>
                <a:schemeClr val="tx1"/>
              </a:buClr>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Be reasonable and realistic</a:t>
            </a:r>
          </a:p>
          <a:p>
            <a:pPr marL="285750" indent="-285750">
              <a:buClr>
                <a:schemeClr val="tx1"/>
              </a:buClr>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Estimate near-term activities more accurately</a:t>
            </a:r>
          </a:p>
          <a:p>
            <a:pPr marL="285750" indent="-285750">
              <a:buClr>
                <a:schemeClr val="tx1"/>
              </a:buClr>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Elaborate other costs as additional information known</a:t>
            </a:r>
          </a:p>
        </p:txBody>
      </p:sp>
    </p:spTree>
    <p:extLst>
      <p:ext uri="{BB962C8B-B14F-4D97-AF65-F5344CB8AC3E}">
        <p14:creationId xmlns:p14="http://schemas.microsoft.com/office/powerpoint/2010/main" val="4294796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9BBC-9F66-604D-612B-6B3ECB2EA5CE}"/>
              </a:ext>
            </a:extLst>
          </p:cNvPr>
          <p:cNvSpPr>
            <a:spLocks noGrp="1"/>
          </p:cNvSpPr>
          <p:nvPr>
            <p:ph type="title"/>
          </p:nvPr>
        </p:nvSpPr>
        <p:spPr>
          <a:xfrm>
            <a:off x="474986" y="86683"/>
            <a:ext cx="8368200" cy="686100"/>
          </a:xfrm>
        </p:spPr>
        <p:txBody>
          <a:bodyPr/>
          <a:lstStyle/>
          <a:p>
            <a:pPr algn="ctr"/>
            <a:r>
              <a:rPr lang="en-US" altLang="en-US" sz="2900" dirty="0">
                <a:solidFill>
                  <a:schemeClr val="accent5"/>
                </a:solidFill>
              </a:rPr>
              <a:t>Aggregate Total Budgeted Cost (TBC)</a:t>
            </a:r>
            <a:endParaRPr lang="en-GB" sz="2900" dirty="0">
              <a:solidFill>
                <a:schemeClr val="accent5"/>
              </a:solidFill>
            </a:endParaRPr>
          </a:p>
        </p:txBody>
      </p:sp>
      <p:sp>
        <p:nvSpPr>
          <p:cNvPr id="3" name="Text Placeholder 2">
            <a:extLst>
              <a:ext uri="{FF2B5EF4-FFF2-40B4-BE49-F238E27FC236}">
                <a16:creationId xmlns:a16="http://schemas.microsoft.com/office/drawing/2014/main" id="{279BF3AE-7A60-6D67-B470-55B5A6893588}"/>
              </a:ext>
            </a:extLst>
          </p:cNvPr>
          <p:cNvSpPr>
            <a:spLocks noGrp="1"/>
          </p:cNvSpPr>
          <p:nvPr>
            <p:ph type="body" idx="1"/>
          </p:nvPr>
        </p:nvSpPr>
        <p:spPr>
          <a:xfrm>
            <a:off x="387899" y="1314994"/>
            <a:ext cx="8529677" cy="3596640"/>
          </a:xfrm>
        </p:spPr>
        <p:txBody>
          <a:bodyPr>
            <a:normAutofit/>
          </a:bodyPr>
          <a:lstStyle/>
          <a:p>
            <a:pPr>
              <a:lnSpc>
                <a:spcPct val="15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Establish a TBC for each work package</a:t>
            </a:r>
          </a:p>
          <a:p>
            <a:pPr>
              <a:lnSpc>
                <a:spcPct val="15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Determine the process</a:t>
            </a:r>
          </a:p>
          <a:p>
            <a:pPr lvl="1">
              <a:lnSpc>
                <a:spcPct val="150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Top-down</a:t>
            </a:r>
          </a:p>
          <a:p>
            <a:pPr lvl="1">
              <a:lnSpc>
                <a:spcPct val="150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Bottom-up</a:t>
            </a:r>
          </a:p>
          <a:p>
            <a:pPr>
              <a:lnSpc>
                <a:spcPct val="15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If sum of initial estimates exceeds sponsor budget, then reduce costs and recalculate</a:t>
            </a:r>
          </a:p>
          <a:p>
            <a:pPr>
              <a:lnSpc>
                <a:spcPct val="150000"/>
              </a:lnSpc>
            </a:pP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4DAA857-920A-6349-F3CC-67CBBE5CB1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dirty="0"/>
          </a:p>
        </p:txBody>
      </p:sp>
    </p:spTree>
    <p:extLst>
      <p:ext uri="{BB962C8B-B14F-4D97-AF65-F5344CB8AC3E}">
        <p14:creationId xmlns:p14="http://schemas.microsoft.com/office/powerpoint/2010/main" val="1245379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36D0-9E6F-16C8-1C9D-944302DE1297}"/>
              </a:ext>
            </a:extLst>
          </p:cNvPr>
          <p:cNvSpPr>
            <a:spLocks noGrp="1"/>
          </p:cNvSpPr>
          <p:nvPr>
            <p:ph type="title"/>
          </p:nvPr>
        </p:nvSpPr>
        <p:spPr>
          <a:xfrm>
            <a:off x="466277" y="86683"/>
            <a:ext cx="8368200" cy="686100"/>
          </a:xfrm>
        </p:spPr>
        <p:txBody>
          <a:bodyPr/>
          <a:lstStyle/>
          <a:p>
            <a:pPr algn="ctr"/>
            <a:r>
              <a:rPr lang="en-US" altLang="en-US" sz="2900" dirty="0">
                <a:solidFill>
                  <a:schemeClr val="accent5"/>
                </a:solidFill>
              </a:rPr>
              <a:t>Develop Cumulative Budgeted Cost (CBC)</a:t>
            </a:r>
            <a:endParaRPr lang="en-GB" sz="2900" dirty="0">
              <a:solidFill>
                <a:schemeClr val="accent5"/>
              </a:solidFill>
            </a:endParaRPr>
          </a:p>
        </p:txBody>
      </p:sp>
      <p:sp>
        <p:nvSpPr>
          <p:cNvPr id="3" name="Text Placeholder 2">
            <a:extLst>
              <a:ext uri="{FF2B5EF4-FFF2-40B4-BE49-F238E27FC236}">
                <a16:creationId xmlns:a16="http://schemas.microsoft.com/office/drawing/2014/main" id="{191F6872-FAAE-A01F-8ED0-6F23B59AACEF}"/>
              </a:ext>
            </a:extLst>
          </p:cNvPr>
          <p:cNvSpPr>
            <a:spLocks noGrp="1"/>
          </p:cNvSpPr>
          <p:nvPr>
            <p:ph type="body" idx="1"/>
          </p:nvPr>
        </p:nvSpPr>
        <p:spPr>
          <a:xfrm>
            <a:off x="387900" y="1227909"/>
            <a:ext cx="8368200" cy="3340815"/>
          </a:xfrm>
        </p:spPr>
        <p:txBody>
          <a:bodyPr/>
          <a:lstStyle/>
          <a:p>
            <a:pPr marL="114300" indent="0" eaLnBrk="1" hangingPunct="1">
              <a:buNone/>
            </a:pPr>
            <a:r>
              <a:rPr lang="en-US" altLang="en-US" b="1" dirty="0">
                <a:latin typeface="Times New Roman" panose="02020603050405020304" pitchFamily="18" charset="0"/>
                <a:cs typeface="Times New Roman" panose="02020603050405020304" pitchFamily="18" charset="0"/>
              </a:rPr>
              <a:t>Once a total budgeted cost has been established for each work package, the second step in the project budgeting process is to:</a:t>
            </a:r>
          </a:p>
          <a:p>
            <a:r>
              <a:rPr lang="en-US" altLang="en-US" dirty="0">
                <a:latin typeface="Times New Roman" panose="02020603050405020304" pitchFamily="18" charset="0"/>
                <a:cs typeface="Times New Roman" panose="02020603050405020304" pitchFamily="18" charset="0"/>
              </a:rPr>
              <a:t>Distribute each total budgeted cost (TBC) over work package duration</a:t>
            </a:r>
          </a:p>
          <a:p>
            <a:r>
              <a:rPr lang="en-US" altLang="en-US" dirty="0">
                <a:latin typeface="Times New Roman" panose="02020603050405020304" pitchFamily="18" charset="0"/>
                <a:cs typeface="Times New Roman" panose="02020603050405020304" pitchFamily="18" charset="0"/>
              </a:rPr>
              <a:t>Create the time-phased budget</a:t>
            </a:r>
          </a:p>
          <a:p>
            <a:r>
              <a:rPr lang="en-US" altLang="en-US" dirty="0">
                <a:latin typeface="Times New Roman" panose="02020603050405020304" pitchFamily="18" charset="0"/>
                <a:cs typeface="Times New Roman" panose="02020603050405020304" pitchFamily="18" charset="0"/>
              </a:rPr>
              <a:t>Calculate cumulative budgeted cost </a:t>
            </a:r>
          </a:p>
          <a:p>
            <a:r>
              <a:rPr lang="en-US" altLang="en-US" dirty="0">
                <a:latin typeface="Times New Roman" panose="02020603050405020304" pitchFamily="18" charset="0"/>
                <a:cs typeface="Times New Roman" panose="02020603050405020304" pitchFamily="18" charset="0"/>
              </a:rPr>
              <a:t>Provides a baseline against which actual cost and work performance are measured</a:t>
            </a:r>
          </a:p>
          <a:p>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C7D8858-D34F-DA35-57F5-B8D239BDA7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dirty="0"/>
          </a:p>
        </p:txBody>
      </p:sp>
    </p:spTree>
    <p:extLst>
      <p:ext uri="{BB962C8B-B14F-4D97-AF65-F5344CB8AC3E}">
        <p14:creationId xmlns:p14="http://schemas.microsoft.com/office/powerpoint/2010/main" val="2026516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706A8-3078-B1B2-4536-A5B9A42DB4E4}"/>
              </a:ext>
            </a:extLst>
          </p:cNvPr>
          <p:cNvSpPr>
            <a:spLocks noGrp="1"/>
          </p:cNvSpPr>
          <p:nvPr>
            <p:ph type="title"/>
          </p:nvPr>
        </p:nvSpPr>
        <p:spPr>
          <a:xfrm>
            <a:off x="387900" y="86683"/>
            <a:ext cx="8368200" cy="686100"/>
          </a:xfrm>
        </p:spPr>
        <p:txBody>
          <a:bodyPr/>
          <a:lstStyle/>
          <a:p>
            <a:pPr algn="ctr"/>
            <a:r>
              <a:rPr lang="en-GB" sz="2900" dirty="0">
                <a:solidFill>
                  <a:schemeClr val="accent5"/>
                </a:solidFill>
              </a:rPr>
              <a:t>Actual cost</a:t>
            </a:r>
          </a:p>
        </p:txBody>
      </p:sp>
      <p:sp>
        <p:nvSpPr>
          <p:cNvPr id="4" name="Slide Number Placeholder 3">
            <a:extLst>
              <a:ext uri="{FF2B5EF4-FFF2-40B4-BE49-F238E27FC236}">
                <a16:creationId xmlns:a16="http://schemas.microsoft.com/office/drawing/2014/main" id="{584FDFC2-2B63-AF8A-8613-8BF0AB0695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dirty="0"/>
          </a:p>
        </p:txBody>
      </p:sp>
      <p:sp>
        <p:nvSpPr>
          <p:cNvPr id="5" name="Content Placeholder 5">
            <a:extLst>
              <a:ext uri="{FF2B5EF4-FFF2-40B4-BE49-F238E27FC236}">
                <a16:creationId xmlns:a16="http://schemas.microsoft.com/office/drawing/2014/main" id="{0FA52FC1-7AC9-F8B8-7F5B-F52C8ED51330}"/>
              </a:ext>
            </a:extLst>
          </p:cNvPr>
          <p:cNvSpPr txBox="1">
            <a:spLocks/>
          </p:cNvSpPr>
          <p:nvPr/>
        </p:nvSpPr>
        <p:spPr>
          <a:xfrm>
            <a:off x="457200" y="1175658"/>
            <a:ext cx="8686800" cy="323088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114300" indent="0">
              <a:lnSpc>
                <a:spcPct val="150000"/>
              </a:lnSpc>
              <a:buNone/>
            </a:pPr>
            <a:r>
              <a:rPr lang="en-US" altLang="en-US" dirty="0">
                <a:latin typeface="Times New Roman" panose="02020603050405020304" pitchFamily="18" charset="0"/>
                <a:cs typeface="Times New Roman" panose="02020603050405020304" pitchFamily="18" charset="0"/>
              </a:rPr>
              <a:t>Once the project starts, it is necessary to keep track of actual cost and committed cost so that they can be compared to the CBC.</a:t>
            </a:r>
          </a:p>
          <a:p>
            <a:pPr>
              <a:lnSpc>
                <a:spcPct val="150000"/>
              </a:lnSpc>
            </a:pPr>
            <a:r>
              <a:rPr lang="en-US" altLang="en-US" dirty="0">
                <a:latin typeface="Times New Roman" panose="02020603050405020304" pitchFamily="18" charset="0"/>
                <a:cs typeface="Times New Roman" panose="02020603050405020304" pitchFamily="18" charset="0"/>
              </a:rPr>
              <a:t>Actual Cost</a:t>
            </a:r>
          </a:p>
          <a:p>
            <a:pPr>
              <a:lnSpc>
                <a:spcPct val="150000"/>
              </a:lnSpc>
            </a:pPr>
            <a:r>
              <a:rPr lang="en-US" altLang="en-US" dirty="0">
                <a:latin typeface="Times New Roman" panose="02020603050405020304" pitchFamily="18" charset="0"/>
                <a:cs typeface="Times New Roman" panose="02020603050405020304" pitchFamily="18" charset="0"/>
              </a:rPr>
              <a:t>Committed Costs</a:t>
            </a:r>
          </a:p>
          <a:p>
            <a:pPr>
              <a:lnSpc>
                <a:spcPct val="150000"/>
              </a:lnSpc>
            </a:pPr>
            <a:r>
              <a:rPr lang="en-US" altLang="en-US" dirty="0">
                <a:latin typeface="Times New Roman" panose="02020603050405020304" pitchFamily="18" charset="0"/>
                <a:cs typeface="Times New Roman" panose="02020603050405020304" pitchFamily="18" charset="0"/>
              </a:rPr>
              <a:t>Compare Actual Cost (CAC) To Cumulative Budgeted Cost (CBC)</a:t>
            </a:r>
          </a:p>
          <a:p>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667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9BDB-BFCF-0623-FFC6-A4534743A25B}"/>
              </a:ext>
            </a:extLst>
          </p:cNvPr>
          <p:cNvSpPr>
            <a:spLocks noGrp="1"/>
          </p:cNvSpPr>
          <p:nvPr>
            <p:ph type="title"/>
          </p:nvPr>
        </p:nvSpPr>
        <p:spPr>
          <a:xfrm>
            <a:off x="518528" y="336105"/>
            <a:ext cx="8368200" cy="686100"/>
          </a:xfrm>
        </p:spPr>
        <p:txBody>
          <a:bodyPr/>
          <a:lstStyle/>
          <a:p>
            <a:pPr algn="ctr"/>
            <a:r>
              <a:rPr lang="en-US" altLang="en-US" sz="2900" dirty="0">
                <a:solidFill>
                  <a:schemeClr val="accent5"/>
                </a:solidFill>
              </a:rPr>
              <a:t>Analyze Cost Performance</a:t>
            </a:r>
            <a:endParaRPr lang="en-GB" sz="2900" dirty="0">
              <a:solidFill>
                <a:schemeClr val="accent5"/>
              </a:solidFill>
            </a:endParaRPr>
          </a:p>
        </p:txBody>
      </p:sp>
      <p:sp>
        <p:nvSpPr>
          <p:cNvPr id="3" name="Text Placeholder 2">
            <a:extLst>
              <a:ext uri="{FF2B5EF4-FFF2-40B4-BE49-F238E27FC236}">
                <a16:creationId xmlns:a16="http://schemas.microsoft.com/office/drawing/2014/main" id="{3BD7A276-BDE7-B455-92F4-726CB1B8031E}"/>
              </a:ext>
            </a:extLst>
          </p:cNvPr>
          <p:cNvSpPr>
            <a:spLocks noGrp="1"/>
          </p:cNvSpPr>
          <p:nvPr>
            <p:ph type="body" idx="1"/>
          </p:nvPr>
        </p:nvSpPr>
        <p:spPr>
          <a:xfrm>
            <a:off x="387900" y="1280159"/>
            <a:ext cx="8368200" cy="3675017"/>
          </a:xfrm>
        </p:spPr>
        <p:txBody>
          <a:bodyPr>
            <a:noAutofit/>
          </a:bodyPr>
          <a:lstStyle/>
          <a:p>
            <a:pPr marL="114300" indent="0">
              <a:buNone/>
            </a:pPr>
            <a:r>
              <a:rPr lang="en-US" altLang="en-US" dirty="0">
                <a:latin typeface="Times New Roman" panose="02020603050405020304" pitchFamily="18" charset="0"/>
                <a:cs typeface="Times New Roman" panose="02020603050405020304" pitchFamily="18" charset="0"/>
              </a:rPr>
              <a:t>Four cost-related measures</a:t>
            </a:r>
          </a:p>
          <a:p>
            <a:pPr lvl="1">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TBC – total budgeted cost</a:t>
            </a:r>
          </a:p>
          <a:p>
            <a:pPr lvl="1">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CBC – cumulative budgeted cost</a:t>
            </a:r>
          </a:p>
          <a:p>
            <a:pPr lvl="1">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CAC – cumulative actual cost</a:t>
            </a:r>
          </a:p>
          <a:p>
            <a:pPr lvl="1">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CEV – cumulative earned value</a:t>
            </a:r>
          </a:p>
          <a:p>
            <a:pPr marL="0" lvl="1" indent="0">
              <a:buNone/>
            </a:pPr>
            <a:r>
              <a:rPr lang="en-US" altLang="en-US" sz="1800" dirty="0">
                <a:latin typeface="Times New Roman" panose="02020603050405020304" pitchFamily="18" charset="0"/>
                <a:cs typeface="Times New Roman" panose="02020603050405020304" pitchFamily="18" charset="0"/>
              </a:rPr>
              <a:t>Evaluate Cost Performance Index (CPI - Measure of the cost efficiency with which the project is being performed.</a:t>
            </a:r>
          </a:p>
          <a:p>
            <a:r>
              <a:rPr lang="en-US" altLang="en-US" dirty="0">
                <a:latin typeface="Times New Roman" panose="02020603050405020304" pitchFamily="18" charset="0"/>
                <a:cs typeface="Times New Roman" panose="02020603050405020304" pitchFamily="18" charset="0"/>
              </a:rPr>
              <a:t>Cost performance index = Cumulative earned value/Cumulative actual cost</a:t>
            </a:r>
          </a:p>
          <a:p>
            <a:pPr>
              <a:buFontTx/>
              <a:buNone/>
            </a:pPr>
            <a:endParaRPr lang="en-US" altLang="en-US" dirty="0">
              <a:latin typeface="Times New Roman" panose="02020603050405020304" pitchFamily="18" charset="0"/>
              <a:cs typeface="Times New Roman" panose="02020603050405020304" pitchFamily="18" charset="0"/>
            </a:endParaRPr>
          </a:p>
          <a:p>
            <a:pPr>
              <a:buFontTx/>
              <a:buNone/>
            </a:pPr>
            <a:r>
              <a:rPr lang="en-US" altLang="en-US" dirty="0">
                <a:latin typeface="Times New Roman" panose="02020603050405020304" pitchFamily="18" charset="0"/>
                <a:cs typeface="Times New Roman" panose="02020603050405020304" pitchFamily="18" charset="0"/>
              </a:rPr>
              <a:t>			CPI = CEV/CAC</a:t>
            </a:r>
          </a:p>
          <a:p>
            <a:pPr marL="0" lvl="1" indent="0">
              <a:buNone/>
            </a:pPr>
            <a:endParaRPr lang="en-US" altLang="en-US" sz="1800" dirty="0">
              <a:latin typeface="Times New Roman" panose="02020603050405020304" pitchFamily="18" charset="0"/>
              <a:cs typeface="Times New Roman" panose="02020603050405020304" pitchFamily="18" charset="0"/>
            </a:endParaRPr>
          </a:p>
          <a:p>
            <a:pPr marL="0" lvl="1" indent="0">
              <a:buNone/>
            </a:pPr>
            <a:endParaRPr lang="en-US" alt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A90DBB0-9573-1A98-E185-564C0946FE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dirty="0"/>
          </a:p>
        </p:txBody>
      </p:sp>
    </p:spTree>
    <p:extLst>
      <p:ext uri="{BB962C8B-B14F-4D97-AF65-F5344CB8AC3E}">
        <p14:creationId xmlns:p14="http://schemas.microsoft.com/office/powerpoint/2010/main" val="338186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A64A0-8CEA-729C-C52C-ADDA037B38F8}"/>
              </a:ext>
            </a:extLst>
          </p:cNvPr>
          <p:cNvSpPr>
            <a:spLocks noGrp="1"/>
          </p:cNvSpPr>
          <p:nvPr>
            <p:ph type="title"/>
          </p:nvPr>
        </p:nvSpPr>
        <p:spPr/>
        <p:txBody>
          <a:bodyPr/>
          <a:lstStyle/>
          <a:p>
            <a:pPr algn="ctr"/>
            <a:r>
              <a:rPr lang="en-GB" sz="2900" dirty="0">
                <a:solidFill>
                  <a:schemeClr val="accent5"/>
                </a:solidFill>
              </a:rPr>
              <a:t>Evaluate Cost Variance</a:t>
            </a:r>
          </a:p>
        </p:txBody>
      </p:sp>
      <p:sp>
        <p:nvSpPr>
          <p:cNvPr id="3" name="Text Placeholder 2">
            <a:extLst>
              <a:ext uri="{FF2B5EF4-FFF2-40B4-BE49-F238E27FC236}">
                <a16:creationId xmlns:a16="http://schemas.microsoft.com/office/drawing/2014/main" id="{DBAF7364-C295-B664-9D8C-B0DB114A56C6}"/>
              </a:ext>
            </a:extLst>
          </p:cNvPr>
          <p:cNvSpPr>
            <a:spLocks noGrp="1"/>
          </p:cNvSpPr>
          <p:nvPr>
            <p:ph type="body" idx="1"/>
          </p:nvPr>
        </p:nvSpPr>
        <p:spPr/>
        <p:txBody>
          <a:bodyPr/>
          <a:lstStyle/>
          <a:p>
            <a:r>
              <a:rPr lang="en-US" altLang="en-US" dirty="0"/>
              <a:t>Difference between the cumulative earned value of the work performed and the cumulative actual cost</a:t>
            </a:r>
          </a:p>
          <a:p>
            <a:r>
              <a:rPr lang="en-US" altLang="en-US" dirty="0"/>
              <a:t>Cost variance = </a:t>
            </a:r>
          </a:p>
          <a:p>
            <a:pPr>
              <a:buFontTx/>
              <a:buNone/>
            </a:pPr>
            <a:r>
              <a:rPr lang="en-US" altLang="en-US" dirty="0"/>
              <a:t>	Cumulative earned value – Cumulative actual cost</a:t>
            </a:r>
          </a:p>
          <a:p>
            <a:pPr>
              <a:buFontTx/>
              <a:buNone/>
            </a:pPr>
            <a:r>
              <a:rPr lang="en-US" altLang="en-US" dirty="0"/>
              <a:t>			</a:t>
            </a:r>
          </a:p>
          <a:p>
            <a:pPr>
              <a:buFontTx/>
              <a:buNone/>
            </a:pPr>
            <a:r>
              <a:rPr lang="en-US" altLang="en-US" dirty="0"/>
              <a:t>				 CV = CEV – CAC</a:t>
            </a:r>
          </a:p>
          <a:p>
            <a:endParaRPr lang="en-GB" dirty="0"/>
          </a:p>
        </p:txBody>
      </p:sp>
      <p:sp>
        <p:nvSpPr>
          <p:cNvPr id="4" name="Slide Number Placeholder 3">
            <a:extLst>
              <a:ext uri="{FF2B5EF4-FFF2-40B4-BE49-F238E27FC236}">
                <a16:creationId xmlns:a16="http://schemas.microsoft.com/office/drawing/2014/main" id="{58D045F8-3EAA-1ABE-8A0E-CFAA71A49A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dirty="0"/>
          </a:p>
        </p:txBody>
      </p:sp>
    </p:spTree>
    <p:extLst>
      <p:ext uri="{BB962C8B-B14F-4D97-AF65-F5344CB8AC3E}">
        <p14:creationId xmlns:p14="http://schemas.microsoft.com/office/powerpoint/2010/main" val="4126423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392E8-59DC-4156-52A8-B560EAACE9B7}"/>
              </a:ext>
            </a:extLst>
          </p:cNvPr>
          <p:cNvSpPr>
            <a:spLocks noGrp="1"/>
          </p:cNvSpPr>
          <p:nvPr>
            <p:ph type="title"/>
          </p:nvPr>
        </p:nvSpPr>
        <p:spPr>
          <a:xfrm>
            <a:off x="579488" y="170642"/>
            <a:ext cx="8368200" cy="686100"/>
          </a:xfrm>
        </p:spPr>
        <p:txBody>
          <a:bodyPr/>
          <a:lstStyle/>
          <a:p>
            <a:pPr algn="ctr"/>
            <a:r>
              <a:rPr lang="en-GB" sz="2900" dirty="0">
                <a:solidFill>
                  <a:schemeClr val="accent5"/>
                </a:solidFill>
              </a:rPr>
              <a:t>Estimating Cost on completion</a:t>
            </a:r>
          </a:p>
        </p:txBody>
      </p:sp>
      <p:sp>
        <p:nvSpPr>
          <p:cNvPr id="3" name="Text Placeholder 2">
            <a:extLst>
              <a:ext uri="{FF2B5EF4-FFF2-40B4-BE49-F238E27FC236}">
                <a16:creationId xmlns:a16="http://schemas.microsoft.com/office/drawing/2014/main" id="{A4713B35-8308-A464-F70B-EB2EF603F867}"/>
              </a:ext>
            </a:extLst>
          </p:cNvPr>
          <p:cNvSpPr>
            <a:spLocks noGrp="1"/>
          </p:cNvSpPr>
          <p:nvPr>
            <p:ph type="body" idx="1"/>
          </p:nvPr>
        </p:nvSpPr>
        <p:spPr/>
        <p:txBody>
          <a:bodyPr>
            <a:normAutofit/>
          </a:bodyPr>
          <a:lstStyle/>
          <a:p>
            <a:pPr lvl="1">
              <a:lnSpc>
                <a:spcPct val="200000"/>
              </a:lnSpc>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FCAC = total budgeted cost  (TBC) / cost performance Index (CPI)</a:t>
            </a:r>
          </a:p>
          <a:p>
            <a:pPr lvl="1">
              <a:lnSpc>
                <a:spcPct val="200000"/>
              </a:lnSpc>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FCAC = cumulative actual cost  (CAC) + (total budgeted cost (TBC) – cumulative earned value(CEV))</a:t>
            </a:r>
          </a:p>
          <a:p>
            <a:pPr lvl="1"/>
            <a:endParaRPr lang="en-US" altLang="en-US" sz="1800"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67DA5F3-A671-0D53-43FB-373B20945B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dirty="0"/>
          </a:p>
        </p:txBody>
      </p:sp>
    </p:spTree>
    <p:extLst>
      <p:ext uri="{BB962C8B-B14F-4D97-AF65-F5344CB8AC3E}">
        <p14:creationId xmlns:p14="http://schemas.microsoft.com/office/powerpoint/2010/main" val="2963608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7BD3D8-8E0E-8ABF-4156-CD6DE5DDFC36}"/>
              </a:ext>
            </a:extLst>
          </p:cNvPr>
          <p:cNvSpPr>
            <a:spLocks noGrp="1"/>
          </p:cNvSpPr>
          <p:nvPr>
            <p:ph type="body" idx="1"/>
          </p:nvPr>
        </p:nvSpPr>
        <p:spPr/>
        <p:txBody>
          <a:bodyPr>
            <a:normAutofit/>
          </a:bodyPr>
          <a:lstStyle/>
          <a:p>
            <a:pPr>
              <a:lnSpc>
                <a:spcPct val="150000"/>
              </a:lnSpc>
              <a:buClr>
                <a:schemeClr val="tx1"/>
              </a:buClr>
            </a:pPr>
            <a:r>
              <a:rPr lang="en-GB" sz="2800" dirty="0">
                <a:solidFill>
                  <a:schemeClr val="tx1"/>
                </a:solidFill>
                <a:latin typeface="Times New Roman" panose="02020603050405020304" pitchFamily="18" charset="0"/>
                <a:cs typeface="Times New Roman" panose="02020603050405020304" pitchFamily="18" charset="0"/>
              </a:rPr>
              <a:t>If you could have superpowers to accurately estimate software project timelines and resource requirements, which one would it be, and how do you think it would impact your development team's productivity?"</a:t>
            </a:r>
          </a:p>
        </p:txBody>
      </p:sp>
      <p:sp>
        <p:nvSpPr>
          <p:cNvPr id="4" name="Slide Number Placeholder 3">
            <a:extLst>
              <a:ext uri="{FF2B5EF4-FFF2-40B4-BE49-F238E27FC236}">
                <a16:creationId xmlns:a16="http://schemas.microsoft.com/office/drawing/2014/main" id="{720646DB-5354-80AE-8CE5-EB1F2C3CE0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dirty="0"/>
          </a:p>
        </p:txBody>
      </p:sp>
    </p:spTree>
    <p:extLst>
      <p:ext uri="{BB962C8B-B14F-4D97-AF65-F5344CB8AC3E}">
        <p14:creationId xmlns:p14="http://schemas.microsoft.com/office/powerpoint/2010/main" val="4064783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579C-8406-0A9A-BED7-0D8DAC3C1138}"/>
              </a:ext>
            </a:extLst>
          </p:cNvPr>
          <p:cNvSpPr>
            <a:spLocks noGrp="1"/>
          </p:cNvSpPr>
          <p:nvPr>
            <p:ph type="title"/>
          </p:nvPr>
        </p:nvSpPr>
        <p:spPr/>
        <p:txBody>
          <a:bodyPr/>
          <a:lstStyle/>
          <a:p>
            <a:r>
              <a:rPr lang="en-GB" dirty="0"/>
              <a:t>How can you control costs?</a:t>
            </a:r>
          </a:p>
        </p:txBody>
      </p:sp>
      <p:sp>
        <p:nvSpPr>
          <p:cNvPr id="3" name="Text Placeholder 2">
            <a:extLst>
              <a:ext uri="{FF2B5EF4-FFF2-40B4-BE49-F238E27FC236}">
                <a16:creationId xmlns:a16="http://schemas.microsoft.com/office/drawing/2014/main" id="{C5401813-0D8F-D4BA-1E9A-0BFBE16EFA3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09041E4-CD7D-D28E-FA34-2F47D23358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dirty="0"/>
          </a:p>
        </p:txBody>
      </p:sp>
    </p:spTree>
    <p:extLst>
      <p:ext uri="{BB962C8B-B14F-4D97-AF65-F5344CB8AC3E}">
        <p14:creationId xmlns:p14="http://schemas.microsoft.com/office/powerpoint/2010/main" val="342648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B9B8-7C56-D498-4905-C3F8253E93FF}"/>
              </a:ext>
            </a:extLst>
          </p:cNvPr>
          <p:cNvSpPr>
            <a:spLocks noGrp="1"/>
          </p:cNvSpPr>
          <p:nvPr>
            <p:ph type="title"/>
          </p:nvPr>
        </p:nvSpPr>
        <p:spPr/>
        <p:txBody>
          <a:bodyPr/>
          <a:lstStyle/>
          <a:p>
            <a:r>
              <a:rPr lang="en-GB" sz="2900" dirty="0">
                <a:solidFill>
                  <a:schemeClr val="accent5"/>
                </a:solidFill>
              </a:rPr>
              <a:t>Exercise</a:t>
            </a:r>
          </a:p>
        </p:txBody>
      </p:sp>
      <p:sp>
        <p:nvSpPr>
          <p:cNvPr id="3" name="Text Placeholder 2">
            <a:extLst>
              <a:ext uri="{FF2B5EF4-FFF2-40B4-BE49-F238E27FC236}">
                <a16:creationId xmlns:a16="http://schemas.microsoft.com/office/drawing/2014/main" id="{2C911511-D345-91BC-E976-59792E448A74}"/>
              </a:ext>
            </a:extLst>
          </p:cNvPr>
          <p:cNvSpPr>
            <a:spLocks noGrp="1"/>
          </p:cNvSpPr>
          <p:nvPr>
            <p:ph type="body" idx="1"/>
          </p:nvPr>
        </p:nvSpPr>
        <p:spPr>
          <a:xfrm>
            <a:off x="309523" y="4173916"/>
            <a:ext cx="8368200" cy="686101"/>
          </a:xfrm>
        </p:spPr>
        <p:txBody>
          <a:bodyPr>
            <a:normAutofit fontScale="92500" lnSpcReduction="20000"/>
          </a:bodyPr>
          <a:lstStyle/>
          <a:p>
            <a:r>
              <a:rPr lang="en-GB" dirty="0"/>
              <a:t>The cost is in £.</a:t>
            </a:r>
          </a:p>
          <a:p>
            <a:r>
              <a:rPr lang="en-US" altLang="en-US" dirty="0"/>
              <a:t>What is the cumulative budgeted cost at the end of week 8?</a:t>
            </a:r>
          </a:p>
          <a:p>
            <a:endParaRPr lang="en-GB" dirty="0"/>
          </a:p>
        </p:txBody>
      </p:sp>
      <p:sp>
        <p:nvSpPr>
          <p:cNvPr id="4" name="Slide Number Placeholder 3">
            <a:extLst>
              <a:ext uri="{FF2B5EF4-FFF2-40B4-BE49-F238E27FC236}">
                <a16:creationId xmlns:a16="http://schemas.microsoft.com/office/drawing/2014/main" id="{8E5CB479-E261-DFB0-D857-8E1DD82BE5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dirty="0"/>
          </a:p>
        </p:txBody>
      </p:sp>
      <p:pic>
        <p:nvPicPr>
          <p:cNvPr id="6" name="Picture 5">
            <a:extLst>
              <a:ext uri="{FF2B5EF4-FFF2-40B4-BE49-F238E27FC236}">
                <a16:creationId xmlns:a16="http://schemas.microsoft.com/office/drawing/2014/main" id="{9C0163A2-57EE-C589-50A2-F7DBB07A6B4D}"/>
              </a:ext>
            </a:extLst>
          </p:cNvPr>
          <p:cNvPicPr>
            <a:picLocks noChangeAspect="1"/>
          </p:cNvPicPr>
          <p:nvPr/>
        </p:nvPicPr>
        <p:blipFill>
          <a:blip r:embed="rId3"/>
          <a:stretch>
            <a:fillRect/>
          </a:stretch>
        </p:blipFill>
        <p:spPr>
          <a:xfrm>
            <a:off x="961935" y="1375467"/>
            <a:ext cx="6623231" cy="2567107"/>
          </a:xfrm>
          <a:prstGeom prst="rect">
            <a:avLst/>
          </a:prstGeom>
        </p:spPr>
      </p:pic>
    </p:spTree>
    <p:extLst>
      <p:ext uri="{BB962C8B-B14F-4D97-AF65-F5344CB8AC3E}">
        <p14:creationId xmlns:p14="http://schemas.microsoft.com/office/powerpoint/2010/main" val="1942283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7909" y="249493"/>
            <a:ext cx="6932021" cy="756084"/>
          </a:xfrm>
          <a:solidFill>
            <a:schemeClr val="bg1"/>
          </a:solidFill>
        </p:spPr>
        <p:txBody>
          <a:bodyPr>
            <a:normAutofit/>
          </a:bodyPr>
          <a:lstStyle/>
          <a:p>
            <a:r>
              <a:rPr lang="en-ZA" sz="2900" dirty="0">
                <a:solidFill>
                  <a:schemeClr val="accent5"/>
                </a:solidFill>
              </a:rPr>
              <a:t>Project Schedules</a:t>
            </a:r>
          </a:p>
        </p:txBody>
      </p:sp>
      <p:pic>
        <p:nvPicPr>
          <p:cNvPr id="4" name="Picture 3"/>
          <p:cNvPicPr>
            <a:picLocks noChangeAspect="1"/>
          </p:cNvPicPr>
          <p:nvPr/>
        </p:nvPicPr>
        <p:blipFill>
          <a:blip r:embed="rId2"/>
          <a:stretch>
            <a:fillRect/>
          </a:stretch>
        </p:blipFill>
        <p:spPr>
          <a:xfrm>
            <a:off x="1611180" y="2744103"/>
            <a:ext cx="5604382" cy="2063232"/>
          </a:xfrm>
          <a:prstGeom prst="rect">
            <a:avLst/>
          </a:prstGeom>
        </p:spPr>
      </p:pic>
      <p:sp>
        <p:nvSpPr>
          <p:cNvPr id="7" name="Content Placeholder 2">
            <a:extLst>
              <a:ext uri="{FF2B5EF4-FFF2-40B4-BE49-F238E27FC236}">
                <a16:creationId xmlns:a16="http://schemas.microsoft.com/office/drawing/2014/main" id="{02900096-3497-A8F2-A507-761617ECA174}"/>
              </a:ext>
            </a:extLst>
          </p:cNvPr>
          <p:cNvSpPr txBox="1">
            <a:spLocks/>
          </p:cNvSpPr>
          <p:nvPr/>
        </p:nvSpPr>
        <p:spPr>
          <a:xfrm>
            <a:off x="148046" y="1369219"/>
            <a:ext cx="8839200" cy="500453"/>
          </a:xfrm>
          <a:prstGeom prst="rect">
            <a:avLst/>
          </a:prstGeom>
        </p:spPr>
        <p:txBody>
          <a:bodyPr vert="horz" lIns="68580" tIns="34290" rIns="68580" bIns="3429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50000"/>
              </a:lnSpc>
            </a:pPr>
            <a:r>
              <a:rPr lang="en-ZA" dirty="0">
                <a:latin typeface="Times New Roman" panose="02020603050405020304" pitchFamily="18" charset="0"/>
                <a:cs typeface="Times New Roman" panose="02020603050405020304" pitchFamily="18" charset="0"/>
              </a:rPr>
              <a:t>A Schedule is a tool that tells you the tasks that have to be done, who must do them and when they must be done. Common tool used is a Gantt chart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70CD57-CC0D-19E8-AF48-72F884ED6F7E}"/>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33</a:t>
            </a:fld>
            <a:endParaRPr lang="en" dirty="0"/>
          </a:p>
        </p:txBody>
      </p:sp>
      <p:pic>
        <p:nvPicPr>
          <p:cNvPr id="6" name="Picture 5">
            <a:extLst>
              <a:ext uri="{FF2B5EF4-FFF2-40B4-BE49-F238E27FC236}">
                <a16:creationId xmlns:a16="http://schemas.microsoft.com/office/drawing/2014/main" id="{44CE0BA3-70DB-2F53-8B90-866B2EA23E06}"/>
              </a:ext>
            </a:extLst>
          </p:cNvPr>
          <p:cNvPicPr>
            <a:picLocks/>
          </p:cNvPicPr>
          <p:nvPr>
            <p:custDataLst>
              <p:tags r:id="rId2"/>
            </p:custDataLst>
          </p:nvPr>
        </p:nvPicPr>
        <p:blipFill>
          <a:blip r:embed="rId6"/>
          <a:stretch>
            <a:fillRect/>
          </a:stretch>
        </p:blipFill>
        <p:spPr>
          <a:xfrm>
            <a:off x="0" y="1657350"/>
            <a:ext cx="1828800" cy="1828800"/>
          </a:xfrm>
          <a:prstGeom prst="rect">
            <a:avLst/>
          </a:prstGeom>
        </p:spPr>
      </p:pic>
      <p:sp>
        <p:nvSpPr>
          <p:cNvPr id="7" name="Rectangle 6">
            <a:extLst>
              <a:ext uri="{FF2B5EF4-FFF2-40B4-BE49-F238E27FC236}">
                <a16:creationId xmlns:a16="http://schemas.microsoft.com/office/drawing/2014/main" id="{4C7ED314-1C3E-9214-0A81-E1D61C7B826E}"/>
              </a:ext>
            </a:extLst>
          </p:cNvPr>
          <p:cNvSpPr/>
          <p:nvPr>
            <p:custDataLst>
              <p:tags r:id="rId3"/>
            </p:custDataLst>
          </p:nvPr>
        </p:nvSpPr>
        <p:spPr>
          <a:xfrm>
            <a:off x="1759131" y="1928813"/>
            <a:ext cx="6876869" cy="1285875"/>
          </a:xfrm>
          <a:prstGeom prst="rect">
            <a:avLst/>
          </a:prstGeom>
          <a:noFill/>
          <a:ln w="25400" cap="flat" cmpd="sng" algn="ctr">
            <a:solidFill>
              <a:srgbClr val="FFFFFF"/>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rgbClr val="5B5B5B"/>
                </a:solidFill>
              </a:rPr>
              <a:t>How will no schedule impact a project?</a:t>
            </a:r>
          </a:p>
        </p:txBody>
      </p:sp>
      <p:sp>
        <p:nvSpPr>
          <p:cNvPr id="8" name="Rectangle 7">
            <a:extLst>
              <a:ext uri="{FF2B5EF4-FFF2-40B4-BE49-F238E27FC236}">
                <a16:creationId xmlns:a16="http://schemas.microsoft.com/office/drawing/2014/main" id="{1F6D7008-02F0-4849-A867-AA182D5AF019}"/>
              </a:ext>
            </a:extLst>
          </p:cNvPr>
          <p:cNvSpPr/>
          <p:nvPr>
            <p:custDataLst>
              <p:tags r:id="rId4"/>
            </p:custDataLst>
          </p:nvPr>
        </p:nvSpPr>
        <p:spPr>
          <a:xfrm>
            <a:off x="2590800" y="4381500"/>
            <a:ext cx="6299200" cy="38259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300" b="1">
                <a:solidFill>
                  <a:srgbClr val="5B5B5B"/>
                </a:solidFill>
              </a:rPr>
              <a:t>ⓘ</a:t>
            </a:r>
            <a:r>
              <a:rPr lang="en-GB">
                <a:solidFill>
                  <a:srgbClr val="5B5B5B"/>
                </a:solidFill>
              </a:rPr>
              <a:t> Start presenting to display the poll results on this slide.</a:t>
            </a:r>
          </a:p>
        </p:txBody>
      </p:sp>
    </p:spTree>
    <p:custDataLst>
      <p:tags r:id="rId1"/>
    </p:custDataLst>
    <p:extLst>
      <p:ext uri="{BB962C8B-B14F-4D97-AF65-F5344CB8AC3E}">
        <p14:creationId xmlns:p14="http://schemas.microsoft.com/office/powerpoint/2010/main" val="1010996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5946" y="127100"/>
            <a:ext cx="8368200" cy="686100"/>
          </a:xfrm>
          <a:solidFill>
            <a:schemeClr val="bg1"/>
          </a:solidFill>
        </p:spPr>
        <p:txBody>
          <a:bodyPr/>
          <a:lstStyle/>
          <a:p>
            <a:pPr algn="ctr"/>
            <a:r>
              <a:rPr lang="en-ZA" sz="2900" dirty="0">
                <a:solidFill>
                  <a:schemeClr val="accent5"/>
                </a:solidFill>
              </a:rPr>
              <a:t>Steps to develop a schedule</a:t>
            </a:r>
          </a:p>
        </p:txBody>
      </p:sp>
      <p:sp>
        <p:nvSpPr>
          <p:cNvPr id="3" name="Content Placeholder 2"/>
          <p:cNvSpPr>
            <a:spLocks noGrp="1"/>
          </p:cNvSpPr>
          <p:nvPr>
            <p:ph idx="1"/>
          </p:nvPr>
        </p:nvSpPr>
        <p:spPr>
          <a:xfrm>
            <a:off x="387900" y="896983"/>
            <a:ext cx="8368200" cy="3671741"/>
          </a:xfrm>
        </p:spPr>
        <p:txBody>
          <a:bodyPr>
            <a:normAutofit/>
          </a:bodyPr>
          <a:lstStyle/>
          <a:p>
            <a:r>
              <a:rPr lang="en-ZA" dirty="0">
                <a:latin typeface="Times New Roman" panose="02020603050405020304" pitchFamily="18" charset="0"/>
                <a:cs typeface="Times New Roman" panose="02020603050405020304" pitchFamily="18" charset="0"/>
              </a:rPr>
              <a:t>Identify major tasks and milestones</a:t>
            </a:r>
          </a:p>
          <a:p>
            <a:r>
              <a:rPr lang="en-ZA" dirty="0">
                <a:latin typeface="Times New Roman" panose="02020603050405020304" pitchFamily="18" charset="0"/>
                <a:cs typeface="Times New Roman" panose="02020603050405020304" pitchFamily="18" charset="0"/>
              </a:rPr>
              <a:t>Identify all the smaller task and the order they must be done in to achieve the major task</a:t>
            </a:r>
          </a:p>
          <a:p>
            <a:r>
              <a:rPr lang="en-ZA" dirty="0">
                <a:latin typeface="Times New Roman" panose="02020603050405020304" pitchFamily="18" charset="0"/>
                <a:cs typeface="Times New Roman" panose="02020603050405020304" pitchFamily="18" charset="0"/>
              </a:rPr>
              <a:t>Work with the planning team to estimate each task’s duration and start/end dates.</a:t>
            </a:r>
          </a:p>
          <a:p>
            <a:r>
              <a:rPr lang="en-ZA" dirty="0">
                <a:latin typeface="Times New Roman" panose="02020603050405020304" pitchFamily="18" charset="0"/>
                <a:cs typeface="Times New Roman" panose="02020603050405020304" pitchFamily="18" charset="0"/>
              </a:rPr>
              <a:t>Identify which tasks depend on the completion of other tasks</a:t>
            </a:r>
          </a:p>
          <a:p>
            <a:r>
              <a:rPr lang="en-ZA" dirty="0">
                <a:latin typeface="Times New Roman" panose="02020603050405020304" pitchFamily="18" charset="0"/>
                <a:cs typeface="Times New Roman" panose="02020603050405020304" pitchFamily="18" charset="0"/>
              </a:rPr>
              <a:t>Give each tasks the resources it needs</a:t>
            </a:r>
          </a:p>
          <a:p>
            <a:r>
              <a:rPr lang="en-ZA" dirty="0">
                <a:latin typeface="Times New Roman" panose="02020603050405020304" pitchFamily="18" charset="0"/>
                <a:cs typeface="Times New Roman" panose="02020603050405020304" pitchFamily="18" charset="0"/>
              </a:rPr>
              <a:t>Write down any assumptions you made</a:t>
            </a:r>
          </a:p>
          <a:p>
            <a:r>
              <a:rPr lang="en-ZA" dirty="0">
                <a:latin typeface="Times New Roman" panose="02020603050405020304" pitchFamily="18" charset="0"/>
                <a:cs typeface="Times New Roman" panose="02020603050405020304" pitchFamily="18" charset="0"/>
              </a:rPr>
              <a:t>Estimate the overall budget</a:t>
            </a:r>
          </a:p>
          <a:p>
            <a:r>
              <a:rPr lang="en-ZA" dirty="0">
                <a:latin typeface="Times New Roman" panose="02020603050405020304" pitchFamily="18" charset="0"/>
                <a:cs typeface="Times New Roman" panose="02020603050405020304" pitchFamily="18" charset="0"/>
              </a:rPr>
              <a:t>Inform the sponsor and stakeholder and get their approval</a:t>
            </a:r>
          </a:p>
          <a:p>
            <a:endParaRPr lang="en-ZA"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ZA" b="1" dirty="0"/>
              <a:t>The </a:t>
            </a:r>
            <a:r>
              <a:rPr lang="en-ZA" b="1" u="sng" dirty="0"/>
              <a:t>Shortest time</a:t>
            </a:r>
            <a:r>
              <a:rPr lang="en-ZA" b="1" dirty="0"/>
              <a:t> or </a:t>
            </a:r>
            <a:r>
              <a:rPr lang="en-ZA" b="1" u="sng" dirty="0"/>
              <a:t>Specified due date</a:t>
            </a:r>
          </a:p>
        </p:txBody>
      </p:sp>
      <p:sp>
        <p:nvSpPr>
          <p:cNvPr id="3" name="Content Placeholder 2"/>
          <p:cNvSpPr>
            <a:spLocks noGrp="1"/>
          </p:cNvSpPr>
          <p:nvPr>
            <p:ph idx="1"/>
          </p:nvPr>
        </p:nvSpPr>
        <p:spPr/>
        <p:txBody>
          <a:bodyPr>
            <a:normAutofit/>
          </a:bodyPr>
          <a:lstStyle/>
          <a:p>
            <a:pPr marL="0" indent="0">
              <a:buNone/>
            </a:pPr>
            <a:r>
              <a:rPr lang="en-ZA" i="1" dirty="0"/>
              <a:t>A project has two timelines: </a:t>
            </a:r>
          </a:p>
          <a:p>
            <a:pPr marL="342900">
              <a:buFont typeface="+mj-lt"/>
              <a:buAutoNum type="arabicPeriod"/>
            </a:pPr>
            <a:r>
              <a:rPr lang="en-ZA" dirty="0"/>
              <a:t>The shortest possible time in which activities need to be completed.</a:t>
            </a:r>
          </a:p>
          <a:p>
            <a:pPr marL="342900">
              <a:buFont typeface="+mj-lt"/>
              <a:buAutoNum type="arabicPeriod"/>
            </a:pPr>
            <a:r>
              <a:rPr lang="en-ZA" dirty="0"/>
              <a:t>The specific due date estimated by the project manager.</a:t>
            </a:r>
          </a:p>
          <a:p>
            <a:pPr marL="0" indent="0">
              <a:buNone/>
            </a:pPr>
            <a:endParaRPr lang="en-ZA" dirty="0"/>
          </a:p>
          <a:p>
            <a:pPr lvl="1"/>
            <a:endParaRPr lang="en-ZA" i="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652" y="141480"/>
            <a:ext cx="6172200" cy="756084"/>
          </a:xfrm>
        </p:spPr>
        <p:txBody>
          <a:bodyPr>
            <a:normAutofit/>
          </a:bodyPr>
          <a:lstStyle/>
          <a:p>
            <a:r>
              <a:rPr lang="en-ZA" sz="2900" dirty="0">
                <a:solidFill>
                  <a:schemeClr val="accent5"/>
                </a:solidFill>
              </a:rPr>
              <a:t>Using WBS in scheduling</a:t>
            </a:r>
          </a:p>
        </p:txBody>
      </p:sp>
      <p:sp>
        <p:nvSpPr>
          <p:cNvPr id="3" name="Content Placeholder 2"/>
          <p:cNvSpPr>
            <a:spLocks noGrp="1"/>
          </p:cNvSpPr>
          <p:nvPr>
            <p:ph idx="1"/>
          </p:nvPr>
        </p:nvSpPr>
        <p:spPr>
          <a:xfrm>
            <a:off x="322217" y="1005576"/>
            <a:ext cx="8551817" cy="3737874"/>
          </a:xfrm>
        </p:spPr>
        <p:txBody>
          <a:bodyPr/>
          <a:lstStyle/>
          <a:p>
            <a:pPr>
              <a:lnSpc>
                <a:spcPct val="150000"/>
              </a:lnSpc>
            </a:pPr>
            <a:r>
              <a:rPr lang="en-ZA" dirty="0">
                <a:latin typeface="Times New Roman" panose="02020603050405020304" pitchFamily="18" charset="0"/>
                <a:cs typeface="Times New Roman" panose="02020603050405020304" pitchFamily="18" charset="0"/>
              </a:rPr>
              <a:t>In a WBS a project is broken down as follows:</a:t>
            </a:r>
          </a:p>
          <a:p>
            <a:pPr lvl="1">
              <a:lnSpc>
                <a:spcPct val="150000"/>
              </a:lnSpc>
            </a:pPr>
            <a:r>
              <a:rPr lang="en-ZA" dirty="0">
                <a:latin typeface="Times New Roman" panose="02020603050405020304" pitchFamily="18" charset="0"/>
                <a:cs typeface="Times New Roman" panose="02020603050405020304" pitchFamily="18" charset="0"/>
              </a:rPr>
              <a:t>The total project</a:t>
            </a:r>
          </a:p>
          <a:p>
            <a:pPr lvl="1">
              <a:lnSpc>
                <a:spcPct val="150000"/>
              </a:lnSpc>
            </a:pPr>
            <a:r>
              <a:rPr lang="en-ZA" dirty="0">
                <a:latin typeface="Times New Roman" panose="02020603050405020304" pitchFamily="18" charset="0"/>
                <a:cs typeface="Times New Roman" panose="02020603050405020304" pitchFamily="18" charset="0"/>
              </a:rPr>
              <a:t>Sub-projects</a:t>
            </a:r>
          </a:p>
          <a:p>
            <a:pPr lvl="1">
              <a:lnSpc>
                <a:spcPct val="150000"/>
              </a:lnSpc>
            </a:pPr>
            <a:r>
              <a:rPr lang="en-ZA" dirty="0">
                <a:latin typeface="Times New Roman" panose="02020603050405020304" pitchFamily="18" charset="0"/>
                <a:cs typeface="Times New Roman" panose="02020603050405020304" pitchFamily="18" charset="0"/>
              </a:rPr>
              <a:t>Milestones, that summarise the completion of an important set of work packages</a:t>
            </a:r>
          </a:p>
          <a:p>
            <a:pPr lvl="1">
              <a:lnSpc>
                <a:spcPct val="150000"/>
              </a:lnSpc>
            </a:pPr>
            <a:r>
              <a:rPr lang="en-ZA" dirty="0">
                <a:latin typeface="Times New Roman" panose="02020603050405020304" pitchFamily="18" charset="0"/>
                <a:cs typeface="Times New Roman" panose="02020603050405020304" pitchFamily="18" charset="0"/>
              </a:rPr>
              <a:t>Major activities – also called summary tasks</a:t>
            </a:r>
          </a:p>
          <a:p>
            <a:pPr lvl="1">
              <a:lnSpc>
                <a:spcPct val="150000"/>
              </a:lnSpc>
            </a:pPr>
            <a:r>
              <a:rPr lang="en-ZA" dirty="0">
                <a:latin typeface="Times New Roman" panose="02020603050405020304" pitchFamily="18" charset="0"/>
                <a:cs typeface="Times New Roman" panose="02020603050405020304" pitchFamily="18" charset="0"/>
              </a:rPr>
              <a:t>Work packages – also called tasks, activities or  work elements</a:t>
            </a:r>
          </a:p>
          <a:p>
            <a:pPr>
              <a:lnSpc>
                <a:spcPct val="150000"/>
              </a:lnSpc>
            </a:pPr>
            <a:r>
              <a:rPr lang="en-ZA" dirty="0">
                <a:latin typeface="Times New Roman" panose="02020603050405020304" pitchFamily="18" charset="0"/>
                <a:cs typeface="Times New Roman" panose="02020603050405020304" pitchFamily="18" charset="0"/>
              </a:rPr>
              <a:t>The levels in the WBS will help the PM control work at each level, identify resource needs and help with estimating costs.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00" y="135808"/>
            <a:ext cx="8368200" cy="686100"/>
          </a:xfrm>
        </p:spPr>
        <p:txBody>
          <a:bodyPr/>
          <a:lstStyle/>
          <a:p>
            <a:pPr algn="ctr"/>
            <a:r>
              <a:rPr lang="en-ZA" sz="2900" dirty="0">
                <a:solidFill>
                  <a:schemeClr val="accent5"/>
                </a:solidFill>
              </a:rPr>
              <a:t>Work packages: What are they?</a:t>
            </a:r>
          </a:p>
        </p:txBody>
      </p:sp>
      <p:sp>
        <p:nvSpPr>
          <p:cNvPr id="3" name="Content Placeholder 2"/>
          <p:cNvSpPr>
            <a:spLocks noGrp="1"/>
          </p:cNvSpPr>
          <p:nvPr>
            <p:ph idx="1"/>
          </p:nvPr>
        </p:nvSpPr>
        <p:spPr>
          <a:xfrm>
            <a:off x="387900" y="1489824"/>
            <a:ext cx="8368200" cy="1976187"/>
          </a:xfrm>
        </p:spPr>
        <p:txBody>
          <a:bodyPr/>
          <a:lstStyle/>
          <a:p>
            <a:pPr>
              <a:lnSpc>
                <a:spcPct val="150000"/>
              </a:lnSpc>
            </a:pPr>
            <a:r>
              <a:rPr lang="en-ZA" dirty="0">
                <a:latin typeface="Times New Roman" panose="02020603050405020304" pitchFamily="18" charset="0"/>
                <a:cs typeface="Times New Roman" panose="02020603050405020304" pitchFamily="18" charset="0"/>
              </a:rPr>
              <a:t>A work package is the lowest level of the project activity that has both time and cost associated with it.  Also the work package should have a deliverable so the the project manager will know whether it is completed or not.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148045"/>
            <a:ext cx="6172200" cy="609601"/>
          </a:xfrm>
          <a:solidFill>
            <a:schemeClr val="bg1"/>
          </a:solidFill>
        </p:spPr>
        <p:txBody>
          <a:bodyPr>
            <a:normAutofit fontScale="90000"/>
          </a:bodyPr>
          <a:lstStyle/>
          <a:p>
            <a:pPr algn="ctr"/>
            <a:r>
              <a:rPr lang="en-ZA" sz="2900" dirty="0">
                <a:solidFill>
                  <a:schemeClr val="accent5"/>
                </a:solidFill>
              </a:rPr>
              <a:t>WHAT IS A NETWORK DIAGRAM?</a:t>
            </a:r>
          </a:p>
        </p:txBody>
      </p:sp>
      <p:sp>
        <p:nvSpPr>
          <p:cNvPr id="3" name="Content Placeholder 2"/>
          <p:cNvSpPr>
            <a:spLocks noGrp="1"/>
          </p:cNvSpPr>
          <p:nvPr>
            <p:ph idx="1"/>
          </p:nvPr>
        </p:nvSpPr>
        <p:spPr>
          <a:xfrm>
            <a:off x="387900" y="1123406"/>
            <a:ext cx="8368200" cy="3445318"/>
          </a:xfrm>
        </p:spPr>
        <p:txBody>
          <a:bodyPr/>
          <a:lstStyle/>
          <a:p>
            <a:pPr lvl="0"/>
            <a:r>
              <a:rPr lang="en-ZA" dirty="0"/>
              <a:t>It shows the </a:t>
            </a:r>
            <a:r>
              <a:rPr lang="en-ZA" u="sng" dirty="0"/>
              <a:t>path</a:t>
            </a:r>
            <a:r>
              <a:rPr lang="en-ZA" dirty="0"/>
              <a:t> of the project</a:t>
            </a:r>
          </a:p>
          <a:p>
            <a:pPr lvl="0"/>
            <a:r>
              <a:rPr lang="en-ZA" dirty="0"/>
              <a:t>Lists starting and completion </a:t>
            </a:r>
            <a:r>
              <a:rPr lang="en-ZA" u="sng" dirty="0"/>
              <a:t>dates</a:t>
            </a:r>
          </a:p>
          <a:p>
            <a:pPr lvl="0"/>
            <a:r>
              <a:rPr lang="en-ZA" dirty="0"/>
              <a:t>Names </a:t>
            </a:r>
            <a:r>
              <a:rPr lang="en-ZA" u="sng" dirty="0"/>
              <a:t>responsible</a:t>
            </a:r>
            <a:r>
              <a:rPr lang="en-ZA" dirty="0"/>
              <a:t> party for each task</a:t>
            </a:r>
          </a:p>
          <a:p>
            <a:pPr marL="0" indent="0">
              <a:buNone/>
            </a:pPr>
            <a:endParaRPr lang="en-ZA" dirty="0"/>
          </a:p>
          <a:p>
            <a:pPr marL="0" indent="0">
              <a:buNone/>
            </a:pPr>
            <a:r>
              <a:rPr lang="en-ZA" dirty="0"/>
              <a:t>Network diagrams show the workflow, not just the work.</a:t>
            </a:r>
          </a:p>
          <a:p>
            <a:pPr marL="0" indent="0">
              <a:buNone/>
            </a:pPr>
            <a:endParaRPr lang="en-ZA" dirty="0"/>
          </a:p>
        </p:txBody>
      </p:sp>
      <p:pic>
        <p:nvPicPr>
          <p:cNvPr id="4" name="Picture 2" descr="Image result for network diagram">
            <a:extLst>
              <a:ext uri="{FF2B5EF4-FFF2-40B4-BE49-F238E27FC236}">
                <a16:creationId xmlns:a16="http://schemas.microsoft.com/office/drawing/2014/main" id="{E1E5B55E-F0AB-4C21-1D9F-8F01285FFE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658" y="2984624"/>
            <a:ext cx="5915025" cy="163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45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00" y="57000"/>
            <a:ext cx="8368200" cy="686100"/>
          </a:xfrm>
        </p:spPr>
        <p:txBody>
          <a:bodyPr>
            <a:normAutofit/>
          </a:bodyPr>
          <a:lstStyle/>
          <a:p>
            <a:r>
              <a:rPr lang="en-ZA" sz="2900" dirty="0">
                <a:solidFill>
                  <a:schemeClr val="accent5"/>
                </a:solidFill>
              </a:rPr>
              <a:t>Five steps to create a network diagram</a:t>
            </a:r>
            <a:endParaRPr lang="en-ZA" dirty="0"/>
          </a:p>
        </p:txBody>
      </p:sp>
      <p:sp>
        <p:nvSpPr>
          <p:cNvPr id="3" name="Content Placeholder 2"/>
          <p:cNvSpPr>
            <a:spLocks noGrp="1"/>
          </p:cNvSpPr>
          <p:nvPr>
            <p:ph idx="1"/>
          </p:nvPr>
        </p:nvSpPr>
        <p:spPr>
          <a:xfrm>
            <a:off x="243839" y="951570"/>
            <a:ext cx="8638903" cy="3791880"/>
          </a:xfrm>
        </p:spPr>
        <p:txBody>
          <a:bodyPr/>
          <a:lstStyle/>
          <a:p>
            <a:pPr>
              <a:lnSpc>
                <a:spcPct val="150000"/>
              </a:lnSpc>
            </a:pPr>
            <a:r>
              <a:rPr lang="en-ZA" dirty="0">
                <a:latin typeface="Times New Roman" panose="02020603050405020304" pitchFamily="18" charset="0"/>
                <a:cs typeface="Times New Roman" panose="02020603050405020304" pitchFamily="18" charset="0"/>
              </a:rPr>
              <a:t>Step 1. List activities using the WBS.</a:t>
            </a:r>
          </a:p>
          <a:p>
            <a:pPr>
              <a:lnSpc>
                <a:spcPct val="150000"/>
              </a:lnSpc>
            </a:pPr>
            <a:r>
              <a:rPr lang="en-ZA" dirty="0">
                <a:latin typeface="Times New Roman" panose="02020603050405020304" pitchFamily="18" charset="0"/>
                <a:cs typeface="Times New Roman" panose="02020603050405020304" pitchFamily="18" charset="0"/>
              </a:rPr>
              <a:t>Step 2. Establish the interrelationships between activities</a:t>
            </a:r>
          </a:p>
          <a:p>
            <a:pPr>
              <a:lnSpc>
                <a:spcPct val="150000"/>
              </a:lnSpc>
            </a:pPr>
            <a:r>
              <a:rPr lang="en-ZA" dirty="0">
                <a:latin typeface="Times New Roman" panose="02020603050405020304" pitchFamily="18" charset="0"/>
                <a:cs typeface="Times New Roman" panose="02020603050405020304" pitchFamily="18" charset="0"/>
              </a:rPr>
              <a:t>Step 3. Identify the milestones that you want to specify</a:t>
            </a:r>
          </a:p>
          <a:p>
            <a:pPr>
              <a:lnSpc>
                <a:spcPct val="150000"/>
              </a:lnSpc>
            </a:pPr>
            <a:r>
              <a:rPr lang="en-ZA" dirty="0">
                <a:latin typeface="Times New Roman" panose="02020603050405020304" pitchFamily="18" charset="0"/>
                <a:cs typeface="Times New Roman" panose="02020603050405020304" pitchFamily="18" charset="0"/>
              </a:rPr>
              <a:t>Step 4. Lay out the activities and milestones as a network.</a:t>
            </a:r>
          </a:p>
          <a:p>
            <a:pPr>
              <a:lnSpc>
                <a:spcPct val="150000"/>
              </a:lnSpc>
            </a:pPr>
            <a:r>
              <a:rPr lang="en-ZA" dirty="0">
                <a:latin typeface="Times New Roman" panose="02020603050405020304" pitchFamily="18" charset="0"/>
                <a:cs typeface="Times New Roman" panose="02020603050405020304" pitchFamily="18" charset="0"/>
              </a:rPr>
              <a:t>Step 5. Review the logic of the network</a:t>
            </a:r>
          </a:p>
          <a:p>
            <a:endParaRPr lang="en-ZA" dirty="0"/>
          </a:p>
          <a:p>
            <a:endParaRPr lang="en-ZA" u="sng" dirty="0"/>
          </a:p>
          <a:p>
            <a:pPr marL="294894" lvl="1" indent="0">
              <a:buNone/>
            </a:pPr>
            <a:endParaRPr lang="en-ZA" dirty="0"/>
          </a:p>
          <a:p>
            <a:endParaRPr lang="en-ZA" dirty="0"/>
          </a:p>
        </p:txBody>
      </p:sp>
    </p:spTree>
    <p:extLst>
      <p:ext uri="{BB962C8B-B14F-4D97-AF65-F5344CB8AC3E}">
        <p14:creationId xmlns:p14="http://schemas.microsoft.com/office/powerpoint/2010/main" val="1518942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80750" y="1929725"/>
            <a:ext cx="8222100" cy="74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840"/>
              <a:t>Key topics covered in this lecture</a:t>
            </a:r>
            <a:endParaRPr sz="3840" dirty="0"/>
          </a:p>
        </p:txBody>
      </p:sp>
      <p:sp>
        <p:nvSpPr>
          <p:cNvPr id="90" name="Google Shape;9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97631-099A-17A0-0676-11730A89EEF0}"/>
              </a:ext>
            </a:extLst>
          </p:cNvPr>
          <p:cNvSpPr>
            <a:spLocks noGrp="1"/>
          </p:cNvSpPr>
          <p:nvPr>
            <p:ph type="title"/>
          </p:nvPr>
        </p:nvSpPr>
        <p:spPr/>
        <p:txBody>
          <a:bodyPr/>
          <a:lstStyle/>
          <a:p>
            <a:r>
              <a:rPr lang="en-GB" sz="2900" dirty="0">
                <a:solidFill>
                  <a:schemeClr val="accent5"/>
                </a:solidFill>
              </a:rPr>
              <a:t>Common Project Management Platforms</a:t>
            </a:r>
          </a:p>
        </p:txBody>
      </p:sp>
      <p:sp>
        <p:nvSpPr>
          <p:cNvPr id="3" name="Content Placeholder 2">
            <a:extLst>
              <a:ext uri="{FF2B5EF4-FFF2-40B4-BE49-F238E27FC236}">
                <a16:creationId xmlns:a16="http://schemas.microsoft.com/office/drawing/2014/main" id="{16411982-96FC-C2AC-4813-095A999663A2}"/>
              </a:ext>
            </a:extLst>
          </p:cNvPr>
          <p:cNvSpPr>
            <a:spLocks noGrp="1"/>
          </p:cNvSpPr>
          <p:nvPr>
            <p:ph idx="1"/>
          </p:nvPr>
        </p:nvSpPr>
        <p:spPr/>
        <p:txBody>
          <a:bodyPr/>
          <a:lstStyle/>
          <a:p>
            <a:pPr>
              <a:lnSpc>
                <a:spcPct val="150000"/>
              </a:lnSpc>
            </a:pPr>
            <a:r>
              <a:rPr lang="en-GB" i="0" dirty="0">
                <a:effectLst/>
                <a:latin typeface="Times New Roman" panose="02020603050405020304" pitchFamily="18" charset="0"/>
                <a:cs typeface="Times New Roman" panose="02020603050405020304" pitchFamily="18" charset="0"/>
              </a:rPr>
              <a:t>Primavera P6</a:t>
            </a:r>
          </a:p>
          <a:p>
            <a:pPr>
              <a:lnSpc>
                <a:spcPct val="150000"/>
              </a:lnSpc>
            </a:pPr>
            <a:r>
              <a:rPr lang="en-GB" i="0" dirty="0">
                <a:effectLst/>
                <a:latin typeface="Times New Roman" panose="02020603050405020304" pitchFamily="18" charset="0"/>
                <a:cs typeface="Times New Roman" panose="02020603050405020304" pitchFamily="18" charset="0"/>
              </a:rPr>
              <a:t>Asana</a:t>
            </a:r>
            <a:endParaRPr lang="en-GB" dirty="0">
              <a:latin typeface="Times New Roman" panose="02020603050405020304" pitchFamily="18" charset="0"/>
              <a:cs typeface="Times New Roman" panose="02020603050405020304" pitchFamily="18" charset="0"/>
            </a:endParaRPr>
          </a:p>
          <a:p>
            <a:pPr>
              <a:lnSpc>
                <a:spcPct val="150000"/>
              </a:lnSpc>
            </a:pPr>
            <a:r>
              <a:rPr lang="en-GB" i="0" dirty="0">
                <a:effectLst/>
                <a:latin typeface="Times New Roman" panose="02020603050405020304" pitchFamily="18" charset="0"/>
                <a:cs typeface="Times New Roman" panose="02020603050405020304" pitchFamily="18" charset="0"/>
              </a:rPr>
              <a:t>Trello</a:t>
            </a:r>
          </a:p>
          <a:p>
            <a:pPr>
              <a:lnSpc>
                <a:spcPct val="150000"/>
              </a:lnSpc>
            </a:pPr>
            <a:r>
              <a:rPr lang="en-GB" dirty="0">
                <a:latin typeface="Times New Roman" panose="02020603050405020304" pitchFamily="18" charset="0"/>
                <a:cs typeface="Times New Roman" panose="02020603050405020304" pitchFamily="18" charset="0"/>
              </a:rPr>
              <a:t>Jira</a:t>
            </a:r>
          </a:p>
          <a:p>
            <a:pPr>
              <a:lnSpc>
                <a:spcPct val="150000"/>
              </a:lnSpc>
            </a:pPr>
            <a:r>
              <a:rPr lang="en-GB" i="0" dirty="0" err="1">
                <a:effectLst/>
                <a:latin typeface="Times New Roman" panose="02020603050405020304" pitchFamily="18" charset="0"/>
                <a:cs typeface="Times New Roman" panose="02020603050405020304" pitchFamily="18" charset="0"/>
              </a:rPr>
              <a:t>TeamGantt</a:t>
            </a:r>
            <a:endParaRPr lang="en-GB" i="0" dirty="0">
              <a:effectLst/>
              <a:latin typeface="Times New Roman" panose="02020603050405020304" pitchFamily="18" charset="0"/>
              <a:cs typeface="Times New Roman" panose="02020603050405020304" pitchFamily="18" charset="0"/>
            </a:endParaRPr>
          </a:p>
          <a:p>
            <a:pPr>
              <a:lnSpc>
                <a:spcPct val="150000"/>
              </a:lnSpc>
            </a:pPr>
            <a:r>
              <a:rPr lang="en-GB" i="0" dirty="0" err="1">
                <a:effectLst/>
                <a:latin typeface="Times New Roman" panose="02020603050405020304" pitchFamily="18" charset="0"/>
                <a:cs typeface="Times New Roman" panose="02020603050405020304" pitchFamily="18" charset="0"/>
              </a:rPr>
              <a:t>ClickUp</a:t>
            </a: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C40084E-C6D0-9D48-7D89-1EAB11EAD88D}"/>
              </a:ext>
            </a:extLst>
          </p:cNvPr>
          <p:cNvSpPr>
            <a:spLocks noGrp="1"/>
          </p:cNvSpPr>
          <p:nvPr>
            <p:ph type="sldNum" sz="quarter" idx="12"/>
          </p:nvPr>
        </p:nvSpPr>
        <p:spPr/>
        <p:txBody>
          <a:bodyPr/>
          <a:lstStyle/>
          <a:p>
            <a:fld id="{CFE977A5-4CF5-4103-880B-FFE8D412BD63}" type="slidenum">
              <a:rPr lang="en-ZA" smtClean="0"/>
              <a:pPr/>
              <a:t>40</a:t>
            </a:fld>
            <a:endParaRPr lang="en-ZA"/>
          </a:p>
        </p:txBody>
      </p:sp>
    </p:spTree>
    <p:extLst>
      <p:ext uri="{BB962C8B-B14F-4D97-AF65-F5344CB8AC3E}">
        <p14:creationId xmlns:p14="http://schemas.microsoft.com/office/powerpoint/2010/main" val="2512084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Summary</a:t>
            </a:r>
            <a:endParaRPr dirty="0"/>
          </a:p>
        </p:txBody>
      </p:sp>
      <p:sp>
        <p:nvSpPr>
          <p:cNvPr id="256" name="Google Shape;256;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r>
              <a:rPr lang="en" sz="3200" dirty="0">
                <a:solidFill>
                  <a:schemeClr val="accent5"/>
                </a:solidFill>
              </a:rPr>
              <a:t>Key takeaway points</a:t>
            </a:r>
            <a:endParaRPr sz="3200" dirty="0">
              <a:solidFill>
                <a:schemeClr val="accent5"/>
              </a:solidFill>
            </a:endParaRPr>
          </a:p>
        </p:txBody>
      </p:sp>
      <p:sp>
        <p:nvSpPr>
          <p:cNvPr id="262" name="Google Shape;262;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dirty="0"/>
          </a:p>
        </p:txBody>
      </p:sp>
      <p:sp>
        <p:nvSpPr>
          <p:cNvPr id="263" name="Google Shape;263;p4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endParaRPr lang="en" dirty="0"/>
          </a:p>
          <a:p>
            <a:pPr marL="114300" lvl="0" indent="0" algn="l" rtl="0">
              <a:spcBef>
                <a:spcPts val="0"/>
              </a:spcBef>
              <a:spcAft>
                <a:spcPts val="0"/>
              </a:spcAft>
              <a:buSzPts val="1800"/>
              <a:buNone/>
            </a:pPr>
            <a:endParaRPr dirty="0"/>
          </a:p>
        </p:txBody>
      </p:sp>
      <p:sp>
        <p:nvSpPr>
          <p:cNvPr id="5" name="Content Placeholder 2">
            <a:extLst>
              <a:ext uri="{FF2B5EF4-FFF2-40B4-BE49-F238E27FC236}">
                <a16:creationId xmlns:a16="http://schemas.microsoft.com/office/drawing/2014/main" id="{3B40B46F-E711-949A-DA8A-972216F640F1}"/>
              </a:ext>
            </a:extLst>
          </p:cNvPr>
          <p:cNvSpPr txBox="1">
            <a:spLocks/>
          </p:cNvSpPr>
          <p:nvPr/>
        </p:nvSpPr>
        <p:spPr>
          <a:xfrm>
            <a:off x="291522" y="1367903"/>
            <a:ext cx="8262256" cy="356699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a:lnSpc>
                <a:spcPct val="150000"/>
              </a:lnSpc>
              <a:buClr>
                <a:schemeClr val="tx1"/>
              </a:buClr>
            </a:pP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Understanding the importance of accurate estimation in software projects.</a:t>
            </a:r>
          </a:p>
          <a:p>
            <a:pPr>
              <a:lnSpc>
                <a:spcPct val="150000"/>
              </a:lnSpc>
              <a:buClr>
                <a:schemeClr val="tx1"/>
              </a:buClr>
            </a:pP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Factors influencing software estimation.</a:t>
            </a:r>
          </a:p>
          <a:p>
            <a:pPr>
              <a:lnSpc>
                <a:spcPct val="150000"/>
              </a:lnSpc>
              <a:buClr>
                <a:schemeClr val="tx1"/>
              </a:buClr>
            </a:pP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Types of estimates: </a:t>
            </a:r>
            <a:endParaRPr lang="en-GB" dirty="0">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buClr>
                <a:schemeClr val="tx1"/>
              </a:buClr>
            </a:pP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Estimation Techniques: COCOMO, Function Point Analysis, Consensus Based estimation, Agile Estimation techniques</a:t>
            </a:r>
          </a:p>
          <a:p>
            <a:pPr>
              <a:lnSpc>
                <a:spcPct val="150000"/>
              </a:lnSpc>
              <a:buClr>
                <a:schemeClr val="tx1"/>
              </a:buClr>
            </a:pP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Estimation challenges </a:t>
            </a:r>
          </a:p>
          <a:p>
            <a:pPr>
              <a:lnSpc>
                <a:spcPct val="150000"/>
              </a:lnSpc>
              <a:buClr>
                <a:schemeClr val="tx1"/>
              </a:buClr>
            </a:pP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Presentation of Estimates </a:t>
            </a:r>
          </a:p>
          <a:p>
            <a:pPr>
              <a:buClr>
                <a:srgbClr val="11A2C4"/>
              </a:buClr>
            </a:pPr>
            <a:endParaRPr lang="en-GB" dirty="0">
              <a:solidFill>
                <a:schemeClr val="tx1"/>
              </a:solidFill>
              <a:latin typeface="Times New Roman" panose="02020603050405020304" pitchFamily="18" charset="0"/>
            </a:endParaRPr>
          </a:p>
          <a:p>
            <a:pPr>
              <a:buClr>
                <a:srgbClr val="11A2C4"/>
              </a:buClr>
            </a:pPr>
            <a:endParaRPr lang="en-GB" dirty="0">
              <a:solidFill>
                <a:schemeClr val="tx1"/>
              </a:solidFill>
              <a:latin typeface="Times New Roman" panose="02020603050405020304" pitchFamily="18" charset="0"/>
            </a:endParaRPr>
          </a:p>
          <a:p>
            <a:pPr>
              <a:buClr>
                <a:srgbClr val="11A2C4"/>
              </a:buClr>
            </a:pPr>
            <a:endParaRPr lang="en-GB" sz="1800" dirty="0">
              <a:solidFill>
                <a:schemeClr val="tx1"/>
              </a:solidFill>
              <a:latin typeface="Times New Roman" panose="02020603050405020304" pitchFamily="18" charset="0"/>
            </a:endParaRPr>
          </a:p>
          <a:p>
            <a:endParaRPr lang="en-GB" dirty="0">
              <a:latin typeface="Arial" charset="0"/>
              <a:cs typeface="Arial"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2CBD-A6EF-10F4-CACD-E1C0D03A4562}"/>
              </a:ext>
            </a:extLst>
          </p:cNvPr>
          <p:cNvSpPr>
            <a:spLocks noGrp="1"/>
          </p:cNvSpPr>
          <p:nvPr>
            <p:ph type="title"/>
          </p:nvPr>
        </p:nvSpPr>
        <p:spPr/>
        <p:txBody>
          <a:bodyPr>
            <a:normAutofit/>
          </a:bodyPr>
          <a:lstStyle/>
          <a:p>
            <a:pPr algn="ctr"/>
            <a:r>
              <a:rPr lang="en-GB" sz="3200" dirty="0">
                <a:solidFill>
                  <a:schemeClr val="accent5"/>
                </a:solidFill>
              </a:rPr>
              <a:t>References</a:t>
            </a:r>
          </a:p>
        </p:txBody>
      </p:sp>
      <p:sp>
        <p:nvSpPr>
          <p:cNvPr id="3" name="Text Placeholder 2">
            <a:extLst>
              <a:ext uri="{FF2B5EF4-FFF2-40B4-BE49-F238E27FC236}">
                <a16:creationId xmlns:a16="http://schemas.microsoft.com/office/drawing/2014/main" id="{3FBCEF34-743B-A9BD-365E-08F599BC8A3F}"/>
              </a:ext>
            </a:extLst>
          </p:cNvPr>
          <p:cNvSpPr>
            <a:spLocks noGrp="1"/>
          </p:cNvSpPr>
          <p:nvPr>
            <p:ph type="body" idx="1"/>
          </p:nvPr>
        </p:nvSpPr>
        <p:spPr>
          <a:xfrm>
            <a:off x="292106" y="1144124"/>
            <a:ext cx="8368200" cy="3767509"/>
          </a:xfrm>
        </p:spPr>
        <p:txBody>
          <a:bodyPr>
            <a:noAutofit/>
          </a:bodyPr>
          <a:lstStyle/>
          <a:p>
            <a:pPr>
              <a:lnSpc>
                <a:spcPct val="150000"/>
              </a:lnSpc>
            </a:pPr>
            <a:r>
              <a:rPr lang="en-GB" b="0" i="0" dirty="0">
                <a:solidFill>
                  <a:schemeClr val="tx1"/>
                </a:solidFill>
                <a:effectLst/>
                <a:latin typeface="Arial" panose="020B0604020202020204" pitchFamily="34" charset="0"/>
              </a:rPr>
              <a:t>Conte, S.D., Dunsmore, H.E. and Shen, Y.E., 1986. </a:t>
            </a:r>
            <a:r>
              <a:rPr lang="en-GB" b="0" i="1" dirty="0">
                <a:solidFill>
                  <a:schemeClr val="tx1"/>
                </a:solidFill>
                <a:effectLst/>
                <a:latin typeface="Arial" panose="020B0604020202020204" pitchFamily="34" charset="0"/>
              </a:rPr>
              <a:t>Software engineering metrics and models</a:t>
            </a:r>
            <a:r>
              <a:rPr lang="en-GB" b="0" i="0" dirty="0">
                <a:solidFill>
                  <a:schemeClr val="tx1"/>
                </a:solidFill>
                <a:effectLst/>
                <a:latin typeface="Arial" panose="020B0604020202020204" pitchFamily="34" charset="0"/>
              </a:rPr>
              <a:t>. Benjamin-Cummings Publishing Co., Inc..</a:t>
            </a:r>
          </a:p>
          <a:p>
            <a:pPr>
              <a:lnSpc>
                <a:spcPct val="150000"/>
              </a:lnSpc>
            </a:pPr>
            <a:r>
              <a:rPr lang="en-GB" dirty="0">
                <a:solidFill>
                  <a:schemeClr val="tx1"/>
                </a:solidFill>
                <a:latin typeface="Times New Roman" panose="02020603050405020304" pitchFamily="18" charset="0"/>
                <a:cs typeface="Times New Roman" panose="02020603050405020304" pitchFamily="18" charset="0"/>
              </a:rPr>
              <a:t>Guide, P.M.B.O.K., (2017). </a:t>
            </a:r>
            <a:r>
              <a:rPr lang="en-GB" b="0" i="1" dirty="0">
                <a:solidFill>
                  <a:schemeClr val="tx1"/>
                </a:solidFill>
                <a:effectLst/>
                <a:latin typeface="Times New Roman" panose="02020603050405020304" pitchFamily="18" charset="0"/>
                <a:cs typeface="Times New Roman" panose="02020603050405020304" pitchFamily="18" charset="0"/>
              </a:rPr>
              <a:t>A Guide to the Project Management Body of Knowledge (PMBOK® Guide)</a:t>
            </a:r>
            <a:r>
              <a:rPr lang="en-GB" b="0" i="0" dirty="0">
                <a:solidFill>
                  <a:schemeClr val="tx1"/>
                </a:solidFill>
                <a:effectLst/>
                <a:latin typeface="Times New Roman" panose="02020603050405020304" pitchFamily="18" charset="0"/>
                <a:cs typeface="Times New Roman" panose="02020603050405020304" pitchFamily="18" charset="0"/>
              </a:rPr>
              <a:t>, Project Management Institute.</a:t>
            </a:r>
            <a:r>
              <a:rPr lang="en-GB" b="0" i="1" dirty="0">
                <a:solidFill>
                  <a:schemeClr val="tx1"/>
                </a:solidFill>
                <a:effectLst/>
                <a:latin typeface="Times New Roman" panose="02020603050405020304" pitchFamily="18" charset="0"/>
                <a:cs typeface="Times New Roman" panose="02020603050405020304" pitchFamily="18" charset="0"/>
              </a:rPr>
              <a:t> </a:t>
            </a:r>
          </a:p>
          <a:p>
            <a:pPr>
              <a:lnSpc>
                <a:spcPct val="150000"/>
              </a:lnSpc>
            </a:pPr>
            <a:r>
              <a:rPr lang="en-GB" sz="1800" dirty="0">
                <a:effectLst/>
                <a:latin typeface="Arial" panose="020B0604020202020204" pitchFamily="34" charset="0"/>
                <a:ea typeface="SimSun" panose="02010600030101010101" pitchFamily="2" charset="-122"/>
              </a:rPr>
              <a:t>McConnell, S. (2009) </a:t>
            </a:r>
            <a:r>
              <a:rPr lang="en-GB" sz="1800" i="1" dirty="0">
                <a:effectLst/>
                <a:latin typeface="Arial" panose="020B0604020202020204" pitchFamily="34" charset="0"/>
                <a:ea typeface="SimSun" panose="02010600030101010101" pitchFamily="2" charset="-122"/>
              </a:rPr>
              <a:t>Software Estimation: Demystifying The Black Art</a:t>
            </a:r>
            <a:r>
              <a:rPr lang="en-GB" sz="1800" dirty="0">
                <a:effectLst/>
                <a:latin typeface="Arial" panose="020B0604020202020204" pitchFamily="34" charset="0"/>
                <a:ea typeface="SimSun" panose="02010600030101010101" pitchFamily="2" charset="-122"/>
              </a:rPr>
              <a:t>, Microsoft Press</a:t>
            </a:r>
          </a:p>
          <a:p>
            <a:pPr>
              <a:lnSpc>
                <a:spcPct val="150000"/>
              </a:lnSpc>
            </a:pPr>
            <a:r>
              <a:rPr lang="en-GB" b="0" i="0" dirty="0">
                <a:solidFill>
                  <a:schemeClr val="tx1"/>
                </a:solidFill>
                <a:effectLst/>
                <a:latin typeface="Times New Roman" panose="02020603050405020304" pitchFamily="18" charset="0"/>
                <a:cs typeface="Times New Roman" panose="02020603050405020304" pitchFamily="18" charset="0"/>
              </a:rPr>
              <a:t>Ward, G.G., 2018. </a:t>
            </a:r>
            <a:r>
              <a:rPr lang="en-GB" b="0" i="1" dirty="0">
                <a:solidFill>
                  <a:schemeClr val="tx1"/>
                </a:solidFill>
                <a:effectLst/>
                <a:latin typeface="Times New Roman" panose="02020603050405020304" pitchFamily="18" charset="0"/>
                <a:cs typeface="Times New Roman" panose="02020603050405020304" pitchFamily="18" charset="0"/>
              </a:rPr>
              <a:t>Effective project management: guidance and checklists for engineering and construction</a:t>
            </a:r>
            <a:r>
              <a:rPr lang="en-GB" b="0" i="0" dirty="0">
                <a:solidFill>
                  <a:schemeClr val="tx1"/>
                </a:solidFill>
                <a:effectLst/>
                <a:latin typeface="Times New Roman" panose="02020603050405020304" pitchFamily="18" charset="0"/>
                <a:cs typeface="Times New Roman" panose="02020603050405020304" pitchFamily="18" charset="0"/>
              </a:rPr>
              <a:t>. John Wiley &amp; Sons.</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3420D41-5135-1918-2EDF-37B4277A53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dirty="0"/>
          </a:p>
        </p:txBody>
      </p:sp>
    </p:spTree>
    <p:extLst>
      <p:ext uri="{BB962C8B-B14F-4D97-AF65-F5344CB8AC3E}">
        <p14:creationId xmlns:p14="http://schemas.microsoft.com/office/powerpoint/2010/main" val="4199616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dirty="0">
                <a:solidFill>
                  <a:schemeClr val="accent5"/>
                </a:solidFill>
              </a:rPr>
              <a:t>What we will cover in this lecture</a:t>
            </a:r>
            <a:endParaRPr sz="3200" dirty="0">
              <a:solidFill>
                <a:schemeClr val="accent5"/>
              </a:solidFill>
            </a:endParaRPr>
          </a:p>
        </p:txBody>
      </p:sp>
      <p:sp>
        <p:nvSpPr>
          <p:cNvPr id="96" name="Google Shape;96;p19"/>
          <p:cNvSpPr txBox="1">
            <a:spLocks noGrp="1"/>
          </p:cNvSpPr>
          <p:nvPr>
            <p:ph type="body" idx="1"/>
          </p:nvPr>
        </p:nvSpPr>
        <p:spPr>
          <a:xfrm>
            <a:off x="378608" y="1238665"/>
            <a:ext cx="8368200" cy="3738226"/>
          </a:xfrm>
          <a:prstGeom prst="rect">
            <a:avLst/>
          </a:prstGeom>
        </p:spPr>
        <p:txBody>
          <a:bodyPr spcFirstLastPara="1" wrap="square" lIns="91425" tIns="91425" rIns="91425" bIns="91425" anchor="t" anchorCtr="0">
            <a:normAutofit/>
          </a:bodyPr>
          <a:lstStyle/>
          <a:p>
            <a:pPr marL="285750" indent="-285750">
              <a:spcBef>
                <a:spcPts val="1200"/>
              </a:spcBef>
              <a:spcAft>
                <a:spcPts val="1200"/>
              </a:spcAft>
            </a:pPr>
            <a:endParaRPr lang="en-GB" sz="2000"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spcBef>
                <a:spcPts val="1200"/>
              </a:spcBef>
              <a:spcAft>
                <a:spcPts val="1200"/>
              </a:spcAft>
            </a:pPr>
            <a:endParaRPr lang="en-GB" sz="2000" dirty="0"/>
          </a:p>
          <a:p>
            <a:pPr marL="0" lvl="0" indent="0" algn="l" rtl="0">
              <a:spcBef>
                <a:spcPts val="1200"/>
              </a:spcBef>
              <a:spcAft>
                <a:spcPts val="1200"/>
              </a:spcAft>
              <a:buNone/>
            </a:pPr>
            <a:endParaRPr sz="2000" dirty="0"/>
          </a:p>
        </p:txBody>
      </p:sp>
      <p:sp>
        <p:nvSpPr>
          <p:cNvPr id="97" name="Google Shape;9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dirty="0"/>
          </a:p>
        </p:txBody>
      </p:sp>
      <p:sp>
        <p:nvSpPr>
          <p:cNvPr id="5" name="Content Placeholder 2">
            <a:extLst>
              <a:ext uri="{FF2B5EF4-FFF2-40B4-BE49-F238E27FC236}">
                <a16:creationId xmlns:a16="http://schemas.microsoft.com/office/drawing/2014/main" id="{A14419BF-26AF-7817-8D58-0E72AF385C29}"/>
              </a:ext>
            </a:extLst>
          </p:cNvPr>
          <p:cNvSpPr txBox="1">
            <a:spLocks/>
          </p:cNvSpPr>
          <p:nvPr/>
        </p:nvSpPr>
        <p:spPr>
          <a:xfrm>
            <a:off x="191589" y="1332411"/>
            <a:ext cx="8752114" cy="333080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Defining estimates</a:t>
            </a:r>
          </a:p>
          <a:p>
            <a:pPr>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Distinguishing estimation from planning</a:t>
            </a:r>
          </a:p>
          <a:p>
            <a:pPr>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Potential variation in projects</a:t>
            </a:r>
          </a:p>
          <a:p>
            <a:pPr>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Benefits of accurate estimates</a:t>
            </a:r>
          </a:p>
          <a:p>
            <a:pPr>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Factors to consider for estimation techniques</a:t>
            </a:r>
          </a:p>
          <a:p>
            <a:pPr>
              <a:lnSpc>
                <a:spcPct val="150000"/>
              </a:lnSpc>
              <a:buClr>
                <a:schemeClr val="tx1"/>
              </a:buClr>
            </a:pPr>
            <a:endParaRPr lang="en-GB" sz="2000" dirty="0">
              <a:solidFill>
                <a:schemeClr val="tx1"/>
              </a:solidFill>
              <a:latin typeface="Times New Roman" panose="02020603050405020304" pitchFamily="18" charset="0"/>
              <a:cs typeface="Times New Roman" panose="02020603050405020304" pitchFamily="18" charset="0"/>
            </a:endParaRPr>
          </a:p>
          <a:p>
            <a:pPr>
              <a:lnSpc>
                <a:spcPct val="150000"/>
              </a:lnSpc>
              <a:buClr>
                <a:schemeClr val="tx1"/>
              </a:buClr>
            </a:pPr>
            <a:endParaRPr lang="en-GB"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812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A659B-20B5-95F0-46B0-B5C72ECC88A6}"/>
              </a:ext>
            </a:extLst>
          </p:cNvPr>
          <p:cNvSpPr>
            <a:spLocks noGrp="1"/>
          </p:cNvSpPr>
          <p:nvPr>
            <p:ph type="title"/>
          </p:nvPr>
        </p:nvSpPr>
        <p:spPr/>
        <p:txBody>
          <a:bodyPr/>
          <a:lstStyle/>
          <a:p>
            <a:pPr algn="ctr"/>
            <a:r>
              <a:rPr lang="en-GB" sz="3200" dirty="0">
                <a:solidFill>
                  <a:schemeClr val="accent5"/>
                </a:solidFill>
              </a:rPr>
              <a:t>Introduction</a:t>
            </a:r>
          </a:p>
        </p:txBody>
      </p:sp>
      <p:sp>
        <p:nvSpPr>
          <p:cNvPr id="3" name="Text Placeholder 2">
            <a:extLst>
              <a:ext uri="{FF2B5EF4-FFF2-40B4-BE49-F238E27FC236}">
                <a16:creationId xmlns:a16="http://schemas.microsoft.com/office/drawing/2014/main" id="{7A7C357F-DF32-239B-206E-2CB4525916CD}"/>
              </a:ext>
            </a:extLst>
          </p:cNvPr>
          <p:cNvSpPr>
            <a:spLocks noGrp="1"/>
          </p:cNvSpPr>
          <p:nvPr>
            <p:ph type="body" idx="1"/>
          </p:nvPr>
        </p:nvSpPr>
        <p:spPr>
          <a:xfrm>
            <a:off x="387900" y="1236617"/>
            <a:ext cx="8368200" cy="3820200"/>
          </a:xfrm>
        </p:spPr>
        <p:txBody>
          <a:bodyPr>
            <a:normAutofit/>
          </a:bodyPr>
          <a:lstStyle/>
          <a:p>
            <a:pPr marL="114300" indent="0">
              <a:buNone/>
            </a:pPr>
            <a:r>
              <a:rPr lang="en-GB" dirty="0">
                <a:solidFill>
                  <a:schemeClr val="tx1"/>
                </a:solidFill>
                <a:latin typeface="Times New Roman" panose="02020603050405020304" pitchFamily="18" charset="0"/>
                <a:cs typeface="Times New Roman" panose="02020603050405020304" pitchFamily="18" charset="0"/>
              </a:rPr>
              <a:t>Key activities in planning stage includes: </a:t>
            </a:r>
          </a:p>
          <a:p>
            <a:r>
              <a:rPr lang="en-GB" dirty="0">
                <a:solidFill>
                  <a:schemeClr val="tx1"/>
                </a:solidFill>
                <a:latin typeface="Times New Roman" panose="02020603050405020304" pitchFamily="18" charset="0"/>
                <a:cs typeface="Times New Roman" panose="02020603050405020304" pitchFamily="18" charset="0"/>
              </a:rPr>
              <a:t>Understanding Project Objectives and Scope</a:t>
            </a:r>
          </a:p>
          <a:p>
            <a:r>
              <a:rPr lang="en-GB" dirty="0">
                <a:solidFill>
                  <a:schemeClr val="tx1"/>
                </a:solidFill>
                <a:latin typeface="Times New Roman" panose="02020603050405020304" pitchFamily="18" charset="0"/>
                <a:cs typeface="Times New Roman" panose="02020603050405020304" pitchFamily="18" charset="0"/>
              </a:rPr>
              <a:t>Rescheduling of activities</a:t>
            </a:r>
            <a:r>
              <a:rPr lang="en-GB" b="0" i="0" dirty="0">
                <a:solidFill>
                  <a:schemeClr val="tx1"/>
                </a:solidFill>
                <a:effectLst/>
                <a:latin typeface="Times New Roman" panose="02020603050405020304" pitchFamily="18" charset="0"/>
                <a:cs typeface="Times New Roman" panose="02020603050405020304" pitchFamily="18" charset="0"/>
              </a:rPr>
              <a:t>, </a:t>
            </a:r>
          </a:p>
          <a:p>
            <a:r>
              <a:rPr lang="en-GB" dirty="0">
                <a:solidFill>
                  <a:schemeClr val="tx1"/>
                </a:solidFill>
                <a:latin typeface="Times New Roman" panose="02020603050405020304" pitchFamily="18" charset="0"/>
                <a:cs typeface="Times New Roman" panose="02020603050405020304" pitchFamily="18" charset="0"/>
              </a:rPr>
              <a:t>Resource planning Estimating costs</a:t>
            </a:r>
          </a:p>
          <a:p>
            <a:r>
              <a:rPr lang="en-GB" dirty="0">
                <a:solidFill>
                  <a:schemeClr val="tx1"/>
                </a:solidFill>
                <a:latin typeface="Times New Roman" panose="02020603050405020304" pitchFamily="18" charset="0"/>
                <a:cs typeface="Times New Roman" panose="02020603050405020304" pitchFamily="18" charset="0"/>
              </a:rPr>
              <a:t>Develop project schedule</a:t>
            </a:r>
          </a:p>
          <a:p>
            <a:r>
              <a:rPr lang="en-GB" dirty="0">
                <a:solidFill>
                  <a:schemeClr val="tx1"/>
                </a:solidFill>
                <a:latin typeface="Times New Roman" panose="02020603050405020304" pitchFamily="18" charset="0"/>
                <a:cs typeface="Times New Roman" panose="02020603050405020304" pitchFamily="18" charset="0"/>
              </a:rPr>
              <a:t>Risk Management Planning</a:t>
            </a:r>
          </a:p>
          <a:p>
            <a:r>
              <a:rPr lang="en-GB" dirty="0">
                <a:solidFill>
                  <a:schemeClr val="tx1"/>
                </a:solidFill>
                <a:latin typeface="Times New Roman" panose="02020603050405020304" pitchFamily="18" charset="0"/>
                <a:cs typeface="Times New Roman" panose="02020603050405020304" pitchFamily="18" charset="0"/>
              </a:rPr>
              <a:t>Quality Planning- Quality Management Plan</a:t>
            </a:r>
          </a:p>
          <a:p>
            <a:r>
              <a:rPr lang="en-GB" dirty="0">
                <a:solidFill>
                  <a:schemeClr val="tx1"/>
                </a:solidFill>
                <a:latin typeface="Times New Roman" panose="02020603050405020304" pitchFamily="18" charset="0"/>
                <a:cs typeface="Times New Roman" panose="02020603050405020304" pitchFamily="18" charset="0"/>
              </a:rPr>
              <a:t>Communication Plan</a:t>
            </a:r>
          </a:p>
          <a:p>
            <a:r>
              <a:rPr lang="en-GB" dirty="0">
                <a:solidFill>
                  <a:schemeClr val="tx1"/>
                </a:solidFill>
                <a:latin typeface="Times New Roman" panose="02020603050405020304" pitchFamily="18" charset="0"/>
                <a:cs typeface="Times New Roman" panose="02020603050405020304" pitchFamily="18" charset="0"/>
              </a:rPr>
              <a:t>Stakeholder Management</a:t>
            </a:r>
          </a:p>
          <a:p>
            <a:r>
              <a:rPr lang="en-GB" dirty="0">
                <a:solidFill>
                  <a:schemeClr val="tx1"/>
                </a:solidFill>
                <a:latin typeface="Times New Roman" panose="02020603050405020304" pitchFamily="18" charset="0"/>
                <a:cs typeface="Times New Roman" panose="02020603050405020304" pitchFamily="18" charset="0"/>
              </a:rPr>
              <a:t>Develop a Project Management Plan </a:t>
            </a:r>
          </a:p>
          <a:p>
            <a:r>
              <a:rPr lang="en-GB" dirty="0">
                <a:solidFill>
                  <a:schemeClr val="tx1"/>
                </a:solidFill>
                <a:latin typeface="Times New Roman" panose="02020603050405020304" pitchFamily="18" charset="0"/>
                <a:cs typeface="Times New Roman" panose="02020603050405020304" pitchFamily="18" charset="0"/>
              </a:rPr>
              <a:t>Procurement Planning</a:t>
            </a:r>
          </a:p>
          <a:p>
            <a:endParaRPr lang="en-GB" dirty="0">
              <a:solidFill>
                <a:schemeClr val="accent5"/>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A8FCF4D-DED3-0890-E411-AA75F0B911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dirty="0"/>
          </a:p>
        </p:txBody>
      </p:sp>
    </p:spTree>
    <p:extLst>
      <p:ext uri="{BB962C8B-B14F-4D97-AF65-F5344CB8AC3E}">
        <p14:creationId xmlns:p14="http://schemas.microsoft.com/office/powerpoint/2010/main" val="232799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24944-56F8-6907-22CF-7E7AEB80FE8D}"/>
              </a:ext>
            </a:extLst>
          </p:cNvPr>
          <p:cNvSpPr>
            <a:spLocks noGrp="1"/>
          </p:cNvSpPr>
          <p:nvPr>
            <p:ph type="title"/>
          </p:nvPr>
        </p:nvSpPr>
        <p:spPr/>
        <p:txBody>
          <a:bodyPr/>
          <a:lstStyle/>
          <a:p>
            <a:pPr algn="ctr"/>
            <a:r>
              <a:rPr lang="en-GB" sz="3200" dirty="0">
                <a:solidFill>
                  <a:schemeClr val="accent5"/>
                </a:solidFill>
              </a:rPr>
              <a:t>Estimates</a:t>
            </a:r>
          </a:p>
        </p:txBody>
      </p:sp>
      <p:sp>
        <p:nvSpPr>
          <p:cNvPr id="3" name="Text Placeholder 2">
            <a:extLst>
              <a:ext uri="{FF2B5EF4-FFF2-40B4-BE49-F238E27FC236}">
                <a16:creationId xmlns:a16="http://schemas.microsoft.com/office/drawing/2014/main" id="{172FD89B-DF7C-8642-4FF9-8841384A8C94}"/>
              </a:ext>
            </a:extLst>
          </p:cNvPr>
          <p:cNvSpPr>
            <a:spLocks noGrp="1"/>
          </p:cNvSpPr>
          <p:nvPr>
            <p:ph type="body" idx="1"/>
          </p:nvPr>
        </p:nvSpPr>
        <p:spPr>
          <a:xfrm>
            <a:off x="387900" y="1236617"/>
            <a:ext cx="8368200" cy="3666309"/>
          </a:xfrm>
        </p:spPr>
        <p:txBody>
          <a:bodyPr>
            <a:noAutofit/>
          </a:bodyPr>
          <a:lstStyle/>
          <a:p>
            <a:r>
              <a:rPr lang="en-GB" dirty="0"/>
              <a:t>Estimation is typically done in the early stages of project management, during the project planning phase.</a:t>
            </a:r>
          </a:p>
          <a:p>
            <a:r>
              <a:rPr lang="en-GB" dirty="0"/>
              <a:t>An estimate is a prediction of how long a project will take or how much it will cost.</a:t>
            </a:r>
          </a:p>
          <a:p>
            <a:r>
              <a:rPr lang="en-GB" dirty="0"/>
              <a:t>Estimation on software projects interplays with </a:t>
            </a:r>
            <a:r>
              <a:rPr lang="en-GB" dirty="0">
                <a:solidFill>
                  <a:schemeClr val="accent5"/>
                </a:solidFill>
                <a:latin typeface="Times New Roman" panose="02020603050405020304" pitchFamily="18" charset="0"/>
                <a:cs typeface="Times New Roman" panose="02020603050405020304" pitchFamily="18" charset="0"/>
              </a:rPr>
              <a:t>business targets, commitments, </a:t>
            </a:r>
            <a:r>
              <a:rPr lang="en-GB" dirty="0"/>
              <a:t>and </a:t>
            </a:r>
            <a:r>
              <a:rPr lang="en-GB" dirty="0">
                <a:solidFill>
                  <a:schemeClr val="accent5"/>
                </a:solidFill>
                <a:latin typeface="Times New Roman" panose="02020603050405020304" pitchFamily="18" charset="0"/>
                <a:cs typeface="Times New Roman" panose="02020603050405020304" pitchFamily="18" charset="0"/>
              </a:rPr>
              <a:t>control. </a:t>
            </a:r>
          </a:p>
          <a:p>
            <a:r>
              <a:rPr lang="en-GB" dirty="0">
                <a:solidFill>
                  <a:schemeClr val="accent5"/>
                </a:solidFill>
                <a:latin typeface="Times New Roman" panose="02020603050405020304" pitchFamily="18" charset="0"/>
                <a:cs typeface="Times New Roman" panose="02020603050405020304" pitchFamily="18" charset="0"/>
              </a:rPr>
              <a:t>Target </a:t>
            </a:r>
            <a:r>
              <a:rPr lang="en-GB" dirty="0"/>
              <a:t>description the desirable business objective.</a:t>
            </a:r>
          </a:p>
          <a:p>
            <a:r>
              <a:rPr lang="en-GB" dirty="0">
                <a:solidFill>
                  <a:schemeClr val="accent5"/>
                </a:solidFill>
                <a:latin typeface="Times New Roman" panose="02020603050405020304" pitchFamily="18" charset="0"/>
                <a:cs typeface="Times New Roman" panose="02020603050405020304" pitchFamily="18" charset="0"/>
              </a:rPr>
              <a:t>Commitments - </a:t>
            </a:r>
            <a:r>
              <a:rPr lang="en-GB" dirty="0"/>
              <a:t>promise to deliver defined functionality at a specific level of quality by a certain date.</a:t>
            </a:r>
          </a:p>
          <a:p>
            <a:r>
              <a:rPr lang="en-GB" dirty="0">
                <a:solidFill>
                  <a:schemeClr val="accent5"/>
                </a:solidFill>
                <a:latin typeface="Times New Roman" panose="02020603050405020304" pitchFamily="18" charset="0"/>
                <a:cs typeface="Times New Roman" panose="02020603050405020304" pitchFamily="18" charset="0"/>
              </a:rPr>
              <a:t>Control – </a:t>
            </a:r>
            <a:r>
              <a:rPr lang="en-GB" dirty="0"/>
              <a:t>refers to the boundaries.</a:t>
            </a:r>
          </a:p>
        </p:txBody>
      </p:sp>
      <p:sp>
        <p:nvSpPr>
          <p:cNvPr id="4" name="Slide Number Placeholder 3">
            <a:extLst>
              <a:ext uri="{FF2B5EF4-FFF2-40B4-BE49-F238E27FC236}">
                <a16:creationId xmlns:a16="http://schemas.microsoft.com/office/drawing/2014/main" id="{4D6DDDF2-4ED0-FE79-6AA0-6E0E044AA8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dirty="0"/>
          </a:p>
        </p:txBody>
      </p:sp>
    </p:spTree>
    <p:extLst>
      <p:ext uri="{BB962C8B-B14F-4D97-AF65-F5344CB8AC3E}">
        <p14:creationId xmlns:p14="http://schemas.microsoft.com/office/powerpoint/2010/main" val="308436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003FB-76DE-93AB-E551-40DCE9F19D34}"/>
              </a:ext>
            </a:extLst>
          </p:cNvPr>
          <p:cNvSpPr>
            <a:spLocks noGrp="1"/>
          </p:cNvSpPr>
          <p:nvPr>
            <p:ph type="title"/>
          </p:nvPr>
        </p:nvSpPr>
        <p:spPr/>
        <p:txBody>
          <a:bodyPr/>
          <a:lstStyle/>
          <a:p>
            <a:pPr algn="ctr"/>
            <a:r>
              <a:rPr lang="en-GB" sz="3200" dirty="0">
                <a:solidFill>
                  <a:schemeClr val="accent5"/>
                </a:solidFill>
              </a:rPr>
              <a:t>Estimation or Planning</a:t>
            </a:r>
          </a:p>
        </p:txBody>
      </p:sp>
      <p:sp>
        <p:nvSpPr>
          <p:cNvPr id="3" name="Text Placeholder 2">
            <a:extLst>
              <a:ext uri="{FF2B5EF4-FFF2-40B4-BE49-F238E27FC236}">
                <a16:creationId xmlns:a16="http://schemas.microsoft.com/office/drawing/2014/main" id="{55653FF0-D765-5D39-3146-A7D9604F86F6}"/>
              </a:ext>
            </a:extLst>
          </p:cNvPr>
          <p:cNvSpPr>
            <a:spLocks noGrp="1"/>
          </p:cNvSpPr>
          <p:nvPr>
            <p:ph type="body" idx="1"/>
          </p:nvPr>
        </p:nvSpPr>
        <p:spPr/>
        <p:txBody>
          <a:bodyPr/>
          <a:lstStyle/>
          <a:p>
            <a:pPr>
              <a:lnSpc>
                <a:spcPct val="150000"/>
              </a:lnSpc>
            </a:pPr>
            <a:r>
              <a:rPr lang="en-GB" dirty="0"/>
              <a:t>Estimates form the foundation for the plans, but the plans don’t have to be the same as the estimates.</a:t>
            </a:r>
          </a:p>
          <a:p>
            <a:pPr>
              <a:lnSpc>
                <a:spcPct val="150000"/>
              </a:lnSpc>
            </a:pPr>
            <a:r>
              <a:rPr lang="en-GB" dirty="0"/>
              <a:t>Key consideration that depends on accurate estimates:</a:t>
            </a:r>
          </a:p>
          <a:p>
            <a:pPr marL="714375" indent="-269875">
              <a:lnSpc>
                <a:spcPct val="150000"/>
              </a:lnSpc>
              <a:buFont typeface="Wingdings" panose="05000000000000000000" pitchFamily="2" charset="2"/>
              <a:buChar char="Ø"/>
            </a:pPr>
            <a:r>
              <a:rPr lang="en-GB" dirty="0"/>
              <a:t>Creating a detailed schedule</a:t>
            </a:r>
          </a:p>
          <a:p>
            <a:pPr marL="714375" indent="-269875">
              <a:lnSpc>
                <a:spcPct val="150000"/>
              </a:lnSpc>
              <a:buFont typeface="Wingdings" panose="05000000000000000000" pitchFamily="2" charset="2"/>
              <a:buChar char="Ø"/>
            </a:pPr>
            <a:r>
              <a:rPr lang="en-GB" dirty="0"/>
              <a:t>Identifying project critical path</a:t>
            </a:r>
          </a:p>
          <a:p>
            <a:pPr marL="714375" indent="-269875">
              <a:lnSpc>
                <a:spcPct val="150000"/>
              </a:lnSpc>
              <a:buFont typeface="Wingdings" panose="05000000000000000000" pitchFamily="2" charset="2"/>
              <a:buChar char="Ø"/>
            </a:pPr>
            <a:r>
              <a:rPr lang="en-GB" dirty="0"/>
              <a:t>Prioritizing functionality for delivery</a:t>
            </a:r>
          </a:p>
          <a:p>
            <a:endParaRPr lang="en-GB" dirty="0"/>
          </a:p>
        </p:txBody>
      </p:sp>
      <p:sp>
        <p:nvSpPr>
          <p:cNvPr id="4" name="Slide Number Placeholder 3">
            <a:extLst>
              <a:ext uri="{FF2B5EF4-FFF2-40B4-BE49-F238E27FC236}">
                <a16:creationId xmlns:a16="http://schemas.microsoft.com/office/drawing/2014/main" id="{805351BD-B552-B1E4-40A9-C75AB298EF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dirty="0"/>
          </a:p>
        </p:txBody>
      </p:sp>
    </p:spTree>
    <p:extLst>
      <p:ext uri="{BB962C8B-B14F-4D97-AF65-F5344CB8AC3E}">
        <p14:creationId xmlns:p14="http://schemas.microsoft.com/office/powerpoint/2010/main" val="427018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3BE74-E828-A384-5299-5B46C3E3AC41}"/>
              </a:ext>
            </a:extLst>
          </p:cNvPr>
          <p:cNvSpPr>
            <a:spLocks noGrp="1"/>
          </p:cNvSpPr>
          <p:nvPr>
            <p:ph type="title"/>
          </p:nvPr>
        </p:nvSpPr>
        <p:spPr/>
        <p:txBody>
          <a:bodyPr/>
          <a:lstStyle/>
          <a:p>
            <a:pPr algn="ctr"/>
            <a:r>
              <a:rPr lang="en-GB" sz="3200" dirty="0">
                <a:solidFill>
                  <a:schemeClr val="accent5"/>
                </a:solidFill>
              </a:rPr>
              <a:t>Typical Miscommunication of estimates</a:t>
            </a:r>
          </a:p>
        </p:txBody>
      </p:sp>
      <p:sp>
        <p:nvSpPr>
          <p:cNvPr id="4" name="Slide Number Placeholder 3">
            <a:extLst>
              <a:ext uri="{FF2B5EF4-FFF2-40B4-BE49-F238E27FC236}">
                <a16:creationId xmlns:a16="http://schemas.microsoft.com/office/drawing/2014/main" id="{5F8F38E8-D0FE-E165-4CD1-9D123B5D38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dirty="0"/>
          </a:p>
        </p:txBody>
      </p:sp>
      <p:pic>
        <p:nvPicPr>
          <p:cNvPr id="6" name="Picture 5">
            <a:extLst>
              <a:ext uri="{FF2B5EF4-FFF2-40B4-BE49-F238E27FC236}">
                <a16:creationId xmlns:a16="http://schemas.microsoft.com/office/drawing/2014/main" id="{54A35256-FE8D-E35A-6871-8643C478FFD1}"/>
              </a:ext>
            </a:extLst>
          </p:cNvPr>
          <p:cNvPicPr>
            <a:picLocks noChangeAspect="1"/>
          </p:cNvPicPr>
          <p:nvPr/>
        </p:nvPicPr>
        <p:blipFill>
          <a:blip r:embed="rId2"/>
          <a:stretch>
            <a:fillRect/>
          </a:stretch>
        </p:blipFill>
        <p:spPr>
          <a:xfrm>
            <a:off x="1053737" y="1630598"/>
            <a:ext cx="6879771" cy="2645311"/>
          </a:xfrm>
          <a:prstGeom prst="rect">
            <a:avLst/>
          </a:prstGeom>
        </p:spPr>
      </p:pic>
    </p:spTree>
    <p:extLst>
      <p:ext uri="{BB962C8B-B14F-4D97-AF65-F5344CB8AC3E}">
        <p14:creationId xmlns:p14="http://schemas.microsoft.com/office/powerpoint/2010/main" val="8118594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8.0.4807"/>
  <p:tag name="SLIDO_PRESENTATION_ID" val="00000000-0000-0000-0000-000000000000"/>
  <p:tag name="SLIDO_EVENT_UUID" val="0f6c3137-c449-415f-ae6a-e32a8c8732ee"/>
  <p:tag name="SLIDO_EVENT_SECTION_UUID" val="b79146c9-7c16-49ce-9f03-9f44d7f706e4"/>
</p:tagLst>
</file>

<file path=ppt/tags/tag2.xml><?xml version="1.0" encoding="utf-8"?>
<p:tagLst xmlns:a="http://schemas.openxmlformats.org/drawingml/2006/main" xmlns:r="http://schemas.openxmlformats.org/officeDocument/2006/relationships" xmlns:p="http://schemas.openxmlformats.org/presentationml/2006/main">
  <p:tag name="SLIDO_METADATA" val="eyJUaW1lc3RhbXAiOjE3MDYyNTk0OTd9"/>
  <p:tag name="SLIDO_TYPE" val="SlidoPoll"/>
  <p:tag name="SLIDO_POLL_UUID" val="8dac08d6-8d60-49bd-812d-b7dac3043098"/>
  <p:tag name="SLIDO_TIMELINE" val="W3sicG9sbFF1ZXN0aW9uVXVpZCI6ImJhMDUyMDk0LTYzZjQtNGMzZS1iMjY0LTU3MjUxNDdhNDU3NCIsInNob3dSZXN1bHRzIjp0cnVlLCJzaG93Q29ycmVjdEFuc3dlcnMiOmZhbHNlLCJ2b3RpbmdMb2NrZWQiOmZhbHNlfV0="/>
</p:tagLst>
</file>

<file path=ppt/tags/tag3.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OpenText"/>
</p:tagLst>
</file>

<file path=ppt/tags/tag4.xml><?xml version="1.0" encoding="utf-8"?>
<p:tagLst xmlns:a="http://schemas.openxmlformats.org/drawingml/2006/main" xmlns:r="http://schemas.openxmlformats.org/officeDocument/2006/relationships" xmlns:p="http://schemas.openxmlformats.org/presentationml/2006/main">
  <p:tag name="SLIDO_ELEMENT" val="title"/>
</p:tagLst>
</file>

<file path=ppt/tags/tag5.xml><?xml version="1.0" encoding="utf-8"?>
<p:tagLst xmlns:a="http://schemas.openxmlformats.org/drawingml/2006/main" xmlns:r="http://schemas.openxmlformats.org/officeDocument/2006/relationships" xmlns:p="http://schemas.openxmlformats.org/presentationml/2006/main">
  <p:tag name="SLIDO_ELEMENT" val="footer"/>
</p:tagLst>
</file>

<file path=ppt/theme/theme1.xml><?xml version="1.0" encoding="utf-8"?>
<a:theme xmlns:a="http://schemas.openxmlformats.org/drawingml/2006/main" name="Marina">
  <a:themeElements>
    <a:clrScheme name="Marina">
      <a:dk1>
        <a:srgbClr val="FFFFFF"/>
      </a:dk1>
      <a:lt1>
        <a:srgbClr val="434343"/>
      </a:lt1>
      <a:dk2>
        <a:srgbClr val="666666"/>
      </a:dk2>
      <a:lt2>
        <a:srgbClr val="CFD8DC"/>
      </a:lt2>
      <a:accent1>
        <a:srgbClr val="F1C232"/>
      </a:accent1>
      <a:accent2>
        <a:srgbClr val="F1C232"/>
      </a:accent2>
      <a:accent3>
        <a:srgbClr val="F1C232"/>
      </a:accent3>
      <a:accent4>
        <a:srgbClr val="F1C232"/>
      </a:accent4>
      <a:accent5>
        <a:srgbClr val="F1C232"/>
      </a:accent5>
      <a:accent6>
        <a:srgbClr val="FFEB38"/>
      </a:accent6>
      <a:hlink>
        <a:srgbClr val="F1C232"/>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D5ED.tmp">
  <a:themeElements>
    <a:clrScheme name="University of Suffolk">
      <a:dk1>
        <a:srgbClr val="333333"/>
      </a:dk1>
      <a:lt1>
        <a:srgbClr val="FFFFFF"/>
      </a:lt1>
      <a:dk2>
        <a:srgbClr val="FFBF0B"/>
      </a:dk2>
      <a:lt2>
        <a:srgbClr val="D0D0CE"/>
      </a:lt2>
      <a:accent1>
        <a:srgbClr val="333F48"/>
      </a:accent1>
      <a:accent2>
        <a:srgbClr val="7C878E"/>
      </a:accent2>
      <a:accent3>
        <a:srgbClr val="0067A0"/>
      </a:accent3>
      <a:accent4>
        <a:srgbClr val="009CDE"/>
      </a:accent4>
      <a:accent5>
        <a:srgbClr val="FC4C02"/>
      </a:accent5>
      <a:accent6>
        <a:srgbClr val="DA291C"/>
      </a:accent6>
      <a:hlink>
        <a:srgbClr val="009CDE"/>
      </a:hlink>
      <a:folHlink>
        <a:srgbClr val="DA291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4656</TotalTime>
  <Words>2866</Words>
  <Application>Microsoft Office PowerPoint</Application>
  <PresentationFormat>On-screen Show (16:9)</PresentationFormat>
  <Paragraphs>345</Paragraphs>
  <Slides>43</Slides>
  <Notes>21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43</vt:i4>
      </vt:variant>
    </vt:vector>
  </HeadingPairs>
  <TitlesOfParts>
    <vt:vector size="57" baseType="lpstr">
      <vt:lpstr>Arial</vt:lpstr>
      <vt:lpstr>Wingdings</vt:lpstr>
      <vt:lpstr>Calibri</vt:lpstr>
      <vt:lpstr>Sharp Sans No1 Book</vt:lpstr>
      <vt:lpstr>Söhne</vt:lpstr>
      <vt:lpstr>Times New Roman</vt:lpstr>
      <vt:lpstr>Graphik Regular</vt:lpstr>
      <vt:lpstr>Segoe</vt:lpstr>
      <vt:lpstr>Arial Bold</vt:lpstr>
      <vt:lpstr>Roboto Slab</vt:lpstr>
      <vt:lpstr>Roboto</vt:lpstr>
      <vt:lpstr>BerkeleyOldITC-Book</vt:lpstr>
      <vt:lpstr>Marina</vt:lpstr>
      <vt:lpstr>pptD5ED.tmp</vt:lpstr>
      <vt:lpstr>Managing project and Teams</vt:lpstr>
      <vt:lpstr>Retrospection</vt:lpstr>
      <vt:lpstr>PowerPoint Presentation</vt:lpstr>
      <vt:lpstr>Key topics covered in this lecture</vt:lpstr>
      <vt:lpstr>What we will cover in this lecture</vt:lpstr>
      <vt:lpstr>Introduction</vt:lpstr>
      <vt:lpstr>Estimates</vt:lpstr>
      <vt:lpstr>Estimation or Planning</vt:lpstr>
      <vt:lpstr>Typical Miscommunication of estimates</vt:lpstr>
      <vt:lpstr>Good estimate</vt:lpstr>
      <vt:lpstr>Project changes</vt:lpstr>
      <vt:lpstr>Is it Better to Overestimate or Underestimate</vt:lpstr>
      <vt:lpstr>Benefits of accurate estimates</vt:lpstr>
      <vt:lpstr>So where does estimation error come from</vt:lpstr>
      <vt:lpstr>Factors to consider for estimation techniques</vt:lpstr>
      <vt:lpstr>Estimation Techniques</vt:lpstr>
      <vt:lpstr>COCOMO</vt:lpstr>
      <vt:lpstr>Estimation Types</vt:lpstr>
      <vt:lpstr>Estimation challenges</vt:lpstr>
      <vt:lpstr>Communicating estimates</vt:lpstr>
      <vt:lpstr>What if estimate is not approved</vt:lpstr>
      <vt:lpstr>Estimation tips</vt:lpstr>
      <vt:lpstr>Estimate Activity Costs</vt:lpstr>
      <vt:lpstr>Aggregate Total Budgeted Cost (TBC)</vt:lpstr>
      <vt:lpstr>Develop Cumulative Budgeted Cost (CBC)</vt:lpstr>
      <vt:lpstr>Actual cost</vt:lpstr>
      <vt:lpstr>Analyze Cost Performance</vt:lpstr>
      <vt:lpstr>Evaluate Cost Variance</vt:lpstr>
      <vt:lpstr>Estimating Cost on completion</vt:lpstr>
      <vt:lpstr>How can you control costs?</vt:lpstr>
      <vt:lpstr>Exercise</vt:lpstr>
      <vt:lpstr>Project Schedules</vt:lpstr>
      <vt:lpstr>PowerPoint Presentation</vt:lpstr>
      <vt:lpstr>Steps to develop a schedule</vt:lpstr>
      <vt:lpstr>The Shortest time or Specified due date</vt:lpstr>
      <vt:lpstr>Using WBS in scheduling</vt:lpstr>
      <vt:lpstr>Work packages: What are they?</vt:lpstr>
      <vt:lpstr>WHAT IS A NETWORK DIAGRAM?</vt:lpstr>
      <vt:lpstr>Five steps to create a network diagram</vt:lpstr>
      <vt:lpstr>Common Project Management Platforms</vt:lpstr>
      <vt:lpstr>Summary</vt:lpstr>
      <vt:lpstr>Key takeaway points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DevOps</dc:title>
  <dc:creator>Godwin Dzvapatsva</dc:creator>
  <cp:lastModifiedBy>Godwin Dzvapatsva</cp:lastModifiedBy>
  <cp:revision>59</cp:revision>
  <dcterms:modified xsi:type="dcterms:W3CDTF">2024-01-26T11:52:53Z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1.8.0.4807</vt:lpwstr>
  </property>
</Properties>
</file>