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"/>
    <p:sldMasterId id="2147483666" r:id="rId2"/>
  </p:sldMasterIdLst>
  <p:notesMasterIdLst>
    <p:notesMasterId r:id="rId27"/>
  </p:notesMasterIdLst>
  <p:sldIdLst>
    <p:sldId id="296" r:id="rId3"/>
    <p:sldId id="258" r:id="rId4"/>
    <p:sldId id="257" r:id="rId5"/>
    <p:sldId id="362" r:id="rId6"/>
    <p:sldId id="363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4" r:id="rId15"/>
    <p:sldId id="407" r:id="rId16"/>
    <p:sldId id="408" r:id="rId17"/>
    <p:sldId id="405" r:id="rId18"/>
    <p:sldId id="406" r:id="rId19"/>
    <p:sldId id="409" r:id="rId20"/>
    <p:sldId id="394" r:id="rId21"/>
    <p:sldId id="402" r:id="rId22"/>
    <p:sldId id="403" r:id="rId23"/>
    <p:sldId id="280" r:id="rId24"/>
    <p:sldId id="281" r:id="rId25"/>
    <p:sldId id="285" r:id="rId26"/>
  </p:sldIdLst>
  <p:sldSz cx="9144000" cy="5143500" type="screen16x9"/>
  <p:notesSz cx="6858000" cy="9144000"/>
  <p:embeddedFontLst>
    <p:embeddedFont>
      <p:font typeface="Arial Bold" panose="020B0704020202020204" pitchFamily="34" charset="0"/>
      <p:bold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Georgia" panose="02040502050405020303" pitchFamily="18" charset="0"/>
      <p:regular r:id="rId33"/>
      <p:bold r:id="rId34"/>
      <p:italic r:id="rId35"/>
      <p:boldItalic r:id="rId36"/>
    </p:embeddedFont>
    <p:embeddedFont>
      <p:font typeface="Montserrat" panose="00000500000000000000" pitchFamily="2" charset="0"/>
      <p:regular r:id="rId37"/>
      <p:bold r:id="rId38"/>
      <p:italic r:id="rId39"/>
      <p:bold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  <p:embeddedFont>
      <p:font typeface="Roboto Slab" pitchFamily="2" charset="0"/>
      <p:regular r:id="rId45"/>
      <p:bold r:id="rId46"/>
    </p:embeddedFont>
  </p:embeddedFontLst>
  <p:custDataLst>
    <p:tags r:id="rId47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785" autoAdjust="0"/>
  </p:normalViewPr>
  <p:slideViewPr>
    <p:cSldViewPr snapToGrid="0">
      <p:cViewPr varScale="1">
        <p:scale>
          <a:sx n="88" d="100"/>
          <a:sy n="88" d="100"/>
        </p:scale>
        <p:origin x="12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2.fntdata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2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0" Type="http://schemas.openxmlformats.org/officeDocument/2006/relationships/slide" Target="slides/slide18.xml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C4C951-729F-48D8-82B4-D3FE6FA81D2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F6D10CC-3F9E-4993-AC90-B24A93342651}">
      <dgm:prSet phldrT="[Text]" custT="1"/>
      <dgm:spPr/>
      <dgm:t>
        <a:bodyPr/>
        <a:lstStyle/>
        <a:p>
          <a:r>
            <a:rPr lang="en-GB" sz="1000" dirty="0"/>
            <a:t>Inputs</a:t>
          </a:r>
        </a:p>
        <a:p>
          <a:r>
            <a:rPr lang="en-GB" sz="1000" dirty="0"/>
            <a:t>Project charter</a:t>
          </a:r>
        </a:p>
        <a:p>
          <a:r>
            <a:rPr lang="en-GB" sz="1000" dirty="0"/>
            <a:t>Project Management Plan</a:t>
          </a:r>
        </a:p>
        <a:p>
          <a:r>
            <a:rPr lang="en-GB" sz="1000" dirty="0"/>
            <a:t>Enterprise Environmental Factors</a:t>
          </a:r>
        </a:p>
      </dgm:t>
    </dgm:pt>
    <dgm:pt modelId="{DA58BF16-CA56-43B2-BEED-EC055EAB3BEF}" type="parTrans" cxnId="{8A163B01-4EC6-4B0E-8C62-EE54F08085B4}">
      <dgm:prSet/>
      <dgm:spPr/>
      <dgm:t>
        <a:bodyPr/>
        <a:lstStyle/>
        <a:p>
          <a:endParaRPr lang="en-GB"/>
        </a:p>
      </dgm:t>
    </dgm:pt>
    <dgm:pt modelId="{CA1835DC-5B4E-470D-97DE-D4DDE346A9D2}" type="sibTrans" cxnId="{8A163B01-4EC6-4B0E-8C62-EE54F08085B4}">
      <dgm:prSet/>
      <dgm:spPr/>
      <dgm:t>
        <a:bodyPr/>
        <a:lstStyle/>
        <a:p>
          <a:endParaRPr lang="en-GB"/>
        </a:p>
      </dgm:t>
    </dgm:pt>
    <dgm:pt modelId="{E2AFA39D-83C8-4F62-B617-FDD134BEC9C1}">
      <dgm:prSet phldrT="[Text]"/>
      <dgm:spPr/>
      <dgm:t>
        <a:bodyPr/>
        <a:lstStyle/>
        <a:p>
          <a:r>
            <a:rPr lang="en-GB" dirty="0"/>
            <a:t>Tools and Techniques</a:t>
          </a:r>
        </a:p>
        <a:p>
          <a:r>
            <a:rPr lang="en-GB" dirty="0"/>
            <a:t>Expert judgement</a:t>
          </a:r>
        </a:p>
        <a:p>
          <a:r>
            <a:rPr lang="en-GB" dirty="0"/>
            <a:t>Data Analysis</a:t>
          </a:r>
        </a:p>
        <a:p>
          <a:r>
            <a:rPr lang="en-GB" dirty="0"/>
            <a:t>Meeting</a:t>
          </a:r>
        </a:p>
      </dgm:t>
    </dgm:pt>
    <dgm:pt modelId="{F33DA596-510F-444E-B355-65076167C900}" type="parTrans" cxnId="{9716388D-E670-4CAE-A8B4-C133ADB32F68}">
      <dgm:prSet/>
      <dgm:spPr/>
      <dgm:t>
        <a:bodyPr/>
        <a:lstStyle/>
        <a:p>
          <a:endParaRPr lang="en-GB"/>
        </a:p>
      </dgm:t>
    </dgm:pt>
    <dgm:pt modelId="{3F8681AB-63E4-4DFA-B85F-2C2530AE78B2}" type="sibTrans" cxnId="{9716388D-E670-4CAE-A8B4-C133ADB32F68}">
      <dgm:prSet/>
      <dgm:spPr/>
      <dgm:t>
        <a:bodyPr/>
        <a:lstStyle/>
        <a:p>
          <a:endParaRPr lang="en-GB"/>
        </a:p>
      </dgm:t>
    </dgm:pt>
    <dgm:pt modelId="{DA54E2B4-DC32-4CB0-9E92-7D199241B776}">
      <dgm:prSet phldrT="[Text]"/>
      <dgm:spPr/>
      <dgm:t>
        <a:bodyPr/>
        <a:lstStyle/>
        <a:p>
          <a:r>
            <a:rPr lang="en-GB" dirty="0"/>
            <a:t>Outputs</a:t>
          </a:r>
        </a:p>
        <a:p>
          <a:r>
            <a:rPr lang="en-GB" dirty="0"/>
            <a:t>Scope Management plan</a:t>
          </a:r>
        </a:p>
        <a:p>
          <a:r>
            <a:rPr lang="en-GB" dirty="0"/>
            <a:t>Requirements management plan</a:t>
          </a:r>
        </a:p>
      </dgm:t>
    </dgm:pt>
    <dgm:pt modelId="{5396C609-44D7-4FAE-B4C1-E446A8A291E0}" type="parTrans" cxnId="{29A5D57D-82DA-4C0E-826A-3D81F686E850}">
      <dgm:prSet/>
      <dgm:spPr/>
      <dgm:t>
        <a:bodyPr/>
        <a:lstStyle/>
        <a:p>
          <a:endParaRPr lang="en-GB"/>
        </a:p>
      </dgm:t>
    </dgm:pt>
    <dgm:pt modelId="{CF802126-09D3-493B-9119-41A40F2A8C24}" type="sibTrans" cxnId="{29A5D57D-82DA-4C0E-826A-3D81F686E850}">
      <dgm:prSet/>
      <dgm:spPr/>
      <dgm:t>
        <a:bodyPr/>
        <a:lstStyle/>
        <a:p>
          <a:endParaRPr lang="en-GB"/>
        </a:p>
      </dgm:t>
    </dgm:pt>
    <dgm:pt modelId="{46140099-04F7-43DB-9647-2466F7870B30}" type="pres">
      <dgm:prSet presAssocID="{83C4C951-729F-48D8-82B4-D3FE6FA81D2A}" presName="CompostProcess" presStyleCnt="0">
        <dgm:presLayoutVars>
          <dgm:dir/>
          <dgm:resizeHandles val="exact"/>
        </dgm:presLayoutVars>
      </dgm:prSet>
      <dgm:spPr/>
    </dgm:pt>
    <dgm:pt modelId="{296EDAE6-CCB6-4A50-8786-266C57B92E96}" type="pres">
      <dgm:prSet presAssocID="{83C4C951-729F-48D8-82B4-D3FE6FA81D2A}" presName="arrow" presStyleLbl="bgShp" presStyleIdx="0" presStyleCnt="1" custScaleX="117478" custLinFactNeighborX="85" custLinFactNeighborY="23639"/>
      <dgm:spPr/>
    </dgm:pt>
    <dgm:pt modelId="{1EBC44B0-E486-4DC6-9FDB-ECF4665B912A}" type="pres">
      <dgm:prSet presAssocID="{83C4C951-729F-48D8-82B4-D3FE6FA81D2A}" presName="linearProcess" presStyleCnt="0"/>
      <dgm:spPr/>
    </dgm:pt>
    <dgm:pt modelId="{0235BD94-2039-41BD-A18E-BA191A81F722}" type="pres">
      <dgm:prSet presAssocID="{BF6D10CC-3F9E-4993-AC90-B24A93342651}" presName="textNode" presStyleLbl="node1" presStyleIdx="0" presStyleCnt="3" custScaleX="77196" custScaleY="94185">
        <dgm:presLayoutVars>
          <dgm:bulletEnabled val="1"/>
        </dgm:presLayoutVars>
      </dgm:prSet>
      <dgm:spPr/>
    </dgm:pt>
    <dgm:pt modelId="{9C0536BD-C60E-4A77-8150-52B02241068D}" type="pres">
      <dgm:prSet presAssocID="{CA1835DC-5B4E-470D-97DE-D4DDE346A9D2}" presName="sibTrans" presStyleCnt="0"/>
      <dgm:spPr/>
    </dgm:pt>
    <dgm:pt modelId="{720ACC9A-4008-4972-AE58-CFAD3CE22383}" type="pres">
      <dgm:prSet presAssocID="{E2AFA39D-83C8-4F62-B617-FDD134BEC9C1}" presName="textNode" presStyleLbl="node1" presStyleIdx="1" presStyleCnt="3" custScaleX="90420" custScaleY="88991">
        <dgm:presLayoutVars>
          <dgm:bulletEnabled val="1"/>
        </dgm:presLayoutVars>
      </dgm:prSet>
      <dgm:spPr/>
    </dgm:pt>
    <dgm:pt modelId="{9897EEA3-170C-4BA2-9455-0B6DA48CC87D}" type="pres">
      <dgm:prSet presAssocID="{3F8681AB-63E4-4DFA-B85F-2C2530AE78B2}" presName="sibTrans" presStyleCnt="0"/>
      <dgm:spPr/>
    </dgm:pt>
    <dgm:pt modelId="{D7C8CCBD-97FD-4A1E-A6F7-5DE2A63A9DCE}" type="pres">
      <dgm:prSet presAssocID="{DA54E2B4-DC32-4CB0-9E92-7D199241B776}" presName="textNode" presStyleLbl="node1" presStyleIdx="2" presStyleCnt="3" custScaleX="67609" custScaleY="85528">
        <dgm:presLayoutVars>
          <dgm:bulletEnabled val="1"/>
        </dgm:presLayoutVars>
      </dgm:prSet>
      <dgm:spPr/>
    </dgm:pt>
  </dgm:ptLst>
  <dgm:cxnLst>
    <dgm:cxn modelId="{8A163B01-4EC6-4B0E-8C62-EE54F08085B4}" srcId="{83C4C951-729F-48D8-82B4-D3FE6FA81D2A}" destId="{BF6D10CC-3F9E-4993-AC90-B24A93342651}" srcOrd="0" destOrd="0" parTransId="{DA58BF16-CA56-43B2-BEED-EC055EAB3BEF}" sibTransId="{CA1835DC-5B4E-470D-97DE-D4DDE346A9D2}"/>
    <dgm:cxn modelId="{C83DF302-695E-48E7-92C7-69A429E9F000}" type="presOf" srcId="{DA54E2B4-DC32-4CB0-9E92-7D199241B776}" destId="{D7C8CCBD-97FD-4A1E-A6F7-5DE2A63A9DCE}" srcOrd="0" destOrd="0" presId="urn:microsoft.com/office/officeart/2005/8/layout/hProcess9"/>
    <dgm:cxn modelId="{FEE0520B-D78E-4587-B92A-4BDA8C02FD09}" type="presOf" srcId="{E2AFA39D-83C8-4F62-B617-FDD134BEC9C1}" destId="{720ACC9A-4008-4972-AE58-CFAD3CE22383}" srcOrd="0" destOrd="0" presId="urn:microsoft.com/office/officeart/2005/8/layout/hProcess9"/>
    <dgm:cxn modelId="{F856851A-8F32-4736-8E6D-8F3003E8247D}" type="presOf" srcId="{BF6D10CC-3F9E-4993-AC90-B24A93342651}" destId="{0235BD94-2039-41BD-A18E-BA191A81F722}" srcOrd="0" destOrd="0" presId="urn:microsoft.com/office/officeart/2005/8/layout/hProcess9"/>
    <dgm:cxn modelId="{29A5D57D-82DA-4C0E-826A-3D81F686E850}" srcId="{83C4C951-729F-48D8-82B4-D3FE6FA81D2A}" destId="{DA54E2B4-DC32-4CB0-9E92-7D199241B776}" srcOrd="2" destOrd="0" parTransId="{5396C609-44D7-4FAE-B4C1-E446A8A291E0}" sibTransId="{CF802126-09D3-493B-9119-41A40F2A8C24}"/>
    <dgm:cxn modelId="{9716388D-E670-4CAE-A8B4-C133ADB32F68}" srcId="{83C4C951-729F-48D8-82B4-D3FE6FA81D2A}" destId="{E2AFA39D-83C8-4F62-B617-FDD134BEC9C1}" srcOrd="1" destOrd="0" parTransId="{F33DA596-510F-444E-B355-65076167C900}" sibTransId="{3F8681AB-63E4-4DFA-B85F-2C2530AE78B2}"/>
    <dgm:cxn modelId="{F37895D3-3BA4-4EB5-A1AC-7108021EE8D7}" type="presOf" srcId="{83C4C951-729F-48D8-82B4-D3FE6FA81D2A}" destId="{46140099-04F7-43DB-9647-2466F7870B30}" srcOrd="0" destOrd="0" presId="urn:microsoft.com/office/officeart/2005/8/layout/hProcess9"/>
    <dgm:cxn modelId="{7D34E7F8-896B-4703-ABF9-570F2E9078E1}" type="presParOf" srcId="{46140099-04F7-43DB-9647-2466F7870B30}" destId="{296EDAE6-CCB6-4A50-8786-266C57B92E96}" srcOrd="0" destOrd="0" presId="urn:microsoft.com/office/officeart/2005/8/layout/hProcess9"/>
    <dgm:cxn modelId="{6E6657FB-2B96-48D2-BDA4-297AEEA4AFB2}" type="presParOf" srcId="{46140099-04F7-43DB-9647-2466F7870B30}" destId="{1EBC44B0-E486-4DC6-9FDB-ECF4665B912A}" srcOrd="1" destOrd="0" presId="urn:microsoft.com/office/officeart/2005/8/layout/hProcess9"/>
    <dgm:cxn modelId="{CBF0993A-BA28-499B-BF86-7A57C9841421}" type="presParOf" srcId="{1EBC44B0-E486-4DC6-9FDB-ECF4665B912A}" destId="{0235BD94-2039-41BD-A18E-BA191A81F722}" srcOrd="0" destOrd="0" presId="urn:microsoft.com/office/officeart/2005/8/layout/hProcess9"/>
    <dgm:cxn modelId="{6E03CC4E-0CFB-475D-BD91-A33D1D84A4E3}" type="presParOf" srcId="{1EBC44B0-E486-4DC6-9FDB-ECF4665B912A}" destId="{9C0536BD-C60E-4A77-8150-52B02241068D}" srcOrd="1" destOrd="0" presId="urn:microsoft.com/office/officeart/2005/8/layout/hProcess9"/>
    <dgm:cxn modelId="{50BFCC45-A1BB-4B33-98EC-3F3075422FED}" type="presParOf" srcId="{1EBC44B0-E486-4DC6-9FDB-ECF4665B912A}" destId="{720ACC9A-4008-4972-AE58-CFAD3CE22383}" srcOrd="2" destOrd="0" presId="urn:microsoft.com/office/officeart/2005/8/layout/hProcess9"/>
    <dgm:cxn modelId="{0555D01A-DC9A-42FE-9752-904A2B7F766E}" type="presParOf" srcId="{1EBC44B0-E486-4DC6-9FDB-ECF4665B912A}" destId="{9897EEA3-170C-4BA2-9455-0B6DA48CC87D}" srcOrd="3" destOrd="0" presId="urn:microsoft.com/office/officeart/2005/8/layout/hProcess9"/>
    <dgm:cxn modelId="{173BD8F7-22D0-4620-B418-734F9CB9BD7D}" type="presParOf" srcId="{1EBC44B0-E486-4DC6-9FDB-ECF4665B912A}" destId="{D7C8CCBD-97FD-4A1E-A6F7-5DE2A63A9DC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6EDAE6-CCB6-4A50-8786-266C57B92E96}">
      <dsp:nvSpPr>
        <dsp:cNvPr id="0" name=""/>
        <dsp:cNvSpPr/>
      </dsp:nvSpPr>
      <dsp:spPr>
        <a:xfrm>
          <a:off x="10565" y="0"/>
          <a:ext cx="7342015" cy="251507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35BD94-2039-41BD-A18E-BA191A81F722}">
      <dsp:nvSpPr>
        <dsp:cNvPr id="0" name=""/>
        <dsp:cNvSpPr/>
      </dsp:nvSpPr>
      <dsp:spPr>
        <a:xfrm>
          <a:off x="382190" y="783771"/>
          <a:ext cx="2063731" cy="9475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Inputs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Project charter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Project Management Plan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Enterprise Environmental Factors</a:t>
          </a:r>
        </a:p>
      </dsp:txBody>
      <dsp:txXfrm>
        <a:off x="428444" y="830025"/>
        <a:ext cx="1971223" cy="855019"/>
      </dsp:txXfrm>
    </dsp:sp>
    <dsp:sp modelId="{720ACC9A-4008-4972-AE58-CFAD3CE22383}">
      <dsp:nvSpPr>
        <dsp:cNvPr id="0" name=""/>
        <dsp:cNvSpPr/>
      </dsp:nvSpPr>
      <dsp:spPr>
        <a:xfrm>
          <a:off x="2595809" y="809897"/>
          <a:ext cx="2417257" cy="8952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Tools and Techniques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Expert judgement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Data Analysis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Meeting</a:t>
          </a:r>
        </a:p>
      </dsp:txBody>
      <dsp:txXfrm>
        <a:off x="2639513" y="853601"/>
        <a:ext cx="2329849" cy="807866"/>
      </dsp:txXfrm>
    </dsp:sp>
    <dsp:sp modelId="{D7C8CCBD-97FD-4A1E-A6F7-5DE2A63A9DCE}">
      <dsp:nvSpPr>
        <dsp:cNvPr id="0" name=""/>
        <dsp:cNvSpPr/>
      </dsp:nvSpPr>
      <dsp:spPr>
        <a:xfrm>
          <a:off x="5162954" y="827317"/>
          <a:ext cx="1807435" cy="8604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Outputs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Scope Management plan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Requirements management plan</a:t>
          </a:r>
        </a:p>
      </dsp:txBody>
      <dsp:txXfrm>
        <a:off x="5204957" y="869320"/>
        <a:ext cx="1723429" cy="776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jectmanager.com/training/create-and-manage-project-budget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jectmanager.com/training/create-and-manage-project-budget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jectmanager.com/training/baseline-project-scop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3690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555555"/>
                </a:solidFill>
                <a:effectLst/>
                <a:latin typeface="robotoregular"/>
              </a:rPr>
              <a:t>Validating Scope brings objectivity to the acceptance process and increases the probability of final product, service, or result acceptance by validating each deliverable.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476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555555"/>
                </a:solidFill>
                <a:effectLst/>
                <a:latin typeface="robotoregular"/>
              </a:rPr>
              <a:t>Plan Schedule Management </a:t>
            </a:r>
            <a:r>
              <a:rPr lang="en-GB" b="0" i="0" dirty="0">
                <a:solidFill>
                  <a:srgbClr val="555555"/>
                </a:solidFill>
                <a:effectLst/>
                <a:latin typeface="robotoregular"/>
              </a:rPr>
              <a:t>— The process of establishing the policies, procedures, and documentation for controlling the project schedule.</a:t>
            </a:r>
          </a:p>
          <a:p>
            <a:r>
              <a:rPr lang="en-GB" b="1" i="0" dirty="0">
                <a:solidFill>
                  <a:srgbClr val="555555"/>
                </a:solidFill>
                <a:effectLst/>
                <a:latin typeface="robotoregular"/>
              </a:rPr>
              <a:t>Define Activities </a:t>
            </a:r>
            <a:r>
              <a:rPr lang="en-GB" b="0" i="0" dirty="0">
                <a:solidFill>
                  <a:srgbClr val="555555"/>
                </a:solidFill>
                <a:effectLst/>
                <a:latin typeface="robotoregular"/>
              </a:rPr>
              <a:t>— The process of identifying and documenting the specific actions to be performed to produce the project deliverables.</a:t>
            </a:r>
          </a:p>
          <a:p>
            <a:r>
              <a:rPr lang="en-GB" b="1" i="0" dirty="0">
                <a:solidFill>
                  <a:srgbClr val="555555"/>
                </a:solidFill>
                <a:effectLst/>
                <a:latin typeface="robotoregular"/>
              </a:rPr>
              <a:t>Sequence Activities</a:t>
            </a:r>
            <a:r>
              <a:rPr lang="en-GB" b="0" i="0" dirty="0">
                <a:solidFill>
                  <a:srgbClr val="555555"/>
                </a:solidFill>
                <a:effectLst/>
                <a:latin typeface="robotoregular"/>
              </a:rPr>
              <a:t> is the process of identifying and documenting relationships among the project activities.</a:t>
            </a:r>
          </a:p>
          <a:p>
            <a:pPr marL="174296" indent="-174296" eaLnBrk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dirty="0"/>
              <a:t>A </a:t>
            </a:r>
            <a:r>
              <a:rPr lang="en-US" i="1" dirty="0"/>
              <a:t>network diagram </a:t>
            </a:r>
            <a:r>
              <a:rPr lang="en-US" dirty="0"/>
              <a:t>defines the sequence of how the activities will get done. It is a tool for arranging the specific activities in the best sequence and defining their dependent relationships.</a:t>
            </a:r>
          </a:p>
          <a:p>
            <a:pPr marL="174296" indent="-174296" eaLnBrk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dirty="0"/>
              <a:t>The three most common techniques of network diagramming are </a:t>
            </a:r>
            <a:r>
              <a:rPr lang="en-US" i="1" dirty="0"/>
              <a:t>program evaluation and review technique (PERT), </a:t>
            </a:r>
            <a:r>
              <a:rPr lang="en-US" dirty="0"/>
              <a:t>the </a:t>
            </a:r>
            <a:r>
              <a:rPr lang="en-US" i="1" dirty="0"/>
              <a:t>critical path method (CPM), </a:t>
            </a:r>
            <a:r>
              <a:rPr lang="en-US" dirty="0"/>
              <a:t>and the </a:t>
            </a:r>
            <a:r>
              <a:rPr lang="en-US" i="1" dirty="0"/>
              <a:t>precedence diagramming method (PDM).</a:t>
            </a:r>
          </a:p>
          <a:p>
            <a:pPr marL="174296" indent="-174296" eaLnBrk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GB" b="0" i="0" dirty="0">
                <a:solidFill>
                  <a:srgbClr val="202124"/>
                </a:solidFill>
                <a:effectLst/>
                <a:latin typeface="Google Sans"/>
              </a:rPr>
              <a:t>Project Laddering is </a:t>
            </a:r>
            <a:r>
              <a:rPr lang="en-GB" b="0" i="0" dirty="0">
                <a:solidFill>
                  <a:srgbClr val="040C28"/>
                </a:solidFill>
                <a:effectLst/>
                <a:latin typeface="Google Sans"/>
              </a:rPr>
              <a:t>a project schedule compression technique where activities that are normally performed sequentially (one after the other) get performed in parallel for a portion of the </a:t>
            </a:r>
            <a:r>
              <a:rPr lang="en-GB" b="0" i="0" dirty="0" err="1">
                <a:solidFill>
                  <a:srgbClr val="040C28"/>
                </a:solidFill>
                <a:effectLst/>
                <a:latin typeface="Google Sans"/>
              </a:rPr>
              <a:t>actitivy</a:t>
            </a:r>
            <a:r>
              <a:rPr lang="en-GB" b="0" i="0" dirty="0">
                <a:solidFill>
                  <a:srgbClr val="202124"/>
                </a:solidFill>
                <a:effectLst/>
                <a:latin typeface="Google Sans"/>
              </a:rPr>
              <a:t>. </a:t>
            </a:r>
            <a:endParaRPr lang="en-US" i="1" dirty="0"/>
          </a:p>
          <a:p>
            <a:r>
              <a:rPr lang="en-GB" b="1" i="0" dirty="0">
                <a:solidFill>
                  <a:srgbClr val="555555"/>
                </a:solidFill>
                <a:effectLst/>
                <a:latin typeface="robotoregular"/>
              </a:rPr>
              <a:t>Control Schedule </a:t>
            </a:r>
            <a:r>
              <a:rPr lang="en-GB" b="0" i="0" dirty="0">
                <a:solidFill>
                  <a:srgbClr val="555555"/>
                </a:solidFill>
                <a:effectLst/>
                <a:latin typeface="robotoregular"/>
              </a:rPr>
              <a:t>— The process of monitoring the status of the project to update the project schedule and manage changes to the schedule baseline.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8111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There are three types of time estimates used for estimating project duration: Optimistic Time (O), Most Likely Time (M) and Pessimistic Time (P).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75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altLang="en-US" sz="1100"/>
              <a:t>The </a:t>
            </a:r>
            <a:r>
              <a:rPr lang="en-US" altLang="en-US" sz="1100" b="1"/>
              <a:t>network diagram </a:t>
            </a:r>
            <a:r>
              <a:rPr lang="en-US" altLang="en-US" sz="1100"/>
              <a:t>is also is a communication tool for the project team because it shows who is responsible for each activity and how each person’s work fits into the overall project.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452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01423"/>
                </a:solidFill>
                <a:effectLst/>
                <a:latin typeface="Inter"/>
              </a:rPr>
              <a:t>If project changes during the project execution phase, the project plan, </a:t>
            </a:r>
            <a:r>
              <a:rPr lang="en-GB" sz="1100" b="0" i="0" u="none" strike="noStrike" cap="none" dirty="0">
                <a:solidFill>
                  <a:srgbClr val="101423"/>
                </a:solidFill>
                <a:effectLst/>
                <a:latin typeface="Inter"/>
                <a:cs typeface="Arial"/>
                <a:sym typeface="Arial"/>
              </a:rPr>
              <a:t>schedule and </a:t>
            </a:r>
            <a:r>
              <a:rPr lang="en-GB" sz="1100" b="0" i="0" u="none" strike="noStrike" cap="none" dirty="0">
                <a:solidFill>
                  <a:srgbClr val="101423"/>
                </a:solidFill>
                <a:effectLst/>
                <a:latin typeface="Inter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budget</a:t>
            </a:r>
            <a:r>
              <a:rPr lang="en-GB" sz="1100" b="0" i="0" u="none" strike="noStrike" cap="none" dirty="0">
                <a:solidFill>
                  <a:srgbClr val="101423"/>
                </a:solidFill>
                <a:effectLst/>
                <a:latin typeface="Inter"/>
                <a:cs typeface="Arial"/>
                <a:sym typeface="Arial"/>
              </a:rPr>
              <a:t> that were initially </a:t>
            </a:r>
            <a:r>
              <a:rPr lang="en-GB" b="0" i="0" dirty="0">
                <a:solidFill>
                  <a:srgbClr val="101423"/>
                </a:solidFill>
                <a:effectLst/>
                <a:latin typeface="Inter"/>
              </a:rPr>
              <a:t>defined won’t match the scope, causing project delays and overspending.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2630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555555"/>
                </a:solidFill>
                <a:effectLst/>
                <a:latin typeface="robotoregular"/>
              </a:rPr>
              <a:t>Quality planning is the process for determining which quality standards are applicable to the project and how to apply them.</a:t>
            </a:r>
          </a:p>
          <a:p>
            <a:r>
              <a:rPr lang="en-GB" b="0" i="0" dirty="0">
                <a:solidFill>
                  <a:srgbClr val="555555"/>
                </a:solidFill>
                <a:effectLst/>
                <a:latin typeface="robotoregular"/>
              </a:rPr>
              <a:t>Quality assurance is needed to evaluate the overall project performance on a periodic basis to provide confidence that the process is effective and that objectives will be met.</a:t>
            </a:r>
          </a:p>
          <a:p>
            <a:r>
              <a:rPr lang="en-GB" b="0" i="0" dirty="0">
                <a:solidFill>
                  <a:srgbClr val="212529"/>
                </a:solidFill>
                <a:effectLst/>
                <a:latin typeface="Montserrat" panose="020B0604020202020204" pitchFamily="2" charset="0"/>
              </a:rPr>
              <a:t>Quality control is the ongoing effort to keep standards high. </a:t>
            </a:r>
          </a:p>
          <a:p>
            <a:r>
              <a:rPr lang="en-GB" b="0" i="0" dirty="0">
                <a:solidFill>
                  <a:srgbClr val="212529"/>
                </a:solidFill>
                <a:effectLst/>
                <a:latin typeface="Montserrat" panose="020B0604020202020204" pitchFamily="2" charset="0"/>
              </a:rPr>
              <a:t>Quality Improvement – is the culture and systematic approach to improvement that needs to be created  to ensure that lessons are learned  and that the root causes of problems are identified</a:t>
            </a:r>
            <a:endParaRPr lang="en-GB" b="0" i="0" dirty="0">
              <a:solidFill>
                <a:srgbClr val="555555"/>
              </a:solidFill>
              <a:effectLst/>
              <a:latin typeface="robotoregular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51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7184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829195da00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829195da00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829195da00_0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829195da00_0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087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29195da00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829195da00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eaLnBrk="1" hangingPunct="1">
              <a:spcBef>
                <a:spcPct val="0"/>
              </a:spcBef>
              <a:buNone/>
              <a:defRPr/>
            </a:pPr>
            <a:r>
              <a:rPr lang="en-US" dirty="0"/>
              <a:t>After studying this chapter, students should know how to:</a:t>
            </a:r>
          </a:p>
          <a:p>
            <a:pPr marL="174296" indent="-174296" eaLnBrk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dirty="0"/>
              <a:t>Develop relationships with customers and partners</a:t>
            </a:r>
          </a:p>
          <a:p>
            <a:pPr marL="174296" indent="-174296" eaLnBrk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dirty="0"/>
              <a:t>Decide whether to prepare a proposal in response to a customer’s RFP</a:t>
            </a:r>
          </a:p>
          <a:p>
            <a:pPr marL="174296" indent="-174296" eaLnBrk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dirty="0"/>
              <a:t>Create a credible proposal</a:t>
            </a:r>
          </a:p>
          <a:p>
            <a:pPr marL="174296" indent="-174296" eaLnBrk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dirty="0"/>
              <a:t>Determine a fair and reasonable price for a proposal </a:t>
            </a:r>
          </a:p>
          <a:p>
            <a:pPr marL="174296" indent="-174296" eaLnBrk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dirty="0"/>
              <a:t>Discuss how customers evaluate proposals</a:t>
            </a:r>
          </a:p>
          <a:p>
            <a:pPr marL="174296" indent="-174296" eaLnBrk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dirty="0"/>
              <a:t>Explain types of contracts and various terms and conditions</a:t>
            </a:r>
          </a:p>
          <a:p>
            <a:pPr marL="174296" indent="-174296" eaLnBrk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dirty="0"/>
              <a:t>Measure the success of proposal efforts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29195da00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829195da00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29195da00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829195da00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297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01423"/>
                </a:solidFill>
                <a:effectLst/>
                <a:latin typeface="Inter"/>
              </a:rPr>
              <a:t>If project changes during the project execution phase, the project plan, </a:t>
            </a:r>
            <a:r>
              <a:rPr lang="en-GB" sz="1100" b="0" i="0" u="none" strike="noStrike" cap="none" dirty="0">
                <a:solidFill>
                  <a:srgbClr val="101423"/>
                </a:solidFill>
                <a:effectLst/>
                <a:latin typeface="Inter"/>
                <a:cs typeface="Arial"/>
                <a:sym typeface="Arial"/>
              </a:rPr>
              <a:t>schedule and </a:t>
            </a:r>
            <a:r>
              <a:rPr lang="en-GB" sz="1100" b="0" i="0" u="none" strike="noStrike" cap="none" dirty="0">
                <a:solidFill>
                  <a:srgbClr val="101423"/>
                </a:solidFill>
                <a:effectLst/>
                <a:latin typeface="Inter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budget</a:t>
            </a:r>
            <a:r>
              <a:rPr lang="en-GB" sz="1100" b="0" i="0" u="none" strike="noStrike" cap="none" dirty="0">
                <a:solidFill>
                  <a:srgbClr val="101423"/>
                </a:solidFill>
                <a:effectLst/>
                <a:latin typeface="Inter"/>
                <a:cs typeface="Arial"/>
                <a:sym typeface="Arial"/>
              </a:rPr>
              <a:t> that were initially </a:t>
            </a:r>
            <a:r>
              <a:rPr lang="en-GB" b="0" i="0" dirty="0">
                <a:solidFill>
                  <a:srgbClr val="101423"/>
                </a:solidFill>
                <a:effectLst/>
                <a:latin typeface="Inter"/>
              </a:rPr>
              <a:t>defined won’t match the scope, causing project delays and overspending.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3469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01423"/>
                </a:solidFill>
                <a:effectLst/>
                <a:latin typeface="Inter"/>
              </a:rPr>
              <a:t>Defining the scope of a project consists of identifying the work that’ll be performed. Use a work breakdown structure to visualise the tasks required to create the project.</a:t>
            </a:r>
          </a:p>
          <a:p>
            <a:r>
              <a:rPr lang="en-GB" sz="1100" b="0" i="0" u="none" strike="noStrike" cap="none" dirty="0">
                <a:solidFill>
                  <a:srgbClr val="101423"/>
                </a:solidFill>
                <a:effectLst/>
                <a:latin typeface="Inter"/>
                <a:cs typeface="Arial"/>
                <a:sym typeface="Arial"/>
              </a:rPr>
              <a:t>A </a:t>
            </a:r>
            <a:r>
              <a:rPr lang="en-GB" sz="1100" b="0" i="0" u="none" strike="noStrike" cap="none" dirty="0">
                <a:solidFill>
                  <a:srgbClr val="101423"/>
                </a:solidFill>
                <a:effectLst/>
                <a:latin typeface="Inter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scope baseline</a:t>
            </a:r>
            <a:r>
              <a:rPr lang="en-GB" sz="1100" b="0" i="0" u="none" strike="noStrike" cap="none" dirty="0">
                <a:solidFill>
                  <a:srgbClr val="101423"/>
                </a:solidFill>
                <a:effectLst/>
                <a:latin typeface="Inter"/>
                <a:cs typeface="Arial"/>
                <a:sym typeface="Arial"/>
              </a:rPr>
              <a:t> describes the project scope that was approved by both the project stakeholders and the project management team. </a:t>
            </a:r>
            <a:endParaRPr lang="en-GB" b="0" i="0" dirty="0">
              <a:solidFill>
                <a:srgbClr val="101423"/>
              </a:solidFill>
              <a:effectLst/>
              <a:latin typeface="Inter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GB" b="0" i="0" dirty="0">
                <a:solidFill>
                  <a:srgbClr val="101423"/>
                </a:solidFill>
                <a:effectLst/>
                <a:latin typeface="Inter"/>
              </a:rPr>
              <a:t>Monitor and Control your Project Scope During the Project Life Cycle</a:t>
            </a:r>
          </a:p>
          <a:p>
            <a:r>
              <a:rPr lang="en-GB" b="0" i="0" dirty="0">
                <a:solidFill>
                  <a:srgbClr val="555555"/>
                </a:solidFill>
                <a:effectLst/>
                <a:latin typeface="robotoregular"/>
              </a:rPr>
              <a:t>Validate Scope— The process of formalizing acceptance of the completed project deliverables.</a:t>
            </a:r>
          </a:p>
          <a:p>
            <a:r>
              <a:rPr lang="en-GB" b="0" i="0" dirty="0">
                <a:solidFill>
                  <a:srgbClr val="555555"/>
                </a:solidFill>
                <a:effectLst/>
                <a:latin typeface="robotoregular"/>
              </a:rPr>
              <a:t>Control Scope— The process of monitoring the status of the project and product scope and managing changes to the scope baseline.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2490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555555"/>
                </a:solidFill>
                <a:effectLst/>
                <a:latin typeface="robotoregular"/>
              </a:rPr>
              <a:t>The enterprise environmental factors that can influence the Plan Scope Management process include but are not limited to: Organization’s culture, Infrastructure, Personnel administration, and Marketplace conditions.</a:t>
            </a:r>
          </a:p>
          <a:p>
            <a:r>
              <a:rPr lang="en-GB" b="0" i="0" dirty="0">
                <a:solidFill>
                  <a:srgbClr val="555555"/>
                </a:solidFill>
                <a:effectLst/>
                <a:latin typeface="robotoregular"/>
              </a:rPr>
              <a:t>The components of a scope management plan include:</a:t>
            </a:r>
          </a:p>
          <a:p>
            <a:pPr marL="457200" indent="-298450">
              <a:buFont typeface="Wingdings" panose="05000000000000000000" pitchFamily="2" charset="2"/>
              <a:buChar char="ü"/>
            </a:pPr>
            <a:r>
              <a:rPr lang="en-GB" b="0" i="0" dirty="0">
                <a:solidFill>
                  <a:srgbClr val="555555"/>
                </a:solidFill>
                <a:effectLst/>
                <a:latin typeface="robotoregular"/>
              </a:rPr>
              <a:t>Process for preparing a project scope statement; </a:t>
            </a:r>
          </a:p>
          <a:p>
            <a:pPr marL="457200" indent="-298450">
              <a:buFont typeface="Wingdings" panose="05000000000000000000" pitchFamily="2" charset="2"/>
              <a:buChar char="ü"/>
            </a:pPr>
            <a:r>
              <a:rPr lang="en-GB" b="0" i="0" dirty="0">
                <a:solidFill>
                  <a:srgbClr val="555555"/>
                </a:solidFill>
                <a:effectLst/>
                <a:latin typeface="robotoregular"/>
              </a:rPr>
              <a:t>Process that enables the creation of the WBS from the detailed project scope statement; </a:t>
            </a:r>
          </a:p>
          <a:p>
            <a:pPr marL="457200" indent="-298450">
              <a:buFont typeface="Wingdings" panose="05000000000000000000" pitchFamily="2" charset="2"/>
              <a:buChar char="ü"/>
            </a:pPr>
            <a:r>
              <a:rPr lang="en-GB" b="0" i="0" dirty="0">
                <a:solidFill>
                  <a:srgbClr val="555555"/>
                </a:solidFill>
                <a:effectLst/>
                <a:latin typeface="robotoregular"/>
              </a:rPr>
              <a:t>Process that establishes how the scope baseline will be approved and maintained; </a:t>
            </a:r>
          </a:p>
          <a:p>
            <a:pPr marL="457200" indent="-298450">
              <a:buFont typeface="Wingdings" panose="05000000000000000000" pitchFamily="2" charset="2"/>
              <a:buChar char="ü"/>
            </a:pPr>
            <a:r>
              <a:rPr lang="en-GB" b="0" i="0" dirty="0">
                <a:solidFill>
                  <a:srgbClr val="555555"/>
                </a:solidFill>
                <a:effectLst/>
                <a:latin typeface="robotoregular"/>
              </a:rPr>
              <a:t>Process that specifies how formal acceptance of the completed project deliverables will be obtained.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9808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Requirements can be classified as:</a:t>
            </a:r>
          </a:p>
          <a:p>
            <a:r>
              <a:rPr lang="en-GB" b="1" dirty="0"/>
              <a:t>Business requirements </a:t>
            </a:r>
            <a:r>
              <a:rPr lang="en-GB" dirty="0"/>
              <a:t>–the describe higher level needs of the organisation</a:t>
            </a:r>
          </a:p>
          <a:p>
            <a:r>
              <a:rPr lang="en-GB" b="1" dirty="0"/>
              <a:t>Stakeholder requirements- </a:t>
            </a:r>
            <a:r>
              <a:rPr lang="en-GB" dirty="0"/>
              <a:t>describe needs of stakeholders</a:t>
            </a:r>
          </a:p>
          <a:p>
            <a:r>
              <a:rPr lang="en-GB" b="1" dirty="0"/>
              <a:t>Solution requirements-  </a:t>
            </a:r>
            <a:r>
              <a:rPr lang="en-GB" dirty="0"/>
              <a:t>these describe features that will meet business and stakeholder requirements. Solution requirements can further categorised into functional and non-functional requirements.</a:t>
            </a:r>
          </a:p>
          <a:p>
            <a:pPr marL="457200" indent="-298450" algn="just">
              <a:buFont typeface="Wingdings" panose="05000000000000000000" pitchFamily="2" charset="2"/>
              <a:buChar char="ü"/>
            </a:pPr>
            <a:r>
              <a:rPr lang="en-GB" b="0" i="0" dirty="0">
                <a:solidFill>
                  <a:srgbClr val="555555"/>
                </a:solidFill>
                <a:effectLst/>
                <a:latin typeface="robotoregular"/>
              </a:rPr>
              <a:t>Functional requirements. Functional requirements describe the behaviours of the product. Examples include actions, processes, data, and interactions that the product should execute.</a:t>
            </a:r>
          </a:p>
          <a:p>
            <a:pPr marL="457200" indent="-298450" algn="just">
              <a:buFont typeface="Wingdings" panose="05000000000000000000" pitchFamily="2" charset="2"/>
              <a:buChar char="ü"/>
            </a:pPr>
            <a:r>
              <a:rPr lang="en-GB" b="0" i="0" dirty="0">
                <a:solidFill>
                  <a:srgbClr val="555555"/>
                </a:solidFill>
                <a:effectLst/>
                <a:latin typeface="robotoregular"/>
              </a:rPr>
              <a:t>Non-functional requirements supplement functional requirements and describe the environmental conditions or qualities required for the product to be effective. Examples include reliability, security, performance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529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555555"/>
                </a:solidFill>
                <a:effectLst/>
                <a:latin typeface="robotoregular"/>
              </a:rPr>
              <a:t>Creating WBS involves subdividing project deliverables and project work into smaller, more manageable components.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2949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solidFill>
            <a:srgbClr val="FFBF0B"/>
          </a:solidFill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D2D2B"/>
              </a:buClr>
              <a:buSzPts val="4600"/>
              <a:buNone/>
              <a:defRPr sz="4600" b="1">
                <a:solidFill>
                  <a:srgbClr val="2D2D2B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l="21961" t="34836" r="21770" b="35263"/>
          <a:stretch/>
        </p:blipFill>
        <p:spPr>
          <a:xfrm>
            <a:off x="480750" y="353450"/>
            <a:ext cx="1360700" cy="48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4640BD-C36D-166B-A464-766AA50D5BF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7798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364331" y="365756"/>
            <a:ext cx="891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34710" y="365756"/>
            <a:ext cx="73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359454" y="1067786"/>
            <a:ext cx="5727146" cy="1381501"/>
          </a:xfr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5250" kern="1200" spc="0" baseline="0">
                <a:solidFill>
                  <a:schemeClr val="tx2"/>
                </a:solidFill>
                <a:latin typeface="Arial" panose="020B0604020202020204" pitchFamily="34" charset="0"/>
                <a:ea typeface="Sharp Sans No1 Extrabold" pitchFamily="50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THIS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359454" y="2554426"/>
            <a:ext cx="3086100" cy="1241822"/>
          </a:xfrm>
        </p:spPr>
        <p:txBody>
          <a:bodyPr>
            <a:normAutofit/>
          </a:bodyPr>
          <a:lstStyle>
            <a:lvl1pPr marL="0" indent="0" algn="l">
              <a:buNone/>
              <a:defRPr sz="1725" spc="0" baseline="0">
                <a:solidFill>
                  <a:schemeClr val="bg1"/>
                </a:solidFill>
                <a:latin typeface="Arial" panose="020B0604020202020204" pitchFamily="34" charset="0"/>
                <a:ea typeface="Sharp Sans No1 Book" pitchFamily="50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7" name="Right Triangle 6"/>
          <p:cNvSpPr/>
          <p:nvPr/>
        </p:nvSpPr>
        <p:spPr>
          <a:xfrm rot="16200000">
            <a:off x="6449786" y="2449286"/>
            <a:ext cx="2694215" cy="2694215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296527" y="381062"/>
            <a:ext cx="955119" cy="273844"/>
          </a:xfrm>
          <a:prstGeom prst="rect">
            <a:avLst/>
          </a:prstGeom>
        </p:spPr>
        <p:txBody>
          <a:bodyPr/>
          <a:lstStyle>
            <a:lvl1pPr>
              <a:defRPr sz="675">
                <a:solidFill>
                  <a:schemeClr val="bg1"/>
                </a:solidFill>
                <a:latin typeface="Arial" panose="020B0604020202020204" pitchFamily="34" charset="0"/>
                <a:ea typeface="Sharp Sans No1 Book" pitchFamily="50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DDDF1D4-88D1-492E-A93F-53CFB47AA5CE}" type="datetimeFigureOut">
              <a:rPr lang="en-US" smtClean="0">
                <a:solidFill>
                  <a:srgbClr val="FFFFFF"/>
                </a:solidFill>
              </a:rPr>
              <a:pPr>
                <a:defRPr/>
              </a:pPr>
              <a:t>2/1/2024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59454" y="381062"/>
            <a:ext cx="3086100" cy="273844"/>
          </a:xfrm>
          <a:prstGeom prst="rect">
            <a:avLst/>
          </a:prstGeom>
        </p:spPr>
        <p:txBody>
          <a:bodyPr/>
          <a:lstStyle>
            <a:lvl1pPr algn="l">
              <a:defRPr sz="675">
                <a:solidFill>
                  <a:schemeClr val="bg1"/>
                </a:solidFill>
                <a:latin typeface="Arial" panose="020B0604020202020204" pitchFamily="34" charset="0"/>
                <a:ea typeface="Sharp Sans No1 Book" pitchFamily="50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73" y="4346354"/>
            <a:ext cx="1333028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92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8"/>
          <p:cNvCxnSpPr/>
          <p:nvPr userDrawn="1"/>
        </p:nvCxnSpPr>
        <p:spPr>
          <a:xfrm rot="10800000">
            <a:off x="0" y="4152900"/>
            <a:ext cx="3810000" cy="9906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24"/>
          <p:cNvSpPr/>
          <p:nvPr userDrawn="1"/>
        </p:nvSpPr>
        <p:spPr>
          <a:xfrm>
            <a:off x="457201" y="316707"/>
            <a:ext cx="5800725" cy="42564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rgbClr val="FFFFFF"/>
              </a:solidFill>
            </a:endParaRPr>
          </a:p>
        </p:txBody>
      </p:sp>
      <p:sp>
        <p:nvSpPr>
          <p:cNvPr id="7" name="Rectangle 9"/>
          <p:cNvSpPr/>
          <p:nvPr userDrawn="1"/>
        </p:nvSpPr>
        <p:spPr>
          <a:xfrm>
            <a:off x="8335964" y="3384948"/>
            <a:ext cx="90487" cy="678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rgbClr val="FFFFFF"/>
              </a:solidFill>
            </a:endParaRPr>
          </a:p>
        </p:txBody>
      </p:sp>
      <p:cxnSp>
        <p:nvCxnSpPr>
          <p:cNvPr id="8" name="Straight Connector 10"/>
          <p:cNvCxnSpPr/>
          <p:nvPr userDrawn="1"/>
        </p:nvCxnSpPr>
        <p:spPr>
          <a:xfrm rot="10800000" flipV="1">
            <a:off x="6211889" y="3418285"/>
            <a:ext cx="2168525" cy="137636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11"/>
          <p:cNvSpPr/>
          <p:nvPr userDrawn="1"/>
        </p:nvSpPr>
        <p:spPr>
          <a:xfrm>
            <a:off x="6167439" y="4761310"/>
            <a:ext cx="90487" cy="678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rgbClr val="FFFFFF"/>
              </a:solidFill>
            </a:endParaRPr>
          </a:p>
        </p:txBody>
      </p:sp>
      <p:cxnSp>
        <p:nvCxnSpPr>
          <p:cNvPr id="10" name="Straight Connector 12"/>
          <p:cNvCxnSpPr/>
          <p:nvPr userDrawn="1"/>
        </p:nvCxnSpPr>
        <p:spPr>
          <a:xfrm rot="16200000" flipV="1">
            <a:off x="8460384" y="3338315"/>
            <a:ext cx="603647" cy="76358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5"/>
          <p:cNvCxnSpPr/>
          <p:nvPr userDrawn="1"/>
        </p:nvCxnSpPr>
        <p:spPr>
          <a:xfrm rot="10800000">
            <a:off x="0" y="4594622"/>
            <a:ext cx="6211888" cy="20002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7"/>
          <p:cNvSpPr/>
          <p:nvPr userDrawn="1"/>
        </p:nvSpPr>
        <p:spPr>
          <a:xfrm>
            <a:off x="1917700" y="4627960"/>
            <a:ext cx="90488" cy="66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345" y="205979"/>
            <a:ext cx="8079453" cy="857250"/>
          </a:xfrm>
        </p:spPr>
        <p:txBody>
          <a:bodyPr>
            <a:normAutofit/>
          </a:bodyPr>
          <a:lstStyle>
            <a:lvl1pPr algn="l">
              <a:defRPr sz="2100" b="1" i="0">
                <a:solidFill>
                  <a:srgbClr val="11A2C4"/>
                </a:solidFill>
                <a:latin typeface="Arial Bold"/>
                <a:cs typeface="Arial 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1" y="1200151"/>
            <a:ext cx="5709951" cy="3394472"/>
          </a:xfrm>
        </p:spPr>
        <p:txBody>
          <a:bodyPr/>
          <a:lstStyle>
            <a:lvl1pPr>
              <a:buClr>
                <a:srgbClr val="11A2C4"/>
              </a:buClr>
              <a:defRPr sz="1800" b="0" i="0">
                <a:solidFill>
                  <a:srgbClr val="6C6F70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1500" b="0" i="0">
                <a:solidFill>
                  <a:srgbClr val="6C6F70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350" b="0" i="0">
                <a:solidFill>
                  <a:srgbClr val="6C6F70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200" b="0" i="0">
                <a:solidFill>
                  <a:srgbClr val="6C6F70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200" b="0" i="0">
                <a:solidFill>
                  <a:srgbClr val="6C6F7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0"/>
          </p:nvPr>
        </p:nvSpPr>
        <p:spPr>
          <a:xfrm>
            <a:off x="6515950" y="1200151"/>
            <a:ext cx="2170849" cy="3394472"/>
          </a:xfrm>
        </p:spPr>
        <p:txBody>
          <a:bodyPr/>
          <a:lstStyle>
            <a:lvl1pPr>
              <a:buClr>
                <a:srgbClr val="11A2C4"/>
              </a:buClr>
              <a:buNone/>
              <a:defRPr sz="1800" b="0" i="0">
                <a:solidFill>
                  <a:srgbClr val="11A2C4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1500" b="0" i="0">
                <a:solidFill>
                  <a:srgbClr val="B5B6B3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350" b="0" i="0">
                <a:solidFill>
                  <a:srgbClr val="B5B6B3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200" b="0" i="0">
                <a:solidFill>
                  <a:srgbClr val="B5B6B3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200" b="0" i="0">
                <a:solidFill>
                  <a:srgbClr val="B5B6B3"/>
                </a:solidFill>
                <a:latin typeface="Arial"/>
                <a:cs typeface="Arial"/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661" y="0"/>
            <a:ext cx="2342340" cy="85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2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17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solidFill>
            <a:srgbClr val="FFBF0B"/>
          </a:solidFill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2D2B"/>
              </a:buClr>
              <a:buSzPts val="4600"/>
              <a:buNone/>
              <a:defRPr sz="4600" b="1">
                <a:solidFill>
                  <a:srgbClr val="2D2D2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pic>
        <p:nvPicPr>
          <p:cNvPr id="24" name="Google Shape;24;p4"/>
          <p:cNvPicPr preferRelativeResize="0"/>
          <p:nvPr/>
        </p:nvPicPr>
        <p:blipFill rotWithShape="1">
          <a:blip r:embed="rId3">
            <a:alphaModFix/>
          </a:blip>
          <a:srcRect l="21961" t="34836" r="21770" b="35263"/>
          <a:stretch/>
        </p:blipFill>
        <p:spPr>
          <a:xfrm>
            <a:off x="480750" y="353450"/>
            <a:ext cx="1360700" cy="48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 1">
  <p:cSld name="SECTION_HEADER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solidFill>
            <a:srgbClr val="FFBF0B"/>
          </a:solidFill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2D2B"/>
              </a:buClr>
              <a:buSzPts val="4600"/>
              <a:buNone/>
              <a:defRPr sz="4600" b="1">
                <a:solidFill>
                  <a:srgbClr val="2D2D2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pic>
        <p:nvPicPr>
          <p:cNvPr id="34" name="Google Shape;34;p6"/>
          <p:cNvPicPr preferRelativeResize="0"/>
          <p:nvPr/>
        </p:nvPicPr>
        <p:blipFill rotWithShape="1">
          <a:blip r:embed="rId3">
            <a:alphaModFix/>
          </a:blip>
          <a:srcRect l="21961" t="34836" r="21770" b="35263"/>
          <a:stretch/>
        </p:blipFill>
        <p:spPr>
          <a:xfrm>
            <a:off x="480750" y="353450"/>
            <a:ext cx="1360700" cy="48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8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9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1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60" r:id="rId8"/>
    <p:sldLayoutId id="2147483661" r:id="rId9"/>
    <p:sldLayoutId id="2147483664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22494"/>
            <a:ext cx="7886700" cy="726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81895"/>
            <a:ext cx="7886700" cy="3050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2953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Arial" panose="020B0604020202020204" pitchFamily="34" charset="0"/>
          <a:ea typeface="Sharp Sans No1 Extrabold" pitchFamily="50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Sharp Sans No1 Semibold" pitchFamily="50" charset="0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Sharp Sans No1 Book" pitchFamily="50" charset="0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rgbClr val="666666"/>
          </a:solidFill>
          <a:latin typeface="Graphik Regular" panose="020B0503030202060203" pitchFamily="34" charset="0"/>
          <a:ea typeface="Sharp Sans No1 Book" pitchFamily="50" charset="0"/>
          <a:cs typeface="Sharp Sans No1 Book" pitchFamily="50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Sharp Sans No1 Book" pitchFamily="50" charset="0"/>
          <a:ea typeface="Sharp Sans No1 Book" pitchFamily="50" charset="0"/>
          <a:cs typeface="Sharp Sans No1 Book" pitchFamily="50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Sharp Sans No1 Book" pitchFamily="50" charset="0"/>
          <a:ea typeface="Sharp Sans No1 Book" pitchFamily="50" charset="0"/>
          <a:cs typeface="Sharp Sans No1 Book" pitchFamily="50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62591" y="1067786"/>
            <a:ext cx="5516941" cy="1381501"/>
          </a:xfrm>
        </p:spPr>
        <p:txBody>
          <a:bodyPr/>
          <a:lstStyle/>
          <a:p>
            <a:r>
              <a:rPr lang="en-GB" dirty="0"/>
              <a:t>Managing project and Teams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62590" y="2554426"/>
            <a:ext cx="5045453" cy="1241822"/>
          </a:xfrm>
        </p:spPr>
        <p:txBody>
          <a:bodyPr>
            <a:normAutofit/>
          </a:bodyPr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Lecture </a:t>
            </a:r>
            <a:r>
              <a:rPr lang="en-GB" dirty="0"/>
              <a:t>6: Managing Project Scope, Quality and responsibility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buClrTx/>
            </a:pPr>
            <a:fld id="{A267F8E3-7E6B-4328-BCB9-B2E63CA151E3}" type="datetime4">
              <a:rPr lang="en-GB" kern="1200">
                <a:solidFill>
                  <a:srgbClr val="FFFFFF"/>
                </a:solidFill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  <a:buClrTx/>
              </a:pPr>
              <a:t>01 February 2024</a:t>
            </a:fld>
            <a:endParaRPr lang="en-GB" kern="1200" dirty="0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GB" kern="1200" dirty="0">
                <a:solidFill>
                  <a:srgbClr val="FFFFFF"/>
                </a:solidFill>
              </a:rPr>
              <a:t>University of Suffolk</a:t>
            </a:r>
          </a:p>
        </p:txBody>
      </p:sp>
    </p:spTree>
    <p:extLst>
      <p:ext uri="{BB962C8B-B14F-4D97-AF65-F5344CB8AC3E}">
        <p14:creationId xmlns:p14="http://schemas.microsoft.com/office/powerpoint/2010/main" val="2928406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C05E3-8C1C-A70A-A177-4D64D13C2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026" y="83556"/>
            <a:ext cx="4471483" cy="686100"/>
          </a:xfrm>
        </p:spPr>
        <p:txBody>
          <a:bodyPr/>
          <a:lstStyle/>
          <a:p>
            <a:pPr algn="ctr"/>
            <a:r>
              <a:rPr lang="en-GB" sz="3200" dirty="0">
                <a:solidFill>
                  <a:schemeClr val="accent5"/>
                </a:solidFill>
              </a:rPr>
              <a:t>Validate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7228F-3270-9D2C-695A-663921AEB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00" y="1271451"/>
            <a:ext cx="8368200" cy="3297273"/>
          </a:xfrm>
        </p:spPr>
        <p:txBody>
          <a:bodyPr/>
          <a:lstStyle/>
          <a:p>
            <a:pPr algn="just"/>
            <a:r>
              <a:rPr lang="en-GB" dirty="0"/>
              <a:t>Validate Scope is the process of formalizing acceptance of the completed project deliverables.</a:t>
            </a:r>
          </a:p>
          <a:p>
            <a:pPr algn="just"/>
            <a:r>
              <a:rPr lang="en-GB" dirty="0"/>
              <a:t>Validating Scope brings objectivity to the acceptance process and increases the probability of final product, service, or result acceptance by validating each deliverable.</a:t>
            </a:r>
          </a:p>
          <a:p>
            <a:pPr algn="just"/>
            <a:r>
              <a:rPr lang="en-GB" dirty="0"/>
              <a:t>Key outputs include accepted deliverables, work performance information, change requests.</a:t>
            </a:r>
          </a:p>
          <a:p>
            <a:pPr algn="just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75594-55EA-7AE4-E68A-2F7D7A003A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454937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5543A-9920-888C-34A4-001714C7B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schemeClr val="accent5"/>
                </a:solidFill>
              </a:rPr>
              <a:t>Control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47A23-CD6B-9673-7F23-6AF447ADE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00" y="1144125"/>
            <a:ext cx="8633258" cy="342459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GB" dirty="0">
                <a:solidFill>
                  <a:schemeClr val="tx1"/>
                </a:solidFill>
                <a:latin typeface="robotoregular"/>
              </a:rPr>
              <a:t>Control Scope is the process of monitoring the status of the project and product scope and managing changes to the scope baseline</a:t>
            </a:r>
            <a:r>
              <a:rPr lang="en-GB" dirty="0">
                <a:solidFill>
                  <a:srgbClr val="555555"/>
                </a:solidFill>
                <a:latin typeface="robotoregular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GB" dirty="0">
                <a:solidFill>
                  <a:schemeClr val="tx1"/>
                </a:solidFill>
                <a:latin typeface="robotoregular"/>
              </a:rPr>
              <a:t>The key benefit of this process is that the scope baseline is maintained throughout the project. This process is performed throughout the project.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E0077-53A0-519D-4E95-90657D62E2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54480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83E6-1742-E999-265A-F6B79CF9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00" y="86683"/>
            <a:ext cx="8368200" cy="686100"/>
          </a:xfrm>
        </p:spPr>
        <p:txBody>
          <a:bodyPr/>
          <a:lstStyle/>
          <a:p>
            <a:r>
              <a:rPr lang="en-GB" sz="3200" dirty="0">
                <a:solidFill>
                  <a:schemeClr val="accent5"/>
                </a:solidFill>
              </a:rPr>
              <a:t>Project Schedule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2BAA0-1852-F909-0C9C-8AF4D81E1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00" y="1219201"/>
            <a:ext cx="8368200" cy="3837616"/>
          </a:xfrm>
        </p:spPr>
        <p:txBody>
          <a:bodyPr/>
          <a:lstStyle/>
          <a:p>
            <a:r>
              <a:rPr lang="en-GB" dirty="0"/>
              <a:t>Project Schedule Management includes the processes required to manage the timely completion of the project.</a:t>
            </a:r>
          </a:p>
          <a:p>
            <a:pPr>
              <a:lnSpc>
                <a:spcPct val="150000"/>
              </a:lnSpc>
            </a:pPr>
            <a:r>
              <a:rPr lang="en-GB" dirty="0"/>
              <a:t>Processes:</a:t>
            </a:r>
          </a:p>
          <a:p>
            <a:pPr marL="896938" indent="-2698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Plan schedule management</a:t>
            </a:r>
          </a:p>
          <a:p>
            <a:pPr marL="896938" indent="-2698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Define Activities</a:t>
            </a:r>
          </a:p>
          <a:p>
            <a:pPr marL="896938" indent="-2698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Sequence Activities [PERT, Critical Path Method]</a:t>
            </a:r>
          </a:p>
          <a:p>
            <a:pPr marL="896938" indent="-2698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Estimate Activity duration </a:t>
            </a:r>
          </a:p>
          <a:p>
            <a:pPr marL="896938" indent="-2698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Develop schedule</a:t>
            </a:r>
          </a:p>
          <a:p>
            <a:pPr marL="896938" indent="-2698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Controls schedule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D5F5A-F2B9-9FCD-CB0F-38EFC967C3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992059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7039-3DAA-A305-9E94-7095500AB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99" y="458025"/>
            <a:ext cx="8433883" cy="686100"/>
          </a:xfrm>
        </p:spPr>
        <p:txBody>
          <a:bodyPr>
            <a:normAutofit fontScale="90000"/>
          </a:bodyPr>
          <a:lstStyle/>
          <a:p>
            <a:r>
              <a:rPr lang="en-GB" sz="3200" dirty="0">
                <a:solidFill>
                  <a:schemeClr val="accent5"/>
                </a:solidFill>
              </a:rPr>
              <a:t>Program </a:t>
            </a:r>
            <a:r>
              <a:rPr lang="en-US" sz="3200" dirty="0">
                <a:solidFill>
                  <a:schemeClr val="accent5"/>
                </a:solidFill>
              </a:rPr>
              <a:t>Evaluation and Review Technique (PERT)</a:t>
            </a:r>
            <a:endParaRPr lang="en-GB" sz="3200" dirty="0">
              <a:solidFill>
                <a:schemeClr val="accent5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F81A6-B26A-341C-57BC-812B7FC3F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423" y="1144125"/>
            <a:ext cx="8794735" cy="3802344"/>
          </a:xfrm>
        </p:spPr>
        <p:txBody>
          <a:bodyPr/>
          <a:lstStyle/>
          <a:p>
            <a:pPr algn="just"/>
            <a:r>
              <a:rPr lang="en-GB" dirty="0"/>
              <a:t>Program Evaluation and Review Technique (PERT) is a project management methodology that visually represents the time it takes to complete a project.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91DB5-BDFF-B07C-9A8D-F85010974E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11D2FEF-C8EA-C03D-810B-C7C6BA134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07" y="2220389"/>
            <a:ext cx="7977051" cy="263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624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358FA-DBA1-D165-3E0E-39B132F2A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739" y="77974"/>
            <a:ext cx="5447426" cy="686100"/>
          </a:xfrm>
        </p:spPr>
        <p:txBody>
          <a:bodyPr/>
          <a:lstStyle/>
          <a:p>
            <a:pPr algn="ctr"/>
            <a:r>
              <a:rPr lang="en-GB" sz="2900" dirty="0">
                <a:solidFill>
                  <a:schemeClr val="accent5"/>
                </a:solidFill>
              </a:rPr>
              <a:t>Calculating The Expected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810CA-7C2F-91D7-DB6C-10A357E4C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006" y="1245326"/>
            <a:ext cx="8547094" cy="3323398"/>
          </a:xfrm>
        </p:spPr>
        <p:txBody>
          <a:bodyPr/>
          <a:lstStyle/>
          <a:p>
            <a:r>
              <a:rPr lang="en-GB" dirty="0"/>
              <a:t>The PERT formula is used to calculate the expected time (TE) for each activity:</a:t>
            </a:r>
          </a:p>
          <a:p>
            <a:r>
              <a:rPr lang="en-GB" dirty="0"/>
              <a:t>TE= (O + 4M + P)/6</a:t>
            </a:r>
          </a:p>
          <a:p>
            <a:pPr marL="114300" indent="0">
              <a:buNone/>
            </a:pPr>
            <a:endParaRPr lang="en-GB" dirty="0"/>
          </a:p>
          <a:p>
            <a:pPr marL="809625" indent="-365125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O = Optimistic time estimate</a:t>
            </a:r>
          </a:p>
          <a:p>
            <a:pPr marL="809625" indent="-365125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M = Most likely time estimate</a:t>
            </a:r>
          </a:p>
          <a:p>
            <a:pPr marL="809625" indent="-365125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P = Pessimistic time estimate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B2EB2-7CB1-9064-857C-BBB41E50BE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72862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26299-E026-658B-1050-0CFA148BA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00" y="86683"/>
            <a:ext cx="8368200" cy="686100"/>
          </a:xfrm>
        </p:spPr>
        <p:txBody>
          <a:bodyPr/>
          <a:lstStyle/>
          <a:p>
            <a:pPr algn="ctr"/>
            <a:r>
              <a:rPr lang="en-GB" sz="2900" dirty="0">
                <a:solidFill>
                  <a:schemeClr val="accent5"/>
                </a:solidFill>
              </a:rPr>
              <a:t>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AB8EF-C5B9-DDA0-F98F-E311A0681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086" y="1132114"/>
            <a:ext cx="8934072" cy="331100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GB" dirty="0"/>
              <a:t>Assume you are part of a development team to create a mobile app. Use the following figures to calculate the expected Design UI/UX days assuming the following time estimates:</a:t>
            </a:r>
          </a:p>
          <a:p>
            <a:pPr marL="714375" indent="-35718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Optimistic time estimate (O): 5 days</a:t>
            </a:r>
          </a:p>
          <a:p>
            <a:pPr marL="714375" indent="-35718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Pessimistic time estimate (P): 15 days</a:t>
            </a:r>
          </a:p>
          <a:p>
            <a:pPr marL="714375" indent="-35718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Most likely time estimate (M): 8 days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B7F6F-D637-F3DA-F97C-18BCB2CD78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96938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30FF-9585-98F7-B884-CA63017E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734" y="92265"/>
            <a:ext cx="4776283" cy="686100"/>
          </a:xfrm>
        </p:spPr>
        <p:txBody>
          <a:bodyPr/>
          <a:lstStyle/>
          <a:p>
            <a:r>
              <a:rPr lang="en-GB" sz="3200" dirty="0">
                <a:solidFill>
                  <a:schemeClr val="accent5"/>
                </a:solidFill>
              </a:rPr>
              <a:t>Advantages of PERT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DAC26-78F5-94A1-D8A2-4D586E5098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Time Management</a:t>
            </a:r>
          </a:p>
          <a:p>
            <a:pPr>
              <a:lnSpc>
                <a:spcPct val="150000"/>
              </a:lnSpc>
            </a:pPr>
            <a:r>
              <a:rPr lang="en-GB" dirty="0"/>
              <a:t>Resource Allocation</a:t>
            </a:r>
          </a:p>
          <a:p>
            <a:pPr>
              <a:lnSpc>
                <a:spcPct val="150000"/>
              </a:lnSpc>
            </a:pPr>
            <a:r>
              <a:rPr lang="en-GB" dirty="0"/>
              <a:t>Risk Assessment and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CAD38-BC60-92C6-93A4-EDE2B42FD8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85727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F441-272F-FEEF-B74C-4A8C368AC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929" y="92265"/>
            <a:ext cx="5629723" cy="686100"/>
          </a:xfrm>
        </p:spPr>
        <p:txBody>
          <a:bodyPr>
            <a:normAutofit/>
          </a:bodyPr>
          <a:lstStyle/>
          <a:p>
            <a:r>
              <a:rPr lang="en-GB" sz="2900" dirty="0">
                <a:solidFill>
                  <a:schemeClr val="accent5"/>
                </a:solidFill>
              </a:rPr>
              <a:t>Disadvantages of PERT Charts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0E3B2-8289-833C-A781-4E1979240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00" y="1280160"/>
            <a:ext cx="8368200" cy="32885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PERT is time-consuming and labour-intensive process.</a:t>
            </a:r>
          </a:p>
          <a:p>
            <a:pPr>
              <a:lnSpc>
                <a:spcPct val="150000"/>
              </a:lnSpc>
            </a:pPr>
            <a:r>
              <a:rPr lang="en-GB" dirty="0"/>
              <a:t>PERT relies heavily on time estimates.</a:t>
            </a:r>
          </a:p>
          <a:p>
            <a:pPr>
              <a:lnSpc>
                <a:spcPct val="150000"/>
              </a:lnSpc>
            </a:pPr>
            <a:r>
              <a:rPr lang="en-GB" dirty="0"/>
              <a:t>PERT lacks flexibility especially when the requirements change.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66316-BB25-F973-384E-A025F9BEE1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01751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4367E-1CB8-A445-65F0-37AC46933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 Exercise: Draw a Network Diagram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C174F-9F2C-A3C5-531F-BE96E5148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00" y="1489824"/>
            <a:ext cx="2461612" cy="3078900"/>
          </a:xfrm>
        </p:spPr>
        <p:txBody>
          <a:bodyPr/>
          <a:lstStyle/>
          <a:p>
            <a:r>
              <a:rPr lang="en-GB" dirty="0"/>
              <a:t>Use the following information to draw a network diagram.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7FAB2-CE4B-046C-11E9-81B3EAFC72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 dirty="0"/>
          </a:p>
        </p:txBody>
      </p:sp>
      <p:pic>
        <p:nvPicPr>
          <p:cNvPr id="5" name="Picture 3" descr="Critical-Path-Method-Table-Eg.png">
            <a:extLst>
              <a:ext uri="{FF2B5EF4-FFF2-40B4-BE49-F238E27FC236}">
                <a16:creationId xmlns:a16="http://schemas.microsoft.com/office/drawing/2014/main" id="{62F5EF5D-D968-BDF0-7822-308B4CD55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992" y="1001046"/>
            <a:ext cx="4483105" cy="379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1849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A659B-20B5-95F0-46B0-B5C72ECC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dirty="0">
                <a:solidFill>
                  <a:schemeClr val="accent5"/>
                </a:solidFill>
              </a:rPr>
              <a:t>Plan for quality?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C357F-DF32-239B-206E-2CB452591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842" y="1236617"/>
            <a:ext cx="8898316" cy="3820200"/>
          </a:xfrm>
        </p:spPr>
        <p:txBody>
          <a:bodyPr>
            <a:normAutofit/>
          </a:bodyPr>
          <a:lstStyle/>
          <a:p>
            <a:pPr marL="171450" indent="-171450" algn="just">
              <a:lnSpc>
                <a:spcPct val="150000"/>
              </a:lnSpc>
              <a:buFontTx/>
              <a:buChar char="•"/>
            </a:pPr>
            <a:r>
              <a:rPr lang="en-US" altLang="en-US" dirty="0"/>
              <a:t>Planning for quality is a necessary, yet often forgotten or dismissed, function on a project. It is essential to have a plan for assuring the quality of project deliverables and results, rather than waiting until the end of the project to check if the sponsor/customer requirements and expectations on project deliverables have been met.</a:t>
            </a:r>
          </a:p>
          <a:p>
            <a:pPr marL="171450" indent="-171450" algn="just">
              <a:lnSpc>
                <a:spcPct val="150000"/>
              </a:lnSpc>
              <a:buFontTx/>
              <a:buChar char="•"/>
            </a:pPr>
            <a:r>
              <a:rPr lang="en-US" altLang="en-US" dirty="0"/>
              <a:t>It is important to plan for quality in performing the project. This helps assure that the work is done according to specifications and applicable standards and that deliverables meet acceptance criteria. </a:t>
            </a:r>
          </a:p>
          <a:p>
            <a:endParaRPr lang="en-GB" dirty="0">
              <a:solidFill>
                <a:schemeClr val="tx1"/>
              </a:solidFill>
              <a:latin typeface="Inter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FCF4D-DED3-0890-E411-AA75F0B911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089596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5"/>
                </a:solidFill>
              </a:rPr>
              <a:t>Retrospection</a:t>
            </a:r>
            <a:endParaRPr sz="3200" dirty="0">
              <a:solidFill>
                <a:schemeClr val="accent5"/>
              </a:solidFill>
            </a:endParaRP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78608" y="1238665"/>
            <a:ext cx="8368200" cy="3738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endParaRPr lang="en-GB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endParaRPr lang="en-GB" sz="20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dirty="0"/>
          </a:p>
        </p:txBody>
      </p:sp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4419BF-26AF-7817-8D58-0E72AF385C29}"/>
              </a:ext>
            </a:extLst>
          </p:cNvPr>
          <p:cNvSpPr txBox="1">
            <a:spLocks/>
          </p:cNvSpPr>
          <p:nvPr/>
        </p:nvSpPr>
        <p:spPr>
          <a:xfrm>
            <a:off x="191589" y="1332411"/>
            <a:ext cx="8752114" cy="33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Defining estimates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Distinguishing estimation from planning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Listed the potential variation in projects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Identified benefits of accurate estimates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Discussed the factors to consider for estimation techniques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29DF3-E4F9-5CDB-C56E-EF2AEC527F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ABDB9-A5E3-4F05-B655-F3850A77E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42" y="258669"/>
            <a:ext cx="8811737" cy="462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16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55DD2-31BB-1E1B-50E9-235A6EC26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003" y="74932"/>
            <a:ext cx="6430911" cy="691422"/>
          </a:xfrm>
        </p:spPr>
        <p:txBody>
          <a:bodyPr>
            <a:normAutofit fontScale="90000"/>
          </a:bodyPr>
          <a:lstStyle/>
          <a:p>
            <a:r>
              <a:rPr lang="en-GB" sz="3200" dirty="0">
                <a:solidFill>
                  <a:schemeClr val="accent5"/>
                </a:solidFill>
              </a:rPr>
              <a:t>Elements of Quality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4FE72-49D7-4A9D-339B-FB4C0949EF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237B54-AC93-AA49-3EDC-3A76BF8AF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869" y="844319"/>
            <a:ext cx="6430911" cy="404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68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 dirty="0"/>
          </a:p>
        </p:txBody>
      </p:sp>
      <p:sp>
        <p:nvSpPr>
          <p:cNvPr id="256" name="Google Shape;256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/>
            <a:r>
              <a:rPr lang="en" sz="3200" dirty="0">
                <a:solidFill>
                  <a:schemeClr val="accent5"/>
                </a:solidFill>
              </a:rPr>
              <a:t>Key takeaway points</a:t>
            </a:r>
            <a:endParaRPr sz="3200" dirty="0">
              <a:solidFill>
                <a:schemeClr val="accent5"/>
              </a:solidFill>
            </a:endParaRPr>
          </a:p>
        </p:txBody>
      </p:sp>
      <p:sp>
        <p:nvSpPr>
          <p:cNvPr id="262" name="Google Shape;262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sp>
        <p:nvSpPr>
          <p:cNvPr id="263" name="Google Shape;263;p4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en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40B46F-E711-949A-DA8A-972216F640F1}"/>
              </a:ext>
            </a:extLst>
          </p:cNvPr>
          <p:cNvSpPr txBox="1">
            <a:spLocks/>
          </p:cNvSpPr>
          <p:nvPr/>
        </p:nvSpPr>
        <p:spPr>
          <a:xfrm>
            <a:off x="291522" y="1367904"/>
            <a:ext cx="8262256" cy="2463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127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project scope.</a:t>
            </a:r>
          </a:p>
          <a:p>
            <a:pPr indent="-127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project scope management steps</a:t>
            </a:r>
          </a:p>
          <a:p>
            <a:pPr indent="-127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the project schedule management</a:t>
            </a:r>
          </a:p>
          <a:p>
            <a:pPr indent="-127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four elements of quality management</a:t>
            </a:r>
          </a:p>
          <a:p>
            <a:pPr>
              <a:buClr>
                <a:srgbClr val="11A2C4"/>
              </a:buClr>
            </a:pPr>
            <a:endParaRPr lang="en-GB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buClr>
                <a:srgbClr val="11A2C4"/>
              </a:buClr>
            </a:pPr>
            <a:endParaRPr lang="en-GB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endParaRPr lang="en-GB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C2CBD-A6EF-10F4-CACD-E1C0D03A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dirty="0">
                <a:solidFill>
                  <a:schemeClr val="accent5"/>
                </a:solidFill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CEF34-743B-A9BD-365E-08F599BC8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106" y="1144124"/>
            <a:ext cx="8368200" cy="376750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b="0" i="1" dirty="0">
                <a:solidFill>
                  <a:schemeClr val="tx1"/>
                </a:solidFill>
                <a:effectLst/>
                <a:latin typeface="robotoregular"/>
              </a:rPr>
              <a:t>Starting Out in Project Management</a:t>
            </a:r>
            <a:r>
              <a:rPr lang="en-GB" b="0" i="0" dirty="0">
                <a:solidFill>
                  <a:schemeClr val="tx1"/>
                </a:solidFill>
                <a:effectLst/>
                <a:latin typeface="robotoregular"/>
              </a:rPr>
              <a:t>, Association for Project Management, (2018).</a:t>
            </a:r>
            <a:r>
              <a:rPr lang="en-GB" b="0" i="1" dirty="0">
                <a:solidFill>
                  <a:schemeClr val="tx1"/>
                </a:solidFill>
                <a:effectLst/>
                <a:latin typeface="robotoregular"/>
              </a:rPr>
              <a:t> ProQuest </a:t>
            </a:r>
            <a:r>
              <a:rPr lang="en-GB" b="0" i="1" dirty="0" err="1">
                <a:solidFill>
                  <a:schemeClr val="tx1"/>
                </a:solidFill>
                <a:effectLst/>
                <a:latin typeface="robotoregular"/>
              </a:rPr>
              <a:t>Ebook</a:t>
            </a:r>
            <a:r>
              <a:rPr lang="en-GB" b="0" i="1" dirty="0">
                <a:solidFill>
                  <a:schemeClr val="tx1"/>
                </a:solidFill>
                <a:effectLst/>
                <a:latin typeface="robotoregular"/>
              </a:rPr>
              <a:t> Central</a:t>
            </a:r>
            <a:r>
              <a:rPr lang="en-GB" b="0" i="0" dirty="0">
                <a:solidFill>
                  <a:schemeClr val="tx1"/>
                </a:solidFill>
                <a:effectLst/>
                <a:latin typeface="robotoregular"/>
              </a:rPr>
              <a:t>, http://ebookcentral.proquest.com/lib/ucsl/detail.action?docID=6348574.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b="0" i="0" dirty="0">
                <a:solidFill>
                  <a:schemeClr val="tx1"/>
                </a:solidFill>
                <a:effectLst/>
                <a:latin typeface="robotoregular"/>
              </a:rPr>
              <a:t>Created from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robotoregular"/>
              </a:rPr>
              <a:t>ucsl</a:t>
            </a:r>
            <a:r>
              <a:rPr lang="en-GB" b="0" i="0" dirty="0">
                <a:solidFill>
                  <a:schemeClr val="tx1"/>
                </a:solidFill>
                <a:effectLst/>
                <a:latin typeface="robotoregular"/>
              </a:rPr>
              <a:t> on 2024-02-01 14:14:12. 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Guide, P.M.B.O.K., (2017). </a:t>
            </a:r>
            <a:r>
              <a:rPr lang="en-GB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Guide to the Project Management Body of Knowledge (PMBOK® Guide)</a:t>
            </a:r>
            <a:r>
              <a:rPr lang="en-GB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Project Management Institute.</a:t>
            </a:r>
            <a:r>
              <a:rPr lang="en-GB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50000"/>
              </a:lnSpc>
            </a:pPr>
            <a:endParaRPr lang="en-GB" b="0" i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20D41-5135-1918-2EDF-37B4277A5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19961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480750" y="1929725"/>
            <a:ext cx="82221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40"/>
              <a:t>Key topics covered in this lecture</a:t>
            </a:r>
            <a:endParaRPr sz="3840"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5"/>
                </a:solidFill>
              </a:rPr>
              <a:t>What we will cover in this lecture</a:t>
            </a:r>
            <a:endParaRPr sz="3200" dirty="0">
              <a:solidFill>
                <a:schemeClr val="accent5"/>
              </a:solidFill>
            </a:endParaRP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78608" y="1238665"/>
            <a:ext cx="8368200" cy="3738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endParaRPr lang="en-GB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endParaRPr lang="en-GB" sz="20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dirty="0"/>
          </a:p>
        </p:txBody>
      </p:sp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4419BF-26AF-7817-8D58-0E72AF385C29}"/>
              </a:ext>
            </a:extLst>
          </p:cNvPr>
          <p:cNvSpPr txBox="1">
            <a:spLocks/>
          </p:cNvSpPr>
          <p:nvPr/>
        </p:nvSpPr>
        <p:spPr>
          <a:xfrm>
            <a:off x="122842" y="1332411"/>
            <a:ext cx="8752114" cy="33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the end of the lesson, students should be able to:</a:t>
            </a:r>
          </a:p>
          <a:p>
            <a:pPr indent="-127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Define project scope.</a:t>
            </a:r>
          </a:p>
          <a:p>
            <a:pPr indent="-127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project scope management steps</a:t>
            </a:r>
          </a:p>
          <a:p>
            <a:pPr indent="-127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the project schedule management</a:t>
            </a:r>
          </a:p>
          <a:p>
            <a:pPr indent="-127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four elements of quality management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81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A659B-20B5-95F0-46B0-B5C72ECC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08" y="78838"/>
            <a:ext cx="8368200" cy="686100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solidFill>
                  <a:schemeClr val="accent5"/>
                </a:solidFill>
              </a:rPr>
              <a:t>What is project scope?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C357F-DF32-239B-206E-2CB452591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842" y="1144125"/>
            <a:ext cx="6199581" cy="3820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project scope is the total amount of work that needs to be done to complete a project.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process of tracking the scope of a project once it starts to ensure it doesn’t grow beyond control is known as scope management.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scope of the project is central, as can be seen by its position in the middle of the project manager’s ‘trilemma’.</a:t>
            </a:r>
          </a:p>
          <a:p>
            <a:endParaRPr lang="en-GB" dirty="0">
              <a:solidFill>
                <a:schemeClr val="tx1"/>
              </a:solidFill>
              <a:latin typeface="Inter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FCF4D-DED3-0890-E411-AA75F0B911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130BAF-5A1A-6779-C78D-5F05DE00F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336" y="2463862"/>
            <a:ext cx="2784533" cy="250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C263-47A0-1D10-BD9B-93617A713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olidFill>
                  <a:schemeClr val="accent5"/>
                </a:solidFill>
              </a:rPr>
              <a:t>Project Scope Management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449C9-B0CB-1111-D843-558ADA179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00" y="1245326"/>
            <a:ext cx="8368200" cy="3323398"/>
          </a:xfrm>
        </p:spPr>
        <p:txBody>
          <a:bodyPr/>
          <a:lstStyle/>
          <a:p>
            <a:r>
              <a:rPr lang="en-GB" dirty="0"/>
              <a:t>Plan and write the project scope</a:t>
            </a:r>
          </a:p>
          <a:p>
            <a:r>
              <a:rPr lang="en-GB" dirty="0"/>
              <a:t>Collect requirements</a:t>
            </a:r>
          </a:p>
          <a:p>
            <a:r>
              <a:rPr lang="en-GB" dirty="0"/>
              <a:t>Create  a scope management plan</a:t>
            </a:r>
          </a:p>
          <a:p>
            <a:r>
              <a:rPr lang="en-GB" dirty="0"/>
              <a:t>Define a scope baseline to control the scope and create WBS</a:t>
            </a:r>
          </a:p>
          <a:p>
            <a:r>
              <a:rPr lang="en-GB" dirty="0"/>
              <a:t>Validate and control scope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2182D-57B3-8D41-0FCF-0D8D119542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8612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D00B7-D398-540F-9367-25FEBAEA0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94" y="123845"/>
            <a:ext cx="8368200" cy="686100"/>
          </a:xfrm>
        </p:spPr>
        <p:txBody>
          <a:bodyPr/>
          <a:lstStyle/>
          <a:p>
            <a:r>
              <a:rPr lang="en-GB" sz="3200" dirty="0">
                <a:solidFill>
                  <a:schemeClr val="accent5"/>
                </a:solidFill>
              </a:rPr>
              <a:t>PLAN SCOPE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58A2-B3BA-DA0D-A695-689F0C5A7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872" y="1211149"/>
            <a:ext cx="8368200" cy="3078900"/>
          </a:xfrm>
        </p:spPr>
        <p:txBody>
          <a:bodyPr/>
          <a:lstStyle/>
          <a:p>
            <a:pPr algn="just"/>
            <a:r>
              <a:rPr lang="en-GB" dirty="0"/>
              <a:t>This involves creating a scope management plan that documents how the project and product scope will be defined, validated, and controlled.</a:t>
            </a:r>
          </a:p>
          <a:p>
            <a:pPr algn="just"/>
            <a:r>
              <a:rPr lang="en-GB" dirty="0"/>
              <a:t>Plan scope management provides guidance and direction on how scope will be managed throughout the project.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1210A-E879-2834-907D-93539D1CA2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619C630-1E6D-3958-A568-D42E4D1A8D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4439834"/>
              </p:ext>
            </p:extLst>
          </p:nvPr>
        </p:nvGraphicFramePr>
        <p:xfrm>
          <a:off x="1210491" y="2699657"/>
          <a:ext cx="7352581" cy="2515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5412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F2F4-A428-DDA8-5A07-43081F74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schemeClr val="accent5"/>
                </a:solidFill>
              </a:rPr>
              <a:t>Collect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A08D8-1EAE-830C-26FB-B625EC6EA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171" y="1245326"/>
            <a:ext cx="8846987" cy="3323398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b="0" i="0" dirty="0">
                <a:solidFill>
                  <a:schemeClr val="tx1"/>
                </a:solidFill>
                <a:effectLst/>
                <a:latin typeface="robotoregular"/>
              </a:rPr>
              <a:t>Collect Requirements is the process of determining, documenting, and managing stakeholder needs and requirements to meet objectives. </a:t>
            </a:r>
          </a:p>
          <a:p>
            <a:pPr algn="just"/>
            <a:r>
              <a:rPr lang="en-GB" dirty="0">
                <a:solidFill>
                  <a:schemeClr val="tx1"/>
                </a:solidFill>
                <a:latin typeface="robotoregular"/>
              </a:rPr>
              <a:t>The key benefit of this process is that it provides the basis for defining the product scope and project scope.  </a:t>
            </a:r>
          </a:p>
          <a:p>
            <a:pPr algn="just"/>
            <a:r>
              <a:rPr lang="en-GB" dirty="0">
                <a:solidFill>
                  <a:schemeClr val="tx1"/>
                </a:solidFill>
                <a:latin typeface="robotoregular"/>
              </a:rPr>
              <a:t>Stakeholder register, assumption register, lessons learnt register, agreements are key inputs documents</a:t>
            </a:r>
          </a:p>
          <a:p>
            <a:pPr algn="just"/>
            <a:r>
              <a:rPr lang="en-GB" dirty="0">
                <a:solidFill>
                  <a:schemeClr val="tx1"/>
                </a:solidFill>
                <a:latin typeface="robotoregular"/>
              </a:rPr>
              <a:t>Expert judgment, data gathering, and analysis techniques, decision making (voting) and data representation are key tools and techniques.</a:t>
            </a:r>
          </a:p>
          <a:p>
            <a:pPr algn="just"/>
            <a:r>
              <a:rPr lang="en-GB" dirty="0">
                <a:solidFill>
                  <a:schemeClr val="tx1"/>
                </a:solidFill>
                <a:latin typeface="robotoregular"/>
              </a:rPr>
              <a:t>Outputs- requirements documents and requirements traceability matrix documents are key outputs at this stage.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40F2F-364E-31C5-B06C-D7C5C38F91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7284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98DFE-0FEA-5AE7-DCFC-0D36537E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schemeClr val="accent5"/>
                </a:solidFill>
              </a:rPr>
              <a:t>Define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A7469-F474-45E8-D114-7BE5334DF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00" y="1144125"/>
            <a:ext cx="8368200" cy="3424599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/>
              <a:t>Define Scope is the process of developing a detailed description of the project and product.</a:t>
            </a:r>
          </a:p>
          <a:p>
            <a:pPr algn="just"/>
            <a:r>
              <a:rPr lang="en-GB" dirty="0"/>
              <a:t>The key benefit of this process is that it describes the product, service, or result boundaries and acceptance criteria. </a:t>
            </a:r>
          </a:p>
          <a:p>
            <a:pPr algn="just"/>
            <a:r>
              <a:rPr lang="en-GB" dirty="0"/>
              <a:t>Existing risks, assumptions, and constraints are analysed for completeness and added or updated as necessary.</a:t>
            </a:r>
          </a:p>
          <a:p>
            <a:pPr algn="just"/>
            <a:r>
              <a:rPr lang="en-GB" dirty="0"/>
              <a:t>Existing risks, assumptions, and constraints are analysed for completeness and added or updated as necessary.</a:t>
            </a:r>
          </a:p>
          <a:p>
            <a:pPr algn="just"/>
            <a:r>
              <a:rPr lang="en-GB" dirty="0"/>
              <a:t>The Define Scope process can be highly iterative.</a:t>
            </a:r>
          </a:p>
          <a:p>
            <a:pPr algn="just">
              <a:lnSpc>
                <a:spcPct val="125000"/>
              </a:lnSpc>
            </a:pPr>
            <a:r>
              <a:rPr lang="en-GB" dirty="0"/>
              <a:t>Creating WBS involves subdividing project deliverables and project work into smaller, more manageable components.</a:t>
            </a:r>
          </a:p>
          <a:p>
            <a:pPr algn="just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B69CB-D727-4BCA-E927-7B78EA0CF1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421510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8.0.4807"/>
  <p:tag name="SLIDO_PRESENTATION_ID" val="00000000-0000-0000-0000-000000000000"/>
  <p:tag name="SLIDO_EVENT_UUID" val="0f6c3137-c449-415f-ae6a-e32a8c8732ee"/>
  <p:tag name="SLIDO_EVENT_SECTION_UUID" val="b79146c9-7c16-49ce-9f03-9f44d7f706e4"/>
</p:tagLst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434343"/>
      </a:lt1>
      <a:dk2>
        <a:srgbClr val="666666"/>
      </a:dk2>
      <a:lt2>
        <a:srgbClr val="CFD8DC"/>
      </a:lt2>
      <a:accent1>
        <a:srgbClr val="F1C232"/>
      </a:accent1>
      <a:accent2>
        <a:srgbClr val="F1C232"/>
      </a:accent2>
      <a:accent3>
        <a:srgbClr val="F1C232"/>
      </a:accent3>
      <a:accent4>
        <a:srgbClr val="F1C232"/>
      </a:accent4>
      <a:accent5>
        <a:srgbClr val="F1C232"/>
      </a:accent5>
      <a:accent6>
        <a:srgbClr val="FFEB38"/>
      </a:accent6>
      <a:hlink>
        <a:srgbClr val="F1C232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tD5ED.tmp">
  <a:themeElements>
    <a:clrScheme name="University of Suffolk">
      <a:dk1>
        <a:srgbClr val="333333"/>
      </a:dk1>
      <a:lt1>
        <a:srgbClr val="FFFFFF"/>
      </a:lt1>
      <a:dk2>
        <a:srgbClr val="FFBF0B"/>
      </a:dk2>
      <a:lt2>
        <a:srgbClr val="D0D0CE"/>
      </a:lt2>
      <a:accent1>
        <a:srgbClr val="333F48"/>
      </a:accent1>
      <a:accent2>
        <a:srgbClr val="7C878E"/>
      </a:accent2>
      <a:accent3>
        <a:srgbClr val="0067A0"/>
      </a:accent3>
      <a:accent4>
        <a:srgbClr val="009CDE"/>
      </a:accent4>
      <a:accent5>
        <a:srgbClr val="FC4C02"/>
      </a:accent5>
      <a:accent6>
        <a:srgbClr val="DA291C"/>
      </a:accent6>
      <a:hlink>
        <a:srgbClr val="009CDE"/>
      </a:hlink>
      <a:folHlink>
        <a:srgbClr val="DA291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5227</TotalTime>
  <Words>1826</Words>
  <Application>Microsoft Office PowerPoint</Application>
  <PresentationFormat>On-screen Show (16:9)</PresentationFormat>
  <Paragraphs>177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40" baseType="lpstr">
      <vt:lpstr>Arial Bold</vt:lpstr>
      <vt:lpstr>Inter</vt:lpstr>
      <vt:lpstr>Calibri</vt:lpstr>
      <vt:lpstr>Google Sans</vt:lpstr>
      <vt:lpstr>Georgia</vt:lpstr>
      <vt:lpstr>Roboto</vt:lpstr>
      <vt:lpstr>Montserrat</vt:lpstr>
      <vt:lpstr>robotoregular</vt:lpstr>
      <vt:lpstr>Graphik Regular</vt:lpstr>
      <vt:lpstr>Arial</vt:lpstr>
      <vt:lpstr>Roboto Slab</vt:lpstr>
      <vt:lpstr>Times New Roman</vt:lpstr>
      <vt:lpstr>Sharp Sans No1 Book</vt:lpstr>
      <vt:lpstr>Wingdings</vt:lpstr>
      <vt:lpstr>Marina</vt:lpstr>
      <vt:lpstr>pptD5ED.tmp</vt:lpstr>
      <vt:lpstr>Managing project and Teams</vt:lpstr>
      <vt:lpstr>Retrospection</vt:lpstr>
      <vt:lpstr>Key topics covered in this lecture</vt:lpstr>
      <vt:lpstr>What we will cover in this lecture</vt:lpstr>
      <vt:lpstr>What is project scope?</vt:lpstr>
      <vt:lpstr>Project Scope Management Steps</vt:lpstr>
      <vt:lpstr>PLAN SCOPE MANAGEMENT</vt:lpstr>
      <vt:lpstr>Collect Requirements</vt:lpstr>
      <vt:lpstr>Define Scope</vt:lpstr>
      <vt:lpstr>Validate scope</vt:lpstr>
      <vt:lpstr>Control Scope</vt:lpstr>
      <vt:lpstr>Project Schedule Management</vt:lpstr>
      <vt:lpstr>Program Evaluation and Review Technique (PERT)</vt:lpstr>
      <vt:lpstr>Calculating The Expected</vt:lpstr>
      <vt:lpstr>Task</vt:lpstr>
      <vt:lpstr>Advantages of PERT</vt:lpstr>
      <vt:lpstr>Disadvantages of PERT Charts</vt:lpstr>
      <vt:lpstr>Class Exercise: Draw a Network Diagram</vt:lpstr>
      <vt:lpstr>Plan for quality?</vt:lpstr>
      <vt:lpstr>PowerPoint Presentation</vt:lpstr>
      <vt:lpstr>Elements of Quality Management</vt:lpstr>
      <vt:lpstr>Summary</vt:lpstr>
      <vt:lpstr>Key takeaway points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Introduction to DevOps</dc:title>
  <dc:creator>Godwin Dzvapatsva</dc:creator>
  <cp:lastModifiedBy>Godwin Dzvapatsva</cp:lastModifiedBy>
  <cp:revision>68</cp:revision>
  <dcterms:modified xsi:type="dcterms:W3CDTF">2024-02-01T23:20:44Z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1.8.0.4807</vt:lpwstr>
  </property>
</Properties>
</file>