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3" r:id="rId1"/>
    <p:sldMasterId id="2147483666" r:id="rId2"/>
  </p:sldMasterIdLst>
  <p:notesMasterIdLst>
    <p:notesMasterId r:id="rId21"/>
  </p:notesMasterIdLst>
  <p:sldIdLst>
    <p:sldId id="296" r:id="rId3"/>
    <p:sldId id="258" r:id="rId4"/>
    <p:sldId id="371" r:id="rId5"/>
    <p:sldId id="257" r:id="rId6"/>
    <p:sldId id="362" r:id="rId7"/>
    <p:sldId id="363" r:id="rId8"/>
    <p:sldId id="370" r:id="rId9"/>
    <p:sldId id="365" r:id="rId10"/>
    <p:sldId id="364" r:id="rId11"/>
    <p:sldId id="372" r:id="rId12"/>
    <p:sldId id="367" r:id="rId13"/>
    <p:sldId id="368" r:id="rId14"/>
    <p:sldId id="369" r:id="rId15"/>
    <p:sldId id="366" r:id="rId16"/>
    <p:sldId id="280" r:id="rId17"/>
    <p:sldId id="281" r:id="rId18"/>
    <p:sldId id="359" r:id="rId19"/>
    <p:sldId id="285" r:id="rId20"/>
  </p:sldIdLst>
  <p:sldSz cx="9144000" cy="5143500" type="screen16x9"/>
  <p:notesSz cx="6858000" cy="9144000"/>
  <p:embeddedFontLst>
    <p:embeddedFont>
      <p:font typeface="Arial Bold" panose="020B0704020202020204" pitchFamily="34" charset="0"/>
      <p:bold r:id="rId22"/>
    </p:embeddedFont>
    <p:embeddedFont>
      <p:font typeface="Calibri" panose="020F0502020204030204" pitchFamily="34" charset="0"/>
      <p:regular r:id="rId23"/>
      <p:bold r:id="rId24"/>
      <p:italic r:id="rId25"/>
      <p:boldItalic r:id="rId26"/>
    </p:embeddedFont>
    <p:embeddedFont>
      <p:font typeface="Nunito" pitchFamily="2" charset="0"/>
      <p:regular r:id="rId27"/>
      <p:bold r:id="rId28"/>
      <p:italic r:id="rId29"/>
      <p:boldItalic r:id="rId30"/>
    </p:embeddedFont>
    <p:embeddedFont>
      <p:font typeface="Roboto" panose="02000000000000000000" pitchFamily="2" charset="0"/>
      <p:regular r:id="rId31"/>
      <p:bold r:id="rId32"/>
      <p:italic r:id="rId33"/>
      <p:boldItalic r:id="rId34"/>
    </p:embeddedFont>
    <p:embeddedFont>
      <p:font typeface="Roboto Slab" pitchFamily="2" charset="0"/>
      <p:regular r:id="rId35"/>
      <p:bold r:id="rId36"/>
    </p:embeddedFont>
  </p:embeddedFontLst>
  <p:custDataLst>
    <p:tags r:id="rId3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82938" autoAdjust="0"/>
  </p:normalViewPr>
  <p:slideViewPr>
    <p:cSldViewPr snapToGrid="0">
      <p:cViewPr varScale="1">
        <p:scale>
          <a:sx n="100" d="100"/>
          <a:sy n="100" d="100"/>
        </p:scale>
        <p:origin x="88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9" Type="http://schemas.openxmlformats.org/officeDocument/2006/relationships/viewProps" Target="viewProps.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933690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829195da00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829195da00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0" i="0" dirty="0">
                <a:solidFill>
                  <a:srgbClr val="0D0D0D"/>
                </a:solidFill>
                <a:effectLst/>
                <a:latin typeface="Söhne"/>
              </a:rPr>
              <a:t>Managing project scope, quality, and responsibility are critical components of project management, ensuring that projects are delivered successfully, meet stakeholder expectations, and achieve their intended outcomes.</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829195da00_0_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829195da00_0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829195da00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829195da00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0297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Corporate social responsibility to</a:t>
            </a:r>
          </a:p>
        </p:txBody>
      </p:sp>
    </p:spTree>
    <p:extLst>
      <p:ext uri="{BB962C8B-B14F-4D97-AF65-F5344CB8AC3E}">
        <p14:creationId xmlns:p14="http://schemas.microsoft.com/office/powerpoint/2010/main" val="2997322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829195da00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829195da00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829195da00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829195da00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9990879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5"/>
        <p:cNvGrpSpPr/>
        <p:nvPr/>
      </p:nvGrpSpPr>
      <p:grpSpPr>
        <a:xfrm>
          <a:off x="0" y="0"/>
          <a:ext cx="0" cy="0"/>
          <a:chOff x="0" y="0"/>
          <a:chExt cx="0" cy="0"/>
        </a:xfrm>
      </p:grpSpPr>
      <p:cxnSp>
        <p:nvCxnSpPr>
          <p:cNvPr id="16" name="Google Shape;16;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7" name="Google Shape;17;p3"/>
          <p:cNvSpPr txBox="1">
            <a:spLocks noGrp="1"/>
          </p:cNvSpPr>
          <p:nvPr>
            <p:ph type="title"/>
          </p:nvPr>
        </p:nvSpPr>
        <p:spPr>
          <a:xfrm>
            <a:off x="480750" y="1764950"/>
            <a:ext cx="8222100" cy="907500"/>
          </a:xfrm>
          <a:prstGeom prst="rect">
            <a:avLst/>
          </a:prstGeom>
          <a:solidFill>
            <a:srgbClr val="FFBF0B"/>
          </a:solidFill>
        </p:spPr>
        <p:txBody>
          <a:bodyPr spcFirstLastPara="1" wrap="square" lIns="91425" tIns="91425" rIns="91425" bIns="91425" anchor="b" anchorCtr="0">
            <a:normAutofit/>
          </a:bodyPr>
          <a:lstStyle>
            <a:lvl1pPr lvl="0" algn="ctr">
              <a:spcBef>
                <a:spcPts val="0"/>
              </a:spcBef>
              <a:spcAft>
                <a:spcPts val="0"/>
              </a:spcAft>
              <a:buClr>
                <a:srgbClr val="2D2D2B"/>
              </a:buClr>
              <a:buSzPts val="4600"/>
              <a:buNone/>
              <a:defRPr sz="4600" b="1">
                <a:solidFill>
                  <a:srgbClr val="2D2D2B"/>
                </a:solidFill>
              </a:defRPr>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pic>
        <p:nvPicPr>
          <p:cNvPr id="19" name="Google Shape;19;p3"/>
          <p:cNvPicPr preferRelativeResize="0"/>
          <p:nvPr/>
        </p:nvPicPr>
        <p:blipFill rotWithShape="1">
          <a:blip r:embed="rId3">
            <a:alphaModFix/>
          </a:blip>
          <a:srcRect l="21961" t="34836" r="21770" b="35263"/>
          <a:stretch/>
        </p:blipFill>
        <p:spPr>
          <a:xfrm>
            <a:off x="480750" y="353450"/>
            <a:ext cx="1360700" cy="4822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4640BD-C36D-166B-A464-766AA50D5BF7}"/>
              </a:ext>
            </a:extLst>
          </p:cNvPr>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3677986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3_Title Slide">
    <p:bg>
      <p:bgPr>
        <a:solidFill>
          <a:schemeClr val="tx1"/>
        </a:solidFill>
        <a:effectLst/>
      </p:bgPr>
    </p:bg>
    <p:spTree>
      <p:nvGrpSpPr>
        <p:cNvPr id="1" name=""/>
        <p:cNvGrpSpPr/>
        <p:nvPr/>
      </p:nvGrpSpPr>
      <p:grpSpPr>
        <a:xfrm>
          <a:off x="0" y="0"/>
          <a:ext cx="0" cy="0"/>
          <a:chOff x="0" y="0"/>
          <a:chExt cx="0" cy="0"/>
        </a:xfrm>
      </p:grpSpPr>
      <p:cxnSp>
        <p:nvCxnSpPr>
          <p:cNvPr id="10" name="Straight Connector 9"/>
          <p:cNvCxnSpPr/>
          <p:nvPr/>
        </p:nvCxnSpPr>
        <p:spPr>
          <a:xfrm>
            <a:off x="364331" y="365756"/>
            <a:ext cx="89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434710" y="365756"/>
            <a:ext cx="73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ctrTitle" hasCustomPrompt="1"/>
          </p:nvPr>
        </p:nvSpPr>
        <p:spPr>
          <a:xfrm>
            <a:off x="1359454" y="1067786"/>
            <a:ext cx="5727146" cy="1381501"/>
          </a:xfrm>
        </p:spPr>
        <p:txBody>
          <a:bodyPr anchor="t">
            <a:noAutofit/>
          </a:bodyPr>
          <a:lstStyle>
            <a:lvl1pPr algn="l">
              <a:lnSpc>
                <a:spcPct val="80000"/>
              </a:lnSpc>
              <a:defRPr sz="5250" kern="1200" spc="0" baseline="0">
                <a:solidFill>
                  <a:schemeClr val="tx2"/>
                </a:solidFill>
                <a:latin typeface="Arial" panose="020B0604020202020204" pitchFamily="34" charset="0"/>
                <a:ea typeface="Sharp Sans No1 Extrabold" pitchFamily="50" charset="0"/>
                <a:cs typeface="Arial" panose="020B0604020202020204" pitchFamily="34" charset="0"/>
              </a:defRPr>
            </a:lvl1pPr>
          </a:lstStyle>
          <a:p>
            <a:r>
              <a:rPr lang="en-GB" dirty="0"/>
              <a:t>THIS TITLE</a:t>
            </a:r>
          </a:p>
        </p:txBody>
      </p:sp>
      <p:sp>
        <p:nvSpPr>
          <p:cNvPr id="12" name="Subtitle 2"/>
          <p:cNvSpPr>
            <a:spLocks noGrp="1"/>
          </p:cNvSpPr>
          <p:nvPr>
            <p:ph type="subTitle" idx="1"/>
          </p:nvPr>
        </p:nvSpPr>
        <p:spPr>
          <a:xfrm>
            <a:off x="1359454" y="2554426"/>
            <a:ext cx="3086100" cy="1241822"/>
          </a:xfrm>
        </p:spPr>
        <p:txBody>
          <a:bodyPr>
            <a:normAutofit/>
          </a:bodyPr>
          <a:lstStyle>
            <a:lvl1pPr marL="0" indent="0" algn="l">
              <a:buNone/>
              <a:defRPr sz="1725" spc="0" baseline="0">
                <a:solidFill>
                  <a:schemeClr val="bg1"/>
                </a:solidFill>
                <a:latin typeface="Arial" panose="020B0604020202020204" pitchFamily="34" charset="0"/>
                <a:ea typeface="Sharp Sans No1 Book" pitchFamily="50"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dirty="0"/>
          </a:p>
        </p:txBody>
      </p:sp>
      <p:sp>
        <p:nvSpPr>
          <p:cNvPr id="7" name="Right Triangle 6"/>
          <p:cNvSpPr/>
          <p:nvPr/>
        </p:nvSpPr>
        <p:spPr>
          <a:xfrm rot="16200000">
            <a:off x="6449786" y="2449286"/>
            <a:ext cx="2694215" cy="2694215"/>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rgbClr val="FFFFFF"/>
              </a:solidFill>
              <a:latin typeface="Arial" panose="020B0604020202020204" pitchFamily="34" charset="0"/>
              <a:cs typeface="Arial" panose="020B0604020202020204" pitchFamily="34" charset="0"/>
            </a:endParaRPr>
          </a:p>
        </p:txBody>
      </p:sp>
      <p:sp>
        <p:nvSpPr>
          <p:cNvPr id="16" name="Date Placeholder 3"/>
          <p:cNvSpPr>
            <a:spLocks noGrp="1"/>
          </p:cNvSpPr>
          <p:nvPr>
            <p:ph type="dt" sz="half" idx="10"/>
          </p:nvPr>
        </p:nvSpPr>
        <p:spPr>
          <a:xfrm>
            <a:off x="296527" y="381062"/>
            <a:ext cx="955119" cy="273844"/>
          </a:xfrm>
          <a:prstGeom prst="rect">
            <a:avLst/>
          </a:prstGeom>
        </p:spPr>
        <p:txBody>
          <a:bodyPr/>
          <a:lstStyle>
            <a:lvl1pPr>
              <a:defRPr sz="675">
                <a:solidFill>
                  <a:schemeClr val="bg1"/>
                </a:solidFill>
                <a:latin typeface="Arial" panose="020B0604020202020204" pitchFamily="34" charset="0"/>
                <a:ea typeface="Sharp Sans No1 Book" pitchFamily="50" charset="0"/>
                <a:cs typeface="Arial" panose="020B0604020202020204" pitchFamily="34" charset="0"/>
              </a:defRPr>
            </a:lvl1pPr>
          </a:lstStyle>
          <a:p>
            <a:pPr>
              <a:defRPr/>
            </a:pPr>
            <a:fld id="{ADDDF1D4-88D1-492E-A93F-53CFB47AA5CE}" type="datetimeFigureOut">
              <a:rPr lang="en-US" smtClean="0">
                <a:solidFill>
                  <a:srgbClr val="FFFFFF"/>
                </a:solidFill>
              </a:rPr>
              <a:pPr>
                <a:defRPr/>
              </a:pPr>
              <a:t>2/15/2024</a:t>
            </a:fld>
            <a:endParaRPr lang="en-US">
              <a:solidFill>
                <a:srgbClr val="FFFFFF"/>
              </a:solidFill>
            </a:endParaRPr>
          </a:p>
        </p:txBody>
      </p:sp>
      <p:sp>
        <p:nvSpPr>
          <p:cNvPr id="17" name="Footer Placeholder 3"/>
          <p:cNvSpPr>
            <a:spLocks noGrp="1"/>
          </p:cNvSpPr>
          <p:nvPr>
            <p:ph type="ftr" sz="quarter" idx="11"/>
          </p:nvPr>
        </p:nvSpPr>
        <p:spPr>
          <a:xfrm>
            <a:off x="1359454" y="381062"/>
            <a:ext cx="3086100" cy="273844"/>
          </a:xfrm>
          <a:prstGeom prst="rect">
            <a:avLst/>
          </a:prstGeom>
        </p:spPr>
        <p:txBody>
          <a:bodyPr/>
          <a:lstStyle>
            <a:lvl1pPr algn="l">
              <a:defRPr sz="675">
                <a:solidFill>
                  <a:schemeClr val="bg1"/>
                </a:solidFill>
                <a:latin typeface="Arial" panose="020B0604020202020204" pitchFamily="34" charset="0"/>
                <a:ea typeface="Sharp Sans No1 Book" pitchFamily="50" charset="0"/>
                <a:cs typeface="Arial" panose="020B0604020202020204" pitchFamily="34" charset="0"/>
              </a:defRPr>
            </a:lvl1pPr>
          </a:lstStyle>
          <a:p>
            <a:pPr>
              <a:defRPr/>
            </a:pPr>
            <a:endParaRPr lang="en-US">
              <a:solidFill>
                <a:srgbClr val="FFFFFF"/>
              </a:solidFill>
            </a:endParaRP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373" y="4346354"/>
            <a:ext cx="1333028" cy="648000"/>
          </a:xfrm>
          <a:prstGeom prst="rect">
            <a:avLst/>
          </a:prstGeom>
        </p:spPr>
      </p:pic>
    </p:spTree>
    <p:extLst>
      <p:ext uri="{BB962C8B-B14F-4D97-AF65-F5344CB8AC3E}">
        <p14:creationId xmlns:p14="http://schemas.microsoft.com/office/powerpoint/2010/main" val="4292192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cxnSp>
        <p:nvCxnSpPr>
          <p:cNvPr id="5" name="Straight Connector 18"/>
          <p:cNvCxnSpPr/>
          <p:nvPr userDrawn="1"/>
        </p:nvCxnSpPr>
        <p:spPr>
          <a:xfrm rot="10800000">
            <a:off x="0" y="4152900"/>
            <a:ext cx="3810000" cy="9906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Rectangle 24"/>
          <p:cNvSpPr/>
          <p:nvPr userDrawn="1"/>
        </p:nvSpPr>
        <p:spPr>
          <a:xfrm>
            <a:off x="457201" y="316707"/>
            <a:ext cx="5800725" cy="42564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050">
              <a:solidFill>
                <a:srgbClr val="FFFFFF"/>
              </a:solidFill>
            </a:endParaRPr>
          </a:p>
        </p:txBody>
      </p:sp>
      <p:sp>
        <p:nvSpPr>
          <p:cNvPr id="7" name="Rectangle 9"/>
          <p:cNvSpPr/>
          <p:nvPr userDrawn="1"/>
        </p:nvSpPr>
        <p:spPr>
          <a:xfrm>
            <a:off x="8335964" y="3384948"/>
            <a:ext cx="90487" cy="6786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050">
              <a:solidFill>
                <a:srgbClr val="FFFFFF"/>
              </a:solidFill>
            </a:endParaRPr>
          </a:p>
        </p:txBody>
      </p:sp>
      <p:cxnSp>
        <p:nvCxnSpPr>
          <p:cNvPr id="8" name="Straight Connector 10"/>
          <p:cNvCxnSpPr/>
          <p:nvPr userDrawn="1"/>
        </p:nvCxnSpPr>
        <p:spPr>
          <a:xfrm rot="10800000" flipV="1">
            <a:off x="6211889" y="3418285"/>
            <a:ext cx="2168525" cy="1376363"/>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 name="Rectangle 11"/>
          <p:cNvSpPr/>
          <p:nvPr userDrawn="1"/>
        </p:nvSpPr>
        <p:spPr>
          <a:xfrm>
            <a:off x="6167439" y="4761310"/>
            <a:ext cx="90487" cy="6786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050">
              <a:solidFill>
                <a:srgbClr val="FFFFFF"/>
              </a:solidFill>
            </a:endParaRPr>
          </a:p>
        </p:txBody>
      </p:sp>
      <p:cxnSp>
        <p:nvCxnSpPr>
          <p:cNvPr id="10" name="Straight Connector 12"/>
          <p:cNvCxnSpPr/>
          <p:nvPr userDrawn="1"/>
        </p:nvCxnSpPr>
        <p:spPr>
          <a:xfrm rot="16200000" flipV="1">
            <a:off x="8460384" y="3338315"/>
            <a:ext cx="603647" cy="763587"/>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15"/>
          <p:cNvCxnSpPr/>
          <p:nvPr userDrawn="1"/>
        </p:nvCxnSpPr>
        <p:spPr>
          <a:xfrm rot="10800000">
            <a:off x="0" y="4594622"/>
            <a:ext cx="6211888" cy="20002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 name="Rectangle 17"/>
          <p:cNvSpPr/>
          <p:nvPr userDrawn="1"/>
        </p:nvSpPr>
        <p:spPr>
          <a:xfrm>
            <a:off x="1917700" y="4627960"/>
            <a:ext cx="90488" cy="666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050">
              <a:solidFill>
                <a:srgbClr val="FFFFFF"/>
              </a:solidFill>
            </a:endParaRPr>
          </a:p>
        </p:txBody>
      </p:sp>
      <p:sp>
        <p:nvSpPr>
          <p:cNvPr id="2" name="Title 1"/>
          <p:cNvSpPr>
            <a:spLocks noGrp="1"/>
          </p:cNvSpPr>
          <p:nvPr>
            <p:ph type="title"/>
          </p:nvPr>
        </p:nvSpPr>
        <p:spPr>
          <a:xfrm>
            <a:off x="607345" y="205979"/>
            <a:ext cx="8079453" cy="857250"/>
          </a:xfrm>
        </p:spPr>
        <p:txBody>
          <a:bodyPr>
            <a:normAutofit/>
          </a:bodyPr>
          <a:lstStyle>
            <a:lvl1pPr algn="l">
              <a:defRPr sz="2100" b="1" i="0">
                <a:solidFill>
                  <a:srgbClr val="11A2C4"/>
                </a:solidFill>
                <a:latin typeface="Arial Bold"/>
                <a:cs typeface="Arial Bold"/>
              </a:defRPr>
            </a:lvl1pPr>
          </a:lstStyle>
          <a:p>
            <a:r>
              <a:rPr lang="en-GB" dirty="0"/>
              <a:t>Click to edit Master title style</a:t>
            </a:r>
            <a:endParaRPr lang="en-US" dirty="0"/>
          </a:p>
        </p:txBody>
      </p:sp>
      <p:sp>
        <p:nvSpPr>
          <p:cNvPr id="26" name="Content Placeholder 2"/>
          <p:cNvSpPr>
            <a:spLocks noGrp="1"/>
          </p:cNvSpPr>
          <p:nvPr>
            <p:ph idx="1"/>
          </p:nvPr>
        </p:nvSpPr>
        <p:spPr>
          <a:xfrm>
            <a:off x="457201" y="1200151"/>
            <a:ext cx="5709951" cy="3394472"/>
          </a:xfrm>
        </p:spPr>
        <p:txBody>
          <a:bodyPr/>
          <a:lstStyle>
            <a:lvl1pPr>
              <a:buClr>
                <a:srgbClr val="11A2C4"/>
              </a:buClr>
              <a:defRPr sz="1800" b="0" i="0">
                <a:solidFill>
                  <a:srgbClr val="6C6F70"/>
                </a:solidFill>
                <a:latin typeface="Arial"/>
                <a:cs typeface="Arial"/>
              </a:defRPr>
            </a:lvl1pPr>
            <a:lvl2pPr>
              <a:buClr>
                <a:srgbClr val="11A2C4"/>
              </a:buClr>
              <a:defRPr sz="1500" b="0" i="0">
                <a:solidFill>
                  <a:srgbClr val="6C6F70"/>
                </a:solidFill>
                <a:latin typeface="Arial"/>
                <a:cs typeface="Arial"/>
              </a:defRPr>
            </a:lvl2pPr>
            <a:lvl3pPr>
              <a:buClr>
                <a:srgbClr val="11A2C4"/>
              </a:buClr>
              <a:defRPr sz="1350" b="0" i="0">
                <a:solidFill>
                  <a:srgbClr val="6C6F70"/>
                </a:solidFill>
                <a:latin typeface="Arial"/>
                <a:cs typeface="Arial"/>
              </a:defRPr>
            </a:lvl3pPr>
            <a:lvl4pPr>
              <a:buClr>
                <a:srgbClr val="11A2C4"/>
              </a:buClr>
              <a:defRPr sz="1200" b="0" i="0">
                <a:solidFill>
                  <a:srgbClr val="6C6F70"/>
                </a:solidFill>
                <a:latin typeface="Arial"/>
                <a:cs typeface="Arial"/>
              </a:defRPr>
            </a:lvl4pPr>
            <a:lvl5pPr>
              <a:buClr>
                <a:srgbClr val="11A2C4"/>
              </a:buClr>
              <a:defRPr sz="1200" b="0" i="0">
                <a:solidFill>
                  <a:srgbClr val="6C6F70"/>
                </a:solidFill>
                <a:latin typeface="Arial"/>
                <a:cs typeface="Aria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20" name="Content Placeholder 2"/>
          <p:cNvSpPr>
            <a:spLocks noGrp="1"/>
          </p:cNvSpPr>
          <p:nvPr>
            <p:ph idx="10"/>
          </p:nvPr>
        </p:nvSpPr>
        <p:spPr>
          <a:xfrm>
            <a:off x="6515950" y="1200151"/>
            <a:ext cx="2170849" cy="3394472"/>
          </a:xfrm>
        </p:spPr>
        <p:txBody>
          <a:bodyPr/>
          <a:lstStyle>
            <a:lvl1pPr>
              <a:buClr>
                <a:srgbClr val="11A2C4"/>
              </a:buClr>
              <a:buNone/>
              <a:defRPr sz="1800" b="0" i="0">
                <a:solidFill>
                  <a:srgbClr val="11A2C4"/>
                </a:solidFill>
                <a:latin typeface="Arial"/>
                <a:cs typeface="Arial"/>
              </a:defRPr>
            </a:lvl1pPr>
            <a:lvl2pPr>
              <a:buClr>
                <a:srgbClr val="11A2C4"/>
              </a:buClr>
              <a:defRPr sz="1500" b="0" i="0">
                <a:solidFill>
                  <a:srgbClr val="B5B6B3"/>
                </a:solidFill>
                <a:latin typeface="Arial"/>
                <a:cs typeface="Arial"/>
              </a:defRPr>
            </a:lvl2pPr>
            <a:lvl3pPr>
              <a:buClr>
                <a:srgbClr val="11A2C4"/>
              </a:buClr>
              <a:defRPr sz="1350" b="0" i="0">
                <a:solidFill>
                  <a:srgbClr val="B5B6B3"/>
                </a:solidFill>
                <a:latin typeface="Arial"/>
                <a:cs typeface="Arial"/>
              </a:defRPr>
            </a:lvl3pPr>
            <a:lvl4pPr>
              <a:buClr>
                <a:srgbClr val="11A2C4"/>
              </a:buClr>
              <a:defRPr sz="1200" b="0" i="0">
                <a:solidFill>
                  <a:srgbClr val="B5B6B3"/>
                </a:solidFill>
                <a:latin typeface="Arial"/>
                <a:cs typeface="Arial"/>
              </a:defRPr>
            </a:lvl4pPr>
            <a:lvl5pPr>
              <a:buClr>
                <a:srgbClr val="11A2C4"/>
              </a:buClr>
              <a:defRPr sz="1200" b="0" i="0">
                <a:solidFill>
                  <a:srgbClr val="B5B6B3"/>
                </a:solidFill>
                <a:latin typeface="Arial"/>
                <a:cs typeface="Arial"/>
              </a:defRPr>
            </a:lvl5pPr>
          </a:lstStyle>
          <a:p>
            <a:pPr lvl="0"/>
            <a:endParaRPr lang="en-US"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01661" y="0"/>
            <a:ext cx="2342340" cy="853979"/>
          </a:xfrm>
          <a:prstGeom prst="rect">
            <a:avLst/>
          </a:prstGeom>
        </p:spPr>
      </p:pic>
    </p:spTree>
    <p:extLst>
      <p:ext uri="{BB962C8B-B14F-4D97-AF65-F5344CB8AC3E}">
        <p14:creationId xmlns:p14="http://schemas.microsoft.com/office/powerpoint/2010/main" val="3710128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175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blipFill>
          <a:blip r:embed="rId2">
            <a:alphaModFix/>
          </a:blip>
          <a:stretch>
            <a:fillRect/>
          </a:stretch>
        </a:blipFill>
        <a:effectLst/>
      </p:bgPr>
    </p:bg>
    <p:spTree>
      <p:nvGrpSpPr>
        <p:cNvPr id="1" name="Shape 20"/>
        <p:cNvGrpSpPr/>
        <p:nvPr/>
      </p:nvGrpSpPr>
      <p:grpSpPr>
        <a:xfrm>
          <a:off x="0" y="0"/>
          <a:ext cx="0" cy="0"/>
          <a:chOff x="0" y="0"/>
          <a:chExt cx="0" cy="0"/>
        </a:xfrm>
      </p:grpSpPr>
      <p:cxnSp>
        <p:nvCxnSpPr>
          <p:cNvPr id="21" name="Google Shape;21;p4"/>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480750" y="1764950"/>
            <a:ext cx="8222100" cy="907500"/>
          </a:xfrm>
          <a:prstGeom prst="rect">
            <a:avLst/>
          </a:prstGeom>
          <a:solidFill>
            <a:srgbClr val="FFBF0B"/>
          </a:solidFill>
        </p:spPr>
        <p:txBody>
          <a:bodyPr spcFirstLastPara="1" wrap="square" lIns="91425" tIns="91425" rIns="91425" bIns="91425" anchor="b" anchorCtr="0">
            <a:normAutofit/>
          </a:bodyPr>
          <a:lstStyle>
            <a:lvl1pPr lvl="0" algn="ctr" rtl="0">
              <a:spcBef>
                <a:spcPts val="0"/>
              </a:spcBef>
              <a:spcAft>
                <a:spcPts val="0"/>
              </a:spcAft>
              <a:buClr>
                <a:srgbClr val="2D2D2B"/>
              </a:buClr>
              <a:buSzPts val="4600"/>
              <a:buNone/>
              <a:defRPr sz="4600" b="1">
                <a:solidFill>
                  <a:srgbClr val="2D2D2B"/>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pic>
        <p:nvPicPr>
          <p:cNvPr id="24" name="Google Shape;24;p4"/>
          <p:cNvPicPr preferRelativeResize="0"/>
          <p:nvPr/>
        </p:nvPicPr>
        <p:blipFill rotWithShape="1">
          <a:blip r:embed="rId3">
            <a:alphaModFix/>
          </a:blip>
          <a:srcRect l="21961" t="34836" r="21770" b="35263"/>
          <a:stretch/>
        </p:blipFill>
        <p:spPr>
          <a:xfrm>
            <a:off x="480750" y="353450"/>
            <a:ext cx="1360700" cy="4822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1 1 1">
  <p:cSld name="SECTION_HEADER_1_1_1">
    <p:bg>
      <p:bgPr>
        <a:blipFill>
          <a:blip r:embed="rId2">
            <a:alphaModFix/>
          </a:blip>
          <a:stretch>
            <a:fillRect/>
          </a:stretch>
        </a:blipFill>
        <a:effectLst/>
      </p:bgPr>
    </p:bg>
    <p:spTree>
      <p:nvGrpSpPr>
        <p:cNvPr id="1" name="Shape 30"/>
        <p:cNvGrpSpPr/>
        <p:nvPr/>
      </p:nvGrpSpPr>
      <p:grpSpPr>
        <a:xfrm>
          <a:off x="0" y="0"/>
          <a:ext cx="0" cy="0"/>
          <a:chOff x="0" y="0"/>
          <a:chExt cx="0" cy="0"/>
        </a:xfrm>
      </p:grpSpPr>
      <p:cxnSp>
        <p:nvCxnSpPr>
          <p:cNvPr id="31" name="Google Shape;31;p6"/>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32" name="Google Shape;32;p6"/>
          <p:cNvSpPr txBox="1">
            <a:spLocks noGrp="1"/>
          </p:cNvSpPr>
          <p:nvPr>
            <p:ph type="title"/>
          </p:nvPr>
        </p:nvSpPr>
        <p:spPr>
          <a:xfrm>
            <a:off x="480750" y="1764950"/>
            <a:ext cx="8222100" cy="907500"/>
          </a:xfrm>
          <a:prstGeom prst="rect">
            <a:avLst/>
          </a:prstGeom>
          <a:solidFill>
            <a:srgbClr val="FFBF0B"/>
          </a:solidFill>
        </p:spPr>
        <p:txBody>
          <a:bodyPr spcFirstLastPara="1" wrap="square" lIns="91425" tIns="91425" rIns="91425" bIns="91425" anchor="b" anchorCtr="0">
            <a:normAutofit/>
          </a:bodyPr>
          <a:lstStyle>
            <a:lvl1pPr lvl="0" algn="ctr" rtl="0">
              <a:spcBef>
                <a:spcPts val="0"/>
              </a:spcBef>
              <a:spcAft>
                <a:spcPts val="0"/>
              </a:spcAft>
              <a:buClr>
                <a:srgbClr val="2D2D2B"/>
              </a:buClr>
              <a:buSzPts val="4600"/>
              <a:buNone/>
              <a:defRPr sz="4600" b="1">
                <a:solidFill>
                  <a:srgbClr val="2D2D2B"/>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pic>
        <p:nvPicPr>
          <p:cNvPr id="34" name="Google Shape;34;p6"/>
          <p:cNvPicPr preferRelativeResize="0"/>
          <p:nvPr/>
        </p:nvPicPr>
        <p:blipFill rotWithShape="1">
          <a:blip r:embed="rId3">
            <a:alphaModFix/>
          </a:blip>
          <a:srcRect l="21961" t="34836" r="21770" b="35263"/>
          <a:stretch/>
        </p:blipFill>
        <p:spPr>
          <a:xfrm>
            <a:off x="480750" y="353450"/>
            <a:ext cx="1360700" cy="4822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0"/>
        <p:cNvGrpSpPr/>
        <p:nvPr/>
      </p:nvGrpSpPr>
      <p:grpSpPr>
        <a:xfrm>
          <a:off x="0" y="0"/>
          <a:ext cx="0" cy="0"/>
          <a:chOff x="0" y="0"/>
          <a:chExt cx="0" cy="0"/>
        </a:xfrm>
      </p:grpSpPr>
      <p:cxnSp>
        <p:nvCxnSpPr>
          <p:cNvPr id="41" name="Google Shape;41;p8"/>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42" name="Google Shape;42;p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3" name="Google Shape;43;p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5"/>
        <p:cNvGrpSpPr/>
        <p:nvPr/>
      </p:nvGrpSpPr>
      <p:grpSpPr>
        <a:xfrm>
          <a:off x="0" y="0"/>
          <a:ext cx="0" cy="0"/>
          <a:chOff x="0" y="0"/>
          <a:chExt cx="0" cy="0"/>
        </a:xfrm>
      </p:grpSpPr>
      <p:cxnSp>
        <p:nvCxnSpPr>
          <p:cNvPr id="46" name="Google Shape;46;p9"/>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47" name="Google Shape;47;p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8" name="Google Shape;48;p9"/>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9"/>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0" name="Google Shape;5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1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4"/>
        <p:cNvGrpSpPr/>
        <p:nvPr/>
      </p:nvGrpSpPr>
      <p:grpSpPr>
        <a:xfrm>
          <a:off x="0" y="0"/>
          <a:ext cx="0" cy="0"/>
          <a:chOff x="0" y="0"/>
          <a:chExt cx="0" cy="0"/>
        </a:xfrm>
      </p:grpSpPr>
      <p:cxnSp>
        <p:nvCxnSpPr>
          <p:cNvPr id="55" name="Google Shape;55;p11"/>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56" name="Google Shape;56;p11"/>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7" name="Google Shape;57;p11"/>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9"/>
        <p:cNvGrpSpPr/>
        <p:nvPr/>
      </p:nvGrpSpPr>
      <p:grpSpPr>
        <a:xfrm>
          <a:off x="0" y="0"/>
          <a:ext cx="0" cy="0"/>
          <a:chOff x="0" y="0"/>
          <a:chExt cx="0" cy="0"/>
        </a:xfrm>
      </p:grpSpPr>
      <p:sp>
        <p:nvSpPr>
          <p:cNvPr id="70" name="Google Shape;70;p14"/>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71" name="Google Shape;71;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2"/>
        <p:cNvGrpSpPr/>
        <p:nvPr/>
      </p:nvGrpSpPr>
      <p:grpSpPr>
        <a:xfrm>
          <a:off x="0" y="0"/>
          <a:ext cx="0" cy="0"/>
          <a:chOff x="0" y="0"/>
          <a:chExt cx="0" cy="0"/>
        </a:xfrm>
      </p:grpSpPr>
      <p:sp>
        <p:nvSpPr>
          <p:cNvPr id="73" name="Google Shape;73;p15"/>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5"/>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75" name="Google Shape;75;p15"/>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76" name="Google Shape;76;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None/>
              <a:defRPr sz="3000" b="1">
                <a:solidFill>
                  <a:schemeClr val="dk1"/>
                </a:solidFill>
              </a:defRPr>
            </a:lvl1pPr>
            <a:lvl2pPr lvl="1">
              <a:spcBef>
                <a:spcPts val="0"/>
              </a:spcBef>
              <a:spcAft>
                <a:spcPts val="0"/>
              </a:spcAft>
              <a:buClr>
                <a:schemeClr val="dk1"/>
              </a:buClr>
              <a:buSzPts val="3000"/>
              <a:buNone/>
              <a:defRPr sz="3000">
                <a:solidFill>
                  <a:schemeClr val="dk1"/>
                </a:solidFill>
              </a:defRPr>
            </a:lvl2pPr>
            <a:lvl3pPr lvl="2">
              <a:spcBef>
                <a:spcPts val="0"/>
              </a:spcBef>
              <a:spcAft>
                <a:spcPts val="0"/>
              </a:spcAft>
              <a:buClr>
                <a:schemeClr val="dk1"/>
              </a:buClr>
              <a:buSzPts val="3000"/>
              <a:buNone/>
              <a:defRPr sz="3000">
                <a:solidFill>
                  <a:schemeClr val="dk1"/>
                </a:solidFill>
              </a:defRPr>
            </a:lvl3pPr>
            <a:lvl4pPr lvl="3">
              <a:spcBef>
                <a:spcPts val="0"/>
              </a:spcBef>
              <a:spcAft>
                <a:spcPts val="0"/>
              </a:spcAft>
              <a:buClr>
                <a:schemeClr val="dk1"/>
              </a:buClr>
              <a:buSzPts val="3000"/>
              <a:buNone/>
              <a:defRPr sz="3000">
                <a:solidFill>
                  <a:schemeClr val="dk1"/>
                </a:solidFill>
              </a:defRPr>
            </a:lvl4pPr>
            <a:lvl5pPr lvl="4">
              <a:spcBef>
                <a:spcPts val="0"/>
              </a:spcBef>
              <a:spcAft>
                <a:spcPts val="0"/>
              </a:spcAft>
              <a:buClr>
                <a:schemeClr val="dk1"/>
              </a:buClr>
              <a:buSzPts val="3000"/>
              <a:buNone/>
              <a:defRPr sz="3000">
                <a:solidFill>
                  <a:schemeClr val="dk1"/>
                </a:solidFill>
              </a:defRPr>
            </a:lvl5pPr>
            <a:lvl6pPr lvl="5">
              <a:spcBef>
                <a:spcPts val="0"/>
              </a:spcBef>
              <a:spcAft>
                <a:spcPts val="0"/>
              </a:spcAft>
              <a:buClr>
                <a:schemeClr val="dk1"/>
              </a:buClr>
              <a:buSzPts val="3000"/>
              <a:buNone/>
              <a:defRPr sz="3000">
                <a:solidFill>
                  <a:schemeClr val="dk1"/>
                </a:solidFill>
              </a:defRPr>
            </a:lvl6pPr>
            <a:lvl7pPr lvl="6">
              <a:spcBef>
                <a:spcPts val="0"/>
              </a:spcBef>
              <a:spcAft>
                <a:spcPts val="0"/>
              </a:spcAft>
              <a:buClr>
                <a:schemeClr val="dk1"/>
              </a:buClr>
              <a:buSzPts val="3000"/>
              <a:buNone/>
              <a:defRPr sz="3000">
                <a:solidFill>
                  <a:schemeClr val="dk1"/>
                </a:solidFill>
              </a:defRPr>
            </a:lvl7pPr>
            <a:lvl8pPr lvl="7">
              <a:spcBef>
                <a:spcPts val="0"/>
              </a:spcBef>
              <a:spcAft>
                <a:spcPts val="0"/>
              </a:spcAft>
              <a:buClr>
                <a:schemeClr val="dk1"/>
              </a:buClr>
              <a:buSzPts val="3000"/>
              <a:buNone/>
              <a:defRPr sz="3000">
                <a:solidFill>
                  <a:schemeClr val="dk1"/>
                </a:solidFill>
              </a:defRPr>
            </a:lvl8pPr>
            <a:lvl9pPr lvl="8">
              <a:spcBef>
                <a:spcPts val="0"/>
              </a:spcBef>
              <a:spcAft>
                <a:spcPts val="0"/>
              </a:spcAft>
              <a:buClr>
                <a:schemeClr val="dk1"/>
              </a:buClr>
              <a:buSzPts val="3000"/>
              <a:buNone/>
              <a:defRPr sz="3000">
                <a:solidFill>
                  <a:schemeClr val="dk1"/>
                </a:solidFill>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Char char="●"/>
              <a:defRPr sz="1800">
                <a:solidFill>
                  <a:schemeClr val="dk1"/>
                </a:solidFill>
              </a:defRPr>
            </a:lvl1pPr>
            <a:lvl2pPr marL="914400" lvl="1" indent="-317500">
              <a:lnSpc>
                <a:spcPct val="115000"/>
              </a:lnSpc>
              <a:spcBef>
                <a:spcPts val="0"/>
              </a:spcBef>
              <a:spcAft>
                <a:spcPts val="0"/>
              </a:spcAft>
              <a:buClr>
                <a:schemeClr val="dk1"/>
              </a:buClr>
              <a:buSzPts val="1400"/>
              <a:buChar char="○"/>
              <a:defRPr>
                <a:solidFill>
                  <a:schemeClr val="dk1"/>
                </a:solidFill>
              </a:defRPr>
            </a:lvl2pPr>
            <a:lvl3pPr marL="1371600" lvl="2" indent="-317500">
              <a:lnSpc>
                <a:spcPct val="115000"/>
              </a:lnSpc>
              <a:spcBef>
                <a:spcPts val="0"/>
              </a:spcBef>
              <a:spcAft>
                <a:spcPts val="0"/>
              </a:spcAft>
              <a:buClr>
                <a:schemeClr val="dk1"/>
              </a:buClr>
              <a:buSzPts val="1400"/>
              <a:buChar char="■"/>
              <a:defRPr>
                <a:solidFill>
                  <a:schemeClr val="dk1"/>
                </a:solidFill>
              </a:defRPr>
            </a:lvl3pPr>
            <a:lvl4pPr marL="1828800" lvl="3" indent="-317500">
              <a:lnSpc>
                <a:spcPct val="115000"/>
              </a:lnSpc>
              <a:spcBef>
                <a:spcPts val="0"/>
              </a:spcBef>
              <a:spcAft>
                <a:spcPts val="0"/>
              </a:spcAft>
              <a:buClr>
                <a:schemeClr val="dk1"/>
              </a:buClr>
              <a:buSzPts val="1400"/>
              <a:buChar char="●"/>
              <a:defRPr>
                <a:solidFill>
                  <a:schemeClr val="dk1"/>
                </a:solidFill>
              </a:defRPr>
            </a:lvl4pPr>
            <a:lvl5pPr marL="2286000" lvl="4" indent="-317500">
              <a:lnSpc>
                <a:spcPct val="115000"/>
              </a:lnSpc>
              <a:spcBef>
                <a:spcPts val="0"/>
              </a:spcBef>
              <a:spcAft>
                <a:spcPts val="0"/>
              </a:spcAft>
              <a:buClr>
                <a:schemeClr val="dk1"/>
              </a:buClr>
              <a:buSzPts val="1400"/>
              <a:buChar char="○"/>
              <a:defRPr>
                <a:solidFill>
                  <a:schemeClr val="dk1"/>
                </a:solidFill>
              </a:defRPr>
            </a:lvl5pPr>
            <a:lvl6pPr marL="2743200" lvl="5" indent="-317500">
              <a:lnSpc>
                <a:spcPct val="115000"/>
              </a:lnSpc>
              <a:spcBef>
                <a:spcPts val="0"/>
              </a:spcBef>
              <a:spcAft>
                <a:spcPts val="0"/>
              </a:spcAft>
              <a:buClr>
                <a:schemeClr val="dk1"/>
              </a:buClr>
              <a:buSzPts val="1400"/>
              <a:buChar char="■"/>
              <a:defRPr>
                <a:solidFill>
                  <a:schemeClr val="dk1"/>
                </a:solidFill>
              </a:defRPr>
            </a:lvl6pPr>
            <a:lvl7pPr marL="3200400" lvl="6" indent="-317500">
              <a:lnSpc>
                <a:spcPct val="115000"/>
              </a:lnSpc>
              <a:spcBef>
                <a:spcPts val="0"/>
              </a:spcBef>
              <a:spcAft>
                <a:spcPts val="0"/>
              </a:spcAft>
              <a:buClr>
                <a:schemeClr val="dk1"/>
              </a:buClr>
              <a:buSzPts val="1400"/>
              <a:buChar char="●"/>
              <a:defRPr>
                <a:solidFill>
                  <a:schemeClr val="dk1"/>
                </a:solidFill>
              </a:defRPr>
            </a:lvl7pPr>
            <a:lvl8pPr marL="3657600" lvl="7" indent="-317500">
              <a:lnSpc>
                <a:spcPct val="115000"/>
              </a:lnSpc>
              <a:spcBef>
                <a:spcPts val="0"/>
              </a:spcBef>
              <a:spcAft>
                <a:spcPts val="0"/>
              </a:spcAft>
              <a:buClr>
                <a:schemeClr val="dk1"/>
              </a:buClr>
              <a:buSzPts val="1400"/>
              <a:buChar char="○"/>
              <a:defRPr>
                <a:solidFill>
                  <a:schemeClr val="dk1"/>
                </a:solidFill>
              </a:defRPr>
            </a:lvl8pPr>
            <a:lvl9pPr marL="4114800" lvl="8" indent="-317500">
              <a:lnSpc>
                <a:spcPct val="115000"/>
              </a:lnSpc>
              <a:spcBef>
                <a:spcPts val="0"/>
              </a:spcBef>
              <a:spcAft>
                <a:spcPts val="0"/>
              </a:spcAft>
              <a:buClr>
                <a:schemeClr val="dk1"/>
              </a:buClr>
              <a:buSzPts val="1400"/>
              <a:buChar char="■"/>
              <a:defRPr>
                <a:solidFill>
                  <a:schemeClr val="dk1"/>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6" r:id="rId6"/>
    <p:sldLayoutId id="2147483657" r:id="rId7"/>
    <p:sldLayoutId id="2147483660" r:id="rId8"/>
    <p:sldLayoutId id="2147483661" r:id="rId9"/>
    <p:sldLayoutId id="2147483664"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722494"/>
            <a:ext cx="7886700" cy="726497"/>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p:cNvSpPr>
            <a:spLocks noGrp="1"/>
          </p:cNvSpPr>
          <p:nvPr>
            <p:ph type="body" idx="1"/>
          </p:nvPr>
        </p:nvSpPr>
        <p:spPr>
          <a:xfrm>
            <a:off x="628650" y="1581895"/>
            <a:ext cx="7886700" cy="3050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429534709"/>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Lst>
  <p:txStyles>
    <p:titleStyle>
      <a:lvl1pPr algn="l" defTabSz="685800" rtl="0" eaLnBrk="1" latinLnBrk="0" hangingPunct="1">
        <a:lnSpc>
          <a:spcPct val="90000"/>
        </a:lnSpc>
        <a:spcBef>
          <a:spcPct val="0"/>
        </a:spcBef>
        <a:buNone/>
        <a:defRPr sz="3300" b="1" kern="1200">
          <a:solidFill>
            <a:schemeClr val="tx1"/>
          </a:solidFill>
          <a:latin typeface="Arial" panose="020B0604020202020204" pitchFamily="34" charset="0"/>
          <a:ea typeface="Sharp Sans No1 Extrabold" pitchFamily="50" charset="0"/>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Arial" panose="020B0604020202020204" pitchFamily="34" charset="0"/>
          <a:ea typeface="Sharp Sans No1 Semibold" pitchFamily="50" charset="0"/>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Arial" panose="020B0604020202020204" pitchFamily="34" charset="0"/>
          <a:ea typeface="Sharp Sans No1 Book" pitchFamily="50" charset="0"/>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050" kern="1200">
          <a:solidFill>
            <a:srgbClr val="666666"/>
          </a:solidFill>
          <a:latin typeface="Graphik Regular" panose="020B0503030202060203" pitchFamily="34" charset="0"/>
          <a:ea typeface="Sharp Sans No1 Book" pitchFamily="50" charset="0"/>
          <a:cs typeface="Sharp Sans No1 Book" pitchFamily="50"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Sharp Sans No1 Book" pitchFamily="50" charset="0"/>
          <a:ea typeface="Sharp Sans No1 Book" pitchFamily="50" charset="0"/>
          <a:cs typeface="Sharp Sans No1 Book" pitchFamily="50"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Sharp Sans No1 Book" pitchFamily="50" charset="0"/>
          <a:ea typeface="Sharp Sans No1 Book" pitchFamily="50" charset="0"/>
          <a:cs typeface="Sharp Sans No1 Book" pitchFamily="50"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4.xml"/><Relationship Id="rId1" Type="http://schemas.openxmlformats.org/officeDocument/2006/relationships/video" Target="https://www.youtube.com/embed/mUh4Yh4VrfU?feature=oembe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818606" y="1067786"/>
            <a:ext cx="7201988" cy="1381501"/>
          </a:xfrm>
        </p:spPr>
        <p:txBody>
          <a:bodyPr/>
          <a:lstStyle/>
          <a:p>
            <a:r>
              <a:rPr lang="en-GB" dirty="0"/>
              <a:t>Managing Project and Teams</a:t>
            </a:r>
            <a:endParaRPr lang="en-GB" dirty="0">
              <a:latin typeface="Arial" panose="020B0604020202020204" pitchFamily="34" charset="0"/>
              <a:cs typeface="Arial" panose="020B0604020202020204" pitchFamily="34" charset="0"/>
            </a:endParaRPr>
          </a:p>
        </p:txBody>
      </p:sp>
      <p:sp>
        <p:nvSpPr>
          <p:cNvPr id="6" name="Subtitle 5"/>
          <p:cNvSpPr>
            <a:spLocks noGrp="1"/>
          </p:cNvSpPr>
          <p:nvPr>
            <p:ph type="subTitle" idx="1"/>
          </p:nvPr>
        </p:nvSpPr>
        <p:spPr>
          <a:xfrm>
            <a:off x="1359454" y="2554426"/>
            <a:ext cx="6791769" cy="1241822"/>
          </a:xfrm>
        </p:spPr>
        <p:txBody>
          <a:bodyPr>
            <a:normAutofit/>
          </a:bodyPr>
          <a:lstStyle/>
          <a:p>
            <a:endParaRPr lang="en-GB" dirty="0">
              <a:latin typeface="Arial" panose="020B0604020202020204" pitchFamily="34" charset="0"/>
              <a:cs typeface="Arial" panose="020B0604020202020204" pitchFamily="34" charset="0"/>
            </a:endParaRPr>
          </a:p>
          <a:p>
            <a:endParaRPr lang="en-GB" dirty="0"/>
          </a:p>
          <a:p>
            <a:r>
              <a:rPr lang="en-GB" dirty="0">
                <a:latin typeface="Arial" panose="020B0604020202020204" pitchFamily="34" charset="0"/>
                <a:cs typeface="Arial" panose="020B0604020202020204" pitchFamily="34" charset="0"/>
              </a:rPr>
              <a:t>Lecture 8: </a:t>
            </a:r>
            <a:r>
              <a:rPr lang="en-GB" dirty="0"/>
              <a:t>Project Metrics and Performance Measurement in Teams</a:t>
            </a:r>
          </a:p>
        </p:txBody>
      </p:sp>
      <p:sp>
        <p:nvSpPr>
          <p:cNvPr id="8" name="Date Placeholder 7"/>
          <p:cNvSpPr>
            <a:spLocks noGrp="1"/>
          </p:cNvSpPr>
          <p:nvPr>
            <p:ph type="dt" sz="half" idx="10"/>
          </p:nvPr>
        </p:nvSpPr>
        <p:spPr/>
        <p:txBody>
          <a:bodyPr/>
          <a:lstStyle/>
          <a:p>
            <a:pPr defTabSz="342900" fontAlgn="base">
              <a:spcBef>
                <a:spcPct val="0"/>
              </a:spcBef>
              <a:spcAft>
                <a:spcPct val="0"/>
              </a:spcAft>
              <a:buClrTx/>
            </a:pPr>
            <a:fld id="{A267F8E3-7E6B-4328-BCB9-B2E63CA151E3}" type="datetime4">
              <a:rPr lang="en-GB" kern="1200">
                <a:solidFill>
                  <a:srgbClr val="FFFFFF"/>
                </a:solidFill>
              </a:rPr>
              <a:pPr defTabSz="342900" fontAlgn="base">
                <a:spcBef>
                  <a:spcPct val="0"/>
                </a:spcBef>
                <a:spcAft>
                  <a:spcPct val="0"/>
                </a:spcAft>
                <a:buClrTx/>
              </a:pPr>
              <a:t>15 February 2024</a:t>
            </a:fld>
            <a:endParaRPr lang="en-GB" kern="1200" dirty="0">
              <a:solidFill>
                <a:srgbClr val="FFFFFF"/>
              </a:solidFill>
            </a:endParaRPr>
          </a:p>
        </p:txBody>
      </p:sp>
      <p:sp>
        <p:nvSpPr>
          <p:cNvPr id="9" name="Footer Placeholder 8"/>
          <p:cNvSpPr>
            <a:spLocks noGrp="1"/>
          </p:cNvSpPr>
          <p:nvPr>
            <p:ph type="ftr" sz="quarter" idx="11"/>
          </p:nvPr>
        </p:nvSpPr>
        <p:spPr/>
        <p:txBody>
          <a:bodyPr/>
          <a:lstStyle/>
          <a:p>
            <a:pPr defTabSz="342900" fontAlgn="base">
              <a:spcBef>
                <a:spcPct val="0"/>
              </a:spcBef>
              <a:spcAft>
                <a:spcPct val="0"/>
              </a:spcAft>
              <a:buClrTx/>
            </a:pPr>
            <a:r>
              <a:rPr lang="en-GB" kern="1200" dirty="0">
                <a:solidFill>
                  <a:srgbClr val="FFFFFF"/>
                </a:solidFill>
              </a:rPr>
              <a:t>University of Suffolk</a:t>
            </a:r>
          </a:p>
        </p:txBody>
      </p:sp>
    </p:spTree>
    <p:extLst>
      <p:ext uri="{BB962C8B-B14F-4D97-AF65-F5344CB8AC3E}">
        <p14:creationId xmlns:p14="http://schemas.microsoft.com/office/powerpoint/2010/main" val="2928406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610D919-319C-73A3-F76D-AAAB5C21473C}"/>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1C4D8A53-6E2F-1EA3-7749-F4591356027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dirty="0"/>
          </a:p>
        </p:txBody>
      </p:sp>
      <p:pic>
        <p:nvPicPr>
          <p:cNvPr id="5" name="Online Media 4" title="Performance metrics for software development teams">
            <a:hlinkClick r:id="" action="ppaction://media"/>
            <a:extLst>
              <a:ext uri="{FF2B5EF4-FFF2-40B4-BE49-F238E27FC236}">
                <a16:creationId xmlns:a16="http://schemas.microsoft.com/office/drawing/2014/main" id="{EC69C74B-0BB4-85C4-D19B-6EA0AE20E297}"/>
              </a:ext>
            </a:extLst>
          </p:cNvPr>
          <p:cNvPicPr>
            <a:picLocks noRot="1" noChangeAspect="1"/>
          </p:cNvPicPr>
          <p:nvPr>
            <a:videoFile r:link="rId1"/>
          </p:nvPr>
        </p:nvPicPr>
        <p:blipFill>
          <a:blip r:embed="rId3"/>
          <a:stretch>
            <a:fillRect/>
          </a:stretch>
        </p:blipFill>
        <p:spPr>
          <a:xfrm>
            <a:off x="3280578" y="2571750"/>
            <a:ext cx="2454585" cy="1386840"/>
          </a:xfrm>
          <a:prstGeom prst="rect">
            <a:avLst/>
          </a:prstGeom>
        </p:spPr>
      </p:pic>
      <p:sp>
        <p:nvSpPr>
          <p:cNvPr id="6" name="Title 1">
            <a:extLst>
              <a:ext uri="{FF2B5EF4-FFF2-40B4-BE49-F238E27FC236}">
                <a16:creationId xmlns:a16="http://schemas.microsoft.com/office/drawing/2014/main" id="{C933AC2F-FFE3-BED7-D69D-DD927B93320F}"/>
              </a:ext>
            </a:extLst>
          </p:cNvPr>
          <p:cNvSpPr>
            <a:spLocks noGrp="1"/>
          </p:cNvSpPr>
          <p:nvPr>
            <p:ph type="title"/>
          </p:nvPr>
        </p:nvSpPr>
        <p:spPr>
          <a:xfrm>
            <a:off x="387900" y="458025"/>
            <a:ext cx="8368200" cy="686100"/>
          </a:xfrm>
        </p:spPr>
        <p:txBody>
          <a:bodyPr>
            <a:normAutofit/>
          </a:bodyPr>
          <a:lstStyle/>
          <a:p>
            <a:r>
              <a:rPr lang="en-GB" sz="2600" dirty="0">
                <a:solidFill>
                  <a:schemeClr val="accent5"/>
                </a:solidFill>
              </a:rPr>
              <a:t>Performance Metrics in Software Engineering</a:t>
            </a:r>
          </a:p>
        </p:txBody>
      </p:sp>
    </p:spTree>
    <p:extLst>
      <p:ext uri="{BB962C8B-B14F-4D97-AF65-F5344CB8AC3E}">
        <p14:creationId xmlns:p14="http://schemas.microsoft.com/office/powerpoint/2010/main" val="318307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2C370-1CFF-0478-5E1A-66E42666E08A}"/>
              </a:ext>
            </a:extLst>
          </p:cNvPr>
          <p:cNvSpPr>
            <a:spLocks noGrp="1"/>
          </p:cNvSpPr>
          <p:nvPr>
            <p:ph type="title"/>
          </p:nvPr>
        </p:nvSpPr>
        <p:spPr/>
        <p:txBody>
          <a:bodyPr>
            <a:normAutofit/>
          </a:bodyPr>
          <a:lstStyle/>
          <a:p>
            <a:r>
              <a:rPr lang="en-GB" sz="2900" dirty="0">
                <a:solidFill>
                  <a:schemeClr val="accent5"/>
                </a:solidFill>
              </a:rPr>
              <a:t>Classification of Software Metrics</a:t>
            </a:r>
            <a:r>
              <a:rPr lang="en-GB" b="1" i="0" dirty="0">
                <a:solidFill>
                  <a:srgbClr val="273239"/>
                </a:solidFill>
                <a:effectLst/>
                <a:latin typeface="Nunito" pitchFamily="2" charset="0"/>
              </a:rPr>
              <a:t> </a:t>
            </a:r>
            <a:endParaRPr lang="en-GB" dirty="0"/>
          </a:p>
        </p:txBody>
      </p:sp>
      <p:sp>
        <p:nvSpPr>
          <p:cNvPr id="4" name="Slide Number Placeholder 3">
            <a:extLst>
              <a:ext uri="{FF2B5EF4-FFF2-40B4-BE49-F238E27FC236}">
                <a16:creationId xmlns:a16="http://schemas.microsoft.com/office/drawing/2014/main" id="{7E6F5DC7-22CE-C8F0-F18B-96487D8931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dirty="0"/>
          </a:p>
        </p:txBody>
      </p:sp>
      <p:graphicFrame>
        <p:nvGraphicFramePr>
          <p:cNvPr id="5" name="Table 5">
            <a:extLst>
              <a:ext uri="{FF2B5EF4-FFF2-40B4-BE49-F238E27FC236}">
                <a16:creationId xmlns:a16="http://schemas.microsoft.com/office/drawing/2014/main" id="{6E39CA0B-9C9F-41B4-3E17-675E61AF67CD}"/>
              </a:ext>
            </a:extLst>
          </p:cNvPr>
          <p:cNvGraphicFramePr>
            <a:graphicFrameLocks noGrp="1"/>
          </p:cNvGraphicFramePr>
          <p:nvPr>
            <p:extLst>
              <p:ext uri="{D42A27DB-BD31-4B8C-83A1-F6EECF244321}">
                <p14:modId xmlns:p14="http://schemas.microsoft.com/office/powerpoint/2010/main" val="3760172384"/>
              </p:ext>
            </p:extLst>
          </p:nvPr>
        </p:nvGraphicFramePr>
        <p:xfrm>
          <a:off x="510540" y="1341120"/>
          <a:ext cx="7679978" cy="2951931"/>
        </p:xfrm>
        <a:graphic>
          <a:graphicData uri="http://schemas.openxmlformats.org/drawingml/2006/table">
            <a:tbl>
              <a:tblPr firstRow="1" bandRow="1">
                <a:tableStyleId>{5C22544A-7EE6-4342-B048-85BDC9FD1C3A}</a:tableStyleId>
              </a:tblPr>
              <a:tblGrid>
                <a:gridCol w="1818976">
                  <a:extLst>
                    <a:ext uri="{9D8B030D-6E8A-4147-A177-3AD203B41FA5}">
                      <a16:colId xmlns:a16="http://schemas.microsoft.com/office/drawing/2014/main" val="3475560953"/>
                    </a:ext>
                  </a:extLst>
                </a:gridCol>
                <a:gridCol w="5861002">
                  <a:extLst>
                    <a:ext uri="{9D8B030D-6E8A-4147-A177-3AD203B41FA5}">
                      <a16:colId xmlns:a16="http://schemas.microsoft.com/office/drawing/2014/main" val="2479307066"/>
                    </a:ext>
                  </a:extLst>
                </a:gridCol>
              </a:tblGrid>
              <a:tr h="393951">
                <a:tc>
                  <a:txBody>
                    <a:bodyPr/>
                    <a:lstStyle/>
                    <a:p>
                      <a:r>
                        <a:rPr lang="en-GB" dirty="0"/>
                        <a:t>Software Metric</a:t>
                      </a:r>
                    </a:p>
                  </a:txBody>
                  <a:tcPr/>
                </a:tc>
                <a:tc>
                  <a:txBody>
                    <a:bodyPr/>
                    <a:lstStyle/>
                    <a:p>
                      <a:endParaRPr lang="en-GB" dirty="0"/>
                    </a:p>
                  </a:txBody>
                  <a:tcPr/>
                </a:tc>
                <a:extLst>
                  <a:ext uri="{0D108BD9-81ED-4DB2-BD59-A6C34878D82A}">
                    <a16:rowId xmlns:a16="http://schemas.microsoft.com/office/drawing/2014/main" val="729715933"/>
                  </a:ext>
                </a:extLst>
              </a:tr>
              <a:tr h="777108">
                <a:tc>
                  <a:txBody>
                    <a:bodyPr/>
                    <a:lstStyle/>
                    <a:p>
                      <a:r>
                        <a:rPr lang="en-GB" sz="1400" b="1" i="0" u="none" strike="noStrike" cap="none" dirty="0">
                          <a:solidFill>
                            <a:schemeClr val="bg1"/>
                          </a:solidFill>
                          <a:effectLst/>
                          <a:latin typeface="+mn-lt"/>
                          <a:ea typeface="+mn-ea"/>
                          <a:cs typeface="+mn-cs"/>
                          <a:sym typeface="Arial"/>
                        </a:rPr>
                        <a:t>Product Metrics</a:t>
                      </a:r>
                      <a:endParaRPr lang="en-GB" dirty="0">
                        <a:solidFill>
                          <a:schemeClr val="bg1"/>
                        </a:solidFill>
                      </a:endParaRPr>
                    </a:p>
                  </a:txBody>
                  <a:tcPr/>
                </a:tc>
                <a:tc>
                  <a:txBody>
                    <a:bodyPr/>
                    <a:lstStyle/>
                    <a:p>
                      <a:pPr algn="just"/>
                      <a:r>
                        <a:rPr lang="en-GB" sz="1400" b="0" i="0" u="none" strike="noStrike" cap="none" dirty="0">
                          <a:solidFill>
                            <a:schemeClr val="bg1"/>
                          </a:solidFill>
                          <a:effectLst/>
                          <a:latin typeface="+mn-lt"/>
                          <a:ea typeface="+mn-ea"/>
                          <a:cs typeface="+mn-cs"/>
                          <a:sym typeface="Arial"/>
                        </a:rPr>
                        <a:t>Used to evaluate the state of the product, tracing risks and undercover prospective problem areas. Examples-lines of code, code coverage, defect density, and code maintainability index</a:t>
                      </a:r>
                    </a:p>
                  </a:txBody>
                  <a:tcPr/>
                </a:tc>
                <a:extLst>
                  <a:ext uri="{0D108BD9-81ED-4DB2-BD59-A6C34878D82A}">
                    <a16:rowId xmlns:a16="http://schemas.microsoft.com/office/drawing/2014/main" val="2755847543"/>
                  </a:ext>
                </a:extLst>
              </a:tr>
              <a:tr h="777108">
                <a:tc>
                  <a:txBody>
                    <a:bodyPr/>
                    <a:lstStyle/>
                    <a:p>
                      <a:r>
                        <a:rPr lang="en-GB" sz="1400" b="1" i="0" u="none" strike="noStrike" cap="none" dirty="0">
                          <a:solidFill>
                            <a:schemeClr val="bg1"/>
                          </a:solidFill>
                          <a:effectLst/>
                          <a:latin typeface="+mn-lt"/>
                          <a:ea typeface="+mn-ea"/>
                          <a:cs typeface="+mn-cs"/>
                          <a:sym typeface="Arial"/>
                        </a:rPr>
                        <a:t>Process Metrics</a:t>
                      </a:r>
                      <a:endParaRPr lang="en-GB" dirty="0">
                        <a:solidFill>
                          <a:schemeClr val="bg1"/>
                        </a:solidFill>
                      </a:endParaRPr>
                    </a:p>
                  </a:txBody>
                  <a:tcPr/>
                </a:tc>
                <a:tc>
                  <a:txBody>
                    <a:bodyPr/>
                    <a:lstStyle/>
                    <a:p>
                      <a:r>
                        <a:rPr lang="en-GB" sz="1400" b="0" i="0" u="none" strike="noStrike" cap="none" dirty="0">
                          <a:solidFill>
                            <a:schemeClr val="bg1"/>
                          </a:solidFill>
                          <a:effectLst/>
                          <a:latin typeface="+mn-lt"/>
                          <a:ea typeface="+mn-ea"/>
                          <a:cs typeface="+mn-cs"/>
                          <a:sym typeface="Arial"/>
                        </a:rPr>
                        <a:t>These enhance the long-term process of the team or organization. Examples -effort variance, schedule variance, defect injection rate, and lead time</a:t>
                      </a:r>
                    </a:p>
                  </a:txBody>
                  <a:tcPr/>
                </a:tc>
                <a:extLst>
                  <a:ext uri="{0D108BD9-81ED-4DB2-BD59-A6C34878D82A}">
                    <a16:rowId xmlns:a16="http://schemas.microsoft.com/office/drawing/2014/main" val="1111255884"/>
                  </a:ext>
                </a:extLst>
              </a:tr>
              <a:tr h="1003764">
                <a:tc>
                  <a:txBody>
                    <a:bodyPr/>
                    <a:lstStyle/>
                    <a:p>
                      <a:r>
                        <a:rPr lang="en-GB" sz="1400" b="1" i="0" u="none" strike="noStrike" cap="none" dirty="0">
                          <a:solidFill>
                            <a:schemeClr val="bg1"/>
                          </a:solidFill>
                          <a:effectLst/>
                          <a:latin typeface="+mn-lt"/>
                          <a:ea typeface="+mn-ea"/>
                          <a:cs typeface="+mn-cs"/>
                          <a:sym typeface="Arial"/>
                        </a:rPr>
                        <a:t>Project Metrics</a:t>
                      </a:r>
                    </a:p>
                  </a:txBody>
                  <a:tcPr/>
                </a:tc>
                <a:tc>
                  <a:txBody>
                    <a:bodyPr/>
                    <a:lstStyle/>
                    <a:p>
                      <a:pPr fontAlgn="base"/>
                      <a:r>
                        <a:rPr lang="en-GB" sz="1400" b="0" i="0" u="none" strike="noStrike" cap="none" dirty="0">
                          <a:solidFill>
                            <a:schemeClr val="bg1"/>
                          </a:solidFill>
                          <a:effectLst/>
                          <a:latin typeface="+mn-lt"/>
                          <a:ea typeface="+mn-ea"/>
                          <a:cs typeface="+mn-cs"/>
                          <a:sym typeface="Arial"/>
                        </a:rPr>
                        <a:t>Describes the characteristic and execution of a project. Examples Number of software developer, Staffing patterns over the life cycle of software, Cost and schedule, Productivity</a:t>
                      </a:r>
                    </a:p>
                    <a:p>
                      <a:endParaRPr lang="en-GB" sz="1400" b="0" i="0" u="none" strike="noStrike" cap="none" dirty="0">
                        <a:solidFill>
                          <a:schemeClr val="bg1"/>
                        </a:solidFill>
                        <a:effectLst/>
                        <a:latin typeface="+mn-lt"/>
                        <a:ea typeface="+mn-ea"/>
                        <a:cs typeface="+mn-cs"/>
                        <a:sym typeface="Arial"/>
                      </a:endParaRPr>
                    </a:p>
                  </a:txBody>
                  <a:tcPr/>
                </a:tc>
                <a:extLst>
                  <a:ext uri="{0D108BD9-81ED-4DB2-BD59-A6C34878D82A}">
                    <a16:rowId xmlns:a16="http://schemas.microsoft.com/office/drawing/2014/main" val="3621335312"/>
                  </a:ext>
                </a:extLst>
              </a:tr>
            </a:tbl>
          </a:graphicData>
        </a:graphic>
      </p:graphicFrame>
    </p:spTree>
    <p:extLst>
      <p:ext uri="{BB962C8B-B14F-4D97-AF65-F5344CB8AC3E}">
        <p14:creationId xmlns:p14="http://schemas.microsoft.com/office/powerpoint/2010/main" val="1895099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E0B98-B5AB-EE46-07AF-EA010D8476C8}"/>
              </a:ext>
            </a:extLst>
          </p:cNvPr>
          <p:cNvSpPr>
            <a:spLocks noGrp="1"/>
          </p:cNvSpPr>
          <p:nvPr>
            <p:ph type="title"/>
          </p:nvPr>
        </p:nvSpPr>
        <p:spPr/>
        <p:txBody>
          <a:bodyPr/>
          <a:lstStyle/>
          <a:p>
            <a:r>
              <a:rPr lang="en-GB" sz="2900" dirty="0">
                <a:solidFill>
                  <a:schemeClr val="accent5"/>
                </a:solidFill>
              </a:rPr>
              <a:t>Software performance measurement metrics</a:t>
            </a:r>
          </a:p>
        </p:txBody>
      </p:sp>
      <p:sp>
        <p:nvSpPr>
          <p:cNvPr id="3" name="Text Placeholder 2">
            <a:extLst>
              <a:ext uri="{FF2B5EF4-FFF2-40B4-BE49-F238E27FC236}">
                <a16:creationId xmlns:a16="http://schemas.microsoft.com/office/drawing/2014/main" id="{615C0017-E612-43A3-AEBC-76DB924B5885}"/>
              </a:ext>
            </a:extLst>
          </p:cNvPr>
          <p:cNvSpPr>
            <a:spLocks noGrp="1"/>
          </p:cNvSpPr>
          <p:nvPr>
            <p:ph type="body" idx="1"/>
          </p:nvPr>
        </p:nvSpPr>
        <p:spPr/>
        <p:txBody>
          <a:bodyPr/>
          <a:lstStyle/>
          <a:p>
            <a:r>
              <a:rPr lang="en-GB" dirty="0">
                <a:latin typeface="Times New Roman" panose="02020603050405020304" pitchFamily="18" charset="0"/>
                <a:cs typeface="Times New Roman" panose="02020603050405020304" pitchFamily="18" charset="0"/>
              </a:rPr>
              <a:t>Response Time</a:t>
            </a:r>
          </a:p>
          <a:p>
            <a:r>
              <a:rPr lang="en-GB" dirty="0">
                <a:latin typeface="Times New Roman" panose="02020603050405020304" pitchFamily="18" charset="0"/>
                <a:cs typeface="Times New Roman" panose="02020603050405020304" pitchFamily="18" charset="0"/>
              </a:rPr>
              <a:t>Throughput</a:t>
            </a:r>
          </a:p>
          <a:p>
            <a:r>
              <a:rPr lang="en-GB" dirty="0">
                <a:latin typeface="Times New Roman" panose="02020603050405020304" pitchFamily="18" charset="0"/>
                <a:cs typeface="Times New Roman" panose="02020603050405020304" pitchFamily="18" charset="0"/>
              </a:rPr>
              <a:t>Resource Utilisation</a:t>
            </a:r>
          </a:p>
          <a:p>
            <a:r>
              <a:rPr lang="en-GB" dirty="0">
                <a:latin typeface="Times New Roman" panose="02020603050405020304" pitchFamily="18" charset="0"/>
                <a:cs typeface="Times New Roman" panose="02020603050405020304" pitchFamily="18" charset="0"/>
              </a:rPr>
              <a:t>Scalability</a:t>
            </a:r>
          </a:p>
          <a:p>
            <a:r>
              <a:rPr lang="en-GB" dirty="0">
                <a:latin typeface="Times New Roman" panose="02020603050405020304" pitchFamily="18" charset="0"/>
                <a:cs typeface="Times New Roman" panose="02020603050405020304" pitchFamily="18" charset="0"/>
              </a:rPr>
              <a:t>Error rate</a:t>
            </a:r>
          </a:p>
          <a:p>
            <a:r>
              <a:rPr lang="en-GB" dirty="0">
                <a:latin typeface="Times New Roman" panose="02020603050405020304" pitchFamily="18" charset="0"/>
                <a:cs typeface="Times New Roman" panose="02020603050405020304" pitchFamily="18" charset="0"/>
              </a:rPr>
              <a:t>Latency</a:t>
            </a:r>
          </a:p>
          <a:p>
            <a:r>
              <a:rPr lang="en-GB" dirty="0">
                <a:latin typeface="Times New Roman" panose="02020603050405020304" pitchFamily="18" charset="0"/>
                <a:cs typeface="Times New Roman" panose="02020603050405020304" pitchFamily="18" charset="0"/>
              </a:rPr>
              <a:t>Load Testing Metrics</a:t>
            </a:r>
          </a:p>
          <a:p>
            <a:endParaRPr lang="en-GB"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7213C6A-0315-0CE5-B9AF-71A646D357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dirty="0"/>
          </a:p>
        </p:txBody>
      </p:sp>
    </p:spTree>
    <p:extLst>
      <p:ext uri="{BB962C8B-B14F-4D97-AF65-F5344CB8AC3E}">
        <p14:creationId xmlns:p14="http://schemas.microsoft.com/office/powerpoint/2010/main" val="1087999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88F54-E0D3-E8D1-7C14-BBC2C775E4A0}"/>
              </a:ext>
            </a:extLst>
          </p:cNvPr>
          <p:cNvSpPr>
            <a:spLocks noGrp="1"/>
          </p:cNvSpPr>
          <p:nvPr>
            <p:ph type="title"/>
          </p:nvPr>
        </p:nvSpPr>
        <p:spPr/>
        <p:txBody>
          <a:bodyPr/>
          <a:lstStyle/>
          <a:p>
            <a:r>
              <a:rPr lang="en-GB" sz="2600" dirty="0">
                <a:solidFill>
                  <a:schemeClr val="accent5"/>
                </a:solidFill>
              </a:rPr>
              <a:t>Case Study: Discussion</a:t>
            </a:r>
          </a:p>
        </p:txBody>
      </p:sp>
      <p:sp>
        <p:nvSpPr>
          <p:cNvPr id="3" name="Text Placeholder 2">
            <a:extLst>
              <a:ext uri="{FF2B5EF4-FFF2-40B4-BE49-F238E27FC236}">
                <a16:creationId xmlns:a16="http://schemas.microsoft.com/office/drawing/2014/main" id="{8E89DDDD-92A6-6755-5BA1-C5D3B01A1C8A}"/>
              </a:ext>
            </a:extLst>
          </p:cNvPr>
          <p:cNvSpPr>
            <a:spLocks noGrp="1"/>
          </p:cNvSpPr>
          <p:nvPr>
            <p:ph type="body" idx="1"/>
          </p:nvPr>
        </p:nvSpPr>
        <p:spPr>
          <a:xfrm>
            <a:off x="387899" y="1531620"/>
            <a:ext cx="8368200" cy="3037104"/>
          </a:xfrm>
        </p:spPr>
        <p:txBody>
          <a:bodyPr>
            <a:normAutofit/>
          </a:bodyPr>
          <a:lstStyle/>
          <a:p>
            <a:pPr algn="just"/>
            <a:r>
              <a:rPr lang="en-GB" dirty="0">
                <a:latin typeface="Times New Roman" panose="02020603050405020304" pitchFamily="18" charset="0"/>
                <a:cs typeface="Times New Roman" panose="02020603050405020304" pitchFamily="18" charset="0"/>
              </a:rPr>
              <a:t>A prominent bank, “CABS” is launching a mobile banking application to provide its customers with convenient access to banking services on their smartphones. The application allows users to check account balances, transfer funds, pay bills, and perform other banking transactions securely.</a:t>
            </a:r>
          </a:p>
          <a:p>
            <a:pPr algn="just"/>
            <a:endParaRPr lang="en-GB" dirty="0">
              <a:latin typeface="Times New Roman" panose="02020603050405020304" pitchFamily="18" charset="0"/>
              <a:cs typeface="Times New Roman" panose="02020603050405020304" pitchFamily="18" charset="0"/>
            </a:endParaRPr>
          </a:p>
          <a:p>
            <a:pPr algn="just"/>
            <a:r>
              <a:rPr lang="en-GB" b="1" dirty="0">
                <a:latin typeface="Times New Roman" panose="02020603050405020304" pitchFamily="18" charset="0"/>
                <a:cs typeface="Times New Roman" panose="02020603050405020304" pitchFamily="18" charset="0"/>
              </a:rPr>
              <a:t>What are the metrics you use to measure the performance of the team/project?</a:t>
            </a:r>
            <a:r>
              <a:rPr lang="en-GB" dirty="0">
                <a:solidFill>
                  <a:srgbClr val="0D0D0D"/>
                </a:solidFill>
                <a:latin typeface="Söhne"/>
              </a:rPr>
              <a:t>.</a:t>
            </a:r>
            <a:endParaRPr lang="en-GB" dirty="0"/>
          </a:p>
        </p:txBody>
      </p:sp>
      <p:sp>
        <p:nvSpPr>
          <p:cNvPr id="4" name="Slide Number Placeholder 3">
            <a:extLst>
              <a:ext uri="{FF2B5EF4-FFF2-40B4-BE49-F238E27FC236}">
                <a16:creationId xmlns:a16="http://schemas.microsoft.com/office/drawing/2014/main" id="{C1125B88-427C-468E-72A4-741A49ED91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dirty="0"/>
          </a:p>
        </p:txBody>
      </p:sp>
    </p:spTree>
    <p:extLst>
      <p:ext uri="{BB962C8B-B14F-4D97-AF65-F5344CB8AC3E}">
        <p14:creationId xmlns:p14="http://schemas.microsoft.com/office/powerpoint/2010/main" val="511912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43FF0-63FD-F46D-91AC-66DA3BCE176D}"/>
              </a:ext>
            </a:extLst>
          </p:cNvPr>
          <p:cNvSpPr>
            <a:spLocks noGrp="1"/>
          </p:cNvSpPr>
          <p:nvPr>
            <p:ph type="title"/>
          </p:nvPr>
        </p:nvSpPr>
        <p:spPr>
          <a:xfrm>
            <a:off x="387900" y="160019"/>
            <a:ext cx="8368200" cy="473565"/>
          </a:xfrm>
        </p:spPr>
        <p:txBody>
          <a:bodyPr>
            <a:normAutofit fontScale="90000"/>
          </a:bodyPr>
          <a:lstStyle/>
          <a:p>
            <a:r>
              <a:rPr lang="en-GB" sz="2900" dirty="0">
                <a:solidFill>
                  <a:schemeClr val="accent5"/>
                </a:solidFill>
              </a:rPr>
              <a:t>KEY PERFORMANCE MEASUREMENT MODELS</a:t>
            </a:r>
          </a:p>
        </p:txBody>
      </p:sp>
      <p:sp>
        <p:nvSpPr>
          <p:cNvPr id="3" name="Text Placeholder 2">
            <a:extLst>
              <a:ext uri="{FF2B5EF4-FFF2-40B4-BE49-F238E27FC236}">
                <a16:creationId xmlns:a16="http://schemas.microsoft.com/office/drawing/2014/main" id="{B44A41BA-1450-ABB3-11E6-C0C302F4B3A7}"/>
              </a:ext>
            </a:extLst>
          </p:cNvPr>
          <p:cNvSpPr>
            <a:spLocks noGrp="1"/>
          </p:cNvSpPr>
          <p:nvPr>
            <p:ph type="body" idx="1"/>
          </p:nvPr>
        </p:nvSpPr>
        <p:spPr>
          <a:xfrm>
            <a:off x="205740" y="1318260"/>
            <a:ext cx="8815418" cy="3250464"/>
          </a:xfrm>
        </p:spPr>
        <p:txBody>
          <a:bodyPr/>
          <a:lstStyle/>
          <a:p>
            <a:r>
              <a:rPr lang="en-GB" dirty="0">
                <a:latin typeface="Times New Roman" panose="02020603050405020304" pitchFamily="18" charset="0"/>
                <a:cs typeface="Times New Roman" panose="02020603050405020304" pitchFamily="18" charset="0"/>
              </a:rPr>
              <a:t>Balanced Scorecard (BSC)</a:t>
            </a:r>
          </a:p>
          <a:p>
            <a:r>
              <a:rPr lang="en-GB" dirty="0">
                <a:latin typeface="Times New Roman" panose="02020603050405020304" pitchFamily="18" charset="0"/>
                <a:cs typeface="Times New Roman" panose="02020603050405020304" pitchFamily="18" charset="0"/>
              </a:rPr>
              <a:t>Key Performance Indicators (KPIs)</a:t>
            </a:r>
          </a:p>
          <a:p>
            <a:r>
              <a:rPr lang="en-GB" dirty="0">
                <a:latin typeface="Times New Roman" panose="02020603050405020304" pitchFamily="18" charset="0"/>
                <a:cs typeface="Times New Roman" panose="02020603050405020304" pitchFamily="18" charset="0"/>
              </a:rPr>
              <a:t>Performance Prism</a:t>
            </a:r>
          </a:p>
          <a:p>
            <a:r>
              <a:rPr lang="en-GB" dirty="0">
                <a:latin typeface="Times New Roman" panose="02020603050405020304" pitchFamily="18" charset="0"/>
                <a:cs typeface="Times New Roman" panose="02020603050405020304" pitchFamily="18" charset="0"/>
              </a:rPr>
              <a:t>Benchmarking</a:t>
            </a:r>
          </a:p>
          <a:p>
            <a:endParaRPr lang="en-GB" dirty="0"/>
          </a:p>
        </p:txBody>
      </p:sp>
      <p:sp>
        <p:nvSpPr>
          <p:cNvPr id="4" name="Slide Number Placeholder 3">
            <a:extLst>
              <a:ext uri="{FF2B5EF4-FFF2-40B4-BE49-F238E27FC236}">
                <a16:creationId xmlns:a16="http://schemas.microsoft.com/office/drawing/2014/main" id="{5894CA55-3526-D8BB-5831-8561FCA727E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dirty="0"/>
          </a:p>
        </p:txBody>
      </p:sp>
    </p:spTree>
    <p:extLst>
      <p:ext uri="{BB962C8B-B14F-4D97-AF65-F5344CB8AC3E}">
        <p14:creationId xmlns:p14="http://schemas.microsoft.com/office/powerpoint/2010/main" val="235014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1"/>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Summary</a:t>
            </a:r>
            <a:endParaRPr dirty="0"/>
          </a:p>
        </p:txBody>
      </p:sp>
      <p:sp>
        <p:nvSpPr>
          <p:cNvPr id="256" name="Google Shape;256;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r>
              <a:rPr lang="en" sz="3200" dirty="0">
                <a:solidFill>
                  <a:schemeClr val="accent5"/>
                </a:solidFill>
              </a:rPr>
              <a:t>Key takeaway points</a:t>
            </a:r>
            <a:endParaRPr sz="3200" dirty="0">
              <a:solidFill>
                <a:schemeClr val="accent5"/>
              </a:solidFill>
            </a:endParaRPr>
          </a:p>
        </p:txBody>
      </p:sp>
      <p:sp>
        <p:nvSpPr>
          <p:cNvPr id="262" name="Google Shape;262;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dirty="0"/>
          </a:p>
        </p:txBody>
      </p:sp>
      <p:sp>
        <p:nvSpPr>
          <p:cNvPr id="263" name="Google Shape;263;p42"/>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endParaRPr lang="en" dirty="0"/>
          </a:p>
          <a:p>
            <a:pPr marL="114300" lvl="0" indent="0" algn="l" rtl="0">
              <a:spcBef>
                <a:spcPts val="0"/>
              </a:spcBef>
              <a:spcAft>
                <a:spcPts val="0"/>
              </a:spcAft>
              <a:buSzPts val="1800"/>
              <a:buNone/>
            </a:pPr>
            <a:endParaRPr dirty="0"/>
          </a:p>
        </p:txBody>
      </p:sp>
      <p:sp>
        <p:nvSpPr>
          <p:cNvPr id="5" name="Content Placeholder 2">
            <a:extLst>
              <a:ext uri="{FF2B5EF4-FFF2-40B4-BE49-F238E27FC236}">
                <a16:creationId xmlns:a16="http://schemas.microsoft.com/office/drawing/2014/main" id="{3B40B46F-E711-949A-DA8A-972216F640F1}"/>
              </a:ext>
            </a:extLst>
          </p:cNvPr>
          <p:cNvSpPr txBox="1">
            <a:spLocks/>
          </p:cNvSpPr>
          <p:nvPr/>
        </p:nvSpPr>
        <p:spPr>
          <a:xfrm>
            <a:off x="493844" y="1316974"/>
            <a:ext cx="8262256" cy="342459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114300" indent="0">
              <a:buClr>
                <a:srgbClr val="11A2C4"/>
              </a:buClr>
              <a:buNone/>
            </a:pPr>
            <a:endParaRPr lang="en-GB" dirty="0">
              <a:solidFill>
                <a:schemeClr val="tx1"/>
              </a:solidFill>
              <a:latin typeface="Times New Roman" panose="02020603050405020304" pitchFamily="18" charset="0"/>
              <a:ea typeface="SimSun" panose="02010600030101010101" pitchFamily="2" charset="-122"/>
              <a:cs typeface="Arial" panose="020B0604020202020204" pitchFamily="34" charset="0"/>
            </a:endParaRPr>
          </a:p>
          <a:p>
            <a:pPr marL="114300" indent="0">
              <a:buClr>
                <a:srgbClr val="11A2C4"/>
              </a:buClr>
              <a:buNone/>
            </a:pPr>
            <a:endParaRPr lang="en-GB" sz="1800" dirty="0">
              <a:effectLst/>
              <a:latin typeface="Arial" panose="020B0604020202020204" pitchFamily="34" charset="0"/>
              <a:ea typeface="SimSun" panose="02010600030101010101" pitchFamily="2" charset="-122"/>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EC9E-242B-1558-12FF-8A82879CF33C}"/>
              </a:ext>
            </a:extLst>
          </p:cNvPr>
          <p:cNvSpPr>
            <a:spLocks noGrp="1"/>
          </p:cNvSpPr>
          <p:nvPr>
            <p:ph type="title"/>
          </p:nvPr>
        </p:nvSpPr>
        <p:spPr/>
        <p:txBody>
          <a:bodyPr/>
          <a:lstStyle/>
          <a:p>
            <a:r>
              <a:rPr lang="en-GB" sz="3200" dirty="0">
                <a:solidFill>
                  <a:schemeClr val="accent5"/>
                </a:solidFill>
              </a:rPr>
              <a:t>Next Lesson</a:t>
            </a:r>
          </a:p>
        </p:txBody>
      </p:sp>
      <p:sp>
        <p:nvSpPr>
          <p:cNvPr id="3" name="Text Placeholder 2">
            <a:extLst>
              <a:ext uri="{FF2B5EF4-FFF2-40B4-BE49-F238E27FC236}">
                <a16:creationId xmlns:a16="http://schemas.microsoft.com/office/drawing/2014/main" id="{52D5A742-F83B-D091-C400-C10B9492773B}"/>
              </a:ext>
            </a:extLst>
          </p:cNvPr>
          <p:cNvSpPr>
            <a:spLocks noGrp="1"/>
          </p:cNvSpPr>
          <p:nvPr>
            <p:ph type="body" idx="1"/>
          </p:nvPr>
        </p:nvSpPr>
        <p:spPr/>
        <p:txBody>
          <a:bodyPr/>
          <a:lstStyle/>
          <a:p>
            <a:r>
              <a:rPr lang="en-GB" sz="1800" b="1" dirty="0">
                <a:effectLst/>
                <a:latin typeface="Calibri" panose="020F0502020204030204" pitchFamily="34" charset="0"/>
                <a:ea typeface="SimSun" panose="02010600030101010101" pitchFamily="2" charset="-122"/>
                <a:cs typeface="Arial" panose="020B0604020202020204" pitchFamily="34" charset="0"/>
              </a:rPr>
              <a:t>Stakeholder Analysis and Management</a:t>
            </a:r>
            <a:endParaRPr lang="en-GB" sz="1800" dirty="0">
              <a:effectLst/>
              <a:latin typeface="Arial" panose="020B0604020202020204" pitchFamily="34" charset="0"/>
              <a:ea typeface="SimSun" panose="02010600030101010101" pitchFamily="2" charset="-122"/>
              <a:cs typeface="Arial" panose="020B0604020202020204" pitchFamily="34" charset="0"/>
            </a:endParaRPr>
          </a:p>
          <a:p>
            <a:endParaRPr lang="en-GB" sz="1800" b="1" dirty="0">
              <a:effectLst/>
              <a:latin typeface="Arial" panose="020B0604020202020204" pitchFamily="34" charset="0"/>
              <a:ea typeface="SimSun" panose="02010600030101010101" pitchFamily="2" charset="-122"/>
            </a:endParaRPr>
          </a:p>
        </p:txBody>
      </p:sp>
      <p:sp>
        <p:nvSpPr>
          <p:cNvPr id="4" name="Slide Number Placeholder 3">
            <a:extLst>
              <a:ext uri="{FF2B5EF4-FFF2-40B4-BE49-F238E27FC236}">
                <a16:creationId xmlns:a16="http://schemas.microsoft.com/office/drawing/2014/main" id="{CD795745-ED20-42AF-F426-B7F67E976E6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dirty="0"/>
          </a:p>
        </p:txBody>
      </p:sp>
    </p:spTree>
    <p:extLst>
      <p:ext uri="{BB962C8B-B14F-4D97-AF65-F5344CB8AC3E}">
        <p14:creationId xmlns:p14="http://schemas.microsoft.com/office/powerpoint/2010/main" val="3079483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C2CBD-A6EF-10F4-CACD-E1C0D03A4562}"/>
              </a:ext>
            </a:extLst>
          </p:cNvPr>
          <p:cNvSpPr>
            <a:spLocks noGrp="1"/>
          </p:cNvSpPr>
          <p:nvPr>
            <p:ph type="title"/>
          </p:nvPr>
        </p:nvSpPr>
        <p:spPr/>
        <p:txBody>
          <a:bodyPr>
            <a:normAutofit/>
          </a:bodyPr>
          <a:lstStyle/>
          <a:p>
            <a:pPr algn="ctr"/>
            <a:r>
              <a:rPr lang="en-GB" sz="3200" dirty="0">
                <a:solidFill>
                  <a:schemeClr val="accent5"/>
                </a:solidFill>
              </a:rPr>
              <a:t>References</a:t>
            </a:r>
          </a:p>
        </p:txBody>
      </p:sp>
      <p:sp>
        <p:nvSpPr>
          <p:cNvPr id="3" name="Text Placeholder 2">
            <a:extLst>
              <a:ext uri="{FF2B5EF4-FFF2-40B4-BE49-F238E27FC236}">
                <a16:creationId xmlns:a16="http://schemas.microsoft.com/office/drawing/2014/main" id="{3FBCEF34-743B-A9BD-365E-08F599BC8A3F}"/>
              </a:ext>
            </a:extLst>
          </p:cNvPr>
          <p:cNvSpPr>
            <a:spLocks noGrp="1"/>
          </p:cNvSpPr>
          <p:nvPr>
            <p:ph type="body" idx="1"/>
          </p:nvPr>
        </p:nvSpPr>
        <p:spPr>
          <a:xfrm>
            <a:off x="300814" y="1144125"/>
            <a:ext cx="8720343" cy="3912692"/>
          </a:xfrm>
        </p:spPr>
        <p:txBody>
          <a:bodyPr>
            <a:noAutofit/>
          </a:bodyPr>
          <a:lstStyle/>
          <a:p>
            <a:pPr algn="just">
              <a:lnSpc>
                <a:spcPct val="150000"/>
              </a:lnSpc>
            </a:pPr>
            <a:r>
              <a:rPr lang="en-GB"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Deru, M. and Torcellini, P., 2005. </a:t>
            </a:r>
            <a:r>
              <a:rPr lang="en-GB" sz="1400"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Performance metrics research project-final report</a:t>
            </a:r>
            <a:r>
              <a:rPr lang="en-GB"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(No. NREL/TP-550-38700). National Renewable Energy Lab.(NREL), Golden, CO (United States).</a:t>
            </a:r>
          </a:p>
          <a:p>
            <a:pPr>
              <a:lnSpc>
                <a:spcPct val="150000"/>
              </a:lnSpc>
            </a:pPr>
            <a:r>
              <a:rPr lang="en-GB" sz="1400" dirty="0">
                <a:solidFill>
                  <a:schemeClr val="tx1"/>
                </a:solidFill>
                <a:latin typeface="Times New Roman" panose="02020603050405020304" pitchFamily="18" charset="0"/>
                <a:cs typeface="Times New Roman" panose="02020603050405020304" pitchFamily="18" charset="0"/>
              </a:rPr>
              <a:t>Guide, P.M.B.O.K., (2017). </a:t>
            </a:r>
            <a:r>
              <a:rPr lang="en-GB" sz="1400" b="0" i="1" dirty="0">
                <a:solidFill>
                  <a:schemeClr val="tx1"/>
                </a:solidFill>
                <a:effectLst/>
                <a:latin typeface="Times New Roman" panose="02020603050405020304" pitchFamily="18" charset="0"/>
                <a:cs typeface="Times New Roman" panose="02020603050405020304" pitchFamily="18" charset="0"/>
              </a:rPr>
              <a:t>A Guide to the Project Management Body of Knowledge (PMBOK® Guide)</a:t>
            </a:r>
            <a:r>
              <a:rPr lang="en-GB" sz="1400" b="0" i="0" dirty="0">
                <a:solidFill>
                  <a:schemeClr val="tx1"/>
                </a:solidFill>
                <a:effectLst/>
                <a:latin typeface="Times New Roman" panose="02020603050405020304" pitchFamily="18" charset="0"/>
                <a:cs typeface="Times New Roman" panose="02020603050405020304" pitchFamily="18" charset="0"/>
              </a:rPr>
              <a:t>, Project Management Institute.</a:t>
            </a:r>
            <a:r>
              <a:rPr lang="en-GB" sz="1400" b="0" i="1" dirty="0">
                <a:solidFill>
                  <a:schemeClr val="tx1"/>
                </a:solidFill>
                <a:effectLst/>
                <a:latin typeface="Times New Roman" panose="02020603050405020304" pitchFamily="18" charset="0"/>
                <a:cs typeface="Times New Roman" panose="02020603050405020304" pitchFamily="18" charset="0"/>
              </a:rPr>
              <a:t> </a:t>
            </a:r>
          </a:p>
          <a:p>
            <a:pPr>
              <a:lnSpc>
                <a:spcPct val="150000"/>
              </a:lnSpc>
            </a:pPr>
            <a:r>
              <a:rPr lang="en-GB" sz="1400" b="0" i="0" dirty="0">
                <a:solidFill>
                  <a:schemeClr val="tx1"/>
                </a:solidFill>
                <a:effectLst/>
                <a:latin typeface="Times New Roman" panose="02020603050405020304" pitchFamily="18" charset="0"/>
                <a:cs typeface="Times New Roman" panose="02020603050405020304" pitchFamily="18" charset="0"/>
              </a:rPr>
              <a:t>Murray, A.P., 2016. </a:t>
            </a:r>
            <a:r>
              <a:rPr lang="en-GB" sz="1400" b="0" i="1" dirty="0">
                <a:solidFill>
                  <a:schemeClr val="tx1"/>
                </a:solidFill>
                <a:effectLst/>
                <a:latin typeface="Times New Roman" panose="02020603050405020304" pitchFamily="18" charset="0"/>
                <a:cs typeface="Times New Roman" panose="02020603050405020304" pitchFamily="18" charset="0"/>
              </a:rPr>
              <a:t>The Complete Software Project Manager: Mastering Technology from Planning to Launch and Beyond</a:t>
            </a:r>
            <a:r>
              <a:rPr lang="en-GB" sz="1400" b="0" i="0" dirty="0">
                <a:solidFill>
                  <a:schemeClr val="tx1"/>
                </a:solidFill>
                <a:effectLst/>
                <a:latin typeface="Times New Roman" panose="02020603050405020304" pitchFamily="18" charset="0"/>
                <a:cs typeface="Times New Roman" panose="02020603050405020304" pitchFamily="18" charset="0"/>
              </a:rPr>
              <a:t>. John Wiley &amp; Sons.</a:t>
            </a:r>
            <a:endParaRPr lang="en-GB" sz="14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GB" sz="1400" b="0" i="0" dirty="0" err="1">
                <a:solidFill>
                  <a:schemeClr val="tx1"/>
                </a:solidFill>
                <a:effectLst/>
                <a:latin typeface="Times New Roman" panose="02020603050405020304" pitchFamily="18" charset="0"/>
                <a:cs typeface="Times New Roman" panose="02020603050405020304" pitchFamily="18" charset="0"/>
              </a:rPr>
              <a:t>Verzuh</a:t>
            </a:r>
            <a:r>
              <a:rPr lang="en-GB" sz="1400" b="0" i="0" dirty="0">
                <a:solidFill>
                  <a:schemeClr val="tx1"/>
                </a:solidFill>
                <a:effectLst/>
                <a:latin typeface="Times New Roman" panose="02020603050405020304" pitchFamily="18" charset="0"/>
                <a:cs typeface="Times New Roman" panose="02020603050405020304" pitchFamily="18" charset="0"/>
              </a:rPr>
              <a:t>, E., 2015. </a:t>
            </a:r>
            <a:r>
              <a:rPr lang="en-GB" sz="1400" b="0" i="1" dirty="0">
                <a:solidFill>
                  <a:schemeClr val="tx1"/>
                </a:solidFill>
                <a:effectLst/>
                <a:latin typeface="Times New Roman" panose="02020603050405020304" pitchFamily="18" charset="0"/>
                <a:cs typeface="Times New Roman" panose="02020603050405020304" pitchFamily="18" charset="0"/>
              </a:rPr>
              <a:t>The fast forward MBA in project management</a:t>
            </a:r>
            <a:r>
              <a:rPr lang="en-GB" sz="1400" b="0" i="0" dirty="0">
                <a:solidFill>
                  <a:schemeClr val="tx1"/>
                </a:solidFill>
                <a:effectLst/>
                <a:latin typeface="Times New Roman" panose="02020603050405020304" pitchFamily="18" charset="0"/>
                <a:cs typeface="Times New Roman" panose="02020603050405020304" pitchFamily="18" charset="0"/>
              </a:rPr>
              <a:t>. John Wiley &amp; Sons.</a:t>
            </a:r>
          </a:p>
          <a:p>
            <a:pPr>
              <a:lnSpc>
                <a:spcPct val="150000"/>
              </a:lnSpc>
            </a:pPr>
            <a:r>
              <a:rPr lang="en-GB" sz="1400" b="0" i="0" dirty="0">
                <a:solidFill>
                  <a:schemeClr val="tx1"/>
                </a:solidFill>
                <a:effectLst/>
                <a:latin typeface="Times New Roman" panose="02020603050405020304" pitchFamily="18" charset="0"/>
                <a:cs typeface="Times New Roman" panose="02020603050405020304" pitchFamily="18" charset="0"/>
              </a:rPr>
              <a:t>Ward, G.G., 2018. </a:t>
            </a:r>
            <a:r>
              <a:rPr lang="en-GB" sz="1400" b="0" i="1" dirty="0">
                <a:solidFill>
                  <a:schemeClr val="tx1"/>
                </a:solidFill>
                <a:effectLst/>
                <a:latin typeface="Times New Roman" panose="02020603050405020304" pitchFamily="18" charset="0"/>
                <a:cs typeface="Times New Roman" panose="02020603050405020304" pitchFamily="18" charset="0"/>
              </a:rPr>
              <a:t>Effective project management: guidance and checklists for engineering and construction</a:t>
            </a:r>
            <a:r>
              <a:rPr lang="en-GB" sz="1400" b="0" i="0" dirty="0">
                <a:solidFill>
                  <a:schemeClr val="tx1"/>
                </a:solidFill>
                <a:effectLst/>
                <a:latin typeface="Times New Roman" panose="02020603050405020304" pitchFamily="18" charset="0"/>
                <a:cs typeface="Times New Roman" panose="02020603050405020304" pitchFamily="18" charset="0"/>
              </a:rPr>
              <a:t>. John Wiley &amp; Sons.</a:t>
            </a:r>
            <a:endParaRPr lang="en-GB" sz="1400" b="0" i="1" dirty="0">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3420D41-5135-1918-2EDF-37B4277A53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dirty="0"/>
          </a:p>
        </p:txBody>
      </p:sp>
    </p:spTree>
    <p:extLst>
      <p:ext uri="{BB962C8B-B14F-4D97-AF65-F5344CB8AC3E}">
        <p14:creationId xmlns:p14="http://schemas.microsoft.com/office/powerpoint/2010/main" val="4199616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200" dirty="0">
                <a:solidFill>
                  <a:schemeClr val="accent5"/>
                </a:solidFill>
              </a:rPr>
              <a:t>Retrospection</a:t>
            </a:r>
            <a:endParaRPr sz="3200" dirty="0">
              <a:solidFill>
                <a:schemeClr val="accent5"/>
              </a:solidFill>
            </a:endParaRPr>
          </a:p>
        </p:txBody>
      </p:sp>
      <p:sp>
        <p:nvSpPr>
          <p:cNvPr id="96" name="Google Shape;96;p19"/>
          <p:cNvSpPr txBox="1">
            <a:spLocks noGrp="1"/>
          </p:cNvSpPr>
          <p:nvPr>
            <p:ph type="body" idx="1"/>
          </p:nvPr>
        </p:nvSpPr>
        <p:spPr>
          <a:xfrm>
            <a:off x="378608" y="1238665"/>
            <a:ext cx="8368200" cy="3738226"/>
          </a:xfrm>
          <a:prstGeom prst="rect">
            <a:avLst/>
          </a:prstGeom>
        </p:spPr>
        <p:txBody>
          <a:bodyPr spcFirstLastPara="1" wrap="square" lIns="91425" tIns="91425" rIns="91425" bIns="91425" anchor="t" anchorCtr="0">
            <a:normAutofit/>
          </a:bodyPr>
          <a:lstStyle/>
          <a:p>
            <a:pPr marL="285750" indent="-285750">
              <a:spcBef>
                <a:spcPts val="1200"/>
              </a:spcBef>
              <a:spcAft>
                <a:spcPts val="1200"/>
              </a:spcAft>
            </a:pPr>
            <a:endParaRPr lang="en-GB" sz="2000" dirty="0">
              <a:latin typeface="Times New Roman" panose="02020603050405020304" pitchFamily="18" charset="0"/>
              <a:ea typeface="SimSun" panose="02010600030101010101" pitchFamily="2" charset="-122"/>
              <a:cs typeface="Times New Roman" panose="02020603050405020304" pitchFamily="18" charset="0"/>
            </a:endParaRPr>
          </a:p>
          <a:p>
            <a:pPr marL="285750" indent="-285750">
              <a:spcBef>
                <a:spcPts val="1200"/>
              </a:spcBef>
              <a:spcAft>
                <a:spcPts val="1200"/>
              </a:spcAft>
            </a:pPr>
            <a:endParaRPr lang="en-GB" sz="2000" dirty="0"/>
          </a:p>
          <a:p>
            <a:pPr marL="0" lvl="0" indent="0" algn="l" rtl="0">
              <a:spcBef>
                <a:spcPts val="1200"/>
              </a:spcBef>
              <a:spcAft>
                <a:spcPts val="1200"/>
              </a:spcAft>
              <a:buNone/>
            </a:pPr>
            <a:endParaRPr sz="2000" dirty="0"/>
          </a:p>
        </p:txBody>
      </p:sp>
      <p:sp>
        <p:nvSpPr>
          <p:cNvPr id="97" name="Google Shape;9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dirty="0"/>
          </a:p>
        </p:txBody>
      </p:sp>
      <p:sp>
        <p:nvSpPr>
          <p:cNvPr id="5" name="Content Placeholder 2">
            <a:extLst>
              <a:ext uri="{FF2B5EF4-FFF2-40B4-BE49-F238E27FC236}">
                <a16:creationId xmlns:a16="http://schemas.microsoft.com/office/drawing/2014/main" id="{A14419BF-26AF-7817-8D58-0E72AF385C29}"/>
              </a:ext>
            </a:extLst>
          </p:cNvPr>
          <p:cNvSpPr txBox="1">
            <a:spLocks/>
          </p:cNvSpPr>
          <p:nvPr/>
        </p:nvSpPr>
        <p:spPr>
          <a:xfrm>
            <a:off x="191589" y="1332411"/>
            <a:ext cx="8752114" cy="2299063"/>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a:lnSpc>
                <a:spcPct val="200000"/>
              </a:lnSpc>
              <a:buClr>
                <a:schemeClr val="tx1"/>
              </a:buClr>
            </a:pPr>
            <a:r>
              <a:rPr lang="en-GB" sz="2000" dirty="0">
                <a:solidFill>
                  <a:schemeClr val="tx1"/>
                </a:solidFill>
                <a:latin typeface="Times New Roman" panose="02020603050405020304" pitchFamily="18" charset="0"/>
                <a:cs typeface="Times New Roman" panose="02020603050405020304" pitchFamily="18" charset="0"/>
              </a:rPr>
              <a:t>Risk assessment</a:t>
            </a:r>
          </a:p>
          <a:p>
            <a:pPr>
              <a:lnSpc>
                <a:spcPct val="200000"/>
              </a:lnSpc>
              <a:buClr>
                <a:schemeClr val="tx1"/>
              </a:buClr>
            </a:pPr>
            <a:r>
              <a:rPr lang="en-GB" sz="2000" dirty="0">
                <a:solidFill>
                  <a:schemeClr val="tx1"/>
                </a:solidFill>
                <a:latin typeface="Times New Roman" panose="02020603050405020304" pitchFamily="18" charset="0"/>
                <a:cs typeface="Times New Roman" panose="02020603050405020304" pitchFamily="18" charset="0"/>
              </a:rPr>
              <a:t>Risk control</a:t>
            </a:r>
          </a:p>
          <a:p>
            <a:pPr>
              <a:lnSpc>
                <a:spcPct val="200000"/>
              </a:lnSpc>
              <a:buClr>
                <a:schemeClr val="tx1"/>
              </a:buClr>
            </a:pPr>
            <a:r>
              <a:rPr lang="en-GB" sz="2000" dirty="0">
                <a:solidFill>
                  <a:schemeClr val="tx1"/>
                </a:solidFill>
                <a:latin typeface="Times New Roman" panose="02020603050405020304" pitchFamily="18" charset="0"/>
                <a:cs typeface="Times New Roman" panose="02020603050405020304" pitchFamily="18" charset="0"/>
              </a:rPr>
              <a:t>Ethical consideration in risk closure</a:t>
            </a:r>
          </a:p>
          <a:p>
            <a:pPr>
              <a:lnSpc>
                <a:spcPct val="200000"/>
              </a:lnSpc>
              <a:buClr>
                <a:schemeClr val="tx1"/>
              </a:buClr>
            </a:pPr>
            <a:r>
              <a:rPr lang="en-GB" sz="2000" dirty="0">
                <a:solidFill>
                  <a:schemeClr val="tx1"/>
                </a:solidFill>
                <a:latin typeface="Times New Roman" panose="02020603050405020304" pitchFamily="18" charset="0"/>
                <a:cs typeface="Times New Roman" panose="02020603050405020304" pitchFamily="18" charset="0"/>
              </a:rPr>
              <a:t>Risk Management Culture</a:t>
            </a:r>
          </a:p>
          <a:p>
            <a:pPr marL="114300" indent="0">
              <a:lnSpc>
                <a:spcPct val="150000"/>
              </a:lnSpc>
              <a:buClr>
                <a:schemeClr val="tx1"/>
              </a:buClr>
              <a:buNone/>
            </a:pPr>
            <a:endParaRPr lang="en-GB"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0AEFF-F7F8-8AC1-60E9-981F44B86061}"/>
              </a:ext>
            </a:extLst>
          </p:cNvPr>
          <p:cNvSpPr>
            <a:spLocks noGrp="1"/>
          </p:cNvSpPr>
          <p:nvPr>
            <p:ph type="title"/>
          </p:nvPr>
        </p:nvSpPr>
        <p:spPr/>
        <p:txBody>
          <a:bodyPr/>
          <a:lstStyle/>
          <a:p>
            <a:endParaRPr lang="en-GB" dirty="0"/>
          </a:p>
        </p:txBody>
      </p:sp>
      <p:sp>
        <p:nvSpPr>
          <p:cNvPr id="3" name="Text Placeholder 2">
            <a:extLst>
              <a:ext uri="{FF2B5EF4-FFF2-40B4-BE49-F238E27FC236}">
                <a16:creationId xmlns:a16="http://schemas.microsoft.com/office/drawing/2014/main" id="{A9F0AB5E-D352-1BD0-B4B6-E26F7906E72C}"/>
              </a:ext>
            </a:extLst>
          </p:cNvPr>
          <p:cNvSpPr>
            <a:spLocks noGrp="1"/>
          </p:cNvSpPr>
          <p:nvPr>
            <p:ph type="body" idx="1"/>
          </p:nvPr>
        </p:nvSpPr>
        <p:spPr/>
        <p:txBody>
          <a:bodyPr/>
          <a:lstStyle/>
          <a:p>
            <a:r>
              <a:rPr lang="en-GB" dirty="0"/>
              <a:t>If you cant measure it you can't manage</a:t>
            </a:r>
          </a:p>
        </p:txBody>
      </p:sp>
      <p:sp>
        <p:nvSpPr>
          <p:cNvPr id="4" name="Slide Number Placeholder 3">
            <a:extLst>
              <a:ext uri="{FF2B5EF4-FFF2-40B4-BE49-F238E27FC236}">
                <a16:creationId xmlns:a16="http://schemas.microsoft.com/office/drawing/2014/main" id="{CF1C4B64-08AE-E8BF-A474-A4158725F88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dirty="0"/>
          </a:p>
        </p:txBody>
      </p:sp>
    </p:spTree>
    <p:extLst>
      <p:ext uri="{BB962C8B-B14F-4D97-AF65-F5344CB8AC3E}">
        <p14:creationId xmlns:p14="http://schemas.microsoft.com/office/powerpoint/2010/main" val="316288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480750" y="1929725"/>
            <a:ext cx="8222100" cy="742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840"/>
              <a:t>Key topics covered in this lecture</a:t>
            </a:r>
            <a:endParaRPr sz="3840" dirty="0"/>
          </a:p>
        </p:txBody>
      </p:sp>
      <p:sp>
        <p:nvSpPr>
          <p:cNvPr id="90" name="Google Shape;90;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solidFill>
                  <a:schemeClr val="accent5"/>
                </a:solidFill>
              </a:rPr>
              <a:t>What we will cover in this lecture</a:t>
            </a:r>
            <a:endParaRPr sz="3600" dirty="0">
              <a:solidFill>
                <a:schemeClr val="accent5"/>
              </a:solidFill>
            </a:endParaRPr>
          </a:p>
        </p:txBody>
      </p:sp>
      <p:sp>
        <p:nvSpPr>
          <p:cNvPr id="96" name="Google Shape;96;p19"/>
          <p:cNvSpPr txBox="1">
            <a:spLocks noGrp="1"/>
          </p:cNvSpPr>
          <p:nvPr>
            <p:ph type="body" idx="1"/>
          </p:nvPr>
        </p:nvSpPr>
        <p:spPr>
          <a:xfrm>
            <a:off x="378608" y="1238665"/>
            <a:ext cx="8368200" cy="3738226"/>
          </a:xfrm>
          <a:prstGeom prst="rect">
            <a:avLst/>
          </a:prstGeom>
        </p:spPr>
        <p:txBody>
          <a:bodyPr spcFirstLastPara="1" wrap="square" lIns="91425" tIns="91425" rIns="91425" bIns="91425" anchor="t" anchorCtr="0">
            <a:normAutofit/>
          </a:bodyPr>
          <a:lstStyle/>
          <a:p>
            <a:pPr marL="285750" indent="-285750">
              <a:spcBef>
                <a:spcPts val="1200"/>
              </a:spcBef>
              <a:spcAft>
                <a:spcPts val="1200"/>
              </a:spcAft>
            </a:pPr>
            <a:endParaRPr lang="en-GB" sz="2000" dirty="0">
              <a:latin typeface="Times New Roman" panose="02020603050405020304" pitchFamily="18" charset="0"/>
              <a:ea typeface="SimSun" panose="02010600030101010101" pitchFamily="2" charset="-122"/>
              <a:cs typeface="Times New Roman" panose="02020603050405020304" pitchFamily="18" charset="0"/>
            </a:endParaRPr>
          </a:p>
          <a:p>
            <a:pPr marL="285750" indent="-285750">
              <a:spcBef>
                <a:spcPts val="1200"/>
              </a:spcBef>
              <a:spcAft>
                <a:spcPts val="1200"/>
              </a:spcAft>
            </a:pPr>
            <a:endParaRPr lang="en-GB" sz="2000" dirty="0"/>
          </a:p>
          <a:p>
            <a:pPr marL="0" lvl="0" indent="0" algn="l" rtl="0">
              <a:spcBef>
                <a:spcPts val="1200"/>
              </a:spcBef>
              <a:spcAft>
                <a:spcPts val="1200"/>
              </a:spcAft>
              <a:buNone/>
            </a:pPr>
            <a:endParaRPr sz="2000" dirty="0"/>
          </a:p>
        </p:txBody>
      </p:sp>
      <p:sp>
        <p:nvSpPr>
          <p:cNvPr id="97" name="Google Shape;9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dirty="0"/>
          </a:p>
        </p:txBody>
      </p:sp>
      <p:sp>
        <p:nvSpPr>
          <p:cNvPr id="5" name="Content Placeholder 2">
            <a:extLst>
              <a:ext uri="{FF2B5EF4-FFF2-40B4-BE49-F238E27FC236}">
                <a16:creationId xmlns:a16="http://schemas.microsoft.com/office/drawing/2014/main" id="{A14419BF-26AF-7817-8D58-0E72AF385C29}"/>
              </a:ext>
            </a:extLst>
          </p:cNvPr>
          <p:cNvSpPr txBox="1">
            <a:spLocks/>
          </p:cNvSpPr>
          <p:nvPr/>
        </p:nvSpPr>
        <p:spPr>
          <a:xfrm>
            <a:off x="191589" y="1332411"/>
            <a:ext cx="8752114" cy="333080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114300" indent="0">
              <a:lnSpc>
                <a:spcPct val="150000"/>
              </a:lnSpc>
              <a:buClr>
                <a:schemeClr val="tx1"/>
              </a:buClr>
              <a:buNone/>
            </a:pPr>
            <a:r>
              <a:rPr lang="en-GB" sz="2000" dirty="0">
                <a:solidFill>
                  <a:schemeClr val="tx1"/>
                </a:solidFill>
                <a:latin typeface="Times New Roman" panose="02020603050405020304" pitchFamily="18" charset="0"/>
                <a:cs typeface="Times New Roman" panose="02020603050405020304" pitchFamily="18" charset="0"/>
              </a:rPr>
              <a:t>By the end of the lesson, students should be able to:</a:t>
            </a:r>
          </a:p>
          <a:p>
            <a:pPr marL="342900" lvl="0" indent="-342900" algn="just">
              <a:lnSpc>
                <a:spcPct val="115000"/>
              </a:lnSpc>
              <a:buFont typeface="Symbol" panose="05050102010706020507" pitchFamily="18" charset="2"/>
              <a:buChar char=""/>
            </a:pPr>
            <a:r>
              <a:rPr lang="en-GB" sz="2000" dirty="0">
                <a:solidFill>
                  <a:schemeClr val="tx1"/>
                </a:solidFill>
                <a:latin typeface="Times New Roman" panose="02020603050405020304" pitchFamily="18" charset="0"/>
                <a:cs typeface="Times New Roman" panose="02020603050405020304" pitchFamily="18" charset="0"/>
              </a:rPr>
              <a:t>Define performance metrics</a:t>
            </a:r>
          </a:p>
          <a:p>
            <a:pPr marL="342900" lvl="0" indent="-342900" algn="just">
              <a:lnSpc>
                <a:spcPct val="115000"/>
              </a:lnSpc>
              <a:buFont typeface="Symbol" panose="05050102010706020507" pitchFamily="18" charset="2"/>
              <a:buChar char=""/>
            </a:pPr>
            <a:r>
              <a:rPr lang="en-GB" sz="2000" dirty="0">
                <a:solidFill>
                  <a:schemeClr val="tx1"/>
                </a:solidFill>
                <a:latin typeface="Times New Roman" panose="02020603050405020304" pitchFamily="18" charset="0"/>
                <a:cs typeface="Times New Roman" panose="02020603050405020304" pitchFamily="18" charset="0"/>
              </a:rPr>
              <a:t>Classify performance measurement</a:t>
            </a:r>
          </a:p>
          <a:p>
            <a:pPr marL="342900" lvl="0" indent="-342900" algn="just">
              <a:lnSpc>
                <a:spcPct val="115000"/>
              </a:lnSpc>
              <a:buFont typeface="Symbol" panose="05050102010706020507" pitchFamily="18" charset="2"/>
              <a:buChar char=""/>
            </a:pPr>
            <a:r>
              <a:rPr lang="en-GB" sz="2000" dirty="0">
                <a:solidFill>
                  <a:schemeClr val="tx1"/>
                </a:solidFill>
                <a:latin typeface="Times New Roman" panose="02020603050405020304" pitchFamily="18" charset="0"/>
                <a:cs typeface="Times New Roman" panose="02020603050405020304" pitchFamily="18" charset="0"/>
              </a:rPr>
              <a:t>Implementing Key Performance Indicators (KPIs) for project success.</a:t>
            </a:r>
          </a:p>
          <a:p>
            <a:pPr marL="342900" lvl="0" indent="-342900" algn="just">
              <a:lnSpc>
                <a:spcPct val="115000"/>
              </a:lnSpc>
              <a:buFont typeface="Symbol" panose="05050102010706020507" pitchFamily="18" charset="2"/>
              <a:buChar char=""/>
            </a:pPr>
            <a:r>
              <a:rPr lang="en-GB" sz="2000" dirty="0">
                <a:solidFill>
                  <a:schemeClr val="tx1"/>
                </a:solidFill>
                <a:latin typeface="Times New Roman" panose="02020603050405020304" pitchFamily="18" charset="0"/>
                <a:cs typeface="Times New Roman" panose="02020603050405020304" pitchFamily="18" charset="0"/>
              </a:rPr>
              <a:t>Balancing quantitative and qualitative measures.</a:t>
            </a:r>
          </a:p>
          <a:p>
            <a:pPr marL="342900" lvl="0" indent="-342900" algn="just">
              <a:lnSpc>
                <a:spcPct val="115000"/>
              </a:lnSpc>
              <a:buFont typeface="Symbol" panose="05050102010706020507" pitchFamily="18" charset="2"/>
              <a:buChar char=""/>
            </a:pPr>
            <a:r>
              <a:rPr lang="en-GB" sz="2000" dirty="0">
                <a:solidFill>
                  <a:schemeClr val="tx1"/>
                </a:solidFill>
                <a:latin typeface="Times New Roman" panose="02020603050405020304" pitchFamily="18" charset="0"/>
                <a:cs typeface="Times New Roman" panose="02020603050405020304" pitchFamily="18" charset="0"/>
              </a:rPr>
              <a:t>Decide on metrics specific for a project.</a:t>
            </a:r>
          </a:p>
          <a:p>
            <a:pPr marL="114300" indent="0">
              <a:lnSpc>
                <a:spcPct val="150000"/>
              </a:lnSpc>
              <a:buClr>
                <a:schemeClr val="tx1"/>
              </a:buClr>
              <a:buNone/>
            </a:pPr>
            <a:endParaRPr lang="en-GB" sz="2000" dirty="0">
              <a:solidFill>
                <a:schemeClr val="tx1"/>
              </a:solidFill>
              <a:latin typeface="Times New Roman" panose="02020603050405020304" pitchFamily="18" charset="0"/>
              <a:cs typeface="Times New Roman" panose="02020603050405020304" pitchFamily="18" charset="0"/>
            </a:endParaRPr>
          </a:p>
          <a:p>
            <a:pPr>
              <a:lnSpc>
                <a:spcPct val="150000"/>
              </a:lnSpc>
              <a:buClr>
                <a:schemeClr val="tx1"/>
              </a:buClr>
            </a:pPr>
            <a:endParaRPr lang="en-GB"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5812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3B5C5-08F0-5BBE-C39A-0306E50D296D}"/>
              </a:ext>
            </a:extLst>
          </p:cNvPr>
          <p:cNvSpPr>
            <a:spLocks noGrp="1"/>
          </p:cNvSpPr>
          <p:nvPr>
            <p:ph type="title"/>
          </p:nvPr>
        </p:nvSpPr>
        <p:spPr>
          <a:xfrm>
            <a:off x="1416600" y="183705"/>
            <a:ext cx="5708100" cy="631234"/>
          </a:xfrm>
        </p:spPr>
        <p:txBody>
          <a:bodyPr>
            <a:normAutofit fontScale="90000"/>
          </a:bodyPr>
          <a:lstStyle/>
          <a:p>
            <a:pPr algn="ctr"/>
            <a:r>
              <a:rPr lang="en-GB" sz="3200" dirty="0">
                <a:solidFill>
                  <a:schemeClr val="accent5"/>
                </a:solidFill>
              </a:rPr>
              <a:t>Project Metrics</a:t>
            </a:r>
          </a:p>
        </p:txBody>
      </p:sp>
      <p:sp>
        <p:nvSpPr>
          <p:cNvPr id="3" name="Text Placeholder 2">
            <a:extLst>
              <a:ext uri="{FF2B5EF4-FFF2-40B4-BE49-F238E27FC236}">
                <a16:creationId xmlns:a16="http://schemas.microsoft.com/office/drawing/2014/main" id="{2BFD10B1-E50D-C578-D8D1-0A399F13956E}"/>
              </a:ext>
            </a:extLst>
          </p:cNvPr>
          <p:cNvSpPr>
            <a:spLocks noGrp="1"/>
          </p:cNvSpPr>
          <p:nvPr>
            <p:ph type="body" idx="1"/>
          </p:nvPr>
        </p:nvSpPr>
        <p:spPr>
          <a:xfrm>
            <a:off x="130629" y="1295401"/>
            <a:ext cx="8890529" cy="3555274"/>
          </a:xfrm>
        </p:spPr>
        <p:txBody>
          <a:bodyPr>
            <a:normAutofit lnSpcReduction="10000"/>
          </a:bodyPr>
          <a:lstStyle/>
          <a:p>
            <a:pPr algn="just">
              <a:lnSpc>
                <a:spcPct val="107000"/>
              </a:lnSpc>
              <a:spcAft>
                <a:spcPts val="800"/>
              </a:spcAft>
            </a:pPr>
            <a:r>
              <a:rPr lang="en-GB" dirty="0">
                <a:solidFill>
                  <a:schemeClr val="accent1"/>
                </a:solidFill>
                <a:latin typeface="Times New Roman" panose="02020603050405020304" pitchFamily="18" charset="0"/>
                <a:cs typeface="Times New Roman" panose="02020603050405020304" pitchFamily="18" charset="0"/>
              </a:rPr>
              <a:t>Performance measurement </a:t>
            </a:r>
            <a:r>
              <a:rPr lang="en-GB" dirty="0">
                <a:latin typeface="Times New Roman" panose="02020603050405020304" pitchFamily="18" charset="0"/>
                <a:cs typeface="Times New Roman" panose="02020603050405020304" pitchFamily="18" charset="0"/>
              </a:rPr>
              <a:t>process involves determining and monitoring the project's performance based on the criteria established by the stakeholders.</a:t>
            </a:r>
          </a:p>
          <a:p>
            <a:pPr algn="just">
              <a:lnSpc>
                <a:spcPct val="107000"/>
              </a:lnSpc>
              <a:spcAft>
                <a:spcPts val="800"/>
              </a:spcAft>
            </a:pPr>
            <a:r>
              <a:rPr lang="en-GB" dirty="0">
                <a:latin typeface="Times New Roman" panose="02020603050405020304" pitchFamily="18" charset="0"/>
                <a:cs typeface="Times New Roman" panose="02020603050405020304" pitchFamily="18" charset="0"/>
              </a:rPr>
              <a:t>A metric is a standard definition of any </a:t>
            </a:r>
            <a:r>
              <a:rPr lang="en-GB" dirty="0">
                <a:solidFill>
                  <a:schemeClr val="accent1"/>
                </a:solidFill>
                <a:latin typeface="Times New Roman" panose="02020603050405020304" pitchFamily="18" charset="0"/>
                <a:cs typeface="Times New Roman" panose="02020603050405020304" pitchFamily="18" charset="0"/>
              </a:rPr>
              <a:t>measurable quantity</a:t>
            </a:r>
            <a:r>
              <a:rPr lang="en-GB" dirty="0">
                <a:latin typeface="Times New Roman" panose="02020603050405020304" pitchFamily="18" charset="0"/>
                <a:cs typeface="Times New Roman" panose="02020603050405020304" pitchFamily="18" charset="0"/>
              </a:rPr>
              <a:t>, and a </a:t>
            </a:r>
            <a:r>
              <a:rPr lang="en-GB" dirty="0">
                <a:solidFill>
                  <a:schemeClr val="accent1"/>
                </a:solidFill>
                <a:latin typeface="Times New Roman" panose="02020603050405020304" pitchFamily="18" charset="0"/>
                <a:cs typeface="Times New Roman" panose="02020603050405020304" pitchFamily="18" charset="0"/>
              </a:rPr>
              <a:t>performance metric </a:t>
            </a:r>
            <a:r>
              <a:rPr lang="en-GB" dirty="0">
                <a:latin typeface="Times New Roman" panose="02020603050405020304" pitchFamily="18" charset="0"/>
                <a:cs typeface="Times New Roman" panose="02020603050405020304" pitchFamily="18" charset="0"/>
              </a:rPr>
              <a:t>is a standard definition of a </a:t>
            </a:r>
            <a:r>
              <a:rPr lang="en-GB" dirty="0">
                <a:solidFill>
                  <a:schemeClr val="accent1"/>
                </a:solidFill>
                <a:latin typeface="Times New Roman" panose="02020603050405020304" pitchFamily="18" charset="0"/>
                <a:cs typeface="Times New Roman" panose="02020603050405020304" pitchFamily="18" charset="0"/>
              </a:rPr>
              <a:t>measurable quantity </a:t>
            </a:r>
            <a:r>
              <a:rPr lang="en-GB" dirty="0">
                <a:latin typeface="Times New Roman" panose="02020603050405020304" pitchFamily="18" charset="0"/>
                <a:cs typeface="Times New Roman" panose="02020603050405020304" pitchFamily="18" charset="0"/>
              </a:rPr>
              <a:t>that indicates some aspect of performance (Deru and Torcellini, 2005). </a:t>
            </a:r>
          </a:p>
          <a:p>
            <a:pPr algn="just">
              <a:lnSpc>
                <a:spcPct val="107000"/>
              </a:lnSpc>
              <a:spcAft>
                <a:spcPts val="800"/>
              </a:spcAft>
            </a:pPr>
            <a:r>
              <a:rPr lang="en-GB" dirty="0">
                <a:latin typeface="Times New Roman" panose="02020603050405020304" pitchFamily="18" charset="0"/>
                <a:cs typeface="Times New Roman" panose="02020603050405020304" pitchFamily="18" charset="0"/>
              </a:rPr>
              <a:t>Similar terms used are </a:t>
            </a:r>
            <a:r>
              <a:rPr lang="en-GB" dirty="0">
                <a:solidFill>
                  <a:schemeClr val="accent1"/>
                </a:solidFill>
                <a:latin typeface="Times New Roman" panose="02020603050405020304" pitchFamily="18" charset="0"/>
                <a:cs typeface="Times New Roman" panose="02020603050405020304" pitchFamily="18" charset="0"/>
              </a:rPr>
              <a:t>performance indicator</a:t>
            </a:r>
            <a:r>
              <a:rPr lang="en-GB" dirty="0">
                <a:latin typeface="Times New Roman" panose="02020603050405020304" pitchFamily="18" charset="0"/>
                <a:cs typeface="Times New Roman" panose="02020603050405020304" pitchFamily="18" charset="0"/>
              </a:rPr>
              <a:t>, </a:t>
            </a:r>
            <a:r>
              <a:rPr lang="en-GB" dirty="0">
                <a:solidFill>
                  <a:schemeClr val="accent1"/>
                </a:solidFill>
                <a:latin typeface="Times New Roman" panose="02020603050405020304" pitchFamily="18" charset="0"/>
                <a:cs typeface="Times New Roman" panose="02020603050405020304" pitchFamily="18" charset="0"/>
              </a:rPr>
              <a:t>performance index</a:t>
            </a:r>
            <a:r>
              <a:rPr lang="en-GB" dirty="0">
                <a:latin typeface="Times New Roman" panose="02020603050405020304" pitchFamily="18" charset="0"/>
                <a:cs typeface="Times New Roman" panose="02020603050405020304" pitchFamily="18" charset="0"/>
              </a:rPr>
              <a:t>, and </a:t>
            </a:r>
            <a:r>
              <a:rPr lang="en-GB" dirty="0">
                <a:solidFill>
                  <a:schemeClr val="accent1"/>
                </a:solidFill>
                <a:latin typeface="Times New Roman" panose="02020603050405020304" pitchFamily="18" charset="0"/>
                <a:cs typeface="Times New Roman" panose="02020603050405020304" pitchFamily="18" charset="0"/>
              </a:rPr>
              <a:t>benchmarking</a:t>
            </a:r>
            <a:r>
              <a:rPr lang="en-GB" dirty="0">
                <a:latin typeface="Times New Roman" panose="02020603050405020304" pitchFamily="18" charset="0"/>
                <a:cs typeface="Times New Roman" panose="02020603050405020304" pitchFamily="18" charset="0"/>
              </a:rPr>
              <a:t>.</a:t>
            </a:r>
          </a:p>
          <a:p>
            <a:pPr algn="just">
              <a:lnSpc>
                <a:spcPct val="107000"/>
              </a:lnSpc>
              <a:spcAft>
                <a:spcPts val="800"/>
              </a:spcAft>
            </a:pPr>
            <a:r>
              <a:rPr lang="en-GB" dirty="0">
                <a:latin typeface="Times New Roman" panose="02020603050405020304" pitchFamily="18" charset="0"/>
                <a:cs typeface="Times New Roman" panose="02020603050405020304" pitchFamily="18" charset="0"/>
              </a:rPr>
              <a:t>Project teams measure quality using </a:t>
            </a:r>
            <a:r>
              <a:rPr lang="en-GB" dirty="0">
                <a:solidFill>
                  <a:schemeClr val="accent1"/>
                </a:solidFill>
                <a:latin typeface="Times New Roman" panose="02020603050405020304" pitchFamily="18" charset="0"/>
                <a:cs typeface="Times New Roman" panose="02020603050405020304" pitchFamily="18" charset="0"/>
              </a:rPr>
              <a:t>metrics</a:t>
            </a:r>
            <a:r>
              <a:rPr lang="en-GB" b="0" i="0" dirty="0">
                <a:solidFill>
                  <a:srgbClr val="555555"/>
                </a:solidFill>
                <a:effectLst/>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and</a:t>
            </a:r>
            <a:r>
              <a:rPr lang="en-GB" b="0" i="0" dirty="0">
                <a:solidFill>
                  <a:srgbClr val="555555"/>
                </a:solidFill>
                <a:effectLst/>
                <a:latin typeface="Times New Roman" panose="02020603050405020304" pitchFamily="18" charset="0"/>
                <a:cs typeface="Times New Roman" panose="02020603050405020304" pitchFamily="18" charset="0"/>
              </a:rPr>
              <a:t> </a:t>
            </a:r>
            <a:r>
              <a:rPr lang="en-GB" dirty="0">
                <a:solidFill>
                  <a:schemeClr val="accent1"/>
                </a:solidFill>
                <a:latin typeface="Times New Roman" panose="02020603050405020304" pitchFamily="18" charset="0"/>
                <a:cs typeface="Times New Roman" panose="02020603050405020304" pitchFamily="18" charset="0"/>
              </a:rPr>
              <a:t>acceptance criteria </a:t>
            </a:r>
            <a:r>
              <a:rPr lang="en-GB" dirty="0">
                <a:latin typeface="Times New Roman" panose="02020603050405020304" pitchFamily="18" charset="0"/>
                <a:cs typeface="Times New Roman" panose="02020603050405020304" pitchFamily="18" charset="0"/>
              </a:rPr>
              <a:t>based on requirements.</a:t>
            </a:r>
          </a:p>
          <a:p>
            <a:pPr algn="just">
              <a:lnSpc>
                <a:spcPct val="107000"/>
              </a:lnSpc>
              <a:spcAft>
                <a:spcPts val="800"/>
              </a:spcAft>
            </a:pPr>
            <a:r>
              <a:rPr lang="en-GB" dirty="0">
                <a:latin typeface="Times New Roman" panose="02020603050405020304" pitchFamily="18" charset="0"/>
                <a:cs typeface="Times New Roman" panose="02020603050405020304" pitchFamily="18" charset="0"/>
              </a:rPr>
              <a:t>Performance measurement occurs at three level: </a:t>
            </a:r>
            <a:r>
              <a:rPr lang="en-GB" dirty="0">
                <a:solidFill>
                  <a:schemeClr val="accent1"/>
                </a:solidFill>
                <a:latin typeface="Times New Roman" panose="02020603050405020304" pitchFamily="18" charset="0"/>
                <a:cs typeface="Times New Roman" panose="02020603050405020304" pitchFamily="18" charset="0"/>
              </a:rPr>
              <a:t>corporate level, strategic level, operation level</a:t>
            </a:r>
            <a:r>
              <a:rPr lang="en-GB"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5EAF098C-9A56-9C56-D6C1-EF6F70AD10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dirty="0"/>
          </a:p>
        </p:txBody>
      </p:sp>
    </p:spTree>
    <p:extLst>
      <p:ext uri="{BB962C8B-B14F-4D97-AF65-F5344CB8AC3E}">
        <p14:creationId xmlns:p14="http://schemas.microsoft.com/office/powerpoint/2010/main" val="2863324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4346F-2E7C-AFA9-7782-C108B062046E}"/>
              </a:ext>
            </a:extLst>
          </p:cNvPr>
          <p:cNvSpPr>
            <a:spLocks noGrp="1"/>
          </p:cNvSpPr>
          <p:nvPr>
            <p:ph type="title"/>
          </p:nvPr>
        </p:nvSpPr>
        <p:spPr>
          <a:xfrm>
            <a:off x="387900" y="458025"/>
            <a:ext cx="6538680" cy="686100"/>
          </a:xfrm>
        </p:spPr>
        <p:txBody>
          <a:bodyPr/>
          <a:lstStyle/>
          <a:p>
            <a:r>
              <a:rPr lang="en-GB" sz="2900" dirty="0">
                <a:solidFill>
                  <a:schemeClr val="accent5"/>
                </a:solidFill>
              </a:rPr>
              <a:t>Performance measurement  levels</a:t>
            </a:r>
          </a:p>
        </p:txBody>
      </p:sp>
      <p:sp>
        <p:nvSpPr>
          <p:cNvPr id="3" name="Text Placeholder 2">
            <a:extLst>
              <a:ext uri="{FF2B5EF4-FFF2-40B4-BE49-F238E27FC236}">
                <a16:creationId xmlns:a16="http://schemas.microsoft.com/office/drawing/2014/main" id="{F1C639A3-6E67-BDB7-37C3-6D30B83B84EE}"/>
              </a:ext>
            </a:extLst>
          </p:cNvPr>
          <p:cNvSpPr>
            <a:spLocks noGrp="1"/>
          </p:cNvSpPr>
          <p:nvPr>
            <p:ph type="body" idx="1"/>
          </p:nvPr>
        </p:nvSpPr>
        <p:spPr/>
        <p:txBody>
          <a:bodyPr/>
          <a:lstStyle/>
          <a:p>
            <a:pPr>
              <a:lnSpc>
                <a:spcPct val="150000"/>
              </a:lnSpc>
            </a:pPr>
            <a:r>
              <a:rPr lang="en-GB" dirty="0"/>
              <a:t>Corporate Level- Long term goals, Finance, Environmental and Societal performance (Balancing People, Planet &amp; Profit= Sustainability).</a:t>
            </a:r>
          </a:p>
          <a:p>
            <a:pPr>
              <a:lnSpc>
                <a:spcPct val="150000"/>
              </a:lnSpc>
            </a:pPr>
            <a:r>
              <a:rPr lang="en-GB" dirty="0"/>
              <a:t>Strategic Level- Alignment with corporate level. Use  strategic KPIs and resource allocation.</a:t>
            </a:r>
          </a:p>
          <a:p>
            <a:pPr>
              <a:lnSpc>
                <a:spcPct val="150000"/>
              </a:lnSpc>
            </a:pPr>
            <a:r>
              <a:rPr lang="en-GB" dirty="0"/>
              <a:t>Operational Level- Use operational KPIs, Day to day operations</a:t>
            </a:r>
          </a:p>
          <a:p>
            <a:endParaRPr lang="en-GB" dirty="0"/>
          </a:p>
          <a:p>
            <a:endParaRPr lang="en-GB" dirty="0"/>
          </a:p>
        </p:txBody>
      </p:sp>
      <p:sp>
        <p:nvSpPr>
          <p:cNvPr id="4" name="Slide Number Placeholder 3">
            <a:extLst>
              <a:ext uri="{FF2B5EF4-FFF2-40B4-BE49-F238E27FC236}">
                <a16:creationId xmlns:a16="http://schemas.microsoft.com/office/drawing/2014/main" id="{81302014-C8D3-6B8E-2A0F-F433178DD70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dirty="0"/>
          </a:p>
        </p:txBody>
      </p:sp>
    </p:spTree>
    <p:extLst>
      <p:ext uri="{BB962C8B-B14F-4D97-AF65-F5344CB8AC3E}">
        <p14:creationId xmlns:p14="http://schemas.microsoft.com/office/powerpoint/2010/main" val="2960722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31FB7-957A-2725-B64B-4A6BFFE7242E}"/>
              </a:ext>
            </a:extLst>
          </p:cNvPr>
          <p:cNvSpPr>
            <a:spLocks noGrp="1"/>
          </p:cNvSpPr>
          <p:nvPr>
            <p:ph type="title"/>
          </p:nvPr>
        </p:nvSpPr>
        <p:spPr>
          <a:xfrm>
            <a:off x="471720" y="86683"/>
            <a:ext cx="8368200" cy="686100"/>
          </a:xfrm>
        </p:spPr>
        <p:txBody>
          <a:bodyPr/>
          <a:lstStyle/>
          <a:p>
            <a:r>
              <a:rPr lang="en-GB" sz="2900" dirty="0">
                <a:solidFill>
                  <a:schemeClr val="accent5"/>
                </a:solidFill>
              </a:rPr>
              <a:t>Characteristics of quality metrics</a:t>
            </a:r>
          </a:p>
        </p:txBody>
      </p:sp>
      <p:sp>
        <p:nvSpPr>
          <p:cNvPr id="3" name="Text Placeholder 2">
            <a:extLst>
              <a:ext uri="{FF2B5EF4-FFF2-40B4-BE49-F238E27FC236}">
                <a16:creationId xmlns:a16="http://schemas.microsoft.com/office/drawing/2014/main" id="{BF567168-FADC-9E01-4D7C-616EC134E5D6}"/>
              </a:ext>
            </a:extLst>
          </p:cNvPr>
          <p:cNvSpPr>
            <a:spLocks noGrp="1"/>
          </p:cNvSpPr>
          <p:nvPr>
            <p:ph type="body" idx="1"/>
          </p:nvPr>
        </p:nvSpPr>
        <p:spPr>
          <a:xfrm>
            <a:off x="144780" y="1295400"/>
            <a:ext cx="8876378" cy="3273324"/>
          </a:xfrm>
        </p:spPr>
        <p:txBody>
          <a:bodyPr/>
          <a:lstStyle/>
          <a:p>
            <a:pPr marL="114300" indent="0">
              <a:buNone/>
            </a:pPr>
            <a:r>
              <a:rPr lang="en-GB" dirty="0">
                <a:latin typeface="Times New Roman" panose="02020603050405020304" pitchFamily="18" charset="0"/>
                <a:cs typeface="Times New Roman" panose="02020603050405020304" pitchFamily="18" charset="0"/>
              </a:rPr>
              <a:t>Performance metrics need certain characteristics to be valuable and practical. A performance metric should: </a:t>
            </a:r>
          </a:p>
          <a:p>
            <a:r>
              <a:rPr lang="en-GB" dirty="0">
                <a:latin typeface="Times New Roman" panose="02020603050405020304" pitchFamily="18" charset="0"/>
                <a:cs typeface="Times New Roman" panose="02020603050405020304" pitchFamily="18" charset="0"/>
              </a:rPr>
              <a:t>Be measurable (or able to be determined from other measurements). </a:t>
            </a:r>
          </a:p>
          <a:p>
            <a:r>
              <a:rPr lang="en-GB" dirty="0">
                <a:latin typeface="Times New Roman" panose="02020603050405020304" pitchFamily="18" charset="0"/>
                <a:cs typeface="Times New Roman" panose="02020603050405020304" pitchFamily="18" charset="0"/>
              </a:rPr>
              <a:t>Have a clear definition, including boundaries of the measurements. </a:t>
            </a:r>
          </a:p>
          <a:p>
            <a:r>
              <a:rPr lang="en-GB" dirty="0">
                <a:latin typeface="Times New Roman" panose="02020603050405020304" pitchFamily="18" charset="0"/>
                <a:cs typeface="Times New Roman" panose="02020603050405020304" pitchFamily="18" charset="0"/>
              </a:rPr>
              <a:t>Indicate progress toward a performance goal. </a:t>
            </a:r>
          </a:p>
          <a:p>
            <a:r>
              <a:rPr lang="en-GB" dirty="0">
                <a:latin typeface="Times New Roman" panose="02020603050405020304" pitchFamily="18" charset="0"/>
                <a:cs typeface="Times New Roman" panose="02020603050405020304" pitchFamily="18" charset="0"/>
              </a:rPr>
              <a:t>Answer specific questions about the performance.</a:t>
            </a:r>
          </a:p>
          <a:p>
            <a:r>
              <a:rPr lang="en-GB" dirty="0">
                <a:latin typeface="Times New Roman" panose="02020603050405020304" pitchFamily="18" charset="0"/>
                <a:cs typeface="Times New Roman" panose="02020603050405020304" pitchFamily="18" charset="0"/>
              </a:rPr>
              <a:t>Repeatable</a:t>
            </a:r>
          </a:p>
          <a:p>
            <a:r>
              <a:rPr lang="en-GB" dirty="0">
                <a:latin typeface="Times New Roman" panose="02020603050405020304" pitchFamily="18" charset="0"/>
                <a:cs typeface="Times New Roman" panose="02020603050405020304" pitchFamily="18" charset="0"/>
              </a:rPr>
              <a:t>Economical</a:t>
            </a:r>
          </a:p>
          <a:p>
            <a:r>
              <a:rPr lang="en-GB" dirty="0">
                <a:latin typeface="Times New Roman" panose="02020603050405020304" pitchFamily="18" charset="0"/>
                <a:cs typeface="Times New Roman" panose="02020603050405020304" pitchFamily="18" charset="0"/>
              </a:rPr>
              <a:t>Language independent</a:t>
            </a:r>
          </a:p>
        </p:txBody>
      </p:sp>
      <p:sp>
        <p:nvSpPr>
          <p:cNvPr id="4" name="Slide Number Placeholder 3">
            <a:extLst>
              <a:ext uri="{FF2B5EF4-FFF2-40B4-BE49-F238E27FC236}">
                <a16:creationId xmlns:a16="http://schemas.microsoft.com/office/drawing/2014/main" id="{0EA97EA2-E4CB-4D26-84D4-CA71D139F26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dirty="0"/>
          </a:p>
        </p:txBody>
      </p:sp>
    </p:spTree>
    <p:extLst>
      <p:ext uri="{BB962C8B-B14F-4D97-AF65-F5344CB8AC3E}">
        <p14:creationId xmlns:p14="http://schemas.microsoft.com/office/powerpoint/2010/main" val="730851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634AC-9158-CD6A-0084-3EC8394683B1}"/>
              </a:ext>
            </a:extLst>
          </p:cNvPr>
          <p:cNvSpPr>
            <a:spLocks noGrp="1"/>
          </p:cNvSpPr>
          <p:nvPr>
            <p:ph type="title"/>
          </p:nvPr>
        </p:nvSpPr>
        <p:spPr/>
        <p:txBody>
          <a:bodyPr>
            <a:normAutofit/>
          </a:bodyPr>
          <a:lstStyle/>
          <a:p>
            <a:r>
              <a:rPr lang="en-GB" sz="2600" dirty="0">
                <a:solidFill>
                  <a:schemeClr val="accent5"/>
                </a:solidFill>
              </a:rPr>
              <a:t>Metrics-based process improvement</a:t>
            </a:r>
          </a:p>
        </p:txBody>
      </p:sp>
      <p:sp>
        <p:nvSpPr>
          <p:cNvPr id="3" name="Text Placeholder 2">
            <a:extLst>
              <a:ext uri="{FF2B5EF4-FFF2-40B4-BE49-F238E27FC236}">
                <a16:creationId xmlns:a16="http://schemas.microsoft.com/office/drawing/2014/main" id="{93E70BFE-9D4C-7BF2-3962-6A9C212164CA}"/>
              </a:ext>
            </a:extLst>
          </p:cNvPr>
          <p:cNvSpPr>
            <a:spLocks noGrp="1"/>
          </p:cNvSpPr>
          <p:nvPr>
            <p:ph type="body" idx="1"/>
          </p:nvPr>
        </p:nvSpPr>
        <p:spPr>
          <a:xfrm>
            <a:off x="387900" y="1489824"/>
            <a:ext cx="4549860" cy="3078900"/>
          </a:xfrm>
        </p:spPr>
        <p:txBody>
          <a:bodyPr/>
          <a:lstStyle/>
          <a:p>
            <a:r>
              <a:rPr lang="en-GB" dirty="0">
                <a:latin typeface="Times New Roman" panose="02020603050405020304" pitchFamily="18" charset="0"/>
                <a:cs typeface="Times New Roman" panose="02020603050405020304" pitchFamily="18" charset="0"/>
              </a:rPr>
              <a:t>The PDCA (Plan, Do, Check, Act) Cycle was made popular by Dr. W. Edwards Deming (1986).</a:t>
            </a:r>
          </a:p>
        </p:txBody>
      </p:sp>
      <p:sp>
        <p:nvSpPr>
          <p:cNvPr id="4" name="Slide Number Placeholder 3">
            <a:extLst>
              <a:ext uri="{FF2B5EF4-FFF2-40B4-BE49-F238E27FC236}">
                <a16:creationId xmlns:a16="http://schemas.microsoft.com/office/drawing/2014/main" id="{24B5E010-E900-0E41-1ACE-A8196F4D98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dirty="0"/>
          </a:p>
        </p:txBody>
      </p:sp>
      <p:pic>
        <p:nvPicPr>
          <p:cNvPr id="1026" name="Picture 2" descr="figure 3">
            <a:extLst>
              <a:ext uri="{FF2B5EF4-FFF2-40B4-BE49-F238E27FC236}">
                <a16:creationId xmlns:a16="http://schemas.microsoft.com/office/drawing/2014/main" id="{6F01F5CE-752D-C196-C698-5A14AC7633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6361" y="1489824"/>
            <a:ext cx="3620912" cy="2925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2555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O_APP_VERSION" val="1.8.0.4807"/>
  <p:tag name="SLIDO_PRESENTATION_ID" val="00000000-0000-0000-0000-000000000000"/>
  <p:tag name="SLIDO_EVENT_UUID" val="0f6c3137-c449-415f-ae6a-e32a8c8732ee"/>
  <p:tag name="SLIDO_EVENT_SECTION_UUID" val="b79146c9-7c16-49ce-9f03-9f44d7f706e4"/>
</p:tagLst>
</file>

<file path=ppt/theme/theme1.xml><?xml version="1.0" encoding="utf-8"?>
<a:theme xmlns:a="http://schemas.openxmlformats.org/drawingml/2006/main" name="Marina">
  <a:themeElements>
    <a:clrScheme name="Marina">
      <a:dk1>
        <a:srgbClr val="FFFFFF"/>
      </a:dk1>
      <a:lt1>
        <a:srgbClr val="434343"/>
      </a:lt1>
      <a:dk2>
        <a:srgbClr val="666666"/>
      </a:dk2>
      <a:lt2>
        <a:srgbClr val="CFD8DC"/>
      </a:lt2>
      <a:accent1>
        <a:srgbClr val="F1C232"/>
      </a:accent1>
      <a:accent2>
        <a:srgbClr val="F1C232"/>
      </a:accent2>
      <a:accent3>
        <a:srgbClr val="F1C232"/>
      </a:accent3>
      <a:accent4>
        <a:srgbClr val="F1C232"/>
      </a:accent4>
      <a:accent5>
        <a:srgbClr val="F1C232"/>
      </a:accent5>
      <a:accent6>
        <a:srgbClr val="FFEB38"/>
      </a:accent6>
      <a:hlink>
        <a:srgbClr val="F1C232"/>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ptD5ED.tmp">
  <a:themeElements>
    <a:clrScheme name="University of Suffolk">
      <a:dk1>
        <a:srgbClr val="333333"/>
      </a:dk1>
      <a:lt1>
        <a:srgbClr val="FFFFFF"/>
      </a:lt1>
      <a:dk2>
        <a:srgbClr val="FFBF0B"/>
      </a:dk2>
      <a:lt2>
        <a:srgbClr val="D0D0CE"/>
      </a:lt2>
      <a:accent1>
        <a:srgbClr val="333F48"/>
      </a:accent1>
      <a:accent2>
        <a:srgbClr val="7C878E"/>
      </a:accent2>
      <a:accent3>
        <a:srgbClr val="0067A0"/>
      </a:accent3>
      <a:accent4>
        <a:srgbClr val="009CDE"/>
      </a:accent4>
      <a:accent5>
        <a:srgbClr val="FC4C02"/>
      </a:accent5>
      <a:accent6>
        <a:srgbClr val="DA291C"/>
      </a:accent6>
      <a:hlink>
        <a:srgbClr val="009CDE"/>
      </a:hlink>
      <a:folHlink>
        <a:srgbClr val="DA291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5647</TotalTime>
  <Words>745</Words>
  <Application>Microsoft Office PowerPoint</Application>
  <PresentationFormat>On-screen Show (16:9)</PresentationFormat>
  <Paragraphs>98</Paragraphs>
  <Slides>18</Slides>
  <Notes>8</Notes>
  <HiddenSlides>0</HiddenSlides>
  <MMClips>1</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18</vt:i4>
      </vt:variant>
    </vt:vector>
  </HeadingPairs>
  <TitlesOfParts>
    <vt:vector size="31" baseType="lpstr">
      <vt:lpstr>Söhne</vt:lpstr>
      <vt:lpstr>Times New Roman</vt:lpstr>
      <vt:lpstr>Roboto Slab</vt:lpstr>
      <vt:lpstr>Roboto</vt:lpstr>
      <vt:lpstr>Calibri</vt:lpstr>
      <vt:lpstr>Graphik Regular</vt:lpstr>
      <vt:lpstr>Symbol</vt:lpstr>
      <vt:lpstr>Arial Bold</vt:lpstr>
      <vt:lpstr>Sharp Sans No1 Book</vt:lpstr>
      <vt:lpstr>Arial</vt:lpstr>
      <vt:lpstr>Nunito</vt:lpstr>
      <vt:lpstr>Marina</vt:lpstr>
      <vt:lpstr>pptD5ED.tmp</vt:lpstr>
      <vt:lpstr>Managing Project and Teams</vt:lpstr>
      <vt:lpstr>Retrospection</vt:lpstr>
      <vt:lpstr>PowerPoint Presentation</vt:lpstr>
      <vt:lpstr>Key topics covered in this lecture</vt:lpstr>
      <vt:lpstr>What we will cover in this lecture</vt:lpstr>
      <vt:lpstr>Project Metrics</vt:lpstr>
      <vt:lpstr>Performance measurement  levels</vt:lpstr>
      <vt:lpstr>Characteristics of quality metrics</vt:lpstr>
      <vt:lpstr>Metrics-based process improvement</vt:lpstr>
      <vt:lpstr>Performance Metrics in Software Engineering</vt:lpstr>
      <vt:lpstr>Classification of Software Metrics </vt:lpstr>
      <vt:lpstr>Software performance measurement metrics</vt:lpstr>
      <vt:lpstr>Case Study: Discussion</vt:lpstr>
      <vt:lpstr>KEY PERFORMANCE MEASUREMENT MODELS</vt:lpstr>
      <vt:lpstr>Summary</vt:lpstr>
      <vt:lpstr>Key takeaway points</vt:lpstr>
      <vt:lpstr>Next Lesson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to DevOps</dc:title>
  <dc:creator>Godwin Dzvapatsva</dc:creator>
  <cp:lastModifiedBy>Godwin Dzvapatsva</cp:lastModifiedBy>
  <cp:revision>71</cp:revision>
  <dcterms:modified xsi:type="dcterms:W3CDTF">2024-02-16T00:38:24Z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oAppVersion">
    <vt:lpwstr>1.8.0.4807</vt:lpwstr>
  </property>
</Properties>
</file>