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  <p:sldMasterId id="2147483666" r:id="rId2"/>
  </p:sldMasterIdLst>
  <p:notesMasterIdLst>
    <p:notesMasterId r:id="rId22"/>
  </p:notesMasterIdLst>
  <p:sldIdLst>
    <p:sldId id="296" r:id="rId3"/>
    <p:sldId id="257" r:id="rId4"/>
    <p:sldId id="362" r:id="rId5"/>
    <p:sldId id="280" r:id="rId6"/>
    <p:sldId id="372" r:id="rId7"/>
    <p:sldId id="373" r:id="rId8"/>
    <p:sldId id="375" r:id="rId9"/>
    <p:sldId id="376" r:id="rId10"/>
    <p:sldId id="377" r:id="rId11"/>
    <p:sldId id="382" r:id="rId12"/>
    <p:sldId id="374" r:id="rId13"/>
    <p:sldId id="378" r:id="rId14"/>
    <p:sldId id="384" r:id="rId15"/>
    <p:sldId id="379" r:id="rId16"/>
    <p:sldId id="380" r:id="rId17"/>
    <p:sldId id="381" r:id="rId18"/>
    <p:sldId id="383" r:id="rId19"/>
    <p:sldId id="359" r:id="rId20"/>
    <p:sldId id="285" r:id="rId21"/>
  </p:sldIdLst>
  <p:sldSz cx="9144000" cy="5143500" type="screen16x9"/>
  <p:notesSz cx="6858000" cy="9144000"/>
  <p:embeddedFontLst>
    <p:embeddedFont>
      <p:font typeface="Arial Bold" panose="020B0704020202020204" pitchFamily="34" charset="0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Slab" pitchFamily="2" charset="0"/>
      <p:regular r:id="rId32"/>
      <p:bold r:id="rId33"/>
    </p:embeddedFont>
  </p:embeddedFontLst>
  <p:custDataLst>
    <p:tags r:id="rId3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2938" autoAdjust="0"/>
  </p:normalViewPr>
  <p:slideViewPr>
    <p:cSldViewPr snapToGrid="0">
      <p:cViewPr varScale="1">
        <p:scale>
          <a:sx n="100" d="100"/>
          <a:sy n="100" d="100"/>
        </p:scale>
        <p:origin x="88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69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29195da00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29195da00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9195da0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29195da0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9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29195da0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29195da0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11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Sohne"/>
              </a:rPr>
              <a:t>Effective leaders know how to draw on the different types of power in different situations.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Sohne"/>
              </a:rPr>
              <a:t>Use coercion only in times of employee misconduct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92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08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solidFill>
            <a:srgbClr val="FFBF0B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D2D2B"/>
              </a:buClr>
              <a:buSzPts val="4600"/>
              <a:buNone/>
              <a:defRPr sz="4600" b="1">
                <a:solidFill>
                  <a:srgbClr val="2D2D2B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l="21961" t="34836" r="21770" b="35263"/>
          <a:stretch/>
        </p:blipFill>
        <p:spPr>
          <a:xfrm>
            <a:off x="480750" y="353450"/>
            <a:ext cx="1360700" cy="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640BD-C36D-166B-A464-766AA50D5B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7798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64331" y="365756"/>
            <a:ext cx="89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34710" y="365756"/>
            <a:ext cx="73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59454" y="1067786"/>
            <a:ext cx="5727146" cy="1381501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250" kern="1200" spc="0" baseline="0">
                <a:solidFill>
                  <a:schemeClr val="tx2"/>
                </a:solidFill>
                <a:latin typeface="Arial" panose="020B0604020202020204" pitchFamily="34" charset="0"/>
                <a:ea typeface="Sharp Sans No1 Extrabold" pitchFamily="50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THIS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59454" y="2554426"/>
            <a:ext cx="3086100" cy="1241822"/>
          </a:xfrm>
        </p:spPr>
        <p:txBody>
          <a:bodyPr>
            <a:normAutofit/>
          </a:bodyPr>
          <a:lstStyle>
            <a:lvl1pPr marL="0" indent="0" algn="l">
              <a:buNone/>
              <a:defRPr sz="1725" spc="0" baseline="0">
                <a:solidFill>
                  <a:schemeClr val="bg1"/>
                </a:solidFill>
                <a:latin typeface="Arial" panose="020B0604020202020204" pitchFamily="34" charset="0"/>
                <a:ea typeface="Sharp Sans No1 Book" pitchFamily="50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6449786" y="2449286"/>
            <a:ext cx="2694215" cy="269421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96527" y="381062"/>
            <a:ext cx="955119" cy="273844"/>
          </a:xfrm>
          <a:prstGeom prst="rect">
            <a:avLst/>
          </a:prstGeom>
        </p:spPr>
        <p:txBody>
          <a:bodyPr/>
          <a:lstStyle>
            <a:lvl1pPr>
              <a:defRPr sz="675">
                <a:solidFill>
                  <a:schemeClr val="bg1"/>
                </a:solidFill>
                <a:latin typeface="Arial" panose="020B0604020202020204" pitchFamily="34" charset="0"/>
                <a:ea typeface="Sharp Sans No1 Book" pitchFamily="50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 smtClean="0">
                <a:solidFill>
                  <a:srgbClr val="FFFFFF"/>
                </a:solidFill>
              </a:rPr>
              <a:pPr>
                <a:defRPr/>
              </a:pPr>
              <a:t>2/29/2024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59454" y="381062"/>
            <a:ext cx="3086100" cy="273844"/>
          </a:xfrm>
          <a:prstGeom prst="rect">
            <a:avLst/>
          </a:prstGeom>
        </p:spPr>
        <p:txBody>
          <a:bodyPr/>
          <a:lstStyle>
            <a:lvl1pPr algn="l">
              <a:defRPr sz="675">
                <a:solidFill>
                  <a:schemeClr val="bg1"/>
                </a:solidFill>
                <a:latin typeface="Arial" panose="020B0604020202020204" pitchFamily="34" charset="0"/>
                <a:ea typeface="Sharp Sans No1 Book" pitchFamily="50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3" y="4346354"/>
            <a:ext cx="1333028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9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4152900"/>
            <a:ext cx="3810000" cy="9906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1" y="316707"/>
            <a:ext cx="5800725" cy="42564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7" name="Rectangle 9"/>
          <p:cNvSpPr/>
          <p:nvPr userDrawn="1"/>
        </p:nvSpPr>
        <p:spPr>
          <a:xfrm>
            <a:off x="8335964" y="3384948"/>
            <a:ext cx="90487" cy="678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9" y="3418285"/>
            <a:ext cx="2168525" cy="1376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9" y="4761310"/>
            <a:ext cx="90487" cy="678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460384" y="3338315"/>
            <a:ext cx="603647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4594622"/>
            <a:ext cx="6211888" cy="200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4627960"/>
            <a:ext cx="90488" cy="66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05979"/>
            <a:ext cx="8079453" cy="857250"/>
          </a:xfrm>
        </p:spPr>
        <p:txBody>
          <a:bodyPr>
            <a:normAutofit/>
          </a:bodyPr>
          <a:lstStyle>
            <a:lvl1pPr algn="l">
              <a:defRPr sz="21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1" y="1200151"/>
            <a:ext cx="5709951" cy="3394472"/>
          </a:xfrm>
        </p:spPr>
        <p:txBody>
          <a:bodyPr/>
          <a:lstStyle>
            <a:lvl1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15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35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2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2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50" y="1200151"/>
            <a:ext cx="2170849" cy="3394472"/>
          </a:xfrm>
        </p:spPr>
        <p:txBody>
          <a:bodyPr/>
          <a:lstStyle>
            <a:lvl1pPr>
              <a:buClr>
                <a:srgbClr val="11A2C4"/>
              </a:buClr>
              <a:buNone/>
              <a:defRPr sz="18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15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35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2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2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61" y="0"/>
            <a:ext cx="2342340" cy="8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1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solidFill>
            <a:srgbClr val="FFBF0B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2B"/>
              </a:buClr>
              <a:buSzPts val="4600"/>
              <a:buNone/>
              <a:defRPr sz="4600" b="1">
                <a:solidFill>
                  <a:srgbClr val="2D2D2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l="21961" t="34836" r="21770" b="35263"/>
          <a:stretch/>
        </p:blipFill>
        <p:spPr>
          <a:xfrm>
            <a:off x="480750" y="353450"/>
            <a:ext cx="1360700" cy="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solidFill>
            <a:srgbClr val="FFBF0B"/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2B"/>
              </a:buClr>
              <a:buSzPts val="4600"/>
              <a:buNone/>
              <a:defRPr sz="4600" b="1">
                <a:solidFill>
                  <a:srgbClr val="2D2D2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l="21961" t="34836" r="21770" b="35263"/>
          <a:stretch/>
        </p:blipFill>
        <p:spPr>
          <a:xfrm>
            <a:off x="480750" y="353450"/>
            <a:ext cx="1360700" cy="4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8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1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1" r:id="rId9"/>
    <p:sldLayoutId id="214748366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22494"/>
            <a:ext cx="7886700" cy="72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81895"/>
            <a:ext cx="7886700" cy="3050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953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Arial" panose="020B0604020202020204" pitchFamily="34" charset="0"/>
          <a:ea typeface="Sharp Sans No1 Extrabold" pitchFamily="50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harp Sans No1 Semibold" pitchFamily="50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Sharp Sans No1 Book" pitchFamily="50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rgbClr val="666666"/>
          </a:solidFill>
          <a:latin typeface="Graphik Regular" panose="020B0503030202060203" pitchFamily="34" charset="0"/>
          <a:ea typeface="Sharp Sans No1 Book" pitchFamily="50" charset="0"/>
          <a:cs typeface="Sharp Sans No1 Book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harp Sans No1 Book" pitchFamily="50" charset="0"/>
          <a:ea typeface="Sharp Sans No1 Book" pitchFamily="50" charset="0"/>
          <a:cs typeface="Sharp Sans No1 Book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Sharp Sans No1 Book" pitchFamily="50" charset="0"/>
          <a:ea typeface="Sharp Sans No1 Book" pitchFamily="50" charset="0"/>
          <a:cs typeface="Sharp Sans No1 Book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bookcentral.proquest.com/lib/ucsl/detail.action?docID=526499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18606" y="1067786"/>
            <a:ext cx="7201988" cy="1381501"/>
          </a:xfrm>
        </p:spPr>
        <p:txBody>
          <a:bodyPr/>
          <a:lstStyle/>
          <a:p>
            <a:r>
              <a:rPr lang="en-GB" dirty="0"/>
              <a:t>Managing Project and Teams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59454" y="2554426"/>
            <a:ext cx="6791769" cy="1241822"/>
          </a:xfrm>
        </p:spPr>
        <p:txBody>
          <a:bodyPr>
            <a:normAutofit/>
          </a:bodyPr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Lecture 9: Leading The Project Team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fld id="{A267F8E3-7E6B-4328-BCB9-B2E63CA151E3}" type="datetime4">
              <a:rPr lang="en-GB" kern="1200">
                <a:solidFill>
                  <a:srgbClr val="FFFFFF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buClrTx/>
              </a:pPr>
              <a:t>29 February 2024</a:t>
            </a:fld>
            <a:endParaRPr lang="en-GB" kern="1200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GB" kern="1200" dirty="0">
                <a:solidFill>
                  <a:srgbClr val="FFFFFF"/>
                </a:solidFill>
              </a:rPr>
              <a:t>University of Suffolk</a:t>
            </a:r>
          </a:p>
        </p:txBody>
      </p:sp>
    </p:spTree>
    <p:extLst>
      <p:ext uri="{BB962C8B-B14F-4D97-AF65-F5344CB8AC3E}">
        <p14:creationId xmlns:p14="http://schemas.microsoft.com/office/powerpoint/2010/main" val="292840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E335-7075-DF2B-FC0F-6EAED333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900" dirty="0">
                <a:solidFill>
                  <a:schemeClr val="accent5"/>
                </a:solidFill>
              </a:rPr>
              <a:t>Importance in understanding power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EF7F-7B35-52AC-9A37-D85ED716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10640"/>
            <a:ext cx="8756100" cy="3649980"/>
          </a:xfrm>
        </p:spPr>
        <p:txBody>
          <a:bodyPr/>
          <a:lstStyle/>
          <a:p>
            <a:r>
              <a:rPr lang="en-GB" b="1" dirty="0">
                <a:solidFill>
                  <a:schemeClr val="accent5"/>
                </a:solidFill>
              </a:rPr>
              <a:t>Influence and Decision Making- Power </a:t>
            </a:r>
            <a:r>
              <a:rPr lang="en-GB" dirty="0"/>
              <a:t>sources determine who has the authority to make decisions and influence project outcomes. </a:t>
            </a:r>
          </a:p>
          <a:p>
            <a:r>
              <a:rPr lang="en-GB" b="1" dirty="0">
                <a:solidFill>
                  <a:schemeClr val="accent5"/>
                </a:solidFill>
              </a:rPr>
              <a:t>Team Dynamics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GB" dirty="0"/>
              <a:t>This allows project managers to manage conflicts, motivate team members, and allocate resources more effectively.</a:t>
            </a:r>
          </a:p>
          <a:p>
            <a:r>
              <a:rPr lang="en-GB" b="1" dirty="0">
                <a:solidFill>
                  <a:schemeClr val="accent5"/>
                </a:solidFill>
              </a:rPr>
              <a:t>Stakeholder Management </a:t>
            </a:r>
            <a:r>
              <a:rPr lang="en-GB" dirty="0">
                <a:solidFill>
                  <a:srgbClr val="0D0D0D"/>
                </a:solidFill>
                <a:latin typeface="Söhne"/>
              </a:rPr>
              <a:t>- </a:t>
            </a:r>
            <a:r>
              <a:rPr lang="en-GB" dirty="0"/>
              <a:t>Understanding their sources of power enables project managers to engage with stakeholders more strategically, build alliances, and address their concerns proactively.</a:t>
            </a:r>
          </a:p>
          <a:p>
            <a:r>
              <a:rPr lang="en-GB" b="1" dirty="0">
                <a:solidFill>
                  <a:schemeClr val="accent5"/>
                </a:solidFill>
              </a:rPr>
              <a:t>Risk Management </a:t>
            </a:r>
            <a:r>
              <a:rPr lang="en-GB" dirty="0">
                <a:solidFill>
                  <a:srgbClr val="0D0D0D"/>
                </a:solidFill>
                <a:latin typeface="Söhne"/>
              </a:rPr>
              <a:t>- </a:t>
            </a:r>
            <a:r>
              <a:rPr lang="en-GB" dirty="0"/>
              <a:t>Power imbalances among stakeholders can create risks for the project, such as resistance to change or conflicting priorities. </a:t>
            </a:r>
          </a:p>
          <a:p>
            <a:r>
              <a:rPr lang="en-GB" b="1" dirty="0">
                <a:solidFill>
                  <a:schemeClr val="accent5"/>
                </a:solidFill>
              </a:rPr>
              <a:t>Project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B9F0B-9884-A6E8-0715-BF41B17739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1499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FECA-5C73-D206-6F08-638D7CD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Sources of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C93E-1D05-6935-34FE-EE6716A4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1120"/>
            <a:ext cx="8756100" cy="3558540"/>
          </a:xfrm>
        </p:spPr>
        <p:txBody>
          <a:bodyPr>
            <a:normAutofit fontScale="85000" lnSpcReduction="10000"/>
          </a:bodyPr>
          <a:lstStyle/>
          <a:p>
            <a:r>
              <a:rPr lang="en-GB" sz="2100" b="1" i="1" dirty="0">
                <a:solidFill>
                  <a:schemeClr val="accent5"/>
                </a:solidFill>
              </a:rPr>
              <a:t>Expert power- </a:t>
            </a:r>
            <a:r>
              <a:rPr lang="en-GB" dirty="0"/>
              <a:t> is the ability to gain support because people perceive that the project manager has special knowledge or expertise they consider important.</a:t>
            </a:r>
          </a:p>
          <a:p>
            <a:r>
              <a:rPr lang="en-GB" sz="2100" b="1" i="1" dirty="0">
                <a:solidFill>
                  <a:schemeClr val="accent5"/>
                </a:solidFill>
              </a:rPr>
              <a:t>Relationship power - </a:t>
            </a:r>
            <a:r>
              <a:rPr lang="en-GB" dirty="0"/>
              <a:t>is the ability to gain support because others feel they have a caring work relationship with the project manager.</a:t>
            </a:r>
          </a:p>
          <a:p>
            <a:r>
              <a:rPr lang="en-GB" sz="2100" b="1" i="1" dirty="0">
                <a:solidFill>
                  <a:schemeClr val="accent5"/>
                </a:solidFill>
              </a:rPr>
              <a:t>Referent power- </a:t>
            </a:r>
            <a:r>
              <a:rPr lang="en-GB" dirty="0"/>
              <a:t>is the ability to gain support because of the desire of others to identify with the project manager or the project.</a:t>
            </a:r>
          </a:p>
          <a:p>
            <a:r>
              <a:rPr lang="en-GB" sz="2100" b="1" dirty="0">
                <a:solidFill>
                  <a:schemeClr val="accent5"/>
                </a:solidFill>
              </a:rPr>
              <a:t>Authority power -</a:t>
            </a:r>
            <a:r>
              <a:rPr lang="en-GB" dirty="0"/>
              <a:t>is the ability to gain support because others perceive the project manager has the power to issue orders.</a:t>
            </a:r>
          </a:p>
          <a:p>
            <a:r>
              <a:rPr lang="en-GB" sz="2100" b="1" dirty="0">
                <a:solidFill>
                  <a:schemeClr val="accent5"/>
                </a:solidFill>
              </a:rPr>
              <a:t>Reward/Penalty power </a:t>
            </a:r>
            <a:r>
              <a:rPr lang="en-GB" dirty="0"/>
              <a:t>is the ability to gain support because people perceive that the project manager is capable of directly or indirectly dispensing rewards or penalties.</a:t>
            </a:r>
          </a:p>
          <a:p>
            <a:r>
              <a:rPr lang="en-GB" sz="2100" b="1" dirty="0">
                <a:solidFill>
                  <a:schemeClr val="accent5"/>
                </a:solidFill>
              </a:rPr>
              <a:t>Connection Power</a:t>
            </a:r>
          </a:p>
          <a:p>
            <a:r>
              <a:rPr lang="en-GB" sz="2100" b="1" dirty="0">
                <a:solidFill>
                  <a:schemeClr val="accent5"/>
                </a:solidFill>
              </a:rPr>
              <a:t>Information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EE60D-18C6-8810-CB7A-D7E720778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8898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EBE4-A49D-E0AE-D3FD-899A3FE2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accent5"/>
                </a:solidFill>
              </a:rPr>
              <a:t>Effectiveness of the different forms of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E21D9-2080-A05B-1D0D-D881257CE6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1026" name="Picture 2" descr="effectiveness-of-types-of-power">
            <a:extLst>
              <a:ext uri="{FF2B5EF4-FFF2-40B4-BE49-F238E27FC236}">
                <a16:creationId xmlns:a16="http://schemas.microsoft.com/office/drawing/2014/main" id="{AC68A13F-87A0-9FEE-0459-A4BCAFC1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645" y="1272659"/>
            <a:ext cx="5710555" cy="326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AA14-6E15-2D6C-BD5C-CE16D828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236220"/>
            <a:ext cx="8368200" cy="686100"/>
          </a:xfrm>
        </p:spPr>
        <p:txBody>
          <a:bodyPr>
            <a:normAutofit/>
          </a:bodyPr>
          <a:lstStyle/>
          <a:p>
            <a:r>
              <a:rPr lang="en-GB" sz="2900" dirty="0">
                <a:solidFill>
                  <a:schemeClr val="accent5"/>
                </a:solidFill>
              </a:rPr>
              <a:t>Role of Power Dynamics in Leadership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1B369-1FB4-E2CE-0D56-FC1715174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42" y="1264920"/>
            <a:ext cx="8898316" cy="3642360"/>
          </a:xfrm>
        </p:spPr>
        <p:txBody>
          <a:bodyPr>
            <a:normAutofit/>
          </a:bodyPr>
          <a:lstStyle/>
          <a:p>
            <a:r>
              <a:rPr lang="en-GB" sz="1700" dirty="0"/>
              <a:t>Different leadership styles reflect different power dynamics and understanding these dynamics can help a leader adapt their style to the needs of their team and project.</a:t>
            </a:r>
          </a:p>
          <a:p>
            <a:r>
              <a:rPr lang="en-GB" b="1" i="1" dirty="0">
                <a:solidFill>
                  <a:schemeClr val="accent5"/>
                </a:solidFill>
              </a:rPr>
              <a:t>Transformational Leadership- </a:t>
            </a:r>
            <a:r>
              <a:rPr lang="en-GB" sz="1700" dirty="0"/>
              <a:t>leverage </a:t>
            </a:r>
            <a:r>
              <a:rPr lang="en-GB" b="1" dirty="0">
                <a:solidFill>
                  <a:schemeClr val="accent5"/>
                </a:solidFill>
              </a:rPr>
              <a:t>referent</a:t>
            </a:r>
            <a:r>
              <a:rPr lang="en-GB" sz="1700" dirty="0"/>
              <a:t> and </a:t>
            </a:r>
            <a:r>
              <a:rPr lang="en-GB" b="1" dirty="0">
                <a:solidFill>
                  <a:schemeClr val="accent5"/>
                </a:solidFill>
              </a:rPr>
              <a:t>expert</a:t>
            </a:r>
            <a:r>
              <a:rPr lang="en-GB" sz="1700" dirty="0"/>
              <a:t> power to motivate and inspire their teams. Leads by example.</a:t>
            </a:r>
          </a:p>
          <a:p>
            <a:r>
              <a:rPr lang="en-GB" b="1" i="1" dirty="0">
                <a:solidFill>
                  <a:schemeClr val="accent5"/>
                </a:solidFill>
              </a:rPr>
              <a:t>Transactional Leadership- </a:t>
            </a:r>
            <a:r>
              <a:rPr lang="en-GB" sz="1700" dirty="0"/>
              <a:t>rely on reward and </a:t>
            </a:r>
            <a:r>
              <a:rPr lang="en-GB" b="1" dirty="0">
                <a:solidFill>
                  <a:schemeClr val="accent5"/>
                </a:solidFill>
              </a:rPr>
              <a:t>coercive</a:t>
            </a:r>
            <a:r>
              <a:rPr lang="en-GB" sz="1700" dirty="0"/>
              <a:t> power.</a:t>
            </a:r>
          </a:p>
          <a:p>
            <a:r>
              <a:rPr lang="en-GB" b="1" i="1" dirty="0">
                <a:solidFill>
                  <a:schemeClr val="accent5"/>
                </a:solidFill>
              </a:rPr>
              <a:t>Servant Leadership- </a:t>
            </a:r>
            <a:r>
              <a:rPr lang="en-GB" sz="1600" b="0" i="0" dirty="0">
                <a:solidFill>
                  <a:srgbClr val="30486A"/>
                </a:solidFill>
                <a:effectLst/>
                <a:latin typeface="-apple-system"/>
              </a:rPr>
              <a:t>l</a:t>
            </a:r>
            <a:r>
              <a:rPr lang="en-GB" sz="1700" dirty="0"/>
              <a:t>everage </a:t>
            </a:r>
            <a:r>
              <a:rPr lang="en-GB" b="1" dirty="0">
                <a:solidFill>
                  <a:schemeClr val="accent5"/>
                </a:solidFill>
              </a:rPr>
              <a:t>referent</a:t>
            </a:r>
            <a:r>
              <a:rPr lang="en-GB" sz="1700" dirty="0"/>
              <a:t> power, placing the needs of their team members above their own. Prioritise transparency.</a:t>
            </a:r>
          </a:p>
          <a:p>
            <a:r>
              <a:rPr lang="en-GB" b="1" i="1" dirty="0">
                <a:solidFill>
                  <a:schemeClr val="accent5"/>
                </a:solidFill>
              </a:rPr>
              <a:t>Autocratic Leadership- </a:t>
            </a:r>
            <a:r>
              <a:rPr lang="en-GB" sz="1700" dirty="0"/>
              <a:t>Autocratic leaders primarily use </a:t>
            </a:r>
            <a:r>
              <a:rPr lang="en-GB" b="1" dirty="0">
                <a:solidFill>
                  <a:schemeClr val="accent5"/>
                </a:solidFill>
              </a:rPr>
              <a:t>positional</a:t>
            </a:r>
            <a:r>
              <a:rPr lang="en-GB" sz="1700" dirty="0"/>
              <a:t> and </a:t>
            </a:r>
            <a:r>
              <a:rPr lang="en-GB" b="1" dirty="0">
                <a:solidFill>
                  <a:schemeClr val="accent5"/>
                </a:solidFill>
              </a:rPr>
              <a:t>coercive</a:t>
            </a:r>
            <a:r>
              <a:rPr lang="en-GB" sz="1700" dirty="0"/>
              <a:t> power.</a:t>
            </a:r>
          </a:p>
          <a:p>
            <a:endParaRPr lang="en-GB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85E8D-6843-82AA-219B-9EE9966060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6315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9F67-970F-0511-E458-F0A0BEC7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dirty="0">
                <a:solidFill>
                  <a:schemeClr val="accent5"/>
                </a:solidFill>
              </a:rPr>
              <a:t>Managing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A3D2-F7A2-3B28-C4CF-0B8F20B2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234440"/>
            <a:ext cx="8557980" cy="3909060"/>
          </a:xfrm>
        </p:spPr>
        <p:txBody>
          <a:bodyPr>
            <a:normAutofit fontScale="92500"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GB" dirty="0"/>
              <a:t>People resist change because it upsets their familiar environment and makes them feel insecure.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dirty="0"/>
              <a:t>Some organisations openly adopt a c</a:t>
            </a:r>
            <a:r>
              <a:rPr lang="en-GB" sz="1900" b="1" i="1" dirty="0">
                <a:solidFill>
                  <a:schemeClr val="accent5"/>
                </a:solidFill>
              </a:rPr>
              <a:t>hange freeze </a:t>
            </a:r>
            <a:r>
              <a:rPr lang="en-GB" dirty="0"/>
              <a:t>, or </a:t>
            </a:r>
            <a:r>
              <a:rPr lang="en-GB" sz="1900" b="1" i="1" dirty="0">
                <a:solidFill>
                  <a:schemeClr val="accent5"/>
                </a:solidFill>
              </a:rPr>
              <a:t>no-change mentality</a:t>
            </a:r>
            <a:r>
              <a:rPr lang="en-GB" dirty="0"/>
              <a:t>, after a particular phase in the project life cycle, typically after Definition.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dirty="0"/>
              <a:t>So how best can you implement change?</a:t>
            </a:r>
          </a:p>
          <a:p>
            <a:pPr>
              <a:lnSpc>
                <a:spcPct val="150000"/>
              </a:lnSpc>
            </a:pPr>
            <a:r>
              <a:rPr lang="en-GB" dirty="0"/>
              <a:t>Identify need for change</a:t>
            </a:r>
          </a:p>
          <a:p>
            <a:pPr>
              <a:lnSpc>
                <a:spcPct val="150000"/>
              </a:lnSpc>
            </a:pPr>
            <a:r>
              <a:rPr lang="en-GB" dirty="0"/>
              <a:t>Create a transition plan- Show the team members benefits from the change</a:t>
            </a:r>
          </a:p>
          <a:p>
            <a:pPr>
              <a:lnSpc>
                <a:spcPct val="150000"/>
              </a:lnSpc>
            </a:pPr>
            <a:r>
              <a:rPr lang="en-GB" dirty="0"/>
              <a:t>Implement the plan- Carefully articulate the reasons for the change and its potential impact on the people involved.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dirty="0"/>
              <a:t>The result of any of the above will trigger a change request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B718-C368-CECA-F66A-C38A1646DC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5921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0A00-1E8F-9680-19A5-2CAAFADA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dirty="0">
                <a:solidFill>
                  <a:schemeClr val="accent5"/>
                </a:solidFill>
              </a:rPr>
              <a:t>Performance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9EFA8-50CE-D177-03BD-9B6B1611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226820"/>
            <a:ext cx="8368200" cy="334190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/>
              <a:t>A primary job of the project manager is to manage project performance.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The on-going process of minimizing the number and impact of problems and providing an environment wherein the project can succeed.</a:t>
            </a: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6FA26-50B9-6CB1-F0AF-C382E1FA2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09530-7849-027E-7D3E-FC40195C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99" y="2571750"/>
            <a:ext cx="5204742" cy="227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066B-2C51-ABDA-8AB5-AB5BBFDA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accent5"/>
                </a:solidFill>
              </a:rPr>
              <a:t>Project Management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88BAD-CB4D-0F2B-B794-7103801D3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Asana</a:t>
            </a:r>
          </a:p>
          <a:p>
            <a:r>
              <a:rPr lang="en-GB" dirty="0"/>
              <a:t>Kanban</a:t>
            </a:r>
          </a:p>
          <a:p>
            <a:r>
              <a:rPr lang="en-GB" dirty="0"/>
              <a:t>Freedcamp</a:t>
            </a:r>
          </a:p>
          <a:p>
            <a:r>
              <a:rPr lang="en-GB" dirty="0" err="1"/>
              <a:t>OpenProject</a:t>
            </a:r>
            <a:endParaRPr lang="en-GB" dirty="0"/>
          </a:p>
          <a:p>
            <a:r>
              <a:rPr lang="en-GB" dirty="0"/>
              <a:t>Project Libre</a:t>
            </a:r>
          </a:p>
          <a:p>
            <a:r>
              <a:rPr lang="en-GB" dirty="0"/>
              <a:t>Microsoft Project</a:t>
            </a:r>
          </a:p>
          <a:p>
            <a:r>
              <a:rPr lang="en-GB" dirty="0"/>
              <a:t>Odoo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52FD5-697A-9B89-FF8D-7A1580B71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8359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CFB3E-E72F-35EF-FCBD-923591A32CF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3A91B-A0C7-5C49-4141-70B0333366F9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2A3147-DAA3-EDD5-B776-BECB22BA3F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590800" y="1928813"/>
            <a:ext cx="6045200" cy="1285875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5B5B5B"/>
                </a:solidFill>
              </a:rPr>
              <a:t>Key takeaway points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3DB28-3646-6B9E-638C-E24B3D131B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90800" y="4381500"/>
            <a:ext cx="6299200" cy="38259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 dirty="0">
                <a:solidFill>
                  <a:srgbClr val="5B5B5B"/>
                </a:solidFill>
              </a:rPr>
              <a:t>ⓘ</a:t>
            </a:r>
            <a:r>
              <a:rPr lang="en-GB" dirty="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44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C9E-242B-1558-12FF-8A82879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Next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A742-F83B-D091-C400-C10B94927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Stakeholder Analysis and Management</a:t>
            </a:r>
            <a:endParaRPr lang="en-GB" sz="1800" dirty="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GB" sz="1800" b="1" dirty="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5745-ED20-42AF-F426-B7F67E976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7948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2CBD-A6EF-10F4-CACD-E1C0D03A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accent5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EF34-743B-A9BD-365E-08F599BC8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14" y="1144125"/>
            <a:ext cx="8720343" cy="39126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P.M.B.O.K., (2017). 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Guide to the Project Management Body of Knowledge (PMBOK® Guide)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Project Management Institute.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Marion, James W.. 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: A Common Sense Guide to the PMBOK, Part One-Framework and Schedule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Momentum Press, 2018.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ProQuest </a:t>
            </a:r>
            <a:r>
              <a:rPr lang="en-GB" sz="1400" b="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Central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http://ebookcentral.proquest.com/lib/ucsl/detail.action?docID=5264990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Richman, Larry.  (2002). 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Step-by-Step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AMACOM, 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ProQuest </a:t>
            </a:r>
            <a:r>
              <a:rPr lang="en-GB" sz="1400" b="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Central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http://ebookcentral.proquest.com/lib/ucsl/detail.action?docID=243071.</a:t>
            </a:r>
            <a:endParaRPr lang="en-GB" sz="1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Starting Out in Project Management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Association for Project Management, 2018.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ProQuest </a:t>
            </a:r>
            <a:r>
              <a:rPr lang="en-GB" sz="1400" b="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Central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GB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Verzuh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(2015). 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fast forward MBA in project management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Sons.</a:t>
            </a:r>
          </a:p>
          <a:p>
            <a:pPr>
              <a:lnSpc>
                <a:spcPct val="150000"/>
              </a:lnSpc>
            </a:pP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Ward, G.G. (2018). </a:t>
            </a:r>
            <a:r>
              <a:rPr lang="en-GB" sz="1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project management: guidance and checklists for engineering and construction</a:t>
            </a:r>
            <a:r>
              <a:rPr lang="en-GB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20D41-5135-1918-2EDF-37B4277A53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996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0750" y="1929725"/>
            <a:ext cx="82221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40"/>
              <a:t>Key topics covered in this lecture</a:t>
            </a:r>
            <a:endParaRPr sz="384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/>
                </a:solidFill>
              </a:rPr>
              <a:t>What we will cover in this lecture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78608" y="1238665"/>
            <a:ext cx="8368200" cy="373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GB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GB"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4419BF-26AF-7817-8D58-0E72AF385C29}"/>
              </a:ext>
            </a:extLst>
          </p:cNvPr>
          <p:cNvSpPr txBox="1">
            <a:spLocks/>
          </p:cNvSpPr>
          <p:nvPr/>
        </p:nvSpPr>
        <p:spPr>
          <a:xfrm>
            <a:off x="191589" y="1332411"/>
            <a:ext cx="8752114" cy="33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lesson, students should be able to: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need for power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sources of power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performance management</a:t>
            </a: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1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 dirty="0"/>
          </a:p>
        </p:txBody>
      </p:sp>
      <p:sp>
        <p:nvSpPr>
          <p:cNvPr id="256" name="Google Shape;25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C475-6302-2A46-205C-244E33F4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accent5"/>
                </a:solidFill>
              </a:rPr>
              <a:t>Making Team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F30B-A895-95AB-1EFA-F98AFD8E7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course of a project, many decisions are made each day that ultimately affect the project for good or ill.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are small decisions with relatively little impact, whereas others have major impact.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are small decisions with relatively little impact, whereas others have major impact.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98522-CCE8-BEE1-81E0-F33E6F966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858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AFB-4129-79CC-82DC-90977BAD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Advantages of group discussions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78D4-7021-5709-79A2-7F3B7E123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broader perspective. 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contributes more experience and ideas. 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gets the commitment of others in the decision.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perspectives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Strengthened Relationships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engagement and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8D55-BD54-2526-27B2-E153A8ADF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762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AFB-4129-79CC-82DC-90977BAD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Disadvantages of group discussions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78D4-7021-5709-79A2-7F3B7E123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 willing to negotiate</a:t>
            </a:r>
          </a:p>
          <a:p>
            <a:r>
              <a:rPr lang="en-GB" dirty="0"/>
              <a:t>The meeting may be more difﬁcult to control— it may get bogged down because of the size of the group.</a:t>
            </a:r>
          </a:p>
          <a:p>
            <a:r>
              <a:rPr lang="en-GB" dirty="0"/>
              <a:t>The decision  may alienate some people- You can not please everyone</a:t>
            </a:r>
          </a:p>
          <a:p>
            <a:r>
              <a:rPr lang="en-GB" dirty="0"/>
              <a:t>Not everyone has helpful insights or expertise.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8D55-BD54-2526-27B2-E153A8ADF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8370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16F-0FCD-AF3E-BA94-63E2A86E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accent5"/>
                </a:solidFill>
              </a:rPr>
              <a:t>Group/Team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A685-1D08-DDF7-3331-3D4E0BB7A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when should you involve others.</a:t>
            </a:r>
          </a:p>
          <a:p>
            <a:r>
              <a:rPr lang="en-GB" dirty="0"/>
              <a:t>When should you not involve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20EC-8A45-9339-9288-8DA948B8B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88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2117-29D3-87A6-EB11-790EAB33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dirty="0">
                <a:solidFill>
                  <a:schemeClr val="accent5"/>
                </a:solidFill>
              </a:rPr>
              <a:t>Types of Power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AD7D9-144C-8442-CE36-11D5375A1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accent5"/>
                </a:solidFill>
              </a:rPr>
              <a:t>Influence</a:t>
            </a:r>
            <a:r>
              <a:rPr lang="en-GB" dirty="0"/>
              <a:t> –Involves sharing power and getting others to cooperate for common goals</a:t>
            </a: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.</a:t>
            </a:r>
            <a:endParaRPr lang="en-GB" dirty="0"/>
          </a:p>
          <a:p>
            <a:pPr algn="just"/>
            <a:r>
              <a:rPr lang="en-GB" b="1" dirty="0">
                <a:solidFill>
                  <a:schemeClr val="accent5"/>
                </a:solidFill>
              </a:rPr>
              <a:t>Negotiation</a:t>
            </a:r>
            <a:r>
              <a:rPr lang="en-GB" dirty="0"/>
              <a:t>- Negotiation is often used between people of differing levels of authority.</a:t>
            </a:r>
          </a:p>
          <a:p>
            <a:pPr algn="just"/>
            <a:r>
              <a:rPr lang="en-GB" b="1" dirty="0">
                <a:solidFill>
                  <a:schemeClr val="accent5"/>
                </a:solidFill>
              </a:rPr>
              <a:t>Coercion</a:t>
            </a:r>
            <a:r>
              <a:rPr lang="en-GB" dirty="0"/>
              <a:t>- Coercion is imposing power through formal organizational lines</a:t>
            </a:r>
            <a:r>
              <a:rPr lang="en-GB" b="0" i="0" dirty="0">
                <a:solidFill>
                  <a:srgbClr val="555555"/>
                </a:solidFill>
                <a:effectLst/>
                <a:latin typeface="robotoregular"/>
              </a:rPr>
              <a:t>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6E439-532A-4F11-256B-10FB0CC59E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42218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8.0.4807"/>
  <p:tag name="SLIDO_PRESENTATION_ID" val="00000000-0000-0000-0000-000000000000"/>
  <p:tag name="SLIDO_EVENT_UUID" val="0f6c3137-c449-415f-ae6a-e32a8c8732ee"/>
  <p:tag name="SLIDO_EVENT_SECTION_UUID" val="b79146c9-7c16-49ce-9f03-9f44d7f706e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kyMDM2MDZ9"/>
  <p:tag name="SLIDO_TYPE" val="SlidoPoll"/>
  <p:tag name="SLIDO_POLL_UUID" val="5bb2f2d2-9c27-402d-a9c5-5b306b169a66"/>
  <p:tag name="SLIDO_TIMELINE" val="W3sicG9sbFF1ZXN0aW9uVXVpZCI6IjU2NTBiZThjLWZlZWUtNDliYy1iODAwLTQ5NjJiZmU4YWIzZi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434343"/>
      </a:lt1>
      <a:dk2>
        <a:srgbClr val="666666"/>
      </a:dk2>
      <a:lt2>
        <a:srgbClr val="CFD8DC"/>
      </a:lt2>
      <a:accent1>
        <a:srgbClr val="F1C232"/>
      </a:accent1>
      <a:accent2>
        <a:srgbClr val="F1C232"/>
      </a:accent2>
      <a:accent3>
        <a:srgbClr val="F1C232"/>
      </a:accent3>
      <a:accent4>
        <a:srgbClr val="F1C232"/>
      </a:accent4>
      <a:accent5>
        <a:srgbClr val="F1C232"/>
      </a:accent5>
      <a:accent6>
        <a:srgbClr val="FFEB38"/>
      </a:accent6>
      <a:hlink>
        <a:srgbClr val="F1C232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D5ED.tmp">
  <a:themeElements>
    <a:clrScheme name="University of Suffolk">
      <a:dk1>
        <a:srgbClr val="333333"/>
      </a:dk1>
      <a:lt1>
        <a:srgbClr val="FFFFFF"/>
      </a:lt1>
      <a:dk2>
        <a:srgbClr val="FFBF0B"/>
      </a:dk2>
      <a:lt2>
        <a:srgbClr val="D0D0CE"/>
      </a:lt2>
      <a:accent1>
        <a:srgbClr val="333F48"/>
      </a:accent1>
      <a:accent2>
        <a:srgbClr val="7C878E"/>
      </a:accent2>
      <a:accent3>
        <a:srgbClr val="0067A0"/>
      </a:accent3>
      <a:accent4>
        <a:srgbClr val="009CDE"/>
      </a:accent4>
      <a:accent5>
        <a:srgbClr val="FC4C02"/>
      </a:accent5>
      <a:accent6>
        <a:srgbClr val="DA291C"/>
      </a:accent6>
      <a:hlink>
        <a:srgbClr val="009CDE"/>
      </a:hlink>
      <a:folHlink>
        <a:srgbClr val="DA291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971</Words>
  <Application>Microsoft Office PowerPoint</Application>
  <PresentationFormat>On-screen Show (16:9)</PresentationFormat>
  <Paragraphs>111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Times New Roman</vt:lpstr>
      <vt:lpstr>Graphik Regular</vt:lpstr>
      <vt:lpstr>-apple-system</vt:lpstr>
      <vt:lpstr>robotoregular</vt:lpstr>
      <vt:lpstr>Roboto</vt:lpstr>
      <vt:lpstr>Sohne</vt:lpstr>
      <vt:lpstr>Söhne</vt:lpstr>
      <vt:lpstr>Sharp Sans No1 Book</vt:lpstr>
      <vt:lpstr>Arial Bold</vt:lpstr>
      <vt:lpstr>Arial</vt:lpstr>
      <vt:lpstr>Roboto Slab</vt:lpstr>
      <vt:lpstr>Calibri</vt:lpstr>
      <vt:lpstr>Marina</vt:lpstr>
      <vt:lpstr>pptD5ED.tmp</vt:lpstr>
      <vt:lpstr>Managing Project and Teams</vt:lpstr>
      <vt:lpstr>Key topics covered in this lecture</vt:lpstr>
      <vt:lpstr>What we will cover in this lecture</vt:lpstr>
      <vt:lpstr>Summary</vt:lpstr>
      <vt:lpstr>Making Team Decisions</vt:lpstr>
      <vt:lpstr>Advantages of group discussions</vt:lpstr>
      <vt:lpstr>Disadvantages of group discussions</vt:lpstr>
      <vt:lpstr>Group/Team Decisions</vt:lpstr>
      <vt:lpstr>Types of Power</vt:lpstr>
      <vt:lpstr>Importance in understanding power sources</vt:lpstr>
      <vt:lpstr>Sources of Power</vt:lpstr>
      <vt:lpstr>Effectiveness of the different forms of power</vt:lpstr>
      <vt:lpstr>Role of Power Dynamics in Leadership Styles</vt:lpstr>
      <vt:lpstr>Managing Change</vt:lpstr>
      <vt:lpstr>Performance management</vt:lpstr>
      <vt:lpstr>Project Management Tools</vt:lpstr>
      <vt:lpstr>PowerPoint Presentation</vt:lpstr>
      <vt:lpstr>Next Lesson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DevOps</dc:title>
  <dc:creator>Godwin Dzvapatsva</dc:creator>
  <cp:lastModifiedBy>Godwin Dzvapatsva</cp:lastModifiedBy>
  <cp:revision>89</cp:revision>
  <dcterms:modified xsi:type="dcterms:W3CDTF">2024-02-29T11:00:23Z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1.8.0.4807</vt:lpwstr>
  </property>
</Properties>
</file>