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72" r:id="rId10"/>
    <p:sldId id="267" r:id="rId11"/>
    <p:sldId id="261" r:id="rId12"/>
    <p:sldId id="270" r:id="rId13"/>
    <p:sldId id="263" r:id="rId14"/>
    <p:sldId id="271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1"/>
    <a:srgbClr val="87CF62"/>
    <a:srgbClr val="FFA600"/>
    <a:srgbClr val="EE7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DB698-3434-4385-9D89-533DE2B2E4A8}" v="13" dt="2019-10-29T16:47:22.248"/>
    <p1510:client id="{D1384D66-71D9-CCF1-3687-26FBBE953C6A}" v="60" dt="2019-10-29T16:36:36.210"/>
    <p1510:client id="{EC6CAB4E-1810-C16D-9D71-6087A7F3A3EB}" v="119" dt="2019-10-29T20:42:48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393"/>
  </p:normalViewPr>
  <p:slideViewPr>
    <p:cSldViewPr snapToGrid="0">
      <p:cViewPr varScale="1">
        <p:scale>
          <a:sx n="112" d="100"/>
          <a:sy n="112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ppe3p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1p.de/u4g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ppe3p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cats.tidyverse.org/" TargetMode="External"/><Relationship Id="rId2" Type="http://schemas.openxmlformats.org/officeDocument/2006/relationships/hyperlink" Target="https://bookdown.org/yihui/blogdow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owmr/owmr.pdf" TargetMode="External"/><Relationship Id="rId4" Type="http://schemas.openxmlformats.org/officeDocument/2006/relationships/hyperlink" Target="https://r4ds.had.co.nz/factor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0813-60D0-4014-8A62-06892076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920" y="2616759"/>
            <a:ext cx="4541244" cy="1873980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>
                <a:ea typeface="+mj-lt"/>
                <a:cs typeface="+mj-lt"/>
              </a:rPr>
              <a:t>BOOKDOWN </a:t>
            </a:r>
            <a:r>
              <a:rPr lang="de-DE" dirty="0">
                <a:ea typeface="+mj-lt"/>
                <a:cs typeface="+mj-lt"/>
              </a:rPr>
              <a:t> </a:t>
            </a:r>
            <a:br>
              <a:rPr lang="de-DE" dirty="0">
                <a:ea typeface="+mj-lt"/>
                <a:cs typeface="+mj-lt"/>
              </a:rPr>
            </a:br>
            <a:r>
              <a:rPr lang="de-DE" dirty="0">
                <a:ea typeface="+mj-lt"/>
                <a:cs typeface="+mj-lt"/>
              </a:rPr>
              <a:t>Data</a:t>
            </a:r>
            <a:br>
              <a:rPr lang="de-DE" dirty="0">
                <a:ea typeface="+mj-lt"/>
                <a:cs typeface="+mj-lt"/>
              </a:rPr>
            </a:br>
            <a:r>
              <a:rPr lang="de-DE" dirty="0" err="1">
                <a:ea typeface="+mj-lt"/>
                <a:cs typeface="+mj-lt"/>
              </a:rPr>
              <a:t>communication</a:t>
            </a:r>
            <a:endParaRPr lang="de-DE" dirty="0">
              <a:ea typeface="+mj-lt"/>
              <a:cs typeface="+mj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7E13EE-1F7A-40EF-AA09-55BED3E2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377" y="4771288"/>
            <a:ext cx="920667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Tools and </a:t>
            </a:r>
            <a:r>
              <a:rPr lang="de-DE" dirty="0" err="1">
                <a:ea typeface="+mn-lt"/>
                <a:cs typeface="+mn-lt"/>
              </a:rPr>
              <a:t>Programming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Languages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Benjamin</a:t>
            </a:r>
            <a:r>
              <a:rPr lang="de-DE" dirty="0"/>
              <a:t> Haberkorn und Alexander Kleine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8243920-DDA4-4415-B911-7F99F4A6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864" y="676485"/>
            <a:ext cx="1549698" cy="18000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C13A5A3-5745-5340-92A4-536AD8C771A8}"/>
              </a:ext>
            </a:extLst>
          </p:cNvPr>
          <p:cNvSpPr txBox="1">
            <a:spLocks/>
          </p:cNvSpPr>
          <p:nvPr/>
        </p:nvSpPr>
        <p:spPr>
          <a:xfrm>
            <a:off x="6887713" y="2616759"/>
            <a:ext cx="4320000" cy="18739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b="1" dirty="0">
                <a:ea typeface="+mj-lt"/>
                <a:cs typeface="+mj-lt"/>
              </a:rPr>
              <a:t>FORCATS</a:t>
            </a:r>
          </a:p>
          <a:p>
            <a:pPr algn="ctr"/>
            <a:r>
              <a:rPr lang="de-DE" sz="4100" dirty="0">
                <a:ea typeface="+mj-lt"/>
                <a:cs typeface="+mj-lt"/>
              </a:rPr>
              <a:t>Data </a:t>
            </a:r>
          </a:p>
          <a:p>
            <a:pPr algn="ctr"/>
            <a:r>
              <a:rPr lang="de-DE" sz="4100" dirty="0" err="1">
                <a:ea typeface="+mj-lt"/>
                <a:cs typeface="+mj-lt"/>
              </a:rPr>
              <a:t>Wrangling</a:t>
            </a:r>
            <a:endParaRPr lang="de-DE" sz="4100" dirty="0">
              <a:ea typeface="+mj-lt"/>
              <a:cs typeface="+mj-lt"/>
            </a:endParaRPr>
          </a:p>
        </p:txBody>
      </p:sp>
      <p:pic>
        <p:nvPicPr>
          <p:cNvPr id="6" name="Picture 2" descr="Bildergebnis für blogdown">
            <a:extLst>
              <a:ext uri="{FF2B5EF4-FFF2-40B4-BE49-F238E27FC236}">
                <a16:creationId xmlns:a16="http://schemas.microsoft.com/office/drawing/2014/main" id="{7B0A27B3-2D38-C94C-A444-D7BD4595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21" y="536210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4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4360"/>
            <a:ext cx="9905998" cy="147857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Data Source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9847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A free API for weather forecasting</a:t>
            </a:r>
          </a:p>
          <a:p>
            <a:pPr lvl="1">
              <a:buFont typeface="Wingdings" pitchFamily="2" charset="2"/>
              <a:buChar char="Ø"/>
            </a:pPr>
            <a:r>
              <a:rPr lang="en-AU" sz="2400" dirty="0">
                <a:solidFill>
                  <a:schemeClr val="bg1"/>
                </a:solidFill>
              </a:rPr>
              <a:t> Current and historical weather data</a:t>
            </a:r>
          </a:p>
          <a:p>
            <a:pPr marL="457200" lvl="1" indent="0">
              <a:buNone/>
            </a:pPr>
            <a:endParaRPr lang="en-AU" sz="2800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 API-key is needed to use the data</a:t>
            </a:r>
          </a:p>
          <a:p>
            <a:endParaRPr lang="en-AU" sz="2800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Wrapper package for r that makes the functions available</a:t>
            </a:r>
          </a:p>
          <a:p>
            <a:pPr lvl="1">
              <a:buFont typeface="Wingdings" pitchFamily="2" charset="2"/>
              <a:buChar char="Ø"/>
            </a:pPr>
            <a:r>
              <a:rPr lang="en-AU" sz="2400" dirty="0">
                <a:solidFill>
                  <a:schemeClr val="bg1"/>
                </a:solidFill>
              </a:rPr>
              <a:t> </a:t>
            </a:r>
            <a:r>
              <a:rPr lang="en-AU" sz="2400" dirty="0" err="1">
                <a:solidFill>
                  <a:schemeClr val="bg1"/>
                </a:solidFill>
              </a:rPr>
              <a:t>owmr</a:t>
            </a:r>
            <a:endParaRPr lang="en-AU" sz="2400" dirty="0">
              <a:solidFill>
                <a:schemeClr val="bg1"/>
              </a:solidFill>
            </a:endParaRPr>
          </a:p>
          <a:p>
            <a:endParaRPr lang="en-AU" sz="2800" dirty="0">
              <a:solidFill>
                <a:schemeClr val="bg1"/>
              </a:solidFill>
            </a:endParaRPr>
          </a:p>
          <a:p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8A0333-B311-7646-8F1E-B7016420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618518"/>
            <a:ext cx="2730500" cy="1168400"/>
          </a:xfrm>
          <a:prstGeom prst="rect">
            <a:avLst/>
          </a:prstGeom>
        </p:spPr>
      </p:pic>
      <p:pic>
        <p:nvPicPr>
          <p:cNvPr id="10" name="Picture 2" descr="Bildergebnis für blogdown">
            <a:extLst>
              <a:ext uri="{FF2B5EF4-FFF2-40B4-BE49-F238E27FC236}">
                <a16:creationId xmlns:a16="http://schemas.microsoft.com/office/drawing/2014/main" id="{A0BAD345-1E1D-7E45-A1F7-219D0362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FE6846A-B99D-EE41-92E3-946C3E4F2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636" y="457803"/>
            <a:ext cx="15496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2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and operations of </a:t>
            </a:r>
            <a:r>
              <a:rPr lang="en-US" b="1" dirty="0" err="1">
                <a:solidFill>
                  <a:schemeClr val="bg1"/>
                </a:solidFill>
              </a:rPr>
              <a:t>Forcats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B10C05-3E5C-FB49-99AD-7616E29B3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38"/>
          <a:stretch/>
        </p:blipFill>
        <p:spPr>
          <a:xfrm>
            <a:off x="6664857" y="2960913"/>
            <a:ext cx="1828802" cy="180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366FD7-1E09-114D-9A72-BA69EC111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52" y="2892987"/>
            <a:ext cx="1649636" cy="191608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60C45F0-BEA1-7241-AF00-44095FB4A0A2}"/>
              </a:ext>
            </a:extLst>
          </p:cNvPr>
          <p:cNvSpPr txBox="1"/>
          <p:nvPr/>
        </p:nvSpPr>
        <p:spPr>
          <a:xfrm>
            <a:off x="4129413" y="5149672"/>
            <a:ext cx="3933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Published</a:t>
            </a:r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 via </a:t>
            </a:r>
            <a:r>
              <a:rPr lang="de-DE" sz="28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blogdown</a:t>
            </a:r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:</a:t>
            </a:r>
            <a:endParaRPr lang="de-DE" sz="2800" dirty="0">
              <a:solidFill>
                <a:schemeClr val="bg1"/>
              </a:solidFill>
            </a:endParaRPr>
          </a:p>
          <a:p>
            <a:pPr algn="ctr"/>
            <a:r>
              <a:rPr lang="de-DE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2800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de-DE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/2ppe3pC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8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Thanks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for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attention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homer simpson">
            <a:extLst>
              <a:ext uri="{FF2B5EF4-FFF2-40B4-BE49-F238E27FC236}">
                <a16:creationId xmlns:a16="http://schemas.microsoft.com/office/drawing/2014/main" id="{EA6A2EFD-6631-45E3-A2B2-91538A99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82" y="3352801"/>
            <a:ext cx="267028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A746EDF-457F-4B0E-95EC-991150DFBFE9}"/>
              </a:ext>
            </a:extLst>
          </p:cNvPr>
          <p:cNvSpPr/>
          <p:nvPr/>
        </p:nvSpPr>
        <p:spPr>
          <a:xfrm>
            <a:off x="4031858" y="2395478"/>
            <a:ext cx="4125104" cy="280076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28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algn="ctr"/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https://t1p.de/u4gm</a:t>
            </a:r>
            <a:endParaRPr lang="de-DE" sz="2800" cap="all" dirty="0">
              <a:solidFill>
                <a:schemeClr val="bg1"/>
              </a:solidFill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endParaRPr lang="de-DE" sz="2800" cap="all" dirty="0">
              <a:solidFill>
                <a:schemeClr val="bg1"/>
              </a:solidFill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de-DE" sz="28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Published</a:t>
            </a:r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28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blogdown</a:t>
            </a:r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algn="ctr"/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https://bit.ly/2ppe3pC</a:t>
            </a:r>
            <a:endParaRPr lang="de-DE" sz="2800" cap="all" dirty="0">
              <a:solidFill>
                <a:schemeClr val="bg1"/>
              </a:solidFill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de-DE" sz="3600" cap="all" dirty="0">
              <a:solidFill>
                <a:schemeClr val="bg1"/>
              </a:solidFill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818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6EB60-A6A7-4167-8D90-A0BAF35C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54A13-F616-4C5E-8B58-E6545FC3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https://bookdown.org/yihui/blogdown/</a:t>
            </a:r>
            <a:endParaRPr lang="de-DE" dirty="0"/>
          </a:p>
          <a:p>
            <a:r>
              <a:rPr lang="de-DE" dirty="0">
                <a:hlinkClick r:id="rId3"/>
              </a:rPr>
              <a:t>https://forcats.tidyverse.org/</a:t>
            </a:r>
            <a:endParaRPr lang="de-DE" dirty="0"/>
          </a:p>
          <a:p>
            <a:r>
              <a:rPr lang="de-DE" dirty="0">
                <a:hlinkClick r:id="rId4"/>
              </a:rPr>
              <a:t>https://r4ds.had.co.nz/factors.html</a:t>
            </a:r>
            <a:endParaRPr lang="de-DE" dirty="0"/>
          </a:p>
          <a:p>
            <a:r>
              <a:rPr lang="de-DE" dirty="0">
                <a:hlinkClick r:id="rId5"/>
              </a:rPr>
              <a:t>https://cran.r-project.org/web/packages/owmr/owmr.pdf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3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0913"/>
            <a:ext cx="5040000" cy="5400000"/>
          </a:xfrm>
        </p:spPr>
        <p:txBody>
          <a:bodyPr>
            <a:norm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What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is</a:t>
            </a:r>
            <a:r>
              <a:rPr lang="de-DE" sz="2800" dirty="0">
                <a:solidFill>
                  <a:schemeClr val="bg1"/>
                </a:solidFill>
              </a:rPr>
              <a:t> b</a:t>
            </a:r>
            <a:r>
              <a:rPr lang="en-GB" sz="2800" dirty="0" err="1">
                <a:solidFill>
                  <a:schemeClr val="bg1"/>
                </a:solidFill>
              </a:rPr>
              <a:t>logdown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r>
              <a:rPr lang="de-DE" sz="2800" dirty="0" err="1">
                <a:solidFill>
                  <a:schemeClr val="bg1"/>
                </a:solidFill>
              </a:rPr>
              <a:t>How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blogdown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structured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Example and operations of </a:t>
            </a:r>
            <a:r>
              <a:rPr lang="en-US" sz="2800" dirty="0" err="1">
                <a:solidFill>
                  <a:schemeClr val="bg1"/>
                </a:solidFill>
              </a:rPr>
              <a:t>Blogdown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7D6A17-37DC-F64C-8E4F-53CCA59D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859" y="4439482"/>
            <a:ext cx="1549698" cy="1800000"/>
          </a:xfrm>
          <a:prstGeom prst="rect">
            <a:avLst/>
          </a:prstGeom>
        </p:spPr>
      </p:pic>
      <p:pic>
        <p:nvPicPr>
          <p:cNvPr id="6" name="Picture 2" descr="Bildergebnis für blogdown">
            <a:extLst>
              <a:ext uri="{FF2B5EF4-FFF2-40B4-BE49-F238E27FC236}">
                <a16:creationId xmlns:a16="http://schemas.microsoft.com/office/drawing/2014/main" id="{F94EEAC0-36D9-7D43-8462-DF2CB124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92" y="43979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E476FAB-D579-244B-8C8D-B0960413A7CD}"/>
              </a:ext>
            </a:extLst>
          </p:cNvPr>
          <p:cNvSpPr txBox="1">
            <a:spLocks/>
          </p:cNvSpPr>
          <p:nvPr/>
        </p:nvSpPr>
        <p:spPr>
          <a:xfrm>
            <a:off x="6621557" y="2097088"/>
            <a:ext cx="504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How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use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forcats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Source : </a:t>
            </a:r>
            <a:r>
              <a:rPr lang="de-DE" sz="2800" dirty="0" err="1">
                <a:solidFill>
                  <a:schemeClr val="bg1"/>
                </a:solidFill>
              </a:rPr>
              <a:t>OpenWeather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 err="1">
                <a:solidFill>
                  <a:schemeClr val="bg1"/>
                </a:solidFill>
              </a:rPr>
              <a:t>Examples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with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Forcats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What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blogdown</a:t>
            </a:r>
            <a:r>
              <a:rPr lang="de-DE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Provides an ecosystem for creating complex websites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Uses only html, </a:t>
            </a:r>
            <a:r>
              <a:rPr lang="en-US" sz="2800" dirty="0" err="1">
                <a:solidFill>
                  <a:schemeClr val="bg1"/>
                </a:solidFill>
              </a:rPr>
              <a:t>css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dirty="0" err="1">
                <a:solidFill>
                  <a:schemeClr val="bg1"/>
                </a:solidFill>
              </a:rPr>
              <a:t>javascript</a:t>
            </a:r>
            <a:r>
              <a:rPr lang="en-US" sz="2800" dirty="0">
                <a:solidFill>
                  <a:schemeClr val="bg1"/>
                </a:solidFill>
              </a:rPr>
              <a:t> and works without any other scripting languages like php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Individual websites or blog entries can be generated via an </a:t>
            </a:r>
            <a:r>
              <a:rPr lang="en-US" sz="2800" dirty="0" err="1">
                <a:solidFill>
                  <a:schemeClr val="bg1"/>
                </a:solidFill>
              </a:rPr>
              <a:t>RMarkdown</a:t>
            </a:r>
            <a:r>
              <a:rPr lang="en-US" sz="2800" dirty="0">
                <a:solidFill>
                  <a:schemeClr val="bg1"/>
                </a:solidFill>
              </a:rPr>
              <a:t> document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blogdown">
            <a:extLst>
              <a:ext uri="{FF2B5EF4-FFF2-40B4-BE49-F238E27FC236}">
                <a16:creationId xmlns:a16="http://schemas.microsoft.com/office/drawing/2014/main" id="{A59E1246-4DEC-614C-9751-272B14D9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What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blogdown</a:t>
            </a:r>
            <a:r>
              <a:rPr lang="de-DE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There are many ready-made themes for every application</a:t>
            </a: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 err="1">
                <a:solidFill>
                  <a:schemeClr val="bg1"/>
                </a:solidFill>
              </a:rPr>
              <a:t>Offers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simplified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setting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options</a:t>
            </a:r>
            <a:r>
              <a:rPr lang="de-DE" sz="2800" dirty="0">
                <a:solidFill>
                  <a:schemeClr val="bg1"/>
                </a:solidFill>
              </a:rPr>
              <a:t> via YAML </a:t>
            </a:r>
            <a:r>
              <a:rPr lang="de-DE" sz="2800" dirty="0" err="1">
                <a:solidFill>
                  <a:schemeClr val="bg1"/>
                </a:solidFill>
              </a:rPr>
              <a:t>metadata</a:t>
            </a: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Easy publication through plugins for </a:t>
            </a:r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 Pages or other platforms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blogdown">
            <a:extLst>
              <a:ext uri="{FF2B5EF4-FFF2-40B4-BE49-F238E27FC236}">
                <a16:creationId xmlns:a16="http://schemas.microsoft.com/office/drawing/2014/main" id="{B3F0E365-789C-A040-A32B-EC53494F5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A6D5F7-4CE7-47E2-A048-81B6551FD41F}"/>
              </a:ext>
            </a:extLst>
          </p:cNvPr>
          <p:cNvSpPr/>
          <p:nvPr/>
        </p:nvSpPr>
        <p:spPr>
          <a:xfrm>
            <a:off x="6007603" y="4145129"/>
            <a:ext cx="6184397" cy="2712871"/>
          </a:xfrm>
          <a:prstGeom prst="rect">
            <a:avLst/>
          </a:prstGeom>
          <a:solidFill>
            <a:srgbClr val="FFA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ossible files and folders created when you create a new site using blogdown.">
            <a:extLst>
              <a:ext uri="{FF2B5EF4-FFF2-40B4-BE49-F238E27FC236}">
                <a16:creationId xmlns:a16="http://schemas.microsoft.com/office/drawing/2014/main" id="{1BB537CD-F7A2-45B4-9A6E-24CCED8A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0" y="4434621"/>
            <a:ext cx="5940490" cy="24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How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blogdown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structured</a:t>
            </a:r>
            <a:r>
              <a:rPr lang="de-DE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1023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config.toml</a:t>
            </a:r>
            <a:r>
              <a:rPr lang="en-US" sz="2800" dirty="0">
                <a:solidFill>
                  <a:schemeClr val="bg1"/>
                </a:solidFill>
              </a:rPr>
              <a:t>” is the configuration file for the generated website.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Your </a:t>
            </a:r>
            <a:r>
              <a:rPr lang="en-US" sz="2800" dirty="0" err="1">
                <a:solidFill>
                  <a:schemeClr val="bg1"/>
                </a:solidFill>
              </a:rPr>
              <a:t>Rmd</a:t>
            </a:r>
            <a:r>
              <a:rPr lang="en-US" sz="2800" dirty="0">
                <a:solidFill>
                  <a:schemeClr val="bg1"/>
                </a:solidFill>
              </a:rPr>
              <a:t> files are saved and converted at the folder “content”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For the upcoming website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ecosystem you use “public”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09361A9-7AE4-45EB-AEAD-F32D6BBE1C6E}"/>
              </a:ext>
            </a:extLst>
          </p:cNvPr>
          <p:cNvSpPr txBox="1"/>
          <p:nvPr/>
        </p:nvSpPr>
        <p:spPr>
          <a:xfrm>
            <a:off x="6184398" y="4096067"/>
            <a:ext cx="1886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Default file structure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8" name="Picture 2" descr="Bildergebnis für blogdown">
            <a:extLst>
              <a:ext uri="{FF2B5EF4-FFF2-40B4-BE49-F238E27FC236}">
                <a16:creationId xmlns:a16="http://schemas.microsoft.com/office/drawing/2014/main" id="{33C1DC16-F04A-1745-B535-FC692656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2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How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blogdown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structured</a:t>
            </a:r>
            <a:r>
              <a:rPr lang="de-DE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8" name="Picture 2" descr="Bildergebnis für blogdown">
            <a:extLst>
              <a:ext uri="{FF2B5EF4-FFF2-40B4-BE49-F238E27FC236}">
                <a16:creationId xmlns:a16="http://schemas.microsoft.com/office/drawing/2014/main" id="{33C1DC16-F04A-1745-B535-FC692656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efaltete Ecke 6">
            <a:extLst>
              <a:ext uri="{FF2B5EF4-FFF2-40B4-BE49-F238E27FC236}">
                <a16:creationId xmlns:a16="http://schemas.microsoft.com/office/drawing/2014/main" id="{9ECBE82E-A140-7141-AEEC-276E5CB7A74B}"/>
              </a:ext>
            </a:extLst>
          </p:cNvPr>
          <p:cNvSpPr/>
          <p:nvPr/>
        </p:nvSpPr>
        <p:spPr>
          <a:xfrm>
            <a:off x="655529" y="2768252"/>
            <a:ext cx="1490597" cy="1903956"/>
          </a:xfrm>
          <a:prstGeom prst="foldedCorner">
            <a:avLst/>
          </a:prstGeom>
          <a:solidFill>
            <a:srgbClr val="FFA6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Rmd</a:t>
            </a:r>
            <a:endParaRPr lang="de-DE" b="1" dirty="0"/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36A76EE6-A5C5-2647-886B-8424C0B94293}"/>
              </a:ext>
            </a:extLst>
          </p:cNvPr>
          <p:cNvSpPr/>
          <p:nvPr/>
        </p:nvSpPr>
        <p:spPr>
          <a:xfrm>
            <a:off x="3028168" y="2743198"/>
            <a:ext cx="1528175" cy="2016691"/>
          </a:xfrm>
          <a:prstGeom prst="can">
            <a:avLst/>
          </a:prstGeom>
          <a:solidFill>
            <a:srgbClr val="FFA6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Rendering</a:t>
            </a:r>
            <a:br>
              <a:rPr lang="de-DE" b="1" dirty="0"/>
            </a:br>
            <a:r>
              <a:rPr lang="de-DE" b="1" dirty="0"/>
              <a:t>via</a:t>
            </a:r>
            <a:br>
              <a:rPr lang="de-DE" b="1" dirty="0"/>
            </a:br>
            <a:r>
              <a:rPr lang="de-DE" b="1" dirty="0" err="1"/>
              <a:t>Blogdown</a:t>
            </a:r>
            <a:endParaRPr lang="de-DE" b="1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3DC0C7-01F4-1144-BB93-5B073BE4F07C}"/>
              </a:ext>
            </a:extLst>
          </p:cNvPr>
          <p:cNvGrpSpPr/>
          <p:nvPr/>
        </p:nvGrpSpPr>
        <p:grpSpPr>
          <a:xfrm>
            <a:off x="5386195" y="2931090"/>
            <a:ext cx="1582454" cy="1482247"/>
            <a:chOff x="6338171" y="2931090"/>
            <a:chExt cx="1582454" cy="148224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6D44EEB-7737-1E44-B0B1-89D26523EDAD}"/>
                </a:ext>
              </a:extLst>
            </p:cNvPr>
            <p:cNvSpPr/>
            <p:nvPr/>
          </p:nvSpPr>
          <p:spPr>
            <a:xfrm>
              <a:off x="6642971" y="3235890"/>
              <a:ext cx="1277654" cy="1177447"/>
            </a:xfrm>
            <a:prstGeom prst="rect">
              <a:avLst/>
            </a:prstGeom>
            <a:solidFill>
              <a:srgbClr val="FFA6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DBDB29-7210-F94A-BE86-D36AA221E185}"/>
                </a:ext>
              </a:extLst>
            </p:cNvPr>
            <p:cNvSpPr/>
            <p:nvPr/>
          </p:nvSpPr>
          <p:spPr>
            <a:xfrm>
              <a:off x="6490571" y="3083490"/>
              <a:ext cx="1277654" cy="1177447"/>
            </a:xfrm>
            <a:prstGeom prst="rect">
              <a:avLst/>
            </a:prstGeom>
            <a:solidFill>
              <a:srgbClr val="FFA6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A6167DF-FEB9-324F-A8BD-563678D4B848}"/>
                </a:ext>
              </a:extLst>
            </p:cNvPr>
            <p:cNvSpPr/>
            <p:nvPr/>
          </p:nvSpPr>
          <p:spPr>
            <a:xfrm>
              <a:off x="6338171" y="2931090"/>
              <a:ext cx="1277654" cy="1177447"/>
            </a:xfrm>
            <a:prstGeom prst="rect">
              <a:avLst/>
            </a:prstGeom>
            <a:solidFill>
              <a:srgbClr val="FFA6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Locale</a:t>
              </a:r>
            </a:p>
            <a:p>
              <a:pPr algn="ctr"/>
              <a:r>
                <a:rPr lang="en-AU" b="1" dirty="0"/>
                <a:t>Website </a:t>
              </a:r>
              <a:br>
                <a:rPr lang="en-AU" dirty="0"/>
              </a:br>
              <a:endParaRPr lang="en-AU" dirty="0"/>
            </a:p>
          </p:txBody>
        </p:sp>
      </p:grp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F0B4DD2-0B7B-F045-B6C4-9F162CF89A41}"/>
              </a:ext>
            </a:extLst>
          </p:cNvPr>
          <p:cNvCxnSpPr/>
          <p:nvPr/>
        </p:nvCxnSpPr>
        <p:spPr>
          <a:xfrm>
            <a:off x="2304790" y="3751544"/>
            <a:ext cx="58872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B7C6083-F0CD-E748-88F7-E827579A07AB}"/>
              </a:ext>
            </a:extLst>
          </p:cNvPr>
          <p:cNvCxnSpPr/>
          <p:nvPr/>
        </p:nvCxnSpPr>
        <p:spPr>
          <a:xfrm>
            <a:off x="4711876" y="3751543"/>
            <a:ext cx="58872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003189E-F4B2-5540-9C11-B8135F169908}"/>
              </a:ext>
            </a:extLst>
          </p:cNvPr>
          <p:cNvCxnSpPr/>
          <p:nvPr/>
        </p:nvCxnSpPr>
        <p:spPr>
          <a:xfrm>
            <a:off x="7091820" y="3776596"/>
            <a:ext cx="58872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tern mit 24 Zacken 14">
            <a:extLst>
              <a:ext uri="{FF2B5EF4-FFF2-40B4-BE49-F238E27FC236}">
                <a16:creationId xmlns:a16="http://schemas.microsoft.com/office/drawing/2014/main" id="{76F6A9B3-858B-8F4E-BD19-622BD94FC8AF}"/>
              </a:ext>
            </a:extLst>
          </p:cNvPr>
          <p:cNvSpPr/>
          <p:nvPr/>
        </p:nvSpPr>
        <p:spPr>
          <a:xfrm>
            <a:off x="7798501" y="2922215"/>
            <a:ext cx="1603875" cy="1658655"/>
          </a:xfrm>
          <a:prstGeom prst="star24">
            <a:avLst/>
          </a:prstGeom>
          <a:solidFill>
            <a:srgbClr val="FFA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Github</a:t>
            </a:r>
            <a:endParaRPr lang="de-DE" b="1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DC80212-D33E-8C4C-8CFB-03888DC9264E}"/>
              </a:ext>
            </a:extLst>
          </p:cNvPr>
          <p:cNvCxnSpPr/>
          <p:nvPr/>
        </p:nvCxnSpPr>
        <p:spPr>
          <a:xfrm>
            <a:off x="9461693" y="3824613"/>
            <a:ext cx="58872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23D437E-D465-474B-AA9C-1A5D09E97E6B}"/>
              </a:ext>
            </a:extLst>
          </p:cNvPr>
          <p:cNvSpPr/>
          <p:nvPr/>
        </p:nvSpPr>
        <p:spPr>
          <a:xfrm>
            <a:off x="7348088" y="2329294"/>
            <a:ext cx="4668930" cy="497910"/>
          </a:xfrm>
          <a:prstGeom prst="rect">
            <a:avLst/>
          </a:prstGeom>
          <a:solidFill>
            <a:srgbClr val="FFA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-&gt; 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deployment</a:t>
            </a:r>
            <a:r>
              <a:rPr lang="de-DE" b="1" dirty="0"/>
              <a:t>  -&gt;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9A201DD-671A-2145-AABA-E64A5BB40BC1}"/>
              </a:ext>
            </a:extLst>
          </p:cNvPr>
          <p:cNvSpPr/>
          <p:nvPr/>
        </p:nvSpPr>
        <p:spPr>
          <a:xfrm>
            <a:off x="10200750" y="3185311"/>
            <a:ext cx="1816267" cy="497910"/>
          </a:xfrm>
          <a:prstGeom prst="rect">
            <a:avLst/>
          </a:prstGeom>
          <a:solidFill>
            <a:srgbClr val="FFA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netlify.io</a:t>
            </a:r>
            <a:r>
              <a:rPr lang="de-DE" dirty="0"/>
              <a:t>“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6FA2BA-187D-4E4D-9DD4-A0CE24C0C605}"/>
              </a:ext>
            </a:extLst>
          </p:cNvPr>
          <p:cNvSpPr/>
          <p:nvPr/>
        </p:nvSpPr>
        <p:spPr>
          <a:xfrm>
            <a:off x="10200750" y="3915427"/>
            <a:ext cx="1816267" cy="497910"/>
          </a:xfrm>
          <a:prstGeom prst="rect">
            <a:avLst/>
          </a:prstGeom>
          <a:solidFill>
            <a:srgbClr val="FFA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github.io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39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Only a Few Commands</a:t>
            </a:r>
            <a:endParaRPr lang="en-AU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1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Bildergebnis für blogdown">
            <a:extLst>
              <a:ext uri="{FF2B5EF4-FFF2-40B4-BE49-F238E27FC236}">
                <a16:creationId xmlns:a16="http://schemas.microsoft.com/office/drawing/2014/main" id="{E87962F1-2751-A04C-B040-95C793E6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87CD5D9-8FAE-E741-962A-D1687BBE0AE8}"/>
              </a:ext>
            </a:extLst>
          </p:cNvPr>
          <p:cNvSpPr txBox="1"/>
          <p:nvPr/>
        </p:nvSpPr>
        <p:spPr>
          <a:xfrm>
            <a:off x="3386667" y="299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80A5180-65E0-8C4B-8098-9B0030CB28F6}"/>
              </a:ext>
            </a:extLst>
          </p:cNvPr>
          <p:cNvSpPr txBox="1">
            <a:spLocks/>
          </p:cNvSpPr>
          <p:nvPr/>
        </p:nvSpPr>
        <p:spPr>
          <a:xfrm>
            <a:off x="1310745" y="2249486"/>
            <a:ext cx="9905999" cy="451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Installation of the particular package as a setup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install:packages</a:t>
            </a:r>
            <a:r>
              <a:rPr lang="en-US" sz="2400" dirty="0">
                <a:solidFill>
                  <a:schemeClr val="bg1"/>
                </a:solidFill>
              </a:rPr>
              <a:t> (“</a:t>
            </a:r>
            <a:r>
              <a:rPr lang="en-US" sz="2400" dirty="0" err="1">
                <a:solidFill>
                  <a:schemeClr val="bg1"/>
                </a:solidFill>
              </a:rPr>
              <a:t>blogdown</a:t>
            </a:r>
            <a:r>
              <a:rPr lang="en-US" sz="2400" dirty="0">
                <a:solidFill>
                  <a:schemeClr val="bg1"/>
                </a:solidFill>
              </a:rPr>
              <a:t>”)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Two steps to render you </a:t>
            </a:r>
            <a:r>
              <a:rPr lang="en-US" sz="2800" dirty="0" err="1">
                <a:solidFill>
                  <a:schemeClr val="bg1"/>
                </a:solidFill>
              </a:rPr>
              <a:t>Rmd</a:t>
            </a:r>
            <a:r>
              <a:rPr lang="en-US" sz="2800" dirty="0">
                <a:solidFill>
                  <a:schemeClr val="bg1"/>
                </a:solidFill>
              </a:rPr>
              <a:t> file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blogdown</a:t>
            </a:r>
            <a:r>
              <a:rPr lang="en-US" sz="2400" dirty="0">
                <a:solidFill>
                  <a:schemeClr val="bg1"/>
                </a:solidFill>
              </a:rPr>
              <a:t>::(</a:t>
            </a:r>
            <a:r>
              <a:rPr lang="en-US" sz="2400" dirty="0" err="1">
                <a:solidFill>
                  <a:schemeClr val="bg1"/>
                </a:solidFill>
              </a:rPr>
              <a:t>build_site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</a:rPr>
              <a:t>blogdown</a:t>
            </a:r>
            <a:r>
              <a:rPr lang="en-US" sz="2400" dirty="0">
                <a:solidFill>
                  <a:schemeClr val="bg1"/>
                </a:solidFill>
              </a:rPr>
              <a:t>::(</a:t>
            </a:r>
            <a:r>
              <a:rPr lang="en-US" sz="2400" dirty="0" err="1">
                <a:solidFill>
                  <a:schemeClr val="bg1"/>
                </a:solidFill>
              </a:rPr>
              <a:t>serve_site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3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and operations of </a:t>
            </a:r>
            <a:r>
              <a:rPr lang="en-US" b="1" dirty="0" err="1">
                <a:solidFill>
                  <a:schemeClr val="bg1"/>
                </a:solidFill>
              </a:rPr>
              <a:t>Blogdown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Bildergebnis für blogdown">
            <a:extLst>
              <a:ext uri="{FF2B5EF4-FFF2-40B4-BE49-F238E27FC236}">
                <a16:creationId xmlns:a16="http://schemas.microsoft.com/office/drawing/2014/main" id="{E620A26A-5C15-864B-86D2-D68735716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69" y="296091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6B10C05-3E5C-FB49-99AD-7616E29B3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338"/>
          <a:stretch/>
        </p:blipFill>
        <p:spPr>
          <a:xfrm>
            <a:off x="6664857" y="2960913"/>
            <a:ext cx="182880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4360"/>
            <a:ext cx="9905998" cy="1478570"/>
          </a:xfrm>
        </p:spPr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How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to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use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Forcats</a:t>
            </a:r>
            <a:r>
              <a:rPr lang="de-DE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9847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Provides tools to solve common problems with factors</a:t>
            </a:r>
          </a:p>
          <a:p>
            <a:pPr marL="457200" lvl="1" indent="0">
              <a:buNone/>
            </a:pPr>
            <a:endParaRPr lang="en-AU" sz="2800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 Factors are used for categorical variables</a:t>
            </a:r>
          </a:p>
          <a:p>
            <a:pPr lvl="1">
              <a:buFont typeface="Wingdings" pitchFamily="2" charset="2"/>
              <a:buChar char="Ø"/>
            </a:pPr>
            <a:r>
              <a:rPr lang="en-AU" sz="2400" dirty="0">
                <a:solidFill>
                  <a:schemeClr val="bg1"/>
                </a:solidFill>
              </a:rPr>
              <a:t> Fixed set of possible values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bg1"/>
                </a:solidFill>
              </a:rPr>
              <a:t>	Blue, Green, Yellow II 1, 2, 3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bg1"/>
                </a:solidFill>
              </a:rPr>
              <a:t>	S &lt; M &lt; L II 1 &lt; 2 &lt; 3</a:t>
            </a:r>
          </a:p>
          <a:p>
            <a:endParaRPr lang="en-AU" sz="2800" dirty="0">
              <a:solidFill>
                <a:schemeClr val="bg1"/>
              </a:solidFill>
            </a:endParaRPr>
          </a:p>
          <a:p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10" name="Picture 2" descr="Bildergebnis für blogdown">
            <a:extLst>
              <a:ext uri="{FF2B5EF4-FFF2-40B4-BE49-F238E27FC236}">
                <a16:creationId xmlns:a16="http://schemas.microsoft.com/office/drawing/2014/main" id="{A0BAD345-1E1D-7E45-A1F7-219D0362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FE6846A-B99D-EE41-92E3-946C3E4F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636" y="457803"/>
            <a:ext cx="15496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E19C1F13ED2D418DDFB0AB13554C9C" ma:contentTypeVersion="11" ma:contentTypeDescription="Ein neues Dokument erstellen." ma:contentTypeScope="" ma:versionID="d6943dc1084cec586d0a2a8b56ce78ed">
  <xsd:schema xmlns:xsd="http://www.w3.org/2001/XMLSchema" xmlns:xs="http://www.w3.org/2001/XMLSchema" xmlns:p="http://schemas.microsoft.com/office/2006/metadata/properties" xmlns:ns3="351b06ad-26d4-4ad3-82ae-e787bda9fbeb" xmlns:ns4="766a8933-f47f-49ac-bd4b-d380a76db42f" targetNamespace="http://schemas.microsoft.com/office/2006/metadata/properties" ma:root="true" ma:fieldsID="82ee8b2e33dfd5f925bb366a9b8354e8" ns3:_="" ns4:_="">
    <xsd:import namespace="351b06ad-26d4-4ad3-82ae-e787bda9fbeb"/>
    <xsd:import namespace="766a8933-f47f-49ac-bd4b-d380a76db4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b06ad-26d4-4ad3-82ae-e787bda9fb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a8933-f47f-49ac-bd4b-d380a76db4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364FF7-18C7-4FE4-807F-05556E3586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E9AE48-2D1F-481A-AD5D-DA9778BAA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5C6E7-297E-4201-A0BE-6AEA334CB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1b06ad-26d4-4ad3-82ae-e787bda9fbeb"/>
    <ds:schemaRef ds:uri="766a8933-f47f-49ac-bd4b-d380a76db4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360</Words>
  <Application>Microsoft Office PowerPoint</Application>
  <PresentationFormat>Breitbild</PresentationFormat>
  <Paragraphs>78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Schaltkreis</vt:lpstr>
      <vt:lpstr>BOOKDOWN   Data communication</vt:lpstr>
      <vt:lpstr>Content</vt:lpstr>
      <vt:lpstr>What is blogdown?</vt:lpstr>
      <vt:lpstr>What is blogdown?</vt:lpstr>
      <vt:lpstr>How is blogdown structured?</vt:lpstr>
      <vt:lpstr>How is blogdown structured?</vt:lpstr>
      <vt:lpstr>Only a Few Commands</vt:lpstr>
      <vt:lpstr>Example and operations of Blogdown</vt:lpstr>
      <vt:lpstr>How to use Forcats?</vt:lpstr>
      <vt:lpstr>Data Source </vt:lpstr>
      <vt:lpstr>Example and operations of Forcats</vt:lpstr>
      <vt:lpstr>Thanks for the attention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Bookdown und Forcats</dc:title>
  <dc:creator>Benjamin Haberkorn</dc:creator>
  <cp:lastModifiedBy>Benjamin Haberkorn</cp:lastModifiedBy>
  <cp:revision>76</cp:revision>
  <dcterms:created xsi:type="dcterms:W3CDTF">2019-10-27T11:14:34Z</dcterms:created>
  <dcterms:modified xsi:type="dcterms:W3CDTF">2019-11-01T16:52:21Z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0x0101001AE19C1F13ED2D418DDFB0AB13554C9C</vt:lpwstr>
  </property>
</Properties>
</file>