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
 <Relationship Id="rId3" Type="http://schemas.openxmlformats.org/package/2006/relationships/metadata/core-properties" Target="docProps/core.xml" />
 <Relationship Id="rId1" Type="http://schemas.openxmlformats.org/officeDocument/2006/relationships/officeDocument" Target="ppt/presentation.xml" />
 <Relationship Id="rId4" Type="http://schemas.openxmlformats.org/officeDocument/2006/relationships/extended-properties" Target="docProps/app.xml" 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4597400" cy="3454400"/>
  <p:notesSz cx="6858000" cy="9144000"/>
  <p:defaultTextStyle>
    <a:defPPr>
      <a:defRPr lang="en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4" y="-72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 />
 <Relationship Id="rId2" Type="http://schemas.openxmlformats.org/officeDocument/2006/relationships/slide" Target="slides/slide1.xml" />
 <Relationship Id="rId3" Type="http://schemas.openxmlformats.org/officeDocument/2006/relationships/slide" Target="slides/slide2.xml" />
 <Relationship Id="rId4" Type="http://schemas.openxmlformats.org/officeDocument/2006/relationships/slide" Target="slides/slide3.xml" />
 <Relationship Id="rId5" Type="http://schemas.openxmlformats.org/officeDocument/2006/relationships/slide" Target="slides/slide4.xml" />
 <Relationship Id="rId6" Type="http://schemas.openxmlformats.org/officeDocument/2006/relationships/slide" Target="slides/slide5.xml" />
 <Relationship Id="rId7" Type="http://schemas.openxmlformats.org/officeDocument/2006/relationships/slide" Target="slides/slide6.xml" />
 <Relationship Id="rId8" Type="http://schemas.openxmlformats.org/officeDocument/2006/relationships/slide" Target="slides/slide7.xml" />
 <Relationship Id="rId9" Type="http://schemas.openxmlformats.org/officeDocument/2006/relationships/slide" Target="slides/slide8.xml" />
 <Relationship Id="rId10" Type="http://schemas.openxmlformats.org/officeDocument/2006/relationships/slide" Target="slides/slide9.xml" />
 <Relationship Id="rId11" Type="http://schemas.openxmlformats.org/officeDocument/2006/relationships/slide" Target="slides/slide10.xml" />
 <Relationship Id="rId12" Type="http://schemas.openxmlformats.org/officeDocument/2006/relationships/slide" Target="slides/slide11.xml" />
 <Relationship Id="rId13" Type="http://schemas.openxmlformats.org/officeDocument/2006/relationships/slide" Target="slides/slide12.xml" />
 <Relationship Id="rId14" Type="http://schemas.openxmlformats.org/officeDocument/2006/relationships/slide" Target="slides/slide13.xml" />
 <Relationship Id="rId15" Type="http://schemas.openxmlformats.org/officeDocument/2006/relationships/presProps" Target="presProps.xml" />
 <Relationship Id="rId16" Type="http://schemas.openxmlformats.org/officeDocument/2006/relationships/viewProps" Target="viewProps.xml" />
 <Relationship Id="rId17" Type="http://schemas.openxmlformats.org/officeDocument/2006/relationships/theme" Target="theme/theme1.xml" />
 <Relationship Id="rId18" Type="http://schemas.openxmlformats.org/officeDocument/2006/relationships/tableStyles" Target="tableStyles.xml" 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.jpeg" />
</Relationships>

</file>

<file path=ppt/slides/_rels/slide1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.jpeg" />
</Relationships>

</file>

<file path=ppt/slides/_rels/slide1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.jpeg" />
</Relationships>

</file>

<file path=ppt/slides/_rels/slide1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.jpeg" />
</Relationships>

</file>

<file path=ppt/slides/_rels/slide1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.jpeg" 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.jpeg" 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.jpeg" 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.jpeg" 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.jpeg" 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.jpeg" 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.jpeg" 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.jpeg" 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.jpeg" 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460500" y="812800"/>
            <a:ext cx="3136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CA" sz="1434" smtClean="0">
                <a:solidFill>
                  <a:srgbClr val="3333B2"/>
                </a:solidFill>
                <a:latin typeface="Arial"/>
                <a:cs typeface="Arial"/>
              </a:rPr>
              <a:t>Measuring Radiation</a:t>
            </a:r>
          </a:p>
          <a:p>
            <a:pPr>
              <a:lnSpc>
                <a:spcPts val="1665"/>
              </a:lnSpc>
            </a:pPr>
            <a:endParaRPr lang="en-CA" sz="143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23900" y="1041400"/>
            <a:ext cx="3873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CA" sz="1434" smtClean="0">
                <a:solidFill>
                  <a:srgbClr val="3333B2"/>
                </a:solidFill>
                <a:latin typeface="Arial"/>
                <a:cs typeface="Arial"/>
              </a:rPr>
              <a:t>Experiments with a Geiger-Müller Tube</a:t>
            </a:r>
          </a:p>
          <a:p>
            <a:pPr>
              <a:lnSpc>
                <a:spcPts val="1665"/>
              </a:lnSpc>
            </a:pPr>
            <a:endParaRPr lang="en-CA" sz="143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27200" y="1574800"/>
            <a:ext cx="2870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N. Anna, A. Knight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51000" y="1917700"/>
            <a:ext cx="2946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0"/>
              </a:lnSpc>
              <a:tabLst>
                <a:tab pos="139700" algn="l"/>
              </a:tabLst>
            </a:pP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University of Southern Maine</a:t>
            </a:r>
            <a:br>
              <a:rPr lang="en-CA" sz="797" smtClean="0">
                <a:solidFill>
                  <a:srgbClr val="000000"/>
                </a:solidFill>
                <a:latin typeface="Times New Roman"/>
              </a:rPr>
            </a:b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	Department of Physics</a:t>
            </a:r>
          </a:p>
          <a:p>
            <a:pPr>
              <a:lnSpc>
                <a:spcPts val="1000"/>
              </a:lnSpc>
            </a:pPr>
            <a:endParaRPr lang="en-CA" sz="7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44500" y="3327400"/>
            <a:ext cx="723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N. Anna, A. Knight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1587500" y="3327400"/>
            <a:ext cx="14986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Measuring Radiation - Geiger-Müller Tube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3632200" y="3327400"/>
            <a:ext cx="622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March 21, 2016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4330700" y="3327400"/>
            <a:ext cx="2794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1/13</a:t>
            </a:r>
          </a:p>
          <a:p>
            <a:pPr>
              <a:lnSpc>
                <a:spcPts val="69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01600" y="114300"/>
            <a:ext cx="4495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5"/>
              </a:lnSpc>
            </a:pPr>
            <a:r>
              <a:rPr lang="en-CA" sz="1434" smtClean="0">
                <a:solidFill>
                  <a:srgbClr val="3333B2"/>
                </a:solidFill>
                <a:latin typeface="Arial"/>
                <a:cs typeface="Arial"/>
              </a:rPr>
              <a:t>Results</a:t>
            </a:r>
          </a:p>
          <a:p>
            <a:pPr>
              <a:lnSpc>
                <a:spcPts val="1305"/>
              </a:lnSpc>
            </a:pPr>
            <a:endParaRPr lang="en-CA" sz="143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644900" y="914400"/>
            <a:ext cx="952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996" smtClean="0">
                <a:solidFill>
                  <a:srgbClr val="000000"/>
                </a:solidFill>
                <a:latin typeface="Arial"/>
                <a:cs typeface="Arial"/>
              </a:rPr>
              <a:t>Accepted</a:t>
            </a:r>
            <a:br>
              <a:rPr lang="en-CA" sz="996" smtClean="0">
                <a:solidFill>
                  <a:srgbClr val="000000"/>
                </a:solidFill>
                <a:latin typeface="Times New Roman"/>
              </a:rPr>
            </a:br>
            <a:r>
              <a:rPr lang="en-CA" sz="996" smtClean="0">
                <a:solidFill>
                  <a:srgbClr val="000000"/>
                </a:solidFill>
                <a:latin typeface="Arial"/>
                <a:cs typeface="Arial"/>
              </a:rPr>
              <a:t>Value:</a:t>
            </a:r>
          </a:p>
          <a:p>
            <a:pPr>
              <a:lnSpc>
                <a:spcPts val="1200"/>
              </a:lnSpc>
            </a:pPr>
            <a:endParaRPr lang="en-CA" sz="9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644900" y="1219200"/>
            <a:ext cx="762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996" smtClean="0">
                <a:solidFill>
                  <a:srgbClr val="000000"/>
                </a:solidFill>
                <a:latin typeface="Arial"/>
                <a:cs typeface="Arial"/>
              </a:rPr>
              <a:t>µ = 0.059</a:t>
            </a:r>
            <a:r>
              <a:rPr lang="en-CA" sz="697" smtClean="0">
                <a:solidFill>
                  <a:srgbClr val="000000"/>
                </a:solidFill>
                <a:latin typeface="Arial"/>
                <a:cs typeface="Arial"/>
              </a:rPr>
              <a:t>cm</a:t>
            </a:r>
            <a:r>
              <a:rPr lang="en-CA" sz="498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  <a:p>
            <a:pPr>
              <a:lnSpc>
                <a:spcPts val="1150"/>
              </a:lnSpc>
            </a:pPr>
            <a:endParaRPr lang="en-CA" sz="9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644900" y="1752600"/>
            <a:ext cx="7620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996" smtClean="0">
                <a:solidFill>
                  <a:srgbClr val="000000"/>
                </a:solidFill>
                <a:latin typeface="Arial"/>
                <a:cs typeface="Arial"/>
              </a:rPr>
              <a:t>Our Value:</a:t>
            </a:r>
          </a:p>
          <a:p>
            <a:pPr>
              <a:lnSpc>
                <a:spcPts val="1150"/>
              </a:lnSpc>
            </a:pPr>
            <a:endParaRPr lang="en-CA" sz="9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432300" y="1308100"/>
            <a:ext cx="88900" cy="12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CA" sz="697" smtClean="0">
                <a:solidFill>
                  <a:srgbClr val="000000"/>
                </a:solidFill>
                <a:latin typeface="Arial"/>
                <a:cs typeface="Arial"/>
              </a:rPr>
              <a:t>g</a:t>
            </a:r>
          </a:p>
          <a:p>
            <a:pPr>
              <a:lnSpc>
                <a:spcPts val="805"/>
              </a:lnSpc>
            </a:pPr>
            <a:endParaRPr lang="en-CA" sz="6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644900" y="1905000"/>
            <a:ext cx="9525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996" smtClean="0">
                <a:solidFill>
                  <a:srgbClr val="000000"/>
                </a:solidFill>
                <a:latin typeface="Arial"/>
                <a:cs typeface="Arial"/>
              </a:rPr>
              <a:t>µ = 0.09±0.03</a:t>
            </a:r>
          </a:p>
          <a:p>
            <a:pPr>
              <a:lnSpc>
                <a:spcPts val="1150"/>
              </a:lnSpc>
            </a:pPr>
            <a:endParaRPr lang="en-CA" sz="9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644900" y="2413000"/>
            <a:ext cx="9525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996" smtClean="0">
                <a:solidFill>
                  <a:srgbClr val="000000"/>
                </a:solidFill>
                <a:latin typeface="Arial"/>
                <a:cs typeface="Arial"/>
              </a:rPr>
              <a:t>Error: 52.5%</a:t>
            </a:r>
          </a:p>
          <a:p>
            <a:pPr>
              <a:lnSpc>
                <a:spcPts val="1150"/>
              </a:lnSpc>
            </a:pPr>
            <a:endParaRPr lang="en-CA" sz="99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44500" y="3327400"/>
            <a:ext cx="723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N. Anna, A. Knight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1587500" y="3327400"/>
            <a:ext cx="14986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Measuring Radiation - Geiger-Müller Tube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11" name="TextBox 11"/>
          <p:cNvSpPr txBox="1"/>
          <p:nvPr/>
        </p:nvSpPr>
        <p:spPr>
          <a:xfrm>
            <a:off x="3594100" y="3327400"/>
            <a:ext cx="622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March 21, 2016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12" name="TextBox 12"/>
          <p:cNvSpPr txBox="1"/>
          <p:nvPr/>
        </p:nvSpPr>
        <p:spPr>
          <a:xfrm>
            <a:off x="4292600" y="3327400"/>
            <a:ext cx="3302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10 / 13</a:t>
            </a:r>
          </a:p>
          <a:p>
            <a:pPr>
              <a:lnSpc>
                <a:spcPts val="69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01600" y="114300"/>
            <a:ext cx="4495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5"/>
              </a:lnSpc>
            </a:pPr>
            <a:r>
              <a:rPr lang="en-CA" sz="1434" smtClean="0">
                <a:solidFill>
                  <a:srgbClr val="3333B2"/>
                </a:solidFill>
                <a:latin typeface="Arial"/>
                <a:cs typeface="Arial"/>
              </a:rPr>
              <a:t>Results</a:t>
            </a:r>
          </a:p>
          <a:p>
            <a:pPr>
              <a:lnSpc>
                <a:spcPts val="1305"/>
              </a:lnSpc>
            </a:pPr>
            <a:endParaRPr lang="en-CA" sz="143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644900" y="914400"/>
            <a:ext cx="952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996" smtClean="0">
                <a:solidFill>
                  <a:srgbClr val="000000"/>
                </a:solidFill>
                <a:latin typeface="Arial"/>
                <a:cs typeface="Arial"/>
              </a:rPr>
              <a:t>Accepted</a:t>
            </a:r>
            <a:br>
              <a:rPr lang="en-CA" sz="996" smtClean="0">
                <a:solidFill>
                  <a:srgbClr val="000000"/>
                </a:solidFill>
                <a:latin typeface="Times New Roman"/>
              </a:rPr>
            </a:br>
            <a:r>
              <a:rPr lang="en-CA" sz="996" smtClean="0">
                <a:solidFill>
                  <a:srgbClr val="000000"/>
                </a:solidFill>
                <a:latin typeface="Arial"/>
                <a:cs typeface="Arial"/>
              </a:rPr>
              <a:t>Value:</a:t>
            </a:r>
          </a:p>
          <a:p>
            <a:pPr>
              <a:lnSpc>
                <a:spcPts val="1200"/>
              </a:lnSpc>
            </a:pPr>
            <a:endParaRPr lang="en-CA" sz="9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644900" y="1219200"/>
            <a:ext cx="762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996" smtClean="0">
                <a:solidFill>
                  <a:srgbClr val="000000"/>
                </a:solidFill>
                <a:latin typeface="Arial"/>
                <a:cs typeface="Arial"/>
              </a:rPr>
              <a:t>µ = 0.059</a:t>
            </a:r>
            <a:r>
              <a:rPr lang="en-CA" sz="697" smtClean="0">
                <a:solidFill>
                  <a:srgbClr val="000000"/>
                </a:solidFill>
                <a:latin typeface="Arial"/>
                <a:cs typeface="Arial"/>
              </a:rPr>
              <a:t>cm</a:t>
            </a:r>
            <a:r>
              <a:rPr lang="en-CA" sz="498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  <a:p>
            <a:pPr>
              <a:lnSpc>
                <a:spcPts val="1150"/>
              </a:lnSpc>
            </a:pPr>
            <a:endParaRPr lang="en-CA" sz="9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644900" y="1752600"/>
            <a:ext cx="7620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996" smtClean="0">
                <a:solidFill>
                  <a:srgbClr val="000000"/>
                </a:solidFill>
                <a:latin typeface="Arial"/>
                <a:cs typeface="Arial"/>
              </a:rPr>
              <a:t>Our Value:</a:t>
            </a:r>
          </a:p>
          <a:p>
            <a:pPr>
              <a:lnSpc>
                <a:spcPts val="1150"/>
              </a:lnSpc>
            </a:pPr>
            <a:endParaRPr lang="en-CA" sz="9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432300" y="1308100"/>
            <a:ext cx="88900" cy="12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CA" sz="697" smtClean="0">
                <a:solidFill>
                  <a:srgbClr val="000000"/>
                </a:solidFill>
                <a:latin typeface="Arial"/>
                <a:cs typeface="Arial"/>
              </a:rPr>
              <a:t>g</a:t>
            </a:r>
          </a:p>
          <a:p>
            <a:pPr>
              <a:lnSpc>
                <a:spcPts val="805"/>
              </a:lnSpc>
            </a:pPr>
            <a:endParaRPr lang="en-CA" sz="6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644900" y="1905000"/>
            <a:ext cx="9525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996" smtClean="0">
                <a:solidFill>
                  <a:srgbClr val="000000"/>
                </a:solidFill>
                <a:latin typeface="Arial"/>
                <a:cs typeface="Arial"/>
              </a:rPr>
              <a:t>µ = 0.05±0.01</a:t>
            </a:r>
          </a:p>
          <a:p>
            <a:pPr>
              <a:lnSpc>
                <a:spcPts val="1150"/>
              </a:lnSpc>
            </a:pPr>
            <a:endParaRPr lang="en-CA" sz="9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644900" y="2413000"/>
            <a:ext cx="9525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996" smtClean="0">
                <a:solidFill>
                  <a:srgbClr val="000000"/>
                </a:solidFill>
                <a:latin typeface="Arial"/>
                <a:cs typeface="Arial"/>
              </a:rPr>
              <a:t>Error: 15.3%</a:t>
            </a:r>
          </a:p>
          <a:p>
            <a:pPr>
              <a:lnSpc>
                <a:spcPts val="1150"/>
              </a:lnSpc>
            </a:pPr>
            <a:endParaRPr lang="en-CA" sz="99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44500" y="3327400"/>
            <a:ext cx="723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N. Anna, A. Knight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1587500" y="3327400"/>
            <a:ext cx="14986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Measuring Radiation - Geiger-Müller Tube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11" name="TextBox 11"/>
          <p:cNvSpPr txBox="1"/>
          <p:nvPr/>
        </p:nvSpPr>
        <p:spPr>
          <a:xfrm>
            <a:off x="3594100" y="3327400"/>
            <a:ext cx="622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March 21, 2016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12" name="TextBox 12"/>
          <p:cNvSpPr txBox="1"/>
          <p:nvPr/>
        </p:nvSpPr>
        <p:spPr>
          <a:xfrm>
            <a:off x="4292600" y="3327400"/>
            <a:ext cx="3302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11 / 13</a:t>
            </a:r>
          </a:p>
          <a:p>
            <a:pPr>
              <a:lnSpc>
                <a:spcPts val="69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01600" y="114300"/>
            <a:ext cx="4495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5"/>
              </a:lnSpc>
            </a:pPr>
            <a:r>
              <a:rPr lang="en-CA" sz="1434" smtClean="0">
                <a:solidFill>
                  <a:srgbClr val="3333B2"/>
                </a:solidFill>
                <a:latin typeface="Arial"/>
                <a:cs typeface="Arial"/>
              </a:rPr>
              <a:t>Uncertainties</a:t>
            </a:r>
          </a:p>
          <a:p>
            <a:pPr>
              <a:lnSpc>
                <a:spcPts val="1305"/>
              </a:lnSpc>
            </a:pPr>
            <a:endParaRPr lang="en-CA" sz="143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7000" y="901700"/>
            <a:ext cx="44704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Largest error source was variation in each data collection run.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06400" y="1104900"/>
            <a:ext cx="41910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To minimize, once can take more data over shorter intervals. One</a:t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research project followed this method and used a Poisson</a:t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distribution to determine the best value for each point.</a:t>
            </a:r>
          </a:p>
          <a:p>
            <a:pPr>
              <a:lnSpc>
                <a:spcPts val="135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7000" y="1663700"/>
            <a:ext cx="44704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There was some error during low voltages, as the potential difference</a:t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was not enough to clean the ion build-up that diminished the internal</a:t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electric field. This effect ceased when the voltage entered the ion</a:t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chamber region.</a:t>
            </a:r>
          </a:p>
          <a:p>
            <a:pPr>
              <a:lnSpc>
                <a:spcPts val="13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44500" y="3327400"/>
            <a:ext cx="723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N. Anna, A. Knight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1587500" y="3327400"/>
            <a:ext cx="14986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Measuring Radiation - Geiger-Müller Tube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3594100" y="3327400"/>
            <a:ext cx="622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March 21, 2016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4292600" y="3327400"/>
            <a:ext cx="3302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12 / 13</a:t>
            </a:r>
          </a:p>
          <a:p>
            <a:pPr>
              <a:lnSpc>
                <a:spcPts val="69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01600" y="114300"/>
            <a:ext cx="4495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5"/>
              </a:lnSpc>
            </a:pPr>
            <a:r>
              <a:rPr lang="en-CA" sz="1434" smtClean="0">
                <a:solidFill>
                  <a:srgbClr val="3333B2"/>
                </a:solidFill>
                <a:latin typeface="Arial"/>
                <a:cs typeface="Arial"/>
              </a:rPr>
              <a:t>Conclusion</a:t>
            </a:r>
          </a:p>
          <a:p>
            <a:pPr>
              <a:lnSpc>
                <a:spcPts val="1305"/>
              </a:lnSpc>
            </a:pPr>
            <a:endParaRPr lang="en-CA" sz="143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7000" y="304800"/>
            <a:ext cx="44704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Overall, this was an experiment to understand and use a new</a:t>
            </a:r>
          </a:p>
          <a:p>
            <a:pPr>
              <a:lnSpc>
                <a:spcPts val="120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7000" y="457200"/>
            <a:ext cx="44704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apparatus. We explored various types of experiments that can be done</a:t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using this equipment, and found both positive and negative</a:t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approaches. Our experiment produced either good data that was</a:t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reasonably close to the expected value, or good insight into how to</a:t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approach the experiment next time.</a:t>
            </a:r>
          </a:p>
          <a:p>
            <a:pPr>
              <a:lnSpc>
                <a:spcPts val="135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7000" y="1320800"/>
            <a:ext cx="44704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Some particulars: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06400" y="1511300"/>
            <a:ext cx="41910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A β radiation source would be a better to calculate the mass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06400" y="1676400"/>
            <a:ext cx="4191000" cy="161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attenuation coefficient for aluminum. γ radiation proved to be less</a:t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than effective. Our strontium source would be sufficient for this.</a:t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All radiation was emitted below 2MeV, which meant the only effect</a:t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was ionization. From this, we did not have to consider the</a:t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possibility of any other kind of radiation reactions in the tube.</a:t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A computer program to take many data points automatically would</a:t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drastically improve the uncertainty for this experiment. The limiting</a:t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factor for us was simply time. Each run took from 20-60 seconds,</a:t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which limited how many we could reasonably take.</a:t>
            </a:r>
          </a:p>
          <a:p>
            <a:pPr>
              <a:lnSpc>
                <a:spcPts val="138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44500" y="3327400"/>
            <a:ext cx="723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N. Anna, A. Knight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1587500" y="3327400"/>
            <a:ext cx="14986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Measuring Radiation - Geiger-Müller Tube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3594100" y="3327400"/>
            <a:ext cx="622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March 21, 2016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11" name="TextBox 11"/>
          <p:cNvSpPr txBox="1"/>
          <p:nvPr/>
        </p:nvSpPr>
        <p:spPr>
          <a:xfrm>
            <a:off x="4292600" y="3327400"/>
            <a:ext cx="3302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13 / 13</a:t>
            </a:r>
          </a:p>
          <a:p>
            <a:pPr>
              <a:lnSpc>
                <a:spcPts val="69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01600" y="114300"/>
            <a:ext cx="4495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5"/>
              </a:lnSpc>
            </a:pPr>
            <a:r>
              <a:rPr lang="en-CA" sz="1434" smtClean="0">
                <a:solidFill>
                  <a:srgbClr val="3333B2"/>
                </a:solidFill>
                <a:latin typeface="Arial"/>
                <a:cs typeface="Arial"/>
              </a:rPr>
              <a:t>History Behind Measuring Radiation</a:t>
            </a:r>
          </a:p>
          <a:p>
            <a:pPr>
              <a:lnSpc>
                <a:spcPts val="1305"/>
              </a:lnSpc>
            </a:pPr>
            <a:endParaRPr lang="en-CA" sz="143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8900" y="1016000"/>
            <a:ext cx="45085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95" smtClean="0">
                <a:solidFill>
                  <a:srgbClr val="3333B2"/>
                </a:solidFill>
                <a:latin typeface="Arial"/>
                <a:cs typeface="Arial"/>
              </a:rPr>
              <a:t>Geiger</a:t>
            </a:r>
          </a:p>
          <a:p>
            <a:pPr>
              <a:lnSpc>
                <a:spcPts val="1380"/>
              </a:lnSpc>
            </a:pPr>
            <a:endParaRPr lang="en-CA" sz="11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68300" y="1244600"/>
            <a:ext cx="42291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In 1908, Hans Geiger theorized that one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68300" y="1422400"/>
            <a:ext cx="42291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could detect radiation by the ionized particles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68300" y="1587500"/>
            <a:ext cx="9525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in its wake...</a:t>
            </a:r>
          </a:p>
          <a:p>
            <a:pPr>
              <a:lnSpc>
                <a:spcPts val="1265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3213100" y="1562100"/>
            <a:ext cx="977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Hans Geiger</a:t>
            </a:r>
          </a:p>
          <a:p>
            <a:pPr>
              <a:lnSpc>
                <a:spcPts val="1265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88900" y="1930400"/>
            <a:ext cx="45085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95" smtClean="0">
                <a:solidFill>
                  <a:srgbClr val="3333B2"/>
                </a:solidFill>
                <a:latin typeface="Arial"/>
                <a:cs typeface="Arial"/>
              </a:rPr>
              <a:t>Müller</a:t>
            </a:r>
          </a:p>
          <a:p>
            <a:pPr>
              <a:lnSpc>
                <a:spcPts val="1380"/>
              </a:lnSpc>
            </a:pPr>
            <a:endParaRPr lang="en-CA" sz="1195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68300" y="2133600"/>
            <a:ext cx="4229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Walther Müller devised a cheap and reliable</a:t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apparatus using Geiger’s theory...</a:t>
            </a:r>
          </a:p>
          <a:p>
            <a:pPr>
              <a:lnSpc>
                <a:spcPts val="13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213100" y="2857500"/>
            <a:ext cx="13843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Walther Müller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44500" y="3327400"/>
            <a:ext cx="723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N. Anna, A. Knight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12" name="TextBox 12"/>
          <p:cNvSpPr txBox="1"/>
          <p:nvPr/>
        </p:nvSpPr>
        <p:spPr>
          <a:xfrm>
            <a:off x="1587500" y="3327400"/>
            <a:ext cx="14986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Measuring Radiation - Geiger-Müller Tube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13" name="TextBox 13"/>
          <p:cNvSpPr txBox="1"/>
          <p:nvPr/>
        </p:nvSpPr>
        <p:spPr>
          <a:xfrm>
            <a:off x="3632200" y="3327400"/>
            <a:ext cx="622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March 21, 2016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14" name="TextBox 14"/>
          <p:cNvSpPr txBox="1"/>
          <p:nvPr/>
        </p:nvSpPr>
        <p:spPr>
          <a:xfrm>
            <a:off x="4330700" y="3327400"/>
            <a:ext cx="2794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2/13</a:t>
            </a:r>
          </a:p>
          <a:p>
            <a:pPr>
              <a:lnSpc>
                <a:spcPts val="69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01600" y="114300"/>
            <a:ext cx="4495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5"/>
              </a:lnSpc>
            </a:pPr>
            <a:r>
              <a:rPr lang="en-CA" sz="1434" smtClean="0">
                <a:solidFill>
                  <a:srgbClr val="3333B2"/>
                </a:solidFill>
                <a:latin typeface="Arial"/>
                <a:cs typeface="Arial"/>
              </a:rPr>
              <a:t>Geiger-Müller Tube</a:t>
            </a:r>
          </a:p>
          <a:p>
            <a:pPr>
              <a:lnSpc>
                <a:spcPts val="1305"/>
              </a:lnSpc>
            </a:pPr>
            <a:endParaRPr lang="en-CA" sz="143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1600" y="317500"/>
            <a:ext cx="449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lang="en-CA" sz="896" smtClean="0">
                <a:solidFill>
                  <a:srgbClr val="3333B2"/>
                </a:solidFill>
                <a:latin typeface="Arial"/>
                <a:cs typeface="Arial"/>
              </a:rPr>
              <a:t>The basis for all Geiger Counters</a:t>
            </a:r>
          </a:p>
          <a:p>
            <a:pPr>
              <a:lnSpc>
                <a:spcPts val="1035"/>
              </a:lnSpc>
            </a:pPr>
            <a:endParaRPr lang="en-CA" sz="8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4500" y="3327400"/>
            <a:ext cx="723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N. Anna, A. Knight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1587500" y="3327400"/>
            <a:ext cx="14986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Measuring Radiation - Geiger-Müller Tube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3632200" y="3327400"/>
            <a:ext cx="622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March 21, 2016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4330700" y="3327400"/>
            <a:ext cx="2794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3/13</a:t>
            </a:r>
          </a:p>
          <a:p>
            <a:pPr>
              <a:lnSpc>
                <a:spcPts val="69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01600" y="114300"/>
            <a:ext cx="4495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5"/>
              </a:lnSpc>
            </a:pPr>
            <a:r>
              <a:rPr lang="en-CA" sz="1434" smtClean="0">
                <a:solidFill>
                  <a:srgbClr val="3333B2"/>
                </a:solidFill>
                <a:latin typeface="Arial"/>
                <a:cs typeface="Arial"/>
              </a:rPr>
              <a:t>Relevant Information</a:t>
            </a:r>
          </a:p>
          <a:p>
            <a:pPr>
              <a:lnSpc>
                <a:spcPts val="1305"/>
              </a:lnSpc>
            </a:pPr>
            <a:endParaRPr lang="en-CA" sz="143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7000" y="660400"/>
            <a:ext cx="44704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95" smtClean="0">
                <a:solidFill>
                  <a:srgbClr val="3333B2"/>
                </a:solidFill>
                <a:latin typeface="Arial"/>
                <a:cs typeface="Arial"/>
              </a:rPr>
              <a:t>Pros</a:t>
            </a:r>
          </a:p>
          <a:p>
            <a:pPr>
              <a:lnSpc>
                <a:spcPts val="1380"/>
              </a:lnSpc>
            </a:pPr>
            <a:endParaRPr lang="en-CA" sz="11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06400" y="863600"/>
            <a:ext cx="41910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In a sufficiently strong electric field, Townsend discharge effect</a:t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ensures a count.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06400" y="1257300"/>
            <a:ext cx="41910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Cheap to manufacture and simple to operate.</a:t>
            </a:r>
          </a:p>
          <a:p>
            <a:pPr>
              <a:lnSpc>
                <a:spcPts val="1265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7000" y="1790700"/>
            <a:ext cx="44704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95" smtClean="0">
                <a:solidFill>
                  <a:srgbClr val="3333B2"/>
                </a:solidFill>
                <a:latin typeface="Arial"/>
                <a:cs typeface="Arial"/>
              </a:rPr>
              <a:t>Cons</a:t>
            </a:r>
          </a:p>
          <a:p>
            <a:pPr>
              <a:lnSpc>
                <a:spcPts val="1380"/>
              </a:lnSpc>
            </a:pPr>
            <a:endParaRPr lang="en-CA" sz="11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06400" y="1993900"/>
            <a:ext cx="41910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Has a dead time after a each pulse, potentially missing ionizing</a:t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radiation.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06400" y="2374900"/>
            <a:ext cx="41910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Cannot distinguish between radiation types, though this can be</a:t>
            </a:r>
            <a:br>
              <a:rPr lang="en-CA" sz="1090" smtClean="0">
                <a:solidFill>
                  <a:srgbClr val="000000"/>
                </a:solidFill>
                <a:latin typeface="Times New Roman"/>
              </a:rPr>
            </a:br>
            <a:r>
              <a:rPr lang="en-CA" sz="1090" smtClean="0">
                <a:solidFill>
                  <a:srgbClr val="000000"/>
                </a:solidFill>
                <a:latin typeface="Arial"/>
                <a:cs typeface="Arial"/>
              </a:rPr>
              <a:t>somewhat worked around by applying filters.</a:t>
            </a:r>
          </a:p>
          <a:p>
            <a:pPr>
              <a:lnSpc>
                <a:spcPts val="1400"/>
              </a:lnSpc>
            </a:pPr>
            <a:endParaRPr lang="en-CA" sz="109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44500" y="3327400"/>
            <a:ext cx="723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N. Anna, A. Knight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1587500" y="3327400"/>
            <a:ext cx="14986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Measuring Radiation - Geiger-Müller Tube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11" name="TextBox 11"/>
          <p:cNvSpPr txBox="1"/>
          <p:nvPr/>
        </p:nvSpPr>
        <p:spPr>
          <a:xfrm>
            <a:off x="3632200" y="3327400"/>
            <a:ext cx="622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March 21, 2016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12" name="TextBox 12"/>
          <p:cNvSpPr txBox="1"/>
          <p:nvPr/>
        </p:nvSpPr>
        <p:spPr>
          <a:xfrm>
            <a:off x="4330700" y="3327400"/>
            <a:ext cx="2794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4/13</a:t>
            </a:r>
          </a:p>
          <a:p>
            <a:pPr>
              <a:lnSpc>
                <a:spcPts val="69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524000" y="1028700"/>
            <a:ext cx="3073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CA" sz="1444" b="1" smtClean="0">
                <a:solidFill>
                  <a:srgbClr val="000000"/>
                </a:solidFill>
                <a:latin typeface="Arial Bold"/>
                <a:cs typeface="Arial Bold"/>
              </a:rPr>
              <a:t>Two Experiments:</a:t>
            </a:r>
          </a:p>
          <a:p>
            <a:pPr>
              <a:lnSpc>
                <a:spcPts val="1665"/>
              </a:lnSpc>
            </a:pPr>
            <a:endParaRPr lang="en-CA" sz="143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244600"/>
            <a:ext cx="38989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  <a:tabLst>
                <a:tab pos="1536700" algn="l"/>
              </a:tabLst>
            </a:pPr>
            <a:r>
              <a:rPr lang="en-CA" sz="1444" b="1" smtClean="0">
                <a:solidFill>
                  <a:srgbClr val="000000"/>
                </a:solidFill>
                <a:latin typeface="Arial Bold"/>
                <a:cs typeface="Arial Bold"/>
              </a:rPr>
              <a:t>Finding Ion Chamber Region Plateau</a:t>
            </a:r>
            <a:br>
              <a:rPr lang="en-CA" sz="1434" smtClean="0">
                <a:solidFill>
                  <a:srgbClr val="000000"/>
                </a:solidFill>
                <a:latin typeface="Times New Roman"/>
              </a:rPr>
            </a:br>
            <a:r>
              <a:rPr lang="en-CA" sz="1444" b="1" smtClean="0">
                <a:solidFill>
                  <a:srgbClr val="000000"/>
                </a:solidFill>
                <a:latin typeface="Arial Bold"/>
                <a:cs typeface="Arial Bold"/>
              </a:rPr>
              <a:t>	&amp;</a:t>
            </a:r>
          </a:p>
          <a:p>
            <a:pPr>
              <a:lnSpc>
                <a:spcPts val="1800"/>
              </a:lnSpc>
            </a:pPr>
            <a:endParaRPr lang="en-CA" sz="143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1689100"/>
            <a:ext cx="4114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5"/>
              </a:lnSpc>
            </a:pPr>
            <a:r>
              <a:rPr lang="en-CA" sz="1444" b="1" smtClean="0">
                <a:solidFill>
                  <a:srgbClr val="000000"/>
                </a:solidFill>
                <a:latin typeface="Arial Bold"/>
                <a:cs typeface="Arial Bold"/>
              </a:rPr>
              <a:t>Determining Mass Attenuation Coefficient</a:t>
            </a:r>
          </a:p>
          <a:p>
            <a:pPr>
              <a:lnSpc>
                <a:spcPts val="1305"/>
              </a:lnSpc>
            </a:pPr>
            <a:endParaRPr lang="en-CA" sz="143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44500" y="3327400"/>
            <a:ext cx="723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N. Anna, A. Knight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1587500" y="3327400"/>
            <a:ext cx="14986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Measuring Radiation - Geiger-Müller Tube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3632200" y="3327400"/>
            <a:ext cx="622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March 21, 2016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4330700" y="3327400"/>
            <a:ext cx="2794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5/13</a:t>
            </a:r>
          </a:p>
          <a:p>
            <a:pPr>
              <a:lnSpc>
                <a:spcPts val="69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01600" y="114300"/>
            <a:ext cx="4495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5"/>
              </a:lnSpc>
            </a:pPr>
            <a:r>
              <a:rPr lang="en-CA" sz="1434" smtClean="0">
                <a:solidFill>
                  <a:srgbClr val="3333B2"/>
                </a:solidFill>
                <a:latin typeface="Arial"/>
                <a:cs typeface="Arial"/>
              </a:rPr>
              <a:t>Detector regions</a:t>
            </a:r>
          </a:p>
          <a:p>
            <a:pPr>
              <a:lnSpc>
                <a:spcPts val="1305"/>
              </a:lnSpc>
            </a:pPr>
            <a:endParaRPr lang="en-CA" sz="143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4500" y="3327400"/>
            <a:ext cx="723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N. Anna, A. Knight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4" name="TextBox 4"/>
          <p:cNvSpPr txBox="1"/>
          <p:nvPr/>
        </p:nvSpPr>
        <p:spPr>
          <a:xfrm>
            <a:off x="1587500" y="3327400"/>
            <a:ext cx="14986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Measuring Radiation - Geiger-Müller Tube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3632200" y="3327400"/>
            <a:ext cx="622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March 21, 2016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4330700" y="3327400"/>
            <a:ext cx="2794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6/13</a:t>
            </a:r>
          </a:p>
          <a:p>
            <a:pPr>
              <a:lnSpc>
                <a:spcPts val="69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01600" y="114300"/>
            <a:ext cx="4495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5"/>
              </a:lnSpc>
            </a:pPr>
            <a:r>
              <a:rPr lang="en-CA" sz="1434" smtClean="0">
                <a:solidFill>
                  <a:srgbClr val="3333B2"/>
                </a:solidFill>
                <a:latin typeface="Arial"/>
                <a:cs typeface="Arial"/>
              </a:rPr>
              <a:t>Our Data</a:t>
            </a:r>
          </a:p>
          <a:p>
            <a:pPr>
              <a:lnSpc>
                <a:spcPts val="1305"/>
              </a:lnSpc>
            </a:pPr>
            <a:endParaRPr lang="en-CA" sz="143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4500" y="3327400"/>
            <a:ext cx="723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N. Anna, A. Knight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4" name="TextBox 4"/>
          <p:cNvSpPr txBox="1"/>
          <p:nvPr/>
        </p:nvSpPr>
        <p:spPr>
          <a:xfrm>
            <a:off x="1587500" y="3327400"/>
            <a:ext cx="14986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Measuring Radiation - Geiger-Müller Tube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3632200" y="3327400"/>
            <a:ext cx="622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March 21, 2016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4330700" y="3327400"/>
            <a:ext cx="2794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7/13</a:t>
            </a:r>
          </a:p>
          <a:p>
            <a:pPr>
              <a:lnSpc>
                <a:spcPts val="69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01600" y="114300"/>
            <a:ext cx="4495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5"/>
              </a:lnSpc>
            </a:pPr>
            <a:r>
              <a:rPr lang="en-CA" sz="1434" smtClean="0">
                <a:solidFill>
                  <a:srgbClr val="3333B2"/>
                </a:solidFill>
                <a:latin typeface="Arial"/>
                <a:cs typeface="Arial"/>
              </a:rPr>
              <a:t>Theory in Absorption and Mass Attenuation Coefficient</a:t>
            </a:r>
          </a:p>
          <a:p>
            <a:pPr>
              <a:lnSpc>
                <a:spcPts val="1305"/>
              </a:lnSpc>
            </a:pPr>
            <a:endParaRPr lang="en-CA" sz="143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7000" y="520700"/>
            <a:ext cx="44704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95" smtClean="0">
                <a:solidFill>
                  <a:srgbClr val="000000"/>
                </a:solidFill>
                <a:latin typeface="Arial"/>
                <a:cs typeface="Arial"/>
              </a:rPr>
              <a:t>Mass attenuation coefficient is a measure of how easily a</a:t>
            </a:r>
            <a:br>
              <a:rPr lang="en-CA" sz="1195" smtClean="0">
                <a:solidFill>
                  <a:srgbClr val="000000"/>
                </a:solidFill>
                <a:latin typeface="Times New Roman"/>
              </a:rPr>
            </a:br>
            <a:r>
              <a:rPr lang="en-CA" sz="1195" smtClean="0">
                <a:solidFill>
                  <a:srgbClr val="000000"/>
                </a:solidFill>
                <a:latin typeface="Arial"/>
                <a:cs typeface="Arial"/>
              </a:rPr>
              <a:t>material is pierced by a beam of particles, wave, energy or</a:t>
            </a:r>
            <a:br>
              <a:rPr lang="en-CA" sz="1195" smtClean="0">
                <a:solidFill>
                  <a:srgbClr val="000000"/>
                </a:solidFill>
                <a:latin typeface="Times New Roman"/>
              </a:rPr>
            </a:br>
            <a:r>
              <a:rPr lang="en-CA" sz="1195" smtClean="0">
                <a:solidFill>
                  <a:srgbClr val="000000"/>
                </a:solidFill>
                <a:latin typeface="Arial"/>
                <a:cs typeface="Arial"/>
              </a:rPr>
              <a:t>matter.</a:t>
            </a:r>
          </a:p>
          <a:p>
            <a:pPr>
              <a:lnSpc>
                <a:spcPts val="1400"/>
              </a:lnSpc>
            </a:pPr>
            <a:endParaRPr lang="en-CA" sz="11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7000" y="1054100"/>
            <a:ext cx="44704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95" smtClean="0">
                <a:solidFill>
                  <a:srgbClr val="000000"/>
                </a:solidFill>
                <a:latin typeface="Arial"/>
                <a:cs typeface="Arial"/>
              </a:rPr>
              <a:t>Follows the formula:</a:t>
            </a:r>
          </a:p>
          <a:p>
            <a:pPr>
              <a:lnSpc>
                <a:spcPts val="1380"/>
              </a:lnSpc>
            </a:pPr>
            <a:endParaRPr lang="en-CA" sz="11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41500" y="1422400"/>
            <a:ext cx="275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95" smtClean="0">
                <a:solidFill>
                  <a:srgbClr val="000000"/>
                </a:solidFill>
                <a:latin typeface="Arial"/>
                <a:cs typeface="Arial"/>
              </a:rPr>
              <a:t>I(x ) = I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lang="en-CA" sz="1195" smtClean="0">
                <a:solidFill>
                  <a:srgbClr val="000000"/>
                </a:solidFill>
                <a:latin typeface="Arial"/>
                <a:cs typeface="Arial"/>
              </a:rPr>
              <a:t> e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−µρx</a:t>
            </a:r>
          </a:p>
          <a:p>
            <a:pPr>
              <a:lnSpc>
                <a:spcPts val="1265"/>
              </a:lnSpc>
            </a:pPr>
            <a:endParaRPr lang="en-CA" sz="1089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98600" y="1663700"/>
            <a:ext cx="30988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95" smtClean="0">
                <a:solidFill>
                  <a:srgbClr val="000000"/>
                </a:solidFill>
                <a:latin typeface="Arial"/>
                <a:cs typeface="Arial"/>
              </a:rPr>
              <a:t>ln(I(x )) = −µρx + ln(I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lang="en-CA" sz="1195" smtClean="0">
                <a:solidFill>
                  <a:srgbClr val="000000"/>
                </a:solidFill>
                <a:latin typeface="Arial"/>
                <a:cs typeface="Arial"/>
              </a:rPr>
              <a:t> )</a:t>
            </a:r>
          </a:p>
          <a:p>
            <a:pPr>
              <a:lnSpc>
                <a:spcPts val="1380"/>
              </a:lnSpc>
            </a:pPr>
            <a:endParaRPr lang="en-CA" sz="11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06400" y="1955800"/>
            <a:ext cx="41910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195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lang="en-CA" sz="1195" smtClean="0">
                <a:solidFill>
                  <a:srgbClr val="000000"/>
                </a:solidFill>
                <a:latin typeface="Arial"/>
                <a:cs typeface="Arial"/>
              </a:rPr>
              <a:t>: The intensity or counts with no absorption material.</a:t>
            </a:r>
            <a:br>
              <a:rPr lang="en-CA" sz="1195" smtClean="0">
                <a:solidFill>
                  <a:srgbClr val="000000"/>
                </a:solidFill>
                <a:latin typeface="Times New Roman"/>
              </a:rPr>
            </a:br>
            <a:r>
              <a:rPr lang="en-CA" sz="1195" smtClean="0">
                <a:solidFill>
                  <a:srgbClr val="000000"/>
                </a:solidFill>
                <a:latin typeface="Arial"/>
                <a:cs typeface="Arial"/>
              </a:rPr>
              <a:t>µ: Mass attenuation coefficient (in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cm</a:t>
            </a: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1195" smtClean="0">
                <a:solidFill>
                  <a:srgbClr val="000000"/>
                </a:solidFill>
                <a:latin typeface="Arial"/>
                <a:cs typeface="Arial"/>
              </a:rPr>
              <a:t>).</a:t>
            </a:r>
          </a:p>
          <a:p>
            <a:pPr>
              <a:lnSpc>
                <a:spcPts val="1800"/>
              </a:lnSpc>
            </a:pPr>
            <a:endParaRPr lang="en-CA" sz="11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806700" y="2349500"/>
            <a:ext cx="1790700" cy="12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20"/>
              </a:lnSpc>
            </a:pP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g</a:t>
            </a:r>
          </a:p>
          <a:p>
            <a:pPr>
              <a:lnSpc>
                <a:spcPts val="720"/>
              </a:lnSpc>
            </a:pPr>
            <a:endParaRPr lang="en-CA" sz="7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06400" y="2463800"/>
            <a:ext cx="419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  <a:tabLst>
                <a:tab pos="1879600" algn="l"/>
              </a:tabLst>
            </a:pPr>
            <a:r>
              <a:rPr lang="en-CA" sz="1195" smtClean="0">
                <a:solidFill>
                  <a:srgbClr val="000000"/>
                </a:solidFill>
                <a:latin typeface="Arial"/>
                <a:cs typeface="Arial"/>
              </a:rPr>
              <a:t>ρ: Density of material (in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g</a:t>
            </a:r>
            <a:r>
              <a:rPr lang="en-CA" sz="757" spc="-10" smtClean="0">
                <a:solidFill>
                  <a:srgbClr val="000000"/>
                </a:solidFill>
                <a:latin typeface="Arial"/>
                <a:cs typeface="Arial"/>
              </a:rPr>
              <a:t>	cm</a:t>
            </a:r>
            <a:r>
              <a:rPr lang="en-CA" sz="567" spc="-1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CA" sz="1135" spc="-10" smtClean="0">
                <a:solidFill>
                  <a:srgbClr val="000000"/>
                </a:solidFill>
                <a:latin typeface="Arial"/>
                <a:cs typeface="Arial"/>
              </a:rPr>
              <a:t> ).</a:t>
            </a:r>
            <a:br>
              <a:rPr lang="en-CA" sz="1195" smtClean="0">
                <a:solidFill>
                  <a:srgbClr val="000000"/>
                </a:solidFill>
                <a:latin typeface="Times New Roman"/>
              </a:rPr>
            </a:br>
            <a:r>
              <a:rPr lang="en-CA" sz="1195" smtClean="0">
                <a:solidFill>
                  <a:srgbClr val="000000"/>
                </a:solidFill>
                <a:latin typeface="Arial"/>
                <a:cs typeface="Arial"/>
              </a:rPr>
              <a:t>x: Thickness of material.</a:t>
            </a:r>
          </a:p>
          <a:p>
            <a:pPr>
              <a:lnSpc>
                <a:spcPts val="1500"/>
              </a:lnSpc>
            </a:pPr>
            <a:endParaRPr lang="en-CA" sz="1195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44500" y="3327400"/>
            <a:ext cx="723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N. Anna, A. Knight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11" name="TextBox 11"/>
          <p:cNvSpPr txBox="1"/>
          <p:nvPr/>
        </p:nvSpPr>
        <p:spPr>
          <a:xfrm>
            <a:off x="1587500" y="3327400"/>
            <a:ext cx="14986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Measuring Radiation - Geiger-Müller Tube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12" name="TextBox 12"/>
          <p:cNvSpPr txBox="1"/>
          <p:nvPr/>
        </p:nvSpPr>
        <p:spPr>
          <a:xfrm>
            <a:off x="3632200" y="3327400"/>
            <a:ext cx="622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March 21, 2016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13" name="TextBox 13"/>
          <p:cNvSpPr txBox="1"/>
          <p:nvPr/>
        </p:nvSpPr>
        <p:spPr>
          <a:xfrm>
            <a:off x="4330700" y="3327400"/>
            <a:ext cx="2794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8/13</a:t>
            </a:r>
          </a:p>
          <a:p>
            <a:pPr>
              <a:lnSpc>
                <a:spcPts val="69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7400" cy="34417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01600" y="114300"/>
            <a:ext cx="4495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5"/>
              </a:lnSpc>
            </a:pPr>
            <a:r>
              <a:rPr lang="en-CA" sz="1434" smtClean="0">
                <a:solidFill>
                  <a:srgbClr val="3333B2"/>
                </a:solidFill>
                <a:latin typeface="Arial"/>
                <a:cs typeface="Arial"/>
              </a:rPr>
              <a:t>Results</a:t>
            </a:r>
          </a:p>
          <a:p>
            <a:pPr>
              <a:lnSpc>
                <a:spcPts val="1305"/>
              </a:lnSpc>
            </a:pPr>
            <a:endParaRPr lang="en-CA" sz="143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644900" y="914400"/>
            <a:ext cx="952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996" smtClean="0">
                <a:solidFill>
                  <a:srgbClr val="000000"/>
                </a:solidFill>
                <a:latin typeface="Arial"/>
                <a:cs typeface="Arial"/>
              </a:rPr>
              <a:t>Accepted</a:t>
            </a:r>
            <a:br>
              <a:rPr lang="en-CA" sz="996" smtClean="0">
                <a:solidFill>
                  <a:srgbClr val="000000"/>
                </a:solidFill>
                <a:latin typeface="Times New Roman"/>
              </a:rPr>
            </a:br>
            <a:r>
              <a:rPr lang="en-CA" sz="996" smtClean="0">
                <a:solidFill>
                  <a:srgbClr val="000000"/>
                </a:solidFill>
                <a:latin typeface="Arial"/>
                <a:cs typeface="Arial"/>
              </a:rPr>
              <a:t>Value:</a:t>
            </a:r>
          </a:p>
          <a:p>
            <a:pPr>
              <a:lnSpc>
                <a:spcPts val="1200"/>
              </a:lnSpc>
            </a:pPr>
            <a:endParaRPr lang="en-CA" sz="9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644900" y="1219200"/>
            <a:ext cx="762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996" smtClean="0">
                <a:solidFill>
                  <a:srgbClr val="000000"/>
                </a:solidFill>
                <a:latin typeface="Arial"/>
                <a:cs typeface="Arial"/>
              </a:rPr>
              <a:t>µ = 0.055</a:t>
            </a:r>
            <a:r>
              <a:rPr lang="en-CA" sz="697" smtClean="0">
                <a:solidFill>
                  <a:srgbClr val="000000"/>
                </a:solidFill>
                <a:latin typeface="Arial"/>
                <a:cs typeface="Arial"/>
              </a:rPr>
              <a:t>cm</a:t>
            </a:r>
            <a:r>
              <a:rPr lang="en-CA" sz="498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  <a:p>
            <a:pPr>
              <a:lnSpc>
                <a:spcPts val="1150"/>
              </a:lnSpc>
            </a:pPr>
            <a:endParaRPr lang="en-CA" sz="9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644900" y="1752600"/>
            <a:ext cx="7620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996" smtClean="0">
                <a:solidFill>
                  <a:srgbClr val="000000"/>
                </a:solidFill>
                <a:latin typeface="Arial"/>
                <a:cs typeface="Arial"/>
              </a:rPr>
              <a:t>Our Value:</a:t>
            </a:r>
          </a:p>
          <a:p>
            <a:pPr>
              <a:lnSpc>
                <a:spcPts val="1150"/>
              </a:lnSpc>
            </a:pPr>
            <a:endParaRPr lang="en-CA" sz="9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432300" y="1308100"/>
            <a:ext cx="88900" cy="12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CA" sz="697" smtClean="0">
                <a:solidFill>
                  <a:srgbClr val="000000"/>
                </a:solidFill>
                <a:latin typeface="Arial"/>
                <a:cs typeface="Arial"/>
              </a:rPr>
              <a:t>g</a:t>
            </a:r>
          </a:p>
          <a:p>
            <a:pPr>
              <a:lnSpc>
                <a:spcPts val="805"/>
              </a:lnSpc>
            </a:pPr>
            <a:endParaRPr lang="en-CA" sz="6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644900" y="1905000"/>
            <a:ext cx="9525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996" smtClean="0">
                <a:solidFill>
                  <a:srgbClr val="000000"/>
                </a:solidFill>
                <a:latin typeface="Arial"/>
                <a:cs typeface="Arial"/>
              </a:rPr>
              <a:t>µ = 0.19±0.08</a:t>
            </a:r>
          </a:p>
          <a:p>
            <a:pPr>
              <a:lnSpc>
                <a:spcPts val="1150"/>
              </a:lnSpc>
            </a:pPr>
            <a:endParaRPr lang="en-CA" sz="9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644900" y="2413000"/>
            <a:ext cx="9525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996" smtClean="0">
                <a:solidFill>
                  <a:srgbClr val="000000"/>
                </a:solidFill>
                <a:latin typeface="Arial"/>
                <a:cs typeface="Arial"/>
              </a:rPr>
              <a:t>Error: 245.5%</a:t>
            </a:r>
          </a:p>
          <a:p>
            <a:pPr>
              <a:lnSpc>
                <a:spcPts val="1150"/>
              </a:lnSpc>
            </a:pPr>
            <a:endParaRPr lang="en-CA" sz="99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44500" y="3327400"/>
            <a:ext cx="723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N. Anna, A. Knight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1587500" y="3327400"/>
            <a:ext cx="14986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Measuring Radiation - Geiger-Müller Tube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11" name="TextBox 11"/>
          <p:cNvSpPr txBox="1"/>
          <p:nvPr/>
        </p:nvSpPr>
        <p:spPr>
          <a:xfrm>
            <a:off x="3632200" y="3327400"/>
            <a:ext cx="6223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March 21, 2016</a:t>
            </a:r>
          </a:p>
          <a:p>
            <a:pPr>
              <a:lnSpc>
                <a:spcPts val="690"/>
              </a:lnSpc>
            </a:pPr>
          </a:p>
        </p:txBody>
      </p:sp>
      <p:sp>
        <p:nvSpPr>
          <p:cNvPr id="12" name="TextBox 12"/>
          <p:cNvSpPr txBox="1"/>
          <p:nvPr/>
        </p:nvSpPr>
        <p:spPr>
          <a:xfrm>
            <a:off x="4330700" y="3327400"/>
            <a:ext cx="2794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smtClean="0">
                <a:solidFill>
                  <a:srgbClr val="000000"/>
                </a:solidFill>
                <a:latin typeface="Arial"/>
                <a:cs typeface="Arial"/>
              </a:rPr>
              <a:t>9/13</a:t>
            </a:r>
          </a:p>
          <a:p>
            <a:pPr>
              <a:lnSpc>
                <a:spcPts val="69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Privet1</vt:lpstr>
    </vt:vector>
  </TitlesOfParts>
  <Company>Investintech.com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A2E_Engine</dc:creator>
  <cp:lastModifiedBy>A2E_Engine</cp:lastModifiedBy>
  <dcterms:created xsi:type="dcterms:W3CDTF">2016-03-21T13:08:33Z</dcterms:created>
  <dcterms:modified xsi:type="dcterms:W3CDTF">2016-03-21T13:08:33Z</dcterms:modified>
</cp:coreProperties>
</file>