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73" r:id="rId8"/>
    <p:sldId id="279" r:id="rId9"/>
    <p:sldId id="274" r:id="rId10"/>
    <p:sldId id="280" r:id="rId11"/>
    <p:sldId id="275" r:id="rId12"/>
    <p:sldId id="276" r:id="rId13"/>
    <p:sldId id="277" r:id="rId14"/>
    <p:sldId id="281" r:id="rId15"/>
    <p:sldId id="263" r:id="rId16"/>
    <p:sldId id="264" r:id="rId17"/>
    <p:sldId id="265" r:id="rId18"/>
    <p:sldId id="282" r:id="rId19"/>
    <p:sldId id="267" r:id="rId20"/>
    <p:sldId id="283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98A"/>
    <a:srgbClr val="FFDFDF"/>
    <a:srgbClr val="FF434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9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-2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F2166-E5DB-4FA1-877A-B606026CD4BB}" type="datetimeFigureOut">
              <a:rPr lang="ru-RU" smtClean="0"/>
              <a:pPr/>
              <a:t>22.06.2022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0513A-3923-4F22-A411-32DA4BD57E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618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91CEEF-B9DB-483B-8C29-2114D7074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A2C5D26-47E8-441B-88D2-809DE3EB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9CE5AA01-3DF6-4B95-8062-112916120C5F}"/>
              </a:ext>
            </a:extLst>
          </p:cNvPr>
          <p:cNvSpPr/>
          <p:nvPr userDrawn="1"/>
        </p:nvSpPr>
        <p:spPr>
          <a:xfrm>
            <a:off x="397565" y="0"/>
            <a:ext cx="11794435" cy="276225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77E1187-DEA9-4806-A18D-38DEB5E5B6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64891" y="5781326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860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9C8A5A-2B3C-4AF7-8B08-8166EDDB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226D7CC-605B-43B4-8F90-303255B0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650CB34E-5A4F-4272-8E95-BDE3269FE740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7CBD69-6CB0-4C88-8CB4-F3590EEA76D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9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7059321E-6117-43C3-8A26-0398E54C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CA0FCBD-C49D-472D-AC20-B9407EE38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D5FA3063-4796-48E0-AEE2-0270AA363084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EB71E1-B704-4F58-BA83-257631E49D30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5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6AB1A9-6F1B-40FE-9971-DA547AE0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D0E2E88-6BAE-44AC-9370-683D6FDC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E9D22992-DF1A-41B2-9EB0-9B7B314EA2CD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D4CC600-D317-44DF-8032-F5BB175C72AE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132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CBD833-608A-4F83-AFFF-0EA20B50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DD47C13-4E6E-4AAD-991C-A2AA24A4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E2DC46D8-FF8B-4492-84A5-58880BCF50CC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AF422F-7203-4689-8883-677C04CDD63E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20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D859CB-4547-4313-B8EB-E53885DC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758EAB0-57AC-497E-88A3-9E1BA29D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19E2859-2650-4025-A84A-8F8FDD6EE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66CE111B-F25F-4CD3-9EE8-15B855421409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2E9D8E9-F8CA-40FB-AA80-77C7A0ED0A2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597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CC10F2-9538-4461-BE4D-A33DE32D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171C871-C248-4CC5-B83A-48FE1ABF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5978837-E43E-4914-B699-EFFA3F8B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59A0190-774B-4633-A58C-4B4109530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98A6506-F1FE-41C4-8355-CD1576583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C442FC8A-1972-47B1-AEE9-7D79C1F550F4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F0C261-539F-44D6-8495-1AD6FE34B68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8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69D0A7-BF3D-4C3D-BA1E-7B5CDB79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74766A9D-FC84-497E-A936-925FBB6E1286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E5FA06-EA1B-4279-B325-157DE1DDB9FB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89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CD1A7B36-659E-4F26-878D-896600D634C1}"/>
              </a:ext>
            </a:extLst>
          </p:cNvPr>
          <p:cNvSpPr/>
          <p:nvPr userDrawn="1"/>
        </p:nvSpPr>
        <p:spPr>
          <a:xfrm>
            <a:off x="390525" y="6481762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C20FA92-89E4-4D69-AA25-2701ABBC6AB6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464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037F86-D705-4396-AC63-53C47E5C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F2BF9E5-0427-41F0-A9BF-5E53C06B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7E2C928-01C8-489E-9522-F911B584C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17BD140B-A131-4AD2-94D2-0104EAB7A6F1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AC9B27A-2004-49E9-B40A-F1826025FE57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3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DE8EF1-B8DD-4C23-89D1-F5CC40DA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33492B8-8976-416C-BD79-E57D925D6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BE9A3F2-50ED-40FD-9C29-C805DAE7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A3B2D1F-A0B8-4ABD-B317-56B25CF2E8A3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EC209A8-BD19-4E82-A6C6-3C4D863EE72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4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CB1CD0-EBDA-4692-AF6C-FBF13493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A2ECBAC-1334-4ED6-9EF3-ED02C353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6CDF42DA-0588-4867-9B36-C0F425D68C3B}"/>
              </a:ext>
            </a:extLst>
          </p:cNvPr>
          <p:cNvSpPr/>
          <p:nvPr userDrawn="1"/>
        </p:nvSpPr>
        <p:spPr>
          <a:xfrm>
            <a:off x="397565" y="0"/>
            <a:ext cx="11794435" cy="276225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xmlns="" id="{2729DA3E-EF10-4AF8-B246-5F86234C2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3925" y="651363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FC4AD15-96C2-4893-9B51-3D3F641561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741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&#1050;&#1086;&#1085;&#1086;&#1087;&#1072;&#1094;&#1082;&#1080;&#1081;%20&#1074;&#1080;&#1076;&#1077;&#1086;%20-%20&#1058;&#1091;&#1088;&#1080;&#1089;&#1090;&#1080;&#1095;&#1077;&#1089;&#1082;&#1086;&#1077;%20&#1072;&#1075;&#1077;&#1085;&#1090;&#1089;&#1090;&#1074;&#1086;.mp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3763F72-9CA6-4F88-9B10-C1FEBAC3AE5F}"/>
              </a:ext>
            </a:extLst>
          </p:cNvPr>
          <p:cNvSpPr txBox="1">
            <a:spLocks/>
          </p:cNvSpPr>
          <p:nvPr/>
        </p:nvSpPr>
        <p:spPr>
          <a:xfrm>
            <a:off x="-1" y="172078"/>
            <a:ext cx="12191999" cy="594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туристическое агентство»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Конопацкий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Александрович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преп. Наркевич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Аделина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Сергеевна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DD6DEEC-FDFD-4209-8B3F-0FC77481E005}"/>
              </a:ext>
            </a:extLst>
          </p:cNvPr>
          <p:cNvSpPr/>
          <p:nvPr/>
        </p:nvSpPr>
        <p:spPr bwMode="gray">
          <a:xfrm>
            <a:off x="0" y="5850294"/>
            <a:ext cx="12191999" cy="100929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5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481003" y="471617"/>
            <a:ext cx="1051833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0F0C83DE-0346-4989-B441-6E4A4D1EAB62}"/>
              </a:ext>
            </a:extLst>
          </p:cNvPr>
          <p:cNvSpPr txBox="1">
            <a:spLocks/>
          </p:cNvSpPr>
          <p:nvPr/>
        </p:nvSpPr>
        <p:spPr>
          <a:xfrm>
            <a:off x="1658530" y="416565"/>
            <a:ext cx="1149418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последовательности работы чата</a:t>
            </a:r>
            <a:endParaRPr lang="en-US" sz="32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085" y="1027114"/>
            <a:ext cx="8717058" cy="539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60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1448018" y="288374"/>
            <a:ext cx="1051833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Логическая структура базы данных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Users\konop\Downloads\Untitled Diagram-Page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657" y="865826"/>
            <a:ext cx="8694057" cy="5702434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49943" y="1553029"/>
            <a:ext cx="3236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760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0C83DE-0346-4989-B441-6E4A4D1EAB62}"/>
              </a:ext>
            </a:extLst>
          </p:cNvPr>
          <p:cNvSpPr txBox="1">
            <a:spLocks/>
          </p:cNvSpPr>
          <p:nvPr/>
        </p:nvSpPr>
        <p:spPr>
          <a:xfrm>
            <a:off x="438369" y="375370"/>
            <a:ext cx="500448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D:\univer\d\Графич часть 3\диаграмма клалссов 10 (1)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825" y="788855"/>
            <a:ext cx="7394574" cy="5729673"/>
          </a:xfrm>
          <a:prstGeom prst="rect">
            <a:avLst/>
          </a:prstGeom>
          <a:noFill/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0F0C83DE-0346-4989-B441-6E4A4D1EAB62}"/>
              </a:ext>
            </a:extLst>
          </p:cNvPr>
          <p:cNvSpPr txBox="1">
            <a:spLocks/>
          </p:cNvSpPr>
          <p:nvPr/>
        </p:nvSpPr>
        <p:spPr>
          <a:xfrm>
            <a:off x="3582847" y="220624"/>
            <a:ext cx="6959647" cy="6130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 классов</a:t>
            </a:r>
            <a:endParaRPr lang="en-US" sz="36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4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0C83DE-0346-4989-B441-6E4A4D1EAB62}"/>
              </a:ext>
            </a:extLst>
          </p:cNvPr>
          <p:cNvSpPr txBox="1">
            <a:spLocks/>
          </p:cNvSpPr>
          <p:nvPr/>
        </p:nvSpPr>
        <p:spPr>
          <a:xfrm>
            <a:off x="423855" y="970456"/>
            <a:ext cx="500448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0F0C83DE-0346-4989-B441-6E4A4D1EAB62}"/>
              </a:ext>
            </a:extLst>
          </p:cNvPr>
          <p:cNvSpPr txBox="1">
            <a:spLocks/>
          </p:cNvSpPr>
          <p:nvPr/>
        </p:nvSpPr>
        <p:spPr>
          <a:xfrm>
            <a:off x="1345086" y="378145"/>
            <a:ext cx="10846914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бронирования туров для клиентской части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D:\univer\d\Графич часть 3\Алгоритм бронирования туров — копия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4869" y="822280"/>
            <a:ext cx="5526743" cy="55833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744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E1F858-2C70-45EC-A958-2D30E10506D3}"/>
              </a:ext>
            </a:extLst>
          </p:cNvPr>
          <p:cNvSpPr txBox="1">
            <a:spLocks/>
          </p:cNvSpPr>
          <p:nvPr/>
        </p:nvSpPr>
        <p:spPr>
          <a:xfrm>
            <a:off x="800596" y="557390"/>
            <a:ext cx="11170702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ru-RU" b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веб-приложения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33183" y="1493095"/>
            <a:ext cx="882468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	Было проведено негативное тестирование форм, по типу ввода неправильных данных, ручное тестирование и переход напрямую по ссылкам, не предназначенных для текущих типов пользователей.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	В итоге было проведено двадцать три теста, в которых были рассмотрены различные случаи поведения конечного пользователя при использовании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веб-сервиса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Из представленных в данном разделе тестов можно сделать вывод, что программное средство показывает стабильные результаты работы, а также весь функционал соответствует требованиям, работает корректно и выполняет поставленные задачи.</a:t>
            </a:r>
          </a:p>
          <a:p>
            <a:pPr algn="just"/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03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E1F858-2C70-45EC-A958-2D30E10506D3}"/>
              </a:ext>
            </a:extLst>
          </p:cNvPr>
          <p:cNvSpPr txBox="1">
            <a:spLocks/>
          </p:cNvSpPr>
          <p:nvPr/>
        </p:nvSpPr>
        <p:spPr>
          <a:xfrm>
            <a:off x="392949" y="182852"/>
            <a:ext cx="11170702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</a:t>
            </a:r>
            <a:r>
              <a:rPr lang="ru-RU" b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веб-приложения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436850" y="634628"/>
          <a:ext cx="11785600" cy="6480156"/>
        </p:xfrm>
        <a:graphic>
          <a:graphicData uri="http://schemas.openxmlformats.org/drawingml/2006/table">
            <a:tbl>
              <a:tblPr/>
              <a:tblGrid>
                <a:gridCol w="2666301"/>
                <a:gridCol w="4121564"/>
                <a:gridCol w="3661837"/>
                <a:gridCol w="1335898"/>
              </a:tblGrid>
              <a:tr h="5914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Название теста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Ожидаемый результат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Полученный результат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Результат теста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Регистрация пользователя</a:t>
                      </a:r>
                      <a:endParaRPr lang="ru-RU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Пользователь создан, данные занесены в БД</a:t>
                      </a:r>
                      <a:endParaRPr lang="ru-RU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Пользователь создан, данные занесены в БД</a:t>
                      </a:r>
                      <a:endParaRPr lang="ru-RU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Авторизация пользователя</a:t>
                      </a:r>
                      <a:endParaRPr lang="ru-RU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Пользователь получает доступ к функционалу приложению</a:t>
                      </a:r>
                      <a:endParaRPr lang="ru-RU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Пользователь получил доступ к функционалу приложения</a:t>
                      </a:r>
                      <a:endParaRPr lang="ru-RU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8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Управление категориями туров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Категории создаются, изменяются, удаляются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Категории создаются, изменяются, удаляются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8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Просмотр главной страницы с турами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появится каталог популярных туров по странам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появились популярные туры по странам 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Поиск туров через форму на главной странице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появиться новый список туров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появился новый список туров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5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Просмотр тура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появится информация с описанием тура, его стоимостью, достопримечательностями и галереей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появилась вся необходимая информация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Бронирование тура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Тур появиться в списке заказов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Тур появился в списке заказов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Комментария к туру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Появится комментарий с пометкой о </a:t>
                      </a:r>
                      <a:r>
                        <a:rPr lang="ru-RU" sz="1400" spc="-3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модерации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Комментарий появился с пометкой о </a:t>
                      </a:r>
                      <a:r>
                        <a:rPr lang="ru-RU" sz="1400" spc="-3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модерации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Расширенный поиск туров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Появятся туры в соответствии с заданными фильтрами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Необходимые туры появились 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Вопрос в чате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Сообщение успешно отправлено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Сообщение успешно отправлено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Статистика сайта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Появится статистика сайта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Статистика сайта появилась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Редактировать профиля пользователем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Профиль пользователя редактируется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Профиль пользователя редактируется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1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Выход из системы пользователем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Пользовать выходит из системы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Пользователь вышел из системы</a:t>
                      </a:r>
                      <a:endParaRPr lang="ru-RU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Объект 4">
            <a:extLst>
              <a:ext uri="{FF2B5EF4-FFF2-40B4-BE49-F238E27FC236}">
                <a16:creationId xmlns:a16="http://schemas.microsoft.com/office/drawing/2014/main" xmlns="" id="{3F32852A-F388-4842-8C67-199A3662A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55611862"/>
              </p:ext>
            </p:extLst>
          </p:nvPr>
        </p:nvGraphicFramePr>
        <p:xfrm>
          <a:off x="347004" y="946124"/>
          <a:ext cx="11676184" cy="5297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83799"/>
                <a:gridCol w="4068002">
                  <a:extLst>
                    <a:ext uri="{9D8B030D-6E8A-4147-A177-3AD203B41FA5}">
                      <a16:colId xmlns:a16="http://schemas.microsoft.com/office/drawing/2014/main" xmlns="" val="61438817"/>
                    </a:ext>
                  </a:extLst>
                </a:gridCol>
                <a:gridCol w="9171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7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Название теста</a:t>
                      </a:r>
                    </a:p>
                  </a:txBody>
                  <a:tcPr marL="36060" marR="3606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Ожидаемый результат</a:t>
                      </a:r>
                    </a:p>
                  </a:txBody>
                  <a:tcPr marL="36060" marR="3606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Полученный результат</a:t>
                      </a:r>
                    </a:p>
                  </a:txBody>
                  <a:tcPr marL="36060" marR="3606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bg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Результат теста</a:t>
                      </a:r>
                    </a:p>
                  </a:txBody>
                  <a:tcPr marL="36060" marR="3606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Регистрация пользователя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Пользователь создан, данные занесены в БД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Пользователь создан, данные занесены в БД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Авторизация пользователя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Пользователь получает доступ к функционалу приложению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Пользователь получил доступ к функционалу приложения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Управление категориями туров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Категории создаются, изменяются, удаляются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Категории создаются, изменяются, удаляются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64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Просмотр главной страницы с турами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появится каталог популярных туров по странам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появились популярные туры по странам 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2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Поиск туров через форму на главной странице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появиться новый список туров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появился новый список туров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9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Просмотр тура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появится информация с описанием тура, его стоимостью, достопримечательностями и галереей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 странице появилась вся необходимая информация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Бронирование тура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Тур появиться в списке заказов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Тур появился в списке заказов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67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Комментария к туру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Появится комментарий с пометкой о </a:t>
                      </a:r>
                      <a:r>
                        <a:rPr lang="ru-RU" sz="1300" spc="-3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модерации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Комментарий появился с пометкой о </a:t>
                      </a:r>
                      <a:r>
                        <a:rPr lang="ru-RU" sz="1300" spc="-3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модерации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Расширенный поиск туров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Появятся туры в соответствии с заданными фильтрами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Необходимые туры появились 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Вопрос в чате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Сообщение успешно отправлено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Сообщение успешно отправлено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3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Статистика сайта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Появится статистика сайта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Статистика сайта появилась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Редактировать профиля пользователем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Профиль пользователя редактируется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Профиль пользователя редактируется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Выход из системы пользователем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Пользовать выходит из системы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spc="-3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Пользователь вышел из системы</a:t>
                      </a:r>
                      <a:endParaRPr lang="ru-RU" sz="13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Прошёл</a:t>
                      </a:r>
                      <a:endParaRPr lang="ru-RU" sz="13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36060" marR="3606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03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01EF7-A55C-47B2-B6F3-4393D54968DC}"/>
              </a:ext>
            </a:extLst>
          </p:cNvPr>
          <p:cNvSpPr txBox="1">
            <a:spLocks/>
          </p:cNvSpPr>
          <p:nvPr/>
        </p:nvSpPr>
        <p:spPr>
          <a:xfrm>
            <a:off x="398363" y="336635"/>
            <a:ext cx="11170702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Конопацкий видео - Туристическое агентство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37129" y="1075765"/>
            <a:ext cx="9856694" cy="526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045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D266D7-67CB-49DD-9BE9-2A14C4CD67BF}"/>
              </a:ext>
            </a:extLst>
          </p:cNvPr>
          <p:cNvSpPr txBox="1">
            <a:spLocks/>
          </p:cNvSpPr>
          <p:nvPr/>
        </p:nvSpPr>
        <p:spPr>
          <a:xfrm>
            <a:off x="358588" y="365210"/>
            <a:ext cx="1051833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252026" y="1111347"/>
          <a:ext cx="9778136" cy="5131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5645"/>
                <a:gridCol w="3752491"/>
              </a:tblGrid>
              <a:tr h="1257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Наименование показателя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Значение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</a:tr>
              <a:tr h="2991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Время разработки, мес.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2,95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85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Количество программистов, чел.</a:t>
                      </a:r>
                    </a:p>
                  </a:txBody>
                  <a:tcPr marL="68580" marR="68580" marT="0" marB="0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rgbClr val="FFDFDF"/>
                    </a:solidFill>
                  </a:tcPr>
                </a:tc>
              </a:tr>
              <a:tr h="2406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Основная заработная плата, руб.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5 605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642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Сумма отчислений на социальные цели, руб.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2 133,26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42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Сумма расходов на материалы, руб.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59,95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9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Расходы на оплату машинного времени, руб.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78,19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2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Прочие прямые затраты, руб.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1 373,2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67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Общепроизводственные и общехозяйственные расходу, руб.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9 976,9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Сумма расходов на разработку программного средства, руб.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19 787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625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Расходы на сопровождение и адаптацию ПС, руб.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r>
                        <a:rPr lang="ru-RU" sz="1600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978,7</a:t>
                      </a:r>
                      <a:endParaRPr lang="ru-RU" sz="1600" dirty="0">
                        <a:solidFill>
                          <a:srgbClr val="000000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32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Обща сумма расходов, руб.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21 765,7</a:t>
                      </a:r>
                      <a:endParaRPr lang="ru-RU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954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Сумма налога на добавленную стоимость, руб.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5 695,08</a:t>
                      </a:r>
                      <a:endParaRPr lang="ru-RU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Отпускная цена с НДС, руб.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33 990,49</a:t>
                      </a:r>
                      <a:endParaRPr lang="ru-RU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93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Прибыль от реализации, руб.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6 529,71</a:t>
                      </a:r>
                      <a:endParaRPr lang="ru-RU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49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D266D7-67CB-49DD-9BE9-2A14C4CD67BF}"/>
              </a:ext>
            </a:extLst>
          </p:cNvPr>
          <p:cNvSpPr txBox="1">
            <a:spLocks/>
          </p:cNvSpPr>
          <p:nvPr/>
        </p:nvSpPr>
        <p:spPr>
          <a:xfrm>
            <a:off x="439270" y="392104"/>
            <a:ext cx="1051833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520808" y="1429657"/>
            <a:ext cx="1027611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Исходя из совокупности всех вышеперечисленных факторов, определим, что разработка данного </a:t>
            </a:r>
            <a:r>
              <a:rPr kumimoji="0" lang="ru-RU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веб-приложения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несет положительный экономический эффект.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Разработка программного средства, осуществляемая одним программистом в течении трех месяцев, при заданных условиях обойдется компании в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33 990,49 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руб. Реализации данного программного средства принесет прибыль компании в сумме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6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 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529,71 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руб. Цена за разработанный продукт ниже рыночных цен на продукцию, обладающих аналогичным функционалом, которые были рассмотрены ранее.</a:t>
            </a:r>
          </a:p>
          <a:p>
            <a:pPr indent="4508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Способ монетизации – продажа разработанного программного средства и смежных прав на него заказчику.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49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37D46F-508C-46FE-B82D-FDEA6CB9865D}"/>
              </a:ext>
            </a:extLst>
          </p:cNvPr>
          <p:cNvSpPr txBox="1">
            <a:spLocks/>
          </p:cNvSpPr>
          <p:nvPr/>
        </p:nvSpPr>
        <p:spPr>
          <a:xfrm>
            <a:off x="548187" y="472877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CD58E1-27C8-41AE-BFBB-27CFF5E5C78D}"/>
              </a:ext>
            </a:extLst>
          </p:cNvPr>
          <p:cNvSpPr txBox="1"/>
          <p:nvPr/>
        </p:nvSpPr>
        <p:spPr>
          <a:xfrm>
            <a:off x="566056" y="1328956"/>
            <a:ext cx="1009129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	В ходе дипломного проектирования были рассмотрены основные аналоги, представлены основные технические средства, описана различные принципы и подходы разработки, рассчитана экономическая эффективность использования и написано руководство пользователя.</a:t>
            </a: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	Результатом проделанной работы стало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веб-приложение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для поиска и бронирования туров, которым могут пользоваться три типа пользователей: гость</a:t>
            </a:r>
            <a:r>
              <a:rPr lang="ru-RU" sz="2200" smtClean="0">
                <a:latin typeface="Arial" pitchFamily="34" charset="0"/>
                <a:cs typeface="Arial" pitchFamily="34" charset="0"/>
              </a:rPr>
              <a:t>, авторизованный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пользователь и администратор. </a:t>
            </a: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	В итоге разработанное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веб-приложение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«Туристическое агентство»</a:t>
            </a:r>
            <a:r>
              <a:rPr lang="ru-RU" sz="2400" dirty="0" smtClean="0"/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полностью соответствует предъявленным требованиям и поставленным задачам.</a:t>
            </a:r>
          </a:p>
          <a:p>
            <a:pPr algn="just"/>
            <a:r>
              <a:rPr lang="ru-RU" sz="2200" spc="-20" dirty="0" smtClean="0">
                <a:latin typeface="Arial" pitchFamily="34" charset="0"/>
                <a:cs typeface="Arial" pitchFamily="34" charset="0"/>
              </a:rPr>
              <a:t>	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8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90744" y="393785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темы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4F7B502-1878-40FB-94F3-878743C7D2B2}"/>
              </a:ext>
            </a:extLst>
          </p:cNvPr>
          <p:cNvSpPr txBox="1">
            <a:spLocks/>
          </p:cNvSpPr>
          <p:nvPr/>
        </p:nvSpPr>
        <p:spPr>
          <a:xfrm>
            <a:off x="390744" y="1530517"/>
            <a:ext cx="11012362" cy="398277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 dirty="0" smtClean="0"/>
              <a:t>	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smtClean="0">
                <a:latin typeface="Arial" pitchFamily="34" charset="0"/>
                <a:cs typeface="Arial" pitchFamily="34" charset="0"/>
              </a:rPr>
              <a:t>Необходимость разработки программного средства, обусловлена повышением интереса к туризму у людей, так как за последние десятилетия туризм стал одним из самых динамичных и быстрорастущих секторов мировой экономики.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4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4600" dirty="0" smtClean="0">
                <a:latin typeface="Arial" pitchFamily="34" charset="0"/>
                <a:cs typeface="Arial" pitchFamily="34" charset="0"/>
              </a:rPr>
              <a:t>Туристическое агентство – это фирма, занимающаяся реализацией туров населению, а также продажей отдельных туристических услуг</a:t>
            </a:r>
            <a:r>
              <a:rPr lang="en-US" sz="4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4600" dirty="0" smtClean="0">
                <a:latin typeface="Arial" pitchFamily="34" charset="0"/>
                <a:cs typeface="Arial" pitchFamily="34" charset="0"/>
              </a:rPr>
              <a:t>Тема является актуальной, т.к. многие турфирмы до сих пор не имеют собственных приложений, не смотря на то, что это может сильно повысить их эффективность.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7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3763F72-9CA6-4F88-9B10-C1FEBAC3AE5F}"/>
              </a:ext>
            </a:extLst>
          </p:cNvPr>
          <p:cNvSpPr txBox="1">
            <a:spLocks/>
          </p:cNvSpPr>
          <p:nvPr/>
        </p:nvSpPr>
        <p:spPr>
          <a:xfrm>
            <a:off x="-1" y="172078"/>
            <a:ext cx="12191999" cy="594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туристическое агентство»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Конопацкий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Александрович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преп. Наркевич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Аделина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Сергеевна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DD6DEEC-FDFD-4209-8B3F-0FC77481E005}"/>
              </a:ext>
            </a:extLst>
          </p:cNvPr>
          <p:cNvSpPr/>
          <p:nvPr/>
        </p:nvSpPr>
        <p:spPr bwMode="gray">
          <a:xfrm>
            <a:off x="0" y="5850294"/>
            <a:ext cx="12191999" cy="100929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</a:t>
            </a:r>
            <a:r>
              <a:rPr kumimoji="0" lang="ru-RU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5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4F83AF-0BF3-4B2A-9534-8B61D7C62635}"/>
              </a:ext>
            </a:extLst>
          </p:cNvPr>
          <p:cNvSpPr txBox="1">
            <a:spLocks/>
          </p:cNvSpPr>
          <p:nvPr/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/>
              <a:t> </a:t>
            </a:r>
            <a:r>
              <a:rPr lang="ru-RU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7C5CB0B-E48B-43ED-B870-030FA6417894}"/>
              </a:ext>
            </a:extLst>
          </p:cNvPr>
          <p:cNvSpPr txBox="1">
            <a:spLocks/>
          </p:cNvSpPr>
          <p:nvPr/>
        </p:nvSpPr>
        <p:spPr>
          <a:xfrm>
            <a:off x="508000" y="1198019"/>
            <a:ext cx="10842171" cy="16258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Font typeface="Arial" panose="020B0604020202020204" pitchFamily="34" charset="0"/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Целью дипломного проекта является разработка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веб-приложения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которое повысит эффективность работы туристического агентства, а также даст пользователям удобный интерфейс для поиска и бронирования туров.</a:t>
            </a:r>
            <a:endParaRPr lang="ru-RU" sz="2200" dirty="0">
              <a:latin typeface="Arial" pitchFamily="34" charset="0"/>
              <a:cs typeface="Arial" pitchFamily="34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B6A1B277-8B01-4267-9ED1-3532733E75DE}"/>
              </a:ext>
            </a:extLst>
          </p:cNvPr>
          <p:cNvSpPr txBox="1">
            <a:spLocks/>
          </p:cNvSpPr>
          <p:nvPr/>
        </p:nvSpPr>
        <p:spPr>
          <a:xfrm>
            <a:off x="838419" y="2367599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</a:t>
            </a:r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xmlns="" id="{73A3AA1D-D232-4DB5-977C-47175BCFFEA6}"/>
              </a:ext>
            </a:extLst>
          </p:cNvPr>
          <p:cNvSpPr txBox="1">
            <a:spLocks/>
          </p:cNvSpPr>
          <p:nvPr/>
        </p:nvSpPr>
        <p:spPr>
          <a:xfrm>
            <a:off x="646800" y="3469341"/>
            <a:ext cx="11545200" cy="3617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None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–  рассмотреть основные аналоги программного средства;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–  рассмотреть технические средства;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–  описать архитектуру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веб-приложения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;	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–  разработать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веб-приложение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–  провести тестирование;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–  написать руководство пользователя;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–  выполнить технико-экономическое обоснование разработки.			</a:t>
            </a:r>
          </a:p>
          <a:p>
            <a:pPr algn="just">
              <a:buNone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				</a:t>
            </a:r>
          </a:p>
          <a:p>
            <a:pPr algn="just">
              <a:buNone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 		</a:t>
            </a:r>
          </a:p>
          <a:p>
            <a:pPr algn="just">
              <a:buNone/>
            </a:pPr>
            <a:r>
              <a:rPr lang="ru-RU" sz="22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2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B6E2B0-7C20-4A97-82E0-2A46F51EDB34}"/>
              </a:ext>
            </a:extLst>
          </p:cNvPr>
          <p:cNvSpPr txBox="1">
            <a:spLocks/>
          </p:cNvSpPr>
          <p:nvPr/>
        </p:nvSpPr>
        <p:spPr>
          <a:xfrm>
            <a:off x="358587" y="44141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332BADD1-B9D2-41B0-9A6E-60023DBA1499}"/>
              </a:ext>
            </a:extLst>
          </p:cNvPr>
          <p:cNvSpPr/>
          <p:nvPr/>
        </p:nvSpPr>
        <p:spPr>
          <a:xfrm>
            <a:off x="460187" y="1435800"/>
            <a:ext cx="1086970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 качестве аналогов разрабатываемого приложения были рассмотрены следующие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веб-приложения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200" i="1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Tez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tour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	 	 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Tury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by              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Tursales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by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        	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Peopletravel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by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/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ru-RU" sz="2200" i="1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Выявлены их достоинства и недостатки. </a:t>
            </a:r>
          </a:p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Основываясь на рассмотренных примерах, было принято решение создания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веб-приложения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предоставляющие удобный поиск и бронирование билетов для пользователей, а также широкий функционал для наполнения информации о турах администратором.</a:t>
            </a:r>
          </a:p>
          <a:p>
            <a:pPr lvl="1" algn="just"/>
            <a:endParaRPr lang="ru-RU" sz="2200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5" name="Picture 1" descr="C:\Users\konop\Downloads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8353" y="2998975"/>
            <a:ext cx="1405354" cy="994801"/>
          </a:xfrm>
          <a:prstGeom prst="rect">
            <a:avLst/>
          </a:prstGeom>
          <a:noFill/>
        </p:spPr>
      </p:pic>
      <p:pic>
        <p:nvPicPr>
          <p:cNvPr id="21506" name="Picture 2" descr="C:\Users\konop\Downloads\logo-1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1370" y="2208679"/>
            <a:ext cx="2551205" cy="2551205"/>
          </a:xfrm>
          <a:prstGeom prst="rect">
            <a:avLst/>
          </a:prstGeom>
          <a:noFill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7471" y="3028671"/>
            <a:ext cx="2300691" cy="87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 descr="C:\Users\konop\Downloads\in2222de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59687" y="2934355"/>
            <a:ext cx="1207995" cy="1207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318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4FA5DD-3333-4645-AF62-8035D5BAA2A8}"/>
              </a:ext>
            </a:extLst>
          </p:cNvPr>
          <p:cNvSpPr txBox="1">
            <a:spLocks/>
          </p:cNvSpPr>
          <p:nvPr/>
        </p:nvSpPr>
        <p:spPr>
          <a:xfrm>
            <a:off x="798078" y="284527"/>
            <a:ext cx="1051833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4">
            <a:extLst>
              <a:ext uri="{FF2B5EF4-FFF2-40B4-BE49-F238E27FC236}">
                <a16:creationId xmlns:a16="http://schemas.microsoft.com/office/drawing/2014/main" xmlns="" id="{3F32852A-F388-4842-8C67-199A3662A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55611862"/>
              </p:ext>
            </p:extLst>
          </p:nvPr>
        </p:nvGraphicFramePr>
        <p:xfrm>
          <a:off x="931026" y="1629438"/>
          <a:ext cx="9907304" cy="476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05233">
                  <a:extLst>
                    <a:ext uri="{9D8B030D-6E8A-4147-A177-3AD203B41FA5}">
                      <a16:colId xmlns:a16="http://schemas.microsoft.com/office/drawing/2014/main" xmlns="" val="61438817"/>
                    </a:ext>
                  </a:extLst>
                </a:gridCol>
                <a:gridCol w="1441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9387"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Технология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Описание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/>
                        <a:t>Версия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4063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Node.js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u="non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Это платформа с открытым исходным кодом для работы с языком </a:t>
                      </a:r>
                      <a:r>
                        <a:rPr lang="ru-RU" sz="1800" b="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JavaScript</a:t>
                      </a:r>
                      <a:r>
                        <a:rPr lang="ru-RU" sz="1800" b="0" i="0" u="non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построенная на движке </a:t>
                      </a:r>
                      <a:r>
                        <a:rPr lang="ru-RU" sz="1800" b="0" i="0" u="none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Chrome</a:t>
                      </a:r>
                      <a:r>
                        <a:rPr lang="ru-RU" sz="1800" b="0" i="0" u="non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V8. Она позволяет писать серверный код для </a:t>
                      </a:r>
                      <a:r>
                        <a:rPr lang="ru-RU" sz="1800" b="0" i="0" u="none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веб-приложений</a:t>
                      </a:r>
                      <a:r>
                        <a:rPr lang="ru-RU" sz="1800" b="0" i="0" u="non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ru-RU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v16.14.2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573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React.js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u="none" strike="noStrike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avaScript</a:t>
                      </a:r>
                      <a:r>
                        <a:rPr lang="ru-RU" sz="1800" b="0" i="0" u="non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библиотека</a:t>
                      </a:r>
                      <a:r>
                        <a:rPr lang="en-US" sz="1800" b="0" i="0" u="none" strike="noStrike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800" b="0" i="0" u="non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открытым исходным кодом</a:t>
                      </a:r>
                      <a:r>
                        <a:rPr lang="ru-RU" sz="1800" b="0" i="0" u="non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для разработки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пользовательских интерфейсов</a:t>
                      </a:r>
                      <a:r>
                        <a:rPr lang="ru-RU" sz="1800" b="0" i="0" u="non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ru-RU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v17.0.2</a:t>
                      </a:r>
                      <a:endParaRPr lang="ru-RU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F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573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Redux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Библиотека управления состоянием для приложений, написанных на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JavaScript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  <a:endParaRPr lang="ru-RU" u="non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v4.1.1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37573"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MongoDB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Документоориентированная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система управления базами данных, не требующая описания схемы таблиц.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.0.</a:t>
                      </a:r>
                      <a:r>
                        <a:rPr lang="ru-RU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  <a:p>
                      <a:pPr algn="just"/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081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Mongoose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ODM</a:t>
                      </a:r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Это библиотека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JavaScript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позволяющая вам определять схемы со строго-типизированными данными.</a:t>
                      </a:r>
                      <a:endParaRPr lang="ru-RU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v6.0.12</a:t>
                      </a:r>
                      <a:endParaRPr lang="ru-RU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ru-RU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9387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VS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 Code</a:t>
                      </a:r>
                      <a:endParaRPr lang="ru-RU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b="0" i="0" kern="12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Интегрированная среда разработки</a:t>
                      </a:r>
                      <a:endParaRPr lang="ru-RU" dirty="0">
                        <a:solidFill>
                          <a:sysClr val="windowText" lastClr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3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426042" y="484103"/>
            <a:ext cx="5235170" cy="18691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архитектуры</a:t>
            </a:r>
          </a:p>
          <a:p>
            <a:r>
              <a:rPr lang="ru-RU" b="1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веб-приложения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C978DF6E-2441-4E0B-AA9A-770109E77D0F}"/>
              </a:ext>
            </a:extLst>
          </p:cNvPr>
          <p:cNvSpPr/>
          <p:nvPr/>
        </p:nvSpPr>
        <p:spPr>
          <a:xfrm>
            <a:off x="0" y="2554940"/>
            <a:ext cx="763792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spcBef>
                <a:spcPts val="1200"/>
              </a:spcBef>
              <a:spcAft>
                <a:spcPts val="0"/>
              </a:spcAft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	Архитектура «клиент-сервер» определяет общие принципы организации взаимодействия в сети, где имеются серверы, узлы-поставщики некоторых специфичных функций (сервисов) и клиенты (потребители этих функций).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algn="just">
              <a:spcBef>
                <a:spcPts val="1200"/>
              </a:spcBef>
              <a:spcAft>
                <a:spcPts val="0"/>
              </a:spcAft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	Клиент предоставлен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браузерным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приложением, которое посылает запросы (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request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 по сети с использованием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HTTP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протокола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WebSocket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а сервер должен, принимать запросы от клиента и давать ответ (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response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457200" algn="just">
              <a:spcBef>
                <a:spcPts val="1200"/>
              </a:spcBef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457200" algn="just">
              <a:spcBef>
                <a:spcPts val="1200"/>
              </a:spcBef>
              <a:spcAft>
                <a:spcPts val="0"/>
              </a:spcAft>
            </a:pPr>
            <a:endParaRPr lang="en-US" sz="2200" dirty="0" smtClean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  <p:pic>
        <p:nvPicPr>
          <p:cNvPr id="1027" name="Picture 3" descr="C:\Users\konop\Downloads\Untitled Diagram-Page-1(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4456" y="601475"/>
            <a:ext cx="6242050" cy="5761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60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533618" y="389975"/>
            <a:ext cx="1051833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серверной части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8576" y="544045"/>
            <a:ext cx="3025589" cy="5805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531264" y="1785033"/>
            <a:ext cx="6943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7539" y="2353438"/>
            <a:ext cx="69431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 ходе разработки серверной части были описаны схемы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базы данных, добавлены маршруты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 контроллеры для обработки запросов, созданы промежуточные обработчики. Файл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server.js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содержит основную логику для настройки и запуска сервера.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0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533618" y="1028604"/>
            <a:ext cx="1051833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0F0C83DE-0346-4989-B441-6E4A4D1EAB62}"/>
              </a:ext>
            </a:extLst>
          </p:cNvPr>
          <p:cNvSpPr txBox="1">
            <a:spLocks/>
          </p:cNvSpPr>
          <p:nvPr/>
        </p:nvSpPr>
        <p:spPr>
          <a:xfrm>
            <a:off x="1042847" y="2552513"/>
            <a:ext cx="5004488" cy="13258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:\Downloads\UseCase двусторонняя печать 2-1.png"/>
          <p:cNvPicPr>
            <a:picLocks noChangeAspect="1" noChangeArrowheads="1"/>
          </p:cNvPicPr>
          <p:nvPr/>
        </p:nvPicPr>
        <p:blipFill>
          <a:blip r:embed="rId2" cstate="print"/>
          <a:srcRect l="5919" t="4908" r="10830" b="22505"/>
          <a:stretch>
            <a:fillRect/>
          </a:stretch>
        </p:blipFill>
        <p:spPr bwMode="auto">
          <a:xfrm>
            <a:off x="5580530" y="309397"/>
            <a:ext cx="4975412" cy="6131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760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37C010-D42C-4805-AEC2-091428EA32CB}"/>
              </a:ext>
            </a:extLst>
          </p:cNvPr>
          <p:cNvSpPr txBox="1">
            <a:spLocks/>
          </p:cNvSpPr>
          <p:nvPr/>
        </p:nvSpPr>
        <p:spPr>
          <a:xfrm>
            <a:off x="533618" y="389975"/>
            <a:ext cx="10518338" cy="13258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клиентской части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0661" y="507465"/>
            <a:ext cx="3321424" cy="5704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14082" y="1875456"/>
            <a:ext cx="6956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5115" y="2337351"/>
            <a:ext cx="69566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	В ходе разработки клиентской части были разработаны основные страницы и презентационные компоненты, расположенные в папках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pages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components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Также во время разработки использовался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Redux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для управления состоянием приложения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через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объект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state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0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672</Words>
  <Application>Microsoft Office PowerPoint</Application>
  <PresentationFormat>Произвольный</PresentationFormat>
  <Paragraphs>233</Paragraphs>
  <Slides>20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konopatsky.alexander@outlook.com</cp:lastModifiedBy>
  <cp:revision>233</cp:revision>
  <dcterms:created xsi:type="dcterms:W3CDTF">2021-05-24T10:48:12Z</dcterms:created>
  <dcterms:modified xsi:type="dcterms:W3CDTF">2022-06-22T08:49:05Z</dcterms:modified>
</cp:coreProperties>
</file>