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6" r:id="rId5"/>
    <p:sldId id="258" r:id="rId6"/>
    <p:sldId id="260" r:id="rId7"/>
    <p:sldId id="262" r:id="rId8"/>
    <p:sldId id="263" r:id="rId9"/>
    <p:sldId id="267" r:id="rId10"/>
    <p:sldId id="265" r:id="rId11"/>
    <p:sldId id="261" r:id="rId12"/>
    <p:sldId id="286" r:id="rId13"/>
    <p:sldId id="268" r:id="rId14"/>
    <p:sldId id="270" r:id="rId15"/>
    <p:sldId id="273" r:id="rId16"/>
    <p:sldId id="274" r:id="rId17"/>
    <p:sldId id="275" r:id="rId18"/>
    <p:sldId id="276" r:id="rId19"/>
    <p:sldId id="278" r:id="rId20"/>
    <p:sldId id="279" r:id="rId21"/>
    <p:sldId id="277" r:id="rId22"/>
    <p:sldId id="282" r:id="rId23"/>
    <p:sldId id="281" r:id="rId24"/>
    <p:sldId id="284" r:id="rId25"/>
    <p:sldId id="285" r:id="rId2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6F52-ED38-3E4A-B1E4-C5A360286837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B296-2615-3F41-A4D4-1B248299FB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717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Explain fields and parameters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B296-2615-3F41-A4D4-1B248299FB8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32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14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101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30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78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77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58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494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724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392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934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79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0EE6-400B-D049-A09B-8017DB2D01EE}" type="datetimeFigureOut">
              <a:rPr kumimoji="1" lang="zh-TW" altLang="en-US" smtClean="0"/>
              <a:t>10/24/13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F381-851D-9B4B-AEF8-F8E85582C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37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SCION Click Module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SCION </a:t>
            </a:r>
            <a:r>
              <a:rPr kumimoji="1" lang="en-US" altLang="zh-TW" dirty="0" smtClean="0"/>
              <a:t>Routing </a:t>
            </a:r>
            <a:r>
              <a:rPr kumimoji="1" lang="en-US" altLang="zh-TW" dirty="0" smtClean="0"/>
              <a:t>Group</a:t>
            </a:r>
          </a:p>
          <a:p>
            <a:r>
              <a:rPr kumimoji="1" lang="en-US" altLang="zh-TW" dirty="0"/>
              <a:t>Oct 24</a:t>
            </a:r>
            <a:r>
              <a:rPr kumimoji="1" lang="en-US" altLang="zh-TW" baseline="30000" dirty="0"/>
              <a:t>th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2013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Yue-Hsun</a:t>
            </a:r>
            <a:r>
              <a:rPr kumimoji="1" lang="en-US" altLang="zh-TW" dirty="0" smtClean="0"/>
              <a:t> Lin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7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ROT File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XML format</a:t>
            </a:r>
          </a:p>
          <a:p>
            <a:pPr lvl="1"/>
            <a:r>
              <a:rPr kumimoji="1" lang="en-US" altLang="zh-TW" dirty="0" smtClean="0"/>
              <a:t>Version: start from 0, indicate changes on ROT file</a:t>
            </a:r>
          </a:p>
          <a:p>
            <a:pPr lvl="1"/>
            <a:r>
              <a:rPr kumimoji="1" lang="en-US" altLang="zh-TW" dirty="0" err="1" smtClean="0"/>
              <a:t>issueDate</a:t>
            </a:r>
            <a:r>
              <a:rPr kumimoji="1" lang="en-US" altLang="zh-TW" dirty="0"/>
              <a:t>/</a:t>
            </a:r>
            <a:r>
              <a:rPr kumimoji="1" lang="en-US" altLang="zh-TW" dirty="0" err="1" smtClean="0"/>
              <a:t>expireDate</a:t>
            </a:r>
            <a:r>
              <a:rPr kumimoji="1" lang="en-US" altLang="zh-TW" dirty="0" smtClean="0"/>
              <a:t>: dates on ROT issuing/expiration </a:t>
            </a:r>
          </a:p>
          <a:p>
            <a:pPr lvl="1"/>
            <a:r>
              <a:rPr kumimoji="1" lang="en-US" altLang="zh-TW" dirty="0" smtClean="0"/>
              <a:t>TDID: identifier for TD (Trust Domain)</a:t>
            </a:r>
          </a:p>
          <a:p>
            <a:pPr lvl="1"/>
            <a:r>
              <a:rPr kumimoji="1" lang="en-US" altLang="zh-TW" dirty="0" err="1" smtClean="0"/>
              <a:t>coreADs</a:t>
            </a:r>
            <a:r>
              <a:rPr kumimoji="1" lang="en-US" altLang="zh-TW" dirty="0" smtClean="0"/>
              <a:t> elements: contains TDC member AD information, each entry has AD identifier and its public key (X.509 cert </a:t>
            </a:r>
            <a:r>
              <a:rPr kumimoji="1" lang="en-US" altLang="zh-TW" dirty="0" smtClean="0"/>
              <a:t>information)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s</a:t>
            </a:r>
            <a:r>
              <a:rPr kumimoji="1" lang="en-US" altLang="zh-TW" dirty="0" smtClean="0"/>
              <a:t>ignatures elements: self-signed signatures, used for verification ROT file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50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SCION Click Element Behavior</a:t>
            </a:r>
            <a:endParaRPr kumimoji="1"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5643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i="1" dirty="0" smtClean="0"/>
              <a:t>Configure</a:t>
            </a:r>
            <a:r>
              <a:rPr kumimoji="1" lang="en-US" altLang="zh-TW" dirty="0" smtClean="0"/>
              <a:t> : </a:t>
            </a:r>
            <a:r>
              <a:rPr kumimoji="1" lang="en-US" altLang="zh-TW" dirty="0"/>
              <a:t>read configuration parameters </a:t>
            </a:r>
            <a:r>
              <a:rPr kumimoji="1" lang="en-US" altLang="zh-TW" dirty="0" smtClean="0"/>
              <a:t>from </a:t>
            </a:r>
            <a:r>
              <a:rPr kumimoji="1" lang="en-US" altLang="zh-TW" dirty="0"/>
              <a:t>click </a:t>
            </a:r>
            <a:r>
              <a:rPr kumimoji="1" lang="en-US" altLang="zh-TW" dirty="0" smtClean="0"/>
              <a:t>configurations</a:t>
            </a:r>
          </a:p>
          <a:p>
            <a:r>
              <a:rPr kumimoji="1" lang="en-US" altLang="zh-TW" i="1" dirty="0" smtClean="0"/>
              <a:t>Initialize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Verify ROT, read topology, check </a:t>
            </a:r>
            <a:r>
              <a:rPr kumimoji="1" lang="en-US" altLang="zh-TW" dirty="0" smtClean="0"/>
              <a:t>all necessary information are available, e.g., checking private key is available at beacon server</a:t>
            </a:r>
          </a:p>
          <a:p>
            <a:r>
              <a:rPr kumimoji="1" lang="en-US" altLang="zh-TW" i="1" dirty="0" err="1"/>
              <a:t>run_task</a:t>
            </a:r>
            <a:r>
              <a:rPr kumimoji="1" lang="en-US" altLang="zh-TW" dirty="0"/>
              <a:t>: </a:t>
            </a:r>
            <a:r>
              <a:rPr kumimoji="1" lang="en-US" altLang="zh-TW" dirty="0" smtClean="0"/>
              <a:t>core </a:t>
            </a:r>
            <a:r>
              <a:rPr kumimoji="1" lang="en-US" altLang="zh-TW" dirty="0"/>
              <a:t>task while receiving different type of packets, e.g., </a:t>
            </a:r>
            <a:r>
              <a:rPr kumimoji="1" lang="en-US" altLang="zh-TW" dirty="0" smtClean="0"/>
              <a:t>define how beacon server acts while it receives PCB packets</a:t>
            </a:r>
          </a:p>
          <a:p>
            <a:r>
              <a:rPr kumimoji="1" lang="en-US" altLang="zh-TW" i="1" dirty="0" err="1"/>
              <a:t>run_timer</a:t>
            </a:r>
            <a:r>
              <a:rPr kumimoji="1" lang="en-US" altLang="zh-TW" dirty="0"/>
              <a:t>: </a:t>
            </a:r>
            <a:r>
              <a:rPr kumimoji="1" lang="en-US" altLang="zh-TW" dirty="0" smtClean="0"/>
              <a:t>trigger by timer, usually for pushing (sending packets) to perform some tasks, e.g., </a:t>
            </a:r>
            <a:r>
              <a:rPr kumimoji="1" lang="en-US" altLang="zh-TW" i="1" dirty="0" err="1"/>
              <a:t>generateNewPCB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) at TDC beacon server or </a:t>
            </a:r>
            <a:r>
              <a:rPr kumimoji="1" lang="en-US" altLang="zh-TW" i="1" dirty="0" err="1" smtClean="0"/>
              <a:t>processPCB</a:t>
            </a:r>
            <a:r>
              <a:rPr kumimoji="1" lang="en-US" altLang="zh-TW" dirty="0"/>
              <a:t>() for Non TDC </a:t>
            </a:r>
            <a:r>
              <a:rPr kumimoji="1" lang="en-US" altLang="zh-TW" dirty="0" err="1"/>
              <a:t>BeaconServers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8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Component </a:t>
            </a:r>
            <a:r>
              <a:rPr lang="en-US" dirty="0"/>
              <a:t>D</a:t>
            </a:r>
            <a:r>
              <a:rPr lang="en-US" dirty="0" smtClean="0"/>
              <a:t>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SCION CERT SERVER (CS)</a:t>
            </a:r>
          </a:p>
          <a:p>
            <a:r>
              <a:rPr lang="en-US" dirty="0" smtClean="0"/>
              <a:t>SCION BEACON SERVER (BS)</a:t>
            </a:r>
          </a:p>
          <a:p>
            <a:r>
              <a:rPr lang="en-US" dirty="0" smtClean="0"/>
              <a:t>SCION PATH SERVER (PS)</a:t>
            </a:r>
          </a:p>
          <a:p>
            <a:r>
              <a:rPr lang="en-US" dirty="0" smtClean="0"/>
              <a:t>SCION </a:t>
            </a:r>
            <a:r>
              <a:rPr lang="en-US" dirty="0" smtClean="0"/>
              <a:t>SWITCH (SW)</a:t>
            </a:r>
            <a:endParaRPr lang="en-US" dirty="0" smtClean="0"/>
          </a:p>
          <a:p>
            <a:r>
              <a:rPr lang="en-US" dirty="0" smtClean="0"/>
              <a:t>SCION </a:t>
            </a:r>
            <a:r>
              <a:rPr lang="en-US" dirty="0" smtClean="0"/>
              <a:t>GATEWAY (GW)</a:t>
            </a:r>
            <a:endParaRPr lang="en-US" dirty="0" smtClean="0"/>
          </a:p>
          <a:p>
            <a:r>
              <a:rPr lang="en-US" dirty="0" smtClean="0"/>
              <a:t>SCION </a:t>
            </a:r>
            <a:r>
              <a:rPr lang="en-US" dirty="0" smtClean="0"/>
              <a:t>ROUTER (R)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CS (TDC)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2519" y="1592234"/>
            <a:ext cx="6256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// read parameter from click script</a:t>
            </a:r>
          </a:p>
          <a:p>
            <a:r>
              <a:rPr lang="en-US" sz="1400" i="1" dirty="0" smtClean="0"/>
              <a:t>Initialize</a:t>
            </a:r>
            <a:r>
              <a:rPr lang="en-US" sz="1400" dirty="0" smtClean="0"/>
              <a:t> // read necessary arguments, e.g., ADAID, TDID</a:t>
            </a:r>
          </a:p>
          <a:p>
            <a:r>
              <a:rPr lang="en-US" sz="1400" dirty="0"/>
              <a:t>+</a:t>
            </a:r>
            <a:r>
              <a:rPr lang="en-US" sz="1400" dirty="0" err="1" smtClean="0"/>
              <a:t>parseROT</a:t>
            </a:r>
            <a:r>
              <a:rPr lang="en-US" sz="1400" dirty="0" smtClean="0"/>
              <a:t> // verify ROT file</a:t>
            </a:r>
          </a:p>
          <a:p>
            <a:r>
              <a:rPr lang="en-US" sz="1400" dirty="0"/>
              <a:t>+</a:t>
            </a:r>
            <a:r>
              <a:rPr lang="en-US" sz="1400" dirty="0" err="1" smtClean="0"/>
              <a:t>parseTopology</a:t>
            </a:r>
            <a:r>
              <a:rPr lang="en-US" sz="1400" dirty="0" smtClean="0"/>
              <a:t> // </a:t>
            </a:r>
            <a:r>
              <a:rPr lang="en-US" sz="1400" dirty="0"/>
              <a:t>read topology</a:t>
            </a:r>
            <a:br>
              <a:rPr lang="en-US" sz="1400" dirty="0"/>
            </a:br>
            <a:r>
              <a:rPr lang="en-US" sz="1400" dirty="0"/>
              <a:t>+</a:t>
            </a:r>
            <a:r>
              <a:rPr lang="en-US" sz="1400" dirty="0" smtClean="0"/>
              <a:t>constructIfid2AddrMap // construct mapping for IFID and Edge Routers’ Addresses</a:t>
            </a:r>
            <a:endParaRPr lang="en-US" sz="1400" dirty="0"/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initializeOutputPort</a:t>
            </a:r>
            <a:r>
              <a:rPr lang="en-US" sz="1400" dirty="0"/>
              <a:t> </a:t>
            </a:r>
            <a:r>
              <a:rPr lang="en-US" sz="1400" dirty="0" smtClean="0"/>
              <a:t>// prepare for IP tunnel (no need for XION)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863180" y="3773621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un_task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0" cy="856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6"/>
            <a:endCxn id="19" idx="1"/>
          </p:cNvCxnSpPr>
          <p:nvPr/>
        </p:nvCxnSpPr>
        <p:spPr>
          <a:xfrm flipV="1">
            <a:off x="2212519" y="4054584"/>
            <a:ext cx="1140983" cy="3936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488" y="5295143"/>
            <a:ext cx="3160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Passive: Packet Handler</a:t>
            </a:r>
          </a:p>
          <a:p>
            <a:r>
              <a:rPr lang="en-US" sz="1400" i="1" dirty="0" smtClean="0"/>
              <a:t> (always read/write from/to </a:t>
            </a:r>
            <a:r>
              <a:rPr lang="en-US" sz="1400" i="1" dirty="0"/>
              <a:t>PORT_TO_SWITCH)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353502" y="3773621"/>
            <a:ext cx="2331577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ROT_REQ_LOCAL</a:t>
            </a:r>
          </a:p>
          <a:p>
            <a:pPr algn="ctr"/>
            <a:r>
              <a:rPr lang="en-US" sz="1200" dirty="0" smtClean="0"/>
              <a:t>Sent by TDC BS (local)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3503" y="4704422"/>
            <a:ext cx="2331576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by local </a:t>
            </a:r>
            <a:r>
              <a:rPr lang="en-US" sz="1200" dirty="0" smtClean="0"/>
              <a:t>SW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353503" y="5353769"/>
            <a:ext cx="2331576" cy="516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ROT_REQ</a:t>
            </a:r>
          </a:p>
          <a:p>
            <a:pPr algn="ctr"/>
            <a:r>
              <a:rPr lang="en-US" sz="1200" dirty="0" smtClean="0"/>
              <a:t>Sent by CS in child ADs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53503" y="6105095"/>
            <a:ext cx="2331576" cy="5520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CERT_REQ</a:t>
            </a:r>
          </a:p>
          <a:p>
            <a:pPr algn="ctr"/>
            <a:r>
              <a:rPr lang="en-US" sz="1200" dirty="0"/>
              <a:t>Sent by </a:t>
            </a:r>
            <a:r>
              <a:rPr lang="en-US" sz="1200" dirty="0" smtClean="0"/>
              <a:t>CS in </a:t>
            </a:r>
            <a:r>
              <a:rPr lang="en-US" sz="1200" dirty="0"/>
              <a:t>child </a:t>
            </a:r>
            <a:r>
              <a:rPr lang="en-US" sz="1200" dirty="0" smtClean="0"/>
              <a:t>ADs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7" idx="5"/>
            <a:endCxn id="22" idx="1"/>
          </p:cNvCxnSpPr>
          <p:nvPr/>
        </p:nvCxnSpPr>
        <p:spPr>
          <a:xfrm rot="5400000" flipH="1" flipV="1">
            <a:off x="2670500" y="4242298"/>
            <a:ext cx="27416" cy="1338590"/>
          </a:xfrm>
          <a:prstGeom prst="curvedConnector4">
            <a:avLst>
              <a:gd name="adj1" fmla="val -833820"/>
              <a:gd name="adj2" fmla="val 573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055754" y="3773621"/>
            <a:ext cx="2331577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ROT_REP_LOCAL</a:t>
            </a:r>
            <a:endParaRPr lang="en-US" sz="1200" i="1" dirty="0" smtClean="0"/>
          </a:p>
          <a:p>
            <a:r>
              <a:rPr lang="en-US" sz="1200" dirty="0" smtClean="0"/>
              <a:t>Send back ROT file with corresponding version number</a:t>
            </a:r>
          </a:p>
        </p:txBody>
      </p:sp>
      <p:cxnSp>
        <p:nvCxnSpPr>
          <p:cNvPr id="32" name="Straight Arrow Connector 31"/>
          <p:cNvCxnSpPr>
            <a:stCxn id="19" idx="3"/>
            <a:endCxn id="30" idx="1"/>
          </p:cNvCxnSpPr>
          <p:nvPr/>
        </p:nvCxnSpPr>
        <p:spPr>
          <a:xfrm>
            <a:off x="5685079" y="4054584"/>
            <a:ext cx="3706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055755" y="4616922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AID_REP</a:t>
            </a:r>
            <a:endParaRPr lang="en-US" sz="1200" i="1" dirty="0" smtClean="0"/>
          </a:p>
          <a:p>
            <a:r>
              <a:rPr lang="en-US" sz="1200" dirty="0" smtClean="0"/>
              <a:t>Send back response to notify </a:t>
            </a:r>
            <a:r>
              <a:rPr lang="en-US" sz="1200" dirty="0" smtClean="0"/>
              <a:t>SW</a:t>
            </a:r>
            <a:endParaRPr lang="en-US" sz="1200" dirty="0" smtClean="0"/>
          </a:p>
        </p:txBody>
      </p:sp>
      <p:cxnSp>
        <p:nvCxnSpPr>
          <p:cNvPr id="51" name="Straight Arrow Connector 50"/>
          <p:cNvCxnSpPr>
            <a:stCxn id="22" idx="3"/>
            <a:endCxn id="39" idx="1"/>
          </p:cNvCxnSpPr>
          <p:nvPr/>
        </p:nvCxnSpPr>
        <p:spPr>
          <a:xfrm>
            <a:off x="5685079" y="4897885"/>
            <a:ext cx="3706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7" idx="4"/>
            <a:endCxn id="23" idx="1"/>
          </p:cNvCxnSpPr>
          <p:nvPr/>
        </p:nvCxnSpPr>
        <p:spPr>
          <a:xfrm rot="16200000" flipH="1">
            <a:off x="2201020" y="4459727"/>
            <a:ext cx="489312" cy="181565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055754" y="5331247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ROT_REP</a:t>
            </a:r>
            <a:endParaRPr lang="en-US" sz="1200" i="1" dirty="0" smtClean="0"/>
          </a:p>
          <a:p>
            <a:r>
              <a:rPr lang="en-US" sz="1200" dirty="0" smtClean="0"/>
              <a:t>Reverse path and then sent back to source</a:t>
            </a:r>
          </a:p>
        </p:txBody>
      </p:sp>
      <p:cxnSp>
        <p:nvCxnSpPr>
          <p:cNvPr id="58" name="Straight Arrow Connector 57"/>
          <p:cNvCxnSpPr>
            <a:stCxn id="23" idx="3"/>
            <a:endCxn id="57" idx="1"/>
          </p:cNvCxnSpPr>
          <p:nvPr/>
        </p:nvCxnSpPr>
        <p:spPr>
          <a:xfrm>
            <a:off x="5685079" y="5612210"/>
            <a:ext cx="3706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137596" y="6105095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CERT_REP</a:t>
            </a:r>
          </a:p>
          <a:p>
            <a:r>
              <a:rPr lang="en-US" sz="1200" dirty="0" smtClean="0"/>
              <a:t>Reverse path and then sent back to source</a:t>
            </a:r>
          </a:p>
        </p:txBody>
      </p:sp>
      <p:cxnSp>
        <p:nvCxnSpPr>
          <p:cNvPr id="66" name="Straight Arrow Connector 65"/>
          <p:cNvCxnSpPr>
            <a:stCxn id="24" idx="3"/>
            <a:endCxn id="65" idx="1"/>
          </p:cNvCxnSpPr>
          <p:nvPr/>
        </p:nvCxnSpPr>
        <p:spPr>
          <a:xfrm>
            <a:off x="5685079" y="6381096"/>
            <a:ext cx="452517" cy="4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" idx="3"/>
            <a:endCxn id="24" idx="1"/>
          </p:cNvCxnSpPr>
          <p:nvPr/>
        </p:nvCxnSpPr>
        <p:spPr>
          <a:xfrm rot="16200000" flipH="1">
            <a:off x="1479247" y="4506839"/>
            <a:ext cx="1455795" cy="229271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0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CS (Non TDC)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06518" y="1156028"/>
            <a:ext cx="2788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and </a:t>
            </a:r>
            <a:r>
              <a:rPr lang="en-US" sz="1400" i="1" dirty="0" smtClean="0"/>
              <a:t>Initialize</a:t>
            </a:r>
          </a:p>
          <a:p>
            <a:r>
              <a:rPr lang="en-US" sz="1400" dirty="0" smtClean="0"/>
              <a:t>Similar to </a:t>
            </a:r>
            <a:r>
              <a:rPr lang="en-US" sz="1400" i="1" dirty="0" smtClean="0"/>
              <a:t>SCIONCERTSERVER_CORE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863180" y="3267644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un_task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0" cy="35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7"/>
            <a:endCxn id="19" idx="1"/>
          </p:cNvCxnSpPr>
          <p:nvPr/>
        </p:nvCxnSpPr>
        <p:spPr>
          <a:xfrm rot="5400000" flipH="1" flipV="1">
            <a:off x="2409996" y="2521736"/>
            <a:ext cx="548422" cy="133858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489" y="5295143"/>
            <a:ext cx="222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Passive: Packet Handler</a:t>
            </a:r>
          </a:p>
          <a:p>
            <a:r>
              <a:rPr lang="en-US" sz="1400" i="1" dirty="0"/>
              <a:t> (always read/write from/to PORT_TO_SWITCH)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353502" y="2635856"/>
            <a:ext cx="2331577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CERT_REQ_LOCAL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local BS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3504" y="3524217"/>
            <a:ext cx="2331576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by </a:t>
            </a:r>
            <a:r>
              <a:rPr lang="en-US" sz="1200" dirty="0" smtClean="0"/>
              <a:t>SW(</a:t>
            </a:r>
            <a:r>
              <a:rPr lang="en-US" sz="1200" dirty="0" smtClean="0"/>
              <a:t>local)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353504" y="4358480"/>
            <a:ext cx="2331576" cy="516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ROT_REQ_LOCAL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local BS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59854" y="5646930"/>
            <a:ext cx="2331576" cy="5520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ROT_REP (CERT_REP)</a:t>
            </a:r>
            <a:endParaRPr lang="en-US" sz="1200" i="1" dirty="0" smtClean="0"/>
          </a:p>
          <a:p>
            <a:pPr algn="ctr"/>
            <a:r>
              <a:rPr lang="en-US" sz="1200" dirty="0"/>
              <a:t>Sent by </a:t>
            </a:r>
            <a:r>
              <a:rPr lang="en-US" sz="1200" dirty="0" smtClean="0"/>
              <a:t>CS in parent ADs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7" idx="6"/>
            <a:endCxn id="22" idx="1"/>
          </p:cNvCxnSpPr>
          <p:nvPr/>
        </p:nvCxnSpPr>
        <p:spPr>
          <a:xfrm flipV="1">
            <a:off x="2212519" y="3717680"/>
            <a:ext cx="1140985" cy="224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92304" y="2635856"/>
            <a:ext cx="2331577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CERT_REP_LOCAL</a:t>
            </a:r>
            <a:endParaRPr lang="en-US" sz="1200" i="1" dirty="0" smtClean="0"/>
          </a:p>
          <a:p>
            <a:r>
              <a:rPr lang="en-US" sz="1200" dirty="0" smtClean="0"/>
              <a:t>Send back Cert file with corresponding ADAID number</a:t>
            </a:r>
          </a:p>
        </p:txBody>
      </p:sp>
      <p:cxnSp>
        <p:nvCxnSpPr>
          <p:cNvPr id="32" name="Straight Arrow Connector 31"/>
          <p:cNvCxnSpPr>
            <a:stCxn id="19" idx="3"/>
            <a:endCxn id="30" idx="1"/>
          </p:cNvCxnSpPr>
          <p:nvPr/>
        </p:nvCxnSpPr>
        <p:spPr>
          <a:xfrm>
            <a:off x="5685079" y="2916819"/>
            <a:ext cx="8072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29216" y="3436717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AID_REP</a:t>
            </a:r>
            <a:endParaRPr lang="en-US" sz="1200" i="1" dirty="0" smtClean="0"/>
          </a:p>
          <a:p>
            <a:r>
              <a:rPr lang="en-US" sz="1200" dirty="0" smtClean="0"/>
              <a:t>Send back response to notify local </a:t>
            </a:r>
            <a:r>
              <a:rPr lang="en-US" sz="1200" dirty="0" smtClean="0"/>
              <a:t>SW</a:t>
            </a:r>
            <a:endParaRPr lang="en-US" sz="1200" dirty="0" smtClean="0"/>
          </a:p>
        </p:txBody>
      </p:sp>
      <p:cxnSp>
        <p:nvCxnSpPr>
          <p:cNvPr id="51" name="Straight Arrow Connector 50"/>
          <p:cNvCxnSpPr>
            <a:stCxn id="22" idx="3"/>
            <a:endCxn id="39" idx="1"/>
          </p:cNvCxnSpPr>
          <p:nvPr/>
        </p:nvCxnSpPr>
        <p:spPr>
          <a:xfrm>
            <a:off x="5685080" y="3717680"/>
            <a:ext cx="84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7" idx="4"/>
            <a:endCxn id="23" idx="1"/>
          </p:cNvCxnSpPr>
          <p:nvPr/>
        </p:nvCxnSpPr>
        <p:spPr>
          <a:xfrm rot="16200000" flipH="1">
            <a:off x="2445677" y="3709094"/>
            <a:ext cx="12700" cy="1815654"/>
          </a:xfrm>
          <a:prstGeom prst="curvedConnector4">
            <a:avLst>
              <a:gd name="adj1" fmla="val -1800000"/>
              <a:gd name="adj2" fmla="val 6857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525642" y="4138361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ROT_REP_LOCAL</a:t>
            </a:r>
            <a:endParaRPr lang="en-US" sz="1200" i="1" dirty="0" smtClean="0"/>
          </a:p>
          <a:p>
            <a:r>
              <a:rPr lang="en-US" sz="1200" dirty="0" smtClean="0"/>
              <a:t>Reverse path and then sent back to source</a:t>
            </a:r>
          </a:p>
        </p:txBody>
      </p:sp>
      <p:cxnSp>
        <p:nvCxnSpPr>
          <p:cNvPr id="58" name="Straight Arrow Connector 57"/>
          <p:cNvCxnSpPr>
            <a:stCxn id="23" idx="3"/>
            <a:endCxn id="57" idx="1"/>
          </p:cNvCxnSpPr>
          <p:nvPr/>
        </p:nvCxnSpPr>
        <p:spPr>
          <a:xfrm flipV="1">
            <a:off x="5685080" y="4419324"/>
            <a:ext cx="840562" cy="197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529217" y="5496321"/>
            <a:ext cx="2331576" cy="8532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Store Certs/ROT files</a:t>
            </a:r>
          </a:p>
          <a:p>
            <a:r>
              <a:rPr lang="en-US" sz="1200" dirty="0" smtClean="0"/>
              <a:t>Reply the file to local BS (</a:t>
            </a:r>
            <a:r>
              <a:rPr lang="en-US" sz="1200" i="1" dirty="0"/>
              <a:t>CERT_REP_LOCAL</a:t>
            </a:r>
            <a:r>
              <a:rPr lang="en-US" sz="1200" dirty="0" smtClean="0"/>
              <a:t>/</a:t>
            </a:r>
            <a:r>
              <a:rPr lang="en-US" sz="1200" i="1" dirty="0" smtClean="0"/>
              <a:t>ROT_REP_LOCAL</a:t>
            </a:r>
            <a:r>
              <a:rPr lang="en-US" sz="1200" dirty="0"/>
              <a:t>)</a:t>
            </a:r>
            <a:endParaRPr lang="en-US" sz="1200" dirty="0" smtClean="0"/>
          </a:p>
        </p:txBody>
      </p:sp>
      <p:cxnSp>
        <p:nvCxnSpPr>
          <p:cNvPr id="66" name="Straight Arrow Connector 65"/>
          <p:cNvCxnSpPr>
            <a:stCxn id="24" idx="3"/>
            <a:endCxn id="65" idx="1"/>
          </p:cNvCxnSpPr>
          <p:nvPr/>
        </p:nvCxnSpPr>
        <p:spPr>
          <a:xfrm>
            <a:off x="5691430" y="5922931"/>
            <a:ext cx="8377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" idx="3"/>
            <a:endCxn id="24" idx="1"/>
          </p:cNvCxnSpPr>
          <p:nvPr/>
        </p:nvCxnSpPr>
        <p:spPr>
          <a:xfrm rot="16200000" flipH="1">
            <a:off x="1458517" y="4021593"/>
            <a:ext cx="1503607" cy="229906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525642" y="1834491"/>
            <a:ext cx="2331577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CERT_REQ</a:t>
            </a:r>
            <a:endParaRPr lang="en-US" sz="1200" i="1" dirty="0" smtClean="0"/>
          </a:p>
          <a:p>
            <a:r>
              <a:rPr lang="en-US" sz="1200" dirty="0" smtClean="0"/>
              <a:t>Send back request to CS in parent ADs</a:t>
            </a:r>
          </a:p>
        </p:txBody>
      </p:sp>
      <p:cxnSp>
        <p:nvCxnSpPr>
          <p:cNvPr id="56" name="Straight Arrow Connector 55"/>
          <p:cNvCxnSpPr>
            <a:stCxn id="19" idx="3"/>
            <a:endCxn id="55" idx="1"/>
          </p:cNvCxnSpPr>
          <p:nvPr/>
        </p:nvCxnSpPr>
        <p:spPr>
          <a:xfrm flipV="1">
            <a:off x="5685079" y="2115454"/>
            <a:ext cx="840563" cy="801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46589" y="2900145"/>
            <a:ext cx="418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685079" y="2358856"/>
            <a:ext cx="38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493488" y="420362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==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6529217" y="4787234"/>
            <a:ext cx="2331577" cy="4821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ROT_REQ</a:t>
            </a:r>
            <a:endParaRPr lang="en-US" sz="1200" i="1" dirty="0" smtClean="0"/>
          </a:p>
          <a:p>
            <a:r>
              <a:rPr lang="en-US" sz="1200" dirty="0" smtClean="0"/>
              <a:t>Send back request to parent ADs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19136" y="488980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!=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23" idx="3"/>
            <a:endCxn id="76" idx="1"/>
          </p:cNvCxnSpPr>
          <p:nvPr/>
        </p:nvCxnSpPr>
        <p:spPr>
          <a:xfrm>
            <a:off x="5685080" y="4616921"/>
            <a:ext cx="844137" cy="41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4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BS (TDC)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2519" y="1305932"/>
            <a:ext cx="2153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and </a:t>
            </a:r>
            <a:r>
              <a:rPr lang="en-US" sz="1400" i="1" dirty="0" smtClean="0"/>
              <a:t>Initialize</a:t>
            </a:r>
          </a:p>
          <a:p>
            <a:r>
              <a:rPr lang="en-US" sz="1400" dirty="0"/>
              <a:t>+</a:t>
            </a:r>
            <a:r>
              <a:rPr lang="en-US" sz="1400" dirty="0" err="1" smtClean="0"/>
              <a:t>loadPrivateKey</a:t>
            </a:r>
            <a:endParaRPr lang="en-US" sz="1400" dirty="0" smtClean="0"/>
          </a:p>
          <a:p>
            <a:r>
              <a:rPr lang="en-US" sz="1400" dirty="0"/>
              <a:t>+</a:t>
            </a:r>
            <a:r>
              <a:rPr lang="en-US" sz="1400" dirty="0" err="1" smtClean="0"/>
              <a:t>initOfgKey</a:t>
            </a:r>
            <a:r>
              <a:rPr lang="en-US" sz="1400" dirty="0"/>
              <a:t>/</a:t>
            </a:r>
            <a:r>
              <a:rPr lang="en-US" sz="1400" dirty="0" err="1"/>
              <a:t>updateOfgKey</a:t>
            </a:r>
            <a:endParaRPr lang="en-US" sz="1400" dirty="0" smtClean="0"/>
          </a:p>
        </p:txBody>
      </p:sp>
      <p:sp>
        <p:nvSpPr>
          <p:cNvPr id="7" name="Oval 6"/>
          <p:cNvSpPr/>
          <p:nvPr/>
        </p:nvSpPr>
        <p:spPr>
          <a:xfrm>
            <a:off x="863180" y="3267644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un_task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0" cy="35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7"/>
            <a:endCxn id="19" idx="1"/>
          </p:cNvCxnSpPr>
          <p:nvPr/>
        </p:nvCxnSpPr>
        <p:spPr>
          <a:xfrm rot="5400000" flipH="1" flipV="1">
            <a:off x="2132210" y="2237598"/>
            <a:ext cx="1110346" cy="134494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627" y="4634008"/>
            <a:ext cx="222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Passive: Packet Handler</a:t>
            </a:r>
          </a:p>
          <a:p>
            <a:r>
              <a:rPr lang="en-US" sz="1400" i="1" dirty="0"/>
              <a:t> (always read/write from/to PORT_TO_SWITCH)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359854" y="2073932"/>
            <a:ext cx="2331577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ROT_REP_LOCAL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back by local CS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9855" y="2853162"/>
            <a:ext cx="2331576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by </a:t>
            </a:r>
            <a:r>
              <a:rPr lang="en-US" sz="1200" dirty="0" smtClean="0"/>
              <a:t>SW (</a:t>
            </a:r>
            <a:r>
              <a:rPr lang="en-US" sz="1200" dirty="0" smtClean="0"/>
              <a:t>local)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7" idx="6"/>
            <a:endCxn id="22" idx="1"/>
          </p:cNvCxnSpPr>
          <p:nvPr/>
        </p:nvCxnSpPr>
        <p:spPr>
          <a:xfrm flipV="1">
            <a:off x="2212519" y="3046625"/>
            <a:ext cx="1147336" cy="8956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29217" y="2164807"/>
            <a:ext cx="2331577" cy="3801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Save ROT file and Verify it</a:t>
            </a:r>
          </a:p>
        </p:txBody>
      </p:sp>
      <p:cxnSp>
        <p:nvCxnSpPr>
          <p:cNvPr id="32" name="Straight Arrow Connector 31"/>
          <p:cNvCxnSpPr>
            <a:stCxn id="19" idx="3"/>
            <a:endCxn id="30" idx="1"/>
          </p:cNvCxnSpPr>
          <p:nvPr/>
        </p:nvCxnSpPr>
        <p:spPr>
          <a:xfrm>
            <a:off x="5691431" y="2354895"/>
            <a:ext cx="8377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29218" y="2765662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AID_REP</a:t>
            </a:r>
            <a:endParaRPr lang="en-US" sz="1200" i="1" dirty="0" smtClean="0"/>
          </a:p>
          <a:p>
            <a:r>
              <a:rPr lang="en-US" sz="1200" dirty="0" smtClean="0"/>
              <a:t>Send back response to notify local </a:t>
            </a:r>
            <a:r>
              <a:rPr lang="en-US" sz="1200" dirty="0" smtClean="0"/>
              <a:t>SW</a:t>
            </a:r>
            <a:endParaRPr lang="en-US" sz="1200" dirty="0" smtClean="0"/>
          </a:p>
        </p:txBody>
      </p:sp>
      <p:cxnSp>
        <p:nvCxnSpPr>
          <p:cNvPr id="51" name="Straight Arrow Connector 50"/>
          <p:cNvCxnSpPr>
            <a:stCxn id="22" idx="3"/>
            <a:endCxn id="39" idx="1"/>
          </p:cNvCxnSpPr>
          <p:nvPr/>
        </p:nvCxnSpPr>
        <p:spPr>
          <a:xfrm>
            <a:off x="5691431" y="3046625"/>
            <a:ext cx="8377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880842" y="4203815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run_timer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4" idx="5"/>
          </p:cNvCxnSpPr>
          <p:nvPr/>
        </p:nvCxnSpPr>
        <p:spPr>
          <a:xfrm>
            <a:off x="2014913" y="2719222"/>
            <a:ext cx="1209609" cy="1616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72491" y="3776438"/>
            <a:ext cx="222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Active: Trigger Regularly 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5099712" y="4084215"/>
            <a:ext cx="2331576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Sent </a:t>
            </a:r>
            <a:r>
              <a:rPr lang="en-US" sz="1200" i="1" dirty="0" smtClean="0"/>
              <a:t>ROT_REQ_LOCAL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to local CS</a:t>
            </a:r>
            <a:endParaRPr lang="en-US" sz="1200" dirty="0"/>
          </a:p>
        </p:txBody>
      </p:sp>
      <p:cxnSp>
        <p:nvCxnSpPr>
          <p:cNvPr id="45" name="Curved Connector 44"/>
          <p:cNvCxnSpPr>
            <a:stCxn id="40" idx="6"/>
            <a:endCxn id="44" idx="1"/>
          </p:cNvCxnSpPr>
          <p:nvPr/>
        </p:nvCxnSpPr>
        <p:spPr>
          <a:xfrm flipV="1">
            <a:off x="4230181" y="4277678"/>
            <a:ext cx="869531" cy="6007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41913" y="4634008"/>
            <a:ext cx="157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ROT file is missing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5099712" y="5238371"/>
            <a:ext cx="2331576" cy="8929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Sent </a:t>
            </a:r>
            <a:r>
              <a:rPr lang="en-US" sz="1200" i="1" dirty="0"/>
              <a:t>PCB beacon (BEACON)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to Peer/Child Ads via edge routers</a:t>
            </a:r>
          </a:p>
          <a:p>
            <a:r>
              <a:rPr lang="en-US" sz="1200" dirty="0" smtClean="0"/>
              <a:t>1. Add OF 2. Sign 3. Unicast</a:t>
            </a:r>
            <a:endParaRPr lang="en-US" sz="1200" dirty="0"/>
          </a:p>
        </p:txBody>
      </p:sp>
      <p:cxnSp>
        <p:nvCxnSpPr>
          <p:cNvPr id="53" name="Curved Connector 52"/>
          <p:cNvCxnSpPr>
            <a:stCxn id="40" idx="5"/>
            <a:endCxn id="52" idx="1"/>
          </p:cNvCxnSpPr>
          <p:nvPr/>
        </p:nvCxnSpPr>
        <p:spPr>
          <a:xfrm rot="16200000" flipH="1">
            <a:off x="4401479" y="4986590"/>
            <a:ext cx="329328" cy="106713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4" idx="3"/>
            <a:endCxn id="40" idx="7"/>
          </p:cNvCxnSpPr>
          <p:nvPr/>
        </p:nvCxnSpPr>
        <p:spPr>
          <a:xfrm flipH="1">
            <a:off x="4032575" y="4277678"/>
            <a:ext cx="3398713" cy="123734"/>
          </a:xfrm>
          <a:prstGeom prst="curvedConnector4">
            <a:avLst>
              <a:gd name="adj1" fmla="val -6726"/>
              <a:gd name="adj2" fmla="val -34110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2" idx="3"/>
            <a:endCxn id="40" idx="4"/>
          </p:cNvCxnSpPr>
          <p:nvPr/>
        </p:nvCxnSpPr>
        <p:spPr>
          <a:xfrm flipH="1" flipV="1">
            <a:off x="3555512" y="5553092"/>
            <a:ext cx="3875776" cy="131731"/>
          </a:xfrm>
          <a:prstGeom prst="curvedConnector4">
            <a:avLst>
              <a:gd name="adj1" fmla="val -5898"/>
              <a:gd name="adj2" fmla="val -51244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4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BS (Non TDC)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14357" y="1259765"/>
            <a:ext cx="478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and </a:t>
            </a:r>
            <a:r>
              <a:rPr lang="en-US" sz="1400" i="1" dirty="0" smtClean="0"/>
              <a:t>Initialize, Similar to SCIONBEACONSERVER_CORE</a:t>
            </a:r>
          </a:p>
        </p:txBody>
      </p:sp>
      <p:sp>
        <p:nvSpPr>
          <p:cNvPr id="7" name="Oval 6"/>
          <p:cNvSpPr/>
          <p:nvPr/>
        </p:nvSpPr>
        <p:spPr>
          <a:xfrm>
            <a:off x="863180" y="3267644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un_task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0" cy="35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7"/>
            <a:endCxn id="19" idx="1"/>
          </p:cNvCxnSpPr>
          <p:nvPr/>
        </p:nvCxnSpPr>
        <p:spPr>
          <a:xfrm rot="5400000" flipH="1" flipV="1">
            <a:off x="2132210" y="2237598"/>
            <a:ext cx="1110346" cy="134494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627" y="4634008"/>
            <a:ext cx="222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Passive: Packet Handler</a:t>
            </a:r>
          </a:p>
          <a:p>
            <a:r>
              <a:rPr lang="en-US" sz="1400" i="1" dirty="0"/>
              <a:t> (always read/write from/to PORT_TO_SWITCH)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359854" y="2073932"/>
            <a:ext cx="1997199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BEACON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parent ADs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9854" y="3271779"/>
            <a:ext cx="1997199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CERT_REP_LOCAL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back by local</a:t>
            </a:r>
            <a:r>
              <a:rPr lang="en-US" sz="1200" dirty="0"/>
              <a:t> </a:t>
            </a:r>
            <a:r>
              <a:rPr lang="en-US" sz="1200" dirty="0" smtClean="0"/>
              <a:t>CS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7" idx="6"/>
            <a:endCxn id="22" idx="1"/>
          </p:cNvCxnSpPr>
          <p:nvPr/>
        </p:nvCxnSpPr>
        <p:spPr>
          <a:xfrm flipV="1">
            <a:off x="2212519" y="3465242"/>
            <a:ext cx="1147335" cy="4770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29217" y="2164807"/>
            <a:ext cx="2331577" cy="3801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Save ROT file and Verify it</a:t>
            </a:r>
          </a:p>
          <a:p>
            <a:r>
              <a:rPr lang="en-US" sz="1200" dirty="0" err="1" smtClean="0"/>
              <a:t>processPCB</a:t>
            </a:r>
            <a:r>
              <a:rPr lang="en-US" sz="1200" dirty="0" smtClean="0"/>
              <a:t>();</a:t>
            </a:r>
          </a:p>
        </p:txBody>
      </p:sp>
      <p:cxnSp>
        <p:nvCxnSpPr>
          <p:cNvPr id="32" name="Straight Arrow Connector 31"/>
          <p:cNvCxnSpPr>
            <a:stCxn id="19" idx="3"/>
            <a:endCxn id="30" idx="1"/>
          </p:cNvCxnSpPr>
          <p:nvPr/>
        </p:nvCxnSpPr>
        <p:spPr>
          <a:xfrm>
            <a:off x="5357053" y="2354895"/>
            <a:ext cx="11721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29219" y="3184279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Save Certificate</a:t>
            </a:r>
          </a:p>
          <a:p>
            <a:r>
              <a:rPr lang="en-US" sz="1200" i="1" dirty="0" err="1" smtClean="0"/>
              <a:t>saveCertificate</a:t>
            </a:r>
            <a:r>
              <a:rPr lang="en-US" sz="1200" i="1" dirty="0" smtClean="0"/>
              <a:t>();</a:t>
            </a:r>
          </a:p>
        </p:txBody>
      </p:sp>
      <p:cxnSp>
        <p:nvCxnSpPr>
          <p:cNvPr id="51" name="Straight Arrow Connector 50"/>
          <p:cNvCxnSpPr>
            <a:stCxn id="22" idx="3"/>
            <a:endCxn id="39" idx="1"/>
          </p:cNvCxnSpPr>
          <p:nvPr/>
        </p:nvCxnSpPr>
        <p:spPr>
          <a:xfrm>
            <a:off x="5357053" y="3465242"/>
            <a:ext cx="11721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78464" y="2346481"/>
            <a:ext cx="1570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ROT version equals &amp; ROT is initialized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9" idx="3"/>
          </p:cNvCxnSpPr>
          <p:nvPr/>
        </p:nvCxnSpPr>
        <p:spPr>
          <a:xfrm flipV="1">
            <a:off x="5357053" y="1831675"/>
            <a:ext cx="1172165" cy="52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529218" y="1365946"/>
            <a:ext cx="2331577" cy="3801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Request a new </a:t>
            </a:r>
            <a:r>
              <a:rPr lang="en-US" sz="1200" dirty="0" err="1" smtClean="0"/>
              <a:t>verison</a:t>
            </a:r>
            <a:r>
              <a:rPr lang="en-US" sz="1200" dirty="0" smtClean="0"/>
              <a:t> of ROT</a:t>
            </a:r>
          </a:p>
          <a:p>
            <a:r>
              <a:rPr lang="en-US" sz="1200" dirty="0" smtClean="0"/>
              <a:t>Send </a:t>
            </a:r>
            <a:r>
              <a:rPr lang="en-US" sz="1200" i="1" dirty="0" smtClean="0"/>
              <a:t>ROT_REQ_LOCAL</a:t>
            </a:r>
            <a:r>
              <a:rPr lang="en-US" sz="1200" dirty="0" smtClean="0"/>
              <a:t> to local 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7262" y="1641587"/>
            <a:ext cx="133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New ROT version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3359855" y="4039290"/>
            <a:ext cx="1997198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back by local </a:t>
            </a:r>
            <a:r>
              <a:rPr lang="en-US" sz="1200" dirty="0" smtClean="0"/>
              <a:t>SW</a:t>
            </a:r>
            <a:endParaRPr lang="en-US" sz="1200" dirty="0"/>
          </a:p>
        </p:txBody>
      </p:sp>
      <p:cxnSp>
        <p:nvCxnSpPr>
          <p:cNvPr id="36" name="Curved Connector 35"/>
          <p:cNvCxnSpPr>
            <a:stCxn id="7" idx="6"/>
            <a:endCxn id="35" idx="1"/>
          </p:cNvCxnSpPr>
          <p:nvPr/>
        </p:nvCxnSpPr>
        <p:spPr>
          <a:xfrm>
            <a:off x="2212519" y="3942283"/>
            <a:ext cx="1147336" cy="2904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9217" y="3942283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AID_REP</a:t>
            </a:r>
            <a:endParaRPr lang="en-US" sz="1200" i="1" dirty="0" smtClean="0"/>
          </a:p>
          <a:p>
            <a:r>
              <a:rPr lang="en-US" sz="1200" dirty="0" smtClean="0"/>
              <a:t>Send back response to notify </a:t>
            </a:r>
            <a:r>
              <a:rPr lang="en-US" sz="1200" dirty="0" smtClean="0"/>
              <a:t>SW</a:t>
            </a:r>
            <a:endParaRPr lang="en-US" sz="1200" dirty="0" smtClean="0"/>
          </a:p>
        </p:txBody>
      </p:sp>
      <p:cxnSp>
        <p:nvCxnSpPr>
          <p:cNvPr id="46" name="Straight Arrow Connector 45"/>
          <p:cNvCxnSpPr>
            <a:stCxn id="35" idx="3"/>
            <a:endCxn id="42" idx="1"/>
          </p:cNvCxnSpPr>
          <p:nvPr/>
        </p:nvCxnSpPr>
        <p:spPr>
          <a:xfrm flipV="1">
            <a:off x="5357053" y="4223246"/>
            <a:ext cx="1172164" cy="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359852" y="4906014"/>
            <a:ext cx="1997201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ROT_REP_LOCAL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back by local CS</a:t>
            </a:r>
            <a:endParaRPr lang="en-US" sz="1200" dirty="0"/>
          </a:p>
        </p:txBody>
      </p:sp>
      <p:cxnSp>
        <p:nvCxnSpPr>
          <p:cNvPr id="48" name="Curved Connector 47"/>
          <p:cNvCxnSpPr>
            <a:stCxn id="7" idx="5"/>
            <a:endCxn id="47" idx="1"/>
          </p:cNvCxnSpPr>
          <p:nvPr/>
        </p:nvCxnSpPr>
        <p:spPr>
          <a:xfrm rot="16200000" flipH="1">
            <a:off x="2347306" y="4086930"/>
            <a:ext cx="680153" cy="134493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529219" y="4818514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Save ROT file to local storage</a:t>
            </a:r>
          </a:p>
          <a:p>
            <a:r>
              <a:rPr lang="en-US" sz="1200" i="1" dirty="0" err="1" smtClean="0"/>
              <a:t>saveROT</a:t>
            </a:r>
            <a:r>
              <a:rPr lang="en-US" sz="1200" i="1" dirty="0" smtClean="0"/>
              <a:t>();</a:t>
            </a:r>
            <a:endParaRPr lang="en-US" sz="1200" dirty="0" smtClean="0"/>
          </a:p>
        </p:txBody>
      </p:sp>
      <p:cxnSp>
        <p:nvCxnSpPr>
          <p:cNvPr id="54" name="Straight Arrow Connector 53"/>
          <p:cNvCxnSpPr>
            <a:stCxn id="47" idx="3"/>
            <a:endCxn id="49" idx="1"/>
          </p:cNvCxnSpPr>
          <p:nvPr/>
        </p:nvCxnSpPr>
        <p:spPr>
          <a:xfrm>
            <a:off x="5357053" y="5099477"/>
            <a:ext cx="11721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1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BS (Non TDC)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14357" y="1259765"/>
            <a:ext cx="478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and </a:t>
            </a:r>
            <a:r>
              <a:rPr lang="en-US" sz="1400" i="1" dirty="0" smtClean="0"/>
              <a:t>Initialize, Similar to SCIONBEACONSERVER_CORE</a:t>
            </a:r>
          </a:p>
        </p:txBody>
      </p:sp>
      <p:sp>
        <p:nvSpPr>
          <p:cNvPr id="7" name="Oval 6"/>
          <p:cNvSpPr/>
          <p:nvPr/>
        </p:nvSpPr>
        <p:spPr>
          <a:xfrm>
            <a:off x="863180" y="3267644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un_task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0" cy="35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7"/>
            <a:endCxn id="19" idx="1"/>
          </p:cNvCxnSpPr>
          <p:nvPr/>
        </p:nvCxnSpPr>
        <p:spPr>
          <a:xfrm rot="5400000" flipH="1" flipV="1">
            <a:off x="2132210" y="2237598"/>
            <a:ext cx="1110346" cy="134494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627" y="4634008"/>
            <a:ext cx="222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Passive: Packet Handler</a:t>
            </a:r>
          </a:p>
          <a:p>
            <a:r>
              <a:rPr lang="en-US" sz="1400" i="1" dirty="0"/>
              <a:t> (always read/write from/to PORT_TO_SWITCH)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359854" y="2073932"/>
            <a:ext cx="1997199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BEACON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parent ADs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9854" y="4634008"/>
            <a:ext cx="1997199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CERT_REP_LOCAL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back by local</a:t>
            </a:r>
            <a:r>
              <a:rPr lang="en-US" sz="1200" dirty="0"/>
              <a:t> </a:t>
            </a:r>
            <a:r>
              <a:rPr lang="en-US" sz="1200" dirty="0" smtClean="0"/>
              <a:t>CS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7" idx="6"/>
            <a:endCxn id="22" idx="1"/>
          </p:cNvCxnSpPr>
          <p:nvPr/>
        </p:nvCxnSpPr>
        <p:spPr>
          <a:xfrm>
            <a:off x="2212519" y="3942283"/>
            <a:ext cx="1147335" cy="8851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952964" y="2164806"/>
            <a:ext cx="3085619" cy="21608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Save ROT file and Verify it</a:t>
            </a:r>
          </a:p>
          <a:p>
            <a:r>
              <a:rPr lang="en-US" sz="1200" dirty="0" err="1" smtClean="0"/>
              <a:t>processPCB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+</a:t>
            </a:r>
            <a:r>
              <a:rPr lang="en-US" sz="1200" dirty="0" err="1" smtClean="0"/>
              <a:t>verifyPcb</a:t>
            </a:r>
            <a:r>
              <a:rPr lang="en-US" sz="1200" dirty="0" smtClean="0"/>
              <a:t> //Verify PCB signatures</a:t>
            </a:r>
          </a:p>
          <a:p>
            <a:r>
              <a:rPr lang="en-US" sz="1200" dirty="0" smtClean="0"/>
              <a:t>++</a:t>
            </a:r>
            <a:r>
              <a:rPr lang="en-US" sz="1200" dirty="0" err="1" smtClean="0"/>
              <a:t>addUnverifiedPcb</a:t>
            </a:r>
            <a:r>
              <a:rPr lang="en-US" sz="1200" dirty="0" smtClean="0"/>
              <a:t> (in case if </a:t>
            </a:r>
            <a:r>
              <a:rPr lang="en-US" sz="1200" dirty="0"/>
              <a:t>errors): add PCBs to </a:t>
            </a:r>
            <a:r>
              <a:rPr lang="en-US" sz="1200" u="sng" dirty="0" err="1"/>
              <a:t>unverified_pcbs</a:t>
            </a:r>
            <a:endParaRPr lang="en-US" sz="1200" u="sng" dirty="0" smtClean="0"/>
          </a:p>
          <a:p>
            <a:r>
              <a:rPr lang="en-US" sz="1200" dirty="0"/>
              <a:t>+</a:t>
            </a:r>
            <a:r>
              <a:rPr lang="en-US" sz="1200" dirty="0" err="1" smtClean="0"/>
              <a:t>addPcb</a:t>
            </a:r>
            <a:r>
              <a:rPr lang="en-US" sz="1200" dirty="0" smtClean="0"/>
              <a:t> //add PCB </a:t>
            </a:r>
            <a:r>
              <a:rPr lang="en-US" sz="1200" dirty="0"/>
              <a:t>to  </a:t>
            </a:r>
            <a:r>
              <a:rPr lang="en-US" sz="1200" u="sng" dirty="0" err="1" smtClean="0"/>
              <a:t>beacon_table</a:t>
            </a:r>
            <a:r>
              <a:rPr lang="en-US" sz="1200" dirty="0" smtClean="0"/>
              <a:t> for further propagating</a:t>
            </a:r>
          </a:p>
          <a:p>
            <a:endParaRPr lang="en-US" sz="1200" dirty="0" smtClean="0"/>
          </a:p>
          <a:p>
            <a:r>
              <a:rPr lang="en-US" sz="1200" dirty="0" smtClean="0"/>
              <a:t>Send no-signature attached PCBs (</a:t>
            </a:r>
            <a:r>
              <a:rPr lang="en-US" sz="1200" dirty="0"/>
              <a:t>UP_PATH </a:t>
            </a:r>
            <a:r>
              <a:rPr lang="en-US" sz="1200" dirty="0" smtClean="0"/>
              <a:t>) to local PS for storing</a:t>
            </a:r>
          </a:p>
        </p:txBody>
      </p:sp>
      <p:cxnSp>
        <p:nvCxnSpPr>
          <p:cNvPr id="32" name="Straight Arrow Connector 31"/>
          <p:cNvCxnSpPr>
            <a:stCxn id="19" idx="3"/>
            <a:endCxn id="30" idx="1"/>
          </p:cNvCxnSpPr>
          <p:nvPr/>
        </p:nvCxnSpPr>
        <p:spPr>
          <a:xfrm>
            <a:off x="5357053" y="2354895"/>
            <a:ext cx="595911" cy="89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29219" y="4546508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Save Certificate</a:t>
            </a:r>
          </a:p>
          <a:p>
            <a:r>
              <a:rPr lang="en-US" sz="1200" i="1" dirty="0" err="1" smtClean="0"/>
              <a:t>saveCertificate</a:t>
            </a:r>
            <a:r>
              <a:rPr lang="en-US" sz="1200" i="1" dirty="0" smtClean="0"/>
              <a:t>();</a:t>
            </a:r>
          </a:p>
        </p:txBody>
      </p:sp>
      <p:cxnSp>
        <p:nvCxnSpPr>
          <p:cNvPr id="51" name="Straight Arrow Connector 50"/>
          <p:cNvCxnSpPr>
            <a:stCxn id="22" idx="3"/>
            <a:endCxn id="39" idx="1"/>
          </p:cNvCxnSpPr>
          <p:nvPr/>
        </p:nvCxnSpPr>
        <p:spPr>
          <a:xfrm>
            <a:off x="5357053" y="4827471"/>
            <a:ext cx="11721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05362" y="2749512"/>
            <a:ext cx="1570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ROT version equals &amp; ROT is initialized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9" idx="3"/>
          </p:cNvCxnSpPr>
          <p:nvPr/>
        </p:nvCxnSpPr>
        <p:spPr>
          <a:xfrm flipV="1">
            <a:off x="5357053" y="1831675"/>
            <a:ext cx="1172165" cy="52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529218" y="1365946"/>
            <a:ext cx="2331577" cy="3801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Request a new </a:t>
            </a:r>
            <a:r>
              <a:rPr lang="en-US" sz="1200" dirty="0" err="1" smtClean="0"/>
              <a:t>verison</a:t>
            </a:r>
            <a:r>
              <a:rPr lang="en-US" sz="1200" dirty="0" smtClean="0"/>
              <a:t> of ROT</a:t>
            </a:r>
          </a:p>
          <a:p>
            <a:r>
              <a:rPr lang="en-US" sz="1200" dirty="0" smtClean="0"/>
              <a:t>Send </a:t>
            </a:r>
            <a:r>
              <a:rPr lang="en-US" sz="1200" i="1" dirty="0" smtClean="0"/>
              <a:t>ROT_REQ_LOCAL</a:t>
            </a:r>
            <a:r>
              <a:rPr lang="en-US" sz="1200" dirty="0" smtClean="0"/>
              <a:t> to local 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7262" y="1641587"/>
            <a:ext cx="133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New ROT version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3359861" y="5274336"/>
            <a:ext cx="1997198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back by local </a:t>
            </a:r>
            <a:r>
              <a:rPr lang="en-US" sz="1200" dirty="0" smtClean="0"/>
              <a:t>SW</a:t>
            </a:r>
            <a:endParaRPr lang="en-US" sz="1200" dirty="0"/>
          </a:p>
        </p:txBody>
      </p:sp>
      <p:cxnSp>
        <p:nvCxnSpPr>
          <p:cNvPr id="36" name="Curved Connector 35"/>
          <p:cNvCxnSpPr>
            <a:stCxn id="7" idx="6"/>
            <a:endCxn id="35" idx="1"/>
          </p:cNvCxnSpPr>
          <p:nvPr/>
        </p:nvCxnSpPr>
        <p:spPr>
          <a:xfrm>
            <a:off x="2212519" y="3942283"/>
            <a:ext cx="1147342" cy="1525516"/>
          </a:xfrm>
          <a:prstGeom prst="curvedConnector3">
            <a:avLst>
              <a:gd name="adj1" fmla="val 1800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9223" y="5177329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AID_REP</a:t>
            </a:r>
            <a:endParaRPr lang="en-US" sz="1200" i="1" dirty="0" smtClean="0"/>
          </a:p>
          <a:p>
            <a:r>
              <a:rPr lang="en-US" sz="1200" dirty="0" smtClean="0"/>
              <a:t>Send back response to notify local </a:t>
            </a:r>
            <a:r>
              <a:rPr lang="en-US" sz="1200" dirty="0" smtClean="0"/>
              <a:t>SW</a:t>
            </a:r>
            <a:endParaRPr lang="en-US" sz="1200" dirty="0" smtClean="0"/>
          </a:p>
        </p:txBody>
      </p:sp>
      <p:cxnSp>
        <p:nvCxnSpPr>
          <p:cNvPr id="46" name="Straight Arrow Connector 45"/>
          <p:cNvCxnSpPr>
            <a:stCxn id="35" idx="3"/>
            <a:endCxn id="42" idx="1"/>
          </p:cNvCxnSpPr>
          <p:nvPr/>
        </p:nvCxnSpPr>
        <p:spPr>
          <a:xfrm flipV="1">
            <a:off x="5357059" y="5458292"/>
            <a:ext cx="1172164" cy="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359858" y="6141060"/>
            <a:ext cx="1997201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ROT_REP_LOCAL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back by local CS</a:t>
            </a:r>
            <a:endParaRPr lang="en-US" sz="1200" dirty="0"/>
          </a:p>
        </p:txBody>
      </p:sp>
      <p:cxnSp>
        <p:nvCxnSpPr>
          <p:cNvPr id="48" name="Curved Connector 47"/>
          <p:cNvCxnSpPr>
            <a:stCxn id="7" idx="5"/>
            <a:endCxn id="47" idx="1"/>
          </p:cNvCxnSpPr>
          <p:nvPr/>
        </p:nvCxnSpPr>
        <p:spPr>
          <a:xfrm rot="16200000" flipH="1">
            <a:off x="1729786" y="4704450"/>
            <a:ext cx="1915199" cy="13449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529225" y="6053560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Save ROT file to local storage</a:t>
            </a:r>
          </a:p>
          <a:p>
            <a:r>
              <a:rPr lang="en-US" sz="1200" i="1" dirty="0" err="1" smtClean="0"/>
              <a:t>saveROT</a:t>
            </a:r>
            <a:r>
              <a:rPr lang="en-US" sz="1200" i="1" dirty="0" smtClean="0"/>
              <a:t>();</a:t>
            </a:r>
            <a:endParaRPr lang="en-US" sz="1200" dirty="0" smtClean="0"/>
          </a:p>
        </p:txBody>
      </p:sp>
      <p:cxnSp>
        <p:nvCxnSpPr>
          <p:cNvPr id="54" name="Straight Arrow Connector 53"/>
          <p:cNvCxnSpPr>
            <a:stCxn id="47" idx="3"/>
            <a:endCxn id="49" idx="1"/>
          </p:cNvCxnSpPr>
          <p:nvPr/>
        </p:nvCxnSpPr>
        <p:spPr>
          <a:xfrm>
            <a:off x="5357059" y="6334523"/>
            <a:ext cx="11721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5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SCION BEACON SERVER (Non TDC)</a:t>
            </a:r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863180" y="3267644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run_timer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0" cy="35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7"/>
            <a:endCxn id="19" idx="1"/>
          </p:cNvCxnSpPr>
          <p:nvPr/>
        </p:nvCxnSpPr>
        <p:spPr>
          <a:xfrm rot="5400000" flipH="1" flipV="1">
            <a:off x="2410623" y="1678223"/>
            <a:ext cx="1391309" cy="21827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197641" y="1792969"/>
            <a:ext cx="2331577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/>
              <a:t>requestROT</a:t>
            </a:r>
            <a:endParaRPr lang="en-US" sz="1200" i="1" dirty="0" smtClean="0"/>
          </a:p>
          <a:p>
            <a:r>
              <a:rPr lang="en-US" sz="1200" dirty="0"/>
              <a:t>Sent </a:t>
            </a:r>
            <a:r>
              <a:rPr lang="en-US" sz="1200" dirty="0" smtClean="0"/>
              <a:t>ROT_REQ_LOCAL to local CS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197642" y="2667418"/>
            <a:ext cx="2331576" cy="7978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/>
              <a:t>recheckPcb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</a:t>
            </a:r>
            <a:r>
              <a:rPr lang="en-US" sz="1200" dirty="0" smtClean="0"/>
              <a:t>-verify </a:t>
            </a:r>
            <a:r>
              <a:rPr lang="en-US" sz="1200" dirty="0" smtClean="0"/>
              <a:t>PCPs (move PCBs from </a:t>
            </a:r>
            <a:r>
              <a:rPr lang="en-US" sz="1200" u="sng" dirty="0" err="1" smtClean="0"/>
              <a:t>unverified_pcbs</a:t>
            </a:r>
            <a:r>
              <a:rPr lang="en-US" sz="1200" u="sng" dirty="0" smtClean="0"/>
              <a:t> </a:t>
            </a:r>
            <a:r>
              <a:rPr lang="en-US" sz="1200" dirty="0" smtClean="0"/>
              <a:t>to </a:t>
            </a:r>
            <a:r>
              <a:rPr lang="en-US" sz="1200" u="sng" dirty="0" err="1" smtClean="0"/>
              <a:t>beacon_table</a:t>
            </a:r>
            <a:r>
              <a:rPr lang="en-US" sz="1200" u="sng" dirty="0" smtClean="0"/>
              <a:t> </a:t>
            </a:r>
            <a:endParaRPr lang="en-US" sz="1200" u="sng" dirty="0"/>
          </a:p>
        </p:txBody>
      </p:sp>
      <p:cxnSp>
        <p:nvCxnSpPr>
          <p:cNvPr id="25" name="Curved Connector 24"/>
          <p:cNvCxnSpPr>
            <a:stCxn id="7" idx="6"/>
            <a:endCxn id="22" idx="1"/>
          </p:cNvCxnSpPr>
          <p:nvPr/>
        </p:nvCxnSpPr>
        <p:spPr>
          <a:xfrm flipV="1">
            <a:off x="2212519" y="3066330"/>
            <a:ext cx="1985123" cy="8759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4570677"/>
            <a:ext cx="222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Active: Trigger Regularly 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685368" y="1792969"/>
            <a:ext cx="1336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ROT is missing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197642" y="3819097"/>
            <a:ext cx="2331576" cy="7978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propagate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Propagate selected PCBs from </a:t>
            </a:r>
            <a:r>
              <a:rPr lang="en-US" sz="1200" u="sng" dirty="0" err="1"/>
              <a:t>beacon_table</a:t>
            </a:r>
            <a:r>
              <a:rPr lang="en-US" sz="1200" dirty="0"/>
              <a:t> </a:t>
            </a:r>
            <a:r>
              <a:rPr lang="en-US" sz="1200" dirty="0" smtClean="0"/>
              <a:t> to child/peer ADs (To edge routers)</a:t>
            </a:r>
            <a:endParaRPr lang="en-US" sz="1200" dirty="0"/>
          </a:p>
        </p:txBody>
      </p:sp>
      <p:cxnSp>
        <p:nvCxnSpPr>
          <p:cNvPr id="35" name="Curved Connector 34"/>
          <p:cNvCxnSpPr>
            <a:stCxn id="7" idx="6"/>
            <a:endCxn id="34" idx="1"/>
          </p:cNvCxnSpPr>
          <p:nvPr/>
        </p:nvCxnSpPr>
        <p:spPr>
          <a:xfrm>
            <a:off x="2212519" y="3942283"/>
            <a:ext cx="1985123" cy="2757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2725" y="3171570"/>
            <a:ext cx="188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en-US" sz="1400" u="sng" dirty="0" err="1"/>
              <a:t>unverified_pcbs</a:t>
            </a:r>
            <a:r>
              <a:rPr lang="en-US" sz="1400" dirty="0"/>
              <a:t> </a:t>
            </a:r>
            <a:r>
              <a:rPr lang="en-US" sz="1400" dirty="0" smtClean="0"/>
              <a:t> !=0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2519" y="4218009"/>
            <a:ext cx="188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en-US" sz="1400" u="sng" dirty="0" err="1" smtClean="0"/>
              <a:t>beacon_table</a:t>
            </a:r>
            <a:r>
              <a:rPr lang="en-US" sz="1400" dirty="0" smtClean="0"/>
              <a:t>!=0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707808" y="3509335"/>
            <a:ext cx="2331576" cy="13691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1. Add OF</a:t>
            </a:r>
          </a:p>
          <a:p>
            <a:r>
              <a:rPr lang="en-US" sz="1200" dirty="0" err="1" smtClean="0"/>
              <a:t>SCIONBeaconLib</a:t>
            </a:r>
            <a:r>
              <a:rPr lang="en-US" sz="1200" dirty="0"/>
              <a:t>::</a:t>
            </a:r>
            <a:r>
              <a:rPr lang="en-US" sz="1200" dirty="0" err="1" smtClean="0"/>
              <a:t>addPeer</a:t>
            </a:r>
            <a:endParaRPr lang="en-US" sz="1200" dirty="0" smtClean="0"/>
          </a:p>
          <a:p>
            <a:r>
              <a:rPr lang="en-US" sz="1200" dirty="0" smtClean="0"/>
              <a:t>2</a:t>
            </a:r>
            <a:r>
              <a:rPr lang="en-US" sz="1200" dirty="0"/>
              <a:t>. </a:t>
            </a:r>
            <a:r>
              <a:rPr lang="en-US" sz="1200" dirty="0" smtClean="0"/>
              <a:t>Sign PCB</a:t>
            </a:r>
            <a:br>
              <a:rPr lang="en-US" sz="1200" dirty="0" smtClean="0"/>
            </a:br>
            <a:r>
              <a:rPr lang="en-US" sz="1200" dirty="0" err="1" smtClean="0"/>
              <a:t>SCIONBeaconLib</a:t>
            </a:r>
            <a:r>
              <a:rPr lang="en-US" sz="1200" dirty="0"/>
              <a:t>::</a:t>
            </a:r>
            <a:r>
              <a:rPr lang="en-US" sz="1200" dirty="0" err="1" smtClean="0"/>
              <a:t>signPacket</a:t>
            </a:r>
            <a:endParaRPr lang="en-US" sz="1200" dirty="0" smtClean="0"/>
          </a:p>
          <a:p>
            <a:r>
              <a:rPr lang="en-US" sz="1200" dirty="0" smtClean="0"/>
              <a:t>3. Unicast to child/peer ADs</a:t>
            </a:r>
          </a:p>
          <a:p>
            <a:r>
              <a:rPr lang="en-US" sz="1200" dirty="0" smtClean="0"/>
              <a:t>by  a for loop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197640" y="5102509"/>
            <a:ext cx="3759488" cy="14156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 smtClean="0"/>
              <a:t>registerPaths</a:t>
            </a:r>
            <a:endParaRPr lang="en-US" sz="1200" i="1" dirty="0" smtClean="0"/>
          </a:p>
          <a:p>
            <a:r>
              <a:rPr lang="en-US" sz="1200" dirty="0" smtClean="0"/>
              <a:t>+</a:t>
            </a:r>
            <a:r>
              <a:rPr lang="en-US" sz="1200" dirty="0" err="1" smtClean="0"/>
              <a:t>getPathToRegister</a:t>
            </a:r>
            <a:r>
              <a:rPr lang="en-US" sz="1200" dirty="0"/>
              <a:t>: Pick a best path to register to TDC</a:t>
            </a:r>
          </a:p>
          <a:p>
            <a:r>
              <a:rPr lang="en-US" sz="1200" dirty="0"/>
              <a:t>(</a:t>
            </a:r>
            <a:r>
              <a:rPr lang="en-US" sz="1200" dirty="0" smtClean="0"/>
              <a:t>Currently </a:t>
            </a:r>
            <a:r>
              <a:rPr lang="en-US" sz="1200" dirty="0"/>
              <a:t>newest path is the best path to </a:t>
            </a:r>
            <a:r>
              <a:rPr lang="en-US" sz="1200" dirty="0" smtClean="0"/>
              <a:t>register)</a:t>
            </a:r>
          </a:p>
          <a:p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 smtClean="0"/>
              <a:t>registerPath</a:t>
            </a:r>
            <a:r>
              <a:rPr lang="en-US" sz="1200" dirty="0"/>
              <a:t>: Send register packet to TDC path </a:t>
            </a:r>
            <a:r>
              <a:rPr lang="en-US" sz="1200" dirty="0" smtClean="0"/>
              <a:t>server</a:t>
            </a:r>
            <a:r>
              <a:rPr lang="en-US" sz="1200" dirty="0"/>
              <a:t> </a:t>
            </a:r>
            <a:r>
              <a:rPr lang="en-US" sz="1200" dirty="0" smtClean="0"/>
              <a:t>for down-paths (</a:t>
            </a:r>
            <a:r>
              <a:rPr lang="en-US" sz="1200" dirty="0"/>
              <a:t>PATH_REG)</a:t>
            </a:r>
          </a:p>
        </p:txBody>
      </p:sp>
      <p:cxnSp>
        <p:nvCxnSpPr>
          <p:cNvPr id="54" name="Curved Connector 53"/>
          <p:cNvCxnSpPr>
            <a:stCxn id="7" idx="5"/>
            <a:endCxn id="48" idx="1"/>
          </p:cNvCxnSpPr>
          <p:nvPr/>
        </p:nvCxnSpPr>
        <p:spPr>
          <a:xfrm rot="16200000" flipH="1">
            <a:off x="2410761" y="4023475"/>
            <a:ext cx="1391031" cy="2182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63180" y="5302998"/>
            <a:ext cx="188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en-US" sz="1400" u="sng" dirty="0" err="1" smtClean="0"/>
              <a:t>beacon_table</a:t>
            </a:r>
            <a:r>
              <a:rPr lang="en-US" sz="1400" dirty="0" smtClean="0"/>
              <a:t>!=0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903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PS (TDC)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2519" y="1592234"/>
            <a:ext cx="17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&amp; </a:t>
            </a:r>
            <a:r>
              <a:rPr lang="en-US" sz="1400" i="1" dirty="0" smtClean="0"/>
              <a:t>Initialize</a:t>
            </a:r>
            <a:endParaRPr lang="en-US" sz="1400" dirty="0" smtClean="0"/>
          </a:p>
        </p:txBody>
      </p:sp>
      <p:sp>
        <p:nvSpPr>
          <p:cNvPr id="7" name="Oval 6"/>
          <p:cNvSpPr/>
          <p:nvPr/>
        </p:nvSpPr>
        <p:spPr>
          <a:xfrm>
            <a:off x="883850" y="3355145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un_task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20670" cy="438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6"/>
            <a:endCxn id="19" idx="1"/>
          </p:cNvCxnSpPr>
          <p:nvPr/>
        </p:nvCxnSpPr>
        <p:spPr>
          <a:xfrm flipV="1">
            <a:off x="2233189" y="4008565"/>
            <a:ext cx="1120312" cy="2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039" y="5017856"/>
            <a:ext cx="2248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Passive: Packet Handler</a:t>
            </a:r>
          </a:p>
          <a:p>
            <a:r>
              <a:rPr lang="en-US" sz="1400" i="1" dirty="0" smtClean="0"/>
              <a:t> (always read/write from/to </a:t>
            </a:r>
            <a:r>
              <a:rPr lang="en-US" sz="1400" i="1" dirty="0"/>
              <a:t>PORT_TO_SWITCH)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353501" y="3727602"/>
            <a:ext cx="2331577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PATH_REG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BS in Child ADs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3504" y="2124921"/>
            <a:ext cx="2331576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by </a:t>
            </a:r>
            <a:r>
              <a:rPr lang="en-US" sz="1200" dirty="0" smtClean="0"/>
              <a:t>SW(</a:t>
            </a:r>
            <a:r>
              <a:rPr lang="en-US" sz="1200" dirty="0" smtClean="0"/>
              <a:t>local)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353504" y="5717684"/>
            <a:ext cx="2331576" cy="516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PATH_REQ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PS in child ADs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7" idx="7"/>
            <a:endCxn id="22" idx="1"/>
          </p:cNvCxnSpPr>
          <p:nvPr/>
        </p:nvCxnSpPr>
        <p:spPr>
          <a:xfrm rot="5400000" flipH="1" flipV="1">
            <a:off x="2077364" y="2276603"/>
            <a:ext cx="1234358" cy="131792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137595" y="3643272"/>
            <a:ext cx="2331577" cy="7305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+</a:t>
            </a:r>
            <a:r>
              <a:rPr lang="en-US" sz="1200" dirty="0" err="1" smtClean="0"/>
              <a:t>parsePath</a:t>
            </a:r>
            <a:endParaRPr lang="en-US" sz="1200" dirty="0" smtClean="0"/>
          </a:p>
          <a:p>
            <a:r>
              <a:rPr lang="en-US" sz="1200" dirty="0" smtClean="0"/>
              <a:t>Read path from packet and then </a:t>
            </a:r>
            <a:r>
              <a:rPr lang="en-US" sz="1200" dirty="0"/>
              <a:t>store in </a:t>
            </a:r>
            <a:r>
              <a:rPr lang="en-US" sz="1200" u="sng" dirty="0"/>
              <a:t>paths</a:t>
            </a:r>
            <a:r>
              <a:rPr lang="en-US" sz="1200" dirty="0"/>
              <a:t> </a:t>
            </a:r>
            <a:r>
              <a:rPr lang="en-US" sz="1200" dirty="0" err="1" smtClean="0"/>
              <a:t>multimap</a:t>
            </a:r>
            <a:endParaRPr lang="en-US" sz="1200" dirty="0" smtClean="0"/>
          </a:p>
        </p:txBody>
      </p:sp>
      <p:cxnSp>
        <p:nvCxnSpPr>
          <p:cNvPr id="32" name="Straight Arrow Connector 31"/>
          <p:cNvCxnSpPr>
            <a:stCxn id="19" idx="3"/>
            <a:endCxn id="30" idx="1"/>
          </p:cNvCxnSpPr>
          <p:nvPr/>
        </p:nvCxnSpPr>
        <p:spPr>
          <a:xfrm>
            <a:off x="5685078" y="4008565"/>
            <a:ext cx="4525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137596" y="2037421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AID_REP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Send back response to notify </a:t>
            </a:r>
            <a:r>
              <a:rPr lang="en-US" sz="1200" dirty="0" smtClean="0"/>
              <a:t>SW</a:t>
            </a:r>
            <a:endParaRPr lang="en-US" sz="1200" dirty="0" smtClean="0"/>
          </a:p>
        </p:txBody>
      </p:sp>
      <p:cxnSp>
        <p:nvCxnSpPr>
          <p:cNvPr id="51" name="Straight Arrow Connector 50"/>
          <p:cNvCxnSpPr>
            <a:stCxn id="22" idx="3"/>
            <a:endCxn id="39" idx="1"/>
          </p:cNvCxnSpPr>
          <p:nvPr/>
        </p:nvCxnSpPr>
        <p:spPr>
          <a:xfrm>
            <a:off x="5685080" y="2318384"/>
            <a:ext cx="4525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7" idx="4"/>
            <a:endCxn id="23" idx="1"/>
          </p:cNvCxnSpPr>
          <p:nvPr/>
        </p:nvCxnSpPr>
        <p:spPr>
          <a:xfrm rot="16200000" flipH="1">
            <a:off x="1820161" y="4442781"/>
            <a:ext cx="1271703" cy="179498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137597" y="4822986"/>
            <a:ext cx="2331576" cy="161584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+</a:t>
            </a:r>
            <a:r>
              <a:rPr lang="en-US" sz="1200" dirty="0" err="1" smtClean="0"/>
              <a:t>reversePath</a:t>
            </a:r>
            <a:endParaRPr lang="en-US" sz="1200" dirty="0" smtClean="0"/>
          </a:p>
          <a:p>
            <a:r>
              <a:rPr lang="en-US" sz="1200" dirty="0" smtClean="0"/>
              <a:t>Reverse a up-path to a down-up for path response</a:t>
            </a:r>
          </a:p>
          <a:p>
            <a:r>
              <a:rPr lang="en-US" sz="1200" dirty="0" smtClean="0"/>
              <a:t>+Lookup </a:t>
            </a:r>
            <a:r>
              <a:rPr lang="en-US" sz="1200" u="sng" dirty="0" smtClean="0"/>
              <a:t>paths</a:t>
            </a:r>
            <a:r>
              <a:rPr lang="en-US" sz="1200" dirty="0" smtClean="0"/>
              <a:t> table </a:t>
            </a:r>
            <a:r>
              <a:rPr lang="en-US" sz="1200" dirty="0"/>
              <a:t>and pack </a:t>
            </a:r>
            <a:r>
              <a:rPr lang="en-US" sz="1200" dirty="0" err="1" smtClean="0"/>
              <a:t>pathInfo</a:t>
            </a:r>
            <a:r>
              <a:rPr lang="en-US" sz="1200" dirty="0" smtClean="0"/>
              <a:t> structure for request down-path</a:t>
            </a:r>
          </a:p>
          <a:p>
            <a:r>
              <a:rPr lang="en-US" sz="1200" dirty="0" smtClean="0"/>
              <a:t>+Send back</a:t>
            </a:r>
            <a:endParaRPr lang="en-US" sz="1200" dirty="0"/>
          </a:p>
          <a:p>
            <a:endParaRPr lang="en-US" sz="1200" dirty="0" smtClean="0"/>
          </a:p>
        </p:txBody>
      </p:sp>
      <p:cxnSp>
        <p:nvCxnSpPr>
          <p:cNvPr id="58" name="Straight Arrow Connector 57"/>
          <p:cNvCxnSpPr>
            <a:stCxn id="23" idx="3"/>
          </p:cNvCxnSpPr>
          <p:nvPr/>
        </p:nvCxnSpPr>
        <p:spPr>
          <a:xfrm>
            <a:off x="5685080" y="5976125"/>
            <a:ext cx="4525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Structure of SCION Click </a:t>
            </a:r>
            <a:r>
              <a:rPr kumimoji="1" lang="en-US" altLang="zh-TW" dirty="0"/>
              <a:t>M</a:t>
            </a:r>
            <a:r>
              <a:rPr kumimoji="1" lang="en-US" altLang="zh-TW" dirty="0" smtClean="0"/>
              <a:t>odule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Click script: </a:t>
            </a:r>
            <a:r>
              <a:rPr kumimoji="1" lang="en-US" altLang="zh-TW" dirty="0" err="1" smtClean="0"/>
              <a:t>testbed.click</a:t>
            </a:r>
            <a:endParaRPr kumimoji="1" lang="en-US" altLang="zh-TW" dirty="0" smtClean="0"/>
          </a:p>
          <a:p>
            <a:r>
              <a:rPr kumimoji="1" lang="en-US" altLang="zh-TW" dirty="0" smtClean="0"/>
              <a:t>Configuration file folder: TD1</a:t>
            </a:r>
          </a:p>
          <a:p>
            <a:r>
              <a:rPr kumimoji="1" lang="en-US" altLang="zh-TW" dirty="0" smtClean="0"/>
              <a:t>All .cc/.</a:t>
            </a:r>
            <a:r>
              <a:rPr kumimoji="1" lang="en-US" altLang="zh-TW" dirty="0" err="1" smtClean="0"/>
              <a:t>hh</a:t>
            </a:r>
            <a:r>
              <a:rPr kumimoji="1" lang="en-US" altLang="zh-TW" dirty="0" smtClean="0"/>
              <a:t> files are inside click2.0.1/element/scion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551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PS (Non TDC)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2519" y="1592234"/>
            <a:ext cx="17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&amp; </a:t>
            </a:r>
            <a:r>
              <a:rPr lang="en-US" sz="1400" i="1" dirty="0" smtClean="0"/>
              <a:t>Initialize</a:t>
            </a:r>
            <a:endParaRPr lang="en-US" sz="1400" dirty="0" smtClean="0"/>
          </a:p>
        </p:txBody>
      </p:sp>
      <p:sp>
        <p:nvSpPr>
          <p:cNvPr id="7" name="Oval 6"/>
          <p:cNvSpPr/>
          <p:nvPr/>
        </p:nvSpPr>
        <p:spPr>
          <a:xfrm>
            <a:off x="883850" y="3355145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un_task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20670" cy="438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6"/>
            <a:endCxn id="19" idx="1"/>
          </p:cNvCxnSpPr>
          <p:nvPr/>
        </p:nvCxnSpPr>
        <p:spPr>
          <a:xfrm flipV="1">
            <a:off x="2233189" y="3171600"/>
            <a:ext cx="1120313" cy="858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039" y="5017856"/>
            <a:ext cx="2248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Passive: Packet Handler</a:t>
            </a:r>
          </a:p>
          <a:p>
            <a:r>
              <a:rPr lang="en-US" sz="1400" i="1" dirty="0" smtClean="0"/>
              <a:t> (always read/write from/to </a:t>
            </a:r>
            <a:r>
              <a:rPr lang="en-US" sz="1400" i="1" dirty="0"/>
              <a:t>PORT_TO_SWITCH)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353502" y="2890637"/>
            <a:ext cx="2331577" cy="561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UP_PATH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local BS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3504" y="2124921"/>
            <a:ext cx="2331576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by </a:t>
            </a:r>
            <a:r>
              <a:rPr lang="en-US" sz="1200" dirty="0" smtClean="0"/>
              <a:t>SW(</a:t>
            </a:r>
            <a:r>
              <a:rPr lang="en-US" sz="1200" dirty="0" smtClean="0"/>
              <a:t>local)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353504" y="3771343"/>
            <a:ext cx="2331576" cy="516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PATH_REP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PS in parent ADs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7" idx="7"/>
            <a:endCxn id="22" idx="1"/>
          </p:cNvCxnSpPr>
          <p:nvPr/>
        </p:nvCxnSpPr>
        <p:spPr>
          <a:xfrm rot="5400000" flipH="1" flipV="1">
            <a:off x="2077364" y="2276603"/>
            <a:ext cx="1234358" cy="131792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137596" y="2806307"/>
            <a:ext cx="2331577" cy="7305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</a:t>
            </a:r>
            <a:r>
              <a:rPr lang="en-US" sz="1200" dirty="0" err="1"/>
              <a:t>parseUpPath</a:t>
            </a:r>
            <a:endParaRPr lang="en-US" sz="1200" dirty="0" smtClean="0"/>
          </a:p>
          <a:p>
            <a:r>
              <a:rPr lang="en-US" sz="1200" dirty="0" smtClean="0"/>
              <a:t>Parse </a:t>
            </a:r>
            <a:r>
              <a:rPr lang="en-US" sz="1200" dirty="0" err="1" smtClean="0"/>
              <a:t>UpPath</a:t>
            </a:r>
            <a:r>
              <a:rPr lang="en-US" sz="1200" dirty="0" smtClean="0"/>
              <a:t> info and </a:t>
            </a:r>
            <a:r>
              <a:rPr lang="en-US" sz="1200" dirty="0"/>
              <a:t>store in </a:t>
            </a:r>
            <a:r>
              <a:rPr lang="en-US" sz="1200" u="sng" dirty="0" err="1"/>
              <a:t>upPaths</a:t>
            </a:r>
            <a:endParaRPr lang="en-US" sz="1200" u="sng" dirty="0" smtClean="0"/>
          </a:p>
        </p:txBody>
      </p:sp>
      <p:cxnSp>
        <p:nvCxnSpPr>
          <p:cNvPr id="32" name="Straight Arrow Connector 31"/>
          <p:cNvCxnSpPr>
            <a:stCxn id="19" idx="3"/>
            <a:endCxn id="30" idx="1"/>
          </p:cNvCxnSpPr>
          <p:nvPr/>
        </p:nvCxnSpPr>
        <p:spPr>
          <a:xfrm>
            <a:off x="5685079" y="3171600"/>
            <a:ext cx="4525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137596" y="2037421"/>
            <a:ext cx="2331576" cy="561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AID_REP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Send back response to notify </a:t>
            </a:r>
            <a:r>
              <a:rPr lang="en-US" sz="1200" dirty="0" smtClean="0"/>
              <a:t>SW</a:t>
            </a:r>
            <a:endParaRPr lang="en-US" sz="1200" dirty="0" smtClean="0"/>
          </a:p>
        </p:txBody>
      </p:sp>
      <p:cxnSp>
        <p:nvCxnSpPr>
          <p:cNvPr id="51" name="Straight Arrow Connector 50"/>
          <p:cNvCxnSpPr>
            <a:stCxn id="22" idx="3"/>
            <a:endCxn id="39" idx="1"/>
          </p:cNvCxnSpPr>
          <p:nvPr/>
        </p:nvCxnSpPr>
        <p:spPr>
          <a:xfrm>
            <a:off x="5685080" y="2318384"/>
            <a:ext cx="4525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7" idx="5"/>
            <a:endCxn id="23" idx="1"/>
          </p:cNvCxnSpPr>
          <p:nvPr/>
        </p:nvCxnSpPr>
        <p:spPr>
          <a:xfrm rot="5400000" flipH="1" flipV="1">
            <a:off x="2456022" y="3609344"/>
            <a:ext cx="477041" cy="1317921"/>
          </a:xfrm>
          <a:prstGeom prst="curvedConnector4">
            <a:avLst>
              <a:gd name="adj1" fmla="val -47920"/>
              <a:gd name="adj2" fmla="val 5749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137597" y="3771343"/>
            <a:ext cx="2331576" cy="82215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+Extract </a:t>
            </a:r>
            <a:r>
              <a:rPr lang="en-US" sz="1200" dirty="0" err="1" smtClean="0"/>
              <a:t>pathInfo</a:t>
            </a:r>
            <a:r>
              <a:rPr lang="en-US" sz="1200" dirty="0" smtClean="0"/>
              <a:t> from packet</a:t>
            </a:r>
          </a:p>
          <a:p>
            <a:r>
              <a:rPr lang="en-US" sz="1200" dirty="0" smtClean="0"/>
              <a:t>+</a:t>
            </a:r>
            <a:r>
              <a:rPr lang="en-US" sz="1200" dirty="0"/>
              <a:t>Send packet </a:t>
            </a:r>
            <a:r>
              <a:rPr lang="en-US" sz="1200" dirty="0" smtClean="0"/>
              <a:t>PATH_REP_LOCAL to clients (</a:t>
            </a:r>
            <a:r>
              <a:rPr lang="en-US" sz="1200" dirty="0"/>
              <a:t>gateway</a:t>
            </a:r>
            <a:r>
              <a:rPr lang="en-US" sz="1200" dirty="0" smtClean="0"/>
              <a:t>)</a:t>
            </a:r>
          </a:p>
        </p:txBody>
      </p:sp>
      <p:cxnSp>
        <p:nvCxnSpPr>
          <p:cNvPr id="58" name="Straight Arrow Connector 57"/>
          <p:cNvCxnSpPr>
            <a:stCxn id="23" idx="3"/>
          </p:cNvCxnSpPr>
          <p:nvPr/>
        </p:nvCxnSpPr>
        <p:spPr>
          <a:xfrm>
            <a:off x="5685080" y="4029784"/>
            <a:ext cx="4525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353502" y="5592065"/>
            <a:ext cx="2331576" cy="516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PATH_REQ_LOCAL</a:t>
            </a:r>
            <a:endParaRPr lang="en-US" sz="1200" i="1" dirty="0" smtClean="0"/>
          </a:p>
          <a:p>
            <a:pPr algn="ctr"/>
            <a:r>
              <a:rPr lang="en-US" sz="1200" dirty="0" smtClean="0"/>
              <a:t>Sent by PS in parent ADs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6137597" y="5017856"/>
            <a:ext cx="2331576" cy="16652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+</a:t>
            </a:r>
            <a:r>
              <a:rPr lang="en-US" sz="1200" dirty="0" err="1"/>
              <a:t>sendUpPath</a:t>
            </a:r>
            <a:endParaRPr lang="en-US" sz="1200" dirty="0" smtClean="0"/>
          </a:p>
          <a:p>
            <a:r>
              <a:rPr lang="en-US" sz="1200" dirty="0" smtClean="0"/>
              <a:t>Send back Up-path to client (gateway) </a:t>
            </a:r>
            <a:r>
              <a:rPr lang="en-US" sz="1200" dirty="0"/>
              <a:t>selected from </a:t>
            </a:r>
            <a:r>
              <a:rPr lang="en-US" sz="1200" u="sng" dirty="0" err="1" smtClean="0"/>
              <a:t>upPath</a:t>
            </a:r>
            <a:endParaRPr lang="en-US" sz="1200" u="sng" dirty="0" smtClean="0"/>
          </a:p>
          <a:p>
            <a:r>
              <a:rPr lang="en-US" sz="1200" dirty="0" smtClean="0"/>
              <a:t>*expect to see PATH_REQ</a:t>
            </a:r>
          </a:p>
          <a:p>
            <a:endParaRPr lang="en-US" sz="1200" u="sng" dirty="0"/>
          </a:p>
          <a:p>
            <a:r>
              <a:rPr lang="en-US" sz="1200" dirty="0"/>
              <a:t>+</a:t>
            </a:r>
            <a:r>
              <a:rPr lang="en-US" sz="1200" dirty="0" err="1" smtClean="0"/>
              <a:t>sendRequest</a:t>
            </a:r>
            <a:endParaRPr lang="en-US" sz="1200" dirty="0" smtClean="0"/>
          </a:p>
          <a:p>
            <a:r>
              <a:rPr lang="en-US" sz="1200" dirty="0" smtClean="0"/>
              <a:t>Send down-path request to TDC PS</a:t>
            </a:r>
            <a:endParaRPr lang="en-US" sz="1200" dirty="0"/>
          </a:p>
        </p:txBody>
      </p:sp>
      <p:cxnSp>
        <p:nvCxnSpPr>
          <p:cNvPr id="27" name="Curved Connector 26"/>
          <p:cNvCxnSpPr>
            <a:stCxn id="7" idx="4"/>
            <a:endCxn id="21" idx="1"/>
          </p:cNvCxnSpPr>
          <p:nvPr/>
        </p:nvCxnSpPr>
        <p:spPr>
          <a:xfrm rot="16200000" flipH="1">
            <a:off x="1882969" y="4379973"/>
            <a:ext cx="1146084" cy="17949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6" idx="1"/>
          </p:cNvCxnSpPr>
          <p:nvPr/>
        </p:nvCxnSpPr>
        <p:spPr>
          <a:xfrm>
            <a:off x="5685078" y="5850506"/>
            <a:ext cx="4525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SWITCH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318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2519" y="1305932"/>
            <a:ext cx="448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and </a:t>
            </a:r>
            <a:r>
              <a:rPr lang="en-US" sz="1400" i="1" dirty="0" smtClean="0"/>
              <a:t>Initialize</a:t>
            </a:r>
          </a:p>
          <a:p>
            <a:r>
              <a:rPr lang="en-US" sz="1400" dirty="0"/>
              <a:t>+</a:t>
            </a:r>
            <a:r>
              <a:rPr lang="en-US" sz="1400" dirty="0" err="1" smtClean="0"/>
              <a:t>parseTopology</a:t>
            </a:r>
            <a:r>
              <a:rPr lang="en-US" sz="1400" dirty="0" smtClean="0"/>
              <a:t>: understand expect elements inside an AD</a:t>
            </a:r>
          </a:p>
        </p:txBody>
      </p:sp>
      <p:sp>
        <p:nvSpPr>
          <p:cNvPr id="7" name="Oval 6"/>
          <p:cNvSpPr/>
          <p:nvPr/>
        </p:nvSpPr>
        <p:spPr>
          <a:xfrm>
            <a:off x="863180" y="3267644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port, Packet* </a:t>
            </a:r>
            <a:r>
              <a:rPr lang="en-US" sz="1200" dirty="0" err="1"/>
              <a:t>pkt</a:t>
            </a:r>
            <a:r>
              <a:rPr lang="en-US" sz="1200" dirty="0"/>
              <a:t>)</a:t>
            </a:r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537850" y="2916819"/>
            <a:ext cx="0" cy="35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7"/>
            <a:endCxn id="19" idx="1"/>
          </p:cNvCxnSpPr>
          <p:nvPr/>
        </p:nvCxnSpPr>
        <p:spPr>
          <a:xfrm rot="5400000" flipH="1" flipV="1">
            <a:off x="2083294" y="2188682"/>
            <a:ext cx="1208178" cy="134494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627" y="4634008"/>
            <a:ext cx="222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Passive: Packet </a:t>
            </a:r>
            <a:r>
              <a:rPr lang="en-US" sz="1400" i="1" dirty="0" smtClean="0"/>
              <a:t>Handler</a:t>
            </a:r>
            <a:endParaRPr lang="en-US" sz="1400" i="1" dirty="0"/>
          </a:p>
        </p:txBody>
      </p:sp>
      <p:sp>
        <p:nvSpPr>
          <p:cNvPr id="19" name="Rounded Rectangle 18"/>
          <p:cNvSpPr/>
          <p:nvPr/>
        </p:nvSpPr>
        <p:spPr>
          <a:xfrm>
            <a:off x="3359853" y="1904862"/>
            <a:ext cx="4378999" cy="7044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Type: DATA </a:t>
            </a:r>
            <a:r>
              <a:rPr lang="en-US" sz="1200" dirty="0" smtClean="0"/>
              <a:t>(Normal </a:t>
            </a:r>
            <a:r>
              <a:rPr lang="en-US" sz="1200" dirty="0"/>
              <a:t>data </a:t>
            </a:r>
            <a:r>
              <a:rPr lang="en-US" sz="1200" dirty="0" smtClean="0"/>
              <a:t>packet)</a:t>
            </a:r>
            <a:br>
              <a:rPr lang="en-US" sz="1200" dirty="0" smtClean="0"/>
            </a:br>
            <a:r>
              <a:rPr lang="en-US" sz="1200" dirty="0" smtClean="0"/>
              <a:t>+retrieve DST by SPH</a:t>
            </a:r>
            <a:r>
              <a:rPr lang="en-US" sz="1200" dirty="0"/>
              <a:t>::</a:t>
            </a:r>
            <a:r>
              <a:rPr lang="en-US" sz="1200" dirty="0" err="1" smtClean="0"/>
              <a:t>getDstAddr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+find the mapping </a:t>
            </a:r>
            <a:r>
              <a:rPr lang="en-US" sz="1200" dirty="0"/>
              <a:t>port from </a:t>
            </a:r>
            <a:r>
              <a:rPr lang="en-US" sz="1200" u="sng" dirty="0"/>
              <a:t>addr2port</a:t>
            </a:r>
            <a:r>
              <a:rPr lang="en-US" sz="1200" dirty="0"/>
              <a:t> </a:t>
            </a:r>
            <a:r>
              <a:rPr lang="en-US" sz="1200" dirty="0" smtClean="0"/>
              <a:t>and then forward it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59853" y="2723010"/>
            <a:ext cx="4378999" cy="5446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AID_REPLY</a:t>
            </a:r>
          </a:p>
          <a:p>
            <a:r>
              <a:rPr lang="en-US" sz="1200" dirty="0" smtClean="0"/>
              <a:t>Insert &lt;</a:t>
            </a:r>
            <a:r>
              <a:rPr lang="en-US" sz="1200" dirty="0" err="1" smtClean="0"/>
              <a:t>Addr</a:t>
            </a:r>
            <a:r>
              <a:rPr lang="en-US" sz="1200" dirty="0"/>
              <a:t>, Port&gt; to </a:t>
            </a:r>
            <a:r>
              <a:rPr lang="en-US" sz="1200" dirty="0" smtClean="0"/>
              <a:t>addr2port</a:t>
            </a:r>
          </a:p>
        </p:txBody>
      </p:sp>
      <p:cxnSp>
        <p:nvCxnSpPr>
          <p:cNvPr id="25" name="Curved Connector 24"/>
          <p:cNvCxnSpPr>
            <a:stCxn id="7" idx="6"/>
            <a:endCxn id="22" idx="1"/>
          </p:cNvCxnSpPr>
          <p:nvPr/>
        </p:nvCxnSpPr>
        <p:spPr>
          <a:xfrm flipV="1">
            <a:off x="2212519" y="2995327"/>
            <a:ext cx="1147334" cy="9469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208120" y="5248793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run_timer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4" idx="5"/>
            <a:endCxn id="40" idx="1"/>
          </p:cNvCxnSpPr>
          <p:nvPr/>
        </p:nvCxnSpPr>
        <p:spPr>
          <a:xfrm>
            <a:off x="2014913" y="2719222"/>
            <a:ext cx="390813" cy="2727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5771" y="6545627"/>
            <a:ext cx="222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Active: Trigger Regularly 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4877245" y="5729969"/>
            <a:ext cx="2331576" cy="3869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Sent </a:t>
            </a:r>
            <a:r>
              <a:rPr lang="en-US" sz="1200" i="1" dirty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to all local elements</a:t>
            </a:r>
            <a:endParaRPr lang="en-US" sz="1200" dirty="0"/>
          </a:p>
        </p:txBody>
      </p:sp>
      <p:cxnSp>
        <p:nvCxnSpPr>
          <p:cNvPr id="45" name="Curved Connector 44"/>
          <p:cNvCxnSpPr>
            <a:stCxn id="40" idx="6"/>
            <a:endCxn id="44" idx="1"/>
          </p:cNvCxnSpPr>
          <p:nvPr/>
        </p:nvCxnSpPr>
        <p:spPr>
          <a:xfrm>
            <a:off x="3557459" y="5923432"/>
            <a:ext cx="131978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4" idx="3"/>
            <a:endCxn id="40" idx="5"/>
          </p:cNvCxnSpPr>
          <p:nvPr/>
        </p:nvCxnSpPr>
        <p:spPr>
          <a:xfrm flipH="1">
            <a:off x="3359853" y="5923432"/>
            <a:ext cx="3848968" cy="477041"/>
          </a:xfrm>
          <a:prstGeom prst="curvedConnector4">
            <a:avLst>
              <a:gd name="adj1" fmla="val -5939"/>
              <a:gd name="adj2" fmla="val 12071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131552" y="3716693"/>
            <a:ext cx="2729241" cy="9002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L</a:t>
            </a:r>
            <a:r>
              <a:rPr lang="en-US" sz="1200" i="1" dirty="0" smtClean="0"/>
              <a:t>ocal Control packet</a:t>
            </a:r>
          </a:p>
          <a:p>
            <a:r>
              <a:rPr lang="en-US" sz="1200" dirty="0" smtClean="0"/>
              <a:t>+Query addr2port for port by given address</a:t>
            </a:r>
          </a:p>
          <a:p>
            <a:r>
              <a:rPr lang="en-US" sz="1200" dirty="0" smtClean="0"/>
              <a:t>+</a:t>
            </a:r>
            <a:r>
              <a:rPr lang="en-US" sz="1200" dirty="0" err="1" smtClean="0"/>
              <a:t>SendPacket</a:t>
            </a:r>
            <a:r>
              <a:rPr lang="en-US" sz="1200" dirty="0" smtClean="0"/>
              <a:t> to local elements</a:t>
            </a:r>
          </a:p>
          <a:p>
            <a:endParaRPr lang="en-US" sz="1200" dirty="0"/>
          </a:p>
        </p:txBody>
      </p:sp>
      <p:cxnSp>
        <p:nvCxnSpPr>
          <p:cNvPr id="58" name="Curved Connector 57"/>
          <p:cNvCxnSpPr>
            <a:stCxn id="7" idx="6"/>
            <a:endCxn id="54" idx="1"/>
          </p:cNvCxnSpPr>
          <p:nvPr/>
        </p:nvCxnSpPr>
        <p:spPr>
          <a:xfrm>
            <a:off x="2212519" y="3942283"/>
            <a:ext cx="3919033" cy="224524"/>
          </a:xfrm>
          <a:prstGeom prst="curvedConnector3">
            <a:avLst>
              <a:gd name="adj1" fmla="val 5481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7" idx="5"/>
            <a:endCxn id="48" idx="1"/>
          </p:cNvCxnSpPr>
          <p:nvPr/>
        </p:nvCxnSpPr>
        <p:spPr>
          <a:xfrm rot="16200000" flipH="1">
            <a:off x="2497390" y="3936846"/>
            <a:ext cx="522461" cy="148741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502328" y="4350304"/>
            <a:ext cx="2331576" cy="11829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Non-local Control packet</a:t>
            </a:r>
          </a:p>
          <a:p>
            <a:r>
              <a:rPr lang="en-US" sz="1200" dirty="0"/>
              <a:t>+Query addr2port for port by given </a:t>
            </a:r>
            <a:r>
              <a:rPr lang="en-US" sz="1200" dirty="0" smtClean="0"/>
              <a:t>interface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SendPacket</a:t>
            </a:r>
            <a:r>
              <a:rPr lang="en-US" sz="1200" dirty="0"/>
              <a:t> to </a:t>
            </a:r>
            <a:r>
              <a:rPr lang="en-US" sz="1200" dirty="0" smtClean="0"/>
              <a:t>edge routers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211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SCION Gateway (Delegate for </a:t>
            </a:r>
            <a:r>
              <a:rPr lang="en-US" dirty="0" err="1"/>
              <a:t>endhosts</a:t>
            </a:r>
            <a:r>
              <a:rPr lang="en-US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3401" y="2579501"/>
            <a:ext cx="2758207" cy="1071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SCIONGatewayModule</a:t>
            </a:r>
            <a:endParaRPr lang="en-US" dirty="0" smtClean="0"/>
          </a:p>
          <a:p>
            <a:pPr algn="ctr"/>
            <a:r>
              <a:rPr lang="en-US" dirty="0" smtClean="0"/>
              <a:t>(Define in </a:t>
            </a:r>
            <a:r>
              <a:rPr lang="en-US" dirty="0" err="1" smtClean="0"/>
              <a:t>scion.clib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21226" y="1694661"/>
            <a:ext cx="3265573" cy="570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SCION Network (Switch)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23401" y="4720435"/>
            <a:ext cx="2329793" cy="17283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SCIONEncap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push(</a:t>
            </a:r>
            <a:r>
              <a:rPr lang="en-US" sz="1600" dirty="0" err="1"/>
              <a:t>int</a:t>
            </a:r>
            <a:r>
              <a:rPr lang="en-US" sz="1600" dirty="0"/>
              <a:t> port, Packet *p)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608" y="2928331"/>
            <a:ext cx="26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gateway</a:t>
            </a:r>
            <a:r>
              <a:rPr lang="en-US" dirty="0" smtClean="0"/>
              <a:t>[</a:t>
            </a:r>
            <a:r>
              <a:rPr lang="en-US" dirty="0"/>
              <a:t>0]/[0</a:t>
            </a:r>
            <a:r>
              <a:rPr lang="en-US" dirty="0" smtClean="0"/>
              <a:t>]gateway</a:t>
            </a:r>
            <a:endParaRPr lang="en-US" dirty="0"/>
          </a:p>
        </p:txBody>
      </p:sp>
      <p:cxnSp>
        <p:nvCxnSpPr>
          <p:cNvPr id="17" name="Curved Connector 16"/>
          <p:cNvCxnSpPr>
            <a:stCxn id="6" idx="1"/>
            <a:endCxn id="5" idx="3"/>
          </p:cNvCxnSpPr>
          <p:nvPr/>
        </p:nvCxnSpPr>
        <p:spPr>
          <a:xfrm flipH="1">
            <a:off x="3681608" y="1979894"/>
            <a:ext cx="1739618" cy="11353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95963" y="1694661"/>
            <a:ext cx="199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input[0]/[0]output</a:t>
            </a:r>
            <a:endParaRPr lang="en-US" dirty="0"/>
          </a:p>
        </p:txBody>
      </p:sp>
      <p:cxnSp>
        <p:nvCxnSpPr>
          <p:cNvPr id="35" name="Curved Connector 34"/>
          <p:cNvCxnSpPr>
            <a:stCxn id="7" idx="2"/>
          </p:cNvCxnSpPr>
          <p:nvPr/>
        </p:nvCxnSpPr>
        <p:spPr>
          <a:xfrm rot="5400000" flipH="1">
            <a:off x="467803" y="4828258"/>
            <a:ext cx="2797765" cy="443225"/>
          </a:xfrm>
          <a:prstGeom prst="curvedConnector5">
            <a:avLst>
              <a:gd name="adj1" fmla="val -8171"/>
              <a:gd name="adj2" fmla="val 386031"/>
              <a:gd name="adj3" fmla="val 80887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5283" y="238968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[1]gateway</a:t>
            </a:r>
            <a:endParaRPr lang="en-US" dirty="0"/>
          </a:p>
        </p:txBody>
      </p:sp>
      <p:cxnSp>
        <p:nvCxnSpPr>
          <p:cNvPr id="40" name="Curved Connector 39"/>
          <p:cNvCxnSpPr>
            <a:stCxn id="57" idx="1"/>
            <a:endCxn id="20" idx="6"/>
          </p:cNvCxnSpPr>
          <p:nvPr/>
        </p:nvCxnSpPr>
        <p:spPr>
          <a:xfrm flipH="1">
            <a:off x="2088297" y="3759324"/>
            <a:ext cx="3332929" cy="125885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38737" y="5893167"/>
            <a:ext cx="3328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input</a:t>
            </a:r>
            <a:r>
              <a:rPr lang="en-US" sz="1400" dirty="0"/>
              <a:t>[0]: a packet from SCION network</a:t>
            </a:r>
          </a:p>
          <a:p>
            <a:r>
              <a:rPr lang="en-US" sz="1400" dirty="0" smtClean="0"/>
              <a:t>output</a:t>
            </a:r>
            <a:r>
              <a:rPr lang="en-US" sz="1400" dirty="0"/>
              <a:t>[0]: a packet to SCION network</a:t>
            </a:r>
          </a:p>
          <a:p>
            <a:r>
              <a:rPr lang="en-US" sz="1400" dirty="0" smtClean="0"/>
              <a:t>input</a:t>
            </a:r>
            <a:r>
              <a:rPr lang="en-US" sz="1400" dirty="0"/>
              <a:t>[1]: a packet from IP </a:t>
            </a:r>
            <a:r>
              <a:rPr lang="en-US" sz="1400" dirty="0" smtClean="0"/>
              <a:t>network (Client)</a:t>
            </a:r>
            <a:endParaRPr lang="en-US" sz="1400" dirty="0"/>
          </a:p>
          <a:p>
            <a:r>
              <a:rPr lang="en-US" sz="1400" dirty="0" smtClean="0"/>
              <a:t>output</a:t>
            </a:r>
            <a:r>
              <a:rPr lang="en-US" sz="1400" dirty="0"/>
              <a:t>[1]: a packet to IP </a:t>
            </a:r>
            <a:r>
              <a:rPr lang="en-US" sz="1400" dirty="0" smtClean="0"/>
              <a:t>network (Client)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9374" y="4351103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r>
              <a:rPr lang="en-US" dirty="0" err="1" smtClean="0"/>
              <a:t>encap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36304" y="3574658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gateway[2]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421226" y="3474091"/>
            <a:ext cx="3265573" cy="570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Network (Client)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78691" y="3457735"/>
            <a:ext cx="9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4653233" y="4351103"/>
            <a:ext cx="2133145" cy="1542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SCIONDecap</a:t>
            </a:r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simple_action</a:t>
            </a:r>
            <a:r>
              <a:rPr lang="en-US" sz="1400" dirty="0"/>
              <a:t>(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// build IP packet for send back </a:t>
            </a:r>
          </a:p>
          <a:p>
            <a:r>
              <a:rPr lang="en-US" sz="1400" dirty="0" smtClean="0"/>
              <a:t>// cache the reverse path for further use</a:t>
            </a:r>
            <a:endParaRPr lang="en-US" sz="1400" dirty="0"/>
          </a:p>
        </p:txBody>
      </p:sp>
      <p:cxnSp>
        <p:nvCxnSpPr>
          <p:cNvPr id="66" name="Curved Connector 65"/>
          <p:cNvCxnSpPr>
            <a:stCxn id="65" idx="3"/>
            <a:endCxn id="57" idx="2"/>
          </p:cNvCxnSpPr>
          <p:nvPr/>
        </p:nvCxnSpPr>
        <p:spPr>
          <a:xfrm flipV="1">
            <a:off x="6786378" y="4044557"/>
            <a:ext cx="267635" cy="1077578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54014" y="4063233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[1]output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86378" y="5026383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decap</a:t>
            </a:r>
            <a:r>
              <a:rPr lang="en-US" dirty="0" smtClean="0"/>
              <a:t>[0]</a:t>
            </a:r>
            <a:endParaRPr lang="en-US" dirty="0"/>
          </a:p>
        </p:txBody>
      </p:sp>
      <p:cxnSp>
        <p:nvCxnSpPr>
          <p:cNvPr id="74" name="Curved Connector 73"/>
          <p:cNvCxnSpPr>
            <a:stCxn id="5" idx="2"/>
            <a:endCxn id="65" idx="1"/>
          </p:cNvCxnSpPr>
          <p:nvPr/>
        </p:nvCxnSpPr>
        <p:spPr>
          <a:xfrm>
            <a:off x="2302505" y="3650987"/>
            <a:ext cx="2350728" cy="1471148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47903" y="5048963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r>
              <a:rPr lang="en-US" dirty="0" err="1" smtClean="0"/>
              <a:t>decap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25134" y="3607525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gateway[1]</a:t>
            </a:r>
            <a:endParaRPr lang="en-US" dirty="0"/>
          </a:p>
        </p:txBody>
      </p:sp>
      <p:cxnSp>
        <p:nvCxnSpPr>
          <p:cNvPr id="81" name="Curved Connector 80"/>
          <p:cNvCxnSpPr>
            <a:stCxn id="20" idx="2"/>
            <a:endCxn id="5" idx="1"/>
          </p:cNvCxnSpPr>
          <p:nvPr/>
        </p:nvCxnSpPr>
        <p:spPr>
          <a:xfrm rot="10800000">
            <a:off x="923402" y="3115244"/>
            <a:ext cx="721671" cy="1902932"/>
          </a:xfrm>
          <a:prstGeom prst="curvedConnector3">
            <a:avLst>
              <a:gd name="adj1" fmla="val 131676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45073" y="6264086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r>
              <a:rPr lang="en-US" dirty="0" err="1" smtClean="0"/>
              <a:t>encap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45072" y="4786047"/>
            <a:ext cx="443225" cy="46425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53972" y="4416715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encap</a:t>
            </a:r>
            <a:r>
              <a:rPr lang="en-US" dirty="0" smtClean="0"/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3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SCION Gateway (Delegate for </a:t>
            </a:r>
            <a:r>
              <a:rPr lang="en-US" dirty="0" err="1"/>
              <a:t>endhosts</a:t>
            </a:r>
            <a:r>
              <a:rPr lang="en-US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56754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806539" y="1592234"/>
            <a:ext cx="17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&amp; </a:t>
            </a:r>
            <a:r>
              <a:rPr lang="en-US" sz="1400" i="1" dirty="0" smtClean="0"/>
              <a:t>Initialize</a:t>
            </a:r>
            <a:endParaRPr lang="en-US" sz="1400" dirty="0" smtClean="0"/>
          </a:p>
        </p:txBody>
      </p:sp>
      <p:sp>
        <p:nvSpPr>
          <p:cNvPr id="7" name="Oval 6"/>
          <p:cNvSpPr/>
          <p:nvPr/>
        </p:nvSpPr>
        <p:spPr>
          <a:xfrm>
            <a:off x="477870" y="3355145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/>
              <a:t>int</a:t>
            </a:r>
            <a:r>
              <a:rPr lang="en-US" sz="1200" dirty="0"/>
              <a:t> port, Packet *p)</a:t>
            </a:r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1131870" y="2916819"/>
            <a:ext cx="20670" cy="438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29" idx="7"/>
            <a:endCxn id="31" idx="1"/>
          </p:cNvCxnSpPr>
          <p:nvPr/>
        </p:nvCxnSpPr>
        <p:spPr>
          <a:xfrm rot="5400000" flipH="1" flipV="1">
            <a:off x="5274969" y="988564"/>
            <a:ext cx="197597" cy="1814826"/>
          </a:xfrm>
          <a:prstGeom prst="curvedConnector4">
            <a:avLst>
              <a:gd name="adj1" fmla="val 115690"/>
              <a:gd name="adj2" fmla="val 5544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4059" y="4747514"/>
            <a:ext cx="224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Passive: Packet Handler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81181" y="3294302"/>
            <a:ext cx="2331576" cy="9618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PATH_REP_LOCAL/UP_PATH</a:t>
            </a:r>
            <a:endParaRPr lang="en-US" sz="1200" i="1" dirty="0" smtClean="0"/>
          </a:p>
          <a:p>
            <a:r>
              <a:rPr lang="en-US" sz="1200" dirty="0" smtClean="0"/>
              <a:t>Sent back by local PS</a:t>
            </a:r>
          </a:p>
          <a:p>
            <a:endParaRPr lang="en-US" sz="1200" dirty="0"/>
          </a:p>
          <a:p>
            <a:r>
              <a:rPr lang="en-US" sz="1200" dirty="0" smtClean="0"/>
              <a:t>Return path info to </a:t>
            </a:r>
            <a:r>
              <a:rPr lang="en-US" sz="1200" dirty="0" err="1"/>
              <a:t>E</a:t>
            </a:r>
            <a:r>
              <a:rPr lang="en-US" sz="1200" dirty="0" err="1" smtClean="0"/>
              <a:t>ncap</a:t>
            </a:r>
            <a:r>
              <a:rPr lang="en-US" sz="1200" dirty="0" smtClean="0"/>
              <a:t> element</a:t>
            </a:r>
          </a:p>
          <a:p>
            <a:r>
              <a:rPr lang="en-US" sz="1200" dirty="0"/>
              <a:t>Write back to output</a:t>
            </a:r>
            <a:r>
              <a:rPr lang="en-US" sz="1200" dirty="0" smtClean="0"/>
              <a:t>[1]</a:t>
            </a:r>
          </a:p>
          <a:p>
            <a:endParaRPr lang="en-US" sz="1200" dirty="0"/>
          </a:p>
        </p:txBody>
      </p:sp>
      <p:cxnSp>
        <p:nvCxnSpPr>
          <p:cNvPr id="25" name="Curved Connector 24"/>
          <p:cNvCxnSpPr>
            <a:stCxn id="7" idx="7"/>
            <a:endCxn id="29" idx="2"/>
          </p:cNvCxnSpPr>
          <p:nvPr/>
        </p:nvCxnSpPr>
        <p:spPr>
          <a:xfrm rot="5400000" flipH="1" flipV="1">
            <a:off x="1931650" y="2169771"/>
            <a:ext cx="1080925" cy="168501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9" idx="6"/>
          </p:cNvCxnSpPr>
          <p:nvPr/>
        </p:nvCxnSpPr>
        <p:spPr>
          <a:xfrm>
            <a:off x="4663960" y="2471817"/>
            <a:ext cx="1617221" cy="29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81180" y="4489073"/>
            <a:ext cx="2331576" cy="516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DATA: </a:t>
            </a:r>
            <a:r>
              <a:rPr lang="en-US" sz="1200" dirty="0" smtClean="0"/>
              <a:t>outgoing data </a:t>
            </a:r>
            <a:r>
              <a:rPr lang="en-US" sz="1200" dirty="0"/>
              <a:t>packet</a:t>
            </a:r>
          </a:p>
          <a:p>
            <a:r>
              <a:rPr lang="en-US" sz="1200" dirty="0"/>
              <a:t>Write back to output</a:t>
            </a:r>
            <a:r>
              <a:rPr lang="en-US" sz="1200" dirty="0" smtClean="0"/>
              <a:t>[0] </a:t>
            </a:r>
            <a:r>
              <a:rPr lang="en-US" sz="1200" dirty="0"/>
              <a:t>for </a:t>
            </a:r>
            <a:r>
              <a:rPr lang="en-US" sz="1200" dirty="0" smtClean="0"/>
              <a:t>SCION network</a:t>
            </a:r>
            <a:endParaRPr lang="en-US" sz="1200" dirty="0"/>
          </a:p>
        </p:txBody>
      </p:sp>
      <p:cxnSp>
        <p:nvCxnSpPr>
          <p:cNvPr id="27" name="Curved Connector 26"/>
          <p:cNvCxnSpPr>
            <a:stCxn id="7" idx="6"/>
            <a:endCxn id="32" idx="2"/>
          </p:cNvCxnSpPr>
          <p:nvPr/>
        </p:nvCxnSpPr>
        <p:spPr>
          <a:xfrm>
            <a:off x="1827209" y="4029784"/>
            <a:ext cx="1025654" cy="6034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14621" y="1797178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Port==0 (From Switch</a:t>
            </a:r>
            <a:r>
              <a:rPr lang="en-US" sz="1200" i="1" dirty="0" smtClean="0"/>
              <a:t>)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6281180" y="1417638"/>
            <a:ext cx="2331576" cy="759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AID_REQ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Sent by </a:t>
            </a:r>
            <a:r>
              <a:rPr lang="en-US" sz="1200" dirty="0" smtClean="0"/>
              <a:t>SW (</a:t>
            </a:r>
            <a:r>
              <a:rPr lang="en-US" sz="1200" dirty="0" smtClean="0"/>
              <a:t>local)</a:t>
            </a:r>
          </a:p>
          <a:p>
            <a:endParaRPr lang="en-US" sz="1200" dirty="0" smtClean="0"/>
          </a:p>
          <a:p>
            <a:r>
              <a:rPr lang="en-US" sz="1200" dirty="0" smtClean="0"/>
              <a:t>Send </a:t>
            </a:r>
            <a:r>
              <a:rPr lang="en-US" sz="1200" dirty="0"/>
              <a:t>back </a:t>
            </a:r>
            <a:r>
              <a:rPr lang="en-US" sz="1200" dirty="0" smtClean="0"/>
              <a:t>AID_REP via output[1]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6281180" y="2471817"/>
            <a:ext cx="2331576" cy="516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DATA: </a:t>
            </a:r>
            <a:r>
              <a:rPr lang="en-US" sz="1200" dirty="0" smtClean="0"/>
              <a:t>incoming data packet</a:t>
            </a:r>
          </a:p>
          <a:p>
            <a:r>
              <a:rPr lang="en-US" sz="1200" dirty="0" smtClean="0"/>
              <a:t>Write back to output[2] for client</a:t>
            </a:r>
          </a:p>
        </p:txBody>
      </p:sp>
      <p:cxnSp>
        <p:nvCxnSpPr>
          <p:cNvPr id="30" name="Curved Connector 29"/>
          <p:cNvCxnSpPr>
            <a:stCxn id="29" idx="5"/>
            <a:endCxn id="23" idx="1"/>
          </p:cNvCxnSpPr>
          <p:nvPr/>
        </p:nvCxnSpPr>
        <p:spPr>
          <a:xfrm rot="16200000" flipH="1">
            <a:off x="4960577" y="2454634"/>
            <a:ext cx="826381" cy="18148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852863" y="3958610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Port=</a:t>
            </a:r>
            <a:r>
              <a:rPr lang="en-US" sz="1200" i="1" dirty="0" smtClean="0"/>
              <a:t>=1 </a:t>
            </a:r>
            <a:r>
              <a:rPr lang="en-US" sz="1200" i="1" dirty="0"/>
              <a:t>(From </a:t>
            </a:r>
            <a:r>
              <a:rPr lang="en-US" sz="1200" i="1" dirty="0" smtClean="0"/>
              <a:t>Client, </a:t>
            </a:r>
            <a:r>
              <a:rPr lang="en-US" sz="1200" i="1" dirty="0" err="1" smtClean="0"/>
              <a:t>Encap</a:t>
            </a:r>
            <a:r>
              <a:rPr lang="en-US" sz="1200" i="1" dirty="0" smtClean="0"/>
              <a:t> element)</a:t>
            </a:r>
            <a:endParaRPr lang="en-US" sz="1200" dirty="0"/>
          </a:p>
        </p:txBody>
      </p:sp>
      <p:cxnSp>
        <p:nvCxnSpPr>
          <p:cNvPr id="34" name="Curved Connector 33"/>
          <p:cNvCxnSpPr>
            <a:stCxn id="32" idx="6"/>
            <a:endCxn id="21" idx="1"/>
          </p:cNvCxnSpPr>
          <p:nvPr/>
        </p:nvCxnSpPr>
        <p:spPr>
          <a:xfrm>
            <a:off x="4202202" y="4633249"/>
            <a:ext cx="2078978" cy="1142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281181" y="5307887"/>
            <a:ext cx="2331576" cy="11611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PATH_REQ_LOCAL</a:t>
            </a:r>
            <a:r>
              <a:rPr lang="en-US" sz="1200" i="1" dirty="0" smtClean="0"/>
              <a:t>:</a:t>
            </a:r>
          </a:p>
          <a:p>
            <a:r>
              <a:rPr lang="en-US" sz="1200" dirty="0" smtClean="0"/>
              <a:t>Send by </a:t>
            </a:r>
            <a:r>
              <a:rPr lang="en-US" sz="1200" dirty="0" err="1" smtClean="0"/>
              <a:t>Encap</a:t>
            </a:r>
            <a:r>
              <a:rPr lang="en-US" sz="1200" dirty="0" smtClean="0"/>
              <a:t> Element if the path towards DST does not exist</a:t>
            </a:r>
          </a:p>
          <a:p>
            <a:endParaRPr lang="en-US" sz="1200" dirty="0"/>
          </a:p>
          <a:p>
            <a:r>
              <a:rPr lang="en-US" sz="1200" dirty="0"/>
              <a:t>Write back to output[0] for SCION </a:t>
            </a:r>
            <a:r>
              <a:rPr lang="en-US" sz="1200" dirty="0" smtClean="0"/>
              <a:t>network</a:t>
            </a:r>
            <a:endParaRPr lang="en-US" sz="1200" dirty="0"/>
          </a:p>
        </p:txBody>
      </p:sp>
      <p:cxnSp>
        <p:nvCxnSpPr>
          <p:cNvPr id="39" name="Curved Connector 38"/>
          <p:cNvCxnSpPr>
            <a:stCxn id="32" idx="5"/>
            <a:endCxn id="38" idx="1"/>
          </p:cNvCxnSpPr>
          <p:nvPr/>
        </p:nvCxnSpPr>
        <p:spPr>
          <a:xfrm rot="16200000" flipH="1">
            <a:off x="4753790" y="4361095"/>
            <a:ext cx="778196" cy="227658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0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SCION ROUTER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7416" y="1775886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6331" y="93036"/>
            <a:ext cx="24332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Configure</a:t>
            </a:r>
            <a:r>
              <a:rPr lang="en-US" sz="1400" dirty="0" smtClean="0"/>
              <a:t> and </a:t>
            </a:r>
            <a:r>
              <a:rPr lang="en-US" sz="1400" i="1" dirty="0" smtClean="0"/>
              <a:t>Initialize</a:t>
            </a:r>
            <a:br>
              <a:rPr lang="en-US" sz="1400" i="1" dirty="0" smtClean="0"/>
            </a:br>
            <a:r>
              <a:rPr lang="en-US" sz="1400" dirty="0"/>
              <a:t>+</a:t>
            </a:r>
            <a:r>
              <a:rPr lang="en-US" sz="1400" dirty="0" err="1" smtClean="0"/>
              <a:t>initOfgKey</a:t>
            </a:r>
            <a:endParaRPr lang="en-US" sz="1400" dirty="0"/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updateOfgKey</a:t>
            </a:r>
            <a:endParaRPr lang="en-US" sz="1400" dirty="0" smtClean="0"/>
          </a:p>
          <a:p>
            <a:r>
              <a:rPr lang="en-US" sz="1400" dirty="0" smtClean="0"/>
              <a:t>// key computation for OF</a:t>
            </a:r>
          </a:p>
          <a:p>
            <a:r>
              <a:rPr lang="en-US" sz="1400" dirty="0"/>
              <a:t>+</a:t>
            </a:r>
            <a:r>
              <a:rPr lang="en-US" sz="1400" dirty="0" smtClean="0"/>
              <a:t>mapIFID2Port</a:t>
            </a:r>
          </a:p>
          <a:p>
            <a:r>
              <a:rPr lang="en-US" sz="1400" dirty="0"/>
              <a:t>//map its own port to the corresponding interface ID</a:t>
            </a:r>
            <a:endParaRPr lang="en-US" sz="1400" dirty="0" smtClean="0"/>
          </a:p>
        </p:txBody>
      </p:sp>
      <p:sp>
        <p:nvSpPr>
          <p:cNvPr id="7" name="Oval 6"/>
          <p:cNvSpPr/>
          <p:nvPr/>
        </p:nvSpPr>
        <p:spPr>
          <a:xfrm>
            <a:off x="2010515" y="3234622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port, Packet* </a:t>
            </a:r>
            <a:r>
              <a:rPr lang="en-US" sz="1200" dirty="0" err="1"/>
              <a:t>pkt</a:t>
            </a:r>
            <a:r>
              <a:rPr lang="en-US" sz="1200" dirty="0"/>
              <a:t>)</a:t>
            </a:r>
          </a:p>
        </p:txBody>
      </p: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029149" y="2927566"/>
            <a:ext cx="178972" cy="504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7"/>
            <a:endCxn id="19" idx="1"/>
          </p:cNvCxnSpPr>
          <p:nvPr/>
        </p:nvCxnSpPr>
        <p:spPr>
          <a:xfrm rot="5400000" flipH="1" flipV="1">
            <a:off x="2862749" y="2240604"/>
            <a:ext cx="1491115" cy="89211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6493" y="4538911"/>
            <a:ext cx="160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Passive: Incoming Packet Handler</a:t>
            </a:r>
            <a:endParaRPr lang="en-US" sz="1400" i="1" dirty="0"/>
          </a:p>
        </p:txBody>
      </p:sp>
      <p:sp>
        <p:nvSpPr>
          <p:cNvPr id="19" name="Rounded Rectangle 18"/>
          <p:cNvSpPr/>
          <p:nvPr/>
        </p:nvSpPr>
        <p:spPr>
          <a:xfrm>
            <a:off x="4054365" y="1673632"/>
            <a:ext cx="1393372" cy="5349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Type: DATA </a:t>
            </a:r>
            <a:r>
              <a:rPr lang="en-US" sz="1200" dirty="0" smtClean="0"/>
              <a:t>(Data packet)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631308" y="4113984"/>
            <a:ext cx="1895027" cy="6391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Control packets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processControlPacket</a:t>
            </a:r>
            <a:endParaRPr lang="en-US" sz="1200" dirty="0" smtClean="0"/>
          </a:p>
        </p:txBody>
      </p:sp>
      <p:cxnSp>
        <p:nvCxnSpPr>
          <p:cNvPr id="25" name="Curved Connector 24"/>
          <p:cNvCxnSpPr>
            <a:stCxn id="7" idx="6"/>
            <a:endCxn id="22" idx="1"/>
          </p:cNvCxnSpPr>
          <p:nvPr/>
        </p:nvCxnSpPr>
        <p:spPr>
          <a:xfrm>
            <a:off x="3359854" y="3909261"/>
            <a:ext cx="271454" cy="5243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7416" y="5392319"/>
            <a:ext cx="1349339" cy="134927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run_timer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4" idx="4"/>
            <a:endCxn id="40" idx="0"/>
          </p:cNvCxnSpPr>
          <p:nvPr/>
        </p:nvCxnSpPr>
        <p:spPr>
          <a:xfrm>
            <a:off x="1552086" y="3125163"/>
            <a:ext cx="0" cy="2267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6331" y="5062131"/>
            <a:ext cx="202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Active: </a:t>
            </a:r>
          </a:p>
          <a:p>
            <a:r>
              <a:rPr lang="en-US" sz="1400" i="1" dirty="0" smtClean="0"/>
              <a:t>Trigger Regularly 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3106239" y="5954191"/>
            <a:ext cx="2331576" cy="5898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Sent </a:t>
            </a:r>
            <a:r>
              <a:rPr lang="en-US" sz="1200" i="1" dirty="0" smtClean="0"/>
              <a:t>IFID_REQ</a:t>
            </a:r>
            <a:br>
              <a:rPr lang="en-US" sz="1200" i="1" dirty="0" smtClean="0"/>
            </a:br>
            <a:r>
              <a:rPr lang="en-US" sz="1200" dirty="0" smtClean="0"/>
              <a:t>to neighboring AD edge router for diagnosis</a:t>
            </a:r>
            <a:endParaRPr lang="en-US" sz="1200" dirty="0"/>
          </a:p>
        </p:txBody>
      </p:sp>
      <p:cxnSp>
        <p:nvCxnSpPr>
          <p:cNvPr id="45" name="Curved Connector 44"/>
          <p:cNvCxnSpPr>
            <a:stCxn id="40" idx="6"/>
            <a:endCxn id="44" idx="1"/>
          </p:cNvCxnSpPr>
          <p:nvPr/>
        </p:nvCxnSpPr>
        <p:spPr>
          <a:xfrm>
            <a:off x="2226755" y="6066958"/>
            <a:ext cx="879484" cy="182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4" idx="2"/>
            <a:endCxn id="40" idx="5"/>
          </p:cNvCxnSpPr>
          <p:nvPr/>
        </p:nvCxnSpPr>
        <p:spPr>
          <a:xfrm rot="5400000">
            <a:off x="3150588" y="5422560"/>
            <a:ext cx="12700" cy="2242878"/>
          </a:xfrm>
          <a:prstGeom prst="curvedConnector3">
            <a:avLst>
              <a:gd name="adj1" fmla="val 171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2" idx="3"/>
            <a:endCxn id="93" idx="1"/>
          </p:cNvCxnSpPr>
          <p:nvPr/>
        </p:nvCxnSpPr>
        <p:spPr>
          <a:xfrm flipV="1">
            <a:off x="5526335" y="2933458"/>
            <a:ext cx="1147028" cy="15001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673363" y="595269"/>
            <a:ext cx="2331576" cy="8223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Port==0 (From Switch)</a:t>
            </a:r>
            <a:endParaRPr lang="en-US" sz="1200" dirty="0"/>
          </a:p>
          <a:p>
            <a:r>
              <a:rPr lang="en-US" sz="1200" dirty="0" err="1"/>
              <a:t>writeToEgressInterface</a:t>
            </a:r>
            <a:r>
              <a:rPr lang="en-US" sz="1200" dirty="0"/>
              <a:t>(port, packet)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+</a:t>
            </a:r>
            <a:r>
              <a:rPr lang="en-US" sz="1200" dirty="0" err="1" smtClean="0"/>
              <a:t>increaseOFPtr</a:t>
            </a:r>
            <a:endParaRPr lang="en-US" sz="1200" dirty="0"/>
          </a:p>
        </p:txBody>
      </p:sp>
      <p:cxnSp>
        <p:nvCxnSpPr>
          <p:cNvPr id="77" name="Curved Connector 76"/>
          <p:cNvCxnSpPr>
            <a:stCxn id="19" idx="3"/>
            <a:endCxn id="75" idx="1"/>
          </p:cNvCxnSpPr>
          <p:nvPr/>
        </p:nvCxnSpPr>
        <p:spPr>
          <a:xfrm flipV="1">
            <a:off x="5447737" y="1006454"/>
            <a:ext cx="1225626" cy="9346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673363" y="1547441"/>
            <a:ext cx="2331576" cy="6611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Port!=0 (From Neighbor ADs)</a:t>
            </a:r>
            <a:endParaRPr lang="en-US" sz="1200" dirty="0"/>
          </a:p>
          <a:p>
            <a:r>
              <a:rPr lang="en-US" sz="1200" dirty="0" err="1"/>
              <a:t>forwardDataPacket</a:t>
            </a:r>
            <a:endParaRPr lang="en-US" sz="1200" dirty="0" smtClean="0"/>
          </a:p>
        </p:txBody>
      </p:sp>
      <p:sp>
        <p:nvSpPr>
          <p:cNvPr id="93" name="Rounded Rectangle 92"/>
          <p:cNvSpPr/>
          <p:nvPr/>
        </p:nvSpPr>
        <p:spPr>
          <a:xfrm>
            <a:off x="6673363" y="2434695"/>
            <a:ext cx="2331576" cy="997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BEACON</a:t>
            </a:r>
          </a:p>
          <a:p>
            <a:r>
              <a:rPr lang="en-US" sz="1200" i="1" dirty="0" smtClean="0"/>
              <a:t>If(port==0) send it out to the target edge router</a:t>
            </a:r>
          </a:p>
          <a:p>
            <a:r>
              <a:rPr lang="en-US" sz="1200" i="1" dirty="0" smtClean="0"/>
              <a:t>Else</a:t>
            </a:r>
            <a:r>
              <a:rPr lang="en-US" sz="1200" dirty="0"/>
              <a:t> </a:t>
            </a:r>
            <a:r>
              <a:rPr lang="en-US" sz="1200" dirty="0" smtClean="0"/>
              <a:t>delivery it </a:t>
            </a:r>
            <a:r>
              <a:rPr lang="en-US" sz="1200" dirty="0"/>
              <a:t>to local BS (via </a:t>
            </a:r>
            <a:r>
              <a:rPr lang="en-US" sz="1200" dirty="0" smtClean="0"/>
              <a:t>SWITCH)</a:t>
            </a:r>
            <a:endParaRPr lang="en-US" sz="1200" i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6673363" y="3620648"/>
            <a:ext cx="2331576" cy="8282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IFID_REQ</a:t>
            </a:r>
            <a:endParaRPr lang="en-US" sz="1200" i="1" dirty="0" smtClean="0"/>
          </a:p>
          <a:p>
            <a:r>
              <a:rPr lang="en-US" sz="1200" dirty="0" smtClean="0"/>
              <a:t>Send back IFID_REP to neighboring edge routers</a:t>
            </a:r>
            <a:endParaRPr lang="en-US" sz="1200" dirty="0"/>
          </a:p>
          <a:p>
            <a:r>
              <a:rPr lang="en-US" sz="1200" dirty="0" smtClean="0"/>
              <a:t>*attach itself </a:t>
            </a:r>
            <a:r>
              <a:rPr lang="en-US" sz="1200" dirty="0" err="1" smtClean="0"/>
              <a:t>addr</a:t>
            </a:r>
            <a:endParaRPr lang="en-US" sz="1200" dirty="0"/>
          </a:p>
        </p:txBody>
      </p:sp>
      <p:cxnSp>
        <p:nvCxnSpPr>
          <p:cNvPr id="109" name="Curved Connector 108"/>
          <p:cNvCxnSpPr>
            <a:stCxn id="22" idx="3"/>
            <a:endCxn id="105" idx="1"/>
          </p:cNvCxnSpPr>
          <p:nvPr/>
        </p:nvCxnSpPr>
        <p:spPr>
          <a:xfrm flipV="1">
            <a:off x="5526335" y="4034784"/>
            <a:ext cx="1147028" cy="3987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6673363" y="4601320"/>
            <a:ext cx="2331576" cy="8282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IFID_REP</a:t>
            </a:r>
            <a:endParaRPr lang="en-US" sz="1200" i="1" dirty="0" smtClean="0"/>
          </a:p>
          <a:p>
            <a:r>
              <a:rPr lang="en-US" sz="1200" dirty="0"/>
              <a:t>Insert it to </a:t>
            </a:r>
            <a:r>
              <a:rPr lang="en-US" sz="1200" u="sng" dirty="0" err="1" smtClean="0"/>
              <a:t>ifid_map</a:t>
            </a:r>
            <a:r>
              <a:rPr lang="en-US" sz="1200" dirty="0" smtClean="0"/>
              <a:t> and forward it to local SWITCH</a:t>
            </a:r>
            <a:endParaRPr lang="en-US" sz="1200" u="sng" dirty="0"/>
          </a:p>
          <a:p>
            <a:r>
              <a:rPr lang="en-US" sz="1200" dirty="0" smtClean="0"/>
              <a:t>*attach itself </a:t>
            </a:r>
            <a:r>
              <a:rPr lang="en-US" sz="1200" dirty="0" err="1" smtClean="0"/>
              <a:t>addr</a:t>
            </a:r>
            <a:endParaRPr lang="en-US" sz="1200" dirty="0"/>
          </a:p>
        </p:txBody>
      </p:sp>
      <p:cxnSp>
        <p:nvCxnSpPr>
          <p:cNvPr id="115" name="Curved Connector 114"/>
          <p:cNvCxnSpPr>
            <a:stCxn id="22" idx="3"/>
            <a:endCxn id="114" idx="1"/>
          </p:cNvCxnSpPr>
          <p:nvPr/>
        </p:nvCxnSpPr>
        <p:spPr>
          <a:xfrm>
            <a:off x="5526335" y="4433568"/>
            <a:ext cx="1147028" cy="5818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673363" y="5652822"/>
            <a:ext cx="2331576" cy="8282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AID_REQ</a:t>
            </a:r>
            <a:endParaRPr lang="en-US" sz="1200" i="1" dirty="0" smtClean="0"/>
          </a:p>
          <a:p>
            <a:r>
              <a:rPr lang="en-US" sz="1200" dirty="0" smtClean="0"/>
              <a:t>Send </a:t>
            </a:r>
            <a:r>
              <a:rPr lang="en-US" sz="1200" dirty="0"/>
              <a:t>back </a:t>
            </a:r>
            <a:r>
              <a:rPr lang="en-US" sz="1200" dirty="0" smtClean="0"/>
              <a:t>AID_REP to local </a:t>
            </a:r>
            <a:r>
              <a:rPr lang="en-US" sz="1200" dirty="0" smtClean="0"/>
              <a:t>SW</a:t>
            </a:r>
            <a:endParaRPr lang="en-US" sz="1200" dirty="0"/>
          </a:p>
        </p:txBody>
      </p:sp>
      <p:sp>
        <p:nvSpPr>
          <p:cNvPr id="119" name="Rounded Rectangle 118"/>
          <p:cNvSpPr/>
          <p:nvPr/>
        </p:nvSpPr>
        <p:spPr>
          <a:xfrm>
            <a:off x="3561555" y="4938125"/>
            <a:ext cx="2331576" cy="8282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*</a:t>
            </a:r>
            <a:r>
              <a:rPr lang="en-US" sz="1200" i="1" dirty="0"/>
              <a:t>Other (</a:t>
            </a:r>
            <a:r>
              <a:rPr lang="en-US" sz="1200" i="1" dirty="0" smtClean="0"/>
              <a:t>CERT_REQ, ROT_REQ,..)</a:t>
            </a:r>
          </a:p>
          <a:p>
            <a:r>
              <a:rPr lang="en-US" sz="1200" dirty="0" err="1" smtClean="0"/>
              <a:t>forwardDataPacket</a:t>
            </a:r>
            <a:endParaRPr lang="en-US" sz="1200" dirty="0"/>
          </a:p>
        </p:txBody>
      </p:sp>
      <p:cxnSp>
        <p:nvCxnSpPr>
          <p:cNvPr id="120" name="Curved Connector 119"/>
          <p:cNvCxnSpPr>
            <a:stCxn id="22" idx="3"/>
            <a:endCxn id="118" idx="1"/>
          </p:cNvCxnSpPr>
          <p:nvPr/>
        </p:nvCxnSpPr>
        <p:spPr>
          <a:xfrm>
            <a:off x="5526335" y="4433568"/>
            <a:ext cx="1147028" cy="16333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22" idx="2"/>
            <a:endCxn id="119" idx="0"/>
          </p:cNvCxnSpPr>
          <p:nvPr/>
        </p:nvCxnSpPr>
        <p:spPr>
          <a:xfrm rot="16200000" flipH="1">
            <a:off x="4560596" y="4771377"/>
            <a:ext cx="184973" cy="148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9" idx="3"/>
            <a:endCxn id="81" idx="1"/>
          </p:cNvCxnSpPr>
          <p:nvPr/>
        </p:nvCxnSpPr>
        <p:spPr>
          <a:xfrm flipV="1">
            <a:off x="5447737" y="1878008"/>
            <a:ext cx="1225626" cy="63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6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Stage 1: integrate trust establishment part</a:t>
            </a:r>
          </a:p>
          <a:p>
            <a:pPr lvl="1"/>
            <a:r>
              <a:rPr lang="en-US" dirty="0" smtClean="0"/>
              <a:t>ROT Establish/Verify/Distribute(?) to Controller</a:t>
            </a:r>
          </a:p>
          <a:p>
            <a:pPr lvl="1"/>
            <a:r>
              <a:rPr lang="en-US" dirty="0" smtClean="0"/>
              <a:t>Test cryptographic functionality </a:t>
            </a:r>
          </a:p>
          <a:p>
            <a:r>
              <a:rPr lang="en-US" dirty="0" smtClean="0"/>
              <a:t>Stage 2: beacon propagation (up-path construction)</a:t>
            </a:r>
          </a:p>
          <a:p>
            <a:pPr lvl="1"/>
            <a:r>
              <a:rPr lang="en-US" dirty="0" smtClean="0"/>
              <a:t>Integrate beacon generation/processing/propagation to Controller</a:t>
            </a:r>
          </a:p>
          <a:p>
            <a:pPr lvl="1"/>
            <a:r>
              <a:rPr lang="en-US" dirty="0" smtClean="0"/>
              <a:t>Forwarding mechanism at Routers</a:t>
            </a:r>
          </a:p>
          <a:p>
            <a:r>
              <a:rPr lang="en-US" dirty="0" smtClean="0"/>
              <a:t>Stage 3: path registration + down-path request</a:t>
            </a:r>
          </a:p>
          <a:p>
            <a:pPr lvl="1"/>
            <a:r>
              <a:rPr lang="en-US" dirty="0" smtClean="0"/>
              <a:t>Path </a:t>
            </a:r>
            <a:r>
              <a:rPr lang="en-US" dirty="0"/>
              <a:t>registration </a:t>
            </a:r>
            <a:r>
              <a:rPr lang="en-US" dirty="0" smtClean="0"/>
              <a:t>at Controller</a:t>
            </a:r>
          </a:p>
          <a:p>
            <a:pPr lvl="1"/>
            <a:r>
              <a:rPr lang="en-US" dirty="0" smtClean="0"/>
              <a:t>Path request handler at Controller</a:t>
            </a:r>
          </a:p>
          <a:p>
            <a:r>
              <a:rPr lang="en-US" dirty="0" smtClean="0"/>
              <a:t>Stage 4: data packet constructing (gateway/client)/forwarding(router)</a:t>
            </a:r>
          </a:p>
          <a:p>
            <a:pPr lvl="1"/>
            <a:r>
              <a:rPr lang="en-US" dirty="0" smtClean="0"/>
              <a:t>Gateway element</a:t>
            </a:r>
          </a:p>
          <a:p>
            <a:pPr lvl="1"/>
            <a:r>
              <a:rPr lang="en-US" dirty="0" smtClean="0"/>
              <a:t>Data packet forwarding at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Testbed.click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39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sz="2000" dirty="0" smtClean="0"/>
              <a:t>To construct </a:t>
            </a:r>
            <a:r>
              <a:rPr kumimoji="1" lang="en-US" altLang="zh-TW" sz="2000" dirty="0" smtClean="0"/>
              <a:t>and initialize </a:t>
            </a:r>
            <a:r>
              <a:rPr kumimoji="1" lang="en-US" altLang="zh-TW" sz="2000" dirty="0" smtClean="0"/>
              <a:t>a certification server 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certserver1</a:t>
            </a:r>
            <a:r>
              <a:rPr kumimoji="1" lang="en-US" altLang="zh-TW" sz="2000" dirty="0" smtClean="0"/>
              <a:t>::</a:t>
            </a:r>
            <a:r>
              <a:rPr kumimoji="1" lang="en-US" altLang="zh-TW" sz="2000" dirty="0" err="1" smtClean="0"/>
              <a:t>SCIONCertServerCore</a:t>
            </a:r>
            <a:r>
              <a:rPr kumimoji="1" lang="en-US" altLang="zh-TW" sz="2000" dirty="0" smtClean="0"/>
              <a:t>(AID 33333, 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TOPOLOGY_FILE "./TD1/TDC/AD1/topology1.xml”, 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CONFIG_FILE "./TD1/TDC/AD1/</a:t>
            </a:r>
            <a:r>
              <a:rPr kumimoji="1" lang="en-US" altLang="zh-TW" sz="2000" dirty="0" err="1" smtClean="0"/>
              <a:t>certserver</a:t>
            </a:r>
            <a:r>
              <a:rPr kumimoji="1" lang="en-US" altLang="zh-TW" sz="2000" dirty="0" smtClean="0"/>
              <a:t>/</a:t>
            </a:r>
            <a:r>
              <a:rPr kumimoji="1" lang="en-US" altLang="zh-TW" sz="2000" dirty="0" err="1" smtClean="0"/>
              <a:t>conf</a:t>
            </a:r>
            <a:r>
              <a:rPr kumimoji="1" lang="en-US" altLang="zh-TW" sz="2000" dirty="0" smtClean="0"/>
              <a:t>/AD1CS.conf", 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ROT "./TD1/TDC/AD1/</a:t>
            </a:r>
            <a:r>
              <a:rPr kumimoji="1" lang="en-US" altLang="zh-TW" sz="2000" dirty="0" err="1" smtClean="0"/>
              <a:t>certserver</a:t>
            </a:r>
            <a:r>
              <a:rPr kumimoji="1" lang="en-US" altLang="zh-TW" sz="2000" dirty="0" smtClean="0"/>
              <a:t>/ROT/rot-td1-0.xml”, </a:t>
            </a:r>
            <a:br>
              <a:rPr kumimoji="1" lang="en-US" altLang="zh-TW" sz="2000" dirty="0" smtClean="0"/>
            </a:br>
            <a:r>
              <a:rPr kumimoji="1" lang="en-US" altLang="zh-TW" sz="2000" dirty="0" err="1" smtClean="0"/>
              <a:t>PrivateKey</a:t>
            </a:r>
            <a:r>
              <a:rPr kumimoji="1" lang="en-US" altLang="zh-TW" sz="2000" dirty="0" smtClean="0"/>
              <a:t> "./TD1/TDC/AD1/</a:t>
            </a:r>
            <a:r>
              <a:rPr kumimoji="1" lang="en-US" altLang="zh-TW" sz="2000" dirty="0" err="1" smtClean="0"/>
              <a:t>certserver</a:t>
            </a:r>
            <a:r>
              <a:rPr kumimoji="1" lang="en-US" altLang="zh-TW" sz="2000" dirty="0" smtClean="0"/>
              <a:t>/</a:t>
            </a:r>
            <a:r>
              <a:rPr kumimoji="1" lang="en-US" altLang="zh-TW" sz="2000" dirty="0" err="1" smtClean="0"/>
              <a:t>privatekey</a:t>
            </a:r>
            <a:r>
              <a:rPr kumimoji="1" lang="en-US" altLang="zh-TW" sz="2000" dirty="0" smtClean="0"/>
              <a:t>/td1-ad1-0.key”, 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Cert "./TD1/TDC/AD1/</a:t>
            </a:r>
            <a:r>
              <a:rPr kumimoji="1" lang="en-US" altLang="zh-TW" sz="2000" dirty="0" err="1" smtClean="0"/>
              <a:t>certserver</a:t>
            </a:r>
            <a:r>
              <a:rPr kumimoji="1" lang="en-US" altLang="zh-TW" sz="2000" dirty="0" smtClean="0"/>
              <a:t>/certificates/td1-ad1-0.crt”)</a:t>
            </a:r>
          </a:p>
          <a:p>
            <a:endParaRPr kumimoji="1" lang="en-US" altLang="zh-TW" sz="2000" dirty="0" smtClean="0"/>
          </a:p>
          <a:p>
            <a:r>
              <a:rPr kumimoji="1" lang="en-US" altLang="zh-TW" sz="2000" dirty="0" smtClean="0"/>
              <a:t>Script constructs beacon, cert, path servers, </a:t>
            </a:r>
            <a:r>
              <a:rPr kumimoji="1" lang="en-US" altLang="zh-TW" sz="2000" dirty="0" smtClean="0"/>
              <a:t>routers, and switches </a:t>
            </a:r>
            <a:r>
              <a:rPr kumimoji="1" lang="en-US" altLang="zh-TW" sz="2000" dirty="0" smtClean="0"/>
              <a:t>inside TDC/Non-TDC ADs. 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F</a:t>
            </a:r>
            <a:r>
              <a:rPr kumimoji="1" lang="en-US" altLang="zh-TW" sz="2000" dirty="0" smtClean="0"/>
              <a:t>or </a:t>
            </a:r>
            <a:r>
              <a:rPr kumimoji="1" lang="en-US" altLang="zh-TW" sz="2000" dirty="0" smtClean="0"/>
              <a:t>end ADS, the script also constructs SCION gateways (use to forward and encapsulate IP packets from/to end clients)</a:t>
            </a:r>
          </a:p>
          <a:p>
            <a:endParaRPr kumimoji="1" lang="en-US" altLang="zh-TW" sz="2000" dirty="0" smtClean="0"/>
          </a:p>
          <a:p>
            <a:r>
              <a:rPr kumimoji="1" lang="en-US" altLang="zh-TW" sz="2000" dirty="0" smtClean="0"/>
              <a:t>Test End-to-</a:t>
            </a:r>
            <a:r>
              <a:rPr kumimoji="1" lang="en-US" altLang="zh-TW" sz="2000" dirty="0"/>
              <a:t>End communication: </a:t>
            </a:r>
            <a:r>
              <a:rPr kumimoji="1" lang="en-US" altLang="zh-TW" sz="2000" dirty="0" smtClean="0"/>
              <a:t>build source </a:t>
            </a:r>
            <a:r>
              <a:rPr kumimoji="1" lang="en-US" altLang="zh-TW" sz="2000" dirty="0" smtClean="0"/>
              <a:t>and </a:t>
            </a:r>
            <a:r>
              <a:rPr kumimoji="1" lang="en-US" altLang="zh-TW" sz="2000" dirty="0" smtClean="0"/>
              <a:t>destination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points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 under end ADS</a:t>
            </a:r>
            <a:br>
              <a:rPr kumimoji="1" lang="en-US" altLang="zh-TW" sz="2000" dirty="0" smtClean="0"/>
            </a:br>
            <a:r>
              <a:rPr kumimoji="1" lang="en-US" altLang="zh-TW" sz="2000" dirty="0" err="1" smtClean="0"/>
              <a:t>TimedSource</a:t>
            </a:r>
            <a:r>
              <a:rPr kumimoji="1" lang="en-US" altLang="zh-TW" sz="2000" dirty="0"/>
              <a:t>(INTERVAL 1.001)-&gt;</a:t>
            </a:r>
            <a:r>
              <a:rPr kumimoji="1" lang="en-US" altLang="zh-TW" sz="2000" dirty="0" err="1"/>
              <a:t>IPEncap</a:t>
            </a:r>
            <a:r>
              <a:rPr kumimoji="1" lang="en-US" altLang="zh-TW" sz="2000" dirty="0"/>
              <a:t>(4, 192.168.0.5, 192.168.0.7)-&gt;Print("Gateway5 Send")-&gt;[1]gw5</a:t>
            </a:r>
            <a:r>
              <a:rPr kumimoji="1" lang="en-US" altLang="zh-TW" sz="2000" dirty="0" smtClean="0"/>
              <a:t>;</a:t>
            </a:r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8606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Topology (</a:t>
            </a:r>
            <a:r>
              <a:rPr lang="en-US" dirty="0" err="1" smtClean="0"/>
              <a:t>testbed.click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13817" y="982194"/>
            <a:ext cx="2510166" cy="155762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2997015"/>
            <a:ext cx="2510166" cy="155762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66217" y="3003354"/>
            <a:ext cx="2510166" cy="155762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872114"/>
            <a:ext cx="2510166" cy="191478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49227" y="4995910"/>
            <a:ext cx="2510166" cy="1790987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5315" y="2986922"/>
            <a:ext cx="2510166" cy="155762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63326" y="4872113"/>
            <a:ext cx="2510166" cy="1880669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13817" y="2033837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r12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4313130" y="2338694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r13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5400930" y="2160113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r14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727999" y="3841141"/>
            <a:ext cx="575453" cy="3571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919940" y="3171461"/>
            <a:ext cx="575453" cy="3571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658325" y="5296074"/>
            <a:ext cx="575453" cy="3571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3446374" y="1427544"/>
            <a:ext cx="575453" cy="3571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4960803" y="1427544"/>
            <a:ext cx="575453" cy="357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4259946" y="1075894"/>
            <a:ext cx="575453" cy="3571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4313130" y="1676675"/>
            <a:ext cx="575453" cy="3571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</a:t>
            </a:r>
            <a:endParaRPr lang="en-US" sz="1200" dirty="0"/>
          </a:p>
        </p:txBody>
      </p:sp>
      <p:cxnSp>
        <p:nvCxnSpPr>
          <p:cNvPr id="25" name="Straight Connector 24"/>
          <p:cNvCxnSpPr>
            <a:stCxn id="20" idx="5"/>
            <a:endCxn id="23" idx="2"/>
          </p:cNvCxnSpPr>
          <p:nvPr/>
        </p:nvCxnSpPr>
        <p:spPr>
          <a:xfrm>
            <a:off x="3937554" y="1732401"/>
            <a:ext cx="375576" cy="122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4"/>
            <a:endCxn id="23" idx="0"/>
          </p:cNvCxnSpPr>
          <p:nvPr/>
        </p:nvCxnSpPr>
        <p:spPr>
          <a:xfrm>
            <a:off x="4547673" y="1433056"/>
            <a:ext cx="53184" cy="24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3" idx="6"/>
          </p:cNvCxnSpPr>
          <p:nvPr/>
        </p:nvCxnSpPr>
        <p:spPr>
          <a:xfrm flipH="1">
            <a:off x="4888583" y="1732401"/>
            <a:ext cx="156493" cy="122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7"/>
            <a:endCxn id="23" idx="3"/>
          </p:cNvCxnSpPr>
          <p:nvPr/>
        </p:nvCxnSpPr>
        <p:spPr>
          <a:xfrm flipV="1">
            <a:off x="3804997" y="1981532"/>
            <a:ext cx="592406" cy="10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4"/>
            <a:endCxn id="12" idx="0"/>
          </p:cNvCxnSpPr>
          <p:nvPr/>
        </p:nvCxnSpPr>
        <p:spPr>
          <a:xfrm>
            <a:off x="4600857" y="2033837"/>
            <a:ext cx="0" cy="304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5"/>
            <a:endCxn id="13" idx="1"/>
          </p:cNvCxnSpPr>
          <p:nvPr/>
        </p:nvCxnSpPr>
        <p:spPr>
          <a:xfrm>
            <a:off x="4804310" y="1981532"/>
            <a:ext cx="680893" cy="23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47" idx="0"/>
          </p:cNvCxnSpPr>
          <p:nvPr/>
        </p:nvCxnSpPr>
        <p:spPr>
          <a:xfrm>
            <a:off x="1685228" y="4611407"/>
            <a:ext cx="30570" cy="20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888681" y="2900561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r21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1397501" y="4254245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r25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1428071" y="4817330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r52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2136599" y="5242780"/>
            <a:ext cx="575453" cy="3571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</a:t>
            </a:r>
            <a:endParaRPr lang="en-US" sz="1200" dirty="0"/>
          </a:p>
        </p:txBody>
      </p:sp>
      <p:cxnSp>
        <p:nvCxnSpPr>
          <p:cNvPr id="52" name="Straight Connector 51"/>
          <p:cNvCxnSpPr>
            <a:stCxn id="17" idx="6"/>
            <a:endCxn id="156" idx="2"/>
          </p:cNvCxnSpPr>
          <p:nvPr/>
        </p:nvCxnSpPr>
        <p:spPr>
          <a:xfrm>
            <a:off x="1233778" y="5474655"/>
            <a:ext cx="194293" cy="7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3"/>
            <a:endCxn id="156" idx="6"/>
          </p:cNvCxnSpPr>
          <p:nvPr/>
        </p:nvCxnSpPr>
        <p:spPr>
          <a:xfrm flipH="1">
            <a:off x="2003524" y="5547637"/>
            <a:ext cx="217348" cy="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1" idx="2"/>
            <a:endCxn id="156" idx="5"/>
          </p:cNvCxnSpPr>
          <p:nvPr/>
        </p:nvCxnSpPr>
        <p:spPr>
          <a:xfrm flipH="1" flipV="1">
            <a:off x="1919251" y="5674739"/>
            <a:ext cx="217348" cy="257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422268" y="2860818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r31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7051492" y="2906785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r41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45" idx="7"/>
            <a:endCxn id="11" idx="3"/>
          </p:cNvCxnSpPr>
          <p:nvPr/>
        </p:nvCxnSpPr>
        <p:spPr>
          <a:xfrm flipV="1">
            <a:off x="2379861" y="2338694"/>
            <a:ext cx="1018229" cy="6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0"/>
            <a:endCxn id="12" idx="4"/>
          </p:cNvCxnSpPr>
          <p:nvPr/>
        </p:nvCxnSpPr>
        <p:spPr>
          <a:xfrm flipH="1" flipV="1">
            <a:off x="4600857" y="2695856"/>
            <a:ext cx="109138" cy="164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1"/>
            <a:endCxn id="13" idx="5"/>
          </p:cNvCxnSpPr>
          <p:nvPr/>
        </p:nvCxnSpPr>
        <p:spPr>
          <a:xfrm flipH="1" flipV="1">
            <a:off x="5892110" y="2464970"/>
            <a:ext cx="1243655" cy="494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053553" y="3269846"/>
            <a:ext cx="575453" cy="357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4488143" y="3701418"/>
            <a:ext cx="575453" cy="3571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</a:t>
            </a:r>
            <a:endParaRPr lang="en-US" sz="1200" dirty="0"/>
          </a:p>
        </p:txBody>
      </p:sp>
      <p:cxnSp>
        <p:nvCxnSpPr>
          <p:cNvPr id="74" name="Straight Connector 73"/>
          <p:cNvCxnSpPr>
            <a:stCxn id="73" idx="0"/>
            <a:endCxn id="60" idx="4"/>
          </p:cNvCxnSpPr>
          <p:nvPr/>
        </p:nvCxnSpPr>
        <p:spPr>
          <a:xfrm flipH="1" flipV="1">
            <a:off x="4709995" y="3217980"/>
            <a:ext cx="65875" cy="483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7"/>
            <a:endCxn id="71" idx="3"/>
          </p:cNvCxnSpPr>
          <p:nvPr/>
        </p:nvCxnSpPr>
        <p:spPr>
          <a:xfrm flipV="1">
            <a:off x="4979323" y="3574703"/>
            <a:ext cx="158503" cy="179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3"/>
            <a:endCxn id="15" idx="6"/>
          </p:cNvCxnSpPr>
          <p:nvPr/>
        </p:nvCxnSpPr>
        <p:spPr>
          <a:xfrm flipH="1">
            <a:off x="4303452" y="4006275"/>
            <a:ext cx="268964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466855" y="4376056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r36</a:t>
            </a:r>
          </a:p>
        </p:txBody>
      </p:sp>
      <p:sp>
        <p:nvSpPr>
          <p:cNvPr id="93" name="Oval 92"/>
          <p:cNvSpPr/>
          <p:nvPr/>
        </p:nvSpPr>
        <p:spPr>
          <a:xfrm>
            <a:off x="4490275" y="4885618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r63</a:t>
            </a:r>
            <a:endParaRPr lang="en-US" sz="1200" dirty="0"/>
          </a:p>
        </p:txBody>
      </p:sp>
      <p:cxnSp>
        <p:nvCxnSpPr>
          <p:cNvPr id="94" name="Straight Connector 93"/>
          <p:cNvCxnSpPr>
            <a:stCxn id="92" idx="0"/>
            <a:endCxn id="73" idx="4"/>
          </p:cNvCxnSpPr>
          <p:nvPr/>
        </p:nvCxnSpPr>
        <p:spPr>
          <a:xfrm flipV="1">
            <a:off x="4754582" y="4058580"/>
            <a:ext cx="21288" cy="317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0"/>
            <a:endCxn id="92" idx="4"/>
          </p:cNvCxnSpPr>
          <p:nvPr/>
        </p:nvCxnSpPr>
        <p:spPr>
          <a:xfrm flipH="1" flipV="1">
            <a:off x="4754582" y="4733218"/>
            <a:ext cx="2342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22048" y="3841141"/>
            <a:ext cx="575453" cy="357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sp>
        <p:nvSpPr>
          <p:cNvPr id="104" name="Oval 103"/>
          <p:cNvSpPr/>
          <p:nvPr/>
        </p:nvSpPr>
        <p:spPr>
          <a:xfrm>
            <a:off x="1491817" y="3662560"/>
            <a:ext cx="575453" cy="3571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</a:t>
            </a:r>
            <a:endParaRPr lang="en-US" sz="1200" dirty="0"/>
          </a:p>
        </p:txBody>
      </p:sp>
      <p:cxnSp>
        <p:nvCxnSpPr>
          <p:cNvPr id="105" name="Straight Connector 104"/>
          <p:cNvCxnSpPr>
            <a:stCxn id="104" idx="0"/>
            <a:endCxn id="45" idx="3"/>
          </p:cNvCxnSpPr>
          <p:nvPr/>
        </p:nvCxnSpPr>
        <p:spPr>
          <a:xfrm flipV="1">
            <a:off x="1779544" y="3205418"/>
            <a:ext cx="193410" cy="45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43507" y="3376499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r23</a:t>
            </a:r>
            <a:endParaRPr lang="en-US" sz="1200" dirty="0"/>
          </a:p>
        </p:txBody>
      </p:sp>
      <p:sp>
        <p:nvSpPr>
          <p:cNvPr id="110" name="Oval 109"/>
          <p:cNvSpPr/>
          <p:nvPr/>
        </p:nvSpPr>
        <p:spPr>
          <a:xfrm>
            <a:off x="2340053" y="4094461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r26</a:t>
            </a:r>
            <a:endParaRPr lang="en-US" sz="1200" dirty="0"/>
          </a:p>
        </p:txBody>
      </p:sp>
      <p:sp>
        <p:nvSpPr>
          <p:cNvPr id="111" name="Oval 110"/>
          <p:cNvSpPr/>
          <p:nvPr/>
        </p:nvSpPr>
        <p:spPr>
          <a:xfrm>
            <a:off x="3349471" y="3346736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r32</a:t>
            </a:r>
            <a:endParaRPr lang="en-US" sz="1200" dirty="0"/>
          </a:p>
        </p:txBody>
      </p:sp>
      <p:cxnSp>
        <p:nvCxnSpPr>
          <p:cNvPr id="113" name="Straight Connector 112"/>
          <p:cNvCxnSpPr>
            <a:stCxn id="111" idx="2"/>
            <a:endCxn id="109" idx="6"/>
          </p:cNvCxnSpPr>
          <p:nvPr/>
        </p:nvCxnSpPr>
        <p:spPr>
          <a:xfrm flipH="1">
            <a:off x="3118960" y="3525317"/>
            <a:ext cx="230511" cy="2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9" idx="3"/>
            <a:endCxn id="104" idx="6"/>
          </p:cNvCxnSpPr>
          <p:nvPr/>
        </p:nvCxnSpPr>
        <p:spPr>
          <a:xfrm flipH="1">
            <a:off x="2067270" y="3681356"/>
            <a:ext cx="560510" cy="159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3" idx="1"/>
            <a:endCxn id="111" idx="6"/>
          </p:cNvCxnSpPr>
          <p:nvPr/>
        </p:nvCxnSpPr>
        <p:spPr>
          <a:xfrm flipH="1" flipV="1">
            <a:off x="3924924" y="3525317"/>
            <a:ext cx="647492" cy="22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688656" y="3662560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r34</a:t>
            </a:r>
            <a:endParaRPr lang="en-US" sz="1200" dirty="0"/>
          </a:p>
        </p:txBody>
      </p:sp>
      <p:cxnSp>
        <p:nvCxnSpPr>
          <p:cNvPr id="128" name="Straight Connector 127"/>
          <p:cNvCxnSpPr>
            <a:stCxn id="73" idx="6"/>
            <a:endCxn id="125" idx="2"/>
          </p:cNvCxnSpPr>
          <p:nvPr/>
        </p:nvCxnSpPr>
        <p:spPr>
          <a:xfrm flipV="1">
            <a:off x="5063596" y="3841141"/>
            <a:ext cx="625060" cy="3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6" idx="0"/>
            <a:endCxn id="104" idx="4"/>
          </p:cNvCxnSpPr>
          <p:nvPr/>
        </p:nvCxnSpPr>
        <p:spPr>
          <a:xfrm flipV="1">
            <a:off x="1685228" y="4019722"/>
            <a:ext cx="94316" cy="234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3" idx="6"/>
            <a:endCxn id="104" idx="3"/>
          </p:cNvCxnSpPr>
          <p:nvPr/>
        </p:nvCxnSpPr>
        <p:spPr>
          <a:xfrm flipV="1">
            <a:off x="1397501" y="3967417"/>
            <a:ext cx="178589" cy="52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4" idx="1"/>
            <a:endCxn id="16" idx="5"/>
          </p:cNvCxnSpPr>
          <p:nvPr/>
        </p:nvCxnSpPr>
        <p:spPr>
          <a:xfrm flipH="1" flipV="1">
            <a:off x="1411120" y="3476318"/>
            <a:ext cx="164970" cy="238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0" idx="1"/>
            <a:endCxn id="104" idx="5"/>
          </p:cNvCxnSpPr>
          <p:nvPr/>
        </p:nvCxnSpPr>
        <p:spPr>
          <a:xfrm flipH="1" flipV="1">
            <a:off x="1982997" y="3967417"/>
            <a:ext cx="441329" cy="17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637197" y="5065025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r62</a:t>
            </a:r>
            <a:endParaRPr lang="en-US" sz="1200" dirty="0"/>
          </a:p>
        </p:txBody>
      </p:sp>
      <p:cxnSp>
        <p:nvCxnSpPr>
          <p:cNvPr id="145" name="Straight Connector 144"/>
          <p:cNvCxnSpPr>
            <a:stCxn id="144" idx="1"/>
            <a:endCxn id="110" idx="5"/>
          </p:cNvCxnSpPr>
          <p:nvPr/>
        </p:nvCxnSpPr>
        <p:spPr>
          <a:xfrm flipH="1" flipV="1">
            <a:off x="2831233" y="4399318"/>
            <a:ext cx="890237" cy="71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778095" y="1227974"/>
            <a:ext cx="892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AD1(TDC)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21102" y="2676152"/>
            <a:ext cx="126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AD2 (Inter-AD)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17583" y="4718225"/>
            <a:ext cx="1179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AD5 (Sub-AD)</a:t>
            </a:r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1428071" y="5369882"/>
            <a:ext cx="575453" cy="3571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</a:t>
            </a:r>
            <a:endParaRPr lang="en-US" sz="1200" dirty="0"/>
          </a:p>
        </p:txBody>
      </p:sp>
      <p:sp>
        <p:nvSpPr>
          <p:cNvPr id="161" name="Oval 160"/>
          <p:cNvSpPr/>
          <p:nvPr/>
        </p:nvSpPr>
        <p:spPr>
          <a:xfrm>
            <a:off x="2136599" y="5753996"/>
            <a:ext cx="575453" cy="357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sp>
        <p:nvSpPr>
          <p:cNvPr id="164" name="Oval 163"/>
          <p:cNvSpPr/>
          <p:nvPr/>
        </p:nvSpPr>
        <p:spPr>
          <a:xfrm>
            <a:off x="6653136" y="5233848"/>
            <a:ext cx="575453" cy="3571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165" name="Oval 164"/>
          <p:cNvSpPr/>
          <p:nvPr/>
        </p:nvSpPr>
        <p:spPr>
          <a:xfrm>
            <a:off x="8038343" y="5114794"/>
            <a:ext cx="575453" cy="3571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</a:t>
            </a:r>
            <a:endParaRPr lang="en-US" sz="1200" dirty="0"/>
          </a:p>
        </p:txBody>
      </p:sp>
      <p:cxnSp>
        <p:nvCxnSpPr>
          <p:cNvPr id="166" name="Straight Connector 165"/>
          <p:cNvCxnSpPr>
            <a:stCxn id="164" idx="6"/>
            <a:endCxn id="169" idx="2"/>
          </p:cNvCxnSpPr>
          <p:nvPr/>
        </p:nvCxnSpPr>
        <p:spPr>
          <a:xfrm>
            <a:off x="7228589" y="5412429"/>
            <a:ext cx="110629" cy="127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5" idx="3"/>
            <a:endCxn id="169" idx="6"/>
          </p:cNvCxnSpPr>
          <p:nvPr/>
        </p:nvCxnSpPr>
        <p:spPr>
          <a:xfrm flipH="1">
            <a:off x="7914671" y="5419651"/>
            <a:ext cx="207945" cy="120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70" idx="2"/>
            <a:endCxn id="169" idx="5"/>
          </p:cNvCxnSpPr>
          <p:nvPr/>
        </p:nvCxnSpPr>
        <p:spPr>
          <a:xfrm flipH="1" flipV="1">
            <a:off x="7830398" y="5666691"/>
            <a:ext cx="207945" cy="13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339218" y="5361834"/>
            <a:ext cx="575453" cy="3571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</a:t>
            </a:r>
            <a:endParaRPr lang="en-US" sz="1200" dirty="0"/>
          </a:p>
        </p:txBody>
      </p:sp>
      <p:sp>
        <p:nvSpPr>
          <p:cNvPr id="170" name="Oval 169"/>
          <p:cNvSpPr/>
          <p:nvPr/>
        </p:nvSpPr>
        <p:spPr>
          <a:xfrm>
            <a:off x="8038343" y="5626010"/>
            <a:ext cx="575453" cy="357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sp>
        <p:nvSpPr>
          <p:cNvPr id="171" name="Oval 170"/>
          <p:cNvSpPr/>
          <p:nvPr/>
        </p:nvSpPr>
        <p:spPr>
          <a:xfrm>
            <a:off x="3701811" y="5660628"/>
            <a:ext cx="575453" cy="3571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172" name="Oval 171"/>
          <p:cNvSpPr/>
          <p:nvPr/>
        </p:nvSpPr>
        <p:spPr>
          <a:xfrm>
            <a:off x="5176067" y="5293375"/>
            <a:ext cx="575453" cy="3571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</a:t>
            </a:r>
            <a:endParaRPr lang="en-US" sz="1200" dirty="0"/>
          </a:p>
        </p:txBody>
      </p:sp>
      <p:cxnSp>
        <p:nvCxnSpPr>
          <p:cNvPr id="173" name="Straight Connector 172"/>
          <p:cNvCxnSpPr>
            <a:stCxn id="171" idx="6"/>
            <a:endCxn id="176" idx="2"/>
          </p:cNvCxnSpPr>
          <p:nvPr/>
        </p:nvCxnSpPr>
        <p:spPr>
          <a:xfrm flipV="1">
            <a:off x="4277264" y="5650537"/>
            <a:ext cx="239319" cy="18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2" idx="3"/>
            <a:endCxn id="176" idx="6"/>
          </p:cNvCxnSpPr>
          <p:nvPr/>
        </p:nvCxnSpPr>
        <p:spPr>
          <a:xfrm flipH="1">
            <a:off x="5092036" y="5598232"/>
            <a:ext cx="168304" cy="52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7" idx="2"/>
            <a:endCxn id="176" idx="5"/>
          </p:cNvCxnSpPr>
          <p:nvPr/>
        </p:nvCxnSpPr>
        <p:spPr>
          <a:xfrm flipH="1" flipV="1">
            <a:off x="5007763" y="5776813"/>
            <a:ext cx="273987" cy="207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4516583" y="5471956"/>
            <a:ext cx="575453" cy="3571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5281750" y="5805312"/>
            <a:ext cx="575453" cy="357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cxnSp>
        <p:nvCxnSpPr>
          <p:cNvPr id="178" name="Straight Connector 177"/>
          <p:cNvCxnSpPr>
            <a:stCxn id="176" idx="0"/>
            <a:endCxn id="93" idx="4"/>
          </p:cNvCxnSpPr>
          <p:nvPr/>
        </p:nvCxnSpPr>
        <p:spPr>
          <a:xfrm flipH="1" flipV="1">
            <a:off x="4778002" y="5242780"/>
            <a:ext cx="26308" cy="229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6" idx="1"/>
            <a:endCxn id="144" idx="5"/>
          </p:cNvCxnSpPr>
          <p:nvPr/>
        </p:nvCxnSpPr>
        <p:spPr>
          <a:xfrm flipH="1" flipV="1">
            <a:off x="4128377" y="5369882"/>
            <a:ext cx="472479" cy="154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382923" y="3656991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r43</a:t>
            </a:r>
            <a:endParaRPr lang="en-US" sz="1200" dirty="0"/>
          </a:p>
        </p:txBody>
      </p:sp>
      <p:sp>
        <p:nvSpPr>
          <p:cNvPr id="193" name="Oval 192"/>
          <p:cNvSpPr/>
          <p:nvPr/>
        </p:nvSpPr>
        <p:spPr>
          <a:xfrm>
            <a:off x="6916871" y="3340340"/>
            <a:ext cx="575453" cy="3571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BS</a:t>
            </a:r>
            <a:endParaRPr lang="en-US" sz="1200" dirty="0"/>
          </a:p>
        </p:txBody>
      </p:sp>
      <p:cxnSp>
        <p:nvCxnSpPr>
          <p:cNvPr id="195" name="Straight Connector 194"/>
          <p:cNvCxnSpPr>
            <a:stCxn id="193" idx="6"/>
            <a:endCxn id="198" idx="1"/>
          </p:cNvCxnSpPr>
          <p:nvPr/>
        </p:nvCxnSpPr>
        <p:spPr>
          <a:xfrm>
            <a:off x="7492324" y="3518921"/>
            <a:ext cx="180882" cy="124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61" idx="5"/>
            <a:endCxn id="198" idx="0"/>
          </p:cNvCxnSpPr>
          <p:nvPr/>
        </p:nvCxnSpPr>
        <p:spPr>
          <a:xfrm>
            <a:off x="7542672" y="3211642"/>
            <a:ext cx="333988" cy="379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99" idx="3"/>
            <a:endCxn id="198" idx="7"/>
          </p:cNvCxnSpPr>
          <p:nvPr/>
        </p:nvCxnSpPr>
        <p:spPr>
          <a:xfrm flipH="1">
            <a:off x="8080113" y="3516499"/>
            <a:ext cx="194903" cy="126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7588933" y="3590849"/>
            <a:ext cx="575453" cy="3571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</a:t>
            </a:r>
            <a:endParaRPr lang="en-US" sz="1200" dirty="0"/>
          </a:p>
        </p:txBody>
      </p:sp>
      <p:sp>
        <p:nvSpPr>
          <p:cNvPr id="199" name="Oval 198"/>
          <p:cNvSpPr/>
          <p:nvPr/>
        </p:nvSpPr>
        <p:spPr>
          <a:xfrm>
            <a:off x="8190743" y="3211642"/>
            <a:ext cx="575453" cy="357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cxnSp>
        <p:nvCxnSpPr>
          <p:cNvPr id="202" name="Straight Connector 201"/>
          <p:cNvCxnSpPr>
            <a:stCxn id="192" idx="6"/>
            <a:endCxn id="198" idx="3"/>
          </p:cNvCxnSpPr>
          <p:nvPr/>
        </p:nvCxnSpPr>
        <p:spPr>
          <a:xfrm>
            <a:off x="6958376" y="3835572"/>
            <a:ext cx="714830" cy="6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7301207" y="4273042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r47</a:t>
            </a:r>
            <a:endParaRPr lang="en-US" sz="1200" dirty="0"/>
          </a:p>
        </p:txBody>
      </p:sp>
      <p:sp>
        <p:nvSpPr>
          <p:cNvPr id="206" name="Oval 205"/>
          <p:cNvSpPr/>
          <p:nvPr/>
        </p:nvSpPr>
        <p:spPr>
          <a:xfrm>
            <a:off x="7268671" y="4791975"/>
            <a:ext cx="575453" cy="3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r74</a:t>
            </a:r>
            <a:endParaRPr lang="en-US" sz="1200" dirty="0"/>
          </a:p>
        </p:txBody>
      </p:sp>
      <p:cxnSp>
        <p:nvCxnSpPr>
          <p:cNvPr id="207" name="Straight Connector 206"/>
          <p:cNvCxnSpPr>
            <a:stCxn id="125" idx="6"/>
            <a:endCxn id="192" idx="2"/>
          </p:cNvCxnSpPr>
          <p:nvPr/>
        </p:nvCxnSpPr>
        <p:spPr>
          <a:xfrm flipV="1">
            <a:off x="6264109" y="3835572"/>
            <a:ext cx="118814" cy="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678702" y="280520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AD3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121353" y="267615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AD4</a:t>
            </a:r>
          </a:p>
        </p:txBody>
      </p:sp>
      <p:cxnSp>
        <p:nvCxnSpPr>
          <p:cNvPr id="212" name="Straight Connector 211"/>
          <p:cNvCxnSpPr>
            <a:stCxn id="205" idx="0"/>
            <a:endCxn id="198" idx="4"/>
          </p:cNvCxnSpPr>
          <p:nvPr/>
        </p:nvCxnSpPr>
        <p:spPr>
          <a:xfrm flipV="1">
            <a:off x="7588934" y="3948011"/>
            <a:ext cx="287726" cy="325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06" idx="0"/>
            <a:endCxn id="205" idx="4"/>
          </p:cNvCxnSpPr>
          <p:nvPr/>
        </p:nvCxnSpPr>
        <p:spPr>
          <a:xfrm flipV="1">
            <a:off x="7556398" y="4630204"/>
            <a:ext cx="32536" cy="161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7" idx="4"/>
            <a:endCxn id="156" idx="0"/>
          </p:cNvCxnSpPr>
          <p:nvPr/>
        </p:nvCxnSpPr>
        <p:spPr>
          <a:xfrm>
            <a:off x="1715798" y="5174492"/>
            <a:ext cx="0" cy="195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1347374" y="6017790"/>
            <a:ext cx="575453" cy="3571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GW</a:t>
            </a:r>
            <a:endParaRPr lang="en-US" sz="1100" dirty="0"/>
          </a:p>
        </p:txBody>
      </p:sp>
      <p:sp>
        <p:nvSpPr>
          <p:cNvPr id="241" name="Oval 240"/>
          <p:cNvSpPr/>
          <p:nvPr/>
        </p:nvSpPr>
        <p:spPr>
          <a:xfrm>
            <a:off x="658325" y="6429736"/>
            <a:ext cx="575453" cy="3571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</a:t>
            </a:r>
            <a:endParaRPr lang="en-US" sz="1200" dirty="0"/>
          </a:p>
        </p:txBody>
      </p:sp>
      <p:cxnSp>
        <p:nvCxnSpPr>
          <p:cNvPr id="242" name="Straight Connector 241"/>
          <p:cNvCxnSpPr>
            <a:stCxn id="240" idx="0"/>
            <a:endCxn id="156" idx="4"/>
          </p:cNvCxnSpPr>
          <p:nvPr/>
        </p:nvCxnSpPr>
        <p:spPr>
          <a:xfrm flipV="1">
            <a:off x="1635101" y="5727044"/>
            <a:ext cx="80697" cy="290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41" idx="6"/>
            <a:endCxn id="240" idx="3"/>
          </p:cNvCxnSpPr>
          <p:nvPr/>
        </p:nvCxnSpPr>
        <p:spPr>
          <a:xfrm flipV="1">
            <a:off x="1233778" y="6322647"/>
            <a:ext cx="197869" cy="285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6539068" y="6429736"/>
            <a:ext cx="575453" cy="3571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</a:t>
            </a:r>
            <a:endParaRPr lang="en-US" sz="1200" dirty="0"/>
          </a:p>
        </p:txBody>
      </p:sp>
      <p:sp>
        <p:nvSpPr>
          <p:cNvPr id="251" name="Rectangle 250"/>
          <p:cNvSpPr/>
          <p:nvPr/>
        </p:nvSpPr>
        <p:spPr>
          <a:xfrm>
            <a:off x="53860" y="6165344"/>
            <a:ext cx="1048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192.168.0.5</a:t>
            </a:r>
          </a:p>
        </p:txBody>
      </p:sp>
      <p:sp>
        <p:nvSpPr>
          <p:cNvPr id="252" name="Oval 251"/>
          <p:cNvSpPr/>
          <p:nvPr/>
        </p:nvSpPr>
        <p:spPr>
          <a:xfrm>
            <a:off x="4520159" y="6017790"/>
            <a:ext cx="575453" cy="3571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GW</a:t>
            </a:r>
            <a:endParaRPr lang="en-US" sz="1100" dirty="0"/>
          </a:p>
        </p:txBody>
      </p:sp>
      <p:sp>
        <p:nvSpPr>
          <p:cNvPr id="253" name="Oval 252"/>
          <p:cNvSpPr/>
          <p:nvPr/>
        </p:nvSpPr>
        <p:spPr>
          <a:xfrm>
            <a:off x="3860314" y="6395621"/>
            <a:ext cx="575453" cy="3571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</a:t>
            </a:r>
            <a:endParaRPr lang="en-US" sz="1200" dirty="0"/>
          </a:p>
        </p:txBody>
      </p:sp>
      <p:cxnSp>
        <p:nvCxnSpPr>
          <p:cNvPr id="254" name="Straight Connector 253"/>
          <p:cNvCxnSpPr>
            <a:stCxn id="252" idx="0"/>
            <a:endCxn id="176" idx="4"/>
          </p:cNvCxnSpPr>
          <p:nvPr/>
        </p:nvCxnSpPr>
        <p:spPr>
          <a:xfrm flipH="1" flipV="1">
            <a:off x="4804310" y="5829118"/>
            <a:ext cx="3576" cy="18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53" idx="7"/>
            <a:endCxn id="252" idx="3"/>
          </p:cNvCxnSpPr>
          <p:nvPr/>
        </p:nvCxnSpPr>
        <p:spPr>
          <a:xfrm flipV="1">
            <a:off x="4351494" y="6322647"/>
            <a:ext cx="252938" cy="125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341470" y="5965485"/>
            <a:ext cx="575453" cy="3571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GW</a:t>
            </a:r>
            <a:endParaRPr lang="en-US" sz="1100" dirty="0"/>
          </a:p>
        </p:txBody>
      </p:sp>
      <p:sp>
        <p:nvSpPr>
          <p:cNvPr id="264" name="Rectangle 263"/>
          <p:cNvSpPr/>
          <p:nvPr/>
        </p:nvSpPr>
        <p:spPr>
          <a:xfrm>
            <a:off x="2756400" y="6427703"/>
            <a:ext cx="1048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192.168.0.6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5141325" y="471439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AD6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575315" y="475724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AD7</a:t>
            </a:r>
            <a:endParaRPr lang="en-US" sz="1400" dirty="0"/>
          </a:p>
        </p:txBody>
      </p:sp>
      <p:cxnSp>
        <p:nvCxnSpPr>
          <p:cNvPr id="268" name="Straight Connector 267"/>
          <p:cNvCxnSpPr>
            <a:stCxn id="263" idx="0"/>
            <a:endCxn id="169" idx="4"/>
          </p:cNvCxnSpPr>
          <p:nvPr/>
        </p:nvCxnSpPr>
        <p:spPr>
          <a:xfrm flipH="1" flipV="1">
            <a:off x="7626945" y="5718996"/>
            <a:ext cx="2252" cy="246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49" idx="7"/>
            <a:endCxn id="263" idx="3"/>
          </p:cNvCxnSpPr>
          <p:nvPr/>
        </p:nvCxnSpPr>
        <p:spPr>
          <a:xfrm flipV="1">
            <a:off x="7030248" y="6270342"/>
            <a:ext cx="395495" cy="21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6128837" y="6090220"/>
            <a:ext cx="1048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192.168.0.7</a:t>
            </a:r>
            <a:endParaRPr lang="en-US" sz="1400" dirty="0"/>
          </a:p>
        </p:txBody>
      </p:sp>
      <p:cxnSp>
        <p:nvCxnSpPr>
          <p:cNvPr id="275" name="Straight Connector 274"/>
          <p:cNvCxnSpPr>
            <a:stCxn id="169" idx="0"/>
            <a:endCxn id="206" idx="4"/>
          </p:cNvCxnSpPr>
          <p:nvPr/>
        </p:nvCxnSpPr>
        <p:spPr>
          <a:xfrm flipH="1" flipV="1">
            <a:off x="7556398" y="5149137"/>
            <a:ext cx="70547" cy="212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689717" y="1339355"/>
            <a:ext cx="1938063" cy="717023"/>
          </a:xfrm>
          <a:prstGeom prst="wedgeRoundRectCallout">
            <a:avLst>
              <a:gd name="adj1" fmla="val 57784"/>
              <a:gd name="adj2" fmla="val 1392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*We use one link now</a:t>
            </a:r>
          </a:p>
          <a:p>
            <a:r>
              <a:rPr lang="en-US" sz="1200" dirty="0"/>
              <a:t>It is possible to use multiple links</a:t>
            </a:r>
          </a:p>
        </p:txBody>
      </p:sp>
    </p:spTree>
    <p:extLst>
      <p:ext uri="{BB962C8B-B14F-4D97-AF65-F5344CB8AC3E}">
        <p14:creationId xmlns:p14="http://schemas.microsoft.com/office/powerpoint/2010/main" val="210897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Configuration file structure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Topology: TD1 contains 1 TDC AD (AD1) and 6 Non-TDC ADs (AD2-7)</a:t>
            </a:r>
            <a:endParaRPr kumimoji="1" lang="en-US" altLang="zh-TW" dirty="0" smtClean="0"/>
          </a:p>
          <a:p>
            <a:r>
              <a:rPr kumimoji="1" lang="en-US" altLang="zh-TW" dirty="0" smtClean="0"/>
              <a:t>Subfolder </a:t>
            </a:r>
            <a:r>
              <a:rPr kumimoji="1" lang="en-US" altLang="zh-TW" dirty="0" smtClean="0"/>
              <a:t>includes separate </a:t>
            </a:r>
            <a:r>
              <a:rPr kumimoji="1" lang="en-US" altLang="zh-TW" dirty="0" smtClean="0"/>
              <a:t>element folders</a:t>
            </a:r>
            <a:r>
              <a:rPr kumimoji="1" lang="en-US" altLang="zh-TW" dirty="0" smtClean="0"/>
              <a:t>, e.g., </a:t>
            </a:r>
            <a:r>
              <a:rPr kumimoji="1" lang="en-US" altLang="zh-TW" dirty="0" err="1" smtClean="0"/>
              <a:t>beaconserver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certserver</a:t>
            </a:r>
            <a:r>
              <a:rPr kumimoji="1" lang="en-US" altLang="zh-TW" dirty="0" smtClean="0"/>
              <a:t>, and </a:t>
            </a:r>
            <a:r>
              <a:rPr kumimoji="1" lang="en-US" altLang="zh-TW" dirty="0" err="1" smtClean="0"/>
              <a:t>pathserver</a:t>
            </a:r>
            <a:endParaRPr kumimoji="1" lang="en-US" altLang="zh-TW" dirty="0" smtClean="0"/>
          </a:p>
          <a:p>
            <a:r>
              <a:rPr kumimoji="1" lang="en-US" altLang="zh-TW" dirty="0" smtClean="0"/>
              <a:t>Check log </a:t>
            </a:r>
            <a:r>
              <a:rPr kumimoji="1" lang="en-US" altLang="zh-TW" dirty="0" smtClean="0"/>
              <a:t>subfolder for </a:t>
            </a:r>
            <a:r>
              <a:rPr kumimoji="1" lang="en-US" altLang="zh-TW" dirty="0" smtClean="0"/>
              <a:t>debugging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74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Components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 smtClean="0"/>
              <a:t>Common module or header:</a:t>
            </a:r>
          </a:p>
          <a:p>
            <a:pPr lvl="1"/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onfig.cc</a:t>
            </a:r>
            <a:r>
              <a:rPr kumimoji="1" lang="en-US" altLang="zh-TW" dirty="0" smtClean="0"/>
              <a:t>/.</a:t>
            </a:r>
            <a:r>
              <a:rPr kumimoji="1" lang="en-US" altLang="zh-TW" dirty="0" err="1" smtClean="0"/>
              <a:t>hh</a:t>
            </a:r>
            <a:r>
              <a:rPr kumimoji="1" lang="en-US" altLang="zh-TW" dirty="0" smtClean="0"/>
              <a:t>: Use to parse configuration file</a:t>
            </a:r>
          </a:p>
          <a:p>
            <a:pPr lvl="1"/>
            <a:r>
              <a:rPr kumimoji="1" lang="en-US" altLang="zh-TW" dirty="0" err="1" smtClean="0"/>
              <a:t>rot_parser.hh</a:t>
            </a:r>
            <a:r>
              <a:rPr kumimoji="1" lang="en-US" altLang="zh-TW" dirty="0" smtClean="0"/>
              <a:t>/.cc: Use to parse and verify ROT file</a:t>
            </a:r>
          </a:p>
          <a:p>
            <a:pPr lvl="1"/>
            <a:r>
              <a:rPr kumimoji="1" lang="en-US" altLang="zh-TW" dirty="0" err="1" smtClean="0"/>
              <a:t>topo_parser.hh</a:t>
            </a:r>
            <a:r>
              <a:rPr kumimoji="1" lang="en-US" altLang="zh-TW" dirty="0" smtClean="0"/>
              <a:t>/.cc: Use to parse Topology </a:t>
            </a:r>
          </a:p>
          <a:p>
            <a:pPr lvl="1"/>
            <a:r>
              <a:rPr kumimoji="1" lang="en-US" altLang="zh-TW" dirty="0" err="1" smtClean="0"/>
              <a:t>scioncryptolib.cc</a:t>
            </a:r>
            <a:r>
              <a:rPr kumimoji="1" lang="en-US" altLang="zh-TW" dirty="0" smtClean="0"/>
              <a:t>/.</a:t>
            </a:r>
            <a:r>
              <a:rPr kumimoji="1" lang="en-US" altLang="zh-TW" dirty="0" err="1" smtClean="0"/>
              <a:t>hh</a:t>
            </a:r>
            <a:r>
              <a:rPr kumimoji="1" lang="en-US" altLang="zh-TW" dirty="0" smtClean="0"/>
              <a:t>: Crypto function, </a:t>
            </a:r>
          </a:p>
          <a:p>
            <a:pPr lvl="1"/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cionprinter.hh</a:t>
            </a:r>
            <a:r>
              <a:rPr kumimoji="1" lang="en-US" altLang="zh-TW" dirty="0" smtClean="0"/>
              <a:t>/.cc: logging capability</a:t>
            </a:r>
          </a:p>
          <a:p>
            <a:pPr lvl="1"/>
            <a:r>
              <a:rPr kumimoji="1" lang="en-US" altLang="zh-TW" dirty="0" err="1" smtClean="0"/>
              <a:t>packetheader.hh</a:t>
            </a:r>
            <a:r>
              <a:rPr kumimoji="1" lang="en-US" altLang="zh-TW" dirty="0" smtClean="0"/>
              <a:t>/.cc: packet formats used in SCION, e.g., beacon, data, and all control packets we used between servers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Beacon server:</a:t>
            </a:r>
          </a:p>
          <a:p>
            <a:pPr lvl="1"/>
            <a:r>
              <a:rPr kumimoji="1" lang="en-US" altLang="zh-TW" dirty="0" err="1" smtClean="0"/>
              <a:t>scionbeacon.hh</a:t>
            </a:r>
            <a:r>
              <a:rPr kumimoji="1" lang="en-US" altLang="zh-TW" dirty="0" smtClean="0"/>
              <a:t>/.cc: PCB beacon construction/manipulation module</a:t>
            </a:r>
          </a:p>
          <a:p>
            <a:pPr lvl="1"/>
            <a:r>
              <a:rPr kumimoji="1" lang="en-US" altLang="zh-TW" dirty="0" err="1" smtClean="0"/>
              <a:t>scionbeaconserver.hh</a:t>
            </a:r>
            <a:r>
              <a:rPr kumimoji="1" lang="en-US" altLang="zh-TW" dirty="0" smtClean="0"/>
              <a:t>/.cc: beacon server implementation inside Non-TDC ADs</a:t>
            </a:r>
          </a:p>
          <a:p>
            <a:pPr lvl="1"/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cionbeaconserver_core.hh</a:t>
            </a:r>
            <a:r>
              <a:rPr kumimoji="1" lang="en-US" altLang="zh-TW" dirty="0" smtClean="0"/>
              <a:t>/.cc: beacon server implementation inside TDC core ADs</a:t>
            </a:r>
          </a:p>
        </p:txBody>
      </p:sp>
    </p:spTree>
    <p:extLst>
      <p:ext uri="{BB962C8B-B14F-4D97-AF65-F5344CB8AC3E}">
        <p14:creationId xmlns:p14="http://schemas.microsoft.com/office/powerpoint/2010/main" val="32146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Components (</a:t>
            </a:r>
            <a:r>
              <a:rPr kumimoji="1" lang="en-US" altLang="zh-TW" dirty="0" err="1" smtClean="0"/>
              <a:t>Con’t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Path Server:</a:t>
            </a:r>
          </a:p>
          <a:p>
            <a:pPr lvl="1"/>
            <a:r>
              <a:rPr kumimoji="1" lang="en-US" altLang="zh-TW" dirty="0" err="1"/>
              <a:t>scionpathinfo.hh</a:t>
            </a:r>
            <a:r>
              <a:rPr kumimoji="1" lang="en-US" altLang="zh-TW" dirty="0"/>
              <a:t>/.cc: structure to store path information</a:t>
            </a:r>
          </a:p>
          <a:p>
            <a:pPr lvl="1"/>
            <a:r>
              <a:rPr kumimoji="1" lang="en-US" altLang="zh-TW" dirty="0" err="1"/>
              <a:t>scionpathserver_core.hh</a:t>
            </a:r>
            <a:r>
              <a:rPr kumimoji="1" lang="en-US" altLang="zh-TW" dirty="0"/>
              <a:t>/.cc: path server in TDC</a:t>
            </a:r>
          </a:p>
          <a:p>
            <a:pPr lvl="1"/>
            <a:r>
              <a:rPr kumimoji="1" lang="en-US" altLang="zh-TW" dirty="0" err="1"/>
              <a:t>scionpathserver.hh</a:t>
            </a:r>
            <a:r>
              <a:rPr kumimoji="1" lang="en-US" altLang="zh-TW" dirty="0"/>
              <a:t>/.cc: path server in Non-TDC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Certification </a:t>
            </a:r>
            <a:r>
              <a:rPr kumimoji="1" lang="en-US" altLang="zh-TW" dirty="0"/>
              <a:t>Server:</a:t>
            </a:r>
          </a:p>
          <a:p>
            <a:pPr lvl="1"/>
            <a:r>
              <a:rPr kumimoji="1" lang="en-US" altLang="zh-TW" dirty="0" err="1"/>
              <a:t>scioncertserver_core.hh</a:t>
            </a:r>
            <a:r>
              <a:rPr kumimoji="1" lang="en-US" altLang="zh-TW" dirty="0"/>
              <a:t>/.cc: cert server in TDC</a:t>
            </a:r>
          </a:p>
          <a:p>
            <a:pPr lvl="1"/>
            <a:r>
              <a:rPr kumimoji="1" lang="en-US" altLang="zh-TW" dirty="0" err="1"/>
              <a:t>scioncertserver.hh</a:t>
            </a:r>
            <a:r>
              <a:rPr kumimoji="1" lang="en-US" altLang="zh-TW" dirty="0"/>
              <a:t>/.cc: cert server in Non-TDC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Switch:</a:t>
            </a:r>
          </a:p>
          <a:p>
            <a:pPr lvl="1"/>
            <a:r>
              <a:rPr kumimoji="1" lang="en-US" altLang="zh-TW" dirty="0" err="1" smtClean="0"/>
              <a:t>scionswitch.cc</a:t>
            </a:r>
            <a:r>
              <a:rPr kumimoji="1" lang="en-US" altLang="zh-TW" dirty="0" smtClean="0"/>
              <a:t>/.</a:t>
            </a:r>
            <a:r>
              <a:rPr kumimoji="1" lang="en-US" altLang="zh-TW" dirty="0" err="1" smtClean="0"/>
              <a:t>hh</a:t>
            </a:r>
            <a:r>
              <a:rPr kumimoji="1" lang="en-US" altLang="zh-TW" dirty="0" smtClean="0"/>
              <a:t>: switch in each AD</a:t>
            </a:r>
          </a:p>
          <a:p>
            <a:pPr lvl="1"/>
            <a:r>
              <a:rPr kumimoji="1" lang="en-US" altLang="zh-TW" dirty="0" smtClean="0"/>
              <a:t>The major purpose for </a:t>
            </a:r>
            <a:r>
              <a:rPr kumimoji="1" lang="en-US" altLang="zh-TW" dirty="0" err="1" smtClean="0"/>
              <a:t>scionswitch</a:t>
            </a:r>
            <a:r>
              <a:rPr kumimoji="1" lang="en-US" altLang="zh-TW" dirty="0" smtClean="0"/>
              <a:t> is connecting all elements inside an AD domain (simulate intra AD connection)</a:t>
            </a:r>
          </a:p>
          <a:p>
            <a:pPr lvl="1"/>
            <a:r>
              <a:rPr kumimoji="1" lang="en-US" altLang="zh-TW" dirty="0" smtClean="0"/>
              <a:t>All elements use port 0 to connect with </a:t>
            </a:r>
            <a:r>
              <a:rPr kumimoji="1" lang="en-US" altLang="zh-TW" dirty="0" err="1" smtClean="0"/>
              <a:t>scionswitch</a:t>
            </a:r>
            <a:r>
              <a:rPr kumimoji="1" lang="en-US" altLang="zh-TW" dirty="0" smtClean="0"/>
              <a:t> inside an AD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48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Components (</a:t>
            </a:r>
            <a:r>
              <a:rPr kumimoji="1" lang="en-US" altLang="zh-TW" dirty="0" err="1" smtClean="0"/>
              <a:t>Con’t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Gateway:</a:t>
            </a:r>
          </a:p>
          <a:p>
            <a:pPr lvl="1"/>
            <a:r>
              <a:rPr kumimoji="1" lang="en-US" altLang="zh-TW" dirty="0" err="1" smtClean="0"/>
              <a:t>sciongateway.cc</a:t>
            </a:r>
            <a:r>
              <a:rPr kumimoji="1" lang="en-US" altLang="zh-TW" dirty="0" smtClean="0"/>
              <a:t>/.</a:t>
            </a:r>
            <a:r>
              <a:rPr kumimoji="1" lang="en-US" altLang="zh-TW" dirty="0" err="1" smtClean="0"/>
              <a:t>hh</a:t>
            </a:r>
            <a:r>
              <a:rPr kumimoji="1" lang="en-US" altLang="zh-TW" dirty="0" smtClean="0"/>
              <a:t>: gateway implementation</a:t>
            </a:r>
          </a:p>
          <a:p>
            <a:pPr lvl="1"/>
            <a:r>
              <a:rPr kumimoji="1" lang="en-US" altLang="zh-TW" dirty="0" err="1" smtClean="0"/>
              <a:t>scionipencap.cc</a:t>
            </a:r>
            <a:r>
              <a:rPr kumimoji="1" lang="en-US" altLang="zh-TW" dirty="0" smtClean="0"/>
              <a:t>/.</a:t>
            </a:r>
            <a:r>
              <a:rPr kumimoji="1" lang="en-US" altLang="zh-TW" dirty="0" err="1" smtClean="0"/>
              <a:t>hh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and </a:t>
            </a:r>
            <a:r>
              <a:rPr kumimoji="1" lang="en-US" altLang="zh-TW" dirty="0" err="1" smtClean="0"/>
              <a:t>scionipdecap.cc</a:t>
            </a:r>
            <a:r>
              <a:rPr kumimoji="1" lang="en-US" altLang="zh-TW" dirty="0" smtClean="0"/>
              <a:t>/.</a:t>
            </a:r>
            <a:r>
              <a:rPr kumimoji="1" lang="en-US" altLang="zh-TW" dirty="0" err="1" smtClean="0"/>
              <a:t>hh</a:t>
            </a:r>
            <a:r>
              <a:rPr kumimoji="1" lang="en-US" altLang="zh-TW" dirty="0" smtClean="0"/>
              <a:t>: implementation for IP packet encapsulation/</a:t>
            </a:r>
            <a:r>
              <a:rPr kumimoji="1" lang="en-US" altLang="zh-TW" dirty="0" err="1" smtClean="0"/>
              <a:t>decapsulation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scion.clib</a:t>
            </a:r>
            <a:r>
              <a:rPr kumimoji="1" lang="en-US" altLang="zh-TW" dirty="0" smtClean="0"/>
              <a:t>: how gateway element constructs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Router: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scionrouter.cc</a:t>
            </a:r>
            <a:r>
              <a:rPr kumimoji="1" lang="en-US" altLang="zh-TW" dirty="0" smtClean="0"/>
              <a:t>/.</a:t>
            </a:r>
            <a:r>
              <a:rPr kumimoji="1" lang="en-US" altLang="zh-TW" dirty="0" err="1" smtClean="0"/>
              <a:t>hh</a:t>
            </a:r>
            <a:r>
              <a:rPr kumimoji="1" lang="en-US" altLang="zh-TW" dirty="0" smtClean="0"/>
              <a:t>: SCION router implementation</a:t>
            </a:r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9345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SCION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Switch: a </a:t>
            </a:r>
            <a:r>
              <a:rPr lang="en-US" dirty="0"/>
              <a:t>temporary </a:t>
            </a:r>
            <a:r>
              <a:rPr lang="en-US" dirty="0" smtClean="0"/>
              <a:t>element that </a:t>
            </a:r>
            <a:r>
              <a:rPr lang="en-US" dirty="0"/>
              <a:t>connects all the SCION servers and Edge </a:t>
            </a:r>
            <a:r>
              <a:rPr lang="en-US" dirty="0" smtClean="0"/>
              <a:t>Routers.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 smtClean="0"/>
              <a:t>routing protocol </a:t>
            </a:r>
            <a:r>
              <a:rPr lang="en-US" dirty="0"/>
              <a:t>that will be later replaced with real </a:t>
            </a:r>
            <a:r>
              <a:rPr lang="en-US" dirty="0" smtClean="0"/>
              <a:t>intra domain routing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the SCION </a:t>
            </a:r>
            <a:r>
              <a:rPr lang="en-US" dirty="0" smtClean="0"/>
              <a:t>related servers </a:t>
            </a:r>
            <a:r>
              <a:rPr lang="en-US" dirty="0"/>
              <a:t>and routers are directly connected with the switch in each AD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97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2068</Words>
  <Application>Microsoft Macintosh PowerPoint</Application>
  <PresentationFormat>如螢幕大小 (4:3)</PresentationFormat>
  <Paragraphs>456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SCION Click Module</vt:lpstr>
      <vt:lpstr>Structure of SCION Click Module</vt:lpstr>
      <vt:lpstr>Testbed.click </vt:lpstr>
      <vt:lpstr>Topology (testbed.click)</vt:lpstr>
      <vt:lpstr>Configuration file structure</vt:lpstr>
      <vt:lpstr>Components</vt:lpstr>
      <vt:lpstr>Components (Con’t)</vt:lpstr>
      <vt:lpstr>Components (Con’t)</vt:lpstr>
      <vt:lpstr>Why we need SCION SWITCH</vt:lpstr>
      <vt:lpstr>ROT File Format</vt:lpstr>
      <vt:lpstr>SCION Click Element Behavior</vt:lpstr>
      <vt:lpstr>Click Component Description</vt:lpstr>
      <vt:lpstr>SCION CS (TDC)</vt:lpstr>
      <vt:lpstr>SCION CS (Non TDC)</vt:lpstr>
      <vt:lpstr>SCION BS (TDC)</vt:lpstr>
      <vt:lpstr>SCION BS (Non TDC)</vt:lpstr>
      <vt:lpstr>SCION BS (Non TDC)</vt:lpstr>
      <vt:lpstr>SCION BEACON SERVER (Non TDC)</vt:lpstr>
      <vt:lpstr>SCION PS (TDC)</vt:lpstr>
      <vt:lpstr>SCION PS (Non TDC)</vt:lpstr>
      <vt:lpstr>SCION SWITCH</vt:lpstr>
      <vt:lpstr>SCION Gateway (Delegate for endhosts)</vt:lpstr>
      <vt:lpstr>SCION Gateway (Delegate for endhosts)</vt:lpstr>
      <vt:lpstr>SCION ROUTER</vt:lpstr>
      <vt:lpstr>Integration Plan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SCION Click Module</dc:title>
  <dc:creator>Yueh-Hsun Lin</dc:creator>
  <cp:lastModifiedBy>Yueh-Hsun Lin</cp:lastModifiedBy>
  <cp:revision>244</cp:revision>
  <dcterms:created xsi:type="dcterms:W3CDTF">2013-10-17T14:29:52Z</dcterms:created>
  <dcterms:modified xsi:type="dcterms:W3CDTF">2013-10-24T12:53:22Z</dcterms:modified>
</cp:coreProperties>
</file>