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58" r:id="rId4"/>
    <p:sldId id="259" r:id="rId5"/>
    <p:sldId id="260" r:id="rId6"/>
    <p:sldId id="277" r:id="rId7"/>
    <p:sldId id="280" r:id="rId8"/>
    <p:sldId id="257" r:id="rId9"/>
    <p:sldId id="279" r:id="rId10"/>
    <p:sldId id="262" r:id="rId11"/>
    <p:sldId id="261" r:id="rId12"/>
    <p:sldId id="263" r:id="rId13"/>
    <p:sldId id="264" r:id="rId14"/>
    <p:sldId id="265" r:id="rId15"/>
    <p:sldId id="272" r:id="rId16"/>
    <p:sldId id="274" r:id="rId17"/>
    <p:sldId id="281" r:id="rId18"/>
    <p:sldId id="282" r:id="rId19"/>
    <p:sldId id="285" r:id="rId20"/>
    <p:sldId id="283" r:id="rId21"/>
    <p:sldId id="275" r:id="rId22"/>
    <p:sldId id="286" r:id="rId23"/>
    <p:sldId id="287" r:id="rId24"/>
    <p:sldId id="288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1872" autoAdjust="0"/>
  </p:normalViewPr>
  <p:slideViewPr>
    <p:cSldViewPr snapToGrid="0">
      <p:cViewPr varScale="1">
        <p:scale>
          <a:sx n="112" d="100"/>
          <a:sy n="112" d="100"/>
        </p:scale>
        <p:origin x="-39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1BF5D-F260-4F57-98C9-CE568B00571F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472B-8D3A-48ED-8432-73E9B831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</a:t>
            </a:r>
            <a:r>
              <a:rPr lang="en-US" baseline="0" dirty="0" smtClean="0"/>
              <a:t> use the name in the slides. Afterwards, we could decide whether to use better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472B-8D3A-48ED-8432-73E9B8316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other suggestions?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472B-8D3A-48ED-8432-73E9B8316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the LPS is cut</a:t>
            </a:r>
            <a:r>
              <a:rPr lang="en-US" baseline="0" dirty="0" smtClean="0"/>
              <a:t> off?</a:t>
            </a:r>
          </a:p>
          <a:p>
            <a:r>
              <a:rPr lang="en-US" baseline="0" dirty="0" smtClean="0"/>
              <a:t>Is path revocation really important? We have multiple paths at the same time. Are we robust enough if multiple connection is enabled?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472B-8D3A-48ED-8432-73E9B83165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, how to build this capability is not very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472B-8D3A-48ED-8432-73E9B83165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656A-3CB3-4E05-AD1B-4D2ED59ED808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1146-7181-4CFA-97AE-A38CA5B0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SCION Path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1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72197" y="256354"/>
            <a:ext cx="4991286" cy="2902964"/>
            <a:chOff x="1097280" y="91440"/>
            <a:chExt cx="7955280" cy="3657599"/>
          </a:xfrm>
        </p:grpSpPr>
        <p:sp>
          <p:nvSpPr>
            <p:cNvPr id="4" name="Freeform 3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31839" y="1717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884911" y="1777617"/>
              <a:ext cx="914400" cy="4572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5045" y="3889241"/>
            <a:ext cx="3686593" cy="2329920"/>
            <a:chOff x="2468880" y="4111920"/>
            <a:chExt cx="5577840" cy="3383280"/>
          </a:xfrm>
        </p:grpSpPr>
        <p:sp>
          <p:nvSpPr>
            <p:cNvPr id="5" name="Freeform 4"/>
            <p:cNvSpPr/>
            <p:nvPr/>
          </p:nvSpPr>
          <p:spPr>
            <a:xfrm>
              <a:off x="2468880" y="4111920"/>
              <a:ext cx="5577840" cy="3383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862880" y="411480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4720" y="694944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126480" y="67665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659920" y="5659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91440" y="47455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648239" y="5477039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dirty="0"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L</a:t>
              </a:r>
              <a:r>
                <a:rPr lang="en-US" sz="1800" b="0" i="0" u="none" strike="noStrike" kern="1200" dirty="0" smtClean="0">
                  <a:ln>
                    <a:noFill/>
                  </a:ln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  <a:endPara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836960" y="66657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47830" y="115580"/>
            <a:ext cx="4991286" cy="2902964"/>
            <a:chOff x="1097280" y="91440"/>
            <a:chExt cx="7955280" cy="3657599"/>
          </a:xfrm>
        </p:grpSpPr>
        <p:sp>
          <p:nvSpPr>
            <p:cNvPr id="28" name="Freeform 27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938582" y="2462942"/>
              <a:ext cx="914400" cy="4572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107039" y="17236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4811938" y="1126194"/>
            <a:ext cx="604360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In-PF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544484" y="968767"/>
            <a:ext cx="604360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In-PF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646127" y="276009"/>
            <a:ext cx="0" cy="610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735868" y="1601126"/>
            <a:ext cx="841457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Out-PF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7448463" y="1430994"/>
            <a:ext cx="841457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Out-PF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774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Registration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88480" y="782009"/>
            <a:ext cx="5303520" cy="5339204"/>
            <a:chOff x="1097280" y="91440"/>
            <a:chExt cx="7955280" cy="7403760"/>
          </a:xfrm>
        </p:grpSpPr>
        <p:sp>
          <p:nvSpPr>
            <p:cNvPr id="4" name="Freeform 3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468880" y="4111920"/>
              <a:ext cx="5577840" cy="3383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862880" y="411480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4720" y="694944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126480" y="67665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31839" y="1717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07039" y="17236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659920" y="5659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91440" y="47455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648239" y="5477039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dirty="0">
                  <a:latin typeface="Liberation Sans" pitchFamily="18"/>
                  <a:ea typeface="Droid Sans Fallback" pitchFamily="2"/>
                  <a:cs typeface="Lohit Hindi" pitchFamily="2"/>
                </a:rPr>
                <a:t>L</a:t>
              </a:r>
              <a:r>
                <a:rPr lang="en-US" sz="18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5248080" y="3749040"/>
              <a:ext cx="0" cy="36288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5394960" y="4608000"/>
              <a:ext cx="640080" cy="100584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 flipV="1">
              <a:off x="5303520" y="2194560"/>
              <a:ext cx="822960" cy="10972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 flipH="1" flipV="1">
              <a:off x="4663440" y="5669279"/>
              <a:ext cx="914400" cy="18288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82805" y="5217924"/>
              <a:ext cx="881640" cy="279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UP_PATH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8486" y="4808879"/>
              <a:ext cx="1000440" cy="279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PATH_REG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36960" y="66657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67640" y="174632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At the end of path construction process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BS initiates path registration</a:t>
            </a:r>
          </a:p>
          <a:p>
            <a:pPr lvl="2"/>
            <a:r>
              <a:rPr lang="en-US" dirty="0" smtClean="0"/>
              <a:t>After path selection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Register UP PATH to </a:t>
            </a:r>
            <a:r>
              <a:rPr lang="en-US" dirty="0"/>
              <a:t>L</a:t>
            </a:r>
            <a:r>
              <a:rPr lang="en-US" dirty="0" smtClean="0"/>
              <a:t>PS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Register DOWN PATH to </a:t>
            </a:r>
            <a:r>
              <a:rPr lang="en-US" dirty="0" err="1" smtClean="0"/>
              <a:t>cPS</a:t>
            </a:r>
            <a:endParaRPr lang="en-US" dirty="0" smtClean="0"/>
          </a:p>
          <a:p>
            <a:pPr lvl="2"/>
            <a:r>
              <a:rPr lang="en-US" dirty="0" smtClean="0"/>
              <a:t>Choice 1: Using the “UP Path”</a:t>
            </a:r>
          </a:p>
          <a:p>
            <a:pPr lvl="2"/>
            <a:r>
              <a:rPr lang="en-US" dirty="0" smtClean="0"/>
              <a:t>Choice 2: Using assigned static paths in case of congestions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Path Query: Queries for Local Paths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4537" cy="4351338"/>
          </a:xfrm>
        </p:spPr>
        <p:txBody>
          <a:bodyPr/>
          <a:lstStyle/>
          <a:p>
            <a:r>
              <a:rPr lang="en-US" dirty="0" smtClean="0"/>
              <a:t>Query local path</a:t>
            </a:r>
          </a:p>
          <a:p>
            <a:endParaRPr lang="en-US" dirty="0" smtClean="0"/>
          </a:p>
          <a:p>
            <a:r>
              <a:rPr lang="en-US" dirty="0" smtClean="0"/>
              <a:t>UP PATH directly returned by </a:t>
            </a:r>
            <a:r>
              <a:rPr lang="en-US" dirty="0"/>
              <a:t>L</a:t>
            </a:r>
            <a:r>
              <a:rPr lang="en-US" dirty="0" smtClean="0"/>
              <a:t>PS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PS initiates a recursive query for DOWN PATH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PS could cache DOWN PATH and directly reply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24546" y="700134"/>
            <a:ext cx="4313292" cy="5476829"/>
            <a:chOff x="1097280" y="91440"/>
            <a:chExt cx="7955280" cy="7403760"/>
          </a:xfrm>
        </p:grpSpPr>
        <p:sp>
          <p:nvSpPr>
            <p:cNvPr id="5" name="Freeform 4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468880" y="4111920"/>
              <a:ext cx="5577840" cy="3383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862880" y="411480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694944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26480" y="67665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931839" y="1717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107039" y="17236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659920" y="5659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391440" y="47455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648239" y="5477039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dirty="0" smtClean="0">
                  <a:latin typeface="Liberation Sans" pitchFamily="18"/>
                  <a:ea typeface="Droid Sans Fallback" pitchFamily="2"/>
                  <a:cs typeface="Lohit Hindi" pitchFamily="2"/>
                </a:rPr>
                <a:t>L</a:t>
              </a:r>
              <a:r>
                <a:rPr lang="en-US" sz="18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5248080" y="3749040"/>
              <a:ext cx="0" cy="36288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 flipH="1">
              <a:off x="4389120" y="4608000"/>
              <a:ext cx="1005840" cy="78696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 flipV="1">
              <a:off x="5303520" y="2194560"/>
              <a:ext cx="822960" cy="10972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 flipV="1">
              <a:off x="5438160" y="2194560"/>
              <a:ext cx="822960" cy="10972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5356080" y="3749040"/>
              <a:ext cx="0" cy="36288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 flipH="1">
              <a:off x="4487760" y="4644000"/>
              <a:ext cx="1005840" cy="78696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6496" y="2494316"/>
              <a:ext cx="2061034" cy="39706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DOWN PATH</a:t>
              </a: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846320" y="667511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  <p:sp>
          <p:nvSpPr>
            <p:cNvPr id="29" name="Straight Connector 28"/>
            <p:cNvSpPr/>
            <p:nvPr/>
          </p:nvSpPr>
          <p:spPr>
            <a:xfrm flipH="1" flipV="1">
              <a:off x="4297680" y="6035040"/>
              <a:ext cx="457199" cy="6400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4408559" y="6015600"/>
              <a:ext cx="457201" cy="6400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2304" y="6172142"/>
              <a:ext cx="2240506" cy="39706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PATH_QUERY</a:t>
              </a: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39850" y="6096501"/>
              <a:ext cx="1635711" cy="39706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UP_PATH</a:t>
              </a: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610143" y="4107557"/>
            <a:ext cx="1214785" cy="293721"/>
          </a:xfrm>
          <a:prstGeom prst="rect">
            <a:avLst/>
          </a:prstGeom>
          <a:noFill/>
          <a:ln>
            <a:noFill/>
          </a:ln>
        </p:spPr>
        <p:txBody>
          <a:bodyPr vert="horz" wrap="none" lIns="99000" tIns="54000" rIns="99000" bIns="54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PATH_QUERY</a:t>
            </a:r>
            <a:endParaRPr lang="en-US" sz="12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3351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12" y="40152"/>
            <a:ext cx="10515600" cy="1325563"/>
          </a:xfrm>
        </p:spPr>
        <p:txBody>
          <a:bodyPr/>
          <a:lstStyle/>
          <a:p>
            <a:r>
              <a:rPr lang="en-US" dirty="0"/>
              <a:t>Path Query: Queries for </a:t>
            </a:r>
            <a:r>
              <a:rPr lang="en-US" dirty="0" smtClean="0"/>
              <a:t>Remote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08" y="3811647"/>
            <a:ext cx="6567621" cy="28974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LPS initiates recursive query for remote DOWN path</a:t>
            </a:r>
          </a:p>
          <a:p>
            <a:r>
              <a:rPr lang="en-US" dirty="0" smtClean="0"/>
              <a:t>Both </a:t>
            </a:r>
            <a:r>
              <a:rPr lang="en-US" dirty="0"/>
              <a:t>P</a:t>
            </a:r>
            <a:r>
              <a:rPr lang="en-US" dirty="0" smtClean="0"/>
              <a:t>F and </a:t>
            </a:r>
            <a:r>
              <a:rPr lang="en-US" dirty="0"/>
              <a:t>L</a:t>
            </a:r>
            <a:r>
              <a:rPr lang="en-US" dirty="0" smtClean="0"/>
              <a:t>PS could cache remote path and directly reply with it</a:t>
            </a:r>
          </a:p>
          <a:p>
            <a:r>
              <a:rPr lang="en-US" dirty="0" err="1" smtClean="0"/>
              <a:t>cPS</a:t>
            </a:r>
            <a:r>
              <a:rPr lang="en-US" dirty="0" smtClean="0"/>
              <a:t> only answers remote PATH Queries from in-PF (enforce policy like rate-limiting)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36044" y="968916"/>
            <a:ext cx="9098266" cy="5689861"/>
            <a:chOff x="5196468" y="676215"/>
            <a:chExt cx="9171943" cy="5612260"/>
          </a:xfrm>
        </p:grpSpPr>
        <p:sp>
          <p:nvSpPr>
            <p:cNvPr id="5" name="Freeform 4"/>
            <p:cNvSpPr/>
            <p:nvPr/>
          </p:nvSpPr>
          <p:spPr>
            <a:xfrm>
              <a:off x="5196468" y="811646"/>
              <a:ext cx="4313292" cy="260339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940139" y="3785740"/>
              <a:ext cx="3024262" cy="25027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95067" y="840407"/>
              <a:ext cx="496951" cy="353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6237607" y="3043814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229169" y="3179097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8319886" y="2908531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238148" y="3787871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485498" y="5884757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923262" y="5749474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296704" y="1289397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152" y="2014812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488452" y="2019073"/>
              <a:ext cx="920050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dirty="0" smtClean="0">
                  <a:latin typeface="Liberation Sans" pitchFamily="18"/>
                  <a:ea typeface="Droid Sans Fallback" pitchFamily="2"/>
                  <a:cs typeface="Lohit Hindi" pitchFamily="2"/>
                </a:rPr>
                <a:t>Out-PF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670297" y="4930852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66921" y="4254437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579578" y="4795568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lPS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7447000" y="3517305"/>
              <a:ext cx="0" cy="26843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 flipH="1">
              <a:off x="6981278" y="4152709"/>
              <a:ext cx="545359" cy="582143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 flipV="1">
              <a:off x="7477059" y="2367400"/>
              <a:ext cx="446203" cy="811697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35676" y="4322375"/>
              <a:ext cx="1224622" cy="28971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PATH_QUERY</a:t>
              </a: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 flipV="1">
              <a:off x="7550060" y="2367400"/>
              <a:ext cx="446203" cy="811697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7505557" y="3517305"/>
              <a:ext cx="0" cy="26843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 flipH="1">
              <a:off x="7034760" y="4179339"/>
              <a:ext cx="545359" cy="582143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86529" y="2655283"/>
              <a:ext cx="1327703" cy="28971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PATH_QUERY</a:t>
              </a: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229169" y="5681831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  <p:sp>
          <p:nvSpPr>
            <p:cNvPr id="29" name="Straight Connector 28"/>
            <p:cNvSpPr/>
            <p:nvPr/>
          </p:nvSpPr>
          <p:spPr>
            <a:xfrm flipH="1" flipV="1">
              <a:off x="6931700" y="5208342"/>
              <a:ext cx="247890" cy="47349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6991818" y="5193961"/>
              <a:ext cx="247891" cy="47349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80500" y="5351179"/>
              <a:ext cx="1126526" cy="28971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DOWN PATH</a:t>
              </a: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55119" y="676215"/>
              <a:ext cx="4313292" cy="260339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653718" y="704976"/>
              <a:ext cx="496951" cy="353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1096258" y="2908383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2087820" y="3043666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178537" y="2773100"/>
              <a:ext cx="446203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2155355" y="1153966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10929969" y="1345440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2771372" y="1883642"/>
              <a:ext cx="495781" cy="3382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5" name="Straight Connector 54"/>
            <p:cNvSpPr/>
            <p:nvPr/>
          </p:nvSpPr>
          <p:spPr>
            <a:xfrm flipH="1">
              <a:off x="8446799" y="2013722"/>
              <a:ext cx="2909654" cy="91882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6" name="Straight Connector 55"/>
            <p:cNvSpPr/>
            <p:nvPr/>
          </p:nvSpPr>
          <p:spPr>
            <a:xfrm flipV="1">
              <a:off x="8408502" y="2106509"/>
              <a:ext cx="2934406" cy="107607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980902" y="1753593"/>
              <a:ext cx="201553" cy="28971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6777134" y="2184173"/>
            <a:ext cx="695138" cy="3428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In-PF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3" name="Straight Connector 52"/>
          <p:cNvSpPr/>
          <p:nvPr/>
        </p:nvSpPr>
        <p:spPr>
          <a:xfrm flipH="1" flipV="1">
            <a:off x="7472272" y="2304758"/>
            <a:ext cx="698846" cy="6720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  <a:head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4" name="Straight Connector 53"/>
          <p:cNvSpPr/>
          <p:nvPr/>
        </p:nvSpPr>
        <p:spPr>
          <a:xfrm>
            <a:off x="7458833" y="2385390"/>
            <a:ext cx="685405" cy="6719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  <a:head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2948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it means?</a:t>
            </a:r>
          </a:p>
          <a:p>
            <a:pPr lvl="1"/>
            <a:r>
              <a:rPr lang="en-US" dirty="0" smtClean="0"/>
              <a:t>Revoke DOWN paths from </a:t>
            </a:r>
            <a:r>
              <a:rPr lang="en-US" dirty="0"/>
              <a:t>C</a:t>
            </a:r>
            <a:r>
              <a:rPr lang="en-US" dirty="0" smtClean="0"/>
              <a:t>PS</a:t>
            </a:r>
          </a:p>
          <a:p>
            <a:pPr lvl="1"/>
            <a:r>
              <a:rPr lang="en-US" dirty="0" smtClean="0"/>
              <a:t>Revoke UP paths from LPS</a:t>
            </a:r>
          </a:p>
          <a:p>
            <a:r>
              <a:rPr lang="en-US" dirty="0" smtClean="0"/>
              <a:t>Who initiates path revocation?</a:t>
            </a:r>
          </a:p>
          <a:p>
            <a:pPr lvl="1"/>
            <a:r>
              <a:rPr lang="en-US" dirty="0" smtClean="0"/>
              <a:t>LPS of the Owner AD of the path</a:t>
            </a:r>
          </a:p>
          <a:p>
            <a:pPr lvl="1"/>
            <a:r>
              <a:rPr lang="en-US" dirty="0" smtClean="0"/>
              <a:t>How LPS is informed about the failure of the path is out-of-scope</a:t>
            </a:r>
          </a:p>
          <a:p>
            <a:r>
              <a:rPr lang="en-US" dirty="0"/>
              <a:t>Reasons for path revocation</a:t>
            </a:r>
          </a:p>
          <a:p>
            <a:pPr lvl="1"/>
            <a:r>
              <a:rPr lang="en-US" dirty="0"/>
              <a:t>misconfiguration</a:t>
            </a:r>
          </a:p>
          <a:p>
            <a:pPr lvl="1"/>
            <a:r>
              <a:rPr lang="en-US" dirty="0"/>
              <a:t>configuration changes (add/remove </a:t>
            </a:r>
            <a:r>
              <a:rPr lang="en-US" dirty="0" err="1"/>
              <a:t>iface</a:t>
            </a:r>
            <a:r>
              <a:rPr lang="en-US" dirty="0"/>
              <a:t>, new keys, ...) </a:t>
            </a:r>
          </a:p>
          <a:p>
            <a:pPr lvl="1"/>
            <a:r>
              <a:rPr lang="en-US" dirty="0"/>
              <a:t>to avoid "bad" (malicious/faulty/too expensive...) AD </a:t>
            </a:r>
          </a:p>
          <a:p>
            <a:pPr lvl="1"/>
            <a:r>
              <a:rPr lang="en-US" dirty="0"/>
              <a:t>to avoid "bad" </a:t>
            </a:r>
            <a:r>
              <a:rPr lang="en-US" dirty="0" smtClean="0"/>
              <a:t>interface (</a:t>
            </a:r>
            <a:r>
              <a:rPr lang="en-US" dirty="0"/>
              <a:t>malicious/faulty/too </a:t>
            </a:r>
            <a:r>
              <a:rPr lang="en-US" dirty="0" smtClean="0"/>
              <a:t>expensive) edge routers</a:t>
            </a:r>
          </a:p>
          <a:p>
            <a:r>
              <a:rPr lang="en-US" dirty="0" smtClean="0"/>
              <a:t>Desired effects</a:t>
            </a:r>
          </a:p>
          <a:p>
            <a:pPr lvl="1"/>
            <a:r>
              <a:rPr lang="en-US" dirty="0" smtClean="0"/>
              <a:t>Revoked paths are guaranteed not to be distributed any more</a:t>
            </a:r>
          </a:p>
          <a:p>
            <a:pPr lvl="1"/>
            <a:r>
              <a:rPr lang="en-US" dirty="0" smtClean="0"/>
              <a:t>Caveat: Cached paths may still be used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1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91586" y="278779"/>
            <a:ext cx="6487780" cy="6168205"/>
            <a:chOff x="608113" y="211872"/>
            <a:chExt cx="6487780" cy="6168205"/>
          </a:xfrm>
        </p:grpSpPr>
        <p:sp>
          <p:nvSpPr>
            <p:cNvPr id="4" name="Freeform 3"/>
            <p:cNvSpPr/>
            <p:nvPr/>
          </p:nvSpPr>
          <p:spPr>
            <a:xfrm>
              <a:off x="608113" y="211872"/>
              <a:ext cx="6487780" cy="29320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726696" y="3561406"/>
              <a:ext cx="4548903" cy="28186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2625" y="244264"/>
              <a:ext cx="747483" cy="39769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2174129" y="2725821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665573" y="2878182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06161" y="2573460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679078" y="3563805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546990" y="5925395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09583" y="5773034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67155" y="749933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4253" y="1566922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693728" y="1571720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329089" y="4851072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dirty="0" smtClean="0">
                  <a:latin typeface="Liberation Sans" pitchFamily="18"/>
                  <a:ea typeface="Droid Sans Fallback" pitchFamily="2"/>
                  <a:cs typeface="Lohit Hindi" pitchFamily="2"/>
                </a:rPr>
                <a:t>LPS</a:t>
              </a:r>
              <a:endParaRPr lang="en-US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25666" y="4089269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688500" y="4698711"/>
              <a:ext cx="745722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3993220" y="3259084"/>
              <a:ext cx="0" cy="302322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4113005" y="3974700"/>
              <a:ext cx="580722" cy="876372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 flipV="1">
              <a:off x="4038433" y="1964019"/>
              <a:ext cx="671150" cy="914163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657939" y="5689056"/>
              <a:ext cx="671150" cy="380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52735" y="4336505"/>
              <a:ext cx="960142" cy="2860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dirty="0" smtClean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PATH_RVK</a:t>
              </a: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84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UP/DOWN paths will be cached</a:t>
            </a:r>
          </a:p>
          <a:p>
            <a:r>
              <a:rPr lang="en-US" dirty="0" smtClean="0"/>
              <a:t>Where?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PS will cache both UP/DOWN local/remote paths</a:t>
            </a:r>
          </a:p>
          <a:p>
            <a:pPr lvl="1"/>
            <a:r>
              <a:rPr lang="en-US" dirty="0" smtClean="0"/>
              <a:t>PFs will cache DOWN remote paths</a:t>
            </a:r>
          </a:p>
          <a:p>
            <a:r>
              <a:rPr lang="en-US" dirty="0" smtClean="0"/>
              <a:t>How long?</a:t>
            </a:r>
          </a:p>
          <a:p>
            <a:pPr lvl="1"/>
            <a:r>
              <a:rPr lang="en-US" dirty="0" smtClean="0"/>
              <a:t>Local TTL is used for local paths</a:t>
            </a:r>
          </a:p>
          <a:p>
            <a:pPr lvl="2"/>
            <a:r>
              <a:rPr lang="en-US" dirty="0" smtClean="0"/>
              <a:t>With path revocation, why do we still need TTL?</a:t>
            </a:r>
          </a:p>
          <a:p>
            <a:pPr lvl="3"/>
            <a:r>
              <a:rPr lang="en-US" dirty="0" smtClean="0"/>
              <a:t>To keep using fresh selected paths, legacy paths (though still valid) needs to fade away</a:t>
            </a:r>
          </a:p>
          <a:p>
            <a:pPr lvl="1"/>
            <a:r>
              <a:rPr lang="en-US" dirty="0" smtClean="0"/>
              <a:t>Remote TTL is used for remote paths</a:t>
            </a:r>
          </a:p>
          <a:p>
            <a:r>
              <a:rPr lang="en-US" dirty="0" smtClean="0"/>
              <a:t>Who set TTL?</a:t>
            </a:r>
          </a:p>
          <a:p>
            <a:pPr lvl="1"/>
            <a:r>
              <a:rPr lang="en-US" dirty="0" smtClean="0"/>
              <a:t>Owner AD will set TTL values based on per-AD configurations</a:t>
            </a:r>
          </a:p>
          <a:p>
            <a:pPr lvl="1"/>
            <a:r>
              <a:rPr lang="en-US" dirty="0" smtClean="0"/>
              <a:t>Each servers could apply local policies to change TTLs</a:t>
            </a:r>
          </a:p>
        </p:txBody>
      </p:sp>
    </p:spTree>
    <p:extLst>
      <p:ext uri="{BB962C8B-B14F-4D97-AF65-F5344CB8AC3E}">
        <p14:creationId xmlns:p14="http://schemas.microsoft.com/office/powerpoint/2010/main" val="10592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 and multiple ADs in the ISD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Incentive:</a:t>
            </a:r>
          </a:p>
          <a:p>
            <a:pPr lvl="1"/>
            <a:r>
              <a:rPr lang="en-US" dirty="0" smtClean="0"/>
              <a:t>Each AD in the ISD core is responsible for only its customers (and descendants)</a:t>
            </a:r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All DOWN paths for an AD will only be operated by a single AD in the ISD core</a:t>
            </a:r>
          </a:p>
          <a:p>
            <a:r>
              <a:rPr lang="en-US" dirty="0" smtClean="0"/>
              <a:t>Only contracts between two ADs</a:t>
            </a:r>
          </a:p>
          <a:p>
            <a:pPr lvl="1"/>
            <a:r>
              <a:rPr lang="en-US" dirty="0" smtClean="0"/>
              <a:t>Provider help customers to choose </a:t>
            </a:r>
            <a:r>
              <a:rPr lang="en-US" dirty="0"/>
              <a:t>C</a:t>
            </a:r>
            <a:r>
              <a:rPr lang="en-US" dirty="0" smtClean="0"/>
              <a:t>PS in the core</a:t>
            </a:r>
          </a:p>
        </p:txBody>
      </p:sp>
    </p:spTree>
    <p:extLst>
      <p:ext uri="{BB962C8B-B14F-4D97-AF65-F5344CB8AC3E}">
        <p14:creationId xmlns:p14="http://schemas.microsoft.com/office/powerpoint/2010/main" val="199409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and multiple ADs in the ISD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128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contracts between two </a:t>
            </a:r>
            <a:r>
              <a:rPr lang="en-US" dirty="0" smtClean="0"/>
              <a:t>ADs</a:t>
            </a:r>
          </a:p>
          <a:p>
            <a:r>
              <a:rPr lang="en-US" dirty="0" smtClean="0"/>
              <a:t>Multi-homing</a:t>
            </a:r>
          </a:p>
          <a:p>
            <a:pPr lvl="1"/>
            <a:r>
              <a:rPr lang="en-US" dirty="0" smtClean="0"/>
              <a:t>A customer AD chooses its provider AD for path service</a:t>
            </a:r>
          </a:p>
          <a:p>
            <a:pPr lvl="1"/>
            <a:r>
              <a:rPr lang="en-US" dirty="0" smtClean="0"/>
              <a:t>The provider in turn chooses its provider to serve its customers’ path service</a:t>
            </a:r>
          </a:p>
          <a:p>
            <a:pPr lvl="2"/>
            <a:r>
              <a:rPr lang="en-US" dirty="0" smtClean="0"/>
              <a:t>Each AD obtains “capability” (#paths registered) and allocate the “capability” to its customer</a:t>
            </a:r>
          </a:p>
          <a:p>
            <a:pPr lvl="2"/>
            <a:r>
              <a:rPr lang="en-US" dirty="0" smtClean="0"/>
              <a:t>CPS in the ADs in the core have full knowledge about which descendant ADs it serves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717198" y="1386976"/>
            <a:ext cx="4772620" cy="178289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443925" y="1871671"/>
            <a:ext cx="1507183" cy="813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18819" y="1871670"/>
            <a:ext cx="1507183" cy="813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 flipV="1">
            <a:off x="8951108" y="2278421"/>
            <a:ext cx="467711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72410" y="1593117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ISD 1 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67137" y="209375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1’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31612" y="209375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2’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99038" y="3646959"/>
            <a:ext cx="976559" cy="458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97516" y="3646959"/>
            <a:ext cx="976559" cy="458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595994" y="3646959"/>
            <a:ext cx="976559" cy="458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72175" y="5065451"/>
            <a:ext cx="976559" cy="458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4"/>
            <a:endCxn id="11" idx="0"/>
          </p:cNvCxnSpPr>
          <p:nvPr/>
        </p:nvCxnSpPr>
        <p:spPr>
          <a:xfrm flipH="1">
            <a:off x="7287318" y="2685172"/>
            <a:ext cx="910199" cy="96178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12" idx="0"/>
          </p:cNvCxnSpPr>
          <p:nvPr/>
        </p:nvCxnSpPr>
        <p:spPr>
          <a:xfrm>
            <a:off x="8197517" y="2685172"/>
            <a:ext cx="488279" cy="96178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4"/>
            <a:endCxn id="12" idx="0"/>
          </p:cNvCxnSpPr>
          <p:nvPr/>
        </p:nvCxnSpPr>
        <p:spPr>
          <a:xfrm flipH="1">
            <a:off x="8685796" y="2685171"/>
            <a:ext cx="1486615" cy="9617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0"/>
          </p:cNvCxnSpPr>
          <p:nvPr/>
        </p:nvCxnSpPr>
        <p:spPr>
          <a:xfrm flipH="1">
            <a:off x="10084274" y="2684400"/>
            <a:ext cx="88136" cy="96255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15" idx="0"/>
          </p:cNvCxnSpPr>
          <p:nvPr/>
        </p:nvCxnSpPr>
        <p:spPr>
          <a:xfrm flipH="1">
            <a:off x="8060455" y="4105209"/>
            <a:ext cx="625341" cy="960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4"/>
            <a:endCxn id="15" idx="0"/>
          </p:cNvCxnSpPr>
          <p:nvPr/>
        </p:nvCxnSpPr>
        <p:spPr>
          <a:xfrm>
            <a:off x="7287318" y="4105209"/>
            <a:ext cx="773137" cy="96024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64161" y="369141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73125" y="368437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769122" y="369141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5597" y="511695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167368" y="3126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49345" y="3126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97891" y="4511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8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queries with multiple ADs in the ISD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how does LPS knows which CPS to ask for a path?</a:t>
            </a:r>
          </a:p>
          <a:p>
            <a:pPr lvl="1"/>
            <a:r>
              <a:rPr lang="en-US" dirty="0" smtClean="0"/>
              <a:t>For example, ISD 0 has three ADs in the core (AD1’, AD2’, AD3’), who can a local path query for &lt;ISD0, AD5&gt; ?</a:t>
            </a:r>
          </a:p>
          <a:p>
            <a:r>
              <a:rPr lang="en-US" dirty="0" smtClean="0"/>
              <a:t>Solution 1: add the ID of the AD in the ISD core to the SCION </a:t>
            </a:r>
            <a:r>
              <a:rPr lang="en-US" dirty="0" err="1" smtClean="0"/>
              <a:t>addr</a:t>
            </a:r>
            <a:endParaRPr lang="en-US" dirty="0" smtClean="0"/>
          </a:p>
          <a:p>
            <a:pPr lvl="1"/>
            <a:r>
              <a:rPr lang="en-US" dirty="0" smtClean="0"/>
              <a:t>Relatively stable relationship between AD outside of the core and AD in the ISD core who serves its paths</a:t>
            </a:r>
          </a:p>
          <a:p>
            <a:pPr lvl="1"/>
            <a:r>
              <a:rPr lang="en-US" dirty="0" smtClean="0"/>
              <a:t>SCION </a:t>
            </a:r>
            <a:r>
              <a:rPr lang="en-US" dirty="0" err="1" smtClean="0"/>
              <a:t>Addr</a:t>
            </a:r>
            <a:r>
              <a:rPr lang="en-US" dirty="0" smtClean="0"/>
              <a:t> &lt;ISD ID, Path Provider ID, AD5&gt;</a:t>
            </a:r>
          </a:p>
          <a:p>
            <a:r>
              <a:rPr lang="en-US" dirty="0" smtClean="0"/>
              <a:t>Solution 2: Each PF operate AD-level forwarding table</a:t>
            </a:r>
          </a:p>
          <a:p>
            <a:pPr lvl="1"/>
            <a:r>
              <a:rPr lang="en-US" dirty="0" smtClean="0"/>
              <a:t>Path forwarder forwards the path query based on the forwarding table</a:t>
            </a:r>
          </a:p>
          <a:p>
            <a:pPr lvl="1"/>
            <a:r>
              <a:rPr lang="en-US" dirty="0" smtClean="0"/>
              <a:t>More flexible to accommodate business relationship between ADs</a:t>
            </a:r>
          </a:p>
        </p:txBody>
      </p:sp>
    </p:spTree>
    <p:extLst>
      <p:ext uri="{BB962C8B-B14F-4D97-AF65-F5344CB8AC3E}">
        <p14:creationId xmlns:p14="http://schemas.microsoft.com/office/powerpoint/2010/main" val="177291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Path Infrastructures</a:t>
            </a:r>
          </a:p>
          <a:p>
            <a:r>
              <a:rPr lang="en-US" dirty="0" smtClean="0"/>
              <a:t>Path Registration</a:t>
            </a:r>
          </a:p>
          <a:p>
            <a:r>
              <a:rPr lang="en-US" dirty="0" smtClean="0"/>
              <a:t>Path Query</a:t>
            </a:r>
          </a:p>
          <a:p>
            <a:r>
              <a:rPr lang="en-US" dirty="0" smtClean="0"/>
              <a:t>Path Revocation</a:t>
            </a:r>
          </a:p>
          <a:p>
            <a:r>
              <a:rPr lang="en-US" dirty="0" smtClean="0"/>
              <a:t>Path Cache</a:t>
            </a:r>
          </a:p>
          <a:p>
            <a:r>
              <a:rPr lang="en-US" dirty="0"/>
              <a:t>Multiple ADs in ISD </a:t>
            </a:r>
            <a:r>
              <a:rPr lang="en-US" dirty="0" smtClean="0"/>
              <a:t>core</a:t>
            </a:r>
          </a:p>
          <a:p>
            <a:r>
              <a:rPr lang="en-US" dirty="0" smtClean="0"/>
              <a:t>Infrastructure Availability</a:t>
            </a:r>
          </a:p>
          <a:p>
            <a:r>
              <a:rPr lang="en-US" dirty="0" smtClean="0"/>
              <a:t>Plans for 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AD-level access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94323" y="3358853"/>
            <a:ext cx="19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ISD 1 Core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3010703" y="2200316"/>
            <a:ext cx="4772620" cy="178289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66507" y="2741927"/>
            <a:ext cx="1507183" cy="813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41401" y="2741926"/>
            <a:ext cx="1507183" cy="813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173690" y="3148677"/>
            <a:ext cx="467711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94992" y="2463373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ISD 1 Core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89719" y="296401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1’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4194" y="296401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2’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021620" y="4517215"/>
            <a:ext cx="976559" cy="458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20098" y="4517215"/>
            <a:ext cx="976559" cy="458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18576" y="4517215"/>
            <a:ext cx="976559" cy="458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94757" y="5935707"/>
            <a:ext cx="976559" cy="458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1" idx="4"/>
            <a:endCxn id="27" idx="0"/>
          </p:cNvCxnSpPr>
          <p:nvPr/>
        </p:nvCxnSpPr>
        <p:spPr>
          <a:xfrm flipH="1">
            <a:off x="3509900" y="3555428"/>
            <a:ext cx="910199" cy="96178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28" idx="0"/>
          </p:cNvCxnSpPr>
          <p:nvPr/>
        </p:nvCxnSpPr>
        <p:spPr>
          <a:xfrm>
            <a:off x="4420099" y="3555428"/>
            <a:ext cx="488279" cy="96178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4"/>
            <a:endCxn id="28" idx="0"/>
          </p:cNvCxnSpPr>
          <p:nvPr/>
        </p:nvCxnSpPr>
        <p:spPr>
          <a:xfrm flipH="1">
            <a:off x="4908378" y="3555427"/>
            <a:ext cx="1486615" cy="9617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6306856" y="3554656"/>
            <a:ext cx="88136" cy="96255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4"/>
            <a:endCxn id="30" idx="0"/>
          </p:cNvCxnSpPr>
          <p:nvPr/>
        </p:nvCxnSpPr>
        <p:spPr>
          <a:xfrm flipH="1">
            <a:off x="4283037" y="4975465"/>
            <a:ext cx="625341" cy="960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4"/>
            <a:endCxn id="30" idx="0"/>
          </p:cNvCxnSpPr>
          <p:nvPr/>
        </p:nvCxnSpPr>
        <p:spPr>
          <a:xfrm>
            <a:off x="3509900" y="4975465"/>
            <a:ext cx="773137" cy="96024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86743" y="456167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95707" y="455463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91704" y="456167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98179" y="598720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6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20567"/>
              </p:ext>
            </p:extLst>
          </p:nvPr>
        </p:nvGraphicFramePr>
        <p:xfrm>
          <a:off x="1552244" y="2257232"/>
          <a:ext cx="130965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Fwd</a:t>
                      </a:r>
                      <a:r>
                        <a:rPr lang="en-US" baseline="0" dirty="0" smtClean="0"/>
                        <a:t> TBL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14002"/>
              </p:ext>
            </p:extLst>
          </p:nvPr>
        </p:nvGraphicFramePr>
        <p:xfrm>
          <a:off x="8084216" y="2313824"/>
          <a:ext cx="9738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Fwd</a:t>
                      </a:r>
                      <a:r>
                        <a:rPr lang="en-US" baseline="0" dirty="0" smtClean="0"/>
                        <a:t> TBL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Left Arrow 45"/>
          <p:cNvSpPr/>
          <p:nvPr/>
        </p:nvSpPr>
        <p:spPr>
          <a:xfrm>
            <a:off x="2995084" y="3148677"/>
            <a:ext cx="592643" cy="11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 rot="10800000">
            <a:off x="7269460" y="3041048"/>
            <a:ext cx="592643" cy="11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28511"/>
              </p:ext>
            </p:extLst>
          </p:nvPr>
        </p:nvGraphicFramePr>
        <p:xfrm>
          <a:off x="10218311" y="2401278"/>
          <a:ext cx="1466764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382"/>
                <a:gridCol w="73338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aseline="0" dirty="0" smtClean="0"/>
                        <a:t>AD </a:t>
                      </a:r>
                      <a:r>
                        <a:rPr lang="en-US" baseline="0" dirty="0" err="1" smtClean="0"/>
                        <a:t>Fwd</a:t>
                      </a:r>
                      <a:r>
                        <a:rPr lang="en-US" baseline="0" dirty="0" smtClean="0"/>
                        <a:t> TBL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AD1’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AD1’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ISD 1 AD X’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ISD 1 AD 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3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cPSes</a:t>
            </a:r>
            <a:r>
              <a:rPr lang="en-US" dirty="0" smtClean="0"/>
              <a:t> in the ISD core</a:t>
            </a:r>
          </a:p>
          <a:p>
            <a:pPr lvl="1"/>
            <a:r>
              <a:rPr lang="en-US" dirty="0" smtClean="0"/>
              <a:t>Multiple replicas managed by </a:t>
            </a:r>
            <a:r>
              <a:rPr lang="en-US" dirty="0" err="1" smtClean="0"/>
              <a:t>Paxos</a:t>
            </a:r>
            <a:r>
              <a:rPr lang="en-US" dirty="0" smtClean="0"/>
              <a:t> consensus protocol</a:t>
            </a:r>
          </a:p>
          <a:p>
            <a:pPr lvl="2"/>
            <a:r>
              <a:rPr lang="en-US" dirty="0" err="1" smtClean="0"/>
              <a:t>Paxos</a:t>
            </a:r>
            <a:r>
              <a:rPr lang="en-US" dirty="0" smtClean="0"/>
              <a:t> select master </a:t>
            </a:r>
            <a:r>
              <a:rPr lang="en-US" dirty="0" err="1" smtClean="0"/>
              <a:t>cPS</a:t>
            </a:r>
            <a:endParaRPr lang="en-US" dirty="0"/>
          </a:p>
          <a:p>
            <a:pPr lvl="2"/>
            <a:r>
              <a:rPr lang="en-US" dirty="0" smtClean="0"/>
              <a:t>The master </a:t>
            </a:r>
            <a:r>
              <a:rPr lang="en-US" dirty="0" err="1" smtClean="0"/>
              <a:t>cPS</a:t>
            </a:r>
            <a:r>
              <a:rPr lang="en-US" dirty="0" smtClean="0"/>
              <a:t> handles DOWN path registration/revocation, answers path queries</a:t>
            </a:r>
          </a:p>
          <a:p>
            <a:pPr lvl="2"/>
            <a:r>
              <a:rPr lang="en-US" dirty="0" smtClean="0"/>
              <a:t>Slave </a:t>
            </a:r>
            <a:r>
              <a:rPr lang="en-US" dirty="0" err="1" smtClean="0"/>
              <a:t>cPSes</a:t>
            </a:r>
            <a:r>
              <a:rPr lang="en-US" dirty="0" smtClean="0"/>
              <a:t> only answer path queries</a:t>
            </a:r>
            <a:endParaRPr lang="en-US" dirty="0"/>
          </a:p>
          <a:p>
            <a:r>
              <a:rPr lang="en-US" dirty="0" err="1"/>
              <a:t>L</a:t>
            </a:r>
            <a:r>
              <a:rPr lang="en-US" dirty="0" err="1" smtClean="0"/>
              <a:t>PSes</a:t>
            </a:r>
            <a:r>
              <a:rPr lang="en-US" dirty="0" smtClean="0"/>
              <a:t> in the ADs</a:t>
            </a:r>
          </a:p>
          <a:p>
            <a:pPr lvl="1"/>
            <a:r>
              <a:rPr lang="en-US" dirty="0" smtClean="0"/>
              <a:t>Multiple replicas managed by </a:t>
            </a:r>
            <a:r>
              <a:rPr lang="en-US" dirty="0" err="1" smtClean="0"/>
              <a:t>Paxos</a:t>
            </a:r>
            <a:r>
              <a:rPr lang="en-US" dirty="0" smtClean="0"/>
              <a:t> consensus protocol</a:t>
            </a:r>
          </a:p>
          <a:p>
            <a:pPr lvl="2"/>
            <a:r>
              <a:rPr lang="en-US" dirty="0" err="1" smtClean="0"/>
              <a:t>Paxos</a:t>
            </a:r>
            <a:r>
              <a:rPr lang="en-US" dirty="0" smtClean="0"/>
              <a:t> select master </a:t>
            </a:r>
            <a:r>
              <a:rPr lang="en-US" dirty="0" err="1" smtClean="0"/>
              <a:t>lPS</a:t>
            </a:r>
            <a:endParaRPr lang="en-US" dirty="0" smtClean="0"/>
          </a:p>
          <a:p>
            <a:pPr lvl="2"/>
            <a:r>
              <a:rPr lang="en-US" dirty="0" smtClean="0"/>
              <a:t>The master </a:t>
            </a:r>
            <a:r>
              <a:rPr lang="en-US" dirty="0" err="1" smtClean="0"/>
              <a:t>lPS</a:t>
            </a:r>
            <a:r>
              <a:rPr lang="en-US" dirty="0" smtClean="0"/>
              <a:t> handles UP path registration/revocation, answers path queries</a:t>
            </a:r>
          </a:p>
          <a:p>
            <a:pPr lvl="2"/>
            <a:r>
              <a:rPr lang="en-US" dirty="0" smtClean="0"/>
              <a:t>Slave </a:t>
            </a:r>
            <a:r>
              <a:rPr lang="en-US" dirty="0" err="1"/>
              <a:t>l</a:t>
            </a:r>
            <a:r>
              <a:rPr lang="en-US" dirty="0" err="1" smtClean="0"/>
              <a:t>PSes</a:t>
            </a:r>
            <a:r>
              <a:rPr lang="en-US" dirty="0" smtClean="0"/>
              <a:t> only answer path queries</a:t>
            </a:r>
          </a:p>
          <a:p>
            <a:pPr lvl="1"/>
            <a:r>
              <a:rPr lang="en-US" dirty="0" smtClean="0"/>
              <a:t>Cooperative caching (under investigation)</a:t>
            </a:r>
          </a:p>
          <a:p>
            <a:r>
              <a:rPr lang="en-US" dirty="0" smtClean="0"/>
              <a:t>PF in the ISD core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Fs are independent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97362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file system based on a modified fast </a:t>
            </a:r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consensus protocol</a:t>
            </a:r>
          </a:p>
          <a:p>
            <a:r>
              <a:rPr lang="en-US" dirty="0" smtClean="0"/>
              <a:t>Offer expedite access to multiple key functions</a:t>
            </a:r>
          </a:p>
          <a:p>
            <a:pPr lvl="1"/>
            <a:r>
              <a:rPr lang="en-US" dirty="0" smtClean="0"/>
              <a:t>Group member management</a:t>
            </a:r>
          </a:p>
          <a:p>
            <a:pPr lvl="1"/>
            <a:r>
              <a:rPr lang="en-US" dirty="0" smtClean="0"/>
              <a:t>Master Selection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Distributed lock/unlock</a:t>
            </a:r>
          </a:p>
          <a:p>
            <a:pPr lvl="1"/>
            <a:r>
              <a:rPr lang="en-US" dirty="0" smtClean="0"/>
              <a:t>Consensus protocol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Infrastructure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039786" y="2318603"/>
            <a:ext cx="4860754" cy="3224911"/>
            <a:chOff x="7039786" y="2318603"/>
            <a:chExt cx="4860754" cy="3224911"/>
          </a:xfrm>
        </p:grpSpPr>
        <p:sp>
          <p:nvSpPr>
            <p:cNvPr id="4" name="Oval 3"/>
            <p:cNvSpPr/>
            <p:nvPr/>
          </p:nvSpPr>
          <p:spPr>
            <a:xfrm>
              <a:off x="7039786" y="2318603"/>
              <a:ext cx="4860754" cy="32249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246271" y="2472745"/>
              <a:ext cx="67458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AD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84998" y="3507532"/>
              <a:ext cx="864339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ZooKeeper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2629" y="3915288"/>
              <a:ext cx="864339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ZooKeeper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13700" y="3908550"/>
              <a:ext cx="864339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ZooKeeper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347969" y="3310930"/>
              <a:ext cx="2228796" cy="147871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10222" y="4280265"/>
              <a:ext cx="1429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Avail. </a:t>
              </a:r>
              <a:r>
                <a:rPr lang="en-US" sz="1200" dirty="0" smtClean="0"/>
                <a:t>Infrastructure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69533" y="2849030"/>
              <a:ext cx="507583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05826" y="2893919"/>
              <a:ext cx="507583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06904" y="4688003"/>
              <a:ext cx="507583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81332" y="4681283"/>
              <a:ext cx="507583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cPS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endCxn id="13" idx="1"/>
            </p:cNvCxnSpPr>
            <p:nvPr/>
          </p:nvCxnSpPr>
          <p:spPr>
            <a:xfrm>
              <a:off x="8466789" y="3232037"/>
              <a:ext cx="207580" cy="29544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3" idx="7"/>
            </p:cNvCxnSpPr>
            <p:nvPr/>
          </p:nvCxnSpPr>
          <p:spPr>
            <a:xfrm flipH="1">
              <a:off x="10250365" y="3252195"/>
              <a:ext cx="57614" cy="2752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0"/>
            </p:cNvCxnSpPr>
            <p:nvPr/>
          </p:nvCxnSpPr>
          <p:spPr>
            <a:xfrm flipV="1">
              <a:off x="8160696" y="4542322"/>
              <a:ext cx="440486" cy="14568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5"/>
            </p:cNvCxnSpPr>
            <p:nvPr/>
          </p:nvCxnSpPr>
          <p:spPr>
            <a:xfrm>
              <a:off x="10250365" y="4573092"/>
              <a:ext cx="578865" cy="1147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64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Avail. Infra. Composed of multiple Zookeeper instances</a:t>
            </a:r>
          </a:p>
          <a:p>
            <a:r>
              <a:rPr lang="en-US" dirty="0" smtClean="0"/>
              <a:t>Servers connect to Avail. Instances for: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Master Selection</a:t>
            </a:r>
          </a:p>
          <a:p>
            <a:pPr lvl="1"/>
            <a:r>
              <a:rPr lang="en-US" dirty="0" smtClean="0"/>
              <a:t>Consensus Protocol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9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CPS &amp; Avail. Infrastructures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274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Master Selection</a:t>
            </a:r>
          </a:p>
          <a:p>
            <a:r>
              <a:rPr lang="en-US" dirty="0" smtClean="0"/>
              <a:t>Path Registration/Revocation</a:t>
            </a:r>
          </a:p>
          <a:p>
            <a:pPr lvl="1"/>
            <a:r>
              <a:rPr lang="en-US" dirty="0" smtClean="0"/>
              <a:t>Multicast the path registration/revocation to all </a:t>
            </a:r>
            <a:r>
              <a:rPr lang="en-US" dirty="0" err="1" smtClean="0"/>
              <a:t>cPSes</a:t>
            </a:r>
            <a:endParaRPr lang="en-US" dirty="0" smtClean="0"/>
          </a:p>
          <a:p>
            <a:pPr lvl="1"/>
            <a:r>
              <a:rPr lang="en-US" dirty="0" smtClean="0"/>
              <a:t>Slave </a:t>
            </a:r>
            <a:r>
              <a:rPr lang="en-US" dirty="0" err="1" smtClean="0"/>
              <a:t>cPS</a:t>
            </a:r>
            <a:r>
              <a:rPr lang="en-US" dirty="0" smtClean="0"/>
              <a:t> forward the registration/revocation to the master </a:t>
            </a:r>
            <a:r>
              <a:rPr lang="en-US" dirty="0" err="1" smtClean="0"/>
              <a:t>cPS</a:t>
            </a:r>
            <a:endParaRPr lang="en-US" dirty="0" smtClean="0"/>
          </a:p>
          <a:p>
            <a:pPr lvl="2"/>
            <a:r>
              <a:rPr lang="en-US" dirty="0" smtClean="0"/>
              <a:t>Cause duplicated registration/revocation received by the master </a:t>
            </a:r>
            <a:r>
              <a:rPr lang="en-US" dirty="0" err="1" smtClean="0"/>
              <a:t>cPS</a:t>
            </a:r>
            <a:endParaRPr lang="en-US" dirty="0" smtClean="0"/>
          </a:p>
          <a:p>
            <a:pPr lvl="1"/>
            <a:r>
              <a:rPr lang="en-US" dirty="0" smtClean="0"/>
              <a:t> Master CPS use the two-phase-commit protocol to update the DOWN path database</a:t>
            </a:r>
          </a:p>
          <a:p>
            <a:r>
              <a:rPr lang="en-US" dirty="0" smtClean="0"/>
              <a:t>Path Query</a:t>
            </a:r>
          </a:p>
          <a:p>
            <a:pPr lvl="1"/>
            <a:r>
              <a:rPr lang="en-US" dirty="0" err="1" smtClean="0"/>
              <a:t>Anycast</a:t>
            </a:r>
            <a:r>
              <a:rPr lang="en-US" dirty="0" smtClean="0"/>
              <a:t> the path query to one of the CPS for answers</a:t>
            </a:r>
          </a:p>
          <a:p>
            <a:pPr lvl="2"/>
            <a:r>
              <a:rPr lang="en-US" dirty="0" smtClean="0"/>
              <a:t>Caveat: </a:t>
            </a:r>
            <a:r>
              <a:rPr lang="en-US" dirty="0" err="1" smtClean="0"/>
              <a:t>Anycast</a:t>
            </a:r>
            <a:r>
              <a:rPr lang="en-US" dirty="0" smtClean="0"/>
              <a:t> doesn’t provide high availability, only load balance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39786" y="2318603"/>
            <a:ext cx="4860754" cy="3224911"/>
            <a:chOff x="7039786" y="2318603"/>
            <a:chExt cx="4860754" cy="3224911"/>
          </a:xfrm>
        </p:grpSpPr>
        <p:sp>
          <p:nvSpPr>
            <p:cNvPr id="5" name="Oval 4"/>
            <p:cNvSpPr/>
            <p:nvPr/>
          </p:nvSpPr>
          <p:spPr>
            <a:xfrm>
              <a:off x="7039786" y="2318603"/>
              <a:ext cx="4860754" cy="32249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46271" y="2472745"/>
              <a:ext cx="67458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AD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4998" y="3507532"/>
              <a:ext cx="864339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ZooKeeper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32629" y="3915288"/>
              <a:ext cx="864339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ZooKeeper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13700" y="3908550"/>
              <a:ext cx="864339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ZooKeeper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347969" y="3310930"/>
              <a:ext cx="2228796" cy="147871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10222" y="4280265"/>
              <a:ext cx="1429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Avail. </a:t>
              </a:r>
              <a:r>
                <a:rPr lang="en-US" sz="1200" dirty="0" smtClean="0"/>
                <a:t>Infrastructure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9533" y="2849030"/>
              <a:ext cx="507583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05826" y="2893919"/>
              <a:ext cx="507583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06904" y="4688003"/>
              <a:ext cx="507583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81332" y="4681283"/>
              <a:ext cx="507583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cPS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endCxn id="10" idx="1"/>
            </p:cNvCxnSpPr>
            <p:nvPr/>
          </p:nvCxnSpPr>
          <p:spPr>
            <a:xfrm>
              <a:off x="8466789" y="3232037"/>
              <a:ext cx="207580" cy="29544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7"/>
            </p:cNvCxnSpPr>
            <p:nvPr/>
          </p:nvCxnSpPr>
          <p:spPr>
            <a:xfrm flipH="1">
              <a:off x="10250365" y="3252195"/>
              <a:ext cx="57614" cy="2752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0"/>
            </p:cNvCxnSpPr>
            <p:nvPr/>
          </p:nvCxnSpPr>
          <p:spPr>
            <a:xfrm flipV="1">
              <a:off x="8160696" y="4542322"/>
              <a:ext cx="440486" cy="14568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5"/>
            </p:cNvCxnSpPr>
            <p:nvPr/>
          </p:nvCxnSpPr>
          <p:spPr>
            <a:xfrm>
              <a:off x="10250365" y="4573092"/>
              <a:ext cx="578865" cy="1147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70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existing problems of current designs</a:t>
            </a:r>
          </a:p>
          <a:p>
            <a:r>
              <a:rPr lang="en-US" dirty="0" smtClean="0"/>
              <a:t>Implementation of PS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cPS</a:t>
            </a:r>
            <a:r>
              <a:rPr lang="en-US" dirty="0" smtClean="0"/>
              <a:t>, LPS and stub-RF</a:t>
            </a:r>
          </a:p>
          <a:p>
            <a:pPr lvl="1"/>
            <a:r>
              <a:rPr lang="en-US" dirty="0" smtClean="0"/>
              <a:t>Implement CPS and LPS based on Zookeepers</a:t>
            </a:r>
          </a:p>
          <a:p>
            <a:r>
              <a:rPr lang="en-US" dirty="0" smtClean="0"/>
              <a:t>Evaluations</a:t>
            </a:r>
          </a:p>
          <a:p>
            <a:pPr lvl="1"/>
            <a:r>
              <a:rPr lang="en-US" dirty="0" smtClean="0"/>
              <a:t>Efficiency of the cache</a:t>
            </a:r>
          </a:p>
          <a:p>
            <a:pPr lvl="1"/>
            <a:r>
              <a:rPr lang="en-US" dirty="0" smtClean="0"/>
              <a:t>Overhead/latency of the path query/registration/revocation</a:t>
            </a:r>
          </a:p>
          <a:p>
            <a:r>
              <a:rPr lang="en-US" smtClean="0"/>
              <a:t>SCION DNS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69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Half paths</a:t>
            </a:r>
          </a:p>
          <a:p>
            <a:pPr lvl="1"/>
            <a:r>
              <a:rPr lang="en-US" dirty="0" smtClean="0"/>
              <a:t>Up Paths: managed by each AD’s local path server (</a:t>
            </a:r>
            <a:r>
              <a:rPr lang="en-US" dirty="0"/>
              <a:t>L</a:t>
            </a:r>
            <a:r>
              <a:rPr lang="en-US" dirty="0" smtClean="0"/>
              <a:t>PS)</a:t>
            </a:r>
            <a:endParaRPr lang="en-US" dirty="0"/>
          </a:p>
          <a:p>
            <a:pPr lvl="1"/>
            <a:r>
              <a:rPr lang="en-US" dirty="0" smtClean="0"/>
              <a:t>Down Paths: managed by AD’s in the ISD core</a:t>
            </a:r>
          </a:p>
          <a:p>
            <a:r>
              <a:rPr lang="en-US" dirty="0" smtClean="0"/>
              <a:t>Full paths</a:t>
            </a:r>
          </a:p>
          <a:p>
            <a:pPr lvl="1"/>
            <a:r>
              <a:rPr lang="en-US" dirty="0" smtClean="0"/>
              <a:t>Only combined by hosts from two half paths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delivered by Path Infrastructures</a:t>
            </a:r>
          </a:p>
          <a:p>
            <a:r>
              <a:rPr lang="en-US" dirty="0" smtClean="0"/>
              <a:t>Shortcut paths</a:t>
            </a:r>
          </a:p>
          <a:p>
            <a:pPr lvl="1"/>
            <a:r>
              <a:rPr lang="en-US" dirty="0" smtClean="0"/>
              <a:t>A “special” full paths (more common)</a:t>
            </a:r>
          </a:p>
          <a:p>
            <a:pPr lvl="1"/>
            <a:r>
              <a:rPr lang="en-US" dirty="0" smtClean="0"/>
              <a:t>Only composed by hosts, containing peer-links</a:t>
            </a:r>
          </a:p>
          <a:p>
            <a:pPr lvl="1"/>
            <a:r>
              <a:rPr lang="en-US" dirty="0"/>
              <a:t>Not delivered by Path Infrastructures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514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Path Status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Selected: the paths is selected by the AD and uploaded into the TD core path </a:t>
            </a:r>
            <a:r>
              <a:rPr lang="en-US" sz="2400" dirty="0" smtClean="0"/>
              <a:t>server</a:t>
            </a:r>
          </a:p>
          <a:p>
            <a:pPr lvl="1"/>
            <a:r>
              <a:rPr lang="en-US" dirty="0" smtClean="0"/>
              <a:t>Expired: the path is not usable any more because key schedule on one of on-path routers</a:t>
            </a:r>
          </a:p>
          <a:p>
            <a:pPr lvl="1"/>
            <a:r>
              <a:rPr lang="en-US" dirty="0" smtClean="0"/>
              <a:t>Revoked: the path is revoked by AD</a:t>
            </a:r>
          </a:p>
          <a:p>
            <a:pPr lvl="1"/>
            <a:r>
              <a:rPr lang="en-US" dirty="0" smtClean="0"/>
              <a:t>Valid: the path is not expired or revoked, but may not be selected</a:t>
            </a:r>
          </a:p>
          <a:p>
            <a:r>
              <a:rPr lang="en-US" dirty="0" smtClean="0"/>
              <a:t>Miscellaneous definitions  </a:t>
            </a:r>
          </a:p>
          <a:p>
            <a:pPr lvl="1"/>
            <a:r>
              <a:rPr lang="en-US" dirty="0" smtClean="0"/>
              <a:t>Owner AD of the (half) path: </a:t>
            </a:r>
            <a:r>
              <a:rPr lang="en-US" dirty="0" err="1" smtClean="0"/>
              <a:t>Src</a:t>
            </a:r>
            <a:r>
              <a:rPr lang="en-US" dirty="0" smtClean="0"/>
              <a:t> AD of an UP path or </a:t>
            </a:r>
            <a:r>
              <a:rPr lang="en-US" dirty="0" err="1" smtClean="0"/>
              <a:t>Dst</a:t>
            </a:r>
            <a:r>
              <a:rPr lang="en-US" dirty="0" smtClean="0"/>
              <a:t> AD of a DOWN path</a:t>
            </a:r>
          </a:p>
          <a:p>
            <a:pPr lvl="1"/>
            <a:r>
              <a:rPr lang="en-US" dirty="0" smtClean="0"/>
              <a:t>Local path: if the AD requesting the path is in the same ISD as the owner AD of the path, the path is a “local path” to the requesting AD</a:t>
            </a:r>
          </a:p>
          <a:p>
            <a:pPr lvl="1"/>
            <a:r>
              <a:rPr lang="en-US" dirty="0" smtClean="0"/>
              <a:t>Remote path (inter-ISD path): </a:t>
            </a:r>
            <a:r>
              <a:rPr lang="en-US" dirty="0"/>
              <a:t>if the AD requesting the path is in </a:t>
            </a:r>
            <a:r>
              <a:rPr lang="en-US" dirty="0" smtClean="0"/>
              <a:t>an </a:t>
            </a:r>
            <a:r>
              <a:rPr lang="en-US" dirty="0"/>
              <a:t>ISD </a:t>
            </a:r>
            <a:r>
              <a:rPr lang="en-US" dirty="0" smtClean="0"/>
              <a:t>different from </a:t>
            </a:r>
            <a:r>
              <a:rPr lang="en-US" dirty="0"/>
              <a:t>the owner AD of the path, the path is a “local path” to the requesting 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45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metadata:</a:t>
            </a:r>
          </a:p>
          <a:p>
            <a:pPr lvl="1"/>
            <a:r>
              <a:rPr lang="en-US" dirty="0" smtClean="0"/>
              <a:t>SCION </a:t>
            </a:r>
            <a:r>
              <a:rPr lang="en-US" dirty="0" err="1" smtClean="0"/>
              <a:t>addr</a:t>
            </a:r>
            <a:r>
              <a:rPr lang="en-US" dirty="0" smtClean="0"/>
              <a:t> &lt;ISD id, AD id&gt;</a:t>
            </a:r>
          </a:p>
          <a:p>
            <a:pPr lvl="1"/>
            <a:r>
              <a:rPr lang="en-US" dirty="0" smtClean="0"/>
              <a:t>Path ID: hash over the </a:t>
            </a:r>
            <a:r>
              <a:rPr lang="en-US" dirty="0" err="1" smtClean="0"/>
              <a:t>Opague</a:t>
            </a:r>
            <a:r>
              <a:rPr lang="en-US" dirty="0" smtClean="0"/>
              <a:t> Fields and multiple properties</a:t>
            </a:r>
          </a:p>
          <a:p>
            <a:pPr lvl="1"/>
            <a:r>
              <a:rPr lang="en-US" dirty="0" smtClean="0"/>
              <a:t>Lifetime: the time before path is expired, usually in the unit of </a:t>
            </a:r>
            <a:r>
              <a:rPr lang="en-US" dirty="0" err="1" smtClean="0"/>
              <a:t>hrs</a:t>
            </a:r>
            <a:endParaRPr lang="en-US" dirty="0" smtClean="0"/>
          </a:p>
          <a:p>
            <a:pPr lvl="1"/>
            <a:r>
              <a:rPr lang="en-US" dirty="0" smtClean="0"/>
              <a:t>Local TTL: the time before a path is evicted from cache when it is local to leaf path server. </a:t>
            </a:r>
          </a:p>
          <a:p>
            <a:pPr lvl="1"/>
            <a:r>
              <a:rPr lang="en-US" dirty="0" smtClean="0"/>
              <a:t>Remote TTL: the time before a path is evicted from cache when it is remote to leaf path server. </a:t>
            </a:r>
            <a:endParaRPr lang="en-US" dirty="0"/>
          </a:p>
          <a:p>
            <a:pPr lvl="1"/>
            <a:r>
              <a:rPr lang="en-US" dirty="0" smtClean="0"/>
              <a:t>Timestamp: when the path begins valid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Path Infrastructures</a:t>
            </a:r>
          </a:p>
          <a:p>
            <a:r>
              <a:rPr lang="en-US" dirty="0" smtClean="0"/>
              <a:t>Path Registration</a:t>
            </a:r>
          </a:p>
          <a:p>
            <a:r>
              <a:rPr lang="en-US" dirty="0" smtClean="0"/>
              <a:t>Path Query</a:t>
            </a:r>
          </a:p>
          <a:p>
            <a:r>
              <a:rPr lang="en-US" dirty="0" smtClean="0"/>
              <a:t>Path Revocation</a:t>
            </a:r>
          </a:p>
          <a:p>
            <a:r>
              <a:rPr lang="en-US" dirty="0" smtClean="0"/>
              <a:t>Multiple ADs in ISD core</a:t>
            </a:r>
          </a:p>
          <a:p>
            <a:r>
              <a:rPr lang="en-US" dirty="0" smtClean="0"/>
              <a:t>Infrastructure Availability</a:t>
            </a:r>
          </a:p>
          <a:p>
            <a:r>
              <a:rPr lang="en-US" dirty="0" smtClean="0"/>
              <a:t>Plans for 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72197" y="256354"/>
            <a:ext cx="4991286" cy="2902964"/>
            <a:chOff x="1097280" y="91440"/>
            <a:chExt cx="7955280" cy="3657599"/>
          </a:xfrm>
        </p:grpSpPr>
        <p:sp>
          <p:nvSpPr>
            <p:cNvPr id="4" name="Freeform 3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31839" y="1717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884911" y="1777617"/>
              <a:ext cx="914400" cy="4572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5045" y="3889241"/>
            <a:ext cx="3686593" cy="2329920"/>
            <a:chOff x="2468880" y="4111920"/>
            <a:chExt cx="5577840" cy="3383280"/>
          </a:xfrm>
        </p:grpSpPr>
        <p:sp>
          <p:nvSpPr>
            <p:cNvPr id="5" name="Freeform 4"/>
            <p:cNvSpPr/>
            <p:nvPr/>
          </p:nvSpPr>
          <p:spPr>
            <a:xfrm>
              <a:off x="2468880" y="4111920"/>
              <a:ext cx="5577840" cy="3383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862880" y="411480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4720" y="694944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126480" y="67665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659920" y="56599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91440" y="474552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648239" y="5477039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dirty="0"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L</a:t>
              </a:r>
              <a:r>
                <a:rPr lang="en-US" sz="1800" b="0" i="0" u="none" strike="noStrike" kern="1200" dirty="0" smtClean="0">
                  <a:ln>
                    <a:noFill/>
                  </a:ln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PS</a:t>
              </a:r>
              <a:endPara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836960" y="6665760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host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47830" y="115580"/>
            <a:ext cx="4991286" cy="2902964"/>
            <a:chOff x="1097280" y="91440"/>
            <a:chExt cx="7955280" cy="3657599"/>
          </a:xfrm>
        </p:grpSpPr>
        <p:sp>
          <p:nvSpPr>
            <p:cNvPr id="28" name="Freeform 27"/>
            <p:cNvSpPr/>
            <p:nvPr/>
          </p:nvSpPr>
          <p:spPr>
            <a:xfrm>
              <a:off x="1097280" y="91440"/>
              <a:ext cx="7955280" cy="3519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45679" y="130320"/>
              <a:ext cx="916559" cy="477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9000" tIns="54000" rIns="99000" bIns="54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Core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017520" y="310895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846320" y="329183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58000" y="2926079"/>
              <a:ext cx="822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ER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970880" y="7372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CS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938582" y="2462942"/>
              <a:ext cx="914400" cy="4572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rPr>
                <a:t>BS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107039" y="1723680"/>
              <a:ext cx="9144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8360">
              <a:solidFill>
                <a:srgbClr val="80808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 err="1" smtClean="0">
                  <a:ln>
                    <a:noFill/>
                  </a:ln>
                  <a:solidFill>
                    <a:srgbClr val="FF0000"/>
                  </a:solidFill>
                  <a:latin typeface="Liberation Sans" pitchFamily="18"/>
                  <a:ea typeface="Droid Sans Fallback" pitchFamily="2"/>
                  <a:cs typeface="Lohit Hindi" pitchFamily="2"/>
                </a:rPr>
                <a:t>cPS</a:t>
              </a:r>
              <a:endPara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4811938" y="1126194"/>
            <a:ext cx="604360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In-PF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544484" y="968767"/>
            <a:ext cx="604360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In-PF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646127" y="276009"/>
            <a:ext cx="0" cy="610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735868" y="1601126"/>
            <a:ext cx="841457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Out-PF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7448463" y="1430994"/>
            <a:ext cx="841457" cy="314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Out-PF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3495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Path Server (LPS)</a:t>
            </a:r>
          </a:p>
          <a:p>
            <a:pPr lvl="1"/>
            <a:r>
              <a:rPr lang="en-US" dirty="0"/>
              <a:t>Path server(s) in the AD outside ISD cores</a:t>
            </a:r>
          </a:p>
          <a:p>
            <a:pPr lvl="1"/>
            <a:r>
              <a:rPr lang="en-US" dirty="0"/>
              <a:t>Function 1: Store UP PATH for the owner ADs of the path</a:t>
            </a:r>
          </a:p>
          <a:p>
            <a:pPr lvl="1"/>
            <a:r>
              <a:rPr lang="en-US" dirty="0"/>
              <a:t>Function 2: Handle recursive path queries for local/remote paths</a:t>
            </a:r>
          </a:p>
          <a:p>
            <a:pPr lvl="2"/>
            <a:r>
              <a:rPr lang="en-US" dirty="0"/>
              <a:t>Similar to DNS, make stub path resolvers easier</a:t>
            </a:r>
          </a:p>
          <a:p>
            <a:pPr lvl="1"/>
            <a:r>
              <a:rPr lang="en-US" dirty="0"/>
              <a:t>Function 3: Cache both local/inter-TD UP/DOWN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Core Path Server (</a:t>
            </a:r>
            <a:r>
              <a:rPr lang="en-US" dirty="0" err="1" smtClean="0"/>
              <a:t>cPS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Path server(s) in the ISD core</a:t>
            </a:r>
          </a:p>
          <a:p>
            <a:pPr lvl="1"/>
            <a:r>
              <a:rPr lang="en-US" dirty="0" smtClean="0"/>
              <a:t>Storing DOWN PATHs for customer ADs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Backend of path infrastructures: manage paths registration, revocations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Path-query Forwarders (PF)</a:t>
            </a:r>
          </a:p>
          <a:p>
            <a:pPr lvl="1"/>
            <a:r>
              <a:rPr lang="en-US" dirty="0" smtClean="0"/>
              <a:t>Forwarders in the ADs in the ISD core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recursive path </a:t>
            </a:r>
            <a:r>
              <a:rPr lang="en-US" dirty="0" smtClean="0"/>
              <a:t>queries </a:t>
            </a:r>
            <a:r>
              <a:rPr lang="en-US" dirty="0"/>
              <a:t>for </a:t>
            </a:r>
            <a:r>
              <a:rPr lang="en-US" dirty="0" smtClean="0"/>
              <a:t>remote paths</a:t>
            </a:r>
          </a:p>
          <a:p>
            <a:pPr lvl="1"/>
            <a:r>
              <a:rPr lang="en-US" dirty="0"/>
              <a:t>Cache remote DOWN </a:t>
            </a:r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In forwarder: forwarding path queries originating from ADs in other ISDs to </a:t>
            </a:r>
            <a:r>
              <a:rPr lang="en-US" dirty="0" err="1" smtClean="0"/>
              <a:t>cPS</a:t>
            </a:r>
            <a:endParaRPr lang="en-US" dirty="0" smtClean="0"/>
          </a:p>
          <a:p>
            <a:pPr lvl="1"/>
            <a:r>
              <a:rPr lang="en-US" dirty="0" smtClean="0"/>
              <a:t>Out forwarder: forwarding path queries to </a:t>
            </a:r>
            <a:r>
              <a:rPr lang="en-US" dirty="0" err="1" smtClean="0"/>
              <a:t>cPS</a:t>
            </a:r>
            <a:r>
              <a:rPr lang="en-US" dirty="0" smtClean="0"/>
              <a:t> in ADs in other ISDs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Frontend of path infrastructures: enforce access control policy, monitoring usage</a:t>
            </a:r>
          </a:p>
          <a:p>
            <a:r>
              <a:rPr lang="en-US" dirty="0" smtClean="0"/>
              <a:t>Stub Path Resolver (Stub-PR)</a:t>
            </a:r>
          </a:p>
          <a:p>
            <a:pPr lvl="1"/>
            <a:r>
              <a:rPr lang="en-US" dirty="0" smtClean="0"/>
              <a:t>Software running in the host machine like stub DNS resolver</a:t>
            </a:r>
          </a:p>
          <a:p>
            <a:r>
              <a:rPr lang="en-US" dirty="0" smtClean="0"/>
              <a:t>Beacon Server (BS)</a:t>
            </a:r>
          </a:p>
          <a:p>
            <a:pPr lvl="1"/>
            <a:r>
              <a:rPr lang="en-US" dirty="0" smtClean="0"/>
              <a:t>Store recent UP/DOWN Beacons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2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1757</Words>
  <Application>Microsoft Macintosh PowerPoint</Application>
  <PresentationFormat>Custom</PresentationFormat>
  <Paragraphs>379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SCION Path Infrastructure</vt:lpstr>
      <vt:lpstr>Contents</vt:lpstr>
      <vt:lpstr>Paths</vt:lpstr>
      <vt:lpstr>Definitions</vt:lpstr>
      <vt:lpstr>Path Metadata</vt:lpstr>
      <vt:lpstr>Contents</vt:lpstr>
      <vt:lpstr>PowerPoint Presentation</vt:lpstr>
      <vt:lpstr>Infrastructure</vt:lpstr>
      <vt:lpstr>Infrastructure</vt:lpstr>
      <vt:lpstr>PowerPoint Presentation</vt:lpstr>
      <vt:lpstr>Path Registration</vt:lpstr>
      <vt:lpstr>Path Query: Queries for Local Paths</vt:lpstr>
      <vt:lpstr>Path Query: Queries for Remote Paths</vt:lpstr>
      <vt:lpstr>Path Revocation</vt:lpstr>
      <vt:lpstr>PowerPoint Presentation</vt:lpstr>
      <vt:lpstr>Path Cache</vt:lpstr>
      <vt:lpstr>PS and multiple ADs in the ISD core</vt:lpstr>
      <vt:lpstr>PS and multiple ADs in the ISD core</vt:lpstr>
      <vt:lpstr>Path queries with multiple ADs in the ISD core</vt:lpstr>
      <vt:lpstr>Solution 2: AD-level access table</vt:lpstr>
      <vt:lpstr>Infrastructure Availability</vt:lpstr>
      <vt:lpstr>Apache Zookeeper</vt:lpstr>
      <vt:lpstr>Availability Infrastructure</vt:lpstr>
      <vt:lpstr>Example: CPS &amp; Avail. Infrastructures</vt:lpstr>
      <vt:lpstr>Plans for next step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SCION Path Server Infrastructure</dc:title>
  <dc:creator>Chen Chen</dc:creator>
  <cp:lastModifiedBy>Chen Chen</cp:lastModifiedBy>
  <cp:revision>55</cp:revision>
  <dcterms:created xsi:type="dcterms:W3CDTF">2014-03-02T20:18:54Z</dcterms:created>
  <dcterms:modified xsi:type="dcterms:W3CDTF">2014-05-08T14:35:26Z</dcterms:modified>
</cp:coreProperties>
</file>