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8" r:id="rId4"/>
    <p:sldId id="259" r:id="rId5"/>
    <p:sldId id="260" r:id="rId6"/>
    <p:sldId id="257" r:id="rId7"/>
    <p:sldId id="262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1872" autoAdjust="0"/>
  </p:normalViewPr>
  <p:slideViewPr>
    <p:cSldViewPr snapToGrid="0">
      <p:cViewPr varScale="1">
        <p:scale>
          <a:sx n="85" d="100"/>
          <a:sy n="85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1BF5D-F260-4F57-98C9-CE568B00571F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472B-8D3A-48ED-8432-73E9B831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</a:t>
            </a:r>
            <a:r>
              <a:rPr lang="en-US" baseline="0" dirty="0" smtClean="0"/>
              <a:t> use the name in the slides. Afterwards, we could decide whether to use better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472B-8D3A-48ED-8432-73E9B8316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656A-3CB3-4E05-AD1B-4D2ED59ED808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SCION Path Server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1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2" y="40152"/>
            <a:ext cx="10515600" cy="1325563"/>
          </a:xfrm>
        </p:spPr>
        <p:txBody>
          <a:bodyPr/>
          <a:lstStyle/>
          <a:p>
            <a:r>
              <a:rPr lang="en-US" dirty="0" smtClean="0"/>
              <a:t>Inter-TD Path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08" y="3811647"/>
            <a:ext cx="6567621" cy="2897429"/>
          </a:xfrm>
        </p:spPr>
        <p:txBody>
          <a:bodyPr/>
          <a:lstStyle/>
          <a:p>
            <a:r>
              <a:rPr lang="en-US" dirty="0" err="1" smtClean="0"/>
              <a:t>iPQF</a:t>
            </a:r>
            <a:r>
              <a:rPr lang="en-US" dirty="0" smtClean="0"/>
              <a:t> initiates recursive query for inter-TD DOWN path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iPQF</a:t>
            </a:r>
            <a:r>
              <a:rPr lang="en-US" dirty="0" smtClean="0"/>
              <a:t> and </a:t>
            </a:r>
            <a:r>
              <a:rPr lang="en-US" dirty="0" err="1" smtClean="0"/>
              <a:t>lPS</a:t>
            </a:r>
            <a:r>
              <a:rPr lang="en-US" dirty="0" smtClean="0"/>
              <a:t> could cache inter-TD path and directly reply with it</a:t>
            </a:r>
          </a:p>
          <a:p>
            <a:r>
              <a:rPr lang="en-US" dirty="0" err="1" smtClean="0"/>
              <a:t>cPS</a:t>
            </a:r>
            <a:r>
              <a:rPr lang="en-US" dirty="0" smtClean="0"/>
              <a:t> only answers inter-TD PATH_REQ from </a:t>
            </a:r>
            <a:r>
              <a:rPr lang="en-US" dirty="0" err="1" smtClean="0"/>
              <a:t>iPQF</a:t>
            </a:r>
            <a:r>
              <a:rPr lang="en-US" dirty="0"/>
              <a:t> </a:t>
            </a:r>
            <a:r>
              <a:rPr lang="en-US" dirty="0" smtClean="0"/>
              <a:t>(enforce policy like rate-limiting)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36044" y="861412"/>
            <a:ext cx="9098266" cy="5689861"/>
            <a:chOff x="5196468" y="676215"/>
            <a:chExt cx="9171943" cy="5612260"/>
          </a:xfrm>
        </p:grpSpPr>
        <p:sp>
          <p:nvSpPr>
            <p:cNvPr id="5" name="Freeform 4"/>
            <p:cNvSpPr/>
            <p:nvPr/>
          </p:nvSpPr>
          <p:spPr>
            <a:xfrm>
              <a:off x="5196468" y="811646"/>
              <a:ext cx="4313292" cy="260339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940139" y="3785740"/>
              <a:ext cx="3024262" cy="25027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95067" y="840407"/>
              <a:ext cx="496951" cy="353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237607" y="3043814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229169" y="3179097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8319886" y="2908531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238148" y="3787871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485498" y="5884757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923262" y="5749474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296704" y="1289397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152" y="2014812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12721" y="2019073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dirty="0" err="1" smtClean="0">
                  <a:latin typeface="Liberation Sans" pitchFamily="18"/>
                  <a:ea typeface="Droid Sans Fallback" pitchFamily="2"/>
                  <a:cs typeface="Lohit Hindi" pitchFamily="2"/>
                </a:rPr>
                <a:t>iPQF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670297" y="4930852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66921" y="4254437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579578" y="4795568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lPS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7447000" y="3517305"/>
              <a:ext cx="0" cy="26843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H="1">
              <a:off x="6981278" y="4152709"/>
              <a:ext cx="545359" cy="582143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 flipV="1">
              <a:off x="7477059" y="2367400"/>
              <a:ext cx="446203" cy="811697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3413" y="4329003"/>
              <a:ext cx="542431" cy="2063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PATH_REQ</a:t>
              </a:r>
            </a:p>
          </p:txBody>
        </p:sp>
        <p:sp>
          <p:nvSpPr>
            <p:cNvPr id="24" name="Straight Connector 23"/>
            <p:cNvSpPr/>
            <p:nvPr/>
          </p:nvSpPr>
          <p:spPr>
            <a:xfrm flipV="1">
              <a:off x="7550060" y="2367400"/>
              <a:ext cx="446203" cy="811697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7505557" y="3517305"/>
              <a:ext cx="0" cy="26843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 flipH="1">
              <a:off x="7034760" y="4179339"/>
              <a:ext cx="545359" cy="582143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5238" y="2575750"/>
              <a:ext cx="533256" cy="2063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PATH_REP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29169" y="5681831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  <p:sp>
          <p:nvSpPr>
            <p:cNvPr id="29" name="Straight Connector 28"/>
            <p:cNvSpPr/>
            <p:nvPr/>
          </p:nvSpPr>
          <p:spPr>
            <a:xfrm flipH="1" flipV="1">
              <a:off x="6931700" y="5208342"/>
              <a:ext cx="247890" cy="47349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6991818" y="5193961"/>
              <a:ext cx="247891" cy="47349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7915" y="5430710"/>
              <a:ext cx="860589" cy="2063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PATH_REQ_LOCAL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19736" y="5247087"/>
              <a:ext cx="851415" cy="3326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UP_PATH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PATH_REP_LOCAL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55119" y="676215"/>
              <a:ext cx="4313292" cy="260339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653718" y="704976"/>
              <a:ext cx="496951" cy="353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1096258" y="2908383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2087820" y="3043666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178537" y="2773100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2155355" y="1153966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0929969" y="1345440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2771372" y="1883642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 flipH="1">
              <a:off x="8446800" y="1990248"/>
              <a:ext cx="4307353" cy="115356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 flipV="1">
              <a:off x="8408501" y="2060194"/>
              <a:ext cx="4362871" cy="153924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980902" y="1753593"/>
              <a:ext cx="2094555" cy="2860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1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PATH_REQ Inter-TD traffic</a:t>
              </a: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64401" y="2171850"/>
              <a:ext cx="2060379" cy="2860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1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PATH_REP Inter-TD traffic</a:t>
              </a: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8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means?</a:t>
            </a:r>
          </a:p>
          <a:p>
            <a:pPr lvl="1"/>
            <a:r>
              <a:rPr lang="en-US" dirty="0" smtClean="0"/>
              <a:t>Revoke UP/DOWN paths (separately)</a:t>
            </a:r>
          </a:p>
          <a:p>
            <a:r>
              <a:rPr lang="en-US" dirty="0" smtClean="0"/>
              <a:t>Who initiates path revocation?</a:t>
            </a:r>
          </a:p>
          <a:p>
            <a:pPr lvl="1"/>
            <a:r>
              <a:rPr lang="en-US" dirty="0" err="1" smtClean="0"/>
              <a:t>lPS</a:t>
            </a:r>
            <a:r>
              <a:rPr lang="en-US" dirty="0" smtClean="0"/>
              <a:t> in AD</a:t>
            </a:r>
          </a:p>
          <a:p>
            <a:r>
              <a:rPr lang="en-US" dirty="0" smtClean="0"/>
              <a:t>Who are involved?</a:t>
            </a:r>
          </a:p>
          <a:p>
            <a:pPr lvl="1"/>
            <a:r>
              <a:rPr lang="en-US" dirty="0" err="1" smtClean="0"/>
              <a:t>lPS</a:t>
            </a:r>
            <a:r>
              <a:rPr lang="en-US" dirty="0" smtClean="0"/>
              <a:t>, </a:t>
            </a:r>
            <a:r>
              <a:rPr lang="en-US" dirty="0" err="1" smtClean="0"/>
              <a:t>cPS</a:t>
            </a:r>
            <a:r>
              <a:rPr lang="en-US" dirty="0" smtClean="0"/>
              <a:t>, BS, 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1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path revocation</a:t>
            </a:r>
          </a:p>
          <a:p>
            <a:pPr lvl="1"/>
            <a:r>
              <a:rPr lang="en-US" dirty="0" smtClean="0"/>
              <a:t>misconfiguration</a:t>
            </a:r>
          </a:p>
          <a:p>
            <a:pPr lvl="1"/>
            <a:r>
              <a:rPr lang="en-US" dirty="0" smtClean="0"/>
              <a:t>configuration changes (add/remove </a:t>
            </a:r>
            <a:r>
              <a:rPr lang="en-US" dirty="0" err="1" smtClean="0"/>
              <a:t>iface</a:t>
            </a:r>
            <a:r>
              <a:rPr lang="en-US" dirty="0" smtClean="0"/>
              <a:t>, new keys, ...) </a:t>
            </a:r>
          </a:p>
          <a:p>
            <a:pPr lvl="1"/>
            <a:r>
              <a:rPr lang="en-US" dirty="0" smtClean="0"/>
              <a:t>to avoid "bad" (malicious/faulty/too expensive...) AD </a:t>
            </a:r>
          </a:p>
          <a:p>
            <a:pPr lvl="1"/>
            <a:r>
              <a:rPr lang="en-US" dirty="0" smtClean="0"/>
              <a:t>to avoid "bad" interface</a:t>
            </a:r>
          </a:p>
          <a:p>
            <a:r>
              <a:rPr lang="en-US" dirty="0" smtClean="0"/>
              <a:t>What if a path is not selected because other better paths are selected?</a:t>
            </a:r>
          </a:p>
          <a:p>
            <a:pPr lvl="1"/>
            <a:r>
              <a:rPr lang="en-US" dirty="0" smtClean="0"/>
              <a:t>This is not a reason for path revocation as the path is still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3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desired effect?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soft/optimistic revocation: delayed effect, path is removed from databases and caches, hence AD hopes that it won't be used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hard revocation: immediate effect, soft revocation + forbid to use that path and enforce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3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decision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intra-TD paths, soft revocation is required, hard revocation is opt-in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inter-TD paths, no explicit path revocation is conducted</a:t>
            </a:r>
          </a:p>
          <a:p>
            <a:pPr lvl="2"/>
            <a:r>
              <a:rPr lang="en-US" dirty="0" smtClean="0"/>
              <a:t>Paths will only be refreshed when they are queried again</a:t>
            </a:r>
          </a:p>
          <a:p>
            <a:pPr lvl="2"/>
            <a:r>
              <a:rPr lang="en-US" dirty="0" smtClean="0"/>
              <a:t>Inter-TD TTL will be used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4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revocation Approach</a:t>
            </a:r>
          </a:p>
          <a:p>
            <a:pPr lvl="1"/>
            <a:r>
              <a:rPr lang="en-US" dirty="0" err="1" smtClean="0"/>
              <a:t>lPS</a:t>
            </a:r>
            <a:r>
              <a:rPr lang="en-US" dirty="0" smtClean="0"/>
              <a:t> send revocation request to </a:t>
            </a:r>
            <a:r>
              <a:rPr lang="en-US" dirty="0" err="1" smtClean="0"/>
              <a:t>cPS</a:t>
            </a:r>
            <a:r>
              <a:rPr lang="en-US" dirty="0"/>
              <a:t> </a:t>
            </a:r>
            <a:r>
              <a:rPr lang="en-US" dirty="0" smtClean="0"/>
              <a:t>to inform path revocation</a:t>
            </a:r>
          </a:p>
          <a:p>
            <a:pPr lvl="2"/>
            <a:r>
              <a:rPr lang="en-US" dirty="0" err="1" smtClean="0"/>
              <a:t>cPS</a:t>
            </a:r>
            <a:r>
              <a:rPr lang="en-US" dirty="0" smtClean="0"/>
              <a:t> will add a record in the log for accountability</a:t>
            </a:r>
          </a:p>
          <a:p>
            <a:pPr lvl="1"/>
            <a:r>
              <a:rPr lang="en-US" dirty="0" err="1" smtClean="0"/>
              <a:t>cPS</a:t>
            </a:r>
            <a:r>
              <a:rPr lang="en-US" dirty="0" smtClean="0"/>
              <a:t> propagate list of revoked paths in PCBs (Negative PCBs)</a:t>
            </a:r>
          </a:p>
          <a:p>
            <a:pPr lvl="2"/>
            <a:r>
              <a:rPr lang="en-US" dirty="0" smtClean="0"/>
              <a:t>Revoked paths are identified by their IDs</a:t>
            </a:r>
          </a:p>
          <a:p>
            <a:pPr lvl="2"/>
            <a:r>
              <a:rPr lang="en-US" dirty="0" smtClean="0"/>
              <a:t>Fast propagation (every 5s)</a:t>
            </a:r>
          </a:p>
          <a:p>
            <a:pPr lvl="2"/>
            <a:r>
              <a:rPr lang="en-US" dirty="0" smtClean="0"/>
              <a:t>Accountable because PCB is signed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lPS</a:t>
            </a:r>
            <a:r>
              <a:rPr lang="en-US" dirty="0" smtClean="0"/>
              <a:t> remove revoked paths from cache</a:t>
            </a:r>
          </a:p>
        </p:txBody>
      </p:sp>
    </p:spTree>
    <p:extLst>
      <p:ext uri="{BB962C8B-B14F-4D97-AF65-F5344CB8AC3E}">
        <p14:creationId xmlns:p14="http://schemas.microsoft.com/office/powerpoint/2010/main" val="192870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91586" y="278779"/>
            <a:ext cx="6487780" cy="6168205"/>
            <a:chOff x="608113" y="211872"/>
            <a:chExt cx="6487780" cy="6168205"/>
          </a:xfrm>
        </p:grpSpPr>
        <p:sp>
          <p:nvSpPr>
            <p:cNvPr id="4" name="Freeform 3"/>
            <p:cNvSpPr/>
            <p:nvPr/>
          </p:nvSpPr>
          <p:spPr>
            <a:xfrm>
              <a:off x="608113" y="211872"/>
              <a:ext cx="6487780" cy="29320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726696" y="3561406"/>
              <a:ext cx="4548903" cy="28186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2625" y="244264"/>
              <a:ext cx="747483" cy="39769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2174129" y="2725821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665573" y="2878182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06161" y="2573460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679078" y="3563805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46990" y="5925395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09583" y="5773034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67155" y="749933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4253" y="1566922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693728" y="1571720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29089" y="4851072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25666" y="4089269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688500" y="4698711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3993220" y="3259084"/>
              <a:ext cx="0" cy="30232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 flipH="1">
              <a:off x="3012625" y="3974700"/>
              <a:ext cx="1100381" cy="64783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V="1">
              <a:off x="4038433" y="1964019"/>
              <a:ext cx="671150" cy="914163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657939" y="5689056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2673" y="4108864"/>
              <a:ext cx="960142" cy="2860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PATH_RVK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84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85450" y="0"/>
            <a:ext cx="6487780" cy="6168205"/>
            <a:chOff x="485450" y="0"/>
            <a:chExt cx="6487780" cy="6168205"/>
          </a:xfrm>
        </p:grpSpPr>
        <p:sp>
          <p:nvSpPr>
            <p:cNvPr id="5" name="Freeform 4"/>
            <p:cNvSpPr/>
            <p:nvPr/>
          </p:nvSpPr>
          <p:spPr>
            <a:xfrm>
              <a:off x="485450" y="0"/>
              <a:ext cx="6487780" cy="29320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604033" y="3349534"/>
              <a:ext cx="4548903" cy="28186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89962" y="32392"/>
              <a:ext cx="747483" cy="39769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051466" y="2513949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542910" y="2666310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183498" y="2361588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56415" y="3351933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24327" y="5713523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586920" y="5561162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644492" y="538061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81590" y="1355050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571065" y="1359848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06426" y="4639200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03003" y="3877397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565837" y="4486839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</a:p>
          </p:txBody>
        </p:sp>
        <p:sp>
          <p:nvSpPr>
            <p:cNvPr id="20" name="Straight Connector 19"/>
            <p:cNvSpPr/>
            <p:nvPr/>
          </p:nvSpPr>
          <p:spPr>
            <a:xfrm flipV="1">
              <a:off x="3870557" y="3047212"/>
              <a:ext cx="0" cy="30232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3345013" y="4698693"/>
              <a:ext cx="786824" cy="72577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 flipH="1" flipV="1">
              <a:off x="2722616" y="1591987"/>
              <a:ext cx="1848449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535276" y="5477184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60473" y="1276169"/>
              <a:ext cx="960142" cy="2860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PATH_RVK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>
            <a:off x="6562888" y="3349534"/>
            <a:ext cx="4548903" cy="281867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515270" y="3351933"/>
            <a:ext cx="671150" cy="3809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ER</a:t>
            </a:r>
          </a:p>
        </p:txBody>
      </p:sp>
      <p:sp>
        <p:nvSpPr>
          <p:cNvPr id="27" name="Freeform 26"/>
          <p:cNvSpPr/>
          <p:nvPr/>
        </p:nvSpPr>
        <p:spPr>
          <a:xfrm>
            <a:off x="7383182" y="5713523"/>
            <a:ext cx="671150" cy="3809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ER</a:t>
            </a:r>
          </a:p>
        </p:txBody>
      </p:sp>
      <p:sp>
        <p:nvSpPr>
          <p:cNvPr id="28" name="Freeform 27"/>
          <p:cNvSpPr/>
          <p:nvPr/>
        </p:nvSpPr>
        <p:spPr>
          <a:xfrm>
            <a:off x="9545775" y="5561162"/>
            <a:ext cx="671150" cy="3809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ER</a:t>
            </a:r>
          </a:p>
        </p:txBody>
      </p:sp>
      <p:sp>
        <p:nvSpPr>
          <p:cNvPr id="29" name="Freeform 28"/>
          <p:cNvSpPr/>
          <p:nvPr/>
        </p:nvSpPr>
        <p:spPr>
          <a:xfrm>
            <a:off x="9165281" y="4639200"/>
            <a:ext cx="745722" cy="3809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BS</a:t>
            </a:r>
          </a:p>
        </p:txBody>
      </p:sp>
      <p:sp>
        <p:nvSpPr>
          <p:cNvPr id="30" name="Freeform 29"/>
          <p:cNvSpPr/>
          <p:nvPr/>
        </p:nvSpPr>
        <p:spPr>
          <a:xfrm>
            <a:off x="9761858" y="3877397"/>
            <a:ext cx="745722" cy="3809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CS</a:t>
            </a:r>
          </a:p>
        </p:txBody>
      </p:sp>
      <p:sp>
        <p:nvSpPr>
          <p:cNvPr id="31" name="Freeform 30"/>
          <p:cNvSpPr/>
          <p:nvPr/>
        </p:nvSpPr>
        <p:spPr>
          <a:xfrm>
            <a:off x="7524692" y="4486839"/>
            <a:ext cx="745722" cy="3809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PS</a:t>
            </a:r>
          </a:p>
        </p:txBody>
      </p:sp>
      <p:sp>
        <p:nvSpPr>
          <p:cNvPr id="32" name="Straight Connector 31"/>
          <p:cNvSpPr/>
          <p:nvPr/>
        </p:nvSpPr>
        <p:spPr>
          <a:xfrm flipH="1" flipV="1">
            <a:off x="8831765" y="3792419"/>
            <a:ext cx="714009" cy="787195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head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8494131" y="5477184"/>
            <a:ext cx="671150" cy="3809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host</a:t>
            </a:r>
          </a:p>
        </p:txBody>
      </p:sp>
      <p:sp>
        <p:nvSpPr>
          <p:cNvPr id="35" name="Straight Connector 34"/>
          <p:cNvSpPr/>
          <p:nvPr/>
        </p:nvSpPr>
        <p:spPr>
          <a:xfrm>
            <a:off x="2330604" y="1812129"/>
            <a:ext cx="1659739" cy="816989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2424328" y="1816927"/>
            <a:ext cx="3124398" cy="539265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>
            <a:off x="5616006" y="2804229"/>
            <a:ext cx="3215759" cy="485720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 flipH="1" flipV="1">
            <a:off x="3980952" y="3763129"/>
            <a:ext cx="714009" cy="787195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head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8324435" y="4698693"/>
            <a:ext cx="786824" cy="72577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head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6523" y="2666310"/>
            <a:ext cx="3131762" cy="286026"/>
          </a:xfrm>
          <a:prstGeom prst="rect">
            <a:avLst/>
          </a:prstGeom>
          <a:noFill/>
          <a:ln>
            <a:noFill/>
          </a:ln>
        </p:spPr>
        <p:txBody>
          <a:bodyPr vert="horz" wrap="none" lIns="99000" tIns="54000" rIns="99000" bIns="54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(negative) PCB containing list of revoked paths</a:t>
            </a:r>
            <a:endParaRPr lang="en-US" sz="12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238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Revocation Approach</a:t>
            </a:r>
          </a:p>
          <a:p>
            <a:pPr lvl="1"/>
            <a:r>
              <a:rPr lang="en-US" dirty="0" err="1" smtClean="0"/>
              <a:t>lPS</a:t>
            </a:r>
            <a:r>
              <a:rPr lang="en-US" dirty="0" smtClean="0"/>
              <a:t> inform ERs in the same AD about revoked paths</a:t>
            </a:r>
          </a:p>
          <a:p>
            <a:pPr lvl="1"/>
            <a:r>
              <a:rPr lang="en-US" dirty="0" smtClean="0"/>
              <a:t>ERs keep a blacklist of OP field</a:t>
            </a:r>
          </a:p>
          <a:p>
            <a:pPr lvl="2"/>
            <a:r>
              <a:rPr lang="en-US" dirty="0" smtClean="0"/>
              <a:t>Packets containing the OP fields will be dropped</a:t>
            </a:r>
          </a:p>
          <a:p>
            <a:pPr lvl="2"/>
            <a:r>
              <a:rPr lang="en-US" dirty="0" smtClean="0"/>
              <a:t>Which OP field to choose?</a:t>
            </a:r>
          </a:p>
          <a:p>
            <a:pPr lvl="3"/>
            <a:r>
              <a:rPr lang="en-US" dirty="0" smtClean="0"/>
              <a:t>OP field that introduce least collateral damage</a:t>
            </a:r>
          </a:p>
          <a:p>
            <a:pPr lvl="4"/>
            <a:r>
              <a:rPr lang="en-US" dirty="0" smtClean="0"/>
              <a:t>Normally, just pick one last OP field that contains all information of the path</a:t>
            </a:r>
          </a:p>
          <a:p>
            <a:pPr lvl="4"/>
            <a:r>
              <a:rPr lang="en-US" dirty="0" smtClean="0"/>
              <a:t>For shortcut path, three OP fields may be needed (under investigation)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3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UP/DOWN paths will be cached</a:t>
            </a:r>
          </a:p>
          <a:p>
            <a:r>
              <a:rPr lang="en-US" dirty="0" smtClean="0"/>
              <a:t>Where?</a:t>
            </a:r>
          </a:p>
          <a:p>
            <a:pPr lvl="1"/>
            <a:r>
              <a:rPr lang="en-US" dirty="0" err="1" smtClean="0"/>
              <a:t>lPS</a:t>
            </a:r>
            <a:r>
              <a:rPr lang="en-US" dirty="0" smtClean="0"/>
              <a:t> will cache both UP/DOWN local/inter-TD paths</a:t>
            </a:r>
          </a:p>
          <a:p>
            <a:pPr lvl="1"/>
            <a:r>
              <a:rPr lang="en-US" dirty="0" err="1" smtClean="0"/>
              <a:t>iPQF</a:t>
            </a:r>
            <a:r>
              <a:rPr lang="en-US" dirty="0" smtClean="0"/>
              <a:t> will cache UP/DOWN inter-TD paths</a:t>
            </a:r>
          </a:p>
          <a:p>
            <a:r>
              <a:rPr lang="en-US" dirty="0" smtClean="0"/>
              <a:t>How long?</a:t>
            </a:r>
          </a:p>
          <a:p>
            <a:pPr lvl="1"/>
            <a:r>
              <a:rPr lang="en-US" dirty="0" smtClean="0"/>
              <a:t>Local TTL is used for local paths</a:t>
            </a:r>
          </a:p>
          <a:p>
            <a:pPr lvl="2"/>
            <a:r>
              <a:rPr lang="en-US" dirty="0" smtClean="0"/>
              <a:t>With path revocation, why do we still need TTL?</a:t>
            </a:r>
          </a:p>
          <a:p>
            <a:pPr lvl="3"/>
            <a:r>
              <a:rPr lang="en-US" dirty="0" smtClean="0"/>
              <a:t>To keep using fresh selected paths, legacy paths (though still valid) needs to fade away</a:t>
            </a:r>
          </a:p>
          <a:p>
            <a:pPr lvl="1"/>
            <a:r>
              <a:rPr lang="en-US" dirty="0" smtClean="0"/>
              <a:t>Inter-TD TTL is used for inter-TD paths</a:t>
            </a:r>
          </a:p>
          <a:p>
            <a:r>
              <a:rPr lang="en-US" dirty="0" smtClean="0"/>
              <a:t>Who set TTL?</a:t>
            </a:r>
          </a:p>
          <a:p>
            <a:pPr lvl="1"/>
            <a:r>
              <a:rPr lang="en-US" dirty="0" smtClean="0"/>
              <a:t>AD will set TTL values based on per-AD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592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</a:p>
          <a:p>
            <a:r>
              <a:rPr lang="en-US" dirty="0" smtClean="0"/>
              <a:t>Infrastructures</a:t>
            </a:r>
          </a:p>
          <a:p>
            <a:r>
              <a:rPr lang="en-US" dirty="0" smtClean="0"/>
              <a:t>Path Registration</a:t>
            </a:r>
          </a:p>
          <a:p>
            <a:r>
              <a:rPr lang="en-US" dirty="0" smtClean="0"/>
              <a:t>Path Query</a:t>
            </a:r>
          </a:p>
          <a:p>
            <a:pPr lvl="1"/>
            <a:r>
              <a:rPr lang="en-US" dirty="0" smtClean="0"/>
              <a:t>Intra-TD path query</a:t>
            </a:r>
          </a:p>
          <a:p>
            <a:pPr lvl="1"/>
            <a:r>
              <a:rPr lang="en-US" dirty="0" smtClean="0"/>
              <a:t>Inter-TD path query</a:t>
            </a:r>
          </a:p>
          <a:p>
            <a:r>
              <a:rPr lang="en-US" dirty="0" smtClean="0"/>
              <a:t>Path Revocation</a:t>
            </a:r>
          </a:p>
          <a:p>
            <a:r>
              <a:rPr lang="en-US" dirty="0" smtClean="0"/>
              <a:t>Path Cache</a:t>
            </a:r>
          </a:p>
          <a:p>
            <a:r>
              <a:rPr lang="en-US" dirty="0" smtClean="0"/>
              <a:t>Infrastructure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cPSes</a:t>
            </a:r>
            <a:r>
              <a:rPr lang="en-US" dirty="0" smtClean="0"/>
              <a:t> in the TD core</a:t>
            </a:r>
          </a:p>
          <a:p>
            <a:pPr lvl="1"/>
            <a:r>
              <a:rPr lang="en-US" dirty="0" smtClean="0"/>
              <a:t>Multiple replicas managed by </a:t>
            </a:r>
            <a:r>
              <a:rPr lang="en-US" dirty="0" err="1" smtClean="0"/>
              <a:t>Paxos</a:t>
            </a:r>
            <a:r>
              <a:rPr lang="en-US" dirty="0" smtClean="0"/>
              <a:t> consensus protocol</a:t>
            </a:r>
          </a:p>
          <a:p>
            <a:pPr lvl="2"/>
            <a:r>
              <a:rPr lang="en-US" dirty="0" err="1" smtClean="0"/>
              <a:t>Paxos</a:t>
            </a:r>
            <a:r>
              <a:rPr lang="en-US" dirty="0" smtClean="0"/>
              <a:t> select master </a:t>
            </a:r>
            <a:r>
              <a:rPr lang="en-US" dirty="0" err="1" smtClean="0"/>
              <a:t>cPS</a:t>
            </a:r>
            <a:endParaRPr lang="en-US" dirty="0"/>
          </a:p>
          <a:p>
            <a:pPr lvl="2"/>
            <a:r>
              <a:rPr lang="en-US" dirty="0" smtClean="0"/>
              <a:t>The master </a:t>
            </a:r>
            <a:r>
              <a:rPr lang="en-US" dirty="0" err="1" smtClean="0"/>
              <a:t>cPS</a:t>
            </a:r>
            <a:r>
              <a:rPr lang="en-US" dirty="0" smtClean="0"/>
              <a:t> handles path registration/revocation, answers path queries</a:t>
            </a:r>
          </a:p>
          <a:p>
            <a:pPr lvl="2"/>
            <a:r>
              <a:rPr lang="en-US" dirty="0" smtClean="0"/>
              <a:t>Slave </a:t>
            </a:r>
            <a:r>
              <a:rPr lang="en-US" dirty="0" err="1" smtClean="0"/>
              <a:t>cPSes</a:t>
            </a:r>
            <a:r>
              <a:rPr lang="en-US" dirty="0" smtClean="0"/>
              <a:t> only answer path queries</a:t>
            </a:r>
            <a:endParaRPr lang="en-US" dirty="0"/>
          </a:p>
          <a:p>
            <a:r>
              <a:rPr lang="en-US" dirty="0" err="1" smtClean="0"/>
              <a:t>lPSes</a:t>
            </a:r>
            <a:r>
              <a:rPr lang="en-US" dirty="0" smtClean="0"/>
              <a:t> in the ADs</a:t>
            </a:r>
          </a:p>
          <a:p>
            <a:pPr lvl="1"/>
            <a:r>
              <a:rPr lang="en-US" dirty="0" smtClean="0"/>
              <a:t>Multiple replicas managed by </a:t>
            </a:r>
            <a:r>
              <a:rPr lang="en-US" dirty="0" err="1" smtClean="0"/>
              <a:t>Paxos</a:t>
            </a:r>
            <a:r>
              <a:rPr lang="en-US" dirty="0" smtClean="0"/>
              <a:t> consensus protocol</a:t>
            </a:r>
          </a:p>
          <a:p>
            <a:pPr lvl="2"/>
            <a:r>
              <a:rPr lang="en-US" dirty="0" err="1" smtClean="0"/>
              <a:t>Paxos</a:t>
            </a:r>
            <a:r>
              <a:rPr lang="en-US" dirty="0" smtClean="0"/>
              <a:t> select master </a:t>
            </a:r>
            <a:r>
              <a:rPr lang="en-US" dirty="0" err="1" smtClean="0"/>
              <a:t>l</a:t>
            </a:r>
            <a:r>
              <a:rPr lang="en-US" dirty="0" err="1" smtClean="0"/>
              <a:t>PS</a:t>
            </a:r>
            <a:endParaRPr lang="en-US" dirty="0" smtClean="0"/>
          </a:p>
          <a:p>
            <a:pPr lvl="2"/>
            <a:r>
              <a:rPr lang="en-US" dirty="0" smtClean="0"/>
              <a:t>The master </a:t>
            </a:r>
            <a:r>
              <a:rPr lang="en-US" dirty="0" err="1" smtClean="0"/>
              <a:t>l</a:t>
            </a:r>
            <a:r>
              <a:rPr lang="en-US" dirty="0" err="1" smtClean="0"/>
              <a:t>PS</a:t>
            </a:r>
            <a:r>
              <a:rPr lang="en-US" dirty="0" smtClean="0"/>
              <a:t> handles path revocation, answers path queries</a:t>
            </a:r>
          </a:p>
          <a:p>
            <a:pPr lvl="2"/>
            <a:r>
              <a:rPr lang="en-US" dirty="0" smtClean="0"/>
              <a:t>Slave </a:t>
            </a:r>
            <a:r>
              <a:rPr lang="en-US" dirty="0" err="1"/>
              <a:t>l</a:t>
            </a:r>
            <a:r>
              <a:rPr lang="en-US" dirty="0" err="1" smtClean="0"/>
              <a:t>PSes</a:t>
            </a:r>
            <a:r>
              <a:rPr lang="en-US" dirty="0" smtClean="0"/>
              <a:t> only answer path queries</a:t>
            </a:r>
          </a:p>
          <a:p>
            <a:pPr lvl="1"/>
            <a:r>
              <a:rPr lang="en-US" dirty="0" smtClean="0"/>
              <a:t>Cooperative caching (under investigation)</a:t>
            </a:r>
          </a:p>
          <a:p>
            <a:r>
              <a:rPr lang="en-US" dirty="0" err="1" smtClean="0"/>
              <a:t>iPQF</a:t>
            </a:r>
            <a:r>
              <a:rPr lang="en-US" dirty="0" smtClean="0"/>
              <a:t> in the TD core</a:t>
            </a:r>
          </a:p>
          <a:p>
            <a:pPr lvl="1"/>
            <a:r>
              <a:rPr lang="en-US" dirty="0" err="1" smtClean="0"/>
              <a:t>iPQFs</a:t>
            </a:r>
            <a:r>
              <a:rPr lang="en-US" dirty="0" smtClean="0"/>
              <a:t> are independent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97362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multiple ADs exist in TD core, who have </a:t>
            </a:r>
            <a:r>
              <a:rPr lang="en-US" dirty="0" err="1" smtClean="0"/>
              <a:t>cPSes</a:t>
            </a:r>
            <a:r>
              <a:rPr lang="en-US" dirty="0" smtClean="0"/>
              <a:t>? Or how </a:t>
            </a:r>
            <a:r>
              <a:rPr lang="en-US" dirty="0" err="1" smtClean="0"/>
              <a:t>cPS</a:t>
            </a:r>
            <a:r>
              <a:rPr lang="en-US" dirty="0" smtClean="0"/>
              <a:t> from multiple ADs collaborate?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9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Half paths</a:t>
            </a:r>
          </a:p>
          <a:p>
            <a:pPr lvl="2"/>
            <a:r>
              <a:rPr lang="en-US" dirty="0" smtClean="0"/>
              <a:t>Up Paths</a:t>
            </a:r>
            <a:endParaRPr lang="en-US" dirty="0"/>
          </a:p>
          <a:p>
            <a:pPr lvl="2"/>
            <a:r>
              <a:rPr lang="en-US" dirty="0" smtClean="0"/>
              <a:t>Down Paths</a:t>
            </a:r>
          </a:p>
          <a:p>
            <a:pPr lvl="1"/>
            <a:r>
              <a:rPr lang="en-US" dirty="0" smtClean="0"/>
              <a:t>Full paths</a:t>
            </a:r>
          </a:p>
          <a:p>
            <a:pPr lvl="2"/>
            <a:r>
              <a:rPr lang="en-US" dirty="0" smtClean="0"/>
              <a:t>Only combined by hosts</a:t>
            </a:r>
          </a:p>
          <a:p>
            <a:pPr lvl="1"/>
            <a:r>
              <a:rPr lang="en-US" dirty="0" smtClean="0"/>
              <a:t>Shortcut paths</a:t>
            </a:r>
          </a:p>
          <a:p>
            <a:pPr lvl="2"/>
            <a:r>
              <a:rPr lang="en-US" dirty="0" smtClean="0"/>
              <a:t>Only composed by hosts, containing peer-links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14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Expired: the path is not usable any more because key schedule on one of on-path routers</a:t>
            </a:r>
          </a:p>
          <a:p>
            <a:pPr lvl="1"/>
            <a:r>
              <a:rPr lang="en-US" dirty="0" smtClean="0"/>
              <a:t>Selected: the paths is selected by the AD and uploade</a:t>
            </a:r>
            <a:r>
              <a:rPr lang="en-US" dirty="0" smtClean="0"/>
              <a:t>d into the TD core path server</a:t>
            </a:r>
            <a:endParaRPr lang="en-US" dirty="0" smtClean="0"/>
          </a:p>
          <a:p>
            <a:pPr lvl="1"/>
            <a:r>
              <a:rPr lang="en-US" dirty="0" smtClean="0"/>
              <a:t>Revoked: the path is revoked by AD</a:t>
            </a:r>
          </a:p>
          <a:p>
            <a:pPr lvl="1"/>
            <a:r>
              <a:rPr lang="en-US" dirty="0" smtClean="0"/>
              <a:t>Valid: the path is not expired or revoked, but may not be selected</a:t>
            </a:r>
          </a:p>
          <a:p>
            <a:pPr lvl="1"/>
            <a:r>
              <a:rPr lang="en-US" dirty="0" smtClean="0"/>
              <a:t>Local/inter-TD: a path is a local path if the server caching the path resides in the same TD. For example, if path belonging to TD1 is cached in a path server in TD1, then it is local.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info:</a:t>
            </a:r>
          </a:p>
          <a:p>
            <a:pPr lvl="1"/>
            <a:r>
              <a:rPr lang="en-US" dirty="0" smtClean="0"/>
              <a:t>Id: hash over the </a:t>
            </a:r>
            <a:r>
              <a:rPr lang="en-US" dirty="0" err="1" smtClean="0"/>
              <a:t>Opague</a:t>
            </a:r>
            <a:r>
              <a:rPr lang="en-US" dirty="0" smtClean="0"/>
              <a:t> Fields and multiple properties</a:t>
            </a:r>
          </a:p>
          <a:p>
            <a:pPr lvl="1"/>
            <a:r>
              <a:rPr lang="en-US" dirty="0" smtClean="0"/>
              <a:t>Lifetime: the time before path is expired, usually in the unit of </a:t>
            </a:r>
            <a:r>
              <a:rPr lang="en-US" dirty="0" err="1" smtClean="0"/>
              <a:t>hrs</a:t>
            </a:r>
            <a:endParaRPr lang="en-US" dirty="0" smtClean="0"/>
          </a:p>
          <a:p>
            <a:pPr lvl="1"/>
            <a:r>
              <a:rPr lang="en-US" dirty="0" smtClean="0"/>
              <a:t>Local TTL: the time before a path is evicted from cache when it is local to leaf path server. Usually in the unit of hrs.</a:t>
            </a:r>
          </a:p>
          <a:p>
            <a:pPr lvl="1"/>
            <a:r>
              <a:rPr lang="en-US" dirty="0" smtClean="0"/>
              <a:t>Inter-TD TTL: the time before a path is evicted from cache when it is remote to leaf path server. Usually in the unit of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Core Path Server (</a:t>
            </a:r>
            <a:r>
              <a:rPr lang="en-US" dirty="0" err="1" smtClean="0"/>
              <a:t>cPS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Path server(s) in the TD core</a:t>
            </a:r>
          </a:p>
          <a:p>
            <a:pPr lvl="1"/>
            <a:r>
              <a:rPr lang="en-US" dirty="0" smtClean="0"/>
              <a:t>Storing all DOWN PATHs for TD</a:t>
            </a:r>
          </a:p>
          <a:p>
            <a:pPr lvl="2"/>
            <a:r>
              <a:rPr lang="en-US" dirty="0" smtClean="0"/>
              <a:t>All valid (may not be selected) DOWN PATHs will be stored</a:t>
            </a:r>
          </a:p>
          <a:p>
            <a:r>
              <a:rPr lang="en-US" dirty="0" smtClean="0"/>
              <a:t>Leaf Path Server (</a:t>
            </a:r>
            <a:r>
              <a:rPr lang="en-US" dirty="0" err="1" smtClean="0"/>
              <a:t>lPS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Path server(s) in the AD outside TDs</a:t>
            </a:r>
          </a:p>
          <a:p>
            <a:pPr lvl="1"/>
            <a:r>
              <a:rPr lang="en-US" dirty="0" smtClean="0"/>
              <a:t>Store UP PATH for the AD where it resides</a:t>
            </a:r>
          </a:p>
          <a:p>
            <a:pPr lvl="1"/>
            <a:r>
              <a:rPr lang="en-US" dirty="0" smtClean="0"/>
              <a:t>Handle recursive path queries for local/inter-TD paths</a:t>
            </a:r>
          </a:p>
          <a:p>
            <a:pPr lvl="1"/>
            <a:r>
              <a:rPr lang="en-US" dirty="0" smtClean="0"/>
              <a:t>Cache both local/inter-TD UP/DOWN paths</a:t>
            </a:r>
          </a:p>
          <a:p>
            <a:r>
              <a:rPr lang="en-US" dirty="0" smtClean="0"/>
              <a:t>Inter-TD path query forwarder (</a:t>
            </a:r>
            <a:r>
              <a:rPr lang="en-US" dirty="0" err="1" smtClean="0"/>
              <a:t>iPQF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Resides in the TD core</a:t>
            </a:r>
          </a:p>
          <a:p>
            <a:pPr lvl="1"/>
            <a:r>
              <a:rPr lang="en-US" dirty="0" smtClean="0"/>
              <a:t>Handle recursive path query for inter-TD paths</a:t>
            </a:r>
          </a:p>
          <a:p>
            <a:pPr lvl="1"/>
            <a:r>
              <a:rPr lang="en-US" dirty="0" smtClean="0"/>
              <a:t>Cache inter-TD UP/DOWN paths</a:t>
            </a:r>
          </a:p>
          <a:p>
            <a:r>
              <a:rPr lang="en-US" dirty="0" smtClean="0"/>
              <a:t>Beacon Server (BS)</a:t>
            </a:r>
          </a:p>
          <a:p>
            <a:pPr lvl="1"/>
            <a:r>
              <a:rPr lang="en-US" dirty="0" smtClean="0"/>
              <a:t>Store recent UP/DOWN 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72197" y="256354"/>
            <a:ext cx="4991286" cy="2902964"/>
            <a:chOff x="1097280" y="91440"/>
            <a:chExt cx="7955280" cy="3657599"/>
          </a:xfrm>
        </p:grpSpPr>
        <p:sp>
          <p:nvSpPr>
            <p:cNvPr id="4" name="Freeform 3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884911" y="1777617"/>
              <a:ext cx="914400" cy="4572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5045" y="3889241"/>
            <a:ext cx="3686593" cy="2329920"/>
            <a:chOff x="2468880" y="4111920"/>
            <a:chExt cx="5577840" cy="3383280"/>
          </a:xfrm>
        </p:grpSpPr>
        <p:sp>
          <p:nvSpPr>
            <p:cNvPr id="5" name="Freeform 4"/>
            <p:cNvSpPr/>
            <p:nvPr/>
          </p:nvSpPr>
          <p:spPr>
            <a:xfrm>
              <a:off x="2468880" y="4111920"/>
              <a:ext cx="5577840" cy="3383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862880" y="411480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4720" y="694944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26480" y="67665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59920" y="5659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91440" y="47455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648239" y="5477039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lPS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836960" y="66657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34391" y="122299"/>
            <a:ext cx="4991286" cy="2902964"/>
            <a:chOff x="1097280" y="91440"/>
            <a:chExt cx="7955280" cy="3657599"/>
          </a:xfrm>
        </p:grpSpPr>
        <p:sp>
          <p:nvSpPr>
            <p:cNvPr id="28" name="Freeform 27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07039" y="17236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4811938" y="1126194"/>
            <a:ext cx="604360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iPQF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544484" y="968767"/>
            <a:ext cx="604360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iPQF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646127" y="276009"/>
            <a:ext cx="0" cy="610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Registration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50280" y="822325"/>
            <a:ext cx="5303520" cy="5339204"/>
            <a:chOff x="1097280" y="91440"/>
            <a:chExt cx="7955280" cy="7403760"/>
          </a:xfrm>
        </p:grpSpPr>
        <p:sp>
          <p:nvSpPr>
            <p:cNvPr id="4" name="Freeform 3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468880" y="4111920"/>
              <a:ext cx="5577840" cy="3383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862880" y="411480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4720" y="694944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26480" y="67665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07039" y="17236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659920" y="5659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91440" y="47455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648239" y="5477039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lPS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5248080" y="3749040"/>
              <a:ext cx="0" cy="36288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5394960" y="4608000"/>
              <a:ext cx="640080" cy="100584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V="1">
              <a:off x="5303520" y="2194560"/>
              <a:ext cx="822960" cy="10972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 flipH="1" flipV="1">
              <a:off x="4663440" y="5669279"/>
              <a:ext cx="914400" cy="18288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63440" y="5394960"/>
              <a:ext cx="881640" cy="27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UP_PATH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2160" y="5284080"/>
              <a:ext cx="1000440" cy="27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36960" y="66657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67640" y="174632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At the end of path construction process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BS initiates path registration</a:t>
            </a:r>
          </a:p>
          <a:p>
            <a:pPr lvl="2"/>
            <a:r>
              <a:rPr lang="en-US" dirty="0" smtClean="0"/>
              <a:t>After path selection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Register UP PATH to </a:t>
            </a:r>
            <a:r>
              <a:rPr lang="en-US" dirty="0" err="1" smtClean="0"/>
              <a:t>lPS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Register DOWN PATH to </a:t>
            </a:r>
            <a:r>
              <a:rPr lang="en-US" dirty="0" err="1" smtClean="0"/>
              <a:t>cPS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Intra-TD Path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4537" cy="4351338"/>
          </a:xfrm>
        </p:spPr>
        <p:txBody>
          <a:bodyPr/>
          <a:lstStyle/>
          <a:p>
            <a:r>
              <a:rPr lang="en-US" dirty="0" smtClean="0"/>
              <a:t>Query local path</a:t>
            </a:r>
          </a:p>
          <a:p>
            <a:endParaRPr lang="en-US" dirty="0" smtClean="0"/>
          </a:p>
          <a:p>
            <a:r>
              <a:rPr lang="en-US" dirty="0" smtClean="0"/>
              <a:t>UP PATH directly returned by </a:t>
            </a:r>
            <a:r>
              <a:rPr lang="en-US" dirty="0" err="1" smtClean="0"/>
              <a:t>lPS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lPS</a:t>
            </a:r>
            <a:r>
              <a:rPr lang="en-US" dirty="0" smtClean="0"/>
              <a:t> initiates a recursive query for DOWN PATH</a:t>
            </a:r>
          </a:p>
          <a:p>
            <a:endParaRPr lang="en-US" dirty="0"/>
          </a:p>
          <a:p>
            <a:r>
              <a:rPr lang="en-US" dirty="0" err="1" smtClean="0"/>
              <a:t>lPS</a:t>
            </a:r>
            <a:r>
              <a:rPr lang="en-US" dirty="0" smtClean="0"/>
              <a:t> could cache DOWN PATH and directly reply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24546" y="700134"/>
            <a:ext cx="4313292" cy="5476829"/>
            <a:chOff x="1097280" y="91440"/>
            <a:chExt cx="7955280" cy="7403760"/>
          </a:xfrm>
        </p:grpSpPr>
        <p:sp>
          <p:nvSpPr>
            <p:cNvPr id="5" name="Freeform 4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468880" y="4111920"/>
              <a:ext cx="5577840" cy="3383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862880" y="411480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694944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26480" y="67665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107039" y="17236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659920" y="5659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91440" y="47455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648239" y="5477039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lPS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5248080" y="3749040"/>
              <a:ext cx="0" cy="36288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H="1">
              <a:off x="4389120" y="4608000"/>
              <a:ext cx="1005840" cy="78696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 flipV="1">
              <a:off x="5303520" y="2194560"/>
              <a:ext cx="822960" cy="10972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2897" y="4846320"/>
              <a:ext cx="1000440" cy="278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PATH_REQ</a:t>
              </a:r>
            </a:p>
          </p:txBody>
        </p:sp>
        <p:sp>
          <p:nvSpPr>
            <p:cNvPr id="24" name="Straight Connector 23"/>
            <p:cNvSpPr/>
            <p:nvPr/>
          </p:nvSpPr>
          <p:spPr>
            <a:xfrm flipV="1">
              <a:off x="5438160" y="2194560"/>
              <a:ext cx="822960" cy="10972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5356080" y="3749040"/>
              <a:ext cx="0" cy="36288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 flipH="1">
              <a:off x="4487760" y="4644000"/>
              <a:ext cx="1005840" cy="78696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61120" y="2194560"/>
              <a:ext cx="983519" cy="27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PATH_REP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46320" y="667511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  <p:sp>
          <p:nvSpPr>
            <p:cNvPr id="29" name="Straight Connector 28"/>
            <p:cNvSpPr/>
            <p:nvPr/>
          </p:nvSpPr>
          <p:spPr>
            <a:xfrm flipH="1" flipV="1">
              <a:off x="4297680" y="6035040"/>
              <a:ext cx="457199" cy="6400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4408559" y="6015600"/>
              <a:ext cx="457201" cy="6400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6138" y="6335645"/>
              <a:ext cx="1587239" cy="278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PATH_REQ_LOCAL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3359" y="6087417"/>
              <a:ext cx="1570319" cy="4496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UP_PATH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PATH_REP_LOCAL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51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1079</Words>
  <Application>Microsoft Office PowerPoint</Application>
  <PresentationFormat>Widescreen</PresentationFormat>
  <Paragraphs>272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Droid Sans Fallback</vt:lpstr>
      <vt:lpstr>Liberation Sans</vt:lpstr>
      <vt:lpstr>Lohit Hindi</vt:lpstr>
      <vt:lpstr>Arial</vt:lpstr>
      <vt:lpstr>Calibri</vt:lpstr>
      <vt:lpstr>Calibri Light</vt:lpstr>
      <vt:lpstr>Office Theme</vt:lpstr>
      <vt:lpstr>SCION Path Server Infrastructure</vt:lpstr>
      <vt:lpstr>Contents</vt:lpstr>
      <vt:lpstr>Paths</vt:lpstr>
      <vt:lpstr>Paths</vt:lpstr>
      <vt:lpstr>Paths</vt:lpstr>
      <vt:lpstr>Infrastructure</vt:lpstr>
      <vt:lpstr>PowerPoint Presentation</vt:lpstr>
      <vt:lpstr>Path Registration</vt:lpstr>
      <vt:lpstr>Intra-TD Path Query</vt:lpstr>
      <vt:lpstr>Inter-TD Path Query</vt:lpstr>
      <vt:lpstr>Path Revocation</vt:lpstr>
      <vt:lpstr>Path Revocation</vt:lpstr>
      <vt:lpstr>Path revocation</vt:lpstr>
      <vt:lpstr>Path revocation</vt:lpstr>
      <vt:lpstr>Path revocation</vt:lpstr>
      <vt:lpstr>PowerPoint Presentation</vt:lpstr>
      <vt:lpstr>PowerPoint Presentation</vt:lpstr>
      <vt:lpstr>Path Revocation</vt:lpstr>
      <vt:lpstr>Path Cache</vt:lpstr>
      <vt:lpstr>Infrastructure Availability</vt:lpstr>
      <vt:lpstr>Additional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SCION Path Server Infrastructure</dc:title>
  <dc:creator>Chen Chen</dc:creator>
  <cp:lastModifiedBy>Chen Chen</cp:lastModifiedBy>
  <cp:revision>15</cp:revision>
  <dcterms:created xsi:type="dcterms:W3CDTF">2014-03-02T20:18:54Z</dcterms:created>
  <dcterms:modified xsi:type="dcterms:W3CDTF">2014-03-02T22:15:32Z</dcterms:modified>
</cp:coreProperties>
</file>