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56" r:id="rId2"/>
    <p:sldId id="293" r:id="rId3"/>
    <p:sldId id="305" r:id="rId4"/>
    <p:sldId id="257" r:id="rId5"/>
    <p:sldId id="259" r:id="rId6"/>
    <p:sldId id="258" r:id="rId7"/>
    <p:sldId id="260" r:id="rId8"/>
    <p:sldId id="263" r:id="rId9"/>
    <p:sldId id="264" r:id="rId10"/>
    <p:sldId id="294" r:id="rId11"/>
    <p:sldId id="296" r:id="rId12"/>
    <p:sldId id="297" r:id="rId13"/>
    <p:sldId id="292" r:id="rId14"/>
    <p:sldId id="299" r:id="rId15"/>
    <p:sldId id="278" r:id="rId16"/>
    <p:sldId id="279" r:id="rId17"/>
    <p:sldId id="280" r:id="rId18"/>
    <p:sldId id="281" r:id="rId19"/>
    <p:sldId id="282" r:id="rId20"/>
    <p:sldId id="283" r:id="rId21"/>
    <p:sldId id="291" r:id="rId22"/>
    <p:sldId id="261" r:id="rId23"/>
    <p:sldId id="267" r:id="rId24"/>
    <p:sldId id="268" r:id="rId25"/>
    <p:sldId id="269" r:id="rId26"/>
    <p:sldId id="284" r:id="rId27"/>
    <p:sldId id="285" r:id="rId28"/>
    <p:sldId id="262" r:id="rId29"/>
    <p:sldId id="266" r:id="rId30"/>
    <p:sldId id="271" r:id="rId31"/>
    <p:sldId id="274" r:id="rId32"/>
    <p:sldId id="275" r:id="rId33"/>
    <p:sldId id="286" r:id="rId34"/>
    <p:sldId id="287" r:id="rId35"/>
    <p:sldId id="288" r:id="rId36"/>
    <p:sldId id="289" r:id="rId37"/>
    <p:sldId id="290" r:id="rId38"/>
    <p:sldId id="304" r:id="rId39"/>
    <p:sldId id="277" r:id="rId40"/>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7" autoAdjust="0"/>
    <p:restoredTop sz="99049" autoAdjust="0"/>
  </p:normalViewPr>
  <p:slideViewPr>
    <p:cSldViewPr snapToGrid="0" snapToObjects="1">
      <p:cViewPr varScale="1">
        <p:scale>
          <a:sx n="110" d="100"/>
          <a:sy n="110" d="100"/>
        </p:scale>
        <p:origin x="-1760" y="-112"/>
      </p:cViewPr>
      <p:guideLst>
        <p:guide orient="horz" pos="250"/>
        <p:guide pos="2880"/>
      </p:guideLst>
    </p:cSldViewPr>
  </p:slideViewPr>
  <p:outlineViewPr>
    <p:cViewPr>
      <p:scale>
        <a:sx n="33" d="100"/>
        <a:sy n="33" d="100"/>
      </p:scale>
      <p:origin x="0" y="32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D92DB89-506B-C94F-A688-35288EB135DF}" type="datetimeFigureOut">
              <a:rPr lang="en-US" smtClean="0"/>
              <a:t>5/17/12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C3DDED96-A623-A144-B7B9-86F4E7EFB2E5}" type="slidenum">
              <a:rPr lang="en-US" smtClean="0"/>
              <a:t>‹#›</a:t>
            </a:fld>
            <a:endParaRPr lang="en-US"/>
          </a:p>
        </p:txBody>
      </p:sp>
    </p:spTree>
    <p:extLst>
      <p:ext uri="{BB962C8B-B14F-4D97-AF65-F5344CB8AC3E}">
        <p14:creationId xmlns:p14="http://schemas.microsoft.com/office/powerpoint/2010/main" val="3568901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098A3F2E-B668-4B4C-A5D5-25E1CBC6D46E}" type="datetimeFigureOut">
              <a:rPr lang="en-US" smtClean="0"/>
              <a:t>5/17/12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F026ED83-D7DC-2142-B859-7755B291C184}" type="slidenum">
              <a:rPr lang="en-US" smtClean="0"/>
              <a:t>‹#›</a:t>
            </a:fld>
            <a:endParaRPr lang="en-US"/>
          </a:p>
        </p:txBody>
      </p:sp>
    </p:spTree>
    <p:extLst>
      <p:ext uri="{BB962C8B-B14F-4D97-AF65-F5344CB8AC3E}">
        <p14:creationId xmlns:p14="http://schemas.microsoft.com/office/powerpoint/2010/main" val="30563540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181100" y="696913"/>
            <a:ext cx="4648200" cy="3486150"/>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ea typeface="ＭＳ Ｐゴシック" charset="0"/>
                <a:cs typeface="ＭＳ Ｐゴシック" charset="0"/>
              </a:rPr>
              <a:t>Al the nodes shown in this figure represent a TD, e.g., united states</a:t>
            </a:r>
          </a:p>
          <a:p>
            <a:endParaRPr lang="en-US" altLang="zh-TW">
              <a:ea typeface="ＭＳ Ｐゴシック" charset="0"/>
              <a:cs typeface="ＭＳ Ｐゴシック" charset="0"/>
            </a:endParaRPr>
          </a:p>
          <a:p>
            <a:r>
              <a:rPr lang="en-US" altLang="zh-TW">
                <a:ea typeface="ＭＳ Ｐゴシック" charset="0"/>
                <a:cs typeface="ＭＳ Ｐゴシック" charset="0"/>
              </a:rPr>
              <a:t>Each node can be though of as an ISP or administrative domain, or AD</a:t>
            </a:r>
          </a:p>
          <a:p>
            <a:endParaRPr lang="en-US" altLang="zh-TW">
              <a:ea typeface="ＭＳ Ｐゴシック" charset="0"/>
              <a:cs typeface="ＭＳ Ｐゴシック" charset="0"/>
            </a:endParaRPr>
          </a:p>
          <a:p>
            <a:r>
              <a:rPr lang="en-US" altLang="zh-TW">
                <a:ea typeface="ＭＳ Ｐゴシック" charset="0"/>
                <a:cs typeface="ＭＳ Ｐゴシック" charset="0"/>
              </a:rPr>
              <a:t>Path construction achieves scalability</a:t>
            </a:r>
          </a:p>
          <a:p>
            <a:endParaRPr lang="en-US" altLang="zh-TW">
              <a:ea typeface="ＭＳ Ｐゴシック" charset="0"/>
              <a:cs typeface="ＭＳ Ｐゴシック" charset="0"/>
            </a:endParaRPr>
          </a:p>
          <a:p>
            <a:r>
              <a:rPr lang="en-US" altLang="zh-TW">
                <a:ea typeface="ＭＳ Ｐゴシック" charset="0"/>
                <a:cs typeface="ＭＳ Ｐゴシック" charset="0"/>
              </a:rPr>
              <a:t>Path resolution achieves control</a:t>
            </a:r>
            <a:endParaRPr lang="zh-TW" altLang="en-US">
              <a:ea typeface="ＭＳ Ｐゴシック" charset="0"/>
              <a:cs typeface="ＭＳ Ｐゴシック" charset="0"/>
            </a:endParaRP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247">
              <a:defRPr sz="2400">
                <a:solidFill>
                  <a:schemeClr val="tx1"/>
                </a:solidFill>
                <a:latin typeface="Times" charset="0"/>
                <a:ea typeface="ＭＳ Ｐゴシック" charset="0"/>
                <a:cs typeface="ＭＳ Ｐゴシック" charset="0"/>
              </a:defRPr>
            </a:lvl1pPr>
            <a:lvl2pPr marL="751420" indent="-289008" defTabSz="931247">
              <a:defRPr sz="2400">
                <a:solidFill>
                  <a:schemeClr val="tx1"/>
                </a:solidFill>
                <a:latin typeface="Times" charset="0"/>
                <a:ea typeface="ＭＳ Ｐゴシック" charset="0"/>
              </a:defRPr>
            </a:lvl2pPr>
            <a:lvl3pPr marL="1156030" indent="-231206" defTabSz="931247">
              <a:defRPr sz="2400">
                <a:solidFill>
                  <a:schemeClr val="tx1"/>
                </a:solidFill>
                <a:latin typeface="Times" charset="0"/>
                <a:ea typeface="ＭＳ Ｐゴシック" charset="0"/>
              </a:defRPr>
            </a:lvl3pPr>
            <a:lvl4pPr marL="1618442" indent="-231206" defTabSz="931247">
              <a:defRPr sz="2400">
                <a:solidFill>
                  <a:schemeClr val="tx1"/>
                </a:solidFill>
                <a:latin typeface="Times" charset="0"/>
                <a:ea typeface="ＭＳ Ｐゴシック" charset="0"/>
              </a:defRPr>
            </a:lvl4pPr>
            <a:lvl5pPr marL="2080854" indent="-231206" defTabSz="931247">
              <a:defRPr sz="2400">
                <a:solidFill>
                  <a:schemeClr val="tx1"/>
                </a:solidFill>
                <a:latin typeface="Times" charset="0"/>
                <a:ea typeface="ＭＳ Ｐゴシック" charset="0"/>
              </a:defRPr>
            </a:lvl5pPr>
            <a:lvl6pPr marL="2543266" indent="-231206" algn="ctr" defTabSz="931247" eaLnBrk="0" fontAlgn="base" hangingPunct="0">
              <a:spcBef>
                <a:spcPct val="0"/>
              </a:spcBef>
              <a:spcAft>
                <a:spcPct val="0"/>
              </a:spcAft>
              <a:defRPr sz="2400">
                <a:solidFill>
                  <a:schemeClr val="tx1"/>
                </a:solidFill>
                <a:latin typeface="Times" charset="0"/>
                <a:ea typeface="ＭＳ Ｐゴシック" charset="0"/>
              </a:defRPr>
            </a:lvl6pPr>
            <a:lvl7pPr marL="3005679" indent="-231206" algn="ctr" defTabSz="931247" eaLnBrk="0" fontAlgn="base" hangingPunct="0">
              <a:spcBef>
                <a:spcPct val="0"/>
              </a:spcBef>
              <a:spcAft>
                <a:spcPct val="0"/>
              </a:spcAft>
              <a:defRPr sz="2400">
                <a:solidFill>
                  <a:schemeClr val="tx1"/>
                </a:solidFill>
                <a:latin typeface="Times" charset="0"/>
                <a:ea typeface="ＭＳ Ｐゴシック" charset="0"/>
              </a:defRPr>
            </a:lvl7pPr>
            <a:lvl8pPr marL="3468091" indent="-231206" algn="ctr" defTabSz="931247" eaLnBrk="0" fontAlgn="base" hangingPunct="0">
              <a:spcBef>
                <a:spcPct val="0"/>
              </a:spcBef>
              <a:spcAft>
                <a:spcPct val="0"/>
              </a:spcAft>
              <a:defRPr sz="2400">
                <a:solidFill>
                  <a:schemeClr val="tx1"/>
                </a:solidFill>
                <a:latin typeface="Times" charset="0"/>
                <a:ea typeface="ＭＳ Ｐゴシック" charset="0"/>
              </a:defRPr>
            </a:lvl8pPr>
            <a:lvl9pPr marL="3930503" indent="-231206" algn="ctr" defTabSz="931247" eaLnBrk="0" fontAlgn="base" hangingPunct="0">
              <a:spcBef>
                <a:spcPct val="0"/>
              </a:spcBef>
              <a:spcAft>
                <a:spcPct val="0"/>
              </a:spcAft>
              <a:defRPr sz="2400">
                <a:solidFill>
                  <a:schemeClr val="tx1"/>
                </a:solidFill>
                <a:latin typeface="Times" charset="0"/>
                <a:ea typeface="ＭＳ Ｐゴシック" charset="0"/>
              </a:defRPr>
            </a:lvl9pPr>
          </a:lstStyle>
          <a:p>
            <a:fld id="{FD643D52-ED1D-A141-A668-F73715E11A8B}" type="slidenum">
              <a:rPr lang="en-US" sz="1200"/>
              <a:pPr/>
              <a:t>2</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A532CF-10F7-BA48-8A23-185717ECEEBF}" type="datetimeFigureOut">
              <a:rPr lang="en-US" smtClean="0"/>
              <a:t>5/17/12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531BB-4D0D-9D46-AC34-E3DBE68526E1}" type="slidenum">
              <a:rPr lang="en-US" smtClean="0"/>
              <a:t>‹#›</a:t>
            </a:fld>
            <a:endParaRPr lang="en-US"/>
          </a:p>
        </p:txBody>
      </p:sp>
    </p:spTree>
    <p:extLst>
      <p:ext uri="{BB962C8B-B14F-4D97-AF65-F5344CB8AC3E}">
        <p14:creationId xmlns:p14="http://schemas.microsoft.com/office/powerpoint/2010/main" val="2220541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532CF-10F7-BA48-8A23-185717ECEEBF}" type="datetimeFigureOut">
              <a:rPr lang="en-US" smtClean="0"/>
              <a:t>5/17/12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531BB-4D0D-9D46-AC34-E3DBE68526E1}" type="slidenum">
              <a:rPr lang="en-US" smtClean="0"/>
              <a:t>‹#›</a:t>
            </a:fld>
            <a:endParaRPr lang="en-US"/>
          </a:p>
        </p:txBody>
      </p:sp>
    </p:spTree>
    <p:extLst>
      <p:ext uri="{BB962C8B-B14F-4D97-AF65-F5344CB8AC3E}">
        <p14:creationId xmlns:p14="http://schemas.microsoft.com/office/powerpoint/2010/main" val="183848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532CF-10F7-BA48-8A23-185717ECEEBF}" type="datetimeFigureOut">
              <a:rPr lang="en-US" smtClean="0"/>
              <a:t>5/17/12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531BB-4D0D-9D46-AC34-E3DBE68526E1}" type="slidenum">
              <a:rPr lang="en-US" smtClean="0"/>
              <a:t>‹#›</a:t>
            </a:fld>
            <a:endParaRPr lang="en-US"/>
          </a:p>
        </p:txBody>
      </p:sp>
    </p:spTree>
    <p:extLst>
      <p:ext uri="{BB962C8B-B14F-4D97-AF65-F5344CB8AC3E}">
        <p14:creationId xmlns:p14="http://schemas.microsoft.com/office/powerpoint/2010/main" val="30986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532CF-10F7-BA48-8A23-185717ECEEBF}" type="datetimeFigureOut">
              <a:rPr lang="en-US" smtClean="0"/>
              <a:t>5/17/12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531BB-4D0D-9D46-AC34-E3DBE68526E1}" type="slidenum">
              <a:rPr lang="en-US" smtClean="0"/>
              <a:t>‹#›</a:t>
            </a:fld>
            <a:endParaRPr lang="en-US"/>
          </a:p>
        </p:txBody>
      </p:sp>
    </p:spTree>
    <p:extLst>
      <p:ext uri="{BB962C8B-B14F-4D97-AF65-F5344CB8AC3E}">
        <p14:creationId xmlns:p14="http://schemas.microsoft.com/office/powerpoint/2010/main" val="2959418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A532CF-10F7-BA48-8A23-185717ECEEBF}" type="datetimeFigureOut">
              <a:rPr lang="en-US" smtClean="0"/>
              <a:t>5/17/12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531BB-4D0D-9D46-AC34-E3DBE68526E1}" type="slidenum">
              <a:rPr lang="en-US" smtClean="0"/>
              <a:t>‹#›</a:t>
            </a:fld>
            <a:endParaRPr lang="en-US"/>
          </a:p>
        </p:txBody>
      </p:sp>
    </p:spTree>
    <p:extLst>
      <p:ext uri="{BB962C8B-B14F-4D97-AF65-F5344CB8AC3E}">
        <p14:creationId xmlns:p14="http://schemas.microsoft.com/office/powerpoint/2010/main" val="3831825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A532CF-10F7-BA48-8A23-185717ECEEBF}" type="datetimeFigureOut">
              <a:rPr lang="en-US" smtClean="0"/>
              <a:t>5/17/12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531BB-4D0D-9D46-AC34-E3DBE68526E1}" type="slidenum">
              <a:rPr lang="en-US" smtClean="0"/>
              <a:t>‹#›</a:t>
            </a:fld>
            <a:endParaRPr lang="en-US"/>
          </a:p>
        </p:txBody>
      </p:sp>
    </p:spTree>
    <p:extLst>
      <p:ext uri="{BB962C8B-B14F-4D97-AF65-F5344CB8AC3E}">
        <p14:creationId xmlns:p14="http://schemas.microsoft.com/office/powerpoint/2010/main" val="971191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A532CF-10F7-BA48-8A23-185717ECEEBF}" type="datetimeFigureOut">
              <a:rPr lang="en-US" smtClean="0"/>
              <a:t>5/17/12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531BB-4D0D-9D46-AC34-E3DBE68526E1}" type="slidenum">
              <a:rPr lang="en-US" smtClean="0"/>
              <a:t>‹#›</a:t>
            </a:fld>
            <a:endParaRPr lang="en-US"/>
          </a:p>
        </p:txBody>
      </p:sp>
    </p:spTree>
    <p:extLst>
      <p:ext uri="{BB962C8B-B14F-4D97-AF65-F5344CB8AC3E}">
        <p14:creationId xmlns:p14="http://schemas.microsoft.com/office/powerpoint/2010/main" val="3869935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A532CF-10F7-BA48-8A23-185717ECEEBF}" type="datetimeFigureOut">
              <a:rPr lang="en-US" smtClean="0"/>
              <a:t>5/17/12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531BB-4D0D-9D46-AC34-E3DBE68526E1}" type="slidenum">
              <a:rPr lang="en-US" smtClean="0"/>
              <a:t>‹#›</a:t>
            </a:fld>
            <a:endParaRPr lang="en-US"/>
          </a:p>
        </p:txBody>
      </p:sp>
    </p:spTree>
    <p:extLst>
      <p:ext uri="{BB962C8B-B14F-4D97-AF65-F5344CB8AC3E}">
        <p14:creationId xmlns:p14="http://schemas.microsoft.com/office/powerpoint/2010/main" val="118193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532CF-10F7-BA48-8A23-185717ECEEBF}" type="datetimeFigureOut">
              <a:rPr lang="en-US" smtClean="0"/>
              <a:t>5/17/12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531BB-4D0D-9D46-AC34-E3DBE68526E1}" type="slidenum">
              <a:rPr lang="en-US" smtClean="0"/>
              <a:t>‹#›</a:t>
            </a:fld>
            <a:endParaRPr lang="en-US"/>
          </a:p>
        </p:txBody>
      </p:sp>
    </p:spTree>
    <p:extLst>
      <p:ext uri="{BB962C8B-B14F-4D97-AF65-F5344CB8AC3E}">
        <p14:creationId xmlns:p14="http://schemas.microsoft.com/office/powerpoint/2010/main" val="3471378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A532CF-10F7-BA48-8A23-185717ECEEBF}" type="datetimeFigureOut">
              <a:rPr lang="en-US" smtClean="0"/>
              <a:t>5/17/12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531BB-4D0D-9D46-AC34-E3DBE68526E1}" type="slidenum">
              <a:rPr lang="en-US" smtClean="0"/>
              <a:t>‹#›</a:t>
            </a:fld>
            <a:endParaRPr lang="en-US"/>
          </a:p>
        </p:txBody>
      </p:sp>
    </p:spTree>
    <p:extLst>
      <p:ext uri="{BB962C8B-B14F-4D97-AF65-F5344CB8AC3E}">
        <p14:creationId xmlns:p14="http://schemas.microsoft.com/office/powerpoint/2010/main" val="1310664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A532CF-10F7-BA48-8A23-185717ECEEBF}" type="datetimeFigureOut">
              <a:rPr lang="en-US" smtClean="0"/>
              <a:t>5/17/12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531BB-4D0D-9D46-AC34-E3DBE68526E1}" type="slidenum">
              <a:rPr lang="en-US" smtClean="0"/>
              <a:t>‹#›</a:t>
            </a:fld>
            <a:endParaRPr lang="en-US"/>
          </a:p>
        </p:txBody>
      </p:sp>
    </p:spTree>
    <p:extLst>
      <p:ext uri="{BB962C8B-B14F-4D97-AF65-F5344CB8AC3E}">
        <p14:creationId xmlns:p14="http://schemas.microsoft.com/office/powerpoint/2010/main" val="12493733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532CF-10F7-BA48-8A23-185717ECEEBF}" type="datetimeFigureOut">
              <a:rPr lang="en-US" smtClean="0"/>
              <a:t>5/17/12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531BB-4D0D-9D46-AC34-E3DBE68526E1}" type="slidenum">
              <a:rPr lang="en-US" smtClean="0"/>
              <a:t>‹#›</a:t>
            </a:fld>
            <a:endParaRPr lang="en-US"/>
          </a:p>
        </p:txBody>
      </p:sp>
    </p:spTree>
    <p:extLst>
      <p:ext uri="{BB962C8B-B14F-4D97-AF65-F5344CB8AC3E}">
        <p14:creationId xmlns:p14="http://schemas.microsoft.com/office/powerpoint/2010/main" val="238892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SCION Implementation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97564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5168074" y="3982032"/>
            <a:ext cx="667046" cy="555872"/>
          </a:xfrm>
          <a:prstGeom prst="rect">
            <a:avLst/>
          </a:prstGeom>
          <a:noFill/>
          <a:ln>
            <a:noFill/>
          </a:ln>
          <a:effectLst/>
        </p:spPr>
      </p:pic>
      <p:sp>
        <p:nvSpPr>
          <p:cNvPr id="2" name="Cloud 1"/>
          <p:cNvSpPr/>
          <p:nvPr/>
        </p:nvSpPr>
        <p:spPr>
          <a:xfrm>
            <a:off x="534154" y="2002006"/>
            <a:ext cx="6599977" cy="3013614"/>
          </a:xfrm>
          <a:prstGeom prst="clou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1388694" y="3178787"/>
            <a:ext cx="857250" cy="857250"/>
            <a:chOff x="3375675" y="2999702"/>
            <a:chExt cx="857250" cy="857250"/>
          </a:xfrm>
        </p:grpSpPr>
        <p:pic>
          <p:nvPicPr>
            <p:cNvPr id="1026" name="Picture 2" descr="C:\Users\soobum\AppData\Local\Microsoft\Windows\Temporary Internet Files\Content.IE5\X2TRJ0K2\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675" y="2999702"/>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756768" y="3243661"/>
              <a:ext cx="303288"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P</a:t>
              </a:r>
              <a:endParaRPr lang="en-US" dirty="0">
                <a:effectLst>
                  <a:outerShdw blurRad="38100" dist="38100" dir="2700000" algn="tl">
                    <a:srgbClr val="000000">
                      <a:alpha val="43137"/>
                    </a:srgbClr>
                  </a:outerShdw>
                </a:effectLst>
              </a:endParaRPr>
            </a:p>
          </p:txBody>
        </p:sp>
      </p:grpSp>
      <p:grpSp>
        <p:nvGrpSpPr>
          <p:cNvPr id="8" name="Group 7"/>
          <p:cNvGrpSpPr/>
          <p:nvPr/>
        </p:nvGrpSpPr>
        <p:grpSpPr>
          <a:xfrm>
            <a:off x="3481576" y="3178787"/>
            <a:ext cx="857250" cy="857250"/>
            <a:chOff x="4232925" y="2999702"/>
            <a:chExt cx="857250" cy="857250"/>
          </a:xfrm>
        </p:grpSpPr>
        <p:pic>
          <p:nvPicPr>
            <p:cNvPr id="6" name="Picture 2" descr="C:\Users\soobum\AppData\Local\Microsoft\Windows\Temporary Internet Files\Content.IE5\X2TRJ0K2\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2925" y="2999702"/>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15302" y="3224054"/>
              <a:ext cx="309700"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B</a:t>
              </a:r>
              <a:endParaRPr lang="en-US" dirty="0">
                <a:effectLst>
                  <a:outerShdw blurRad="38100" dist="38100" dir="2700000" algn="tl">
                    <a:srgbClr val="000000">
                      <a:alpha val="43137"/>
                    </a:srgbClr>
                  </a:outerShdw>
                </a:effectLst>
              </a:endParaRPr>
            </a:p>
          </p:txBody>
        </p:sp>
      </p:grpSp>
      <p:grpSp>
        <p:nvGrpSpPr>
          <p:cNvPr id="11" name="Group 10"/>
          <p:cNvGrpSpPr/>
          <p:nvPr/>
        </p:nvGrpSpPr>
        <p:grpSpPr>
          <a:xfrm>
            <a:off x="5537256" y="2920667"/>
            <a:ext cx="857250" cy="857250"/>
            <a:chOff x="5113222" y="2954435"/>
            <a:chExt cx="857250" cy="857250"/>
          </a:xfrm>
        </p:grpSpPr>
        <p:pic>
          <p:nvPicPr>
            <p:cNvPr id="7" name="Picture 2" descr="C:\Users\soobum\AppData\Local\Microsoft\Windows\Temporary Internet Files\Content.IE5\X2TRJ0K2\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3222" y="2954435"/>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483666" y="3180290"/>
              <a:ext cx="309700"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C</a:t>
              </a:r>
              <a:endParaRPr lang="en-US" dirty="0">
                <a:effectLst>
                  <a:outerShdw blurRad="38100" dist="38100" dir="2700000" algn="tl">
                    <a:srgbClr val="000000">
                      <a:alpha val="43137"/>
                    </a:srgbClr>
                  </a:outerShdw>
                </a:effectLst>
              </a:endParaRPr>
            </a:p>
          </p:txBody>
        </p:sp>
      </p:grpSp>
      <p:pic>
        <p:nvPicPr>
          <p:cNvPr id="14" name="Picture 13"/>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3500619" y="4389438"/>
            <a:ext cx="667046" cy="555872"/>
          </a:xfrm>
          <a:prstGeom prst="rect">
            <a:avLst/>
          </a:prstGeom>
          <a:noFill/>
          <a:ln>
            <a:noFill/>
          </a:ln>
          <a:effectLst/>
        </p:spPr>
      </p:pic>
      <p:pic>
        <p:nvPicPr>
          <p:cNvPr id="15" name="Picture 14"/>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981978" y="4181208"/>
            <a:ext cx="667046" cy="555872"/>
          </a:xfrm>
          <a:prstGeom prst="rect">
            <a:avLst/>
          </a:prstGeom>
          <a:noFill/>
          <a:ln>
            <a:noFill/>
          </a:ln>
          <a:effectLst/>
        </p:spPr>
      </p:pic>
      <p:pic>
        <p:nvPicPr>
          <p:cNvPr id="16" name="Picture 15"/>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2315501" y="2200809"/>
            <a:ext cx="667046" cy="555872"/>
          </a:xfrm>
          <a:prstGeom prst="rect">
            <a:avLst/>
          </a:prstGeom>
          <a:noFill/>
          <a:ln>
            <a:noFill/>
          </a:ln>
          <a:effectLst/>
        </p:spPr>
      </p:pic>
      <p:pic>
        <p:nvPicPr>
          <p:cNvPr id="45" name="Picture 44"/>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7105709" y="4382727"/>
            <a:ext cx="667046" cy="555872"/>
          </a:xfrm>
          <a:prstGeom prst="rect">
            <a:avLst/>
          </a:prstGeom>
          <a:noFill/>
          <a:ln>
            <a:noFill/>
          </a:ln>
          <a:effectLst/>
        </p:spPr>
      </p:pic>
      <p:sp>
        <p:nvSpPr>
          <p:cNvPr id="48" name="Cloud 47"/>
          <p:cNvSpPr/>
          <p:nvPr/>
        </p:nvSpPr>
        <p:spPr>
          <a:xfrm>
            <a:off x="6734828" y="3821967"/>
            <a:ext cx="2264317" cy="1879508"/>
          </a:xfrm>
          <a:prstGeom prst="clou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4575957" y="4904662"/>
            <a:ext cx="2882264" cy="307777"/>
          </a:xfrm>
          <a:prstGeom prst="rect">
            <a:avLst/>
          </a:prstGeom>
        </p:spPr>
        <p:txBody>
          <a:bodyPr wrap="none">
            <a:spAutoFit/>
          </a:bodyPr>
          <a:lstStyle/>
          <a:p>
            <a:r>
              <a:rPr lang="en-US" sz="1400" dirty="0" smtClean="0"/>
              <a:t>❶ Topology distribution (broadcast)</a:t>
            </a:r>
            <a:endParaRPr lang="en-US" sz="1400" dirty="0"/>
          </a:p>
        </p:txBody>
      </p:sp>
      <p:pic>
        <p:nvPicPr>
          <p:cNvPr id="54" name="Picture 53"/>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834551" y="1998704"/>
            <a:ext cx="667046" cy="555872"/>
          </a:xfrm>
          <a:prstGeom prst="rect">
            <a:avLst/>
          </a:prstGeom>
          <a:noFill/>
          <a:ln>
            <a:noFill/>
          </a:ln>
          <a:effectLst/>
        </p:spPr>
      </p:pic>
      <p:sp>
        <p:nvSpPr>
          <p:cNvPr id="63" name="Rectangle 62"/>
          <p:cNvSpPr/>
          <p:nvPr/>
        </p:nvSpPr>
        <p:spPr>
          <a:xfrm>
            <a:off x="4667267" y="2973466"/>
            <a:ext cx="423514" cy="307777"/>
          </a:xfrm>
          <a:prstGeom prst="rect">
            <a:avLst/>
          </a:prstGeom>
        </p:spPr>
        <p:txBody>
          <a:bodyPr wrap="none">
            <a:spAutoFit/>
          </a:bodyPr>
          <a:lstStyle/>
          <a:p>
            <a:r>
              <a:rPr lang="en-US" sz="1400" dirty="0"/>
              <a:t>❷</a:t>
            </a:r>
          </a:p>
        </p:txBody>
      </p:sp>
      <p:sp>
        <p:nvSpPr>
          <p:cNvPr id="66" name="Rectangle 65"/>
          <p:cNvSpPr/>
          <p:nvPr/>
        </p:nvSpPr>
        <p:spPr>
          <a:xfrm>
            <a:off x="4575957" y="5167174"/>
            <a:ext cx="4362861" cy="307777"/>
          </a:xfrm>
          <a:prstGeom prst="rect">
            <a:avLst/>
          </a:prstGeom>
        </p:spPr>
        <p:txBody>
          <a:bodyPr wrap="none">
            <a:spAutoFit/>
          </a:bodyPr>
          <a:lstStyle/>
          <a:p>
            <a:r>
              <a:rPr lang="en-US" sz="1400" dirty="0" smtClean="0"/>
              <a:t>❷ master OFG key distribution (to B and border routers)</a:t>
            </a:r>
            <a:endParaRPr lang="en-US" sz="1400" dirty="0"/>
          </a:p>
        </p:txBody>
      </p:sp>
      <p:sp>
        <p:nvSpPr>
          <p:cNvPr id="68" name="Rectangle 67"/>
          <p:cNvSpPr/>
          <p:nvPr/>
        </p:nvSpPr>
        <p:spPr>
          <a:xfrm>
            <a:off x="6383446" y="4191315"/>
            <a:ext cx="423514" cy="307777"/>
          </a:xfrm>
          <a:prstGeom prst="rect">
            <a:avLst/>
          </a:prstGeom>
        </p:spPr>
        <p:txBody>
          <a:bodyPr wrap="none">
            <a:spAutoFit/>
          </a:bodyPr>
          <a:lstStyle/>
          <a:p>
            <a:r>
              <a:rPr lang="en-US" sz="1400" dirty="0"/>
              <a:t>❸</a:t>
            </a:r>
          </a:p>
        </p:txBody>
      </p:sp>
      <p:sp>
        <p:nvSpPr>
          <p:cNvPr id="71" name="Rectangle 70"/>
          <p:cNvSpPr/>
          <p:nvPr/>
        </p:nvSpPr>
        <p:spPr>
          <a:xfrm>
            <a:off x="4575957" y="5429686"/>
            <a:ext cx="2551532" cy="307777"/>
          </a:xfrm>
          <a:prstGeom prst="rect">
            <a:avLst/>
          </a:prstGeom>
        </p:spPr>
        <p:txBody>
          <a:bodyPr wrap="none">
            <a:spAutoFit/>
          </a:bodyPr>
          <a:lstStyle/>
          <a:p>
            <a:r>
              <a:rPr lang="en-US" sz="1400" dirty="0" smtClean="0"/>
              <a:t>❸ AD public key Request/Reply</a:t>
            </a:r>
            <a:endParaRPr lang="en-US" sz="1400" dirty="0"/>
          </a:p>
        </p:txBody>
      </p:sp>
      <p:sp>
        <p:nvSpPr>
          <p:cNvPr id="80" name="TextBox 79"/>
          <p:cNvSpPr txBox="1"/>
          <p:nvPr/>
        </p:nvSpPr>
        <p:spPr>
          <a:xfrm>
            <a:off x="2719445" y="445441"/>
            <a:ext cx="3707297" cy="461665"/>
          </a:xfrm>
          <a:prstGeom prst="rect">
            <a:avLst/>
          </a:prstGeom>
          <a:noFill/>
        </p:spPr>
        <p:txBody>
          <a:bodyPr wrap="none" rtlCol="0">
            <a:spAutoFit/>
          </a:bodyPr>
          <a:lstStyle/>
          <a:p>
            <a:r>
              <a:rPr lang="en-US" sz="2400" b="1" dirty="0" smtClean="0"/>
              <a:t>Certificate Server Messages</a:t>
            </a:r>
            <a:endParaRPr lang="en-US" sz="2400" b="1" dirty="0"/>
          </a:p>
        </p:txBody>
      </p:sp>
      <p:sp>
        <p:nvSpPr>
          <p:cNvPr id="108" name="Rectangle 107"/>
          <p:cNvSpPr/>
          <p:nvPr/>
        </p:nvSpPr>
        <p:spPr>
          <a:xfrm>
            <a:off x="4503667" y="2703855"/>
            <a:ext cx="423514" cy="307777"/>
          </a:xfrm>
          <a:prstGeom prst="rect">
            <a:avLst/>
          </a:prstGeom>
        </p:spPr>
        <p:txBody>
          <a:bodyPr wrap="none">
            <a:spAutoFit/>
          </a:bodyPr>
          <a:lstStyle/>
          <a:p>
            <a:r>
              <a:rPr lang="en-US" sz="1400" dirty="0"/>
              <a:t>❶</a:t>
            </a:r>
          </a:p>
        </p:txBody>
      </p:sp>
      <p:sp>
        <p:nvSpPr>
          <p:cNvPr id="1042" name="Striped Right Arrow 1041"/>
          <p:cNvSpPr/>
          <p:nvPr/>
        </p:nvSpPr>
        <p:spPr>
          <a:xfrm flipH="1">
            <a:off x="4884795" y="2668074"/>
            <a:ext cx="544469" cy="370717"/>
          </a:xfrm>
          <a:prstGeom prst="stripedRightArrow">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Striped Right Arrow 149"/>
          <p:cNvSpPr/>
          <p:nvPr/>
        </p:nvSpPr>
        <p:spPr>
          <a:xfrm flipH="1">
            <a:off x="5041186" y="2920667"/>
            <a:ext cx="544469" cy="370717"/>
          </a:xfrm>
          <a:prstGeom prst="stripedRightArrow">
            <a:avLst/>
          </a:prstGeom>
          <a:solidFill>
            <a:schemeClr val="bg1">
              <a:lumMod val="75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7" name="Freeform 1046"/>
          <p:cNvSpPr/>
          <p:nvPr/>
        </p:nvSpPr>
        <p:spPr>
          <a:xfrm>
            <a:off x="5421412" y="3792077"/>
            <a:ext cx="2627119" cy="969643"/>
          </a:xfrm>
          <a:custGeom>
            <a:avLst/>
            <a:gdLst>
              <a:gd name="connsiteX0" fmla="*/ 1484768 w 1484768"/>
              <a:gd name="connsiteY0" fmla="*/ 896293 h 896293"/>
              <a:gd name="connsiteX1" fmla="*/ 0 w 1484768"/>
              <a:gd name="connsiteY1" fmla="*/ 470780 h 896293"/>
              <a:gd name="connsiteX2" fmla="*/ 226337 w 1484768"/>
              <a:gd name="connsiteY2" fmla="*/ 0 h 896293"/>
            </a:gdLst>
            <a:ahLst/>
            <a:cxnLst>
              <a:cxn ang="0">
                <a:pos x="connsiteX0" y="connsiteY0"/>
              </a:cxn>
              <a:cxn ang="0">
                <a:pos x="connsiteX1" y="connsiteY1"/>
              </a:cxn>
              <a:cxn ang="0">
                <a:pos x="connsiteX2" y="connsiteY2"/>
              </a:cxn>
            </a:cxnLst>
            <a:rect l="l" t="t" r="r" b="b"/>
            <a:pathLst>
              <a:path w="1484768" h="896293">
                <a:moveTo>
                  <a:pt x="1484768" y="896293"/>
                </a:moveTo>
                <a:lnTo>
                  <a:pt x="0" y="470780"/>
                </a:lnTo>
                <a:lnTo>
                  <a:pt x="226337" y="0"/>
                </a:lnTo>
              </a:path>
            </a:pathLst>
          </a:custGeom>
          <a:noFill/>
          <a:ln w="19050">
            <a:solidFill>
              <a:schemeClr val="tx1"/>
            </a:solidFill>
            <a:prstDash val="solid"/>
            <a:headEnd type="triangl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7963655" y="4271832"/>
            <a:ext cx="857250" cy="857250"/>
            <a:chOff x="5113222" y="2954435"/>
            <a:chExt cx="857250" cy="857250"/>
          </a:xfrm>
        </p:grpSpPr>
        <p:pic>
          <p:nvPicPr>
            <p:cNvPr id="160" name="Picture 2" descr="C:\Users\soobum\AppData\Local\Microsoft\Windows\Temporary Internet Files\Content.IE5\X2TRJ0K2\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3222" y="2954435"/>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161" name="TextBox 160"/>
            <p:cNvSpPr txBox="1"/>
            <p:nvPr/>
          </p:nvSpPr>
          <p:spPr>
            <a:xfrm>
              <a:off x="5483666" y="3180290"/>
              <a:ext cx="309700"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C</a:t>
              </a:r>
              <a:endParaRPr lang="en-US" dirty="0">
                <a:effectLst>
                  <a:outerShdw blurRad="38100" dist="38100" dir="2700000" algn="tl">
                    <a:srgbClr val="000000">
                      <a:alpha val="43137"/>
                    </a:srgbClr>
                  </a:outerShdw>
                </a:effectLst>
              </a:endParaRPr>
            </a:p>
          </p:txBody>
        </p:sp>
      </p:grpSp>
      <p:sp>
        <p:nvSpPr>
          <p:cNvPr id="1048" name="Freeform 1047"/>
          <p:cNvSpPr/>
          <p:nvPr/>
        </p:nvSpPr>
        <p:spPr>
          <a:xfrm>
            <a:off x="5024673" y="1466661"/>
            <a:ext cx="896293" cy="1454006"/>
          </a:xfrm>
          <a:custGeom>
            <a:avLst/>
            <a:gdLst>
              <a:gd name="connsiteX0" fmla="*/ 896293 w 896293"/>
              <a:gd name="connsiteY0" fmla="*/ 1502876 h 1502876"/>
              <a:gd name="connsiteX1" fmla="*/ 108642 w 896293"/>
              <a:gd name="connsiteY1" fmla="*/ 706171 h 1502876"/>
              <a:gd name="connsiteX2" fmla="*/ 0 w 896293"/>
              <a:gd name="connsiteY2" fmla="*/ 0 h 1502876"/>
            </a:gdLst>
            <a:ahLst/>
            <a:cxnLst>
              <a:cxn ang="0">
                <a:pos x="connsiteX0" y="connsiteY0"/>
              </a:cxn>
              <a:cxn ang="0">
                <a:pos x="connsiteX1" y="connsiteY1"/>
              </a:cxn>
              <a:cxn ang="0">
                <a:pos x="connsiteX2" y="connsiteY2"/>
              </a:cxn>
            </a:cxnLst>
            <a:rect l="l" t="t" r="r" b="b"/>
            <a:pathLst>
              <a:path w="896293" h="1502876">
                <a:moveTo>
                  <a:pt x="896293" y="1502876"/>
                </a:moveTo>
                <a:lnTo>
                  <a:pt x="108642" y="706171"/>
                </a:lnTo>
                <a:lnTo>
                  <a:pt x="0" y="0"/>
                </a:lnTo>
              </a:path>
            </a:pathLst>
          </a:custGeom>
          <a:noFill/>
          <a:ln w="19050">
            <a:solidFill>
              <a:schemeClr val="tx1"/>
            </a:solidFill>
            <a:prstDash val="solid"/>
            <a:headEnd type="triangl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p:cNvSpPr/>
          <p:nvPr/>
        </p:nvSpPr>
        <p:spPr>
          <a:xfrm>
            <a:off x="6162827" y="1482990"/>
            <a:ext cx="2096792" cy="1200329"/>
          </a:xfrm>
          <a:prstGeom prst="rect">
            <a:avLst/>
          </a:prstGeom>
          <a:solidFill>
            <a:schemeClr val="bg1">
              <a:lumMod val="95000"/>
            </a:schemeClr>
          </a:solidFill>
        </p:spPr>
        <p:txBody>
          <a:bodyPr wrap="none">
            <a:spAutoFit/>
          </a:bodyPr>
          <a:lstStyle/>
          <a:p>
            <a:r>
              <a:rPr lang="en-US" dirty="0" smtClean="0">
                <a:effectLst>
                  <a:outerShdw blurRad="38100" dist="38100" dir="2700000" algn="tl">
                    <a:srgbClr val="000000">
                      <a:alpha val="43137"/>
                    </a:srgbClr>
                  </a:outerShdw>
                </a:effectLst>
              </a:rPr>
              <a:t>C : </a:t>
            </a:r>
            <a:r>
              <a:rPr lang="en-US" dirty="0" smtClean="0"/>
              <a:t>Certificate Server</a:t>
            </a:r>
          </a:p>
          <a:p>
            <a:r>
              <a:rPr lang="en-US" dirty="0" smtClean="0">
                <a:effectLst>
                  <a:outerShdw blurRad="38100" dist="38100" dir="2700000" algn="tl">
                    <a:srgbClr val="000000">
                      <a:alpha val="43137"/>
                    </a:srgbClr>
                  </a:outerShdw>
                </a:effectLst>
              </a:rPr>
              <a:t>B : </a:t>
            </a:r>
            <a:r>
              <a:rPr lang="en-US" dirty="0" smtClean="0"/>
              <a:t>Beacon Server</a:t>
            </a:r>
          </a:p>
          <a:p>
            <a:r>
              <a:rPr lang="en-US" dirty="0" smtClean="0">
                <a:effectLst>
                  <a:outerShdw blurRad="38100" dist="38100" dir="2700000" algn="tl">
                    <a:srgbClr val="000000">
                      <a:alpha val="43137"/>
                    </a:srgbClr>
                  </a:outerShdw>
                </a:effectLst>
              </a:rPr>
              <a:t>P : </a:t>
            </a:r>
            <a:r>
              <a:rPr lang="en-US" dirty="0" smtClean="0"/>
              <a:t>Path Server</a:t>
            </a:r>
          </a:p>
          <a:p>
            <a:r>
              <a:rPr lang="en-US" dirty="0" smtClean="0"/>
              <a:t>      Border Router</a:t>
            </a:r>
          </a:p>
        </p:txBody>
      </p:sp>
      <p:pic>
        <p:nvPicPr>
          <p:cNvPr id="169" name="Picture 168"/>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6087465" y="2322797"/>
            <a:ext cx="444615" cy="370513"/>
          </a:xfrm>
          <a:prstGeom prst="rect">
            <a:avLst/>
          </a:prstGeom>
          <a:solidFill>
            <a:schemeClr val="bg1">
              <a:lumMod val="95000"/>
            </a:schemeClr>
          </a:solidFill>
          <a:ln>
            <a:noFill/>
          </a:ln>
          <a:effectLst/>
        </p:spPr>
      </p:pic>
      <p:sp>
        <p:nvSpPr>
          <p:cNvPr id="170" name="Rectangle 169"/>
          <p:cNvSpPr/>
          <p:nvPr/>
        </p:nvSpPr>
        <p:spPr>
          <a:xfrm>
            <a:off x="5531337" y="2324856"/>
            <a:ext cx="423514" cy="307777"/>
          </a:xfrm>
          <a:prstGeom prst="rect">
            <a:avLst/>
          </a:prstGeom>
        </p:spPr>
        <p:txBody>
          <a:bodyPr wrap="none">
            <a:spAutoFit/>
          </a:bodyPr>
          <a:lstStyle/>
          <a:p>
            <a:r>
              <a:rPr lang="en-US" sz="1400" dirty="0"/>
              <a:t>❸</a:t>
            </a:r>
          </a:p>
        </p:txBody>
      </p:sp>
    </p:spTree>
    <p:extLst>
      <p:ext uri="{BB962C8B-B14F-4D97-AF65-F5344CB8AC3E}">
        <p14:creationId xmlns:p14="http://schemas.microsoft.com/office/powerpoint/2010/main" val="340851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5168074" y="3982032"/>
            <a:ext cx="667046" cy="555872"/>
          </a:xfrm>
          <a:prstGeom prst="rect">
            <a:avLst/>
          </a:prstGeom>
          <a:noFill/>
          <a:ln>
            <a:noFill/>
          </a:ln>
          <a:effectLst/>
        </p:spPr>
      </p:pic>
      <p:sp>
        <p:nvSpPr>
          <p:cNvPr id="2" name="Cloud 1"/>
          <p:cNvSpPr/>
          <p:nvPr/>
        </p:nvSpPr>
        <p:spPr>
          <a:xfrm>
            <a:off x="534154" y="2002006"/>
            <a:ext cx="6599977" cy="3013614"/>
          </a:xfrm>
          <a:prstGeom prst="clou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1388694" y="3178787"/>
            <a:ext cx="857250" cy="857250"/>
            <a:chOff x="3375675" y="2999702"/>
            <a:chExt cx="857250" cy="857250"/>
          </a:xfrm>
        </p:grpSpPr>
        <p:pic>
          <p:nvPicPr>
            <p:cNvPr id="1026" name="Picture 2" descr="C:\Users\soobum\AppData\Local\Microsoft\Windows\Temporary Internet Files\Content.IE5\X2TRJ0K2\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675" y="2999702"/>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756768" y="3243661"/>
              <a:ext cx="303288"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P</a:t>
              </a:r>
              <a:endParaRPr lang="en-US" dirty="0">
                <a:effectLst>
                  <a:outerShdw blurRad="38100" dist="38100" dir="2700000" algn="tl">
                    <a:srgbClr val="000000">
                      <a:alpha val="43137"/>
                    </a:srgbClr>
                  </a:outerShdw>
                </a:effectLst>
              </a:endParaRPr>
            </a:p>
          </p:txBody>
        </p:sp>
      </p:grpSp>
      <p:grpSp>
        <p:nvGrpSpPr>
          <p:cNvPr id="8" name="Group 7"/>
          <p:cNvGrpSpPr/>
          <p:nvPr/>
        </p:nvGrpSpPr>
        <p:grpSpPr>
          <a:xfrm>
            <a:off x="3481576" y="3178787"/>
            <a:ext cx="857250" cy="857250"/>
            <a:chOff x="4232925" y="2999702"/>
            <a:chExt cx="857250" cy="857250"/>
          </a:xfrm>
        </p:grpSpPr>
        <p:pic>
          <p:nvPicPr>
            <p:cNvPr id="6" name="Picture 2" descr="C:\Users\soobum\AppData\Local\Microsoft\Windows\Temporary Internet Files\Content.IE5\X2TRJ0K2\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2925" y="2999702"/>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15302" y="3224054"/>
              <a:ext cx="309700"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B</a:t>
              </a:r>
              <a:endParaRPr lang="en-US" dirty="0">
                <a:effectLst>
                  <a:outerShdw blurRad="38100" dist="38100" dir="2700000" algn="tl">
                    <a:srgbClr val="000000">
                      <a:alpha val="43137"/>
                    </a:srgbClr>
                  </a:outerShdw>
                </a:effectLst>
              </a:endParaRPr>
            </a:p>
          </p:txBody>
        </p:sp>
      </p:grpSp>
      <p:grpSp>
        <p:nvGrpSpPr>
          <p:cNvPr id="11" name="Group 10"/>
          <p:cNvGrpSpPr/>
          <p:nvPr/>
        </p:nvGrpSpPr>
        <p:grpSpPr>
          <a:xfrm>
            <a:off x="5537256" y="2920667"/>
            <a:ext cx="857250" cy="857250"/>
            <a:chOff x="5113222" y="2954435"/>
            <a:chExt cx="857250" cy="857250"/>
          </a:xfrm>
        </p:grpSpPr>
        <p:pic>
          <p:nvPicPr>
            <p:cNvPr id="7" name="Picture 2" descr="C:\Users\soobum\AppData\Local\Microsoft\Windows\Temporary Internet Files\Content.IE5\X2TRJ0K2\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3222" y="2954435"/>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483666" y="3180290"/>
              <a:ext cx="309700"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C</a:t>
              </a:r>
              <a:endParaRPr lang="en-US" dirty="0">
                <a:effectLst>
                  <a:outerShdw blurRad="38100" dist="38100" dir="2700000" algn="tl">
                    <a:srgbClr val="000000">
                      <a:alpha val="43137"/>
                    </a:srgbClr>
                  </a:outerShdw>
                </a:effectLst>
              </a:endParaRPr>
            </a:p>
          </p:txBody>
        </p:sp>
      </p:grpSp>
      <p:pic>
        <p:nvPicPr>
          <p:cNvPr id="14" name="Picture 13"/>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3500619" y="4389438"/>
            <a:ext cx="667046" cy="555872"/>
          </a:xfrm>
          <a:prstGeom prst="rect">
            <a:avLst/>
          </a:prstGeom>
          <a:noFill/>
          <a:ln>
            <a:noFill/>
          </a:ln>
          <a:effectLst/>
        </p:spPr>
      </p:pic>
      <p:pic>
        <p:nvPicPr>
          <p:cNvPr id="15" name="Picture 14"/>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981978" y="4181208"/>
            <a:ext cx="667046" cy="555872"/>
          </a:xfrm>
          <a:prstGeom prst="rect">
            <a:avLst/>
          </a:prstGeom>
          <a:noFill/>
          <a:ln>
            <a:noFill/>
          </a:ln>
          <a:effectLst/>
        </p:spPr>
      </p:pic>
      <p:pic>
        <p:nvPicPr>
          <p:cNvPr id="16" name="Picture 15"/>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2315501" y="2200809"/>
            <a:ext cx="667046" cy="555872"/>
          </a:xfrm>
          <a:prstGeom prst="rect">
            <a:avLst/>
          </a:prstGeom>
          <a:noFill/>
          <a:ln>
            <a:noFill/>
          </a:ln>
          <a:effectLst/>
        </p:spPr>
      </p:pic>
      <p:cxnSp>
        <p:nvCxnSpPr>
          <p:cNvPr id="13" name="Straight Arrow Connector 12"/>
          <p:cNvCxnSpPr>
            <a:stCxn id="16" idx="3"/>
            <a:endCxn id="6" idx="0"/>
          </p:cNvCxnSpPr>
          <p:nvPr/>
        </p:nvCxnSpPr>
        <p:spPr>
          <a:xfrm>
            <a:off x="2982547" y="2478745"/>
            <a:ext cx="927654" cy="700042"/>
          </a:xfrm>
          <a:prstGeom prst="straightConnector1">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2"/>
            <a:endCxn id="15" idx="3"/>
          </p:cNvCxnSpPr>
          <p:nvPr/>
        </p:nvCxnSpPr>
        <p:spPr>
          <a:xfrm flipH="1">
            <a:off x="2649024" y="4036037"/>
            <a:ext cx="1261177" cy="423107"/>
          </a:xfrm>
          <a:prstGeom prst="straightConnector1">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6" idx="2"/>
            <a:endCxn id="14" idx="0"/>
          </p:cNvCxnSpPr>
          <p:nvPr/>
        </p:nvCxnSpPr>
        <p:spPr>
          <a:xfrm flipH="1">
            <a:off x="3834142" y="4036037"/>
            <a:ext cx="76059" cy="353401"/>
          </a:xfrm>
          <a:prstGeom prst="straightConnector1">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6" idx="2"/>
            <a:endCxn id="4" idx="1"/>
          </p:cNvCxnSpPr>
          <p:nvPr/>
        </p:nvCxnSpPr>
        <p:spPr>
          <a:xfrm>
            <a:off x="3910201" y="4036037"/>
            <a:ext cx="1257873" cy="223931"/>
          </a:xfrm>
          <a:prstGeom prst="straightConnector1">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3262625" y="2483179"/>
            <a:ext cx="423514" cy="307777"/>
          </a:xfrm>
          <a:prstGeom prst="rect">
            <a:avLst/>
          </a:prstGeom>
        </p:spPr>
        <p:txBody>
          <a:bodyPr wrap="none">
            <a:spAutoFit/>
          </a:bodyPr>
          <a:lstStyle/>
          <a:p>
            <a:r>
              <a:rPr lang="en-US" sz="1400" dirty="0"/>
              <a:t>❶</a:t>
            </a:r>
          </a:p>
        </p:txBody>
      </p:sp>
      <p:sp>
        <p:nvSpPr>
          <p:cNvPr id="31" name="Rectangle 30"/>
          <p:cNvSpPr/>
          <p:nvPr/>
        </p:nvSpPr>
        <p:spPr>
          <a:xfrm>
            <a:off x="2856098" y="3975856"/>
            <a:ext cx="423514" cy="307777"/>
          </a:xfrm>
          <a:prstGeom prst="rect">
            <a:avLst/>
          </a:prstGeom>
        </p:spPr>
        <p:txBody>
          <a:bodyPr wrap="none">
            <a:spAutoFit/>
          </a:bodyPr>
          <a:lstStyle/>
          <a:p>
            <a:r>
              <a:rPr lang="en-US" sz="1400" dirty="0"/>
              <a:t>❶</a:t>
            </a:r>
          </a:p>
        </p:txBody>
      </p:sp>
      <p:sp>
        <p:nvSpPr>
          <p:cNvPr id="32" name="Rectangle 31"/>
          <p:cNvSpPr/>
          <p:nvPr/>
        </p:nvSpPr>
        <p:spPr>
          <a:xfrm>
            <a:off x="3872171" y="4155412"/>
            <a:ext cx="423514" cy="307777"/>
          </a:xfrm>
          <a:prstGeom prst="rect">
            <a:avLst/>
          </a:prstGeom>
        </p:spPr>
        <p:txBody>
          <a:bodyPr wrap="none">
            <a:spAutoFit/>
          </a:bodyPr>
          <a:lstStyle/>
          <a:p>
            <a:r>
              <a:rPr lang="en-US" sz="1400" dirty="0"/>
              <a:t>❶</a:t>
            </a:r>
          </a:p>
        </p:txBody>
      </p:sp>
      <p:sp>
        <p:nvSpPr>
          <p:cNvPr id="33" name="Rectangle 32"/>
          <p:cNvSpPr/>
          <p:nvPr/>
        </p:nvSpPr>
        <p:spPr>
          <a:xfrm>
            <a:off x="4448085" y="3821967"/>
            <a:ext cx="423514" cy="307777"/>
          </a:xfrm>
          <a:prstGeom prst="rect">
            <a:avLst/>
          </a:prstGeom>
        </p:spPr>
        <p:txBody>
          <a:bodyPr wrap="none">
            <a:spAutoFit/>
          </a:bodyPr>
          <a:lstStyle/>
          <a:p>
            <a:r>
              <a:rPr lang="en-US" sz="1400" dirty="0"/>
              <a:t>❶</a:t>
            </a:r>
          </a:p>
        </p:txBody>
      </p:sp>
      <p:cxnSp>
        <p:nvCxnSpPr>
          <p:cNvPr id="34" name="Straight Arrow Connector 33"/>
          <p:cNvCxnSpPr>
            <a:stCxn id="15" idx="2"/>
          </p:cNvCxnSpPr>
          <p:nvPr/>
        </p:nvCxnSpPr>
        <p:spPr>
          <a:xfrm flipH="1">
            <a:off x="1928139" y="4737080"/>
            <a:ext cx="387362" cy="384930"/>
          </a:xfrm>
          <a:prstGeom prst="straightConnector1">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4" idx="2"/>
          </p:cNvCxnSpPr>
          <p:nvPr/>
        </p:nvCxnSpPr>
        <p:spPr>
          <a:xfrm>
            <a:off x="3834142" y="4945310"/>
            <a:ext cx="0" cy="367544"/>
          </a:xfrm>
          <a:prstGeom prst="straightConnector1">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4" idx="3"/>
            <a:endCxn id="45" idx="1"/>
          </p:cNvCxnSpPr>
          <p:nvPr/>
        </p:nvCxnSpPr>
        <p:spPr>
          <a:xfrm>
            <a:off x="5835120" y="4259968"/>
            <a:ext cx="1270589" cy="400695"/>
          </a:xfrm>
          <a:prstGeom prst="straightConnector1">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45" name="Picture 44"/>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7105709" y="4382727"/>
            <a:ext cx="667046" cy="555872"/>
          </a:xfrm>
          <a:prstGeom prst="rect">
            <a:avLst/>
          </a:prstGeom>
          <a:noFill/>
          <a:ln>
            <a:noFill/>
          </a:ln>
          <a:effectLst/>
        </p:spPr>
      </p:pic>
      <p:sp>
        <p:nvSpPr>
          <p:cNvPr id="48" name="Cloud 47"/>
          <p:cNvSpPr/>
          <p:nvPr/>
        </p:nvSpPr>
        <p:spPr>
          <a:xfrm>
            <a:off x="6734828" y="3821967"/>
            <a:ext cx="2264317" cy="1879508"/>
          </a:xfrm>
          <a:prstGeom prst="clou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 name="Straight Arrow Connector 48"/>
          <p:cNvCxnSpPr>
            <a:endCxn id="16" idx="0"/>
          </p:cNvCxnSpPr>
          <p:nvPr/>
        </p:nvCxnSpPr>
        <p:spPr>
          <a:xfrm>
            <a:off x="2649024" y="1679000"/>
            <a:ext cx="0" cy="521809"/>
          </a:xfrm>
          <a:prstGeom prst="straightConnector1">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4585010" y="4886556"/>
            <a:ext cx="1678793" cy="307777"/>
          </a:xfrm>
          <a:prstGeom prst="rect">
            <a:avLst/>
          </a:prstGeom>
        </p:spPr>
        <p:txBody>
          <a:bodyPr wrap="none">
            <a:spAutoFit/>
          </a:bodyPr>
          <a:lstStyle/>
          <a:p>
            <a:r>
              <a:rPr lang="en-US" sz="1400" dirty="0" smtClean="0"/>
              <a:t>❶ PCB propagation</a:t>
            </a:r>
            <a:endParaRPr lang="en-US" sz="1400" dirty="0"/>
          </a:p>
        </p:txBody>
      </p:sp>
      <p:pic>
        <p:nvPicPr>
          <p:cNvPr id="54" name="Picture 53"/>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834551" y="1998704"/>
            <a:ext cx="667046" cy="555872"/>
          </a:xfrm>
          <a:prstGeom prst="rect">
            <a:avLst/>
          </a:prstGeom>
          <a:noFill/>
          <a:ln>
            <a:noFill/>
          </a:ln>
          <a:effectLst/>
        </p:spPr>
      </p:pic>
      <p:cxnSp>
        <p:nvCxnSpPr>
          <p:cNvPr id="55" name="Straight Arrow Connector 54"/>
          <p:cNvCxnSpPr>
            <a:stCxn id="54" idx="1"/>
            <a:endCxn id="6" idx="0"/>
          </p:cNvCxnSpPr>
          <p:nvPr/>
        </p:nvCxnSpPr>
        <p:spPr>
          <a:xfrm flipH="1">
            <a:off x="3910201" y="2276640"/>
            <a:ext cx="924350" cy="902147"/>
          </a:xfrm>
          <a:prstGeom prst="straightConnector1">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54" idx="0"/>
          </p:cNvCxnSpPr>
          <p:nvPr/>
        </p:nvCxnSpPr>
        <p:spPr>
          <a:xfrm>
            <a:off x="5168074" y="1476895"/>
            <a:ext cx="0" cy="521809"/>
          </a:xfrm>
          <a:prstGeom prst="straightConnector1">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4064843" y="2468042"/>
            <a:ext cx="423514" cy="307777"/>
          </a:xfrm>
          <a:prstGeom prst="rect">
            <a:avLst/>
          </a:prstGeom>
        </p:spPr>
        <p:txBody>
          <a:bodyPr wrap="none">
            <a:spAutoFit/>
          </a:bodyPr>
          <a:lstStyle/>
          <a:p>
            <a:r>
              <a:rPr lang="en-US" sz="1400" dirty="0"/>
              <a:t>❶</a:t>
            </a:r>
          </a:p>
        </p:txBody>
      </p:sp>
      <p:sp>
        <p:nvSpPr>
          <p:cNvPr id="60" name="Rectangle 59"/>
          <p:cNvSpPr/>
          <p:nvPr/>
        </p:nvSpPr>
        <p:spPr>
          <a:xfrm>
            <a:off x="6353559" y="4155412"/>
            <a:ext cx="423514" cy="307777"/>
          </a:xfrm>
          <a:prstGeom prst="rect">
            <a:avLst/>
          </a:prstGeom>
        </p:spPr>
        <p:txBody>
          <a:bodyPr wrap="none">
            <a:spAutoFit/>
          </a:bodyPr>
          <a:lstStyle/>
          <a:p>
            <a:r>
              <a:rPr lang="en-US" sz="1400" dirty="0"/>
              <a:t>❶</a:t>
            </a:r>
          </a:p>
        </p:txBody>
      </p:sp>
      <p:cxnSp>
        <p:nvCxnSpPr>
          <p:cNvPr id="61" name="Straight Arrow Connector 60"/>
          <p:cNvCxnSpPr>
            <a:stCxn id="3" idx="3"/>
            <a:endCxn id="6" idx="1"/>
          </p:cNvCxnSpPr>
          <p:nvPr/>
        </p:nvCxnSpPr>
        <p:spPr>
          <a:xfrm>
            <a:off x="2073075" y="3607412"/>
            <a:ext cx="1408501" cy="0"/>
          </a:xfrm>
          <a:prstGeom prst="straightConnector1">
            <a:avLst/>
          </a:prstGeom>
          <a:ln>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2563634" y="3284152"/>
            <a:ext cx="423514" cy="307777"/>
          </a:xfrm>
          <a:prstGeom prst="rect">
            <a:avLst/>
          </a:prstGeom>
        </p:spPr>
        <p:txBody>
          <a:bodyPr wrap="none">
            <a:spAutoFit/>
          </a:bodyPr>
          <a:lstStyle/>
          <a:p>
            <a:r>
              <a:rPr lang="en-US" sz="1400" dirty="0"/>
              <a:t>❷</a:t>
            </a:r>
          </a:p>
        </p:txBody>
      </p:sp>
      <p:sp>
        <p:nvSpPr>
          <p:cNvPr id="66" name="Rectangle 65"/>
          <p:cNvSpPr/>
          <p:nvPr/>
        </p:nvSpPr>
        <p:spPr>
          <a:xfrm>
            <a:off x="4585010" y="5149068"/>
            <a:ext cx="1683987" cy="307777"/>
          </a:xfrm>
          <a:prstGeom prst="rect">
            <a:avLst/>
          </a:prstGeom>
        </p:spPr>
        <p:txBody>
          <a:bodyPr wrap="none">
            <a:spAutoFit/>
          </a:bodyPr>
          <a:lstStyle/>
          <a:p>
            <a:r>
              <a:rPr lang="en-US" sz="1400" dirty="0" smtClean="0"/>
              <a:t>❷ Path distribution</a:t>
            </a:r>
            <a:endParaRPr lang="en-US" sz="1400" dirty="0"/>
          </a:p>
        </p:txBody>
      </p:sp>
      <p:cxnSp>
        <p:nvCxnSpPr>
          <p:cNvPr id="67" name="Straight Arrow Connector 66"/>
          <p:cNvCxnSpPr>
            <a:stCxn id="9" idx="3"/>
            <a:endCxn id="7" idx="1"/>
          </p:cNvCxnSpPr>
          <p:nvPr/>
        </p:nvCxnSpPr>
        <p:spPr>
          <a:xfrm flipV="1">
            <a:off x="4173653" y="3349292"/>
            <a:ext cx="1363603" cy="238513"/>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3056740" y="2913428"/>
            <a:ext cx="423514" cy="307777"/>
          </a:xfrm>
          <a:prstGeom prst="rect">
            <a:avLst/>
          </a:prstGeom>
        </p:spPr>
        <p:txBody>
          <a:bodyPr wrap="none">
            <a:spAutoFit/>
          </a:bodyPr>
          <a:lstStyle/>
          <a:p>
            <a:r>
              <a:rPr lang="en-US" sz="1400" dirty="0"/>
              <a:t>❸</a:t>
            </a:r>
          </a:p>
        </p:txBody>
      </p:sp>
      <p:sp>
        <p:nvSpPr>
          <p:cNvPr id="71" name="Rectangle 70"/>
          <p:cNvSpPr/>
          <p:nvPr/>
        </p:nvSpPr>
        <p:spPr>
          <a:xfrm>
            <a:off x="4585010" y="5674117"/>
            <a:ext cx="2551532" cy="307777"/>
          </a:xfrm>
          <a:prstGeom prst="rect">
            <a:avLst/>
          </a:prstGeom>
        </p:spPr>
        <p:txBody>
          <a:bodyPr wrap="none">
            <a:spAutoFit/>
          </a:bodyPr>
          <a:lstStyle/>
          <a:p>
            <a:r>
              <a:rPr lang="en-US" sz="1400" dirty="0" smtClean="0"/>
              <a:t>❹ AD public key request/reply</a:t>
            </a:r>
            <a:endParaRPr lang="en-US" sz="1400" dirty="0"/>
          </a:p>
        </p:txBody>
      </p:sp>
      <p:sp>
        <p:nvSpPr>
          <p:cNvPr id="69" name="Rectangle 68"/>
          <p:cNvSpPr/>
          <p:nvPr/>
        </p:nvSpPr>
        <p:spPr>
          <a:xfrm>
            <a:off x="4585010" y="5936629"/>
            <a:ext cx="3579121" cy="307777"/>
          </a:xfrm>
          <a:prstGeom prst="rect">
            <a:avLst/>
          </a:prstGeom>
        </p:spPr>
        <p:txBody>
          <a:bodyPr wrap="none">
            <a:spAutoFit/>
          </a:bodyPr>
          <a:lstStyle/>
          <a:p>
            <a:r>
              <a:rPr lang="en-US" sz="1400" dirty="0" smtClean="0"/>
              <a:t>❺ master OFG key request/reply (bootstrap)</a:t>
            </a:r>
            <a:endParaRPr lang="en-US" sz="1400" dirty="0"/>
          </a:p>
        </p:txBody>
      </p:sp>
      <p:sp>
        <p:nvSpPr>
          <p:cNvPr id="70" name="Rectangle 69"/>
          <p:cNvSpPr/>
          <p:nvPr/>
        </p:nvSpPr>
        <p:spPr>
          <a:xfrm>
            <a:off x="4489534" y="3190016"/>
            <a:ext cx="423514" cy="307777"/>
          </a:xfrm>
          <a:prstGeom prst="rect">
            <a:avLst/>
          </a:prstGeom>
        </p:spPr>
        <p:txBody>
          <a:bodyPr wrap="none">
            <a:spAutoFit/>
          </a:bodyPr>
          <a:lstStyle/>
          <a:p>
            <a:r>
              <a:rPr lang="en-US" sz="1400" dirty="0"/>
              <a:t>❹</a:t>
            </a:r>
          </a:p>
        </p:txBody>
      </p:sp>
      <p:sp>
        <p:nvSpPr>
          <p:cNvPr id="80" name="TextBox 79"/>
          <p:cNvSpPr txBox="1"/>
          <p:nvPr/>
        </p:nvSpPr>
        <p:spPr>
          <a:xfrm>
            <a:off x="2909558" y="445441"/>
            <a:ext cx="3326360" cy="461665"/>
          </a:xfrm>
          <a:prstGeom prst="rect">
            <a:avLst/>
          </a:prstGeom>
          <a:noFill/>
        </p:spPr>
        <p:txBody>
          <a:bodyPr wrap="none" rtlCol="0">
            <a:spAutoFit/>
          </a:bodyPr>
          <a:lstStyle/>
          <a:p>
            <a:r>
              <a:rPr lang="en-US" sz="2400" b="1" dirty="0" smtClean="0"/>
              <a:t>Beacon Server Messages</a:t>
            </a:r>
            <a:endParaRPr lang="en-US" sz="2400" b="1" dirty="0"/>
          </a:p>
        </p:txBody>
      </p:sp>
      <p:sp>
        <p:nvSpPr>
          <p:cNvPr id="12" name="Rectangle 11"/>
          <p:cNvSpPr/>
          <p:nvPr/>
        </p:nvSpPr>
        <p:spPr>
          <a:xfrm>
            <a:off x="4743001" y="3132045"/>
            <a:ext cx="423514" cy="307777"/>
          </a:xfrm>
          <a:prstGeom prst="rect">
            <a:avLst/>
          </a:prstGeom>
        </p:spPr>
        <p:txBody>
          <a:bodyPr wrap="none">
            <a:spAutoFit/>
          </a:bodyPr>
          <a:lstStyle/>
          <a:p>
            <a:r>
              <a:rPr lang="en-US" sz="1400" dirty="0"/>
              <a:t>❺</a:t>
            </a:r>
          </a:p>
        </p:txBody>
      </p:sp>
      <p:sp>
        <p:nvSpPr>
          <p:cNvPr id="17" name="Rectangle 16"/>
          <p:cNvSpPr/>
          <p:nvPr/>
        </p:nvSpPr>
        <p:spPr>
          <a:xfrm>
            <a:off x="4585010" y="5417165"/>
            <a:ext cx="2312556" cy="307777"/>
          </a:xfrm>
          <a:prstGeom prst="rect">
            <a:avLst/>
          </a:prstGeom>
        </p:spPr>
        <p:txBody>
          <a:bodyPr wrap="none">
            <a:spAutoFit/>
          </a:bodyPr>
          <a:lstStyle/>
          <a:p>
            <a:r>
              <a:rPr lang="en-US" sz="1400" dirty="0" smtClean="0"/>
              <a:t>❸ Path registration (to TDC)</a:t>
            </a:r>
            <a:endParaRPr lang="en-US" sz="1400" dirty="0"/>
          </a:p>
        </p:txBody>
      </p:sp>
      <p:sp>
        <p:nvSpPr>
          <p:cNvPr id="18" name="Freeform 17"/>
          <p:cNvSpPr/>
          <p:nvPr/>
        </p:nvSpPr>
        <p:spPr>
          <a:xfrm>
            <a:off x="2462543" y="1656784"/>
            <a:ext cx="1068308" cy="1865014"/>
          </a:xfrm>
          <a:custGeom>
            <a:avLst/>
            <a:gdLst>
              <a:gd name="connsiteX0" fmla="*/ 1068308 w 1068308"/>
              <a:gd name="connsiteY0" fmla="*/ 1865014 h 1865014"/>
              <a:gd name="connsiteX1" fmla="*/ 27160 w 1068308"/>
              <a:gd name="connsiteY1" fmla="*/ 959667 h 1865014"/>
              <a:gd name="connsiteX2" fmla="*/ 0 w 1068308"/>
              <a:gd name="connsiteY2" fmla="*/ 0 h 1865014"/>
            </a:gdLst>
            <a:ahLst/>
            <a:cxnLst>
              <a:cxn ang="0">
                <a:pos x="connsiteX0" y="connsiteY0"/>
              </a:cxn>
              <a:cxn ang="0">
                <a:pos x="connsiteX1" y="connsiteY1"/>
              </a:cxn>
              <a:cxn ang="0">
                <a:pos x="connsiteX2" y="connsiteY2"/>
              </a:cxn>
            </a:cxnLst>
            <a:rect l="l" t="t" r="r" b="b"/>
            <a:pathLst>
              <a:path w="1068308" h="1865014">
                <a:moveTo>
                  <a:pt x="1068308" y="1865014"/>
                </a:moveTo>
                <a:lnTo>
                  <a:pt x="27160" y="959667"/>
                </a:lnTo>
                <a:lnTo>
                  <a:pt x="0" y="0"/>
                </a:lnTo>
              </a:path>
            </a:pathLst>
          </a:custGeom>
          <a:noFill/>
          <a:ln w="19050">
            <a:solidFill>
              <a:schemeClr val="tx1"/>
            </a:solidFill>
            <a:prstDash val="solid"/>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6162827" y="1482990"/>
            <a:ext cx="2096792" cy="1200329"/>
          </a:xfrm>
          <a:prstGeom prst="rect">
            <a:avLst/>
          </a:prstGeom>
          <a:solidFill>
            <a:schemeClr val="bg1">
              <a:lumMod val="95000"/>
            </a:schemeClr>
          </a:solidFill>
        </p:spPr>
        <p:txBody>
          <a:bodyPr wrap="none">
            <a:spAutoFit/>
          </a:bodyPr>
          <a:lstStyle/>
          <a:p>
            <a:r>
              <a:rPr lang="en-US" dirty="0" smtClean="0">
                <a:effectLst>
                  <a:outerShdw blurRad="38100" dist="38100" dir="2700000" algn="tl">
                    <a:srgbClr val="000000">
                      <a:alpha val="43137"/>
                    </a:srgbClr>
                  </a:outerShdw>
                </a:effectLst>
              </a:rPr>
              <a:t>C : </a:t>
            </a:r>
            <a:r>
              <a:rPr lang="en-US" dirty="0" smtClean="0"/>
              <a:t>Certificate Server</a:t>
            </a:r>
          </a:p>
          <a:p>
            <a:r>
              <a:rPr lang="en-US" dirty="0" smtClean="0">
                <a:effectLst>
                  <a:outerShdw blurRad="38100" dist="38100" dir="2700000" algn="tl">
                    <a:srgbClr val="000000">
                      <a:alpha val="43137"/>
                    </a:srgbClr>
                  </a:outerShdw>
                </a:effectLst>
              </a:rPr>
              <a:t>B : </a:t>
            </a:r>
            <a:r>
              <a:rPr lang="en-US" dirty="0" smtClean="0"/>
              <a:t>Beacon Server</a:t>
            </a:r>
          </a:p>
          <a:p>
            <a:r>
              <a:rPr lang="en-US" dirty="0" smtClean="0">
                <a:effectLst>
                  <a:outerShdw blurRad="38100" dist="38100" dir="2700000" algn="tl">
                    <a:srgbClr val="000000">
                      <a:alpha val="43137"/>
                    </a:srgbClr>
                  </a:outerShdw>
                </a:effectLst>
              </a:rPr>
              <a:t>P : </a:t>
            </a:r>
            <a:r>
              <a:rPr lang="en-US" dirty="0" smtClean="0"/>
              <a:t>Path Server</a:t>
            </a:r>
          </a:p>
          <a:p>
            <a:r>
              <a:rPr lang="en-US" dirty="0" smtClean="0"/>
              <a:t>      Border Router</a:t>
            </a:r>
          </a:p>
        </p:txBody>
      </p:sp>
      <p:pic>
        <p:nvPicPr>
          <p:cNvPr id="65" name="Picture 64"/>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6087465" y="2322797"/>
            <a:ext cx="444615" cy="370513"/>
          </a:xfrm>
          <a:prstGeom prst="rect">
            <a:avLst/>
          </a:prstGeom>
          <a:solidFill>
            <a:schemeClr val="bg1">
              <a:lumMod val="95000"/>
            </a:schemeClr>
          </a:solidFill>
          <a:ln>
            <a:noFill/>
          </a:ln>
          <a:effectLst/>
        </p:spPr>
      </p:pic>
    </p:spTree>
    <p:extLst>
      <p:ext uri="{BB962C8B-B14F-4D97-AF65-F5344CB8AC3E}">
        <p14:creationId xmlns:p14="http://schemas.microsoft.com/office/powerpoint/2010/main" val="136327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5168074" y="3982032"/>
            <a:ext cx="667046" cy="555872"/>
          </a:xfrm>
          <a:prstGeom prst="rect">
            <a:avLst/>
          </a:prstGeom>
          <a:noFill/>
          <a:ln>
            <a:noFill/>
          </a:ln>
          <a:effectLst/>
        </p:spPr>
      </p:pic>
      <p:sp>
        <p:nvSpPr>
          <p:cNvPr id="2" name="Cloud 1"/>
          <p:cNvSpPr/>
          <p:nvPr/>
        </p:nvSpPr>
        <p:spPr>
          <a:xfrm>
            <a:off x="534154" y="2002006"/>
            <a:ext cx="6599977" cy="3013614"/>
          </a:xfrm>
          <a:prstGeom prst="clou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1388694" y="3178787"/>
            <a:ext cx="857250" cy="857250"/>
            <a:chOff x="3375675" y="2999702"/>
            <a:chExt cx="857250" cy="857250"/>
          </a:xfrm>
        </p:grpSpPr>
        <p:pic>
          <p:nvPicPr>
            <p:cNvPr id="1026" name="Picture 2" descr="C:\Users\soobum\AppData\Local\Microsoft\Windows\Temporary Internet Files\Content.IE5\X2TRJ0K2\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675" y="2999702"/>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756768" y="3243661"/>
              <a:ext cx="303288"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P</a:t>
              </a:r>
              <a:endParaRPr lang="en-US" dirty="0">
                <a:effectLst>
                  <a:outerShdw blurRad="38100" dist="38100" dir="2700000" algn="tl">
                    <a:srgbClr val="000000">
                      <a:alpha val="43137"/>
                    </a:srgbClr>
                  </a:outerShdw>
                </a:effectLst>
              </a:endParaRPr>
            </a:p>
          </p:txBody>
        </p:sp>
      </p:grpSp>
      <p:grpSp>
        <p:nvGrpSpPr>
          <p:cNvPr id="8" name="Group 7"/>
          <p:cNvGrpSpPr/>
          <p:nvPr/>
        </p:nvGrpSpPr>
        <p:grpSpPr>
          <a:xfrm>
            <a:off x="3481576" y="3178787"/>
            <a:ext cx="857250" cy="857250"/>
            <a:chOff x="4232925" y="2999702"/>
            <a:chExt cx="857250" cy="857250"/>
          </a:xfrm>
        </p:grpSpPr>
        <p:pic>
          <p:nvPicPr>
            <p:cNvPr id="6" name="Picture 2" descr="C:\Users\soobum\AppData\Local\Microsoft\Windows\Temporary Internet Files\Content.IE5\X2TRJ0K2\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2925" y="2999702"/>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15302" y="3224054"/>
              <a:ext cx="309700"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B</a:t>
              </a:r>
              <a:endParaRPr lang="en-US" dirty="0">
                <a:effectLst>
                  <a:outerShdw blurRad="38100" dist="38100" dir="2700000" algn="tl">
                    <a:srgbClr val="000000">
                      <a:alpha val="43137"/>
                    </a:srgbClr>
                  </a:outerShdw>
                </a:effectLst>
              </a:endParaRPr>
            </a:p>
          </p:txBody>
        </p:sp>
      </p:grpSp>
      <p:grpSp>
        <p:nvGrpSpPr>
          <p:cNvPr id="11" name="Group 10"/>
          <p:cNvGrpSpPr/>
          <p:nvPr/>
        </p:nvGrpSpPr>
        <p:grpSpPr>
          <a:xfrm>
            <a:off x="5537256" y="2920667"/>
            <a:ext cx="857250" cy="857250"/>
            <a:chOff x="5113222" y="2954435"/>
            <a:chExt cx="857250" cy="857250"/>
          </a:xfrm>
        </p:grpSpPr>
        <p:pic>
          <p:nvPicPr>
            <p:cNvPr id="7" name="Picture 2" descr="C:\Users\soobum\AppData\Local\Microsoft\Windows\Temporary Internet Files\Content.IE5\X2TRJ0K2\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3222" y="2954435"/>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483666" y="3180290"/>
              <a:ext cx="309700"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C</a:t>
              </a:r>
              <a:endParaRPr lang="en-US" dirty="0">
                <a:effectLst>
                  <a:outerShdw blurRad="38100" dist="38100" dir="2700000" algn="tl">
                    <a:srgbClr val="000000">
                      <a:alpha val="43137"/>
                    </a:srgbClr>
                  </a:outerShdw>
                </a:effectLst>
              </a:endParaRPr>
            </a:p>
          </p:txBody>
        </p:sp>
      </p:grpSp>
      <p:pic>
        <p:nvPicPr>
          <p:cNvPr id="14" name="Picture 13"/>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3500619" y="4389438"/>
            <a:ext cx="667046" cy="555872"/>
          </a:xfrm>
          <a:prstGeom prst="rect">
            <a:avLst/>
          </a:prstGeom>
          <a:noFill/>
          <a:ln>
            <a:noFill/>
          </a:ln>
          <a:effectLst/>
        </p:spPr>
      </p:pic>
      <p:pic>
        <p:nvPicPr>
          <p:cNvPr id="15" name="Picture 14"/>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981978" y="4181208"/>
            <a:ext cx="667046" cy="555872"/>
          </a:xfrm>
          <a:prstGeom prst="rect">
            <a:avLst/>
          </a:prstGeom>
          <a:noFill/>
          <a:ln>
            <a:noFill/>
          </a:ln>
          <a:effectLst/>
        </p:spPr>
      </p:pic>
      <p:pic>
        <p:nvPicPr>
          <p:cNvPr id="16" name="Picture 15"/>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2315501" y="2200809"/>
            <a:ext cx="667046" cy="555872"/>
          </a:xfrm>
          <a:prstGeom prst="rect">
            <a:avLst/>
          </a:prstGeom>
          <a:noFill/>
          <a:ln>
            <a:noFill/>
          </a:ln>
          <a:effectLst/>
        </p:spPr>
      </p:pic>
      <p:sp>
        <p:nvSpPr>
          <p:cNvPr id="52" name="Rectangle 51"/>
          <p:cNvSpPr/>
          <p:nvPr/>
        </p:nvSpPr>
        <p:spPr>
          <a:xfrm>
            <a:off x="4575957" y="4904662"/>
            <a:ext cx="3511154" cy="307777"/>
          </a:xfrm>
          <a:prstGeom prst="rect">
            <a:avLst/>
          </a:prstGeom>
        </p:spPr>
        <p:txBody>
          <a:bodyPr wrap="none">
            <a:spAutoFit/>
          </a:bodyPr>
          <a:lstStyle/>
          <a:p>
            <a:r>
              <a:rPr lang="en-US" sz="1400" dirty="0" smtClean="0"/>
              <a:t>❶ Path query (k registered paths, bootstrap)</a:t>
            </a:r>
            <a:endParaRPr lang="en-US" sz="1400" dirty="0"/>
          </a:p>
        </p:txBody>
      </p:sp>
      <p:pic>
        <p:nvPicPr>
          <p:cNvPr id="54" name="Picture 53"/>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834551" y="1998704"/>
            <a:ext cx="667046" cy="555872"/>
          </a:xfrm>
          <a:prstGeom prst="rect">
            <a:avLst/>
          </a:prstGeom>
          <a:noFill/>
          <a:ln>
            <a:noFill/>
          </a:ln>
          <a:effectLst/>
        </p:spPr>
      </p:pic>
      <p:sp>
        <p:nvSpPr>
          <p:cNvPr id="63" name="Rectangle 62"/>
          <p:cNvSpPr/>
          <p:nvPr/>
        </p:nvSpPr>
        <p:spPr>
          <a:xfrm>
            <a:off x="3990779" y="2541344"/>
            <a:ext cx="423514" cy="307777"/>
          </a:xfrm>
          <a:prstGeom prst="rect">
            <a:avLst/>
          </a:prstGeom>
        </p:spPr>
        <p:txBody>
          <a:bodyPr wrap="none">
            <a:spAutoFit/>
          </a:bodyPr>
          <a:lstStyle/>
          <a:p>
            <a:r>
              <a:rPr lang="en-US" sz="1400" dirty="0"/>
              <a:t>❷</a:t>
            </a:r>
          </a:p>
        </p:txBody>
      </p:sp>
      <p:sp>
        <p:nvSpPr>
          <p:cNvPr id="66" name="Rectangle 65"/>
          <p:cNvSpPr/>
          <p:nvPr/>
        </p:nvSpPr>
        <p:spPr>
          <a:xfrm>
            <a:off x="4575957" y="5167174"/>
            <a:ext cx="3671839" cy="307777"/>
          </a:xfrm>
          <a:prstGeom prst="rect">
            <a:avLst/>
          </a:prstGeom>
        </p:spPr>
        <p:txBody>
          <a:bodyPr wrap="none">
            <a:spAutoFit/>
          </a:bodyPr>
          <a:lstStyle/>
          <a:p>
            <a:r>
              <a:rPr lang="en-US" sz="1400" dirty="0" smtClean="0"/>
              <a:t>❷ Certificate request/reply (internal entities)</a:t>
            </a:r>
            <a:endParaRPr lang="en-US" sz="1400" dirty="0"/>
          </a:p>
        </p:txBody>
      </p:sp>
      <p:sp>
        <p:nvSpPr>
          <p:cNvPr id="68" name="Rectangle 67"/>
          <p:cNvSpPr/>
          <p:nvPr/>
        </p:nvSpPr>
        <p:spPr>
          <a:xfrm>
            <a:off x="1473082" y="4317754"/>
            <a:ext cx="423514" cy="307777"/>
          </a:xfrm>
          <a:prstGeom prst="rect">
            <a:avLst/>
          </a:prstGeom>
        </p:spPr>
        <p:txBody>
          <a:bodyPr wrap="none">
            <a:spAutoFit/>
          </a:bodyPr>
          <a:lstStyle/>
          <a:p>
            <a:r>
              <a:rPr lang="en-US" sz="1400" dirty="0"/>
              <a:t>❸</a:t>
            </a:r>
          </a:p>
        </p:txBody>
      </p:sp>
      <p:sp>
        <p:nvSpPr>
          <p:cNvPr id="71" name="Rectangle 70"/>
          <p:cNvSpPr/>
          <p:nvPr/>
        </p:nvSpPr>
        <p:spPr>
          <a:xfrm>
            <a:off x="4575957" y="5429686"/>
            <a:ext cx="2464970" cy="307777"/>
          </a:xfrm>
          <a:prstGeom prst="rect">
            <a:avLst/>
          </a:prstGeom>
        </p:spPr>
        <p:txBody>
          <a:bodyPr wrap="none">
            <a:spAutoFit/>
          </a:bodyPr>
          <a:lstStyle/>
          <a:p>
            <a:r>
              <a:rPr lang="en-US" sz="1400" dirty="0" smtClean="0"/>
              <a:t>❸ Path query (form </a:t>
            </a:r>
            <a:r>
              <a:rPr lang="en-US" sz="1400" dirty="0" err="1" smtClean="0"/>
              <a:t>endhosts</a:t>
            </a:r>
            <a:r>
              <a:rPr lang="en-US" sz="1400" dirty="0" smtClean="0"/>
              <a:t>)</a:t>
            </a:r>
            <a:endParaRPr lang="en-US" sz="1400" dirty="0"/>
          </a:p>
        </p:txBody>
      </p:sp>
      <p:sp>
        <p:nvSpPr>
          <p:cNvPr id="80" name="TextBox 79"/>
          <p:cNvSpPr txBox="1"/>
          <p:nvPr/>
        </p:nvSpPr>
        <p:spPr>
          <a:xfrm>
            <a:off x="3081565" y="445441"/>
            <a:ext cx="2967864" cy="461665"/>
          </a:xfrm>
          <a:prstGeom prst="rect">
            <a:avLst/>
          </a:prstGeom>
          <a:noFill/>
        </p:spPr>
        <p:txBody>
          <a:bodyPr wrap="none" rtlCol="0">
            <a:spAutoFit/>
          </a:bodyPr>
          <a:lstStyle/>
          <a:p>
            <a:r>
              <a:rPr lang="en-US" sz="2400" b="1" dirty="0" smtClean="0"/>
              <a:t>Path Server Messages</a:t>
            </a:r>
            <a:endParaRPr lang="en-US" sz="2400" b="1" dirty="0"/>
          </a:p>
        </p:txBody>
      </p:sp>
      <p:sp>
        <p:nvSpPr>
          <p:cNvPr id="108" name="Rectangle 107"/>
          <p:cNvSpPr/>
          <p:nvPr/>
        </p:nvSpPr>
        <p:spPr>
          <a:xfrm>
            <a:off x="2565568" y="3603792"/>
            <a:ext cx="423514" cy="307777"/>
          </a:xfrm>
          <a:prstGeom prst="rect">
            <a:avLst/>
          </a:prstGeom>
        </p:spPr>
        <p:txBody>
          <a:bodyPr wrap="none">
            <a:spAutoFit/>
          </a:bodyPr>
          <a:lstStyle/>
          <a:p>
            <a:r>
              <a:rPr lang="en-US" sz="1400" dirty="0"/>
              <a:t>❶</a:t>
            </a:r>
          </a:p>
        </p:txBody>
      </p:sp>
      <p:cxnSp>
        <p:nvCxnSpPr>
          <p:cNvPr id="134" name="Straight Arrow Connector 133"/>
          <p:cNvCxnSpPr>
            <a:stCxn id="3" idx="3"/>
            <a:endCxn id="6" idx="1"/>
          </p:cNvCxnSpPr>
          <p:nvPr/>
        </p:nvCxnSpPr>
        <p:spPr>
          <a:xfrm>
            <a:off x="2073075" y="3607412"/>
            <a:ext cx="1408501" cy="0"/>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7" name="Freeform 16"/>
          <p:cNvSpPr/>
          <p:nvPr/>
        </p:nvSpPr>
        <p:spPr>
          <a:xfrm>
            <a:off x="2315501" y="2860895"/>
            <a:ext cx="3261434" cy="624689"/>
          </a:xfrm>
          <a:custGeom>
            <a:avLst/>
            <a:gdLst>
              <a:gd name="connsiteX0" fmla="*/ 3458424 w 3458424"/>
              <a:gd name="connsiteY0" fmla="*/ 470780 h 624689"/>
              <a:gd name="connsiteX1" fmla="*/ 2000816 w 3458424"/>
              <a:gd name="connsiteY1" fmla="*/ 0 h 624689"/>
              <a:gd name="connsiteX2" fmla="*/ 0 w 3458424"/>
              <a:gd name="connsiteY2" fmla="*/ 624689 h 624689"/>
            </a:gdLst>
            <a:ahLst/>
            <a:cxnLst>
              <a:cxn ang="0">
                <a:pos x="connsiteX0" y="connsiteY0"/>
              </a:cxn>
              <a:cxn ang="0">
                <a:pos x="connsiteX1" y="connsiteY1"/>
              </a:cxn>
              <a:cxn ang="0">
                <a:pos x="connsiteX2" y="connsiteY2"/>
              </a:cxn>
            </a:cxnLst>
            <a:rect l="l" t="t" r="r" b="b"/>
            <a:pathLst>
              <a:path w="3458424" h="624689">
                <a:moveTo>
                  <a:pt x="3458424" y="470780"/>
                </a:moveTo>
                <a:lnTo>
                  <a:pt x="2000816" y="0"/>
                </a:lnTo>
                <a:lnTo>
                  <a:pt x="0" y="624689"/>
                </a:lnTo>
              </a:path>
            </a:pathLst>
          </a:custGeom>
          <a:noFill/>
          <a:ln w="19050">
            <a:solidFill>
              <a:schemeClr val="tx1"/>
            </a:solidFill>
            <a:headEnd type="triangl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2" name="Picture 4" descr="C:\Users\soobum\AppData\Local\Microsoft\Windows\Temporary Internet Files\Content.IE5\7FIRVKZW\MC900432646[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235" y="4667374"/>
            <a:ext cx="892644" cy="892644"/>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Arrow Connector 43"/>
          <p:cNvCxnSpPr>
            <a:stCxn id="2052" idx="0"/>
            <a:endCxn id="1026" idx="2"/>
          </p:cNvCxnSpPr>
          <p:nvPr/>
        </p:nvCxnSpPr>
        <p:spPr>
          <a:xfrm flipV="1">
            <a:off x="1196557" y="4036037"/>
            <a:ext cx="620762" cy="631337"/>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026" idx="0"/>
          </p:cNvCxnSpPr>
          <p:nvPr/>
        </p:nvCxnSpPr>
        <p:spPr>
          <a:xfrm flipV="1">
            <a:off x="1817319" y="1792587"/>
            <a:ext cx="1264246" cy="1386200"/>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2890060" y="3879830"/>
            <a:ext cx="857250" cy="857250"/>
            <a:chOff x="3375675" y="2999702"/>
            <a:chExt cx="857250" cy="857250"/>
          </a:xfrm>
        </p:grpSpPr>
        <p:pic>
          <p:nvPicPr>
            <p:cNvPr id="58" name="Picture 2" descr="C:\Users\soobum\AppData\Local\Microsoft\Windows\Temporary Internet Files\Content.IE5\X2TRJ0K2\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675" y="2999702"/>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3756768" y="3243661"/>
              <a:ext cx="303288"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P</a:t>
              </a:r>
              <a:endParaRPr lang="en-US" dirty="0">
                <a:effectLst>
                  <a:outerShdw blurRad="38100" dist="38100" dir="2700000" algn="tl">
                    <a:srgbClr val="000000">
                      <a:alpha val="43137"/>
                    </a:srgbClr>
                  </a:outerShdw>
                </a:effectLst>
              </a:endParaRPr>
            </a:p>
          </p:txBody>
        </p:sp>
      </p:grpSp>
      <p:grpSp>
        <p:nvGrpSpPr>
          <p:cNvPr id="60" name="Group 59"/>
          <p:cNvGrpSpPr/>
          <p:nvPr/>
        </p:nvGrpSpPr>
        <p:grpSpPr>
          <a:xfrm>
            <a:off x="3086610" y="2200809"/>
            <a:ext cx="857250" cy="857250"/>
            <a:chOff x="3375675" y="2999702"/>
            <a:chExt cx="857250" cy="857250"/>
          </a:xfrm>
        </p:grpSpPr>
        <p:pic>
          <p:nvPicPr>
            <p:cNvPr id="61" name="Picture 2" descr="C:\Users\soobum\AppData\Local\Microsoft\Windows\Temporary Internet Files\Content.IE5\X2TRJ0K2\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675" y="2999702"/>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3756768" y="3243661"/>
              <a:ext cx="303288"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P</a:t>
              </a:r>
              <a:endParaRPr lang="en-US" dirty="0">
                <a:effectLst>
                  <a:outerShdw blurRad="38100" dist="38100" dir="2700000" algn="tl">
                    <a:srgbClr val="000000">
                      <a:alpha val="43137"/>
                    </a:srgbClr>
                  </a:outerShdw>
                </a:effectLst>
              </a:endParaRPr>
            </a:p>
          </p:txBody>
        </p:sp>
      </p:grpSp>
      <p:cxnSp>
        <p:nvCxnSpPr>
          <p:cNvPr id="64" name="Straight Arrow Connector 63"/>
          <p:cNvCxnSpPr>
            <a:stCxn id="3" idx="0"/>
            <a:endCxn id="61" idx="1"/>
          </p:cNvCxnSpPr>
          <p:nvPr/>
        </p:nvCxnSpPr>
        <p:spPr>
          <a:xfrm flipV="1">
            <a:off x="1921431" y="2629434"/>
            <a:ext cx="1165179" cy="793312"/>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3" idx="2"/>
            <a:endCxn id="58" idx="1"/>
          </p:cNvCxnSpPr>
          <p:nvPr/>
        </p:nvCxnSpPr>
        <p:spPr>
          <a:xfrm>
            <a:off x="1921431" y="3792078"/>
            <a:ext cx="968629" cy="516377"/>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2093311" y="4027782"/>
            <a:ext cx="423514" cy="307777"/>
          </a:xfrm>
          <a:prstGeom prst="rect">
            <a:avLst/>
          </a:prstGeom>
        </p:spPr>
        <p:txBody>
          <a:bodyPr wrap="none">
            <a:spAutoFit/>
          </a:bodyPr>
          <a:lstStyle/>
          <a:p>
            <a:r>
              <a:rPr lang="en-US" sz="1400" dirty="0"/>
              <a:t>❶</a:t>
            </a:r>
          </a:p>
        </p:txBody>
      </p:sp>
      <p:sp>
        <p:nvSpPr>
          <p:cNvPr id="74" name="Rectangle 73"/>
          <p:cNvSpPr/>
          <p:nvPr/>
        </p:nvSpPr>
        <p:spPr>
          <a:xfrm>
            <a:off x="2508248" y="2930868"/>
            <a:ext cx="423514" cy="307777"/>
          </a:xfrm>
          <a:prstGeom prst="rect">
            <a:avLst/>
          </a:prstGeom>
        </p:spPr>
        <p:txBody>
          <a:bodyPr wrap="none">
            <a:spAutoFit/>
          </a:bodyPr>
          <a:lstStyle/>
          <a:p>
            <a:r>
              <a:rPr lang="en-US" sz="1400" dirty="0"/>
              <a:t>❶</a:t>
            </a:r>
          </a:p>
        </p:txBody>
      </p:sp>
      <p:sp>
        <p:nvSpPr>
          <p:cNvPr id="77" name="Rectangle 76"/>
          <p:cNvSpPr/>
          <p:nvPr/>
        </p:nvSpPr>
        <p:spPr>
          <a:xfrm>
            <a:off x="6162827" y="1482990"/>
            <a:ext cx="2096792" cy="1200329"/>
          </a:xfrm>
          <a:prstGeom prst="rect">
            <a:avLst/>
          </a:prstGeom>
          <a:solidFill>
            <a:schemeClr val="bg1">
              <a:lumMod val="95000"/>
            </a:schemeClr>
          </a:solidFill>
        </p:spPr>
        <p:txBody>
          <a:bodyPr wrap="none">
            <a:spAutoFit/>
          </a:bodyPr>
          <a:lstStyle/>
          <a:p>
            <a:r>
              <a:rPr lang="en-US" dirty="0" smtClean="0">
                <a:effectLst>
                  <a:outerShdw blurRad="38100" dist="38100" dir="2700000" algn="tl">
                    <a:srgbClr val="000000">
                      <a:alpha val="43137"/>
                    </a:srgbClr>
                  </a:outerShdw>
                </a:effectLst>
              </a:rPr>
              <a:t>C : </a:t>
            </a:r>
            <a:r>
              <a:rPr lang="en-US" dirty="0" smtClean="0"/>
              <a:t>Certificate Server</a:t>
            </a:r>
          </a:p>
          <a:p>
            <a:r>
              <a:rPr lang="en-US" dirty="0" smtClean="0">
                <a:effectLst>
                  <a:outerShdw blurRad="38100" dist="38100" dir="2700000" algn="tl">
                    <a:srgbClr val="000000">
                      <a:alpha val="43137"/>
                    </a:srgbClr>
                  </a:outerShdw>
                </a:effectLst>
              </a:rPr>
              <a:t>B : </a:t>
            </a:r>
            <a:r>
              <a:rPr lang="en-US" dirty="0" smtClean="0"/>
              <a:t>Beacon Server</a:t>
            </a:r>
          </a:p>
          <a:p>
            <a:r>
              <a:rPr lang="en-US" dirty="0" smtClean="0">
                <a:effectLst>
                  <a:outerShdw blurRad="38100" dist="38100" dir="2700000" algn="tl">
                    <a:srgbClr val="000000">
                      <a:alpha val="43137"/>
                    </a:srgbClr>
                  </a:outerShdw>
                </a:effectLst>
              </a:rPr>
              <a:t>P : </a:t>
            </a:r>
            <a:r>
              <a:rPr lang="en-US" dirty="0" smtClean="0"/>
              <a:t>Path Server</a:t>
            </a:r>
          </a:p>
          <a:p>
            <a:r>
              <a:rPr lang="en-US" dirty="0" smtClean="0"/>
              <a:t>      Border Router</a:t>
            </a:r>
          </a:p>
        </p:txBody>
      </p:sp>
      <p:pic>
        <p:nvPicPr>
          <p:cNvPr id="78" name="Picture 77"/>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6087465" y="2322797"/>
            <a:ext cx="444615" cy="370513"/>
          </a:xfrm>
          <a:prstGeom prst="rect">
            <a:avLst/>
          </a:prstGeom>
          <a:solidFill>
            <a:schemeClr val="bg1">
              <a:lumMod val="95000"/>
            </a:schemeClr>
          </a:solidFill>
          <a:ln>
            <a:noFill/>
          </a:ln>
          <a:effectLst/>
        </p:spPr>
      </p:pic>
      <p:sp>
        <p:nvSpPr>
          <p:cNvPr id="79" name="Rectangle 78"/>
          <p:cNvSpPr/>
          <p:nvPr/>
        </p:nvSpPr>
        <p:spPr>
          <a:xfrm>
            <a:off x="4585010" y="5692223"/>
            <a:ext cx="2767040" cy="307777"/>
          </a:xfrm>
          <a:prstGeom prst="rect">
            <a:avLst/>
          </a:prstGeom>
        </p:spPr>
        <p:txBody>
          <a:bodyPr wrap="none">
            <a:spAutoFit/>
          </a:bodyPr>
          <a:lstStyle/>
          <a:p>
            <a:r>
              <a:rPr lang="en-US" sz="1400" dirty="0" smtClean="0"/>
              <a:t>❹ </a:t>
            </a:r>
            <a:r>
              <a:rPr lang="en-US" sz="1400" dirty="0"/>
              <a:t>Path query </a:t>
            </a:r>
            <a:r>
              <a:rPr lang="en-US" sz="1400" dirty="0" smtClean="0"/>
              <a:t>(to TDC path server)</a:t>
            </a:r>
            <a:endParaRPr lang="en-US" sz="1400" dirty="0"/>
          </a:p>
        </p:txBody>
      </p:sp>
      <p:sp>
        <p:nvSpPr>
          <p:cNvPr id="34" name="Rectangle 33"/>
          <p:cNvSpPr/>
          <p:nvPr/>
        </p:nvSpPr>
        <p:spPr>
          <a:xfrm>
            <a:off x="1797380" y="2539421"/>
            <a:ext cx="423514" cy="307777"/>
          </a:xfrm>
          <a:prstGeom prst="rect">
            <a:avLst/>
          </a:prstGeom>
        </p:spPr>
        <p:txBody>
          <a:bodyPr wrap="none">
            <a:spAutoFit/>
          </a:bodyPr>
          <a:lstStyle/>
          <a:p>
            <a:r>
              <a:rPr lang="en-US" sz="1400" dirty="0"/>
              <a:t>❹</a:t>
            </a:r>
          </a:p>
        </p:txBody>
      </p:sp>
    </p:spTree>
    <p:extLst>
      <p:ext uri="{BB962C8B-B14F-4D97-AF65-F5344CB8AC3E}">
        <p14:creationId xmlns:p14="http://schemas.microsoft.com/office/powerpoint/2010/main" val="256041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Of Trust File</a:t>
            </a:r>
            <a:endParaRPr lang="en-US" dirty="0"/>
          </a:p>
        </p:txBody>
      </p:sp>
      <p:sp>
        <p:nvSpPr>
          <p:cNvPr id="3" name="Content Placeholder 2"/>
          <p:cNvSpPr>
            <a:spLocks noGrp="1"/>
          </p:cNvSpPr>
          <p:nvPr>
            <p:ph idx="1"/>
          </p:nvPr>
        </p:nvSpPr>
        <p:spPr>
          <a:xfrm>
            <a:off x="457200" y="1600200"/>
            <a:ext cx="4467885" cy="4525963"/>
          </a:xfrm>
          <a:ln>
            <a:solidFill>
              <a:schemeClr val="tx1"/>
            </a:solidFill>
          </a:ln>
        </p:spPr>
        <p:txBody>
          <a:bodyPr>
            <a:normAutofit fontScale="55000" lnSpcReduction="20000"/>
          </a:bodyPr>
          <a:lstStyle/>
          <a:p>
            <a:pPr marL="0" indent="0">
              <a:buNone/>
            </a:pPr>
            <a:r>
              <a:rPr lang="en-US" sz="1600" dirty="0" smtClean="0"/>
              <a:t>&lt;ROT&gt;</a:t>
            </a:r>
          </a:p>
          <a:p>
            <a:pPr marL="0" indent="0">
              <a:buNone/>
            </a:pPr>
            <a:r>
              <a:rPr lang="en-US" sz="1600" dirty="0"/>
              <a:t>	</a:t>
            </a:r>
            <a:r>
              <a:rPr lang="en-US" sz="1600" dirty="0" smtClean="0"/>
              <a:t>&lt;header&gt;</a:t>
            </a:r>
          </a:p>
          <a:p>
            <a:pPr marL="0" indent="0">
              <a:buNone/>
            </a:pPr>
            <a:r>
              <a:rPr lang="en-US" sz="1600" dirty="0" smtClean="0"/>
              <a:t>		&lt;</a:t>
            </a:r>
            <a:r>
              <a:rPr lang="en-US" sz="1600" dirty="0" err="1" smtClean="0"/>
              <a:t>policyNumber</a:t>
            </a:r>
            <a:r>
              <a:rPr lang="en-US" sz="1600" dirty="0" smtClean="0"/>
              <a:t>&gt; “Policy Number” &lt;/</a:t>
            </a:r>
            <a:r>
              <a:rPr lang="en-US" sz="1600" dirty="0" err="1" smtClean="0"/>
              <a:t>policyNumber</a:t>
            </a:r>
            <a:r>
              <a:rPr lang="en-US" sz="1600" dirty="0" smtClean="0"/>
              <a:t>&gt;</a:t>
            </a:r>
          </a:p>
          <a:p>
            <a:pPr marL="0" indent="0">
              <a:buNone/>
            </a:pPr>
            <a:r>
              <a:rPr lang="en-US" sz="1600" dirty="0"/>
              <a:t>	</a:t>
            </a:r>
            <a:r>
              <a:rPr lang="en-US" sz="1600" dirty="0" smtClean="0"/>
              <a:t>	&lt;TDID&gt; “Trust Domain ID” &lt;/TDID&gt;</a:t>
            </a:r>
          </a:p>
          <a:p>
            <a:pPr marL="0" indent="0">
              <a:buNone/>
            </a:pPr>
            <a:r>
              <a:rPr lang="en-US" sz="1600" dirty="0"/>
              <a:t>		&lt;</a:t>
            </a:r>
            <a:r>
              <a:rPr lang="en-US" sz="1600" dirty="0" err="1" smtClean="0"/>
              <a:t>policyThreshold</a:t>
            </a:r>
            <a:r>
              <a:rPr lang="en-US" sz="1600" dirty="0" smtClean="0"/>
              <a:t>&gt; </a:t>
            </a:r>
            <a:r>
              <a:rPr lang="en-US" sz="1600" dirty="0"/>
              <a:t>“Policy </a:t>
            </a:r>
            <a:r>
              <a:rPr lang="en-US" sz="1600" dirty="0" smtClean="0"/>
              <a:t>Threshold” &lt;/</a:t>
            </a:r>
            <a:r>
              <a:rPr lang="en-US" sz="1600" dirty="0" err="1" smtClean="0"/>
              <a:t>policyThreshold</a:t>
            </a:r>
            <a:r>
              <a:rPr lang="en-US" sz="1600" dirty="0" smtClean="0"/>
              <a:t>&gt;</a:t>
            </a:r>
            <a:endParaRPr lang="en-US" sz="1600" dirty="0"/>
          </a:p>
          <a:p>
            <a:pPr marL="0" indent="0">
              <a:buNone/>
            </a:pPr>
            <a:r>
              <a:rPr lang="en-US" sz="1600" dirty="0"/>
              <a:t>		</a:t>
            </a:r>
            <a:r>
              <a:rPr lang="en-US" sz="1600" dirty="0" smtClean="0"/>
              <a:t>&lt;</a:t>
            </a:r>
            <a:r>
              <a:rPr lang="en-US" sz="1600" dirty="0" err="1" smtClean="0"/>
              <a:t>certificateThreshold</a:t>
            </a:r>
            <a:r>
              <a:rPr lang="en-US" sz="1600" dirty="0" smtClean="0"/>
              <a:t>&gt; “Certificate </a:t>
            </a:r>
            <a:r>
              <a:rPr lang="en-US" sz="1600" dirty="0"/>
              <a:t>Threshold</a:t>
            </a:r>
            <a:r>
              <a:rPr lang="en-US" sz="1600" dirty="0" smtClean="0"/>
              <a:t>” &lt;/</a:t>
            </a:r>
            <a:r>
              <a:rPr lang="en-US" sz="1600" dirty="0" err="1" smtClean="0"/>
              <a:t>certificateThreshold</a:t>
            </a:r>
            <a:r>
              <a:rPr lang="en-US" sz="1600" dirty="0" smtClean="0"/>
              <a:t>&gt;</a:t>
            </a:r>
            <a:endParaRPr lang="en-US" sz="1600" dirty="0"/>
          </a:p>
          <a:p>
            <a:pPr marL="0" indent="0">
              <a:buNone/>
            </a:pPr>
            <a:r>
              <a:rPr lang="en-US" sz="1600" dirty="0"/>
              <a:t>	</a:t>
            </a:r>
            <a:r>
              <a:rPr lang="en-US" sz="1600" dirty="0" smtClean="0"/>
              <a:t>&lt;/header</a:t>
            </a:r>
            <a:r>
              <a:rPr lang="en-US" sz="1600" dirty="0"/>
              <a:t>&gt;</a:t>
            </a:r>
          </a:p>
          <a:p>
            <a:pPr marL="0" indent="0">
              <a:buNone/>
            </a:pPr>
            <a:r>
              <a:rPr lang="en-US" sz="1600" dirty="0" smtClean="0"/>
              <a:t>	&lt;</a:t>
            </a:r>
            <a:r>
              <a:rPr lang="en-US" sz="1600" dirty="0" err="1" smtClean="0"/>
              <a:t>coreADs</a:t>
            </a:r>
            <a:r>
              <a:rPr lang="en-US" sz="1600" dirty="0" smtClean="0"/>
              <a:t>&gt;</a:t>
            </a:r>
          </a:p>
          <a:p>
            <a:pPr marL="0" indent="0">
              <a:buNone/>
            </a:pPr>
            <a:r>
              <a:rPr lang="en-US" sz="1600" dirty="0" smtClean="0"/>
              <a:t>		&lt;</a:t>
            </a:r>
            <a:r>
              <a:rPr lang="en-US" sz="1600" dirty="0" err="1" smtClean="0"/>
              <a:t>coreAD</a:t>
            </a:r>
            <a:r>
              <a:rPr lang="en-US" sz="1600" dirty="0" smtClean="0"/>
              <a:t>&gt;</a:t>
            </a:r>
          </a:p>
          <a:p>
            <a:pPr marL="0" indent="0">
              <a:buNone/>
            </a:pPr>
            <a:r>
              <a:rPr lang="en-US" sz="1600" dirty="0"/>
              <a:t>	</a:t>
            </a:r>
            <a:r>
              <a:rPr lang="en-US" sz="1600" dirty="0" smtClean="0"/>
              <a:t>		&lt;AID&gt;”AID”&lt;/AID&gt;</a:t>
            </a:r>
            <a:endParaRPr lang="en-US" sz="1600" dirty="0"/>
          </a:p>
          <a:p>
            <a:pPr marL="0" indent="0">
              <a:buNone/>
            </a:pPr>
            <a:r>
              <a:rPr lang="en-US" sz="1600" dirty="0"/>
              <a:t>			</a:t>
            </a:r>
            <a:r>
              <a:rPr lang="en-US" sz="1600" dirty="0" smtClean="0"/>
              <a:t>&lt;</a:t>
            </a:r>
            <a:r>
              <a:rPr lang="en-US" sz="1600" dirty="0" err="1" smtClean="0"/>
              <a:t>publicKey</a:t>
            </a:r>
            <a:r>
              <a:rPr lang="en-US" sz="1600" dirty="0" smtClean="0"/>
              <a:t>&gt;”Public Key”&lt;/</a:t>
            </a:r>
            <a:r>
              <a:rPr lang="en-US" sz="1600" dirty="0" err="1" smtClean="0"/>
              <a:t>publicKey</a:t>
            </a:r>
            <a:r>
              <a:rPr lang="en-US" sz="1600" dirty="0" smtClean="0"/>
              <a:t>&gt;</a:t>
            </a:r>
            <a:endParaRPr lang="en-US" sz="1600" dirty="0"/>
          </a:p>
          <a:p>
            <a:pPr marL="0" indent="0">
              <a:buNone/>
            </a:pPr>
            <a:r>
              <a:rPr lang="en-US" sz="1600" dirty="0" smtClean="0"/>
              <a:t>		&lt;/</a:t>
            </a:r>
            <a:r>
              <a:rPr lang="en-US" sz="1600" dirty="0" err="1" smtClean="0"/>
              <a:t>coreAD</a:t>
            </a:r>
            <a:r>
              <a:rPr lang="en-US" sz="1600" dirty="0" smtClean="0"/>
              <a:t>&gt;</a:t>
            </a:r>
          </a:p>
          <a:p>
            <a:pPr marL="0" indent="0">
              <a:buNone/>
            </a:pPr>
            <a:r>
              <a:rPr lang="en-US" sz="1600" dirty="0" smtClean="0"/>
              <a:t>		        :</a:t>
            </a:r>
            <a:endParaRPr lang="en-US" sz="1600" dirty="0"/>
          </a:p>
          <a:p>
            <a:pPr marL="0" indent="0">
              <a:buNone/>
            </a:pPr>
            <a:r>
              <a:rPr lang="en-US" sz="1600" dirty="0" smtClean="0"/>
              <a:t>		        :</a:t>
            </a:r>
          </a:p>
          <a:p>
            <a:pPr marL="0" indent="0">
              <a:buNone/>
            </a:pPr>
            <a:r>
              <a:rPr lang="en-US" sz="1600" dirty="0"/>
              <a:t>		&lt;</a:t>
            </a:r>
            <a:r>
              <a:rPr lang="en-US" sz="1600" dirty="0" err="1"/>
              <a:t>coreAD</a:t>
            </a:r>
            <a:r>
              <a:rPr lang="en-US" sz="1600" dirty="0"/>
              <a:t>&gt;</a:t>
            </a:r>
          </a:p>
          <a:p>
            <a:pPr marL="0" indent="0">
              <a:buNone/>
            </a:pPr>
            <a:r>
              <a:rPr lang="en-US" sz="1600" dirty="0"/>
              <a:t>			&lt;AID&gt;”AID”</a:t>
            </a:r>
            <a:r>
              <a:rPr lang="en-US" sz="1600" dirty="0" smtClean="0"/>
              <a:t>&lt;/AID</a:t>
            </a:r>
            <a:r>
              <a:rPr lang="en-US" sz="1600" dirty="0"/>
              <a:t>&gt;</a:t>
            </a:r>
          </a:p>
          <a:p>
            <a:pPr marL="0" indent="0">
              <a:buNone/>
            </a:pPr>
            <a:r>
              <a:rPr lang="en-US" sz="1600" dirty="0"/>
              <a:t>			&lt;</a:t>
            </a:r>
            <a:r>
              <a:rPr lang="en-US" sz="1600" dirty="0" err="1"/>
              <a:t>publicKey</a:t>
            </a:r>
            <a:r>
              <a:rPr lang="en-US" sz="1600" dirty="0"/>
              <a:t>&gt;”Public Key”</a:t>
            </a:r>
            <a:r>
              <a:rPr lang="en-US" sz="1600" dirty="0" smtClean="0"/>
              <a:t>&lt;/</a:t>
            </a:r>
            <a:r>
              <a:rPr lang="en-US" sz="1600" dirty="0" err="1" smtClean="0"/>
              <a:t>publicKey</a:t>
            </a:r>
            <a:r>
              <a:rPr lang="en-US" sz="1600" dirty="0"/>
              <a:t>&gt;</a:t>
            </a:r>
          </a:p>
          <a:p>
            <a:pPr marL="0" indent="0">
              <a:buNone/>
            </a:pPr>
            <a:r>
              <a:rPr lang="en-US" sz="1600" dirty="0"/>
              <a:t>		</a:t>
            </a:r>
            <a:r>
              <a:rPr lang="en-US" sz="1600" dirty="0" smtClean="0"/>
              <a:t>&lt;/</a:t>
            </a:r>
            <a:r>
              <a:rPr lang="en-US" sz="1600" dirty="0" err="1" smtClean="0"/>
              <a:t>coreAD</a:t>
            </a:r>
            <a:r>
              <a:rPr lang="en-US" sz="1600" dirty="0"/>
              <a:t>&gt;</a:t>
            </a:r>
          </a:p>
          <a:p>
            <a:pPr marL="0" indent="0">
              <a:buNone/>
            </a:pPr>
            <a:r>
              <a:rPr lang="en-US" sz="1600" dirty="0" smtClean="0"/>
              <a:t>	&lt;/</a:t>
            </a:r>
            <a:r>
              <a:rPr lang="en-US" sz="1600" dirty="0" err="1" smtClean="0"/>
              <a:t>coreADs</a:t>
            </a:r>
            <a:r>
              <a:rPr lang="en-US" sz="1600" dirty="0" smtClean="0"/>
              <a:t>&gt;</a:t>
            </a:r>
            <a:endParaRPr lang="en-US" sz="1600" dirty="0"/>
          </a:p>
          <a:p>
            <a:pPr marL="0" indent="0">
              <a:buNone/>
            </a:pPr>
            <a:r>
              <a:rPr lang="en-US" sz="1600" dirty="0"/>
              <a:t>	</a:t>
            </a:r>
            <a:r>
              <a:rPr lang="en-US" sz="1600" dirty="0" smtClean="0"/>
              <a:t>&lt;signatures</a:t>
            </a:r>
            <a:r>
              <a:rPr lang="en-US" sz="1600" dirty="0"/>
              <a:t>&gt;</a:t>
            </a:r>
          </a:p>
          <a:p>
            <a:pPr marL="0" indent="0">
              <a:buNone/>
            </a:pPr>
            <a:r>
              <a:rPr lang="en-US" sz="1600" dirty="0"/>
              <a:t>		&lt;</a:t>
            </a:r>
            <a:r>
              <a:rPr lang="en-US" sz="1600" dirty="0" err="1"/>
              <a:t>coreAD</a:t>
            </a:r>
            <a:r>
              <a:rPr lang="en-US" sz="1600" dirty="0"/>
              <a:t>&gt;</a:t>
            </a:r>
          </a:p>
          <a:p>
            <a:pPr marL="0" indent="0">
              <a:buNone/>
            </a:pPr>
            <a:r>
              <a:rPr lang="en-US" sz="1600" dirty="0"/>
              <a:t>			&lt;AID&gt;”AID”</a:t>
            </a:r>
            <a:r>
              <a:rPr lang="en-US" sz="1600" dirty="0" smtClean="0"/>
              <a:t>&lt;/AID</a:t>
            </a:r>
            <a:r>
              <a:rPr lang="en-US" sz="1600" dirty="0"/>
              <a:t>&gt;</a:t>
            </a:r>
          </a:p>
          <a:p>
            <a:pPr marL="0" indent="0">
              <a:buNone/>
            </a:pPr>
            <a:r>
              <a:rPr lang="en-US" sz="1600" dirty="0"/>
              <a:t>			</a:t>
            </a:r>
            <a:r>
              <a:rPr lang="en-US" sz="1600" dirty="0" smtClean="0"/>
              <a:t>&lt;sign&gt;”Signature”&lt;/ sign&gt;</a:t>
            </a:r>
            <a:endParaRPr lang="en-US" sz="1600" dirty="0"/>
          </a:p>
          <a:p>
            <a:pPr marL="0" indent="0">
              <a:buNone/>
            </a:pPr>
            <a:r>
              <a:rPr lang="en-US" sz="1600" dirty="0"/>
              <a:t>		</a:t>
            </a:r>
            <a:r>
              <a:rPr lang="en-US" sz="1600" dirty="0" smtClean="0"/>
              <a:t>&lt;/</a:t>
            </a:r>
            <a:r>
              <a:rPr lang="en-US" sz="1600" dirty="0" err="1" smtClean="0"/>
              <a:t>coreAD</a:t>
            </a:r>
            <a:r>
              <a:rPr lang="en-US" sz="1600" dirty="0" smtClean="0"/>
              <a:t>&gt;</a:t>
            </a:r>
          </a:p>
          <a:p>
            <a:pPr marL="0" indent="0">
              <a:buNone/>
            </a:pPr>
            <a:r>
              <a:rPr lang="en-US" sz="1600" dirty="0"/>
              <a:t>		        :</a:t>
            </a:r>
          </a:p>
          <a:p>
            <a:pPr marL="0" indent="0">
              <a:buNone/>
            </a:pPr>
            <a:r>
              <a:rPr lang="en-US" sz="1600" dirty="0"/>
              <a:t>		        :</a:t>
            </a:r>
          </a:p>
          <a:p>
            <a:pPr marL="0" indent="0">
              <a:buNone/>
            </a:pPr>
            <a:r>
              <a:rPr lang="en-US" sz="1600" dirty="0"/>
              <a:t>		&lt;</a:t>
            </a:r>
            <a:r>
              <a:rPr lang="en-US" sz="1600" dirty="0" err="1"/>
              <a:t>coreAD</a:t>
            </a:r>
            <a:r>
              <a:rPr lang="en-US" sz="1600" dirty="0"/>
              <a:t>&gt;</a:t>
            </a:r>
          </a:p>
          <a:p>
            <a:pPr marL="0" indent="0">
              <a:buNone/>
            </a:pPr>
            <a:r>
              <a:rPr lang="en-US" sz="1600" dirty="0"/>
              <a:t>			&lt;AID&gt;”AID”</a:t>
            </a:r>
            <a:r>
              <a:rPr lang="en-US" sz="1600" dirty="0" smtClean="0"/>
              <a:t>&lt;/AID</a:t>
            </a:r>
            <a:r>
              <a:rPr lang="en-US" sz="1600" dirty="0"/>
              <a:t>&gt;</a:t>
            </a:r>
          </a:p>
          <a:p>
            <a:pPr marL="0" indent="0">
              <a:buNone/>
            </a:pPr>
            <a:r>
              <a:rPr lang="en-US" sz="1600" dirty="0"/>
              <a:t>			</a:t>
            </a:r>
            <a:r>
              <a:rPr lang="en-US" sz="1600" dirty="0" smtClean="0"/>
              <a:t>&lt;sign&gt;”Signature”&lt;/sign&gt;</a:t>
            </a:r>
            <a:endParaRPr lang="en-US" sz="1600" dirty="0"/>
          </a:p>
          <a:p>
            <a:pPr marL="0" indent="0">
              <a:buNone/>
            </a:pPr>
            <a:r>
              <a:rPr lang="en-US" sz="1600" dirty="0"/>
              <a:t>		</a:t>
            </a:r>
            <a:r>
              <a:rPr lang="en-US" sz="1600" dirty="0" smtClean="0"/>
              <a:t>&lt;/</a:t>
            </a:r>
            <a:r>
              <a:rPr lang="en-US" sz="1600" dirty="0" err="1" smtClean="0"/>
              <a:t>coreAD</a:t>
            </a:r>
            <a:r>
              <a:rPr lang="en-US" sz="1600" dirty="0"/>
              <a:t>&gt;</a:t>
            </a:r>
          </a:p>
          <a:p>
            <a:pPr marL="0" indent="0">
              <a:buNone/>
            </a:pPr>
            <a:r>
              <a:rPr lang="en-US" sz="1600" dirty="0"/>
              <a:t>	</a:t>
            </a:r>
            <a:r>
              <a:rPr lang="en-US" sz="1600" dirty="0" smtClean="0"/>
              <a:t>&lt;/signatures&gt;</a:t>
            </a:r>
            <a:endParaRPr lang="en-US" sz="1600" dirty="0"/>
          </a:p>
          <a:p>
            <a:pPr marL="0" indent="0">
              <a:buNone/>
            </a:pPr>
            <a:r>
              <a:rPr lang="en-US" sz="1600" dirty="0" smtClean="0"/>
              <a:t>&lt;/ROT&gt;</a:t>
            </a:r>
            <a:endParaRPr lang="en-US" sz="1600" dirty="0"/>
          </a:p>
        </p:txBody>
      </p:sp>
    </p:spTree>
    <p:extLst>
      <p:ext uri="{BB962C8B-B14F-4D97-AF65-F5344CB8AC3E}">
        <p14:creationId xmlns:p14="http://schemas.microsoft.com/office/powerpoint/2010/main" val="1718166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Topology File</a:t>
            </a:r>
            <a:endParaRPr lang="en-US" dirty="0"/>
          </a:p>
        </p:txBody>
      </p:sp>
      <p:sp>
        <p:nvSpPr>
          <p:cNvPr id="3" name="Content Placeholder 2"/>
          <p:cNvSpPr>
            <a:spLocks noGrp="1"/>
          </p:cNvSpPr>
          <p:nvPr>
            <p:ph idx="1"/>
          </p:nvPr>
        </p:nvSpPr>
        <p:spPr>
          <a:xfrm>
            <a:off x="457200" y="1417638"/>
            <a:ext cx="4467885" cy="5235208"/>
          </a:xfrm>
          <a:ln>
            <a:solidFill>
              <a:schemeClr val="tx1"/>
            </a:solidFill>
          </a:ln>
        </p:spPr>
        <p:txBody>
          <a:bodyPr>
            <a:normAutofit fontScale="55000" lnSpcReduction="20000"/>
          </a:bodyPr>
          <a:lstStyle/>
          <a:p>
            <a:pPr marL="0" indent="0">
              <a:buNone/>
            </a:pPr>
            <a:r>
              <a:rPr lang="en-US" sz="1600" dirty="0" smtClean="0"/>
              <a:t>&lt;TDID&gt; “TD ID” &lt;/TDID&gt;</a:t>
            </a:r>
          </a:p>
          <a:p>
            <a:pPr marL="0" indent="0">
              <a:buNone/>
            </a:pPr>
            <a:r>
              <a:rPr lang="en-US" sz="1600" dirty="0" smtClean="0"/>
              <a:t>&lt;ADID&gt; “AD ID” &lt;/ADID&gt;</a:t>
            </a:r>
          </a:p>
          <a:p>
            <a:pPr marL="0" indent="0">
              <a:buNone/>
            </a:pPr>
            <a:r>
              <a:rPr lang="en-US" sz="1600" dirty="0" smtClean="0"/>
              <a:t>&lt;Topology&gt;</a:t>
            </a:r>
          </a:p>
          <a:p>
            <a:pPr marL="0" indent="0">
              <a:buNone/>
            </a:pPr>
            <a:r>
              <a:rPr lang="en-US" sz="1600" dirty="0"/>
              <a:t>	</a:t>
            </a:r>
            <a:r>
              <a:rPr lang="en-US" sz="1600" dirty="0" smtClean="0"/>
              <a:t>&lt;Servers&gt;</a:t>
            </a:r>
          </a:p>
          <a:p>
            <a:pPr marL="0" indent="0">
              <a:buNone/>
            </a:pPr>
            <a:r>
              <a:rPr lang="en-US" sz="1600" dirty="0" smtClean="0"/>
              <a:t>		&lt;</a:t>
            </a:r>
            <a:r>
              <a:rPr lang="en-US" sz="1600" dirty="0" err="1" smtClean="0"/>
              <a:t>BeaconServer</a:t>
            </a:r>
            <a:r>
              <a:rPr lang="en-US" sz="1600" dirty="0" smtClean="0"/>
              <a:t>&gt; “AID” &lt;/</a:t>
            </a:r>
            <a:r>
              <a:rPr lang="en-US" sz="1600" dirty="0" err="1" smtClean="0"/>
              <a:t>BeaconServer</a:t>
            </a:r>
            <a:r>
              <a:rPr lang="en-US" sz="1600" dirty="0" smtClean="0"/>
              <a:t>&gt;</a:t>
            </a:r>
          </a:p>
          <a:p>
            <a:pPr marL="0" indent="0">
              <a:buNone/>
            </a:pPr>
            <a:r>
              <a:rPr lang="en-US" sz="1600" dirty="0"/>
              <a:t>	</a:t>
            </a:r>
            <a:r>
              <a:rPr lang="en-US" sz="1600" dirty="0" smtClean="0"/>
              <a:t>	&lt;</a:t>
            </a:r>
            <a:r>
              <a:rPr lang="en-US" sz="1600" dirty="0" err="1" smtClean="0"/>
              <a:t>PathServer</a:t>
            </a:r>
            <a:r>
              <a:rPr lang="en-US" sz="1600" dirty="0" smtClean="0"/>
              <a:t>&gt; “AID” &lt;/</a:t>
            </a:r>
            <a:r>
              <a:rPr lang="en-US" sz="1600" dirty="0" err="1" smtClean="0"/>
              <a:t>PathServer</a:t>
            </a:r>
            <a:r>
              <a:rPr lang="en-US" sz="1600" dirty="0" smtClean="0"/>
              <a:t>&gt;</a:t>
            </a:r>
          </a:p>
          <a:p>
            <a:pPr marL="0" indent="0">
              <a:buNone/>
            </a:pPr>
            <a:r>
              <a:rPr lang="en-US" sz="1600" dirty="0"/>
              <a:t>		</a:t>
            </a:r>
            <a:r>
              <a:rPr lang="en-US" sz="1600" dirty="0" smtClean="0"/>
              <a:t>&lt;</a:t>
            </a:r>
            <a:r>
              <a:rPr lang="en-US" sz="1600" dirty="0" err="1" smtClean="0"/>
              <a:t>CertificateServer</a:t>
            </a:r>
            <a:r>
              <a:rPr lang="en-US" sz="1600" dirty="0" smtClean="0"/>
              <a:t>&gt; “AID” &lt;/</a:t>
            </a:r>
            <a:r>
              <a:rPr lang="en-US" sz="1600" dirty="0" err="1" smtClean="0"/>
              <a:t>CertificateServer</a:t>
            </a:r>
            <a:r>
              <a:rPr lang="en-US" sz="1600" dirty="0" smtClean="0"/>
              <a:t>&gt;</a:t>
            </a:r>
            <a:endParaRPr lang="en-US" sz="1600" dirty="0"/>
          </a:p>
          <a:p>
            <a:pPr marL="0" indent="0">
              <a:buNone/>
            </a:pPr>
            <a:r>
              <a:rPr lang="en-US" sz="1600" dirty="0"/>
              <a:t>	</a:t>
            </a:r>
            <a:r>
              <a:rPr lang="en-US" sz="1600" dirty="0" smtClean="0"/>
              <a:t>&lt;/Servers&gt;</a:t>
            </a:r>
            <a:endParaRPr lang="en-US" sz="1600" dirty="0"/>
          </a:p>
          <a:p>
            <a:pPr marL="0" indent="0">
              <a:buNone/>
            </a:pPr>
            <a:r>
              <a:rPr lang="en-US" sz="1600" dirty="0" smtClean="0"/>
              <a:t>	&lt;</a:t>
            </a:r>
            <a:r>
              <a:rPr lang="en-US" sz="1600" dirty="0" err="1" smtClean="0"/>
              <a:t>BorderRouters</a:t>
            </a:r>
            <a:r>
              <a:rPr lang="en-US" sz="1600" dirty="0" smtClean="0"/>
              <a:t>&gt;</a:t>
            </a:r>
          </a:p>
          <a:p>
            <a:pPr marL="0" indent="0">
              <a:buNone/>
            </a:pPr>
            <a:r>
              <a:rPr lang="en-US" sz="1600" dirty="0" smtClean="0"/>
              <a:t>		&lt;Router&gt;</a:t>
            </a:r>
          </a:p>
          <a:p>
            <a:pPr marL="0" indent="0">
              <a:buNone/>
            </a:pPr>
            <a:r>
              <a:rPr lang="en-US" sz="1600" dirty="0"/>
              <a:t>	</a:t>
            </a:r>
            <a:r>
              <a:rPr lang="en-US" sz="1600" dirty="0" smtClean="0"/>
              <a:t>		&lt;AID&gt;”AID”&lt;/AID&gt;</a:t>
            </a:r>
            <a:endParaRPr lang="en-US" sz="1600" dirty="0"/>
          </a:p>
          <a:p>
            <a:pPr marL="0" indent="0">
              <a:buNone/>
            </a:pPr>
            <a:r>
              <a:rPr lang="en-US" sz="1600" dirty="0"/>
              <a:t>			</a:t>
            </a:r>
            <a:r>
              <a:rPr lang="en-US" sz="1600" dirty="0" smtClean="0"/>
              <a:t>&lt;Interface&gt;</a:t>
            </a:r>
            <a:endParaRPr lang="en-US" sz="1600" dirty="0"/>
          </a:p>
          <a:p>
            <a:pPr marL="0" indent="0">
              <a:buNone/>
            </a:pPr>
            <a:r>
              <a:rPr lang="en-US" sz="1600" dirty="0" smtClean="0"/>
              <a:t>	</a:t>
            </a:r>
            <a:r>
              <a:rPr lang="en-US" sz="1600" dirty="0"/>
              <a:t>	</a:t>
            </a:r>
            <a:r>
              <a:rPr lang="en-US" sz="1600" dirty="0" smtClean="0"/>
              <a:t>	</a:t>
            </a:r>
            <a:r>
              <a:rPr lang="en-US" sz="1600" dirty="0"/>
              <a:t>	</a:t>
            </a:r>
            <a:r>
              <a:rPr lang="en-US" sz="1600" dirty="0" smtClean="0"/>
              <a:t>&lt;IFID&gt;”Interface ID”&lt;/IFID&gt;</a:t>
            </a:r>
            <a:endParaRPr lang="en-US" sz="1600" dirty="0"/>
          </a:p>
          <a:p>
            <a:pPr marL="0" indent="0">
              <a:buNone/>
            </a:pPr>
            <a:r>
              <a:rPr lang="en-US" sz="1600" dirty="0" smtClean="0"/>
              <a:t>	</a:t>
            </a:r>
            <a:r>
              <a:rPr lang="en-US" sz="1600" dirty="0"/>
              <a:t>			</a:t>
            </a:r>
            <a:r>
              <a:rPr lang="en-US" sz="1600" dirty="0" smtClean="0"/>
              <a:t>&lt;</a:t>
            </a:r>
            <a:r>
              <a:rPr lang="en-US" sz="1600" dirty="0" err="1" smtClean="0"/>
              <a:t>NeighborAD</a:t>
            </a:r>
            <a:r>
              <a:rPr lang="en-US" sz="1600" dirty="0" smtClean="0"/>
              <a:t>&gt;”AD ID”&lt;/</a:t>
            </a:r>
            <a:r>
              <a:rPr lang="en-US" sz="1600" dirty="0" err="1" smtClean="0"/>
              <a:t>NeighborAD</a:t>
            </a:r>
            <a:r>
              <a:rPr lang="en-US" sz="1600" dirty="0" smtClean="0"/>
              <a:t>&gt;</a:t>
            </a:r>
            <a:endParaRPr lang="en-US" sz="1600" dirty="0"/>
          </a:p>
          <a:p>
            <a:pPr marL="0" indent="0">
              <a:buNone/>
            </a:pPr>
            <a:r>
              <a:rPr lang="en-US" sz="1600" dirty="0" smtClean="0"/>
              <a:t>	</a:t>
            </a:r>
            <a:r>
              <a:rPr lang="en-US" sz="1600" dirty="0"/>
              <a:t>			</a:t>
            </a:r>
            <a:r>
              <a:rPr lang="en-US" sz="1600" dirty="0" smtClean="0"/>
              <a:t>&lt;</a:t>
            </a:r>
            <a:r>
              <a:rPr lang="en-US" sz="1600" dirty="0" err="1" smtClean="0"/>
              <a:t>NeighborType</a:t>
            </a:r>
            <a:r>
              <a:rPr lang="en-US" sz="1600" dirty="0" smtClean="0"/>
              <a:t>&gt;”Neighbor Type”&lt;/</a:t>
            </a:r>
            <a:r>
              <a:rPr lang="en-US" sz="1600" dirty="0" err="1" smtClean="0"/>
              <a:t>NeighborType</a:t>
            </a:r>
            <a:r>
              <a:rPr lang="en-US" sz="1600" dirty="0" smtClean="0"/>
              <a:t>&gt;</a:t>
            </a:r>
            <a:endParaRPr lang="en-US" sz="1600" dirty="0"/>
          </a:p>
          <a:p>
            <a:pPr marL="0" indent="0">
              <a:buNone/>
            </a:pPr>
            <a:r>
              <a:rPr lang="en-US" sz="1600" dirty="0"/>
              <a:t>			</a:t>
            </a:r>
            <a:r>
              <a:rPr lang="en-US" sz="1600" dirty="0" smtClean="0"/>
              <a:t>&lt;/Interface</a:t>
            </a:r>
            <a:r>
              <a:rPr lang="en-US" sz="1600" dirty="0"/>
              <a:t>&gt;</a:t>
            </a:r>
          </a:p>
          <a:p>
            <a:pPr marL="0" indent="0">
              <a:buNone/>
            </a:pPr>
            <a:r>
              <a:rPr lang="en-US" sz="1600" dirty="0"/>
              <a:t>			&lt;Interface&gt;</a:t>
            </a:r>
          </a:p>
          <a:p>
            <a:pPr marL="0" indent="0">
              <a:buNone/>
            </a:pPr>
            <a:r>
              <a:rPr lang="en-US" sz="1600" dirty="0"/>
              <a:t>				&lt;IFID&gt;”Interface ID”</a:t>
            </a:r>
            <a:r>
              <a:rPr lang="en-US" sz="1600" dirty="0" smtClean="0"/>
              <a:t>&lt;/IFID</a:t>
            </a:r>
            <a:r>
              <a:rPr lang="en-US" sz="1600" dirty="0"/>
              <a:t>&gt;</a:t>
            </a:r>
          </a:p>
          <a:p>
            <a:pPr marL="0" indent="0">
              <a:buNone/>
            </a:pPr>
            <a:r>
              <a:rPr lang="en-US" sz="1600" dirty="0"/>
              <a:t>				&lt;</a:t>
            </a:r>
            <a:r>
              <a:rPr lang="en-US" sz="1600" dirty="0" err="1"/>
              <a:t>NeighborAD</a:t>
            </a:r>
            <a:r>
              <a:rPr lang="en-US" sz="1600" dirty="0"/>
              <a:t>&gt;”AD ID”</a:t>
            </a:r>
            <a:r>
              <a:rPr lang="en-US" sz="1600" dirty="0" smtClean="0"/>
              <a:t>&lt;/</a:t>
            </a:r>
            <a:r>
              <a:rPr lang="en-US" sz="1600" dirty="0" err="1" smtClean="0"/>
              <a:t>NeighborAD</a:t>
            </a:r>
            <a:r>
              <a:rPr lang="en-US" sz="1600" dirty="0"/>
              <a:t>&gt;</a:t>
            </a:r>
          </a:p>
          <a:p>
            <a:pPr marL="0" indent="0">
              <a:buNone/>
            </a:pPr>
            <a:r>
              <a:rPr lang="en-US" sz="1600" dirty="0"/>
              <a:t>				&lt;</a:t>
            </a:r>
            <a:r>
              <a:rPr lang="en-US" sz="1600" dirty="0" err="1"/>
              <a:t>NeighborType</a:t>
            </a:r>
            <a:r>
              <a:rPr lang="en-US" sz="1600" dirty="0"/>
              <a:t>&gt;”Neighbor Type”</a:t>
            </a:r>
            <a:r>
              <a:rPr lang="en-US" sz="1600" dirty="0" smtClean="0"/>
              <a:t>&lt;/</a:t>
            </a:r>
            <a:r>
              <a:rPr lang="en-US" sz="1600" dirty="0" err="1" smtClean="0"/>
              <a:t>NeighborType</a:t>
            </a:r>
            <a:r>
              <a:rPr lang="en-US" sz="1600" dirty="0"/>
              <a:t>&gt;</a:t>
            </a:r>
          </a:p>
          <a:p>
            <a:pPr marL="0" indent="0">
              <a:buNone/>
            </a:pPr>
            <a:r>
              <a:rPr lang="en-US" sz="1600" dirty="0"/>
              <a:t>			</a:t>
            </a:r>
            <a:r>
              <a:rPr lang="en-US" sz="1600" dirty="0" smtClean="0"/>
              <a:t>&lt;/Interface</a:t>
            </a:r>
            <a:r>
              <a:rPr lang="en-US" sz="1600" dirty="0"/>
              <a:t>&gt;</a:t>
            </a:r>
          </a:p>
          <a:p>
            <a:pPr marL="0" indent="0">
              <a:buNone/>
            </a:pPr>
            <a:r>
              <a:rPr lang="en-US" sz="1600" dirty="0" smtClean="0"/>
              <a:t>	</a:t>
            </a:r>
            <a:r>
              <a:rPr lang="en-US" sz="1600" dirty="0"/>
              <a:t>		        :</a:t>
            </a:r>
          </a:p>
          <a:p>
            <a:pPr marL="0" indent="0">
              <a:buNone/>
            </a:pPr>
            <a:r>
              <a:rPr lang="en-US" sz="1600" dirty="0" smtClean="0"/>
              <a:t>		&lt;/Router&gt;</a:t>
            </a:r>
          </a:p>
          <a:p>
            <a:pPr marL="0" indent="0">
              <a:buNone/>
            </a:pPr>
            <a:r>
              <a:rPr lang="en-US" sz="1600" dirty="0" smtClean="0"/>
              <a:t>		        :</a:t>
            </a:r>
            <a:endParaRPr lang="en-US" sz="1600" dirty="0"/>
          </a:p>
          <a:p>
            <a:pPr marL="0" indent="0">
              <a:buNone/>
            </a:pPr>
            <a:r>
              <a:rPr lang="en-US" sz="1600" dirty="0" smtClean="0"/>
              <a:t>		        :</a:t>
            </a:r>
          </a:p>
          <a:p>
            <a:pPr marL="0" indent="0">
              <a:buNone/>
            </a:pPr>
            <a:r>
              <a:rPr lang="en-US" sz="1600" dirty="0" smtClean="0"/>
              <a:t>	&lt;/</a:t>
            </a:r>
            <a:r>
              <a:rPr lang="en-US" sz="1600" dirty="0" err="1" smtClean="0"/>
              <a:t>BorderRouters</a:t>
            </a:r>
            <a:r>
              <a:rPr lang="en-US" sz="1600" dirty="0" smtClean="0"/>
              <a:t>&gt;</a:t>
            </a:r>
            <a:endParaRPr lang="en-US" sz="1600" dirty="0"/>
          </a:p>
          <a:p>
            <a:pPr marL="0" indent="0">
              <a:buNone/>
            </a:pPr>
            <a:r>
              <a:rPr lang="en-US" sz="1600" dirty="0"/>
              <a:t>	</a:t>
            </a:r>
            <a:r>
              <a:rPr lang="en-US" sz="1600" dirty="0" smtClean="0"/>
              <a:t>&lt;Gateways&gt;</a:t>
            </a:r>
            <a:endParaRPr lang="en-US" sz="1600" dirty="0"/>
          </a:p>
          <a:p>
            <a:pPr marL="0" indent="0">
              <a:buNone/>
            </a:pPr>
            <a:r>
              <a:rPr lang="en-US" sz="1600" dirty="0" smtClean="0"/>
              <a:t>		&lt;Gateway&gt;</a:t>
            </a:r>
          </a:p>
          <a:p>
            <a:pPr marL="0" indent="0">
              <a:buNone/>
            </a:pPr>
            <a:r>
              <a:rPr lang="en-US" sz="1600" dirty="0" smtClean="0"/>
              <a:t>			&lt;AID&gt;”AID”&lt;/AID&gt;</a:t>
            </a:r>
          </a:p>
          <a:p>
            <a:pPr marL="0" indent="0">
              <a:buNone/>
            </a:pPr>
            <a:r>
              <a:rPr lang="en-US" sz="1600" dirty="0" smtClean="0"/>
              <a:t>			&lt;Protocol&gt;”Protocol Type”&lt;/Protocol&gt;</a:t>
            </a:r>
          </a:p>
          <a:p>
            <a:pPr marL="0" indent="0">
              <a:buNone/>
            </a:pPr>
            <a:r>
              <a:rPr lang="en-US" sz="1600" dirty="0" smtClean="0"/>
              <a:t>		&lt;/Gateway&gt;</a:t>
            </a:r>
          </a:p>
          <a:p>
            <a:pPr marL="0" indent="0">
              <a:buNone/>
            </a:pPr>
            <a:r>
              <a:rPr lang="en-US" sz="1600" dirty="0"/>
              <a:t>		        :</a:t>
            </a:r>
          </a:p>
          <a:p>
            <a:pPr marL="0" indent="0">
              <a:buNone/>
            </a:pPr>
            <a:r>
              <a:rPr lang="en-US" sz="1600" dirty="0"/>
              <a:t>		        :</a:t>
            </a:r>
          </a:p>
          <a:p>
            <a:pPr marL="0" indent="0">
              <a:buNone/>
            </a:pPr>
            <a:r>
              <a:rPr lang="en-US" sz="1600" dirty="0"/>
              <a:t>	</a:t>
            </a:r>
            <a:r>
              <a:rPr lang="en-US" sz="1600" dirty="0" smtClean="0"/>
              <a:t>&lt;/Gateways&gt;</a:t>
            </a:r>
            <a:endParaRPr lang="en-US" sz="1600" dirty="0"/>
          </a:p>
          <a:p>
            <a:pPr marL="0" indent="0">
              <a:buNone/>
            </a:pPr>
            <a:r>
              <a:rPr lang="en-US" sz="1600" dirty="0" smtClean="0"/>
              <a:t>&lt;/Topology&gt;</a:t>
            </a:r>
          </a:p>
          <a:p>
            <a:pPr marL="0" indent="0">
              <a:buNone/>
            </a:pPr>
            <a:r>
              <a:rPr lang="en-US" sz="1600" dirty="0" smtClean="0"/>
              <a:t>&lt;Signature&gt; “Signature” &lt;/Signature&gt;</a:t>
            </a:r>
            <a:endParaRPr lang="en-US" sz="1600" dirty="0"/>
          </a:p>
        </p:txBody>
      </p:sp>
    </p:spTree>
    <p:extLst>
      <p:ext uri="{BB962C8B-B14F-4D97-AF65-F5344CB8AC3E}">
        <p14:creationId xmlns:p14="http://schemas.microsoft.com/office/powerpoint/2010/main" val="406627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59001" y="1133187"/>
            <a:ext cx="1832428"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Path Server</a:t>
            </a:r>
            <a:endParaRPr lang="en-US" dirty="0">
              <a:solidFill>
                <a:srgbClr val="000000"/>
              </a:solidFill>
            </a:endParaRPr>
          </a:p>
        </p:txBody>
      </p:sp>
      <p:sp>
        <p:nvSpPr>
          <p:cNvPr id="16" name="Rectangle 15"/>
          <p:cNvSpPr/>
          <p:nvPr/>
        </p:nvSpPr>
        <p:spPr>
          <a:xfrm>
            <a:off x="245828" y="1133187"/>
            <a:ext cx="677334"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3346102" y="1135982"/>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Registered Paths</a:t>
            </a:r>
          </a:p>
        </p:txBody>
      </p:sp>
      <p:cxnSp>
        <p:nvCxnSpPr>
          <p:cNvPr id="37" name="Straight Arrow Connector 36"/>
          <p:cNvCxnSpPr>
            <a:stCxn id="10" idx="3"/>
            <a:endCxn id="35" idx="1"/>
          </p:cNvCxnSpPr>
          <p:nvPr/>
        </p:nvCxnSpPr>
        <p:spPr>
          <a:xfrm>
            <a:off x="2991429" y="1338806"/>
            <a:ext cx="354673" cy="279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3813047" y="331855"/>
            <a:ext cx="1661633" cy="461665"/>
          </a:xfrm>
          <a:prstGeom prst="rect">
            <a:avLst/>
          </a:prstGeom>
          <a:noFill/>
        </p:spPr>
        <p:txBody>
          <a:bodyPr wrap="none" rtlCol="0">
            <a:spAutoFit/>
          </a:bodyPr>
          <a:lstStyle/>
          <a:p>
            <a:r>
              <a:rPr lang="en-US" sz="2400" b="1" dirty="0" smtClean="0"/>
              <a:t>Path Server</a:t>
            </a:r>
            <a:endParaRPr lang="en-US" sz="2400" b="1" dirty="0"/>
          </a:p>
        </p:txBody>
      </p:sp>
      <p:sp>
        <p:nvSpPr>
          <p:cNvPr id="45" name="Rectangle 44">
            <a:hlinkClick r:id="rId2" action="ppaction://hlinksldjump"/>
          </p:cNvPr>
          <p:cNvSpPr/>
          <p:nvPr/>
        </p:nvSpPr>
        <p:spPr>
          <a:xfrm>
            <a:off x="5240139" y="1131147"/>
            <a:ext cx="3819193"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Key: Endpoint AID, Value: PCB Header</a:t>
            </a:r>
          </a:p>
        </p:txBody>
      </p:sp>
      <p:sp>
        <p:nvSpPr>
          <p:cNvPr id="28" name="TextBox 27"/>
          <p:cNvSpPr txBox="1"/>
          <p:nvPr/>
        </p:nvSpPr>
        <p:spPr>
          <a:xfrm>
            <a:off x="245828" y="1769832"/>
            <a:ext cx="8374280" cy="4093428"/>
          </a:xfrm>
          <a:prstGeom prst="rect">
            <a:avLst/>
          </a:prstGeom>
          <a:noFill/>
        </p:spPr>
        <p:txBody>
          <a:bodyPr wrap="none" rtlCol="0">
            <a:spAutoFit/>
          </a:bodyPr>
          <a:lstStyle/>
          <a:p>
            <a:r>
              <a:rPr lang="en-US" sz="2000" b="1" dirty="0" smtClean="0"/>
              <a:t>Path Registration/Request</a:t>
            </a:r>
          </a:p>
          <a:p>
            <a:r>
              <a:rPr lang="en-US" sz="1600" dirty="0" smtClean="0"/>
              <a:t>Maintain (Key, (Type, Value)) database (file or RDB?)</a:t>
            </a:r>
          </a:p>
          <a:p>
            <a:r>
              <a:rPr lang="en-US" sz="1600" dirty="0" smtClean="0"/>
              <a:t>	Key: AD AID </a:t>
            </a:r>
          </a:p>
          <a:p>
            <a:r>
              <a:rPr lang="en-US" sz="1600" dirty="0"/>
              <a:t>	</a:t>
            </a:r>
            <a:r>
              <a:rPr lang="en-US" sz="1600" dirty="0" smtClean="0"/>
              <a:t>Type: Public/Private(encrypted)/Internal(within TD)/External(outside TD)</a:t>
            </a:r>
          </a:p>
          <a:p>
            <a:r>
              <a:rPr lang="en-US" sz="1600" dirty="0"/>
              <a:t>	</a:t>
            </a:r>
            <a:r>
              <a:rPr lang="en-US" sz="1600" dirty="0" smtClean="0"/>
              <a:t>	  * </a:t>
            </a:r>
            <a:r>
              <a:rPr lang="en-US" sz="1600" b="1" dirty="0" smtClean="0"/>
              <a:t>Need to define Types</a:t>
            </a:r>
          </a:p>
          <a:p>
            <a:r>
              <a:rPr lang="en-US" sz="1600" dirty="0"/>
              <a:t>	</a:t>
            </a:r>
            <a:r>
              <a:rPr lang="en-US" sz="1600" dirty="0" smtClean="0"/>
              <a:t>Value: List of Paths (from TDC to AID) </a:t>
            </a:r>
          </a:p>
          <a:p>
            <a:r>
              <a:rPr lang="en-US" sz="1600" dirty="0"/>
              <a:t>	</a:t>
            </a:r>
            <a:r>
              <a:rPr lang="en-US" sz="1600" dirty="0" smtClean="0"/>
              <a:t>	   where a Path is timestamp||EXP||Hops||OFs||OF in PCB Header (viz., Header)</a:t>
            </a:r>
          </a:p>
          <a:p>
            <a:r>
              <a:rPr lang="en-US" sz="1600" dirty="0"/>
              <a:t>	</a:t>
            </a:r>
            <a:r>
              <a:rPr lang="en-US" sz="1600" dirty="0" smtClean="0"/>
              <a:t>Counter: # of registrations / day (limited by MAX), Q: day or hour?</a:t>
            </a:r>
          </a:p>
          <a:p>
            <a:r>
              <a:rPr lang="en-US" sz="1600" dirty="0" smtClean="0"/>
              <a:t>A Key has k Values – implement using </a:t>
            </a:r>
            <a:r>
              <a:rPr lang="en-US" sz="1600" dirty="0" err="1" smtClean="0"/>
              <a:t>HashMap</a:t>
            </a:r>
            <a:r>
              <a:rPr lang="en-US" sz="1600" dirty="0" smtClean="0"/>
              <a:t> with value as a List</a:t>
            </a:r>
            <a:endParaRPr lang="en-US" sz="1600" dirty="0"/>
          </a:p>
          <a:p>
            <a:r>
              <a:rPr lang="en-US" sz="1600" dirty="0" smtClean="0"/>
              <a:t>Path Registration</a:t>
            </a:r>
          </a:p>
          <a:p>
            <a:r>
              <a:rPr lang="en-US" sz="1600" dirty="0"/>
              <a:t>	</a:t>
            </a:r>
            <a:r>
              <a:rPr lang="en-US" sz="1600" dirty="0" smtClean="0"/>
              <a:t>Request: Type – PATH_REG_REQ, </a:t>
            </a:r>
            <a:r>
              <a:rPr lang="en-US" sz="1600" dirty="0" err="1" smtClean="0"/>
              <a:t>Args</a:t>
            </a:r>
            <a:r>
              <a:rPr lang="en-US" sz="1600" dirty="0" smtClean="0"/>
              <a:t> - AID, Type, PCB Header, Signature</a:t>
            </a:r>
          </a:p>
          <a:p>
            <a:r>
              <a:rPr lang="en-US" sz="1600" dirty="0"/>
              <a:t>	</a:t>
            </a:r>
            <a:r>
              <a:rPr lang="en-US" sz="1600" dirty="0" smtClean="0"/>
              <a:t>Reply: Type – PATH_REG_REP, Ret - Success/Fail, Fail should contain “Error Code”</a:t>
            </a:r>
          </a:p>
          <a:p>
            <a:r>
              <a:rPr lang="en-US" sz="1600" dirty="0"/>
              <a:t>	</a:t>
            </a:r>
            <a:r>
              <a:rPr lang="en-US" sz="1600" dirty="0" smtClean="0"/>
              <a:t>* new registration automatically replaces the oldest entry</a:t>
            </a:r>
          </a:p>
          <a:p>
            <a:r>
              <a:rPr lang="en-US" sz="1600" dirty="0" smtClean="0"/>
              <a:t>Path Request</a:t>
            </a:r>
          </a:p>
          <a:p>
            <a:r>
              <a:rPr lang="en-US" sz="1600" dirty="0"/>
              <a:t>	</a:t>
            </a:r>
            <a:r>
              <a:rPr lang="en-US" sz="1600" dirty="0" smtClean="0"/>
              <a:t>Request: Type – PATH_REQ, </a:t>
            </a:r>
            <a:r>
              <a:rPr lang="en-US" sz="1600" dirty="0" err="1" smtClean="0"/>
              <a:t>Args</a:t>
            </a:r>
            <a:r>
              <a:rPr lang="en-US" sz="1600" dirty="0" smtClean="0"/>
              <a:t> - TID(sender), AID(sender),TID(receiver), AID</a:t>
            </a:r>
            <a:r>
              <a:rPr lang="en-US" sz="1600" dirty="0"/>
              <a:t>(receiver)</a:t>
            </a:r>
            <a:r>
              <a:rPr lang="en-US" sz="1600" dirty="0" smtClean="0"/>
              <a:t>, Type</a:t>
            </a:r>
          </a:p>
          <a:p>
            <a:r>
              <a:rPr lang="en-US" sz="1600" dirty="0"/>
              <a:t>	</a:t>
            </a:r>
            <a:r>
              <a:rPr lang="en-US" sz="1600" dirty="0" smtClean="0"/>
              <a:t>Reply: Type – PATH_REP, Ret - AID, PCB Header (i.e., a series of (AID, Opaque Field))</a:t>
            </a:r>
          </a:p>
        </p:txBody>
      </p:sp>
    </p:spTree>
    <p:extLst>
      <p:ext uri="{BB962C8B-B14F-4D97-AF65-F5344CB8AC3E}">
        <p14:creationId xmlns:p14="http://schemas.microsoft.com/office/powerpoint/2010/main" val="250743639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166260" y="1225112"/>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Beacon Server</a:t>
            </a:r>
            <a:endParaRPr lang="en-US" dirty="0">
              <a:solidFill>
                <a:srgbClr val="000000"/>
              </a:solidFill>
            </a:endParaRPr>
          </a:p>
        </p:txBody>
      </p:sp>
      <p:sp>
        <p:nvSpPr>
          <p:cNvPr id="17" name="Rectangle 16"/>
          <p:cNvSpPr/>
          <p:nvPr/>
        </p:nvSpPr>
        <p:spPr>
          <a:xfrm>
            <a:off x="240993" y="1213017"/>
            <a:ext cx="677334"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3728382" y="331855"/>
            <a:ext cx="2012841" cy="461665"/>
          </a:xfrm>
          <a:prstGeom prst="rect">
            <a:avLst/>
          </a:prstGeom>
          <a:noFill/>
        </p:spPr>
        <p:txBody>
          <a:bodyPr wrap="none" rtlCol="0">
            <a:spAutoFit/>
          </a:bodyPr>
          <a:lstStyle/>
          <a:p>
            <a:r>
              <a:rPr lang="en-US" sz="2400" b="1" dirty="0" smtClean="0"/>
              <a:t>Beacon Server</a:t>
            </a:r>
            <a:endParaRPr lang="en-US" sz="2400" b="1" dirty="0"/>
          </a:p>
        </p:txBody>
      </p:sp>
      <p:sp>
        <p:nvSpPr>
          <p:cNvPr id="43" name="Rectangle 42"/>
          <p:cNvSpPr/>
          <p:nvPr/>
        </p:nvSpPr>
        <p:spPr>
          <a:xfrm>
            <a:off x="3332874" y="945901"/>
            <a:ext cx="1825169" cy="953063"/>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Key Table</a:t>
            </a:r>
          </a:p>
          <a:p>
            <a:pPr algn="ctr"/>
            <a:r>
              <a:rPr lang="en-US" dirty="0" smtClean="0">
                <a:solidFill>
                  <a:srgbClr val="000000"/>
                </a:solidFill>
              </a:rPr>
              <a:t>(O</a:t>
            </a:r>
            <a:r>
              <a:rPr lang="en-US" baseline="-25000" dirty="0" smtClean="0">
                <a:solidFill>
                  <a:srgbClr val="000000"/>
                </a:solidFill>
              </a:rPr>
              <a:t>p</a:t>
            </a:r>
            <a:r>
              <a:rPr lang="en-US" dirty="0" smtClean="0">
                <a:solidFill>
                  <a:srgbClr val="000000"/>
                </a:solidFill>
              </a:rPr>
              <a:t> gen keys/</a:t>
            </a:r>
          </a:p>
          <a:p>
            <a:pPr algn="ctr"/>
            <a:r>
              <a:rPr lang="en-US" dirty="0" smtClean="0">
                <a:solidFill>
                  <a:srgbClr val="000000"/>
                </a:solidFill>
              </a:rPr>
              <a:t>Public Keys)</a:t>
            </a:r>
            <a:endParaRPr lang="en-US" dirty="0">
              <a:solidFill>
                <a:srgbClr val="000000"/>
              </a:solidFill>
            </a:endParaRPr>
          </a:p>
        </p:txBody>
      </p:sp>
      <p:cxnSp>
        <p:nvCxnSpPr>
          <p:cNvPr id="44" name="Straight Arrow Connector 43"/>
          <p:cNvCxnSpPr>
            <a:stCxn id="11" idx="3"/>
            <a:endCxn id="43" idx="1"/>
          </p:cNvCxnSpPr>
          <p:nvPr/>
        </p:nvCxnSpPr>
        <p:spPr>
          <a:xfrm flipV="1">
            <a:off x="2991429" y="1422433"/>
            <a:ext cx="341445" cy="82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Rectangle 22">
            <a:hlinkClick r:id="rId2" action="ppaction://hlinksldjump"/>
          </p:cNvPr>
          <p:cNvSpPr/>
          <p:nvPr/>
        </p:nvSpPr>
        <p:spPr>
          <a:xfrm>
            <a:off x="5240139" y="945901"/>
            <a:ext cx="3819193" cy="717434"/>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Key: Timestamp, Value: Opaque Field Generation Key</a:t>
            </a:r>
          </a:p>
        </p:txBody>
      </p:sp>
      <p:sp>
        <p:nvSpPr>
          <p:cNvPr id="24" name="TextBox 23"/>
          <p:cNvSpPr txBox="1"/>
          <p:nvPr/>
        </p:nvSpPr>
        <p:spPr>
          <a:xfrm>
            <a:off x="245828" y="1923149"/>
            <a:ext cx="8813504" cy="4832092"/>
          </a:xfrm>
          <a:prstGeom prst="rect">
            <a:avLst/>
          </a:prstGeom>
          <a:noFill/>
        </p:spPr>
        <p:txBody>
          <a:bodyPr wrap="square" rtlCol="0">
            <a:spAutoFit/>
          </a:bodyPr>
          <a:lstStyle/>
          <a:p>
            <a:r>
              <a:rPr lang="en-US" sz="2000" b="1" dirty="0" smtClean="0"/>
              <a:t>PCB Propagation</a:t>
            </a:r>
          </a:p>
          <a:p>
            <a:r>
              <a:rPr lang="en-US" sz="1600" dirty="0" smtClean="0"/>
              <a:t>Maintain most recent (Timestamp, master Opaque Field Generation Key) acquired </a:t>
            </a:r>
          </a:p>
          <a:p>
            <a:r>
              <a:rPr lang="en-US" sz="1600" dirty="0" smtClean="0"/>
              <a:t>from Certificate Server (CS)</a:t>
            </a:r>
          </a:p>
          <a:p>
            <a:r>
              <a:rPr lang="en-US" sz="1600" dirty="0" smtClean="0"/>
              <a:t>	Request the pair to CS if it does not have (e.g., due to reboot)</a:t>
            </a:r>
          </a:p>
          <a:p>
            <a:r>
              <a:rPr lang="en-US" sz="1600" dirty="0"/>
              <a:t>	</a:t>
            </a:r>
            <a:r>
              <a:rPr lang="en-US" sz="1600" dirty="0" smtClean="0"/>
              <a:t>How often should the OFG Key renew?</a:t>
            </a:r>
          </a:p>
          <a:p>
            <a:r>
              <a:rPr lang="en-US" sz="1600" dirty="0" smtClean="0"/>
              <a:t>Maintain (AID, Public-Key) for PCB signature verification </a:t>
            </a:r>
          </a:p>
          <a:p>
            <a:r>
              <a:rPr lang="en-US" sz="1600" dirty="0"/>
              <a:t>	</a:t>
            </a:r>
            <a:r>
              <a:rPr lang="en-US" sz="1600" dirty="0" smtClean="0"/>
              <a:t>Request the pair to CS if it does not have (first seen AID)</a:t>
            </a:r>
          </a:p>
          <a:p>
            <a:r>
              <a:rPr lang="en-US" sz="1600" dirty="0" smtClean="0"/>
              <a:t>Start </a:t>
            </a:r>
            <a:r>
              <a:rPr lang="en-US" sz="1600" dirty="0" err="1" smtClean="0"/>
              <a:t>Queueing</a:t>
            </a:r>
            <a:r>
              <a:rPr lang="en-US" sz="1600" dirty="0" smtClean="0"/>
              <a:t> PCBs if a new timestamp arrives – use per child AD queue / verify sign. on arrival</a:t>
            </a:r>
          </a:p>
          <a:p>
            <a:r>
              <a:rPr lang="en-US" sz="1600" dirty="0" smtClean="0"/>
              <a:t>Stop </a:t>
            </a:r>
            <a:r>
              <a:rPr lang="en-US" sz="1600" dirty="0" err="1" smtClean="0"/>
              <a:t>Queueing</a:t>
            </a:r>
            <a:r>
              <a:rPr lang="en-US" sz="1600" dirty="0" smtClean="0"/>
              <a:t> PCBs if </a:t>
            </a:r>
            <a:r>
              <a:rPr lang="en-US" sz="1600" dirty="0" err="1" smtClean="0"/>
              <a:t>current_time</a:t>
            </a:r>
            <a:r>
              <a:rPr lang="en-US" sz="1600" dirty="0" smtClean="0"/>
              <a:t> – </a:t>
            </a:r>
            <a:r>
              <a:rPr lang="en-US" sz="1600" dirty="0" err="1" smtClean="0"/>
              <a:t>start_time</a:t>
            </a:r>
            <a:r>
              <a:rPr lang="en-US" sz="1600" dirty="0" smtClean="0"/>
              <a:t>(of current timestamp) &gt; MAX_PROP_DELAY</a:t>
            </a:r>
          </a:p>
          <a:p>
            <a:r>
              <a:rPr lang="en-US" sz="1600" dirty="0" smtClean="0"/>
              <a:t>Pick k PCBs per child AD based on the preset rules; </a:t>
            </a:r>
          </a:p>
          <a:p>
            <a:r>
              <a:rPr lang="en-US" sz="1600" dirty="0"/>
              <a:t>	</a:t>
            </a:r>
            <a:r>
              <a:rPr lang="en-US" sz="1600" dirty="0" smtClean="0"/>
              <a:t>0. local policy (traffic engineering)</a:t>
            </a:r>
          </a:p>
          <a:p>
            <a:r>
              <a:rPr lang="en-US" sz="1600" dirty="0"/>
              <a:t>	</a:t>
            </a:r>
            <a:r>
              <a:rPr lang="en-US" sz="1600" dirty="0" smtClean="0"/>
              <a:t>1. shortest path length</a:t>
            </a:r>
          </a:p>
          <a:p>
            <a:r>
              <a:rPr lang="en-US" sz="1600" dirty="0"/>
              <a:t>	</a:t>
            </a:r>
            <a:r>
              <a:rPr lang="en-US" sz="1600" dirty="0" smtClean="0"/>
              <a:t>2. maximally disjoint from previous n propagation</a:t>
            </a:r>
          </a:p>
          <a:p>
            <a:r>
              <a:rPr lang="en-US" sz="1600" dirty="0"/>
              <a:t>	</a:t>
            </a:r>
            <a:r>
              <a:rPr lang="en-US" sz="1600" dirty="0" smtClean="0"/>
              <a:t>3. ?</a:t>
            </a:r>
          </a:p>
          <a:p>
            <a:r>
              <a:rPr lang="en-US" sz="1600" dirty="0" smtClean="0"/>
              <a:t>Mark Opaque Field with the present OFG key; H(master OFG key||timestamp)</a:t>
            </a:r>
          </a:p>
          <a:p>
            <a:r>
              <a:rPr lang="en-US" sz="1600" dirty="0" smtClean="0"/>
              <a:t>Propagate k PCBs to children and purge Queue</a:t>
            </a:r>
          </a:p>
          <a:p>
            <a:r>
              <a:rPr lang="en-US" sz="1600" dirty="0" smtClean="0"/>
              <a:t>Add the present OFG key to Key Table (index, the present OFG key)</a:t>
            </a:r>
          </a:p>
          <a:p>
            <a:r>
              <a:rPr lang="en-US" sz="1600" dirty="0" smtClean="0"/>
              <a:t>Multicast all (or selected) Paths to local Path Servers after removing all signatures and adding its own signature (use for best effort paths)</a:t>
            </a:r>
          </a:p>
        </p:txBody>
      </p:sp>
    </p:spTree>
    <p:extLst>
      <p:ext uri="{BB962C8B-B14F-4D97-AF65-F5344CB8AC3E}">
        <p14:creationId xmlns:p14="http://schemas.microsoft.com/office/powerpoint/2010/main" val="15553989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166260" y="1225112"/>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Beacon Server</a:t>
            </a:r>
            <a:endParaRPr lang="en-US" dirty="0">
              <a:solidFill>
                <a:srgbClr val="000000"/>
              </a:solidFill>
            </a:endParaRPr>
          </a:p>
        </p:txBody>
      </p:sp>
      <p:sp>
        <p:nvSpPr>
          <p:cNvPr id="17" name="Rectangle 16"/>
          <p:cNvSpPr/>
          <p:nvPr/>
        </p:nvSpPr>
        <p:spPr>
          <a:xfrm>
            <a:off x="240993" y="1213017"/>
            <a:ext cx="677334"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3728382" y="331855"/>
            <a:ext cx="2922495" cy="461665"/>
          </a:xfrm>
          <a:prstGeom prst="rect">
            <a:avLst/>
          </a:prstGeom>
          <a:noFill/>
        </p:spPr>
        <p:txBody>
          <a:bodyPr wrap="none" rtlCol="0">
            <a:spAutoFit/>
          </a:bodyPr>
          <a:lstStyle/>
          <a:p>
            <a:r>
              <a:rPr lang="en-US" sz="2400" b="1" dirty="0" smtClean="0"/>
              <a:t>Beacon Server (cont.)</a:t>
            </a:r>
            <a:endParaRPr lang="en-US" sz="2400" b="1" dirty="0"/>
          </a:p>
        </p:txBody>
      </p:sp>
      <p:sp>
        <p:nvSpPr>
          <p:cNvPr id="43" name="Rectangle 42"/>
          <p:cNvSpPr/>
          <p:nvPr/>
        </p:nvSpPr>
        <p:spPr>
          <a:xfrm>
            <a:off x="3332874" y="945901"/>
            <a:ext cx="1825169" cy="953063"/>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Key Table</a:t>
            </a:r>
          </a:p>
          <a:p>
            <a:pPr algn="ctr"/>
            <a:r>
              <a:rPr lang="en-US" dirty="0" smtClean="0">
                <a:solidFill>
                  <a:srgbClr val="000000"/>
                </a:solidFill>
              </a:rPr>
              <a:t>(O</a:t>
            </a:r>
            <a:r>
              <a:rPr lang="en-US" baseline="-25000" dirty="0" smtClean="0">
                <a:solidFill>
                  <a:srgbClr val="000000"/>
                </a:solidFill>
              </a:rPr>
              <a:t>p</a:t>
            </a:r>
            <a:r>
              <a:rPr lang="en-US" dirty="0" smtClean="0">
                <a:solidFill>
                  <a:srgbClr val="000000"/>
                </a:solidFill>
              </a:rPr>
              <a:t> gen keys/</a:t>
            </a:r>
          </a:p>
          <a:p>
            <a:pPr algn="ctr"/>
            <a:r>
              <a:rPr lang="en-US" dirty="0" smtClean="0">
                <a:solidFill>
                  <a:srgbClr val="000000"/>
                </a:solidFill>
              </a:rPr>
              <a:t>Public Keys)</a:t>
            </a:r>
            <a:endParaRPr lang="en-US" dirty="0">
              <a:solidFill>
                <a:srgbClr val="000000"/>
              </a:solidFill>
            </a:endParaRPr>
          </a:p>
        </p:txBody>
      </p:sp>
      <p:cxnSp>
        <p:nvCxnSpPr>
          <p:cNvPr id="44" name="Straight Arrow Connector 43"/>
          <p:cNvCxnSpPr>
            <a:stCxn id="11" idx="3"/>
            <a:endCxn id="43" idx="1"/>
          </p:cNvCxnSpPr>
          <p:nvPr/>
        </p:nvCxnSpPr>
        <p:spPr>
          <a:xfrm flipV="1">
            <a:off x="2991429" y="1422433"/>
            <a:ext cx="341445" cy="82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Rectangle 22">
            <a:hlinkClick r:id="rId2" action="ppaction://hlinksldjump"/>
          </p:cNvPr>
          <p:cNvSpPr/>
          <p:nvPr/>
        </p:nvSpPr>
        <p:spPr>
          <a:xfrm>
            <a:off x="5240139" y="945901"/>
            <a:ext cx="3819193" cy="717434"/>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Key: Timestamp, Value: Opaque Field Generation Key</a:t>
            </a:r>
          </a:p>
        </p:txBody>
      </p:sp>
      <p:sp>
        <p:nvSpPr>
          <p:cNvPr id="24" name="TextBox 23"/>
          <p:cNvSpPr txBox="1"/>
          <p:nvPr/>
        </p:nvSpPr>
        <p:spPr>
          <a:xfrm>
            <a:off x="245828" y="2044099"/>
            <a:ext cx="8813504" cy="3847207"/>
          </a:xfrm>
          <a:prstGeom prst="rect">
            <a:avLst/>
          </a:prstGeom>
          <a:noFill/>
        </p:spPr>
        <p:txBody>
          <a:bodyPr wrap="square" rtlCol="0">
            <a:spAutoFit/>
          </a:bodyPr>
          <a:lstStyle/>
          <a:p>
            <a:r>
              <a:rPr lang="en-US" sz="2000" b="1" dirty="0" smtClean="0"/>
              <a:t>k path (</a:t>
            </a:r>
            <a:r>
              <a:rPr lang="en-US" sz="2000" b="1" dirty="0" err="1" smtClean="0"/>
              <a:t>TDCore</a:t>
            </a:r>
            <a:r>
              <a:rPr lang="en-US" sz="2000" b="1" dirty="0" smtClean="0"/>
              <a:t> to itself) selection / registration</a:t>
            </a:r>
          </a:p>
          <a:p>
            <a:r>
              <a:rPr lang="en-US" sz="1600" dirty="0" smtClean="0"/>
              <a:t>Pick a </a:t>
            </a:r>
            <a:r>
              <a:rPr lang="en-US" sz="1600" dirty="0"/>
              <a:t>PCBs per child AD based on the preset rules; </a:t>
            </a:r>
          </a:p>
          <a:p>
            <a:r>
              <a:rPr lang="en-US" sz="1600" dirty="0"/>
              <a:t>	0. local </a:t>
            </a:r>
            <a:r>
              <a:rPr lang="en-US" sz="1600" dirty="0" smtClean="0"/>
              <a:t>policy (e.g., preferred path, price)</a:t>
            </a:r>
            <a:endParaRPr lang="en-US" sz="1600" dirty="0"/>
          </a:p>
          <a:p>
            <a:r>
              <a:rPr lang="en-US" sz="1600" dirty="0"/>
              <a:t>	1. shortest path length</a:t>
            </a:r>
          </a:p>
          <a:p>
            <a:r>
              <a:rPr lang="en-US" sz="1600" dirty="0"/>
              <a:t>	2. maximally disjoint from previous n propagation</a:t>
            </a:r>
          </a:p>
          <a:p>
            <a:r>
              <a:rPr lang="en-US" sz="1600" dirty="0"/>
              <a:t>	3. ?</a:t>
            </a:r>
          </a:p>
          <a:p>
            <a:r>
              <a:rPr lang="en-US" sz="1600" dirty="0" smtClean="0"/>
              <a:t>Register the path to </a:t>
            </a:r>
            <a:r>
              <a:rPr lang="en-US" sz="1600" dirty="0" err="1" smtClean="0"/>
              <a:t>TDCore</a:t>
            </a:r>
            <a:endParaRPr lang="en-US" sz="1600" dirty="0" smtClean="0"/>
          </a:p>
          <a:p>
            <a:r>
              <a:rPr lang="en-US" sz="1600" dirty="0" smtClean="0"/>
              <a:t>Multicast the path to local Path Servers</a:t>
            </a:r>
          </a:p>
          <a:p>
            <a:r>
              <a:rPr lang="en-US" sz="1600" dirty="0" smtClean="0"/>
              <a:t>Repeat until k paths are chosen</a:t>
            </a:r>
          </a:p>
          <a:p>
            <a:r>
              <a:rPr lang="en-US" sz="1600" dirty="0" smtClean="0"/>
              <a:t>Renew a path for the following cases</a:t>
            </a:r>
          </a:p>
          <a:p>
            <a:r>
              <a:rPr lang="en-US" sz="1600" dirty="0"/>
              <a:t>	</a:t>
            </a:r>
            <a:r>
              <a:rPr lang="en-US" sz="1600" dirty="0" smtClean="0"/>
              <a:t>1. a registered path expires</a:t>
            </a:r>
          </a:p>
          <a:p>
            <a:r>
              <a:rPr lang="en-US" sz="1600" dirty="0"/>
              <a:t>	</a:t>
            </a:r>
            <a:r>
              <a:rPr lang="en-US" sz="1600" dirty="0" smtClean="0"/>
              <a:t>2. a better path arrives</a:t>
            </a:r>
          </a:p>
          <a:p>
            <a:r>
              <a:rPr lang="en-US" sz="1600" dirty="0"/>
              <a:t>	</a:t>
            </a:r>
            <a:r>
              <a:rPr lang="en-US" sz="1600" dirty="0" smtClean="0"/>
              <a:t>3. a registered path is under attack</a:t>
            </a:r>
          </a:p>
          <a:p>
            <a:r>
              <a:rPr lang="en-US" sz="1600" dirty="0"/>
              <a:t>	</a:t>
            </a:r>
            <a:r>
              <a:rPr lang="en-US" sz="1600" dirty="0" smtClean="0"/>
              <a:t>4. explicit request from customers</a:t>
            </a:r>
          </a:p>
          <a:p>
            <a:r>
              <a:rPr lang="en-US" sz="1600" dirty="0" smtClean="0"/>
              <a:t>How to set k? k=10 / provider, how many k’ (private paths)?</a:t>
            </a:r>
          </a:p>
        </p:txBody>
      </p:sp>
    </p:spTree>
    <p:extLst>
      <p:ext uri="{BB962C8B-B14F-4D97-AF65-F5344CB8AC3E}">
        <p14:creationId xmlns:p14="http://schemas.microsoft.com/office/powerpoint/2010/main" val="21645725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61425" y="966282"/>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Certificate Server</a:t>
            </a:r>
            <a:endParaRPr lang="en-US" dirty="0">
              <a:solidFill>
                <a:srgbClr val="000000"/>
              </a:solidFill>
            </a:endParaRPr>
          </a:p>
        </p:txBody>
      </p:sp>
      <p:sp>
        <p:nvSpPr>
          <p:cNvPr id="15" name="Rectangle 14"/>
          <p:cNvSpPr/>
          <p:nvPr/>
        </p:nvSpPr>
        <p:spPr>
          <a:xfrm>
            <a:off x="3359698" y="966953"/>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Topology File</a:t>
            </a:r>
            <a:endParaRPr lang="en-US" dirty="0">
              <a:solidFill>
                <a:srgbClr val="000000"/>
              </a:solidFill>
            </a:endParaRPr>
          </a:p>
        </p:txBody>
      </p:sp>
      <p:sp>
        <p:nvSpPr>
          <p:cNvPr id="18" name="Rectangle 17"/>
          <p:cNvSpPr/>
          <p:nvPr/>
        </p:nvSpPr>
        <p:spPr>
          <a:xfrm>
            <a:off x="236158" y="942092"/>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Elbow Connector 12"/>
          <p:cNvCxnSpPr>
            <a:stCxn id="12" idx="3"/>
            <a:endCxn id="15" idx="1"/>
          </p:cNvCxnSpPr>
          <p:nvPr/>
        </p:nvCxnSpPr>
        <p:spPr>
          <a:xfrm>
            <a:off x="2986594" y="1171901"/>
            <a:ext cx="373104" cy="67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3510672" y="331855"/>
            <a:ext cx="2394405" cy="461665"/>
          </a:xfrm>
          <a:prstGeom prst="rect">
            <a:avLst/>
          </a:prstGeom>
          <a:noFill/>
        </p:spPr>
        <p:txBody>
          <a:bodyPr wrap="none" rtlCol="0">
            <a:spAutoFit/>
          </a:bodyPr>
          <a:lstStyle/>
          <a:p>
            <a:r>
              <a:rPr lang="en-US" sz="2400" b="1" dirty="0" smtClean="0"/>
              <a:t>Certificate Server</a:t>
            </a:r>
            <a:endParaRPr lang="en-US" sz="2400" b="1" dirty="0"/>
          </a:p>
        </p:txBody>
      </p:sp>
      <p:sp>
        <p:nvSpPr>
          <p:cNvPr id="17" name="TextBox 16"/>
          <p:cNvSpPr txBox="1"/>
          <p:nvPr/>
        </p:nvSpPr>
        <p:spPr>
          <a:xfrm>
            <a:off x="245828" y="1500919"/>
            <a:ext cx="8813504" cy="5139869"/>
          </a:xfrm>
          <a:prstGeom prst="rect">
            <a:avLst/>
          </a:prstGeom>
          <a:noFill/>
        </p:spPr>
        <p:txBody>
          <a:bodyPr wrap="square" rtlCol="0">
            <a:spAutoFit/>
          </a:bodyPr>
          <a:lstStyle/>
          <a:p>
            <a:r>
              <a:rPr lang="en-US" sz="2000" b="1" dirty="0" smtClean="0"/>
              <a:t>Server List </a:t>
            </a:r>
          </a:p>
          <a:p>
            <a:r>
              <a:rPr lang="en-US" sz="1600" dirty="0" smtClean="0"/>
              <a:t>Maintain Server List</a:t>
            </a:r>
          </a:p>
          <a:p>
            <a:r>
              <a:rPr lang="en-US" sz="1600" dirty="0"/>
              <a:t>	</a:t>
            </a:r>
            <a:r>
              <a:rPr lang="en-US" sz="1600" dirty="0" err="1" smtClean="0"/>
              <a:t>HashMap</a:t>
            </a:r>
            <a:r>
              <a:rPr lang="en-US" sz="1600" dirty="0" smtClean="0"/>
              <a:t> of (Type, AID) pair</a:t>
            </a:r>
          </a:p>
          <a:p>
            <a:r>
              <a:rPr lang="en-US" sz="1600" dirty="0"/>
              <a:t>	</a:t>
            </a:r>
            <a:r>
              <a:rPr lang="en-US" sz="1600" dirty="0" smtClean="0"/>
              <a:t>1. Main Certificate Server, Endpoint AID</a:t>
            </a:r>
            <a:endParaRPr lang="en-US" sz="1600" dirty="0"/>
          </a:p>
          <a:p>
            <a:r>
              <a:rPr lang="en-US" sz="1600" dirty="0"/>
              <a:t>	</a:t>
            </a:r>
            <a:r>
              <a:rPr lang="en-US" sz="1600" dirty="0" smtClean="0"/>
              <a:t>2. Main Beacon Server, Endpoint AID</a:t>
            </a:r>
            <a:endParaRPr lang="en-US" sz="1600" dirty="0"/>
          </a:p>
          <a:p>
            <a:r>
              <a:rPr lang="en-US" sz="1600" dirty="0"/>
              <a:t>	</a:t>
            </a:r>
            <a:r>
              <a:rPr lang="en-US" sz="1600" dirty="0" smtClean="0"/>
              <a:t>3. Main Path Server, Endpoint AID</a:t>
            </a:r>
            <a:endParaRPr lang="en-US" sz="1600" dirty="0"/>
          </a:p>
          <a:p>
            <a:r>
              <a:rPr lang="en-US" sz="1600" dirty="0" smtClean="0"/>
              <a:t>	* Note: Main Servers redirect requests to distributed servers</a:t>
            </a:r>
          </a:p>
          <a:p>
            <a:r>
              <a:rPr lang="en-US" sz="1600" dirty="0"/>
              <a:t>	</a:t>
            </a:r>
            <a:r>
              <a:rPr lang="en-US" sz="1600" dirty="0" smtClean="0"/>
              <a:t>	    Path Servers may use DHT.</a:t>
            </a:r>
          </a:p>
          <a:p>
            <a:r>
              <a:rPr lang="en-US" sz="1600" dirty="0" smtClean="0"/>
              <a:t>Broadcast “Server List” to all entities inside the AD by signing it (whenever updated)</a:t>
            </a:r>
          </a:p>
          <a:p>
            <a:r>
              <a:rPr lang="en-US" sz="1600" dirty="0"/>
              <a:t>	</a:t>
            </a:r>
            <a:r>
              <a:rPr lang="en-US" sz="1600" dirty="0" smtClean="0"/>
              <a:t>- Type: BCAST_SVR_LIST, </a:t>
            </a:r>
            <a:r>
              <a:rPr lang="en-US" sz="1600" dirty="0" err="1" smtClean="0"/>
              <a:t>dest</a:t>
            </a:r>
            <a:r>
              <a:rPr lang="en-US" sz="1600" dirty="0" smtClean="0"/>
              <a:t> AID: 0xFFFFFFFF (have to define BCAST address)</a:t>
            </a:r>
          </a:p>
          <a:p>
            <a:r>
              <a:rPr lang="en-US" sz="1600" dirty="0" smtClean="0"/>
              <a:t>An entity pulls “Server List” on </a:t>
            </a:r>
            <a:r>
              <a:rPr lang="en-US" sz="1600" dirty="0" err="1" smtClean="0"/>
              <a:t>bootup</a:t>
            </a:r>
            <a:r>
              <a:rPr lang="en-US" sz="1600" dirty="0" smtClean="0"/>
              <a:t> using </a:t>
            </a:r>
            <a:r>
              <a:rPr lang="en-US" sz="1600" dirty="0" err="1" smtClean="0"/>
              <a:t>anycast</a:t>
            </a:r>
            <a:endParaRPr lang="en-US" sz="1600" dirty="0" smtClean="0"/>
          </a:p>
          <a:p>
            <a:r>
              <a:rPr lang="en-US" sz="1600" dirty="0"/>
              <a:t>	</a:t>
            </a:r>
            <a:r>
              <a:rPr lang="en-US" sz="1600" dirty="0" smtClean="0"/>
              <a:t>- Anyone who receives the request replies</a:t>
            </a:r>
          </a:p>
          <a:p>
            <a:r>
              <a:rPr lang="en-US" sz="1600" dirty="0"/>
              <a:t>	</a:t>
            </a:r>
            <a:r>
              <a:rPr lang="en-US" sz="1600" dirty="0" smtClean="0"/>
              <a:t>- Type: REQ_SVR_LIST, </a:t>
            </a:r>
            <a:r>
              <a:rPr lang="en-US" sz="1600" dirty="0" err="1" smtClean="0"/>
              <a:t>dest</a:t>
            </a:r>
            <a:r>
              <a:rPr lang="en-US" sz="1600" dirty="0" smtClean="0"/>
              <a:t> AID: 0xFFFFFFFE (have to define ACAST address)</a:t>
            </a:r>
          </a:p>
          <a:p>
            <a:r>
              <a:rPr lang="en-US" sz="2000" b="1" dirty="0" smtClean="0"/>
              <a:t>Entity </a:t>
            </a:r>
            <a:r>
              <a:rPr lang="en-US" sz="2000" b="1" dirty="0"/>
              <a:t>List </a:t>
            </a:r>
          </a:p>
          <a:p>
            <a:r>
              <a:rPr lang="en-US" sz="1600" dirty="0"/>
              <a:t>Maintain </a:t>
            </a:r>
            <a:r>
              <a:rPr lang="en-US" sz="1600" dirty="0" smtClean="0"/>
              <a:t>Entity List (XML?)</a:t>
            </a:r>
          </a:p>
          <a:p>
            <a:r>
              <a:rPr lang="en-US" sz="1600" dirty="0"/>
              <a:t>	</a:t>
            </a:r>
            <a:r>
              <a:rPr lang="en-US" sz="1600" dirty="0" err="1" smtClean="0"/>
              <a:t>HashMap</a:t>
            </a:r>
            <a:r>
              <a:rPr lang="en-US" sz="1600" dirty="0" smtClean="0"/>
              <a:t> of (AID, Property)</a:t>
            </a:r>
          </a:p>
          <a:p>
            <a:r>
              <a:rPr lang="en-US" sz="1600" dirty="0"/>
              <a:t>	</a:t>
            </a:r>
            <a:r>
              <a:rPr lang="en-US" sz="1600" dirty="0" smtClean="0"/>
              <a:t>Property: (Type, Mac </a:t>
            </a:r>
            <a:r>
              <a:rPr lang="en-US" sz="1600" dirty="0" err="1" smtClean="0"/>
              <a:t>Addr</a:t>
            </a:r>
            <a:r>
              <a:rPr lang="en-US" sz="1600" dirty="0" smtClean="0"/>
              <a:t>, Certificate, Interfaces)</a:t>
            </a:r>
          </a:p>
          <a:p>
            <a:r>
              <a:rPr lang="en-US" sz="1600" dirty="0"/>
              <a:t>	</a:t>
            </a:r>
            <a:r>
              <a:rPr lang="en-US" sz="1600" dirty="0" smtClean="0"/>
              <a:t>- Type: Border Router, Server, Gateway, …</a:t>
            </a:r>
          </a:p>
          <a:p>
            <a:r>
              <a:rPr lang="en-US" sz="1600" dirty="0"/>
              <a:t>	</a:t>
            </a:r>
            <a:r>
              <a:rPr lang="en-US" sz="1600" dirty="0" smtClean="0"/>
              <a:t>- Interfaces: (Interface ID, Neighbor ID); </a:t>
            </a:r>
          </a:p>
          <a:p>
            <a:r>
              <a:rPr lang="en-US" sz="1600" dirty="0"/>
              <a:t>	</a:t>
            </a:r>
            <a:r>
              <a:rPr lang="en-US" sz="1600" dirty="0" smtClean="0"/>
              <a:t>	Neighbor ID = AD ID for Border routers, interface ID for internal interface</a:t>
            </a:r>
            <a:endParaRPr lang="en-US" sz="1600" dirty="0"/>
          </a:p>
        </p:txBody>
      </p:sp>
    </p:spTree>
    <p:extLst>
      <p:ext uri="{BB962C8B-B14F-4D97-AF65-F5344CB8AC3E}">
        <p14:creationId xmlns:p14="http://schemas.microsoft.com/office/powerpoint/2010/main" val="65366429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61425" y="966282"/>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Certificate Server</a:t>
            </a:r>
            <a:endParaRPr lang="en-US" dirty="0">
              <a:solidFill>
                <a:srgbClr val="000000"/>
              </a:solidFill>
            </a:endParaRPr>
          </a:p>
        </p:txBody>
      </p:sp>
      <p:sp>
        <p:nvSpPr>
          <p:cNvPr id="18" name="Rectangle 17"/>
          <p:cNvSpPr/>
          <p:nvPr/>
        </p:nvSpPr>
        <p:spPr>
          <a:xfrm>
            <a:off x="236158" y="942092"/>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3366590" y="968896"/>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Certificates</a:t>
            </a:r>
            <a:endParaRPr lang="en-US" dirty="0">
              <a:solidFill>
                <a:srgbClr val="000000"/>
              </a:solidFill>
            </a:endParaRPr>
          </a:p>
        </p:txBody>
      </p:sp>
      <p:sp>
        <p:nvSpPr>
          <p:cNvPr id="41" name="TextBox 40"/>
          <p:cNvSpPr txBox="1"/>
          <p:nvPr/>
        </p:nvSpPr>
        <p:spPr>
          <a:xfrm>
            <a:off x="3510672" y="331855"/>
            <a:ext cx="2394405" cy="461665"/>
          </a:xfrm>
          <a:prstGeom prst="rect">
            <a:avLst/>
          </a:prstGeom>
          <a:noFill/>
        </p:spPr>
        <p:txBody>
          <a:bodyPr wrap="none" rtlCol="0">
            <a:spAutoFit/>
          </a:bodyPr>
          <a:lstStyle/>
          <a:p>
            <a:r>
              <a:rPr lang="en-US" sz="2400" b="1" dirty="0" smtClean="0"/>
              <a:t>Certificate Server</a:t>
            </a:r>
            <a:endParaRPr lang="en-US" sz="2400" b="1" dirty="0"/>
          </a:p>
        </p:txBody>
      </p:sp>
      <p:cxnSp>
        <p:nvCxnSpPr>
          <p:cNvPr id="17" name="Straight Arrow Connector 16"/>
          <p:cNvCxnSpPr>
            <a:stCxn id="12" idx="3"/>
            <a:endCxn id="30" idx="1"/>
          </p:cNvCxnSpPr>
          <p:nvPr/>
        </p:nvCxnSpPr>
        <p:spPr>
          <a:xfrm>
            <a:off x="2986594" y="1171901"/>
            <a:ext cx="379996" cy="261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45828" y="1500919"/>
            <a:ext cx="8813504" cy="4093428"/>
          </a:xfrm>
          <a:prstGeom prst="rect">
            <a:avLst/>
          </a:prstGeom>
          <a:noFill/>
        </p:spPr>
        <p:txBody>
          <a:bodyPr wrap="square" rtlCol="0">
            <a:spAutoFit/>
          </a:bodyPr>
          <a:lstStyle/>
          <a:p>
            <a:r>
              <a:rPr lang="en-US" sz="2000" b="1" dirty="0" smtClean="0"/>
              <a:t>Certificate List </a:t>
            </a:r>
          </a:p>
          <a:p>
            <a:r>
              <a:rPr lang="en-US" sz="1600" dirty="0" smtClean="0"/>
              <a:t>Maintain two Certificate Lists</a:t>
            </a:r>
          </a:p>
          <a:p>
            <a:r>
              <a:rPr lang="en-US" sz="1600" dirty="0"/>
              <a:t>	</a:t>
            </a:r>
            <a:r>
              <a:rPr lang="en-US" sz="1600" dirty="0" smtClean="0"/>
              <a:t>AD certificate – PCB verification</a:t>
            </a:r>
          </a:p>
          <a:p>
            <a:r>
              <a:rPr lang="en-US" sz="1600" dirty="0"/>
              <a:t>	</a:t>
            </a:r>
            <a:r>
              <a:rPr lang="en-US" sz="1600" dirty="0" smtClean="0"/>
              <a:t>Entity certificate – local entities</a:t>
            </a:r>
            <a:endParaRPr lang="en-US" sz="1600" dirty="0"/>
          </a:p>
          <a:p>
            <a:endParaRPr lang="en-US" sz="1600" dirty="0" smtClean="0"/>
          </a:p>
          <a:p>
            <a:r>
              <a:rPr lang="en-US" sz="1600" dirty="0" smtClean="0"/>
              <a:t>Certificate Request</a:t>
            </a:r>
          </a:p>
          <a:p>
            <a:r>
              <a:rPr lang="en-US" sz="1600" dirty="0"/>
              <a:t>	</a:t>
            </a:r>
            <a:r>
              <a:rPr lang="en-US" sz="1600" dirty="0" smtClean="0"/>
              <a:t>Local: Type – INT_CERT_REQ, </a:t>
            </a:r>
            <a:r>
              <a:rPr lang="en-US" sz="1600" dirty="0" err="1" smtClean="0"/>
              <a:t>Dest</a:t>
            </a:r>
            <a:r>
              <a:rPr lang="en-US" sz="1600" dirty="0" smtClean="0"/>
              <a:t> AID - </a:t>
            </a:r>
            <a:r>
              <a:rPr lang="en-US" sz="1600" dirty="0" err="1" smtClean="0"/>
              <a:t>Addr</a:t>
            </a:r>
            <a:r>
              <a:rPr lang="en-US" sz="1600" dirty="0" smtClean="0"/>
              <a:t> of Certificate Server</a:t>
            </a:r>
          </a:p>
          <a:p>
            <a:r>
              <a:rPr lang="en-US" sz="1600" dirty="0"/>
              <a:t>	</a:t>
            </a:r>
            <a:r>
              <a:rPr lang="en-US" sz="1600" dirty="0" smtClean="0"/>
              <a:t>Inter-AD: Type – EXT_CERT_REQ, </a:t>
            </a:r>
            <a:r>
              <a:rPr lang="en-US" sz="1600" dirty="0" err="1" smtClean="0"/>
              <a:t>Dest</a:t>
            </a:r>
            <a:r>
              <a:rPr lang="en-US" sz="1600" dirty="0" smtClean="0"/>
              <a:t> AID – 0xFFFFFFFE (Ingress router writes the AID of CS)</a:t>
            </a:r>
          </a:p>
          <a:p>
            <a:r>
              <a:rPr lang="en-US" sz="1600" dirty="0"/>
              <a:t>	</a:t>
            </a:r>
            <a:r>
              <a:rPr lang="en-US" sz="1600" dirty="0" smtClean="0"/>
              <a:t>Data: Count (# of certificates requested), List of (TID, AD ID)</a:t>
            </a:r>
          </a:p>
          <a:p>
            <a:endParaRPr lang="en-US" sz="1600" dirty="0" smtClean="0"/>
          </a:p>
          <a:p>
            <a:r>
              <a:rPr lang="en-US" sz="1600" dirty="0" smtClean="0"/>
              <a:t>Certificate Reply</a:t>
            </a:r>
          </a:p>
          <a:p>
            <a:r>
              <a:rPr lang="en-US" sz="1600" dirty="0"/>
              <a:t>	</a:t>
            </a:r>
            <a:r>
              <a:rPr lang="en-US" sz="1600" dirty="0" smtClean="0"/>
              <a:t>Local: Type - INT_CERT_REP</a:t>
            </a:r>
          </a:p>
          <a:p>
            <a:r>
              <a:rPr lang="en-US" sz="1600" dirty="0"/>
              <a:t>	</a:t>
            </a:r>
            <a:r>
              <a:rPr lang="en-US" sz="1600" dirty="0" smtClean="0"/>
              <a:t>Inter-AD: Type – EXT_CERT_REP, </a:t>
            </a:r>
            <a:r>
              <a:rPr lang="en-US" sz="1600" dirty="0" err="1" smtClean="0"/>
              <a:t>Dest</a:t>
            </a:r>
            <a:r>
              <a:rPr lang="en-US" sz="1600" dirty="0" smtClean="0"/>
              <a:t> AID – 0xFFFFFFFE (Ingress router writes the AID of CS)</a:t>
            </a:r>
          </a:p>
          <a:p>
            <a:r>
              <a:rPr lang="en-US" sz="1600" dirty="0"/>
              <a:t>	</a:t>
            </a:r>
            <a:r>
              <a:rPr lang="en-US" sz="1600" dirty="0" smtClean="0"/>
              <a:t>Data: TID, AD ID, Certificate</a:t>
            </a:r>
          </a:p>
          <a:p>
            <a:r>
              <a:rPr lang="en-US" sz="1600" dirty="0"/>
              <a:t>	</a:t>
            </a:r>
            <a:r>
              <a:rPr lang="en-US" sz="1600" dirty="0" smtClean="0"/>
              <a:t>* Note: reply one certificate at a time (Certificate size is ~ 1KB)</a:t>
            </a:r>
          </a:p>
          <a:p>
            <a:r>
              <a:rPr lang="en-US" sz="1600" dirty="0"/>
              <a:t>		 </a:t>
            </a:r>
            <a:r>
              <a:rPr lang="en-US" sz="1600" dirty="0" smtClean="0"/>
              <a:t>   upstream AD should have the requested certificate unless it recovered from failure</a:t>
            </a:r>
          </a:p>
        </p:txBody>
      </p:sp>
    </p:spTree>
    <p:extLst>
      <p:ext uri="{BB962C8B-B14F-4D97-AF65-F5344CB8AC3E}">
        <p14:creationId xmlns:p14="http://schemas.microsoft.com/office/powerpoint/2010/main" val="203677090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solidFill>
                  <a:srgbClr val="800000"/>
                </a:solidFill>
                <a:latin typeface="Calibri" charset="0"/>
                <a:ea typeface="ＭＳ Ｐゴシック" charset="0"/>
                <a:cs typeface="Helvetica" charset="0"/>
              </a:rPr>
              <a:t>SCION Architecture Overview</a:t>
            </a:r>
          </a:p>
        </p:txBody>
      </p:sp>
      <p:sp>
        <p:nvSpPr>
          <p:cNvPr id="17410" name="Slide Number Placeholder 3"/>
          <p:cNvSpPr>
            <a:spLocks noGrp="1"/>
          </p:cNvSpPr>
          <p:nvPr>
            <p:ph type="sldNum" sz="quarter" idx="12"/>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charset="0"/>
                <a:ea typeface="ＭＳ Ｐゴシック" charset="0"/>
              </a:defRPr>
            </a:lvl9pPr>
          </a:lstStyle>
          <a:p>
            <a:fld id="{236AD9E9-AAB7-394D-A59F-38ECD1E2966A}" type="slidenum">
              <a:rPr lang="en-US" sz="1400">
                <a:solidFill>
                  <a:srgbClr val="B31B34"/>
                </a:solidFill>
                <a:latin typeface="Calibri" charset="0"/>
                <a:cs typeface="Calibri" charset="0"/>
              </a:rPr>
              <a:pPr/>
              <a:t>2</a:t>
            </a:fld>
            <a:endParaRPr lang="en-US" sz="1400">
              <a:solidFill>
                <a:srgbClr val="B31B34"/>
              </a:solidFill>
              <a:latin typeface="Calibri" charset="0"/>
              <a:cs typeface="Calibri" charset="0"/>
            </a:endParaRPr>
          </a:p>
        </p:txBody>
      </p:sp>
      <p:sp>
        <p:nvSpPr>
          <p:cNvPr id="16" name="Freeform 15"/>
          <p:cNvSpPr/>
          <p:nvPr/>
        </p:nvSpPr>
        <p:spPr bwMode="auto">
          <a:xfrm>
            <a:off x="3365500" y="2235200"/>
            <a:ext cx="4760913" cy="4089400"/>
          </a:xfrm>
          <a:custGeom>
            <a:avLst/>
            <a:gdLst>
              <a:gd name="connsiteX0" fmla="*/ 3208574 w 5236194"/>
              <a:gd name="connsiteY0" fmla="*/ 105104 h 4842058"/>
              <a:gd name="connsiteX1" fmla="*/ 4504850 w 5236194"/>
              <a:gd name="connsiteY1" fmla="*/ 1392622 h 4842058"/>
              <a:gd name="connsiteX2" fmla="*/ 4960298 w 5236194"/>
              <a:gd name="connsiteY2" fmla="*/ 4099035 h 4842058"/>
              <a:gd name="connsiteX3" fmla="*/ 2849471 w 5236194"/>
              <a:gd name="connsiteY3" fmla="*/ 4642070 h 4842058"/>
              <a:gd name="connsiteX4" fmla="*/ 309471 w 5236194"/>
              <a:gd name="connsiteY4" fmla="*/ 4195380 h 4842058"/>
              <a:gd name="connsiteX5" fmla="*/ 992643 w 5236194"/>
              <a:gd name="connsiteY5" fmla="*/ 762001 h 4842058"/>
              <a:gd name="connsiteX6" fmla="*/ 3208574 w 5236194"/>
              <a:gd name="connsiteY6" fmla="*/ 105104 h 484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6194" h="4842058">
                <a:moveTo>
                  <a:pt x="3208574" y="105104"/>
                </a:moveTo>
                <a:cubicBezTo>
                  <a:pt x="3793942" y="210208"/>
                  <a:pt x="4212896" y="726967"/>
                  <a:pt x="4504850" y="1392622"/>
                </a:cubicBezTo>
                <a:cubicBezTo>
                  <a:pt x="4796804" y="2058277"/>
                  <a:pt x="5236194" y="3557460"/>
                  <a:pt x="4960298" y="4099035"/>
                </a:cubicBezTo>
                <a:cubicBezTo>
                  <a:pt x="4684402" y="4640610"/>
                  <a:pt x="3624609" y="4626013"/>
                  <a:pt x="2849471" y="4642070"/>
                </a:cubicBezTo>
                <a:cubicBezTo>
                  <a:pt x="2074333" y="4658127"/>
                  <a:pt x="618942" y="4842058"/>
                  <a:pt x="309471" y="4195380"/>
                </a:cubicBezTo>
                <a:cubicBezTo>
                  <a:pt x="0" y="3548702"/>
                  <a:pt x="506540" y="1442254"/>
                  <a:pt x="992643" y="762001"/>
                </a:cubicBezTo>
                <a:cubicBezTo>
                  <a:pt x="1478746" y="81748"/>
                  <a:pt x="2623206" y="0"/>
                  <a:pt x="3208574" y="105104"/>
                </a:cubicBezTo>
                <a:close/>
              </a:path>
            </a:pathLst>
          </a:custGeom>
          <a:noFill/>
          <a:ln w="6350" cap="flat" cmpd="sng"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solidFill>
                <a:srgbClr val="FFFFFF"/>
              </a:solidFill>
              <a:latin typeface="Calibri" charset="0"/>
              <a:ea typeface="ＭＳ Ｐゴシック" charset="0"/>
              <a:cs typeface="Calibri" charset="0"/>
            </a:endParaRPr>
          </a:p>
        </p:txBody>
      </p:sp>
      <p:sp>
        <p:nvSpPr>
          <p:cNvPr id="18" name="Oval 17"/>
          <p:cNvSpPr/>
          <p:nvPr/>
        </p:nvSpPr>
        <p:spPr bwMode="auto">
          <a:xfrm>
            <a:off x="4714875" y="2492375"/>
            <a:ext cx="2224088" cy="771525"/>
          </a:xfrm>
          <a:prstGeom prst="ellipse">
            <a:avLst/>
          </a:prstGeom>
          <a:solidFill>
            <a:srgbClr val="008000">
              <a:alpha val="47000"/>
            </a:srgbClr>
          </a:solidFill>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solidFill>
                <a:srgbClr val="FFFFFF"/>
              </a:solidFill>
              <a:latin typeface="Calibri" charset="0"/>
              <a:ea typeface="ＭＳ Ｐゴシック" charset="0"/>
              <a:cs typeface="Calibri" charset="0"/>
            </a:endParaRPr>
          </a:p>
        </p:txBody>
      </p:sp>
      <p:sp>
        <p:nvSpPr>
          <p:cNvPr id="17413" name="Oval 18"/>
          <p:cNvSpPr>
            <a:spLocks noChangeArrowheads="1"/>
          </p:cNvSpPr>
          <p:nvPr/>
        </p:nvSpPr>
        <p:spPr bwMode="auto">
          <a:xfrm>
            <a:off x="5081588" y="3749675"/>
            <a:ext cx="195262" cy="1857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sp>
        <p:nvSpPr>
          <p:cNvPr id="17414" name="Oval 19"/>
          <p:cNvSpPr>
            <a:spLocks noChangeArrowheads="1"/>
          </p:cNvSpPr>
          <p:nvPr/>
        </p:nvSpPr>
        <p:spPr bwMode="auto">
          <a:xfrm>
            <a:off x="4835525" y="4965700"/>
            <a:ext cx="195263" cy="18732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sp>
        <p:nvSpPr>
          <p:cNvPr id="17415" name="Oval 20"/>
          <p:cNvSpPr>
            <a:spLocks noChangeArrowheads="1"/>
          </p:cNvSpPr>
          <p:nvPr/>
        </p:nvSpPr>
        <p:spPr bwMode="auto">
          <a:xfrm>
            <a:off x="6232525" y="4965700"/>
            <a:ext cx="195263" cy="18732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sp>
        <p:nvSpPr>
          <p:cNvPr id="17416" name="Oval 21"/>
          <p:cNvSpPr>
            <a:spLocks noChangeArrowheads="1"/>
          </p:cNvSpPr>
          <p:nvPr/>
        </p:nvSpPr>
        <p:spPr bwMode="auto">
          <a:xfrm>
            <a:off x="4641850" y="5643563"/>
            <a:ext cx="193675" cy="187325"/>
          </a:xfrm>
          <a:prstGeom prst="ellipse">
            <a:avLst/>
          </a:prstGeom>
          <a:solidFill>
            <a:srgbClr val="0000FF"/>
          </a:solidFill>
          <a:ln w="19050">
            <a:solidFill>
              <a:schemeClr val="tx1"/>
            </a:solidFill>
            <a:round/>
            <a:headEnd/>
            <a:tailEnd/>
          </a:ln>
        </p:spPr>
        <p:txBody>
          <a:bodyPr wrap="none" anchor="ctr"/>
          <a:lstStyle/>
          <a:p>
            <a:endParaRPr lang="en-US">
              <a:latin typeface="Calibri" charset="0"/>
              <a:cs typeface="Calibri" charset="0"/>
            </a:endParaRPr>
          </a:p>
        </p:txBody>
      </p:sp>
      <p:sp>
        <p:nvSpPr>
          <p:cNvPr id="17417" name="Oval 22"/>
          <p:cNvSpPr>
            <a:spLocks noChangeArrowheads="1"/>
          </p:cNvSpPr>
          <p:nvPr/>
        </p:nvSpPr>
        <p:spPr bwMode="auto">
          <a:xfrm>
            <a:off x="5942013" y="5643563"/>
            <a:ext cx="195262" cy="18732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sp>
        <p:nvSpPr>
          <p:cNvPr id="17418" name="Oval 23"/>
          <p:cNvSpPr>
            <a:spLocks noChangeArrowheads="1"/>
          </p:cNvSpPr>
          <p:nvPr/>
        </p:nvSpPr>
        <p:spPr bwMode="auto">
          <a:xfrm>
            <a:off x="5637213" y="4505325"/>
            <a:ext cx="193675" cy="1857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cxnSp>
        <p:nvCxnSpPr>
          <p:cNvPr id="17419" name="Straight Arrow Connector 24"/>
          <p:cNvCxnSpPr>
            <a:cxnSpLocks noChangeShapeType="1"/>
            <a:stCxn id="17414" idx="4"/>
            <a:endCxn id="17416" idx="0"/>
          </p:cNvCxnSpPr>
          <p:nvPr/>
        </p:nvCxnSpPr>
        <p:spPr bwMode="auto">
          <a:xfrm rot="5400000">
            <a:off x="4591050" y="5300663"/>
            <a:ext cx="490538" cy="195262"/>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7420" name="Straight Arrow Connector 25"/>
          <p:cNvCxnSpPr>
            <a:cxnSpLocks noChangeShapeType="1"/>
            <a:stCxn id="17415" idx="3"/>
          </p:cNvCxnSpPr>
          <p:nvPr/>
        </p:nvCxnSpPr>
        <p:spPr bwMode="auto">
          <a:xfrm rot="5400000">
            <a:off x="5891212" y="5273676"/>
            <a:ext cx="519113" cy="220662"/>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7421" name="Straight Arrow Connector 26"/>
          <p:cNvCxnSpPr>
            <a:cxnSpLocks noChangeShapeType="1"/>
            <a:stCxn id="17413" idx="3"/>
            <a:endCxn id="17414" idx="0"/>
          </p:cNvCxnSpPr>
          <p:nvPr/>
        </p:nvCxnSpPr>
        <p:spPr bwMode="auto">
          <a:xfrm rot="5400000">
            <a:off x="4493419" y="4348956"/>
            <a:ext cx="1057275" cy="176213"/>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7422" name="Straight Arrow Connector 27"/>
          <p:cNvCxnSpPr>
            <a:cxnSpLocks noChangeShapeType="1"/>
            <a:stCxn id="17413" idx="5"/>
            <a:endCxn id="17418" idx="1"/>
          </p:cNvCxnSpPr>
          <p:nvPr/>
        </p:nvCxnSpPr>
        <p:spPr bwMode="auto">
          <a:xfrm rot="16200000" flipH="1">
            <a:off x="5145088" y="4011612"/>
            <a:ext cx="623888" cy="417513"/>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7423" name="Oval 28"/>
          <p:cNvSpPr>
            <a:spLocks noChangeArrowheads="1"/>
          </p:cNvSpPr>
          <p:nvPr/>
        </p:nvSpPr>
        <p:spPr bwMode="auto">
          <a:xfrm>
            <a:off x="6437313" y="3803650"/>
            <a:ext cx="195262" cy="18732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cxnSp>
        <p:nvCxnSpPr>
          <p:cNvPr id="17424" name="Straight Arrow Connector 29"/>
          <p:cNvCxnSpPr>
            <a:cxnSpLocks noChangeShapeType="1"/>
            <a:stCxn id="17423" idx="3"/>
            <a:endCxn id="17418" idx="6"/>
          </p:cNvCxnSpPr>
          <p:nvPr/>
        </p:nvCxnSpPr>
        <p:spPr bwMode="auto">
          <a:xfrm rot="5400000">
            <a:off x="5830888" y="3962400"/>
            <a:ext cx="635000" cy="63500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7425" name="Straight Arrow Connector 30"/>
          <p:cNvCxnSpPr>
            <a:cxnSpLocks noChangeShapeType="1"/>
            <a:stCxn id="17418" idx="5"/>
            <a:endCxn id="17415" idx="2"/>
          </p:cNvCxnSpPr>
          <p:nvPr/>
        </p:nvCxnSpPr>
        <p:spPr bwMode="auto">
          <a:xfrm rot="16200000" flipH="1">
            <a:off x="5819775" y="4646613"/>
            <a:ext cx="395288" cy="430212"/>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7426" name="Oval 31"/>
          <p:cNvSpPr>
            <a:spLocks noChangeArrowheads="1"/>
          </p:cNvSpPr>
          <p:nvPr/>
        </p:nvSpPr>
        <p:spPr bwMode="auto">
          <a:xfrm>
            <a:off x="4000500" y="3908425"/>
            <a:ext cx="195263" cy="1857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cxnSp>
        <p:nvCxnSpPr>
          <p:cNvPr id="17427" name="Straight Arrow Connector 32"/>
          <p:cNvCxnSpPr>
            <a:cxnSpLocks noChangeShapeType="1"/>
            <a:stCxn id="17428" idx="3"/>
            <a:endCxn id="17426" idx="0"/>
          </p:cNvCxnSpPr>
          <p:nvPr/>
        </p:nvCxnSpPr>
        <p:spPr bwMode="auto">
          <a:xfrm rot="5400000">
            <a:off x="4183857" y="2858294"/>
            <a:ext cx="963612" cy="113665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7428" name="Oval 34"/>
          <p:cNvSpPr>
            <a:spLocks noChangeArrowheads="1"/>
          </p:cNvSpPr>
          <p:nvPr/>
        </p:nvSpPr>
        <p:spPr bwMode="auto">
          <a:xfrm>
            <a:off x="5205413" y="2786063"/>
            <a:ext cx="195262" cy="18573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cxnSp>
        <p:nvCxnSpPr>
          <p:cNvPr id="17429" name="Straight Arrow Connector 35"/>
          <p:cNvCxnSpPr>
            <a:cxnSpLocks noChangeShapeType="1"/>
            <a:stCxn id="17428" idx="4"/>
            <a:endCxn id="17413" idx="0"/>
          </p:cNvCxnSpPr>
          <p:nvPr/>
        </p:nvCxnSpPr>
        <p:spPr bwMode="auto">
          <a:xfrm rot="5400000">
            <a:off x="4852988" y="3298825"/>
            <a:ext cx="777875" cy="1238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7430" name="Oval 36"/>
          <p:cNvSpPr>
            <a:spLocks noChangeArrowheads="1"/>
          </p:cNvSpPr>
          <p:nvPr/>
        </p:nvSpPr>
        <p:spPr bwMode="auto">
          <a:xfrm>
            <a:off x="6535738" y="2786063"/>
            <a:ext cx="193675" cy="18573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cxnSp>
        <p:nvCxnSpPr>
          <p:cNvPr id="17431" name="Straight Arrow Connector 37"/>
          <p:cNvCxnSpPr>
            <a:cxnSpLocks noChangeShapeType="1"/>
            <a:stCxn id="17430" idx="4"/>
            <a:endCxn id="17423" idx="0"/>
          </p:cNvCxnSpPr>
          <p:nvPr/>
        </p:nvCxnSpPr>
        <p:spPr bwMode="auto">
          <a:xfrm rot="5400000">
            <a:off x="6168232" y="3339306"/>
            <a:ext cx="831850" cy="96837"/>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7432" name="Oval 38"/>
          <p:cNvSpPr>
            <a:spLocks noChangeArrowheads="1"/>
          </p:cNvSpPr>
          <p:nvPr/>
        </p:nvSpPr>
        <p:spPr bwMode="auto">
          <a:xfrm>
            <a:off x="7297738" y="5616575"/>
            <a:ext cx="195262" cy="185738"/>
          </a:xfrm>
          <a:prstGeom prst="ellipse">
            <a:avLst/>
          </a:prstGeom>
          <a:solidFill>
            <a:srgbClr val="FF0000"/>
          </a:solidFill>
          <a:ln w="19050">
            <a:solidFill>
              <a:schemeClr val="tx1"/>
            </a:solidFill>
            <a:round/>
            <a:headEnd/>
            <a:tailEnd/>
          </a:ln>
        </p:spPr>
        <p:txBody>
          <a:bodyPr wrap="none" anchor="ctr"/>
          <a:lstStyle/>
          <a:p>
            <a:endParaRPr lang="en-US">
              <a:latin typeface="Calibri" charset="0"/>
              <a:cs typeface="Calibri" charset="0"/>
            </a:endParaRPr>
          </a:p>
        </p:txBody>
      </p:sp>
      <p:cxnSp>
        <p:nvCxnSpPr>
          <p:cNvPr id="17433" name="Straight Arrow Connector 39"/>
          <p:cNvCxnSpPr>
            <a:cxnSpLocks noChangeShapeType="1"/>
            <a:stCxn id="17434" idx="5"/>
            <a:endCxn id="17432" idx="0"/>
          </p:cNvCxnSpPr>
          <p:nvPr/>
        </p:nvCxnSpPr>
        <p:spPr bwMode="auto">
          <a:xfrm rot="16200000" flipH="1">
            <a:off x="6757195" y="4977606"/>
            <a:ext cx="925512" cy="3524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7434" name="Oval 40"/>
          <p:cNvSpPr>
            <a:spLocks noChangeArrowheads="1"/>
          </p:cNvSpPr>
          <p:nvPr/>
        </p:nvSpPr>
        <p:spPr bwMode="auto">
          <a:xfrm>
            <a:off x="6877050" y="4532313"/>
            <a:ext cx="195263" cy="18573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cxnSp>
        <p:nvCxnSpPr>
          <p:cNvPr id="17435" name="Straight Arrow Connector 41"/>
          <p:cNvCxnSpPr>
            <a:cxnSpLocks noChangeShapeType="1"/>
            <a:stCxn id="17423" idx="5"/>
            <a:endCxn id="17434" idx="1"/>
          </p:cNvCxnSpPr>
          <p:nvPr/>
        </p:nvCxnSpPr>
        <p:spPr bwMode="auto">
          <a:xfrm rot="16200000" flipH="1">
            <a:off x="6456363" y="4110037"/>
            <a:ext cx="596900" cy="3016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7436" name="Oval 42"/>
          <p:cNvSpPr>
            <a:spLocks noChangeArrowheads="1"/>
          </p:cNvSpPr>
          <p:nvPr/>
        </p:nvSpPr>
        <p:spPr bwMode="auto">
          <a:xfrm>
            <a:off x="3805238" y="5499100"/>
            <a:ext cx="195262" cy="1857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cxnSp>
        <p:nvCxnSpPr>
          <p:cNvPr id="17437" name="Straight Arrow Connector 43"/>
          <p:cNvCxnSpPr>
            <a:cxnSpLocks noChangeShapeType="1"/>
            <a:stCxn id="17426" idx="4"/>
            <a:endCxn id="17436" idx="0"/>
          </p:cNvCxnSpPr>
          <p:nvPr/>
        </p:nvCxnSpPr>
        <p:spPr bwMode="auto">
          <a:xfrm rot="5400000">
            <a:off x="3298825" y="4699001"/>
            <a:ext cx="1404937" cy="195262"/>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7438" name="Straight Arrow Connector 44"/>
          <p:cNvCxnSpPr>
            <a:cxnSpLocks noChangeShapeType="1"/>
            <a:stCxn id="17428" idx="5"/>
            <a:endCxn id="17423" idx="1"/>
          </p:cNvCxnSpPr>
          <p:nvPr/>
        </p:nvCxnSpPr>
        <p:spPr bwMode="auto">
          <a:xfrm rot="16200000" flipH="1">
            <a:off x="5476081" y="2840832"/>
            <a:ext cx="885825" cy="1093788"/>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7439" name="Straight Connector 45"/>
          <p:cNvCxnSpPr>
            <a:cxnSpLocks noChangeShapeType="1"/>
            <a:stCxn id="17428" idx="6"/>
            <a:endCxn id="17430" idx="2"/>
          </p:cNvCxnSpPr>
          <p:nvPr/>
        </p:nvCxnSpPr>
        <p:spPr bwMode="auto">
          <a:xfrm>
            <a:off x="5400675" y="2878138"/>
            <a:ext cx="1135063"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7440" name="Straight Arrow Connector 46"/>
          <p:cNvCxnSpPr>
            <a:cxnSpLocks noChangeShapeType="1"/>
            <a:stCxn id="17418" idx="3"/>
            <a:endCxn id="17414" idx="7"/>
          </p:cNvCxnSpPr>
          <p:nvPr/>
        </p:nvCxnSpPr>
        <p:spPr bwMode="auto">
          <a:xfrm rot="5400000">
            <a:off x="5169694" y="4496594"/>
            <a:ext cx="328613" cy="66357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7441" name="Straight Arrow Connector 47"/>
          <p:cNvCxnSpPr>
            <a:cxnSpLocks noChangeShapeType="1"/>
            <a:stCxn id="17434" idx="3"/>
            <a:endCxn id="17415" idx="6"/>
          </p:cNvCxnSpPr>
          <p:nvPr/>
        </p:nvCxnSpPr>
        <p:spPr bwMode="auto">
          <a:xfrm rot="5400000">
            <a:off x="6482557" y="4636294"/>
            <a:ext cx="368300" cy="477837"/>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7442" name="TextBox 48"/>
          <p:cNvSpPr txBox="1">
            <a:spLocks noChangeArrowheads="1"/>
          </p:cNvSpPr>
          <p:nvPr/>
        </p:nvSpPr>
        <p:spPr bwMode="auto">
          <a:xfrm>
            <a:off x="4375150" y="5791200"/>
            <a:ext cx="893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charset="0"/>
                <a:ea typeface="ＭＳ Ｐゴシック" charset="0"/>
              </a:defRPr>
            </a:lvl9pPr>
          </a:lstStyle>
          <a:p>
            <a:r>
              <a:rPr lang="en-US" sz="2000">
                <a:latin typeface="Calibri" charset="0"/>
                <a:cs typeface="Helvetica" charset="0"/>
              </a:rPr>
              <a:t>Source</a:t>
            </a:r>
          </a:p>
        </p:txBody>
      </p:sp>
      <p:sp>
        <p:nvSpPr>
          <p:cNvPr id="17443" name="TextBox 49"/>
          <p:cNvSpPr txBox="1">
            <a:spLocks noChangeArrowheads="1"/>
          </p:cNvSpPr>
          <p:nvPr/>
        </p:nvSpPr>
        <p:spPr bwMode="auto">
          <a:xfrm>
            <a:off x="7226300" y="5708650"/>
            <a:ext cx="1384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charset="0"/>
                <a:ea typeface="ＭＳ Ｐゴシック" charset="0"/>
              </a:defRPr>
            </a:lvl9pPr>
          </a:lstStyle>
          <a:p>
            <a:r>
              <a:rPr lang="en-US" sz="2000">
                <a:latin typeface="Calibri" charset="0"/>
                <a:cs typeface="Helvetica" charset="0"/>
              </a:rPr>
              <a:t>Destination</a:t>
            </a:r>
          </a:p>
        </p:txBody>
      </p:sp>
      <p:cxnSp>
        <p:nvCxnSpPr>
          <p:cNvPr id="17444" name="Straight Arrow Connector 50"/>
          <p:cNvCxnSpPr>
            <a:cxnSpLocks noChangeShapeType="1"/>
            <a:endCxn id="17426" idx="1"/>
          </p:cNvCxnSpPr>
          <p:nvPr/>
        </p:nvCxnSpPr>
        <p:spPr bwMode="auto">
          <a:xfrm rot="16200000" flipH="1">
            <a:off x="3640932" y="3547269"/>
            <a:ext cx="393700" cy="382587"/>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7445" name="Straight Arrow Connector 51"/>
          <p:cNvCxnSpPr>
            <a:cxnSpLocks noChangeShapeType="1"/>
            <a:endCxn id="17434" idx="7"/>
          </p:cNvCxnSpPr>
          <p:nvPr/>
        </p:nvCxnSpPr>
        <p:spPr bwMode="auto">
          <a:xfrm rot="10800000" flipV="1">
            <a:off x="7043738" y="3908425"/>
            <a:ext cx="871537" cy="65087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7446" name="Straight Arrow Connector 52"/>
          <p:cNvCxnSpPr>
            <a:cxnSpLocks noChangeShapeType="1"/>
            <a:endCxn id="17423" idx="7"/>
          </p:cNvCxnSpPr>
          <p:nvPr/>
        </p:nvCxnSpPr>
        <p:spPr bwMode="auto">
          <a:xfrm rot="10800000" flipV="1">
            <a:off x="6604000" y="3262313"/>
            <a:ext cx="1035050" cy="5683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7447" name="Straight Connector 53"/>
          <p:cNvCxnSpPr>
            <a:cxnSpLocks noChangeShapeType="1"/>
            <a:stCxn id="17430" idx="6"/>
          </p:cNvCxnSpPr>
          <p:nvPr/>
        </p:nvCxnSpPr>
        <p:spPr bwMode="auto">
          <a:xfrm flipV="1">
            <a:off x="6729413" y="2492375"/>
            <a:ext cx="568325" cy="38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7448" name="Straight Connector 54"/>
          <p:cNvCxnSpPr>
            <a:cxnSpLocks noChangeShapeType="1"/>
          </p:cNvCxnSpPr>
          <p:nvPr/>
        </p:nvCxnSpPr>
        <p:spPr bwMode="auto">
          <a:xfrm>
            <a:off x="4452938" y="2254250"/>
            <a:ext cx="752475" cy="6238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7449" name="Straight Arrow Connector 26"/>
          <p:cNvCxnSpPr>
            <a:cxnSpLocks noChangeShapeType="1"/>
            <a:stCxn id="17426" idx="5"/>
            <a:endCxn id="17416" idx="1"/>
          </p:cNvCxnSpPr>
          <p:nvPr/>
        </p:nvCxnSpPr>
        <p:spPr bwMode="auto">
          <a:xfrm rot="16200000" flipH="1">
            <a:off x="3617119" y="4617244"/>
            <a:ext cx="1603375" cy="503237"/>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7450" name="Straight Arrow Connector 25"/>
          <p:cNvCxnSpPr>
            <a:cxnSpLocks noChangeShapeType="1"/>
            <a:stCxn id="17415" idx="5"/>
            <a:endCxn id="17432" idx="2"/>
          </p:cNvCxnSpPr>
          <p:nvPr/>
        </p:nvCxnSpPr>
        <p:spPr bwMode="auto">
          <a:xfrm rot="16200000" flipH="1">
            <a:off x="6556376" y="4968875"/>
            <a:ext cx="584200" cy="89852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17451" name="Straight Arrow Connector 29"/>
          <p:cNvCxnSpPr>
            <a:cxnSpLocks noChangeShapeType="1"/>
          </p:cNvCxnSpPr>
          <p:nvPr/>
        </p:nvCxnSpPr>
        <p:spPr bwMode="auto">
          <a:xfrm flipH="1">
            <a:off x="4203700" y="3862388"/>
            <a:ext cx="885825" cy="112712"/>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grpSp>
        <p:nvGrpSpPr>
          <p:cNvPr id="2" name="Group 69"/>
          <p:cNvGrpSpPr>
            <a:grpSpLocks/>
          </p:cNvGrpSpPr>
          <p:nvPr/>
        </p:nvGrpSpPr>
        <p:grpSpPr bwMode="auto">
          <a:xfrm>
            <a:off x="4051300" y="2978150"/>
            <a:ext cx="2514600" cy="2736850"/>
            <a:chOff x="3962400" y="2583793"/>
            <a:chExt cx="2514600" cy="2737507"/>
          </a:xfrm>
        </p:grpSpPr>
        <p:sp>
          <p:nvSpPr>
            <p:cNvPr id="58" name="Freeform 57"/>
            <p:cNvSpPr/>
            <p:nvPr/>
          </p:nvSpPr>
          <p:spPr bwMode="auto">
            <a:xfrm>
              <a:off x="4689475" y="2596496"/>
              <a:ext cx="1787525" cy="2724804"/>
            </a:xfrm>
            <a:custGeom>
              <a:avLst/>
              <a:gdLst>
                <a:gd name="connsiteX0" fmla="*/ 1786758 w 1786758"/>
                <a:gd name="connsiteY0" fmla="*/ 0 h 2723931"/>
                <a:gd name="connsiteX1" fmla="*/ 1629103 w 1786758"/>
                <a:gd name="connsiteY1" fmla="*/ 893379 h 2723931"/>
                <a:gd name="connsiteX2" fmla="*/ 858344 w 1786758"/>
                <a:gd name="connsiteY2" fmla="*/ 1559034 h 2723931"/>
                <a:gd name="connsiteX3" fmla="*/ 280275 w 1786758"/>
                <a:gd name="connsiteY3" fmla="*/ 1874345 h 2723931"/>
                <a:gd name="connsiteX4" fmla="*/ 0 w 1786758"/>
                <a:gd name="connsiteY4" fmla="*/ 2723931 h 2723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6758" h="2723931">
                  <a:moveTo>
                    <a:pt x="1786758" y="0"/>
                  </a:moveTo>
                  <a:cubicBezTo>
                    <a:pt x="1785298" y="316770"/>
                    <a:pt x="1783839" y="633540"/>
                    <a:pt x="1629103" y="893379"/>
                  </a:cubicBezTo>
                  <a:cubicBezTo>
                    <a:pt x="1474367" y="1153218"/>
                    <a:pt x="1083149" y="1395540"/>
                    <a:pt x="858344" y="1559034"/>
                  </a:cubicBezTo>
                  <a:cubicBezTo>
                    <a:pt x="633539" y="1722528"/>
                    <a:pt x="423332" y="1680196"/>
                    <a:pt x="280275" y="1874345"/>
                  </a:cubicBezTo>
                  <a:cubicBezTo>
                    <a:pt x="137218" y="2068494"/>
                    <a:pt x="0" y="2723931"/>
                    <a:pt x="0" y="2723931"/>
                  </a:cubicBezTo>
                </a:path>
              </a:pathLst>
            </a:custGeom>
            <a:ln w="38100" cap="flat" cmpd="sng" algn="ctr">
              <a:solidFill>
                <a:srgbClr val="0000FF"/>
              </a:solidFill>
              <a:prstDash val="solid"/>
              <a:round/>
              <a:headEnd type="none" w="med" len="med"/>
              <a:tailEnd type="stealth" w="lg" len="lg"/>
            </a:ln>
            <a:effectLst/>
          </p:spPr>
          <p:style>
            <a:lnRef idx="2">
              <a:schemeClr val="accent1"/>
            </a:lnRef>
            <a:fillRef idx="0">
              <a:schemeClr val="accent1"/>
            </a:fillRef>
            <a:effectRef idx="1">
              <a:schemeClr val="accent1"/>
            </a:effectRef>
            <a:fontRef idx="minor">
              <a:schemeClr val="tx1"/>
            </a:fontRef>
          </p:style>
          <p:txBody>
            <a:bodyPr anchor="ctr"/>
            <a:lstStyle/>
            <a:p>
              <a:pPr>
                <a:defRPr/>
              </a:pPr>
              <a:endParaRPr lang="en-US">
                <a:latin typeface="Calibri" charset="0"/>
                <a:ea typeface="ＭＳ Ｐゴシック" charset="0"/>
                <a:cs typeface="Calibri" charset="0"/>
              </a:endParaRPr>
            </a:p>
          </p:txBody>
        </p:sp>
        <p:sp>
          <p:nvSpPr>
            <p:cNvPr id="17477" name="Freeform 67"/>
            <p:cNvSpPr>
              <a:spLocks noChangeArrowheads="1"/>
            </p:cNvSpPr>
            <p:nvPr/>
          </p:nvSpPr>
          <p:spPr bwMode="auto">
            <a:xfrm>
              <a:off x="3962400" y="2583793"/>
              <a:ext cx="1021255" cy="2653862"/>
            </a:xfrm>
            <a:custGeom>
              <a:avLst/>
              <a:gdLst>
                <a:gd name="T0" fmla="*/ 13997 w 1197011"/>
                <a:gd name="T1" fmla="*/ 2653862 h 2653862"/>
                <a:gd name="T2" fmla="*/ 1433 w 1197011"/>
                <a:gd name="T3" fmla="*/ 1077310 h 2653862"/>
                <a:gd name="T4" fmla="*/ 22595 w 1197011"/>
                <a:gd name="T5" fmla="*/ 0 h 2653862"/>
                <a:gd name="T6" fmla="*/ 0 60000 65536"/>
                <a:gd name="T7" fmla="*/ 0 60000 65536"/>
                <a:gd name="T8" fmla="*/ 0 60000 65536"/>
                <a:gd name="T9" fmla="*/ 0 w 1197011"/>
                <a:gd name="T10" fmla="*/ 0 h 2653862"/>
                <a:gd name="T11" fmla="*/ 1197011 w 1197011"/>
                <a:gd name="T12" fmla="*/ 2653862 h 2653862"/>
              </a:gdLst>
              <a:ahLst/>
              <a:cxnLst>
                <a:cxn ang="T6">
                  <a:pos x="T0" y="T1"/>
                </a:cxn>
                <a:cxn ang="T7">
                  <a:pos x="T2" y="T3"/>
                </a:cxn>
                <a:cxn ang="T8">
                  <a:pos x="T4" y="T5"/>
                </a:cxn>
              </a:cxnLst>
              <a:rect l="T9" t="T10" r="T11" b="T12"/>
              <a:pathLst>
                <a:path w="1197011" h="2653862">
                  <a:moveTo>
                    <a:pt x="741563" y="2653862"/>
                  </a:moveTo>
                  <a:cubicBezTo>
                    <a:pt x="370781" y="2086741"/>
                    <a:pt x="0" y="1519620"/>
                    <a:pt x="75908" y="1077310"/>
                  </a:cubicBezTo>
                  <a:cubicBezTo>
                    <a:pt x="151816" y="635000"/>
                    <a:pt x="1197011" y="0"/>
                    <a:pt x="1197011" y="0"/>
                  </a:cubicBezTo>
                </a:path>
              </a:pathLst>
            </a:custGeom>
            <a:noFill/>
            <a:ln w="38100">
              <a:solidFill>
                <a:srgbClr val="0000FF"/>
              </a:solidFill>
              <a:round/>
              <a:headEnd type="stealth" w="lg" len="lg"/>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78" name="Freeform 68"/>
            <p:cNvSpPr>
              <a:spLocks noChangeArrowheads="1"/>
            </p:cNvSpPr>
            <p:nvPr/>
          </p:nvSpPr>
          <p:spPr bwMode="auto">
            <a:xfrm>
              <a:off x="4606158" y="2679262"/>
              <a:ext cx="499242" cy="2578538"/>
            </a:xfrm>
            <a:custGeom>
              <a:avLst/>
              <a:gdLst>
                <a:gd name="T0" fmla="*/ 0 w 499242"/>
                <a:gd name="T1" fmla="*/ 11126705 h 2426138"/>
                <a:gd name="T2" fmla="*/ 113863 w 499242"/>
                <a:gd name="T3" fmla="*/ 8716579 h 2426138"/>
                <a:gd name="T4" fmla="*/ 324069 w 499242"/>
                <a:gd name="T5" fmla="*/ 2972474 h 2426138"/>
                <a:gd name="T6" fmla="*/ 499242 w 499242"/>
                <a:gd name="T7" fmla="*/ 0 h 2426138"/>
                <a:gd name="T8" fmla="*/ 0 60000 65536"/>
                <a:gd name="T9" fmla="*/ 0 60000 65536"/>
                <a:gd name="T10" fmla="*/ 0 60000 65536"/>
                <a:gd name="T11" fmla="*/ 0 60000 65536"/>
                <a:gd name="T12" fmla="*/ 0 w 499242"/>
                <a:gd name="T13" fmla="*/ 0 h 2426138"/>
                <a:gd name="T14" fmla="*/ 499242 w 499242"/>
                <a:gd name="T15" fmla="*/ 2426138 h 2426138"/>
              </a:gdLst>
              <a:ahLst/>
              <a:cxnLst>
                <a:cxn ang="T8">
                  <a:pos x="T0" y="T1"/>
                </a:cxn>
                <a:cxn ang="T9">
                  <a:pos x="T2" y="T3"/>
                </a:cxn>
                <a:cxn ang="T10">
                  <a:pos x="T4" y="T5"/>
                </a:cxn>
                <a:cxn ang="T11">
                  <a:pos x="T6" y="T7"/>
                </a:cxn>
              </a:cxnLst>
              <a:rect l="T12" t="T13" r="T14" b="T15"/>
              <a:pathLst>
                <a:path w="499242" h="2426138">
                  <a:moveTo>
                    <a:pt x="0" y="2426138"/>
                  </a:moveTo>
                  <a:cubicBezTo>
                    <a:pt x="29925" y="2311545"/>
                    <a:pt x="59851" y="2196953"/>
                    <a:pt x="113863" y="1900620"/>
                  </a:cubicBezTo>
                  <a:cubicBezTo>
                    <a:pt x="167875" y="1604287"/>
                    <a:pt x="259839" y="964908"/>
                    <a:pt x="324069" y="648138"/>
                  </a:cubicBezTo>
                  <a:cubicBezTo>
                    <a:pt x="388299" y="331368"/>
                    <a:pt x="499242" y="0"/>
                    <a:pt x="499242" y="0"/>
                  </a:cubicBezTo>
                </a:path>
              </a:pathLst>
            </a:custGeom>
            <a:solidFill>
              <a:srgbClr val="FFFFFF"/>
            </a:solidFill>
            <a:ln w="38100">
              <a:solidFill>
                <a:srgbClr val="0000FF"/>
              </a:solidFill>
              <a:round/>
              <a:headEnd type="stealth" w="lg" len="lg"/>
              <a:tailEnd/>
            </a:ln>
          </p:spPr>
          <p:txBody>
            <a:bodyPr wrap="none" anchor="ctr"/>
            <a:lstStyle/>
            <a:p>
              <a:endParaRPr lang="en-US"/>
            </a:p>
          </p:txBody>
        </p:sp>
      </p:grpSp>
      <p:grpSp>
        <p:nvGrpSpPr>
          <p:cNvPr id="3" name="Group 71"/>
          <p:cNvGrpSpPr>
            <a:grpSpLocks/>
          </p:cNvGrpSpPr>
          <p:nvPr/>
        </p:nvGrpSpPr>
        <p:grpSpPr bwMode="auto">
          <a:xfrm>
            <a:off x="5260975" y="2984500"/>
            <a:ext cx="2154238" cy="2643188"/>
            <a:chOff x="5171966" y="2590800"/>
            <a:chExt cx="2154347" cy="2643188"/>
          </a:xfrm>
        </p:grpSpPr>
        <p:sp>
          <p:nvSpPr>
            <p:cNvPr id="60" name="Freeform 59"/>
            <p:cNvSpPr/>
            <p:nvPr/>
          </p:nvSpPr>
          <p:spPr bwMode="auto">
            <a:xfrm>
              <a:off x="5398990" y="2703513"/>
              <a:ext cx="1795553" cy="2530475"/>
            </a:xfrm>
            <a:custGeom>
              <a:avLst/>
              <a:gdLst>
                <a:gd name="connsiteX0" fmla="*/ 0 w 1795517"/>
                <a:gd name="connsiteY0" fmla="*/ 0 h 2531242"/>
                <a:gd name="connsiteX1" fmla="*/ 1033517 w 1795517"/>
                <a:gd name="connsiteY1" fmla="*/ 972207 h 2531242"/>
                <a:gd name="connsiteX2" fmla="*/ 1795517 w 1795517"/>
                <a:gd name="connsiteY2" fmla="*/ 2531242 h 2531242"/>
              </a:gdLst>
              <a:ahLst/>
              <a:cxnLst>
                <a:cxn ang="0">
                  <a:pos x="connsiteX0" y="connsiteY0"/>
                </a:cxn>
                <a:cxn ang="0">
                  <a:pos x="connsiteX1" y="connsiteY1"/>
                </a:cxn>
                <a:cxn ang="0">
                  <a:pos x="connsiteX2" y="connsiteY2"/>
                </a:cxn>
              </a:cxnLst>
              <a:rect l="l" t="t" r="r" b="b"/>
              <a:pathLst>
                <a:path w="1795517" h="2531242">
                  <a:moveTo>
                    <a:pt x="0" y="0"/>
                  </a:moveTo>
                  <a:cubicBezTo>
                    <a:pt x="367132" y="275166"/>
                    <a:pt x="734264" y="550333"/>
                    <a:pt x="1033517" y="972207"/>
                  </a:cubicBezTo>
                  <a:cubicBezTo>
                    <a:pt x="1332770" y="1394081"/>
                    <a:pt x="1795517" y="2531242"/>
                    <a:pt x="1795517" y="2531242"/>
                  </a:cubicBezTo>
                </a:path>
              </a:pathLst>
            </a:custGeom>
            <a:ln w="38100" cap="flat" cmpd="sng" algn="ctr">
              <a:solidFill>
                <a:srgbClr val="FF0000"/>
              </a:solidFill>
              <a:prstDash val="solid"/>
              <a:round/>
              <a:headEnd type="none" w="med" len="med"/>
              <a:tailEnd type="stealth" w="lg" len="lg"/>
            </a:ln>
            <a:effectLst/>
          </p:spPr>
          <p:style>
            <a:lnRef idx="2">
              <a:schemeClr val="accent1"/>
            </a:lnRef>
            <a:fillRef idx="0">
              <a:schemeClr val="accent1"/>
            </a:fillRef>
            <a:effectRef idx="1">
              <a:schemeClr val="accent1"/>
            </a:effectRef>
            <a:fontRef idx="minor">
              <a:schemeClr val="tx1"/>
            </a:fontRef>
          </p:style>
          <p:txBody>
            <a:bodyPr anchor="ctr"/>
            <a:lstStyle/>
            <a:p>
              <a:pPr>
                <a:defRPr/>
              </a:pPr>
              <a:endParaRPr lang="en-US">
                <a:latin typeface="Calibri" charset="0"/>
                <a:ea typeface="ＭＳ Ｐゴシック" charset="0"/>
                <a:cs typeface="Calibri" charset="0"/>
              </a:endParaRPr>
            </a:p>
          </p:txBody>
        </p:sp>
        <p:sp>
          <p:nvSpPr>
            <p:cNvPr id="61" name="Freeform 60"/>
            <p:cNvSpPr/>
            <p:nvPr/>
          </p:nvSpPr>
          <p:spPr bwMode="auto">
            <a:xfrm>
              <a:off x="6462669" y="2641600"/>
              <a:ext cx="863644" cy="2547938"/>
            </a:xfrm>
            <a:custGeom>
              <a:avLst/>
              <a:gdLst>
                <a:gd name="connsiteX0" fmla="*/ 198528 w 864183"/>
                <a:gd name="connsiteY0" fmla="*/ 0 h 2548759"/>
                <a:gd name="connsiteX1" fmla="*/ 110942 w 864183"/>
                <a:gd name="connsiteY1" fmla="*/ 814552 h 2548759"/>
                <a:gd name="connsiteX2" fmla="*/ 864183 w 864183"/>
                <a:gd name="connsiteY2" fmla="*/ 2548759 h 2548759"/>
              </a:gdLst>
              <a:ahLst/>
              <a:cxnLst>
                <a:cxn ang="0">
                  <a:pos x="connsiteX0" y="connsiteY0"/>
                </a:cxn>
                <a:cxn ang="0">
                  <a:pos x="connsiteX1" y="connsiteY1"/>
                </a:cxn>
                <a:cxn ang="0">
                  <a:pos x="connsiteX2" y="connsiteY2"/>
                </a:cxn>
              </a:cxnLst>
              <a:rect l="l" t="t" r="r" b="b"/>
              <a:pathLst>
                <a:path w="864183" h="2548759">
                  <a:moveTo>
                    <a:pt x="198528" y="0"/>
                  </a:moveTo>
                  <a:cubicBezTo>
                    <a:pt x="99264" y="194879"/>
                    <a:pt x="0" y="389759"/>
                    <a:pt x="110942" y="814552"/>
                  </a:cubicBezTo>
                  <a:cubicBezTo>
                    <a:pt x="221885" y="1239345"/>
                    <a:pt x="864183" y="2548759"/>
                    <a:pt x="864183" y="2548759"/>
                  </a:cubicBezTo>
                </a:path>
              </a:pathLst>
            </a:custGeom>
            <a:ln w="38100" cap="flat" cmpd="sng" algn="ctr">
              <a:solidFill>
                <a:srgbClr val="FF0000"/>
              </a:solidFill>
              <a:prstDash val="solid"/>
              <a:round/>
              <a:headEnd type="none" w="med" len="med"/>
              <a:tailEnd type="stealth" w="lg" len="lg"/>
            </a:ln>
            <a:effectLst/>
          </p:spPr>
          <p:style>
            <a:lnRef idx="2">
              <a:schemeClr val="accent1"/>
            </a:lnRef>
            <a:fillRef idx="0">
              <a:schemeClr val="accent1"/>
            </a:fillRef>
            <a:effectRef idx="1">
              <a:schemeClr val="accent1"/>
            </a:effectRef>
            <a:fontRef idx="minor">
              <a:schemeClr val="tx1"/>
            </a:fontRef>
          </p:style>
          <p:txBody>
            <a:bodyPr anchor="ctr"/>
            <a:lstStyle/>
            <a:p>
              <a:pPr>
                <a:defRPr/>
              </a:pPr>
              <a:endParaRPr lang="en-US">
                <a:latin typeface="Calibri" charset="0"/>
                <a:ea typeface="ＭＳ Ｐゴシック" charset="0"/>
                <a:cs typeface="Calibri" charset="0"/>
              </a:endParaRPr>
            </a:p>
          </p:txBody>
        </p:sp>
        <p:sp>
          <p:nvSpPr>
            <p:cNvPr id="17475" name="Freeform 70"/>
            <p:cNvSpPr>
              <a:spLocks noChangeArrowheads="1"/>
            </p:cNvSpPr>
            <p:nvPr/>
          </p:nvSpPr>
          <p:spPr bwMode="auto">
            <a:xfrm>
              <a:off x="5171966" y="2590800"/>
              <a:ext cx="1905000" cy="2592552"/>
            </a:xfrm>
            <a:custGeom>
              <a:avLst/>
              <a:gdLst>
                <a:gd name="T0" fmla="*/ 1905000 w 1905000"/>
                <a:gd name="T1" fmla="*/ 2592552 h 2592552"/>
                <a:gd name="T2" fmla="*/ 976586 w 1905000"/>
                <a:gd name="T3" fmla="*/ 2032000 h 2592552"/>
                <a:gd name="T4" fmla="*/ 223344 w 1905000"/>
                <a:gd name="T5" fmla="*/ 1278759 h 2592552"/>
                <a:gd name="T6" fmla="*/ 21896 w 1905000"/>
                <a:gd name="T7" fmla="*/ 569310 h 2592552"/>
                <a:gd name="T8" fmla="*/ 91965 w 1905000"/>
                <a:gd name="T9" fmla="*/ 0 h 2592552"/>
                <a:gd name="T10" fmla="*/ 0 60000 65536"/>
                <a:gd name="T11" fmla="*/ 0 60000 65536"/>
                <a:gd name="T12" fmla="*/ 0 60000 65536"/>
                <a:gd name="T13" fmla="*/ 0 60000 65536"/>
                <a:gd name="T14" fmla="*/ 0 60000 65536"/>
                <a:gd name="T15" fmla="*/ 0 w 1905000"/>
                <a:gd name="T16" fmla="*/ 0 h 2592552"/>
                <a:gd name="T17" fmla="*/ 1905000 w 1905000"/>
                <a:gd name="T18" fmla="*/ 2592552 h 2592552"/>
              </a:gdLst>
              <a:ahLst/>
              <a:cxnLst>
                <a:cxn ang="T10">
                  <a:pos x="T0" y="T1"/>
                </a:cxn>
                <a:cxn ang="T11">
                  <a:pos x="T2" y="T3"/>
                </a:cxn>
                <a:cxn ang="T12">
                  <a:pos x="T4" y="T5"/>
                </a:cxn>
                <a:cxn ang="T13">
                  <a:pos x="T6" y="T7"/>
                </a:cxn>
                <a:cxn ang="T14">
                  <a:pos x="T8" y="T9"/>
                </a:cxn>
              </a:cxnLst>
              <a:rect l="T15" t="T16" r="T17" b="T18"/>
              <a:pathLst>
                <a:path w="1905000" h="2592552">
                  <a:moveTo>
                    <a:pt x="1905000" y="2592552"/>
                  </a:moveTo>
                  <a:cubicBezTo>
                    <a:pt x="1580931" y="2421759"/>
                    <a:pt x="1256862" y="2250966"/>
                    <a:pt x="976586" y="2032000"/>
                  </a:cubicBezTo>
                  <a:cubicBezTo>
                    <a:pt x="696310" y="1813035"/>
                    <a:pt x="382459" y="1522541"/>
                    <a:pt x="223344" y="1278759"/>
                  </a:cubicBezTo>
                  <a:cubicBezTo>
                    <a:pt x="64229" y="1034977"/>
                    <a:pt x="43792" y="782436"/>
                    <a:pt x="21896" y="569310"/>
                  </a:cubicBezTo>
                  <a:cubicBezTo>
                    <a:pt x="0" y="356184"/>
                    <a:pt x="91965" y="0"/>
                    <a:pt x="91965" y="0"/>
                  </a:cubicBezTo>
                </a:path>
              </a:pathLst>
            </a:custGeom>
            <a:noFill/>
            <a:ln w="38100">
              <a:solidFill>
                <a:srgbClr val="FF0000"/>
              </a:solidFill>
              <a:round/>
              <a:headEnd type="stealth" w="lg" len="lg"/>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73" name="Freeform 72"/>
          <p:cNvSpPr>
            <a:spLocks noChangeArrowheads="1"/>
          </p:cNvSpPr>
          <p:nvPr/>
        </p:nvSpPr>
        <p:spPr bwMode="auto">
          <a:xfrm>
            <a:off x="4878388" y="4762500"/>
            <a:ext cx="2366962" cy="1041400"/>
          </a:xfrm>
          <a:custGeom>
            <a:avLst/>
            <a:gdLst>
              <a:gd name="T0" fmla="*/ 19098 w 2366288"/>
              <a:gd name="T1" fmla="*/ 930640 h 1040816"/>
              <a:gd name="T2" fmla="*/ 142567 w 2366288"/>
              <a:gd name="T3" fmla="*/ 406878 h 1040816"/>
              <a:gd name="T4" fmla="*/ 874522 w 2366288"/>
              <a:gd name="T5" fmla="*/ 25152 h 1040816"/>
              <a:gd name="T6" fmla="*/ 1483011 w 2366288"/>
              <a:gd name="T7" fmla="*/ 557792 h 1040816"/>
              <a:gd name="T8" fmla="*/ 2382516 w 2366288"/>
              <a:gd name="T9" fmla="*/ 1054924 h 1040816"/>
              <a:gd name="T10" fmla="*/ 0 60000 65536"/>
              <a:gd name="T11" fmla="*/ 0 60000 65536"/>
              <a:gd name="T12" fmla="*/ 0 60000 65536"/>
              <a:gd name="T13" fmla="*/ 0 60000 65536"/>
              <a:gd name="T14" fmla="*/ 0 60000 65536"/>
              <a:gd name="T15" fmla="*/ 0 w 2366288"/>
              <a:gd name="T16" fmla="*/ 0 h 1040816"/>
              <a:gd name="T17" fmla="*/ 2366288 w 2366288"/>
              <a:gd name="T18" fmla="*/ 1040816 h 1040816"/>
            </a:gdLst>
            <a:ahLst/>
            <a:cxnLst>
              <a:cxn ang="T10">
                <a:pos x="T0" y="T1"/>
              </a:cxn>
              <a:cxn ang="T11">
                <a:pos x="T2" y="T3"/>
              </a:cxn>
              <a:cxn ang="T12">
                <a:pos x="T4" y="T5"/>
              </a:cxn>
              <a:cxn ang="T13">
                <a:pos x="T6" y="T7"/>
              </a:cxn>
              <a:cxn ang="T14">
                <a:pos x="T8" y="T9"/>
              </a:cxn>
            </a:cxnLst>
            <a:rect l="T15" t="T16" r="T17" b="T18"/>
            <a:pathLst>
              <a:path w="2366288" h="1040816">
                <a:moveTo>
                  <a:pt x="18978" y="918195"/>
                </a:moveTo>
                <a:cubicBezTo>
                  <a:pt x="9489" y="734264"/>
                  <a:pt x="0" y="550334"/>
                  <a:pt x="141598" y="401437"/>
                </a:cubicBezTo>
                <a:cubicBezTo>
                  <a:pt x="283196" y="252541"/>
                  <a:pt x="646679" y="0"/>
                  <a:pt x="868564" y="24816"/>
                </a:cubicBezTo>
                <a:cubicBezTo>
                  <a:pt x="1090449" y="49632"/>
                  <a:pt x="1223288" y="381000"/>
                  <a:pt x="1472909" y="550333"/>
                </a:cubicBezTo>
                <a:cubicBezTo>
                  <a:pt x="1722530" y="719666"/>
                  <a:pt x="2366288" y="1040816"/>
                  <a:pt x="2366288" y="1040816"/>
                </a:cubicBezTo>
              </a:path>
            </a:pathLst>
          </a:custGeom>
          <a:noFill/>
          <a:ln w="88900">
            <a:solidFill>
              <a:srgbClr val="008000"/>
            </a:solidFill>
            <a:prstDash val="sysDash"/>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 name="Group 64"/>
          <p:cNvGrpSpPr>
            <a:grpSpLocks/>
          </p:cNvGrpSpPr>
          <p:nvPr/>
        </p:nvGrpSpPr>
        <p:grpSpPr bwMode="auto">
          <a:xfrm>
            <a:off x="4508500" y="2755898"/>
            <a:ext cx="600075" cy="376925"/>
            <a:chOff x="6109319" y="3506104"/>
            <a:chExt cx="599089" cy="375626"/>
          </a:xfrm>
          <a:solidFill>
            <a:srgbClr val="E6C1CF"/>
          </a:solidFill>
        </p:grpSpPr>
        <p:pic>
          <p:nvPicPr>
            <p:cNvPr id="25669" name="Picture 63"/>
            <p:cNvPicPr>
              <a:picLocks noChangeAspect="1"/>
            </p:cNvPicPr>
            <p:nvPr/>
          </p:nvPicPr>
          <p:blipFill>
            <a:blip r:embed="rId3"/>
            <a:srcRect/>
            <a:stretch>
              <a:fillRect/>
            </a:stretch>
          </p:blipFill>
          <p:spPr bwMode="auto">
            <a:xfrm>
              <a:off x="6134096" y="3506104"/>
              <a:ext cx="533178" cy="338554"/>
            </a:xfrm>
            <a:prstGeom prst="rect">
              <a:avLst/>
            </a:prstGeom>
            <a:grpFill/>
            <a:ln w="9525">
              <a:solidFill>
                <a:srgbClr val="292929"/>
              </a:solidFill>
              <a:miter lim="800000"/>
              <a:headEnd/>
              <a:tailEnd/>
            </a:ln>
          </p:spPr>
        </p:pic>
        <p:sp>
          <p:nvSpPr>
            <p:cNvPr id="25670" name="TextBox 61"/>
            <p:cNvSpPr txBox="1">
              <a:spLocks noChangeArrowheads="1"/>
            </p:cNvSpPr>
            <p:nvPr/>
          </p:nvSpPr>
          <p:spPr bwMode="auto">
            <a:xfrm>
              <a:off x="6109319" y="3513671"/>
              <a:ext cx="599089" cy="368059"/>
            </a:xfrm>
            <a:prstGeom prst="rect">
              <a:avLst/>
            </a:prstGeom>
            <a:grpFill/>
            <a:ln w="9525">
              <a:solidFill>
                <a:srgbClr val="292929"/>
              </a:solidFill>
              <a:miter lim="800000"/>
              <a:headEnd/>
              <a:tailEnd/>
            </a:ln>
          </p:spPr>
          <p:txBody>
            <a:bodyPr>
              <a:spAutoFit/>
            </a:bodyPr>
            <a:lstStyle/>
            <a:p>
              <a:pPr>
                <a:defRPr/>
              </a:pPr>
              <a:r>
                <a:rPr lang="en-US" sz="1800" b="1" dirty="0">
                  <a:latin typeface="Calibri" charset="0"/>
                  <a:ea typeface="Helvetica" charset="0"/>
                  <a:cs typeface="Helvetica" charset="0"/>
                </a:rPr>
                <a:t>PCB</a:t>
              </a:r>
            </a:p>
          </p:txBody>
        </p:sp>
      </p:grpSp>
      <p:grpSp>
        <p:nvGrpSpPr>
          <p:cNvPr id="5" name="Group 64"/>
          <p:cNvGrpSpPr>
            <a:grpSpLocks/>
          </p:cNvGrpSpPr>
          <p:nvPr/>
        </p:nvGrpSpPr>
        <p:grpSpPr bwMode="auto">
          <a:xfrm>
            <a:off x="4975225" y="2832098"/>
            <a:ext cx="600075" cy="376925"/>
            <a:chOff x="6109319" y="3506104"/>
            <a:chExt cx="599089" cy="375626"/>
          </a:xfrm>
          <a:solidFill>
            <a:srgbClr val="E6C1CF"/>
          </a:solidFill>
        </p:grpSpPr>
        <p:pic>
          <p:nvPicPr>
            <p:cNvPr id="25667" name="Picture 63"/>
            <p:cNvPicPr>
              <a:picLocks noChangeAspect="1"/>
            </p:cNvPicPr>
            <p:nvPr/>
          </p:nvPicPr>
          <p:blipFill>
            <a:blip r:embed="rId3"/>
            <a:srcRect/>
            <a:stretch>
              <a:fillRect/>
            </a:stretch>
          </p:blipFill>
          <p:spPr bwMode="auto">
            <a:xfrm>
              <a:off x="6134096" y="3506104"/>
              <a:ext cx="533178" cy="338554"/>
            </a:xfrm>
            <a:prstGeom prst="rect">
              <a:avLst/>
            </a:prstGeom>
            <a:grpFill/>
            <a:ln w="9525">
              <a:solidFill>
                <a:srgbClr val="292929"/>
              </a:solidFill>
              <a:miter lim="800000"/>
              <a:headEnd/>
              <a:tailEnd/>
            </a:ln>
          </p:spPr>
        </p:pic>
        <p:sp>
          <p:nvSpPr>
            <p:cNvPr id="25668" name="TextBox 61"/>
            <p:cNvSpPr txBox="1">
              <a:spLocks noChangeArrowheads="1"/>
            </p:cNvSpPr>
            <p:nvPr/>
          </p:nvSpPr>
          <p:spPr bwMode="auto">
            <a:xfrm>
              <a:off x="6109319" y="3513671"/>
              <a:ext cx="599089" cy="368059"/>
            </a:xfrm>
            <a:prstGeom prst="rect">
              <a:avLst/>
            </a:prstGeom>
            <a:grpFill/>
            <a:ln w="9525">
              <a:solidFill>
                <a:srgbClr val="292929"/>
              </a:solidFill>
              <a:miter lim="800000"/>
              <a:headEnd/>
              <a:tailEnd/>
            </a:ln>
          </p:spPr>
          <p:txBody>
            <a:bodyPr>
              <a:spAutoFit/>
            </a:bodyPr>
            <a:lstStyle/>
            <a:p>
              <a:pPr>
                <a:defRPr/>
              </a:pPr>
              <a:r>
                <a:rPr lang="en-US" sz="1800" b="1" dirty="0">
                  <a:latin typeface="Calibri" charset="0"/>
                  <a:ea typeface="Helvetica" charset="0"/>
                  <a:cs typeface="Helvetica" charset="0"/>
                </a:rPr>
                <a:t>PCB</a:t>
              </a:r>
              <a:endParaRPr lang="en-US" sz="1800" b="1" baseline="-25000" dirty="0">
                <a:latin typeface="Calibri" charset="0"/>
                <a:ea typeface="Helvetica" charset="0"/>
                <a:cs typeface="Helvetica" charset="0"/>
              </a:endParaRPr>
            </a:p>
          </p:txBody>
        </p:sp>
      </p:grpSp>
      <p:grpSp>
        <p:nvGrpSpPr>
          <p:cNvPr id="6" name="Group 64"/>
          <p:cNvGrpSpPr>
            <a:grpSpLocks/>
          </p:cNvGrpSpPr>
          <p:nvPr/>
        </p:nvGrpSpPr>
        <p:grpSpPr bwMode="auto">
          <a:xfrm>
            <a:off x="6184900" y="2832100"/>
            <a:ext cx="600075" cy="376238"/>
            <a:chOff x="6109319" y="3506104"/>
            <a:chExt cx="599089" cy="375626"/>
          </a:xfrm>
        </p:grpSpPr>
        <p:pic>
          <p:nvPicPr>
            <p:cNvPr id="17471" name="Picture 6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34096" y="3506104"/>
              <a:ext cx="533178" cy="338554"/>
            </a:xfrm>
            <a:prstGeom prst="rect">
              <a:avLst/>
            </a:prstGeom>
            <a:noFill/>
            <a:ln w="9525">
              <a:solidFill>
                <a:srgbClr val="292929"/>
              </a:solidFill>
              <a:miter lim="800000"/>
              <a:headEnd/>
              <a:tailEnd/>
            </a:ln>
            <a:extLst>
              <a:ext uri="{909E8E84-426E-40dd-AFC4-6F175D3DCCD1}">
                <a14:hiddenFill xmlns:a14="http://schemas.microsoft.com/office/drawing/2010/main">
                  <a:solidFill>
                    <a:srgbClr val="FFFFFF"/>
                  </a:solidFill>
                </a14:hiddenFill>
              </a:ext>
            </a:extLst>
          </p:spPr>
        </p:pic>
        <p:sp>
          <p:nvSpPr>
            <p:cNvPr id="17472" name="TextBox 61"/>
            <p:cNvSpPr txBox="1">
              <a:spLocks noChangeArrowheads="1"/>
            </p:cNvSpPr>
            <p:nvPr/>
          </p:nvSpPr>
          <p:spPr bwMode="auto">
            <a:xfrm>
              <a:off x="6109319" y="3513671"/>
              <a:ext cx="599089" cy="368059"/>
            </a:xfrm>
            <a:prstGeom prst="rect">
              <a:avLst/>
            </a:prstGeom>
            <a:solidFill>
              <a:srgbClr val="E6C1CF"/>
            </a:solidFill>
            <a:ln w="9525">
              <a:solidFill>
                <a:srgbClr val="292929"/>
              </a:solidFill>
              <a:miter lim="800000"/>
              <a:headEnd/>
              <a:tailEnd/>
            </a:ln>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charset="0"/>
                  <a:ea typeface="ＭＳ Ｐゴシック" charset="0"/>
                </a:defRPr>
              </a:lvl9pPr>
            </a:lstStyle>
            <a:p>
              <a:r>
                <a:rPr lang="en-US" sz="1800" b="1">
                  <a:latin typeface="Calibri" charset="0"/>
                  <a:cs typeface="Helvetica" charset="0"/>
                </a:rPr>
                <a:t>PCB</a:t>
              </a:r>
              <a:endParaRPr lang="en-US" sz="1800" b="1" baseline="-25000">
                <a:latin typeface="Calibri" charset="0"/>
                <a:cs typeface="Helvetica" charset="0"/>
              </a:endParaRPr>
            </a:p>
          </p:txBody>
        </p:sp>
      </p:grpSp>
      <p:grpSp>
        <p:nvGrpSpPr>
          <p:cNvPr id="7" name="Group 64"/>
          <p:cNvGrpSpPr>
            <a:grpSpLocks/>
          </p:cNvGrpSpPr>
          <p:nvPr/>
        </p:nvGrpSpPr>
        <p:grpSpPr bwMode="auto">
          <a:xfrm>
            <a:off x="5419725" y="2832098"/>
            <a:ext cx="600075" cy="376925"/>
            <a:chOff x="6109319" y="3506104"/>
            <a:chExt cx="599089" cy="375626"/>
          </a:xfrm>
          <a:solidFill>
            <a:srgbClr val="E6C1CF"/>
          </a:solidFill>
        </p:grpSpPr>
        <p:pic>
          <p:nvPicPr>
            <p:cNvPr id="25663" name="Picture 63"/>
            <p:cNvPicPr>
              <a:picLocks noChangeAspect="1"/>
            </p:cNvPicPr>
            <p:nvPr/>
          </p:nvPicPr>
          <p:blipFill>
            <a:blip r:embed="rId3"/>
            <a:srcRect/>
            <a:stretch>
              <a:fillRect/>
            </a:stretch>
          </p:blipFill>
          <p:spPr bwMode="auto">
            <a:xfrm>
              <a:off x="6134096" y="3506104"/>
              <a:ext cx="533178" cy="338554"/>
            </a:xfrm>
            <a:prstGeom prst="rect">
              <a:avLst/>
            </a:prstGeom>
            <a:grpFill/>
            <a:ln w="9525">
              <a:solidFill>
                <a:schemeClr val="tx1"/>
              </a:solidFill>
              <a:miter lim="800000"/>
              <a:headEnd/>
              <a:tailEnd/>
            </a:ln>
          </p:spPr>
        </p:pic>
        <p:sp>
          <p:nvSpPr>
            <p:cNvPr id="25664" name="TextBox 61"/>
            <p:cNvSpPr txBox="1">
              <a:spLocks noChangeArrowheads="1"/>
            </p:cNvSpPr>
            <p:nvPr/>
          </p:nvSpPr>
          <p:spPr bwMode="auto">
            <a:xfrm>
              <a:off x="6109319" y="3513671"/>
              <a:ext cx="599089" cy="368059"/>
            </a:xfrm>
            <a:prstGeom prst="rect">
              <a:avLst/>
            </a:prstGeom>
            <a:grpFill/>
            <a:ln w="9525">
              <a:solidFill>
                <a:schemeClr val="tx1"/>
              </a:solidFill>
              <a:miter lim="800000"/>
              <a:headEnd/>
              <a:tailEnd/>
            </a:ln>
          </p:spPr>
          <p:txBody>
            <a:bodyPr>
              <a:spAutoFit/>
            </a:bodyPr>
            <a:lstStyle/>
            <a:p>
              <a:pPr>
                <a:defRPr/>
              </a:pPr>
              <a:r>
                <a:rPr lang="en-US" sz="1800" b="1" dirty="0">
                  <a:latin typeface="Calibri" charset="0"/>
                  <a:ea typeface="Helvetica" charset="0"/>
                  <a:cs typeface="Helvetica" charset="0"/>
                </a:rPr>
                <a:t>PCB</a:t>
              </a:r>
              <a:endParaRPr lang="en-US" sz="1800" b="1" baseline="-25000" dirty="0">
                <a:latin typeface="Calibri" charset="0"/>
                <a:ea typeface="Helvetica" charset="0"/>
                <a:cs typeface="Helvetica" charset="0"/>
              </a:endParaRPr>
            </a:p>
          </p:txBody>
        </p:sp>
      </p:grpSp>
      <p:sp>
        <p:nvSpPr>
          <p:cNvPr id="69" name="Content Placeholder 2"/>
          <p:cNvSpPr txBox="1">
            <a:spLocks/>
          </p:cNvSpPr>
          <p:nvPr/>
        </p:nvSpPr>
        <p:spPr bwMode="auto">
          <a:xfrm>
            <a:off x="228600" y="1676400"/>
            <a:ext cx="411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charset="0"/>
                <a:ea typeface="ＭＳ Ｐゴシック" charset="0"/>
                <a:cs typeface="ＭＳ Ｐゴシック" charset="0"/>
              </a:defRPr>
            </a:lvl1pPr>
            <a:lvl2pPr marL="800100" indent="-3429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charset="0"/>
                <a:ea typeface="ＭＳ Ｐゴシック" charset="0"/>
              </a:defRPr>
            </a:lvl9pPr>
          </a:lstStyle>
          <a:p>
            <a:pPr algn="l">
              <a:spcBef>
                <a:spcPct val="20000"/>
              </a:spcBef>
              <a:buFont typeface="Wingdings" charset="0"/>
              <a:buChar char="v"/>
            </a:pPr>
            <a:r>
              <a:rPr lang="en-US">
                <a:solidFill>
                  <a:srgbClr val="0000FF"/>
                </a:solidFill>
                <a:latin typeface="Calibri" charset="0"/>
                <a:cs typeface="Helvetica" charset="0"/>
              </a:rPr>
              <a:t>Trust domain (TD)s</a:t>
            </a:r>
          </a:p>
          <a:p>
            <a:pPr lvl="1" algn="l">
              <a:spcBef>
                <a:spcPct val="20000"/>
              </a:spcBef>
              <a:buFont typeface="Wingdings" charset="0"/>
              <a:buChar char="²"/>
            </a:pPr>
            <a:r>
              <a:rPr lang="en-US" sz="2200">
                <a:latin typeface="Calibri" charset="0"/>
                <a:cs typeface="Helvetica" charset="0"/>
              </a:rPr>
              <a:t>Isolation and scalability</a:t>
            </a:r>
          </a:p>
        </p:txBody>
      </p:sp>
      <p:sp>
        <p:nvSpPr>
          <p:cNvPr id="72" name="Content Placeholder 2"/>
          <p:cNvSpPr txBox="1">
            <a:spLocks/>
          </p:cNvSpPr>
          <p:nvPr/>
        </p:nvSpPr>
        <p:spPr bwMode="auto">
          <a:xfrm>
            <a:off x="228600" y="2590800"/>
            <a:ext cx="358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charset="0"/>
                <a:ea typeface="ＭＳ Ｐゴシック" charset="0"/>
                <a:cs typeface="ＭＳ Ｐゴシック" charset="0"/>
              </a:defRPr>
            </a:lvl1pPr>
            <a:lvl2pPr marL="800100" indent="-3429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charset="0"/>
                <a:ea typeface="ＭＳ Ｐゴシック" charset="0"/>
              </a:defRPr>
            </a:lvl9pPr>
          </a:lstStyle>
          <a:p>
            <a:pPr algn="l">
              <a:spcBef>
                <a:spcPct val="20000"/>
              </a:spcBef>
              <a:buFont typeface="Wingdings" charset="0"/>
              <a:buChar char="v"/>
            </a:pPr>
            <a:r>
              <a:rPr lang="en-US" dirty="0">
                <a:solidFill>
                  <a:srgbClr val="0000FF"/>
                </a:solidFill>
                <a:latin typeface="Calibri" charset="0"/>
                <a:cs typeface="Helvetica" charset="0"/>
              </a:rPr>
              <a:t>Path construction</a:t>
            </a:r>
          </a:p>
          <a:p>
            <a:pPr lvl="1" algn="l">
              <a:spcBef>
                <a:spcPct val="20000"/>
              </a:spcBef>
              <a:buFont typeface="Wingdings" charset="0"/>
              <a:buChar char="²"/>
            </a:pPr>
            <a:r>
              <a:rPr lang="en-US" sz="2200" dirty="0" smtClean="0">
                <a:latin typeface="Calibri" charset="0"/>
                <a:cs typeface="Helvetica" charset="0"/>
              </a:rPr>
              <a:t>Path Construction Beacon (PCB)</a:t>
            </a:r>
            <a:endParaRPr lang="en-US" sz="2200" dirty="0">
              <a:latin typeface="Calibri" charset="0"/>
              <a:cs typeface="Helvetica" charset="0"/>
            </a:endParaRPr>
          </a:p>
        </p:txBody>
      </p:sp>
      <p:sp>
        <p:nvSpPr>
          <p:cNvPr id="74" name="Content Placeholder 2"/>
          <p:cNvSpPr txBox="1">
            <a:spLocks/>
          </p:cNvSpPr>
          <p:nvPr/>
        </p:nvSpPr>
        <p:spPr bwMode="auto">
          <a:xfrm>
            <a:off x="228600" y="3759190"/>
            <a:ext cx="411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charset="0"/>
                <a:ea typeface="ＭＳ Ｐゴシック" charset="0"/>
                <a:cs typeface="ＭＳ Ｐゴシック" charset="0"/>
              </a:defRPr>
            </a:lvl1pPr>
            <a:lvl2pPr marL="800100" indent="-3429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charset="0"/>
                <a:ea typeface="ＭＳ Ｐゴシック" charset="0"/>
              </a:defRPr>
            </a:lvl9pPr>
          </a:lstStyle>
          <a:p>
            <a:pPr algn="l">
              <a:spcBef>
                <a:spcPct val="20000"/>
              </a:spcBef>
              <a:buFont typeface="Wingdings" charset="0"/>
              <a:buChar char="v"/>
            </a:pPr>
            <a:r>
              <a:rPr lang="en-US" dirty="0">
                <a:solidFill>
                  <a:srgbClr val="0000FF"/>
                </a:solidFill>
                <a:latin typeface="Calibri" charset="0"/>
                <a:cs typeface="Helvetica" charset="0"/>
              </a:rPr>
              <a:t>Path resolution</a:t>
            </a:r>
          </a:p>
          <a:p>
            <a:pPr lvl="1" algn="l">
              <a:spcBef>
                <a:spcPct val="20000"/>
              </a:spcBef>
              <a:buFont typeface="Wingdings" charset="0"/>
              <a:buChar char="²"/>
            </a:pPr>
            <a:r>
              <a:rPr lang="en-US" sz="2200" dirty="0">
                <a:solidFill>
                  <a:srgbClr val="292929"/>
                </a:solidFill>
                <a:latin typeface="Calibri" charset="0"/>
                <a:cs typeface="Helvetica" charset="0"/>
              </a:rPr>
              <a:t>Control</a:t>
            </a:r>
          </a:p>
          <a:p>
            <a:pPr lvl="1" algn="l">
              <a:spcBef>
                <a:spcPct val="20000"/>
              </a:spcBef>
              <a:buFont typeface="Wingdings" charset="0"/>
              <a:buChar char="²"/>
            </a:pPr>
            <a:r>
              <a:rPr lang="en-US" sz="2200" dirty="0">
                <a:solidFill>
                  <a:srgbClr val="292929"/>
                </a:solidFill>
                <a:latin typeface="Calibri" charset="0"/>
                <a:cs typeface="Helvetica" charset="0"/>
              </a:rPr>
              <a:t>Explicit trust</a:t>
            </a:r>
          </a:p>
        </p:txBody>
      </p:sp>
      <p:sp>
        <p:nvSpPr>
          <p:cNvPr id="75" name="Content Placeholder 2"/>
          <p:cNvSpPr txBox="1">
            <a:spLocks/>
          </p:cNvSpPr>
          <p:nvPr/>
        </p:nvSpPr>
        <p:spPr bwMode="auto">
          <a:xfrm>
            <a:off x="228600" y="5054590"/>
            <a:ext cx="3505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charset="0"/>
                <a:ea typeface="ＭＳ Ｐゴシック" charset="0"/>
                <a:cs typeface="ＭＳ Ｐゴシック" charset="0"/>
              </a:defRPr>
            </a:lvl1pPr>
            <a:lvl2pPr marL="800100" indent="-3429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charset="0"/>
                <a:ea typeface="ＭＳ Ｐゴシック" charset="0"/>
              </a:defRPr>
            </a:lvl9pPr>
          </a:lstStyle>
          <a:p>
            <a:pPr algn="l">
              <a:spcBef>
                <a:spcPct val="20000"/>
              </a:spcBef>
              <a:buFont typeface="Wingdings" charset="0"/>
              <a:buChar char="v"/>
            </a:pPr>
            <a:r>
              <a:rPr lang="en-US">
                <a:solidFill>
                  <a:srgbClr val="0000FF"/>
                </a:solidFill>
                <a:latin typeface="Calibri" charset="0"/>
                <a:cs typeface="Helvetica" charset="0"/>
              </a:rPr>
              <a:t>Route joining (shortcuts)</a:t>
            </a:r>
          </a:p>
          <a:p>
            <a:pPr lvl="1" algn="l">
              <a:spcBef>
                <a:spcPct val="20000"/>
              </a:spcBef>
              <a:buFont typeface="Wingdings" charset="0"/>
              <a:buChar char="²"/>
            </a:pPr>
            <a:r>
              <a:rPr lang="en-US" sz="2200">
                <a:solidFill>
                  <a:srgbClr val="292929"/>
                </a:solidFill>
                <a:latin typeface="Calibri" charset="0"/>
                <a:cs typeface="Helvetica" charset="0"/>
              </a:rPr>
              <a:t>Efficiency, flexibility</a:t>
            </a:r>
          </a:p>
        </p:txBody>
      </p:sp>
      <p:grpSp>
        <p:nvGrpSpPr>
          <p:cNvPr id="8" name="Group 75"/>
          <p:cNvGrpSpPr>
            <a:grpSpLocks/>
          </p:cNvGrpSpPr>
          <p:nvPr/>
        </p:nvGrpSpPr>
        <p:grpSpPr bwMode="auto">
          <a:xfrm>
            <a:off x="6413500" y="1765300"/>
            <a:ext cx="1600200" cy="990600"/>
            <a:chOff x="6324600" y="1371600"/>
            <a:chExt cx="1600200" cy="990600"/>
          </a:xfrm>
        </p:grpSpPr>
        <p:sp>
          <p:nvSpPr>
            <p:cNvPr id="70" name="Can 69"/>
            <p:cNvSpPr/>
            <p:nvPr/>
          </p:nvSpPr>
          <p:spPr bwMode="auto">
            <a:xfrm>
              <a:off x="6324600" y="1447800"/>
              <a:ext cx="1600200" cy="914400"/>
            </a:xfrm>
            <a:prstGeom prst="can">
              <a:avLst/>
            </a:prstGeom>
            <a:gradFill flip="none" rotWithShape="1">
              <a:gsLst>
                <a:gs pos="0">
                  <a:srgbClr val="00CC00"/>
                </a:gs>
                <a:gs pos="100000">
                  <a:srgbClr val="FFFFFF"/>
                </a:gs>
              </a:gsLst>
              <a:path path="circle">
                <a:fillToRect l="100000" t="100000"/>
              </a:path>
              <a:tileRect r="-100000" b="-100000"/>
            </a:gradFill>
            <a:ln>
              <a:solidFill>
                <a:schemeClr val="accent2">
                  <a:shade val="95000"/>
                  <a:satMod val="105000"/>
                </a:schemeClr>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anchor="ct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pPr>
                <a:defRPr/>
              </a:pPr>
              <a:r>
                <a:rPr lang="en-US" sz="1800" smtClean="0">
                  <a:solidFill>
                    <a:srgbClr val="0000FF"/>
                  </a:solidFill>
                  <a:latin typeface="Calibri" charset="0"/>
                  <a:cs typeface="Calibri" charset="0"/>
                </a:rPr>
                <a:t>S: blue paths</a:t>
              </a:r>
            </a:p>
            <a:p>
              <a:pPr>
                <a:defRPr/>
              </a:pPr>
              <a:r>
                <a:rPr lang="en-US" sz="1800" smtClean="0">
                  <a:solidFill>
                    <a:srgbClr val="CC0000"/>
                  </a:solidFill>
                  <a:latin typeface="Calibri" charset="0"/>
                  <a:cs typeface="Calibri" charset="0"/>
                </a:rPr>
                <a:t>D: red paths</a:t>
              </a:r>
            </a:p>
          </p:txBody>
        </p:sp>
        <p:sp>
          <p:nvSpPr>
            <p:cNvPr id="17470" name="Rectangle 70"/>
            <p:cNvSpPr>
              <a:spLocks noChangeArrowheads="1"/>
            </p:cNvSpPr>
            <p:nvPr/>
          </p:nvSpPr>
          <p:spPr bwMode="auto">
            <a:xfrm>
              <a:off x="6653069" y="1371600"/>
              <a:ext cx="966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800" b="1">
                  <a:solidFill>
                    <a:srgbClr val="008000"/>
                  </a:solidFill>
                  <a:latin typeface="Calibri" charset="0"/>
                  <a:cs typeface="Calibri" charset="0"/>
                </a:rPr>
                <a:t>path srv</a:t>
              </a:r>
              <a:endParaRPr lang="en-US" sz="1800" b="1">
                <a:solidFill>
                  <a:srgbClr val="008000"/>
                </a:solidFill>
                <a:cs typeface="Calibri" charset="0"/>
              </a:endParaRPr>
            </a:p>
          </p:txBody>
        </p:sp>
      </p:grpSp>
      <p:sp>
        <p:nvSpPr>
          <p:cNvPr id="17464" name="Rectangle 70"/>
          <p:cNvSpPr>
            <a:spLocks noChangeArrowheads="1"/>
          </p:cNvSpPr>
          <p:nvPr/>
        </p:nvSpPr>
        <p:spPr bwMode="auto">
          <a:xfrm>
            <a:off x="5499100" y="1841500"/>
            <a:ext cx="52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Calibri" charset="0"/>
                <a:cs typeface="Calibri" charset="0"/>
              </a:rPr>
              <a:t>TD</a:t>
            </a:r>
            <a:endParaRPr lang="en-US">
              <a:cs typeface="Calibri" charset="0"/>
            </a:endParaRPr>
          </a:p>
        </p:txBody>
      </p:sp>
      <p:sp>
        <p:nvSpPr>
          <p:cNvPr id="17465" name="Rectangle 70"/>
          <p:cNvSpPr>
            <a:spLocks noChangeArrowheads="1"/>
          </p:cNvSpPr>
          <p:nvPr/>
        </p:nvSpPr>
        <p:spPr bwMode="auto">
          <a:xfrm>
            <a:off x="5346700" y="2478088"/>
            <a:ext cx="10937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200">
                <a:latin typeface="Calibri" charset="0"/>
                <a:cs typeface="Calibri" charset="0"/>
              </a:rPr>
              <a:t>TD Core</a:t>
            </a:r>
            <a:endParaRPr lang="en-US" sz="2200">
              <a:cs typeface="Calibri" charset="0"/>
            </a:endParaRPr>
          </a:p>
        </p:txBody>
      </p:sp>
      <p:sp>
        <p:nvSpPr>
          <p:cNvPr id="76" name="Rectangle 5"/>
          <p:cNvSpPr>
            <a:spLocks noChangeArrowheads="1"/>
          </p:cNvSpPr>
          <p:nvPr/>
        </p:nvSpPr>
        <p:spPr bwMode="auto">
          <a:xfrm>
            <a:off x="2438400" y="3711575"/>
            <a:ext cx="1905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solidFill>
                  <a:srgbClr val="FF0000"/>
                </a:solidFill>
                <a:latin typeface="Calibri" charset="0"/>
              </a:rPr>
              <a:t>AD: admin domain</a:t>
            </a:r>
          </a:p>
        </p:txBody>
      </p:sp>
    </p:spTree>
    <p:extLst>
      <p:ext uri="{BB962C8B-B14F-4D97-AF65-F5344CB8AC3E}">
        <p14:creationId xmlns:p14="http://schemas.microsoft.com/office/powerpoint/2010/main" val="34442229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0" presetClass="path" presetSubtype="0" accel="50000" decel="50000" fill="hold" nodeType="withEffect">
                                  <p:stCondLst>
                                    <p:cond delay="0"/>
                                  </p:stCondLst>
                                  <p:childTnLst>
                                    <p:animMotion origin="layout" path="M -8.33333E-7 6.2963E-6 C -0.04375 0.0389 -0.0875 0.07778 -0.09167 0.14445 C -0.09584 0.21112 -0.06042 0.30556 -0.025 0.40001 " pathEditMode="relative" ptsTypes="aaA">
                                      <p:cBhvr>
                                        <p:cTn id="28" dur="5000" fill="hold"/>
                                        <p:tgtEl>
                                          <p:spTgt spid="4"/>
                                        </p:tgtEl>
                                        <p:attrNameLst>
                                          <p:attrName>ppt_x</p:attrName>
                                          <p:attrName>ppt_y</p:attrName>
                                        </p:attrNameLst>
                                      </p:cBhvr>
                                    </p:animMotion>
                                  </p:childTnLst>
                                </p:cTn>
                              </p:par>
                              <p:par>
                                <p:cTn id="29" presetID="0" presetClass="path" presetSubtype="0" accel="50000" decel="50000" fill="hold" nodeType="withEffect">
                                  <p:stCondLst>
                                    <p:cond delay="0"/>
                                  </p:stCondLst>
                                  <p:childTnLst>
                                    <p:animMotion origin="layout" path="M 8.33333E-7 6.2963E-6 C -0.00903 0.04167 -0.01806 0.08334 -0.025 0.13334 C -0.03195 0.18334 -0.03611 0.25742 -0.04167 0.30001 C -0.04723 0.3426 -0.05278 0.36575 -0.05834 0.3889 " pathEditMode="relative" ptsTypes="aaaA">
                                      <p:cBhvr>
                                        <p:cTn id="30" dur="5000" fill="hold"/>
                                        <p:tgtEl>
                                          <p:spTgt spid="5"/>
                                        </p:tgtEl>
                                        <p:attrNameLst>
                                          <p:attrName>ppt_x</p:attrName>
                                          <p:attrName>ppt_y</p:attrName>
                                        </p:attrNameLst>
                                      </p:cBhvr>
                                    </p:animMotion>
                                  </p:childTnLst>
                                </p:cTn>
                              </p:par>
                              <p:par>
                                <p:cTn id="31" presetID="0" presetClass="path" presetSubtype="0" accel="50000" decel="50000" fill="hold" nodeType="withEffect">
                                  <p:stCondLst>
                                    <p:cond delay="0"/>
                                  </p:stCondLst>
                                  <p:childTnLst>
                                    <p:animMotion origin="layout" path="M -8.33333E-7 5.18519E-6 C -8.33333E-7 0.03797 -8.33333E-7 0.07593 -0.01667 0.11112 C -0.03333 0.14631 -0.07361 0.18519 -0.1 0.21112 C -0.12639 0.23705 -0.15972 0.24075 -0.175 0.26668 C -0.19028 0.2926 -0.19097 0.32964 -0.19167 0.36668 " pathEditMode="relative" ptsTypes="aaaaA">
                                      <p:cBhvr>
                                        <p:cTn id="32" dur="5000" fill="hold"/>
                                        <p:tgtEl>
                                          <p:spTgt spid="6"/>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8.33333E-7 6.2963E-6 C -0.01111 0.0426 -0.02222 0.08519 -0.01667 0.12223 C -0.01111 0.15927 0.04028 0.19075 0.03333 0.22223 C 0.02639 0.25371 -0.04028 0.28519 -0.05833 0.31112 C -0.07639 0.33704 -0.07569 0.35742 -0.075 0.37779 " pathEditMode="relative" ptsTypes="aaaaA">
                                      <p:cBhvr>
                                        <p:cTn id="34" dur="5000" fill="hold"/>
                                        <p:tgtEl>
                                          <p:spTgt spid="7"/>
                                        </p:tgtEl>
                                        <p:attrNameLst>
                                          <p:attrName>ppt_x</p:attrName>
                                          <p:attrName>ppt_y</p:attrName>
                                        </p:attrNameLst>
                                      </p:cBhvr>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6"/>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7"/>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74">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4">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37" presetClass="entr" presetSubtype="0" fill="hold" grpId="0" nodeType="click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fade">
                                      <p:cBhvr>
                                        <p:cTn id="67" dur="1000"/>
                                        <p:tgtEl>
                                          <p:spTgt spid="73"/>
                                        </p:tgtEl>
                                      </p:cBhvr>
                                    </p:animEffect>
                                    <p:anim calcmode="lin" valueType="num">
                                      <p:cBhvr>
                                        <p:cTn id="68" dur="1000" fill="hold"/>
                                        <p:tgtEl>
                                          <p:spTgt spid="73"/>
                                        </p:tgtEl>
                                        <p:attrNameLst>
                                          <p:attrName>ppt_x</p:attrName>
                                        </p:attrNameLst>
                                      </p:cBhvr>
                                      <p:tavLst>
                                        <p:tav tm="0">
                                          <p:val>
                                            <p:strVal val="#ppt_x"/>
                                          </p:val>
                                        </p:tav>
                                        <p:tav tm="100000">
                                          <p:val>
                                            <p:strVal val="#ppt_x"/>
                                          </p:val>
                                        </p:tav>
                                      </p:tavLst>
                                    </p:anim>
                                    <p:anim calcmode="lin" valueType="num">
                                      <p:cBhvr>
                                        <p:cTn id="69" dur="900" decel="100000" fill="hold"/>
                                        <p:tgtEl>
                                          <p:spTgt spid="73"/>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73"/>
                                        </p:tgtEl>
                                        <p:attrNameLst>
                                          <p:attrName>ppt_y</p:attrName>
                                        </p:attrNameLst>
                                      </p:cBhvr>
                                      <p:tavLst>
                                        <p:tav tm="0">
                                          <p:val>
                                            <p:strVal val="#ppt_y-.03"/>
                                          </p:val>
                                        </p:tav>
                                        <p:tav tm="100000">
                                          <p:val>
                                            <p:strVal val="#ppt_y"/>
                                          </p:val>
                                        </p:tav>
                                      </p:tavLst>
                                    </p:anim>
                                  </p:childTnLst>
                                </p:cTn>
                              </p:par>
                              <p:par>
                                <p:cTn id="71" presetID="1" presetClass="entr" presetSubtype="0" fill="hold" nodeType="withEffect">
                                  <p:stCondLst>
                                    <p:cond delay="0"/>
                                  </p:stCondLst>
                                  <p:childTnLst>
                                    <p:set>
                                      <p:cBhvr>
                                        <p:cTn id="72" dur="1" fill="hold">
                                          <p:stCondLst>
                                            <p:cond delay="0"/>
                                          </p:stCondLst>
                                        </p:cTn>
                                        <p:tgtEl>
                                          <p:spTgt spid="75">
                                            <p:txEl>
                                              <p:pRg st="0" end="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61425" y="966282"/>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Certificate Server</a:t>
            </a:r>
            <a:endParaRPr lang="en-US" dirty="0">
              <a:solidFill>
                <a:srgbClr val="000000"/>
              </a:solidFill>
            </a:endParaRPr>
          </a:p>
        </p:txBody>
      </p:sp>
      <p:sp>
        <p:nvSpPr>
          <p:cNvPr id="18" name="Rectangle 17"/>
          <p:cNvSpPr/>
          <p:nvPr/>
        </p:nvSpPr>
        <p:spPr>
          <a:xfrm>
            <a:off x="236158" y="942092"/>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3510672" y="331855"/>
            <a:ext cx="2394405" cy="461665"/>
          </a:xfrm>
          <a:prstGeom prst="rect">
            <a:avLst/>
          </a:prstGeom>
          <a:noFill/>
        </p:spPr>
        <p:txBody>
          <a:bodyPr wrap="none" rtlCol="0">
            <a:spAutoFit/>
          </a:bodyPr>
          <a:lstStyle/>
          <a:p>
            <a:r>
              <a:rPr lang="en-US" sz="2400" b="1" dirty="0" smtClean="0"/>
              <a:t>Certificate Server</a:t>
            </a:r>
            <a:endParaRPr lang="en-US" sz="2400" b="1" dirty="0"/>
          </a:p>
        </p:txBody>
      </p:sp>
      <p:sp>
        <p:nvSpPr>
          <p:cNvPr id="17" name="Rectangle 16"/>
          <p:cNvSpPr/>
          <p:nvPr/>
        </p:nvSpPr>
        <p:spPr>
          <a:xfrm>
            <a:off x="538409" y="1120364"/>
            <a:ext cx="338667" cy="205619"/>
          </a:xfrm>
          <a:prstGeom prst="rect">
            <a:avLst/>
          </a:prstGeom>
          <a:solidFill>
            <a:srgbClr val="FFC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721621" y="1630063"/>
            <a:ext cx="1825169" cy="1003176"/>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Key Server collocated in Certificate Server</a:t>
            </a:r>
            <a:endParaRPr lang="en-US" dirty="0">
              <a:solidFill>
                <a:srgbClr val="000000"/>
              </a:solidFill>
            </a:endParaRPr>
          </a:p>
        </p:txBody>
      </p:sp>
      <p:sp>
        <p:nvSpPr>
          <p:cNvPr id="20" name="Rectangle 19"/>
          <p:cNvSpPr/>
          <p:nvPr/>
        </p:nvSpPr>
        <p:spPr>
          <a:xfrm>
            <a:off x="3945799" y="1930812"/>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Offline Key (K</a:t>
            </a:r>
            <a:r>
              <a:rPr lang="en-US" baseline="-25000" dirty="0" smtClean="0">
                <a:solidFill>
                  <a:srgbClr val="000000"/>
                </a:solidFill>
              </a:rPr>
              <a:t>AD</a:t>
            </a:r>
            <a:r>
              <a:rPr lang="en-US" dirty="0" smtClean="0">
                <a:solidFill>
                  <a:srgbClr val="000000"/>
                </a:solidFill>
              </a:rPr>
              <a:t>)</a:t>
            </a:r>
            <a:endParaRPr lang="en-US" dirty="0">
              <a:solidFill>
                <a:srgbClr val="000000"/>
              </a:solidFill>
            </a:endParaRPr>
          </a:p>
        </p:txBody>
      </p:sp>
      <p:sp>
        <p:nvSpPr>
          <p:cNvPr id="21" name="Rectangle 20"/>
          <p:cNvSpPr/>
          <p:nvPr/>
        </p:nvSpPr>
        <p:spPr>
          <a:xfrm>
            <a:off x="3953059" y="2437931"/>
            <a:ext cx="1825169" cy="592144"/>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Online Key (</a:t>
            </a:r>
            <a:r>
              <a:rPr lang="en-US" dirty="0" err="1" smtClean="0">
                <a:solidFill>
                  <a:srgbClr val="000000"/>
                </a:solidFill>
              </a:rPr>
              <a:t>K</a:t>
            </a:r>
            <a:r>
              <a:rPr lang="en-US" baseline="-25000" dirty="0" err="1" smtClean="0">
                <a:solidFill>
                  <a:srgbClr val="000000"/>
                </a:solidFill>
              </a:rPr>
              <a:t>Op</a:t>
            </a:r>
            <a:r>
              <a:rPr lang="en-US" dirty="0" smtClean="0">
                <a:solidFill>
                  <a:srgbClr val="000000"/>
                </a:solidFill>
              </a:rPr>
              <a:t>)</a:t>
            </a:r>
            <a:endParaRPr lang="en-US" dirty="0">
              <a:solidFill>
                <a:srgbClr val="000000"/>
              </a:solidFill>
            </a:endParaRPr>
          </a:p>
        </p:txBody>
      </p:sp>
      <p:cxnSp>
        <p:nvCxnSpPr>
          <p:cNvPr id="22" name="Straight Arrow Connector 21"/>
          <p:cNvCxnSpPr>
            <a:stCxn id="19" idx="3"/>
            <a:endCxn id="20" idx="1"/>
          </p:cNvCxnSpPr>
          <p:nvPr/>
        </p:nvCxnSpPr>
        <p:spPr>
          <a:xfrm>
            <a:off x="3546790" y="2131651"/>
            <a:ext cx="399009" cy="478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19" idx="3"/>
            <a:endCxn id="21" idx="1"/>
          </p:cNvCxnSpPr>
          <p:nvPr/>
        </p:nvCxnSpPr>
        <p:spPr>
          <a:xfrm>
            <a:off x="3546790" y="2131651"/>
            <a:ext cx="406269" cy="6023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5855978" y="1926032"/>
            <a:ext cx="2838417"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Symmetric Key of AD</a:t>
            </a:r>
            <a:endParaRPr lang="en-US" dirty="0">
              <a:solidFill>
                <a:srgbClr val="000000"/>
              </a:solidFill>
            </a:endParaRPr>
          </a:p>
        </p:txBody>
      </p:sp>
      <p:sp>
        <p:nvSpPr>
          <p:cNvPr id="28" name="Rectangle 27"/>
          <p:cNvSpPr/>
          <p:nvPr/>
        </p:nvSpPr>
        <p:spPr>
          <a:xfrm>
            <a:off x="5855978" y="2421638"/>
            <a:ext cx="2838417" cy="608436"/>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Master Opaque </a:t>
            </a:r>
            <a:r>
              <a:rPr lang="en-US" dirty="0">
                <a:solidFill>
                  <a:srgbClr val="000000"/>
                </a:solidFill>
              </a:rPr>
              <a:t>Field Generation Key</a:t>
            </a:r>
          </a:p>
        </p:txBody>
      </p:sp>
      <p:sp>
        <p:nvSpPr>
          <p:cNvPr id="29" name="TextBox 28"/>
          <p:cNvSpPr txBox="1"/>
          <p:nvPr/>
        </p:nvSpPr>
        <p:spPr>
          <a:xfrm>
            <a:off x="245828" y="3021823"/>
            <a:ext cx="8813504" cy="3170099"/>
          </a:xfrm>
          <a:prstGeom prst="rect">
            <a:avLst/>
          </a:prstGeom>
          <a:noFill/>
        </p:spPr>
        <p:txBody>
          <a:bodyPr wrap="square" rtlCol="0">
            <a:spAutoFit/>
          </a:bodyPr>
          <a:lstStyle/>
          <a:p>
            <a:r>
              <a:rPr lang="en-US" sz="2000" b="1" dirty="0" smtClean="0"/>
              <a:t>Offline Key</a:t>
            </a:r>
          </a:p>
          <a:p>
            <a:r>
              <a:rPr lang="en-US" sz="1600" dirty="0" smtClean="0"/>
              <a:t>Symmetric Key for internal message encryption</a:t>
            </a:r>
          </a:p>
          <a:p>
            <a:r>
              <a:rPr lang="en-US" sz="1600" dirty="0" smtClean="0"/>
              <a:t>Preinstalled to individual entities</a:t>
            </a:r>
          </a:p>
          <a:p>
            <a:endParaRPr lang="en-US" sz="1600" dirty="0" smtClean="0"/>
          </a:p>
          <a:p>
            <a:r>
              <a:rPr lang="en-US" sz="2000" b="1" dirty="0" smtClean="0"/>
              <a:t>Online </a:t>
            </a:r>
            <a:r>
              <a:rPr lang="en-US" sz="2000" b="1" dirty="0"/>
              <a:t>Key</a:t>
            </a:r>
          </a:p>
          <a:p>
            <a:r>
              <a:rPr lang="en-US" sz="1600" dirty="0" smtClean="0"/>
              <a:t>Certificate Server generates master Opaque Field Generation Key </a:t>
            </a:r>
            <a:r>
              <a:rPr lang="en-US" sz="1600" dirty="0">
                <a:solidFill>
                  <a:srgbClr val="000000"/>
                </a:solidFill>
              </a:rPr>
              <a:t>(</a:t>
            </a:r>
            <a:r>
              <a:rPr lang="en-US" sz="1600" dirty="0" err="1">
                <a:solidFill>
                  <a:srgbClr val="000000"/>
                </a:solidFill>
              </a:rPr>
              <a:t>K</a:t>
            </a:r>
            <a:r>
              <a:rPr lang="en-US" sz="1600" baseline="-25000" dirty="0" err="1">
                <a:solidFill>
                  <a:srgbClr val="000000"/>
                </a:solidFill>
              </a:rPr>
              <a:t>Op</a:t>
            </a:r>
            <a:r>
              <a:rPr lang="en-US" sz="1600" dirty="0">
                <a:solidFill>
                  <a:srgbClr val="000000"/>
                </a:solidFill>
              </a:rPr>
              <a:t>) </a:t>
            </a:r>
            <a:r>
              <a:rPr lang="en-US" sz="1600" dirty="0" smtClean="0"/>
              <a:t>periodically (e.g., once a day)</a:t>
            </a:r>
            <a:endParaRPr lang="en-US" sz="1600" dirty="0"/>
          </a:p>
          <a:p>
            <a:r>
              <a:rPr lang="en-US" sz="1600" dirty="0" smtClean="0"/>
              <a:t>Multicast the key </a:t>
            </a:r>
            <a:r>
              <a:rPr lang="en-US" sz="1600" dirty="0">
                <a:solidFill>
                  <a:srgbClr val="000000"/>
                </a:solidFill>
              </a:rPr>
              <a:t>(</a:t>
            </a:r>
            <a:r>
              <a:rPr lang="en-US" sz="1600" dirty="0" err="1">
                <a:solidFill>
                  <a:srgbClr val="000000"/>
                </a:solidFill>
              </a:rPr>
              <a:t>K</a:t>
            </a:r>
            <a:r>
              <a:rPr lang="en-US" sz="1600" baseline="-25000" dirty="0" err="1">
                <a:solidFill>
                  <a:srgbClr val="000000"/>
                </a:solidFill>
              </a:rPr>
              <a:t>Op</a:t>
            </a:r>
            <a:r>
              <a:rPr lang="en-US" sz="1600" dirty="0">
                <a:solidFill>
                  <a:srgbClr val="000000"/>
                </a:solidFill>
              </a:rPr>
              <a:t>) </a:t>
            </a:r>
            <a:r>
              <a:rPr lang="en-US" sz="1600" dirty="0" smtClean="0"/>
              <a:t>to Boarder Routers (for Opaque Field verification)</a:t>
            </a:r>
          </a:p>
          <a:p>
            <a:r>
              <a:rPr lang="en-US" sz="1600" dirty="0"/>
              <a:t>	</a:t>
            </a:r>
            <a:r>
              <a:rPr lang="en-US" sz="1600" dirty="0" smtClean="0"/>
              <a:t>Type: INT_KEY_OFG_MCAST</a:t>
            </a:r>
          </a:p>
          <a:p>
            <a:r>
              <a:rPr lang="en-US" sz="1600" dirty="0"/>
              <a:t>	</a:t>
            </a:r>
            <a:r>
              <a:rPr lang="en-US" sz="1600" dirty="0" smtClean="0"/>
              <a:t>Data: </a:t>
            </a:r>
            <a:r>
              <a:rPr lang="en-US" sz="1600" dirty="0" err="1" smtClean="0"/>
              <a:t>Enc</a:t>
            </a:r>
            <a:r>
              <a:rPr lang="en-US" sz="1600" dirty="0" smtClean="0"/>
              <a:t>(</a:t>
            </a:r>
            <a:r>
              <a:rPr lang="en-US" sz="1600" dirty="0" err="1" smtClean="0"/>
              <a:t>CurrentTime</a:t>
            </a:r>
            <a:r>
              <a:rPr lang="en-US" sz="1600" dirty="0" smtClean="0"/>
              <a:t>||</a:t>
            </a:r>
            <a:r>
              <a:rPr lang="en-US" sz="1600" dirty="0" err="1" smtClean="0"/>
              <a:t>StartTime</a:t>
            </a:r>
            <a:r>
              <a:rPr lang="en-US" sz="1600" dirty="0" smtClean="0"/>
              <a:t>||</a:t>
            </a:r>
            <a:r>
              <a:rPr lang="en-US" sz="1600" dirty="0" err="1" smtClean="0"/>
              <a:t>Endtime</a:t>
            </a:r>
            <a:r>
              <a:rPr lang="en-US" sz="1600" dirty="0" smtClean="0"/>
              <a:t>||</a:t>
            </a:r>
            <a:r>
              <a:rPr lang="en-US" sz="1600" dirty="0" smtClean="0">
                <a:solidFill>
                  <a:srgbClr val="000000"/>
                </a:solidFill>
              </a:rPr>
              <a:t>K</a:t>
            </a:r>
            <a:r>
              <a:rPr lang="en-US" sz="1600" baseline="-25000" dirty="0" smtClean="0">
                <a:solidFill>
                  <a:srgbClr val="000000"/>
                </a:solidFill>
              </a:rPr>
              <a:t>op</a:t>
            </a:r>
            <a:r>
              <a:rPr lang="en-US" sz="1600" dirty="0" smtClean="0"/>
              <a:t>)||MAC; </a:t>
            </a:r>
            <a:endParaRPr lang="en-US" sz="1600" dirty="0"/>
          </a:p>
          <a:p>
            <a:r>
              <a:rPr lang="en-US" sz="1600" dirty="0" smtClean="0"/>
              <a:t>Border Router, on its startup, requests the key </a:t>
            </a:r>
            <a:r>
              <a:rPr lang="en-US" sz="1600" dirty="0">
                <a:solidFill>
                  <a:srgbClr val="000000"/>
                </a:solidFill>
              </a:rPr>
              <a:t>(</a:t>
            </a:r>
            <a:r>
              <a:rPr lang="en-US" sz="1600" dirty="0" err="1">
                <a:solidFill>
                  <a:srgbClr val="000000"/>
                </a:solidFill>
              </a:rPr>
              <a:t>K</a:t>
            </a:r>
            <a:r>
              <a:rPr lang="en-US" sz="1600" baseline="-25000" dirty="0" err="1">
                <a:solidFill>
                  <a:srgbClr val="000000"/>
                </a:solidFill>
              </a:rPr>
              <a:t>Op</a:t>
            </a:r>
            <a:r>
              <a:rPr lang="en-US" sz="1600" dirty="0">
                <a:solidFill>
                  <a:srgbClr val="000000"/>
                </a:solidFill>
              </a:rPr>
              <a:t>) </a:t>
            </a:r>
            <a:r>
              <a:rPr lang="en-US" sz="1600" dirty="0" smtClean="0"/>
              <a:t>directly to the CS (or any Border Router nearby).</a:t>
            </a:r>
          </a:p>
          <a:p>
            <a:r>
              <a:rPr lang="en-US" sz="1600" dirty="0"/>
              <a:t>	</a:t>
            </a:r>
            <a:r>
              <a:rPr lang="en-US" sz="1600" dirty="0" smtClean="0"/>
              <a:t>Type: INT_KEY_OFG_REQ </a:t>
            </a:r>
            <a:r>
              <a:rPr lang="en-US" sz="1600" dirty="0"/>
              <a:t>/ </a:t>
            </a:r>
            <a:r>
              <a:rPr lang="en-US" sz="1600" dirty="0" smtClean="0"/>
              <a:t>INT_KEY_OFG_REP</a:t>
            </a:r>
          </a:p>
          <a:p>
            <a:endParaRPr lang="en-US" sz="1600" dirty="0" smtClean="0"/>
          </a:p>
        </p:txBody>
      </p:sp>
      <p:cxnSp>
        <p:nvCxnSpPr>
          <p:cNvPr id="32" name="Elbow Connector 31"/>
          <p:cNvCxnSpPr>
            <a:stCxn id="12" idx="3"/>
            <a:endCxn id="19" idx="1"/>
          </p:cNvCxnSpPr>
          <p:nvPr/>
        </p:nvCxnSpPr>
        <p:spPr>
          <a:xfrm flipH="1">
            <a:off x="1721621" y="1171901"/>
            <a:ext cx="1264973" cy="959750"/>
          </a:xfrm>
          <a:prstGeom prst="bentConnector5">
            <a:avLst>
              <a:gd name="adj1" fmla="val -18072"/>
              <a:gd name="adj2" fmla="val 34581"/>
              <a:gd name="adj3" fmla="val 11807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99327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61425" y="966282"/>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Certificate Server</a:t>
            </a:r>
            <a:endParaRPr lang="en-US" dirty="0">
              <a:solidFill>
                <a:srgbClr val="000000"/>
              </a:solidFill>
            </a:endParaRPr>
          </a:p>
        </p:txBody>
      </p:sp>
      <p:sp>
        <p:nvSpPr>
          <p:cNvPr id="18" name="Rectangle 17"/>
          <p:cNvSpPr/>
          <p:nvPr/>
        </p:nvSpPr>
        <p:spPr>
          <a:xfrm>
            <a:off x="236158" y="942092"/>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3366590" y="968896"/>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Policy File</a:t>
            </a:r>
            <a:endParaRPr lang="en-US" dirty="0">
              <a:solidFill>
                <a:srgbClr val="000000"/>
              </a:solidFill>
            </a:endParaRPr>
          </a:p>
        </p:txBody>
      </p:sp>
      <p:sp>
        <p:nvSpPr>
          <p:cNvPr id="41" name="TextBox 40"/>
          <p:cNvSpPr txBox="1"/>
          <p:nvPr/>
        </p:nvSpPr>
        <p:spPr>
          <a:xfrm>
            <a:off x="3510672" y="331855"/>
            <a:ext cx="2394405" cy="461665"/>
          </a:xfrm>
          <a:prstGeom prst="rect">
            <a:avLst/>
          </a:prstGeom>
          <a:noFill/>
        </p:spPr>
        <p:txBody>
          <a:bodyPr wrap="none" rtlCol="0">
            <a:spAutoFit/>
          </a:bodyPr>
          <a:lstStyle/>
          <a:p>
            <a:r>
              <a:rPr lang="en-US" sz="2400" b="1" dirty="0" smtClean="0"/>
              <a:t>Certificate Server</a:t>
            </a:r>
            <a:endParaRPr lang="en-US" sz="2400" b="1" dirty="0"/>
          </a:p>
        </p:txBody>
      </p:sp>
      <p:cxnSp>
        <p:nvCxnSpPr>
          <p:cNvPr id="17" name="Straight Arrow Connector 16"/>
          <p:cNvCxnSpPr>
            <a:stCxn id="12" idx="3"/>
            <a:endCxn id="30" idx="1"/>
          </p:cNvCxnSpPr>
          <p:nvPr/>
        </p:nvCxnSpPr>
        <p:spPr>
          <a:xfrm>
            <a:off x="2986594" y="1171901"/>
            <a:ext cx="379996" cy="261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45828" y="1500919"/>
            <a:ext cx="8813504" cy="3108543"/>
          </a:xfrm>
          <a:prstGeom prst="rect">
            <a:avLst/>
          </a:prstGeom>
          <a:noFill/>
        </p:spPr>
        <p:txBody>
          <a:bodyPr wrap="square" rtlCol="0">
            <a:spAutoFit/>
          </a:bodyPr>
          <a:lstStyle/>
          <a:p>
            <a:r>
              <a:rPr lang="en-US" sz="2000" b="1" dirty="0" smtClean="0"/>
              <a:t>Policy</a:t>
            </a:r>
          </a:p>
          <a:p>
            <a:r>
              <a:rPr lang="en-US" sz="1600" dirty="0" smtClean="0"/>
              <a:t>Describe how many AD agree on a specific policy</a:t>
            </a:r>
          </a:p>
          <a:p>
            <a:r>
              <a:rPr lang="en-US" sz="1600" dirty="0"/>
              <a:t>	</a:t>
            </a:r>
            <a:r>
              <a:rPr lang="en-US" sz="1600" dirty="0" smtClean="0"/>
              <a:t>Policy number</a:t>
            </a:r>
          </a:p>
          <a:p>
            <a:r>
              <a:rPr lang="en-US" sz="1600" dirty="0"/>
              <a:t>	</a:t>
            </a:r>
            <a:r>
              <a:rPr lang="en-US" sz="1600" dirty="0" smtClean="0"/>
              <a:t>TD ID</a:t>
            </a:r>
          </a:p>
          <a:p>
            <a:r>
              <a:rPr lang="en-US" sz="1600" dirty="0"/>
              <a:t>	</a:t>
            </a:r>
            <a:r>
              <a:rPr lang="en-US" sz="1600" dirty="0" smtClean="0"/>
              <a:t># of ADs that need to sign to generate a new policy</a:t>
            </a:r>
            <a:endParaRPr lang="en-US" sz="1600" dirty="0"/>
          </a:p>
          <a:p>
            <a:endParaRPr lang="en-US" sz="1600" dirty="0" smtClean="0"/>
          </a:p>
          <a:p>
            <a:r>
              <a:rPr lang="en-US" sz="1600" dirty="0" smtClean="0"/>
              <a:t>Need to decide </a:t>
            </a:r>
          </a:p>
          <a:p>
            <a:r>
              <a:rPr lang="en-US" sz="1600" dirty="0"/>
              <a:t>	</a:t>
            </a:r>
            <a:r>
              <a:rPr lang="en-US" sz="1600" dirty="0" smtClean="0"/>
              <a:t>how the Policy Number would be used</a:t>
            </a:r>
          </a:p>
          <a:p>
            <a:r>
              <a:rPr lang="en-US" sz="1600" dirty="0"/>
              <a:t>	</a:t>
            </a:r>
            <a:r>
              <a:rPr lang="en-US" sz="1600" dirty="0" smtClean="0"/>
              <a:t>who needs the Policy File</a:t>
            </a:r>
          </a:p>
          <a:p>
            <a:r>
              <a:rPr lang="en-US" sz="1600" dirty="0"/>
              <a:t>	</a:t>
            </a:r>
            <a:r>
              <a:rPr lang="en-US" sz="1600" dirty="0" smtClean="0"/>
              <a:t>the contents that the Policy File contains</a:t>
            </a:r>
          </a:p>
          <a:p>
            <a:endParaRPr lang="en-US" sz="1600" dirty="0"/>
          </a:p>
          <a:p>
            <a:r>
              <a:rPr lang="en-US" sz="1600" dirty="0" smtClean="0"/>
              <a:t>Do we need a threshold signature scheme for a Policy File update? (probably no…)</a:t>
            </a:r>
          </a:p>
        </p:txBody>
      </p:sp>
    </p:spTree>
    <p:extLst>
      <p:ext uri="{BB962C8B-B14F-4D97-AF65-F5344CB8AC3E}">
        <p14:creationId xmlns:p14="http://schemas.microsoft.com/office/powerpoint/2010/main" val="356524406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7319" y="1587576"/>
            <a:ext cx="2129742" cy="308254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29719" y="1739977"/>
            <a:ext cx="1818604" cy="277138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Click Router</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6" name="Rectangle 5"/>
          <p:cNvSpPr/>
          <p:nvPr/>
        </p:nvSpPr>
        <p:spPr>
          <a:xfrm>
            <a:off x="1442435" y="3916019"/>
            <a:ext cx="1600062" cy="46991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Kernel Mode</a:t>
            </a:r>
            <a:endParaRPr lang="en-US" dirty="0">
              <a:solidFill>
                <a:schemeClr val="tx1"/>
              </a:solidFill>
            </a:endParaRPr>
          </a:p>
        </p:txBody>
      </p:sp>
      <p:sp>
        <p:nvSpPr>
          <p:cNvPr id="7" name="Rectangle 6"/>
          <p:cNvSpPr/>
          <p:nvPr/>
        </p:nvSpPr>
        <p:spPr>
          <a:xfrm>
            <a:off x="1449327" y="3380459"/>
            <a:ext cx="1600062" cy="46991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User Mode</a:t>
            </a:r>
            <a:endParaRPr lang="en-US" dirty="0">
              <a:solidFill>
                <a:schemeClr val="tx1"/>
              </a:solidFill>
            </a:endParaRPr>
          </a:p>
        </p:txBody>
      </p:sp>
      <p:sp>
        <p:nvSpPr>
          <p:cNvPr id="8" name="Freeform 7"/>
          <p:cNvSpPr/>
          <p:nvPr/>
        </p:nvSpPr>
        <p:spPr>
          <a:xfrm>
            <a:off x="740784" y="3452978"/>
            <a:ext cx="3267365" cy="608571"/>
          </a:xfrm>
          <a:custGeom>
            <a:avLst/>
            <a:gdLst>
              <a:gd name="connsiteX0" fmla="*/ 0 w 3875865"/>
              <a:gd name="connsiteY0" fmla="*/ 608571 h 608571"/>
              <a:gd name="connsiteX1" fmla="*/ 1137626 w 3875865"/>
              <a:gd name="connsiteY1" fmla="*/ 608571 h 608571"/>
              <a:gd name="connsiteX2" fmla="*/ 1137626 w 3875865"/>
              <a:gd name="connsiteY2" fmla="*/ 13229 h 608571"/>
              <a:gd name="connsiteX3" fmla="*/ 2447219 w 3875865"/>
              <a:gd name="connsiteY3" fmla="*/ 0 h 608571"/>
              <a:gd name="connsiteX4" fmla="*/ 2447219 w 3875865"/>
              <a:gd name="connsiteY4" fmla="*/ 595341 h 608571"/>
              <a:gd name="connsiteX5" fmla="*/ 3875865 w 3875865"/>
              <a:gd name="connsiteY5" fmla="*/ 582111 h 60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5865" h="608571">
                <a:moveTo>
                  <a:pt x="0" y="608571"/>
                </a:moveTo>
                <a:lnTo>
                  <a:pt x="1137626" y="608571"/>
                </a:lnTo>
                <a:lnTo>
                  <a:pt x="1137626" y="13229"/>
                </a:lnTo>
                <a:lnTo>
                  <a:pt x="2447219" y="0"/>
                </a:lnTo>
                <a:lnTo>
                  <a:pt x="2447219" y="595341"/>
                </a:lnTo>
                <a:lnTo>
                  <a:pt x="3875865" y="582111"/>
                </a:lnTo>
              </a:path>
            </a:pathLst>
          </a:custGeom>
          <a:ln>
            <a:solidFill>
              <a:srgbClr val="008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285944" y="1547864"/>
            <a:ext cx="4728954" cy="3970318"/>
          </a:xfrm>
          <a:prstGeom prst="rect">
            <a:avLst/>
          </a:prstGeom>
          <a:noFill/>
        </p:spPr>
        <p:txBody>
          <a:bodyPr wrap="none" rtlCol="0">
            <a:spAutoFit/>
          </a:bodyPr>
          <a:lstStyle/>
          <a:p>
            <a:r>
              <a:rPr lang="en-US" b="1" dirty="0" smtClean="0"/>
              <a:t>Click Modular Router</a:t>
            </a:r>
          </a:p>
          <a:p>
            <a:r>
              <a:rPr lang="en-US" dirty="0" smtClean="0"/>
              <a:t>- No need for </a:t>
            </a:r>
            <a:r>
              <a:rPr lang="en-US" dirty="0" err="1" smtClean="0"/>
              <a:t>ethernet</a:t>
            </a:r>
            <a:r>
              <a:rPr lang="en-US" dirty="0" smtClean="0"/>
              <a:t> frame handling</a:t>
            </a:r>
          </a:p>
          <a:p>
            <a:r>
              <a:rPr lang="en-US" dirty="0" smtClean="0"/>
              <a:t>- Flexible to be implemented as a SCION routers,</a:t>
            </a:r>
          </a:p>
          <a:p>
            <a:r>
              <a:rPr lang="en-US" dirty="0" smtClean="0"/>
              <a:t>switch, servers</a:t>
            </a:r>
          </a:p>
          <a:p>
            <a:r>
              <a:rPr lang="en-US" dirty="0" smtClean="0"/>
              <a:t>- Create many instances in a system</a:t>
            </a:r>
          </a:p>
          <a:p>
            <a:r>
              <a:rPr lang="en-US" dirty="0" smtClean="0"/>
              <a:t>-&gt; configure a system as an AD</a:t>
            </a:r>
          </a:p>
          <a:p>
            <a:endParaRPr lang="en-US" dirty="0"/>
          </a:p>
          <a:p>
            <a:r>
              <a:rPr lang="en-US" dirty="0" err="1" smtClean="0"/>
              <a:t>Todo</a:t>
            </a:r>
            <a:endParaRPr lang="en-US" dirty="0" smtClean="0"/>
          </a:p>
          <a:p>
            <a:r>
              <a:rPr lang="en-US" dirty="0" smtClean="0"/>
              <a:t>Switch implementation</a:t>
            </a:r>
          </a:p>
          <a:p>
            <a:r>
              <a:rPr lang="en-US" dirty="0" smtClean="0"/>
              <a:t>Communication protocols between entities</a:t>
            </a:r>
          </a:p>
          <a:p>
            <a:r>
              <a:rPr lang="en-US" dirty="0" smtClean="0"/>
              <a:t>Broadcast within an AD?</a:t>
            </a:r>
          </a:p>
          <a:p>
            <a:r>
              <a:rPr lang="en-US" dirty="0" smtClean="0"/>
              <a:t>Header format</a:t>
            </a:r>
          </a:p>
          <a:p>
            <a:r>
              <a:rPr lang="en-US" dirty="0" smtClean="0"/>
              <a:t>Data format</a:t>
            </a:r>
          </a:p>
          <a:p>
            <a:r>
              <a:rPr lang="en-US" dirty="0" smtClean="0"/>
              <a:t>Internal forwarding mechanism </a:t>
            </a:r>
            <a:endParaRPr lang="en-US" dirty="0"/>
          </a:p>
        </p:txBody>
      </p:sp>
      <p:cxnSp>
        <p:nvCxnSpPr>
          <p:cNvPr id="3" name="Straight Arrow Connector 2"/>
          <p:cNvCxnSpPr/>
          <p:nvPr/>
        </p:nvCxnSpPr>
        <p:spPr>
          <a:xfrm>
            <a:off x="1783532" y="4061549"/>
            <a:ext cx="950614" cy="0"/>
          </a:xfrm>
          <a:prstGeom prst="straightConnector1">
            <a:avLst/>
          </a:prstGeom>
          <a:ln>
            <a:solidFill>
              <a:schemeClr val="accent2"/>
            </a:solidFill>
            <a:prstDash val="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4350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2261" y="832919"/>
            <a:ext cx="8229600" cy="571273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9" name="Straight Connector 78"/>
          <p:cNvCxnSpPr>
            <a:stCxn id="58" idx="2"/>
            <a:endCxn id="16" idx="6"/>
          </p:cNvCxnSpPr>
          <p:nvPr/>
        </p:nvCxnSpPr>
        <p:spPr>
          <a:xfrm flipH="1">
            <a:off x="3357396" y="3183221"/>
            <a:ext cx="1215654" cy="244317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58" idx="2"/>
            <a:endCxn id="17" idx="2"/>
          </p:cNvCxnSpPr>
          <p:nvPr/>
        </p:nvCxnSpPr>
        <p:spPr>
          <a:xfrm>
            <a:off x="4573050" y="3183221"/>
            <a:ext cx="1142918" cy="244317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3335259" y="3377092"/>
            <a:ext cx="952312" cy="11684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CS</a:t>
            </a:r>
          </a:p>
          <a:p>
            <a:pPr algn="ctr"/>
            <a:endParaRPr lang="en-US" dirty="0"/>
          </a:p>
          <a:p>
            <a:pPr algn="ctr"/>
            <a:endParaRPr lang="en-US" dirty="0" smtClean="0"/>
          </a:p>
        </p:txBody>
      </p:sp>
      <p:sp>
        <p:nvSpPr>
          <p:cNvPr id="36" name="Rectangle 35"/>
          <p:cNvSpPr/>
          <p:nvPr/>
        </p:nvSpPr>
        <p:spPr>
          <a:xfrm>
            <a:off x="6471335" y="3377093"/>
            <a:ext cx="952312" cy="11684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PS</a:t>
            </a:r>
          </a:p>
          <a:p>
            <a:pPr algn="ctr"/>
            <a:endParaRPr lang="en-US" dirty="0"/>
          </a:p>
          <a:p>
            <a:pPr algn="ctr"/>
            <a:endParaRPr lang="en-US" dirty="0" smtClean="0"/>
          </a:p>
        </p:txBody>
      </p:sp>
      <p:sp>
        <p:nvSpPr>
          <p:cNvPr id="32" name="Rectangle 31"/>
          <p:cNvSpPr/>
          <p:nvPr/>
        </p:nvSpPr>
        <p:spPr>
          <a:xfrm>
            <a:off x="5772124" y="1381995"/>
            <a:ext cx="952312" cy="11684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BR</a:t>
            </a:r>
          </a:p>
          <a:p>
            <a:pPr algn="ctr"/>
            <a:endParaRPr lang="en-US" dirty="0"/>
          </a:p>
          <a:p>
            <a:pPr algn="ctr"/>
            <a:endParaRPr lang="en-US" dirty="0" smtClean="0"/>
          </a:p>
        </p:txBody>
      </p:sp>
      <p:sp>
        <p:nvSpPr>
          <p:cNvPr id="33" name="Rectangle 32"/>
          <p:cNvSpPr/>
          <p:nvPr/>
        </p:nvSpPr>
        <p:spPr>
          <a:xfrm>
            <a:off x="5765551" y="4749004"/>
            <a:ext cx="952312" cy="11684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BR</a:t>
            </a:r>
          </a:p>
          <a:p>
            <a:pPr algn="ctr"/>
            <a:endParaRPr lang="en-US" dirty="0"/>
          </a:p>
          <a:p>
            <a:pPr algn="ctr"/>
            <a:endParaRPr lang="en-US" dirty="0" smtClean="0"/>
          </a:p>
        </p:txBody>
      </p:sp>
      <p:sp>
        <p:nvSpPr>
          <p:cNvPr id="34" name="Rectangle 33"/>
          <p:cNvSpPr/>
          <p:nvPr/>
        </p:nvSpPr>
        <p:spPr>
          <a:xfrm>
            <a:off x="2405084" y="4773148"/>
            <a:ext cx="952312" cy="11684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BR</a:t>
            </a:r>
          </a:p>
          <a:p>
            <a:pPr algn="ctr"/>
            <a:endParaRPr lang="en-US" dirty="0"/>
          </a:p>
          <a:p>
            <a:pPr algn="ctr"/>
            <a:endParaRPr lang="en-US" dirty="0" smtClean="0"/>
          </a:p>
        </p:txBody>
      </p:sp>
      <p:sp>
        <p:nvSpPr>
          <p:cNvPr id="31" name="Rectangle 30"/>
          <p:cNvSpPr/>
          <p:nvPr/>
        </p:nvSpPr>
        <p:spPr>
          <a:xfrm>
            <a:off x="2382947" y="1351689"/>
            <a:ext cx="952312" cy="11684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BR</a:t>
            </a:r>
          </a:p>
          <a:p>
            <a:pPr algn="ctr"/>
            <a:endParaRPr lang="en-US" dirty="0"/>
          </a:p>
          <a:p>
            <a:pPr algn="ctr"/>
            <a:endParaRPr lang="en-US" dirty="0" smtClean="0"/>
          </a:p>
        </p:txBody>
      </p:sp>
      <p:sp>
        <p:nvSpPr>
          <p:cNvPr id="10" name="Oval 9"/>
          <p:cNvSpPr/>
          <p:nvPr/>
        </p:nvSpPr>
        <p:spPr>
          <a:xfrm>
            <a:off x="710839" y="1557604"/>
            <a:ext cx="7694832" cy="46974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Transit AD</a:t>
            </a: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2" name="Rectangle 1"/>
          <p:cNvSpPr/>
          <p:nvPr/>
        </p:nvSpPr>
        <p:spPr>
          <a:xfrm>
            <a:off x="1376125" y="3358208"/>
            <a:ext cx="952312" cy="11684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PS</a:t>
            </a:r>
          </a:p>
          <a:p>
            <a:pPr algn="ctr"/>
            <a:endParaRPr lang="en-US" dirty="0"/>
          </a:p>
          <a:p>
            <a:pPr algn="ctr"/>
            <a:endParaRPr lang="en-US" dirty="0" smtClean="0"/>
          </a:p>
        </p:txBody>
      </p:sp>
      <p:sp>
        <p:nvSpPr>
          <p:cNvPr id="11" name="Rectangle 10"/>
          <p:cNvSpPr/>
          <p:nvPr/>
        </p:nvSpPr>
        <p:spPr>
          <a:xfrm>
            <a:off x="6614160" y="4040190"/>
            <a:ext cx="666662"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562223" y="4040190"/>
            <a:ext cx="534671"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328437" y="1993400"/>
            <a:ext cx="1028959"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715968" y="1993400"/>
            <a:ext cx="1028959"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328437" y="5420777"/>
            <a:ext cx="1028959"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715968" y="5420777"/>
            <a:ext cx="1028959"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490740" y="4040190"/>
            <a:ext cx="666662"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3572291" y="250378"/>
            <a:ext cx="1925464" cy="461665"/>
          </a:xfrm>
          <a:prstGeom prst="rect">
            <a:avLst/>
          </a:prstGeom>
          <a:noFill/>
        </p:spPr>
        <p:txBody>
          <a:bodyPr wrap="none" rtlCol="0">
            <a:spAutoFit/>
          </a:bodyPr>
          <a:lstStyle/>
          <a:p>
            <a:r>
              <a:rPr lang="en-US" sz="2400" b="1" dirty="0" smtClean="0"/>
              <a:t>Configuration</a:t>
            </a:r>
            <a:endParaRPr lang="en-US" sz="2400" b="1" dirty="0"/>
          </a:p>
        </p:txBody>
      </p:sp>
      <p:sp>
        <p:nvSpPr>
          <p:cNvPr id="40" name="TextBox 39"/>
          <p:cNvSpPr txBox="1"/>
          <p:nvPr/>
        </p:nvSpPr>
        <p:spPr>
          <a:xfrm>
            <a:off x="3480260" y="837322"/>
            <a:ext cx="2108269" cy="461665"/>
          </a:xfrm>
          <a:prstGeom prst="rect">
            <a:avLst/>
          </a:prstGeom>
          <a:noFill/>
        </p:spPr>
        <p:txBody>
          <a:bodyPr wrap="none" rtlCol="0">
            <a:spAutoFit/>
          </a:bodyPr>
          <a:lstStyle/>
          <a:p>
            <a:r>
              <a:rPr lang="en-US" sz="2400" b="1" dirty="0" smtClean="0"/>
              <a:t>Single Machine</a:t>
            </a:r>
            <a:endParaRPr lang="en-US" sz="2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40" y="1440407"/>
            <a:ext cx="813260" cy="6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84" y="5718551"/>
            <a:ext cx="813260" cy="6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233" y="5718551"/>
            <a:ext cx="813260" cy="6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233" y="1384628"/>
            <a:ext cx="813260" cy="6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6" name="Straight Arrow Connector 45"/>
          <p:cNvCxnSpPr>
            <a:endCxn id="45" idx="1"/>
          </p:cNvCxnSpPr>
          <p:nvPr/>
        </p:nvCxnSpPr>
        <p:spPr>
          <a:xfrm flipV="1">
            <a:off x="6744927" y="1717048"/>
            <a:ext cx="1136306" cy="249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3" idx="3"/>
            <a:endCxn id="44" idx="1"/>
          </p:cNvCxnSpPr>
          <p:nvPr/>
        </p:nvCxnSpPr>
        <p:spPr>
          <a:xfrm>
            <a:off x="6717863" y="5333250"/>
            <a:ext cx="1163370" cy="7177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1" idx="1"/>
            <a:endCxn id="1026" idx="3"/>
          </p:cNvCxnSpPr>
          <p:nvPr/>
        </p:nvCxnSpPr>
        <p:spPr>
          <a:xfrm flipH="1" flipV="1">
            <a:off x="1459900" y="1772827"/>
            <a:ext cx="923047" cy="1631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34" idx="1"/>
            <a:endCxn id="43" idx="3"/>
          </p:cNvCxnSpPr>
          <p:nvPr/>
        </p:nvCxnSpPr>
        <p:spPr>
          <a:xfrm flipH="1">
            <a:off x="1489444" y="5357394"/>
            <a:ext cx="915640" cy="6935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4096894" y="2520180"/>
            <a:ext cx="952312" cy="6630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SCION</a:t>
            </a:r>
          </a:p>
          <a:p>
            <a:pPr algn="ctr"/>
            <a:r>
              <a:rPr lang="en-US" dirty="0" smtClean="0"/>
              <a:t>Switch</a:t>
            </a:r>
          </a:p>
        </p:txBody>
      </p:sp>
      <p:cxnSp>
        <p:nvCxnSpPr>
          <p:cNvPr id="59" name="Straight Connector 58"/>
          <p:cNvCxnSpPr>
            <a:stCxn id="58" idx="3"/>
            <a:endCxn id="15" idx="2"/>
          </p:cNvCxnSpPr>
          <p:nvPr/>
        </p:nvCxnSpPr>
        <p:spPr>
          <a:xfrm flipV="1">
            <a:off x="5049206" y="2199019"/>
            <a:ext cx="666762" cy="65268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4" idx="6"/>
            <a:endCxn id="58" idx="1"/>
          </p:cNvCxnSpPr>
          <p:nvPr/>
        </p:nvCxnSpPr>
        <p:spPr>
          <a:xfrm>
            <a:off x="3357396" y="2199019"/>
            <a:ext cx="739498" cy="65268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37" idx="0"/>
            <a:endCxn id="58" idx="1"/>
          </p:cNvCxnSpPr>
          <p:nvPr/>
        </p:nvCxnSpPr>
        <p:spPr>
          <a:xfrm flipV="1">
            <a:off x="3811415" y="2851701"/>
            <a:ext cx="285479" cy="52539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2" idx="0"/>
            <a:endCxn id="58" idx="1"/>
          </p:cNvCxnSpPr>
          <p:nvPr/>
        </p:nvCxnSpPr>
        <p:spPr>
          <a:xfrm flipV="1">
            <a:off x="1852281" y="2851701"/>
            <a:ext cx="2244613" cy="50650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58" idx="3"/>
            <a:endCxn id="38" idx="0"/>
          </p:cNvCxnSpPr>
          <p:nvPr/>
        </p:nvCxnSpPr>
        <p:spPr>
          <a:xfrm>
            <a:off x="5049206" y="2851701"/>
            <a:ext cx="279485" cy="50650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58" idx="3"/>
            <a:endCxn id="36" idx="0"/>
          </p:cNvCxnSpPr>
          <p:nvPr/>
        </p:nvCxnSpPr>
        <p:spPr>
          <a:xfrm>
            <a:off x="5049206" y="2851701"/>
            <a:ext cx="1898285" cy="5253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852535" y="3358207"/>
            <a:ext cx="952312" cy="11684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BS</a:t>
            </a:r>
          </a:p>
          <a:p>
            <a:pPr algn="ctr"/>
            <a:endParaRPr lang="en-US" dirty="0"/>
          </a:p>
          <a:p>
            <a:pPr algn="ctr"/>
            <a:endParaRPr lang="en-US" dirty="0" smtClean="0"/>
          </a:p>
        </p:txBody>
      </p:sp>
      <p:sp>
        <p:nvSpPr>
          <p:cNvPr id="12" name="Rectangle 11"/>
          <p:cNvSpPr/>
          <p:nvPr/>
        </p:nvSpPr>
        <p:spPr>
          <a:xfrm>
            <a:off x="5017159" y="4040190"/>
            <a:ext cx="534300"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Connector 82"/>
          <p:cNvCxnSpPr>
            <a:stCxn id="58" idx="2"/>
            <a:endCxn id="35" idx="0"/>
          </p:cNvCxnSpPr>
          <p:nvPr/>
        </p:nvCxnSpPr>
        <p:spPr>
          <a:xfrm flipH="1">
            <a:off x="4430225" y="3183221"/>
            <a:ext cx="142825" cy="16992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3954069" y="4882480"/>
            <a:ext cx="952312" cy="11684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PS</a:t>
            </a:r>
          </a:p>
          <a:p>
            <a:pPr algn="ctr"/>
            <a:endParaRPr lang="en-US" dirty="0"/>
          </a:p>
          <a:p>
            <a:pPr algn="ctr"/>
            <a:endParaRPr lang="en-US" dirty="0" smtClean="0"/>
          </a:p>
        </p:txBody>
      </p:sp>
      <p:sp>
        <p:nvSpPr>
          <p:cNvPr id="18" name="Rectangle 17"/>
          <p:cNvSpPr/>
          <p:nvPr/>
        </p:nvSpPr>
        <p:spPr>
          <a:xfrm>
            <a:off x="4096894" y="5466726"/>
            <a:ext cx="666662"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6471335" y="117332"/>
            <a:ext cx="952312" cy="582541"/>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a:t>
            </a:r>
          </a:p>
        </p:txBody>
      </p:sp>
      <p:sp>
        <p:nvSpPr>
          <p:cNvPr id="90" name="TextBox 89"/>
          <p:cNvSpPr txBox="1"/>
          <p:nvPr/>
        </p:nvSpPr>
        <p:spPr>
          <a:xfrm>
            <a:off x="7451042" y="247201"/>
            <a:ext cx="1455270" cy="369332"/>
          </a:xfrm>
          <a:prstGeom prst="rect">
            <a:avLst/>
          </a:prstGeom>
          <a:noFill/>
        </p:spPr>
        <p:txBody>
          <a:bodyPr wrap="none" rtlCol="0">
            <a:spAutoFit/>
          </a:bodyPr>
          <a:lstStyle/>
          <a:p>
            <a:r>
              <a:rPr lang="en-US" dirty="0" smtClean="0"/>
              <a:t>Click Instance</a:t>
            </a:r>
            <a:endParaRPr lang="en-US" dirty="0"/>
          </a:p>
        </p:txBody>
      </p:sp>
    </p:spTree>
    <p:extLst>
      <p:ext uri="{BB962C8B-B14F-4D97-AF65-F5344CB8AC3E}">
        <p14:creationId xmlns:p14="http://schemas.microsoft.com/office/powerpoint/2010/main" val="811159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2261" y="832919"/>
            <a:ext cx="8229600" cy="571273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9" name="Straight Connector 78"/>
          <p:cNvCxnSpPr>
            <a:stCxn id="58" idx="2"/>
            <a:endCxn id="16" idx="6"/>
          </p:cNvCxnSpPr>
          <p:nvPr/>
        </p:nvCxnSpPr>
        <p:spPr>
          <a:xfrm flipH="1">
            <a:off x="3357396" y="3183221"/>
            <a:ext cx="1215654" cy="244317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58" idx="2"/>
            <a:endCxn id="17" idx="2"/>
          </p:cNvCxnSpPr>
          <p:nvPr/>
        </p:nvCxnSpPr>
        <p:spPr>
          <a:xfrm>
            <a:off x="4573050" y="3183221"/>
            <a:ext cx="1142918" cy="244317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3335259" y="3377092"/>
            <a:ext cx="952312" cy="1168491"/>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CS</a:t>
            </a:r>
          </a:p>
          <a:p>
            <a:pPr algn="ctr"/>
            <a:endParaRPr lang="en-US" dirty="0"/>
          </a:p>
          <a:p>
            <a:pPr algn="ctr"/>
            <a:endParaRPr lang="en-US" dirty="0" smtClean="0"/>
          </a:p>
        </p:txBody>
      </p:sp>
      <p:sp>
        <p:nvSpPr>
          <p:cNvPr id="35" name="Rectangle 34"/>
          <p:cNvSpPr/>
          <p:nvPr/>
        </p:nvSpPr>
        <p:spPr>
          <a:xfrm>
            <a:off x="3954069" y="4882480"/>
            <a:ext cx="952312" cy="1168491"/>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PS</a:t>
            </a:r>
          </a:p>
          <a:p>
            <a:pPr algn="ctr"/>
            <a:endParaRPr lang="en-US" dirty="0"/>
          </a:p>
          <a:p>
            <a:pPr algn="ctr"/>
            <a:endParaRPr lang="en-US" dirty="0" smtClean="0"/>
          </a:p>
        </p:txBody>
      </p:sp>
      <p:sp>
        <p:nvSpPr>
          <p:cNvPr id="36" name="Rectangle 35"/>
          <p:cNvSpPr/>
          <p:nvPr/>
        </p:nvSpPr>
        <p:spPr>
          <a:xfrm>
            <a:off x="6471335" y="3377093"/>
            <a:ext cx="952312" cy="1168491"/>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PS</a:t>
            </a:r>
          </a:p>
          <a:p>
            <a:pPr algn="ctr"/>
            <a:endParaRPr lang="en-US" dirty="0"/>
          </a:p>
          <a:p>
            <a:pPr algn="ctr"/>
            <a:endParaRPr lang="en-US" dirty="0" smtClean="0"/>
          </a:p>
        </p:txBody>
      </p:sp>
      <p:sp>
        <p:nvSpPr>
          <p:cNvPr id="10" name="Oval 9"/>
          <p:cNvSpPr/>
          <p:nvPr/>
        </p:nvSpPr>
        <p:spPr>
          <a:xfrm>
            <a:off x="710839" y="1557604"/>
            <a:ext cx="7694832" cy="46974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Transit AD</a:t>
            </a: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32" name="Rectangle 31"/>
          <p:cNvSpPr/>
          <p:nvPr/>
        </p:nvSpPr>
        <p:spPr>
          <a:xfrm>
            <a:off x="5772124" y="1381995"/>
            <a:ext cx="952312" cy="1168491"/>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BR</a:t>
            </a:r>
          </a:p>
          <a:p>
            <a:pPr algn="ctr"/>
            <a:endParaRPr lang="en-US" dirty="0"/>
          </a:p>
          <a:p>
            <a:pPr algn="ctr"/>
            <a:endParaRPr lang="en-US" dirty="0" smtClean="0"/>
          </a:p>
        </p:txBody>
      </p:sp>
      <p:sp>
        <p:nvSpPr>
          <p:cNvPr id="33" name="Rectangle 32"/>
          <p:cNvSpPr/>
          <p:nvPr/>
        </p:nvSpPr>
        <p:spPr>
          <a:xfrm>
            <a:off x="5765551" y="4749004"/>
            <a:ext cx="952312" cy="1168491"/>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BR</a:t>
            </a:r>
          </a:p>
          <a:p>
            <a:pPr algn="ctr"/>
            <a:endParaRPr lang="en-US" dirty="0"/>
          </a:p>
          <a:p>
            <a:pPr algn="ctr"/>
            <a:endParaRPr lang="en-US" dirty="0" smtClean="0"/>
          </a:p>
        </p:txBody>
      </p:sp>
      <p:sp>
        <p:nvSpPr>
          <p:cNvPr id="34" name="Rectangle 33"/>
          <p:cNvSpPr/>
          <p:nvPr/>
        </p:nvSpPr>
        <p:spPr>
          <a:xfrm>
            <a:off x="2405084" y="4773148"/>
            <a:ext cx="952312" cy="1168491"/>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BR</a:t>
            </a:r>
          </a:p>
          <a:p>
            <a:pPr algn="ctr"/>
            <a:endParaRPr lang="en-US" dirty="0"/>
          </a:p>
          <a:p>
            <a:pPr algn="ctr"/>
            <a:endParaRPr lang="en-US" dirty="0" smtClean="0"/>
          </a:p>
        </p:txBody>
      </p:sp>
      <p:sp>
        <p:nvSpPr>
          <p:cNvPr id="31" name="Rectangle 30"/>
          <p:cNvSpPr/>
          <p:nvPr/>
        </p:nvSpPr>
        <p:spPr>
          <a:xfrm>
            <a:off x="2382947" y="1351689"/>
            <a:ext cx="952312" cy="1168491"/>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BR</a:t>
            </a:r>
          </a:p>
          <a:p>
            <a:pPr algn="ctr"/>
            <a:endParaRPr lang="en-US" dirty="0"/>
          </a:p>
          <a:p>
            <a:pPr algn="ctr"/>
            <a:endParaRPr lang="en-US" dirty="0" smtClean="0"/>
          </a:p>
        </p:txBody>
      </p:sp>
      <p:sp>
        <p:nvSpPr>
          <p:cNvPr id="2" name="Rectangle 1"/>
          <p:cNvSpPr/>
          <p:nvPr/>
        </p:nvSpPr>
        <p:spPr>
          <a:xfrm>
            <a:off x="1376125" y="3358208"/>
            <a:ext cx="952312" cy="1168491"/>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PS</a:t>
            </a:r>
          </a:p>
          <a:p>
            <a:pPr algn="ctr"/>
            <a:endParaRPr lang="en-US" dirty="0"/>
          </a:p>
          <a:p>
            <a:pPr algn="ctr"/>
            <a:endParaRPr lang="en-US" dirty="0" smtClean="0"/>
          </a:p>
        </p:txBody>
      </p:sp>
      <p:sp>
        <p:nvSpPr>
          <p:cNvPr id="11" name="Rectangle 10"/>
          <p:cNvSpPr/>
          <p:nvPr/>
        </p:nvSpPr>
        <p:spPr>
          <a:xfrm>
            <a:off x="6614160" y="4040190"/>
            <a:ext cx="666662"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562223" y="4040190"/>
            <a:ext cx="534671"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328437" y="1993400"/>
            <a:ext cx="1028959"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715968" y="1993400"/>
            <a:ext cx="1028959"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328437" y="5420777"/>
            <a:ext cx="1028959"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715968" y="5420777"/>
            <a:ext cx="1028959"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096894" y="5466726"/>
            <a:ext cx="666662"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490740" y="4040190"/>
            <a:ext cx="666662"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3572291" y="177808"/>
            <a:ext cx="1925464" cy="461665"/>
          </a:xfrm>
          <a:prstGeom prst="rect">
            <a:avLst/>
          </a:prstGeom>
          <a:noFill/>
        </p:spPr>
        <p:txBody>
          <a:bodyPr wrap="none" rtlCol="0">
            <a:spAutoFit/>
          </a:bodyPr>
          <a:lstStyle/>
          <a:p>
            <a:r>
              <a:rPr lang="en-US" sz="2400" b="1" dirty="0" smtClean="0"/>
              <a:t>Configuration</a:t>
            </a:r>
            <a:endParaRPr lang="en-US" sz="2400" b="1" dirty="0"/>
          </a:p>
        </p:txBody>
      </p:sp>
      <p:sp>
        <p:nvSpPr>
          <p:cNvPr id="40" name="TextBox 39"/>
          <p:cNvSpPr txBox="1"/>
          <p:nvPr/>
        </p:nvSpPr>
        <p:spPr>
          <a:xfrm>
            <a:off x="3480260" y="837322"/>
            <a:ext cx="2108269" cy="461665"/>
          </a:xfrm>
          <a:prstGeom prst="rect">
            <a:avLst/>
          </a:prstGeom>
          <a:noFill/>
        </p:spPr>
        <p:txBody>
          <a:bodyPr wrap="none" rtlCol="0">
            <a:spAutoFit/>
          </a:bodyPr>
          <a:lstStyle/>
          <a:p>
            <a:r>
              <a:rPr lang="en-US" sz="2400" b="1" dirty="0" smtClean="0"/>
              <a:t>Single Machine</a:t>
            </a:r>
            <a:endParaRPr lang="en-US" sz="2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40" y="1440407"/>
            <a:ext cx="813260" cy="6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84" y="5718551"/>
            <a:ext cx="813260" cy="6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233" y="5718551"/>
            <a:ext cx="813260" cy="6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1233" y="1384628"/>
            <a:ext cx="813260" cy="66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6" name="Straight Arrow Connector 45"/>
          <p:cNvCxnSpPr>
            <a:endCxn id="45" idx="1"/>
          </p:cNvCxnSpPr>
          <p:nvPr/>
        </p:nvCxnSpPr>
        <p:spPr>
          <a:xfrm flipV="1">
            <a:off x="6744927" y="1717048"/>
            <a:ext cx="1136306" cy="2491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3" idx="3"/>
            <a:endCxn id="44" idx="1"/>
          </p:cNvCxnSpPr>
          <p:nvPr/>
        </p:nvCxnSpPr>
        <p:spPr>
          <a:xfrm>
            <a:off x="6717863" y="5333250"/>
            <a:ext cx="1163370" cy="7177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1" idx="1"/>
            <a:endCxn id="1026" idx="3"/>
          </p:cNvCxnSpPr>
          <p:nvPr/>
        </p:nvCxnSpPr>
        <p:spPr>
          <a:xfrm flipH="1" flipV="1">
            <a:off x="1459900" y="1772827"/>
            <a:ext cx="923047" cy="1631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34" idx="1"/>
            <a:endCxn id="43" idx="3"/>
          </p:cNvCxnSpPr>
          <p:nvPr/>
        </p:nvCxnSpPr>
        <p:spPr>
          <a:xfrm flipH="1">
            <a:off x="1489444" y="5357394"/>
            <a:ext cx="915640" cy="6935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4096894" y="2520180"/>
            <a:ext cx="952312" cy="663041"/>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SCION</a:t>
            </a:r>
          </a:p>
          <a:p>
            <a:pPr algn="ctr"/>
            <a:r>
              <a:rPr lang="en-US" dirty="0" smtClean="0"/>
              <a:t>Switch</a:t>
            </a:r>
          </a:p>
        </p:txBody>
      </p:sp>
      <p:cxnSp>
        <p:nvCxnSpPr>
          <p:cNvPr id="59" name="Straight Connector 58"/>
          <p:cNvCxnSpPr>
            <a:stCxn id="58" idx="3"/>
            <a:endCxn id="15" idx="2"/>
          </p:cNvCxnSpPr>
          <p:nvPr/>
        </p:nvCxnSpPr>
        <p:spPr>
          <a:xfrm flipV="1">
            <a:off x="5049206" y="2199019"/>
            <a:ext cx="666762" cy="65268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14" idx="6"/>
            <a:endCxn id="58" idx="1"/>
          </p:cNvCxnSpPr>
          <p:nvPr/>
        </p:nvCxnSpPr>
        <p:spPr>
          <a:xfrm>
            <a:off x="3357396" y="2199019"/>
            <a:ext cx="739498" cy="65268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37" idx="0"/>
            <a:endCxn id="58" idx="1"/>
          </p:cNvCxnSpPr>
          <p:nvPr/>
        </p:nvCxnSpPr>
        <p:spPr>
          <a:xfrm flipV="1">
            <a:off x="3811415" y="2851701"/>
            <a:ext cx="285479" cy="52539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2" idx="0"/>
            <a:endCxn id="58" idx="1"/>
          </p:cNvCxnSpPr>
          <p:nvPr/>
        </p:nvCxnSpPr>
        <p:spPr>
          <a:xfrm flipV="1">
            <a:off x="1852281" y="2851701"/>
            <a:ext cx="2244613" cy="50650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58" idx="3"/>
            <a:endCxn id="38" idx="0"/>
          </p:cNvCxnSpPr>
          <p:nvPr/>
        </p:nvCxnSpPr>
        <p:spPr>
          <a:xfrm>
            <a:off x="5049206" y="2851701"/>
            <a:ext cx="279485" cy="50650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58" idx="3"/>
            <a:endCxn id="36" idx="0"/>
          </p:cNvCxnSpPr>
          <p:nvPr/>
        </p:nvCxnSpPr>
        <p:spPr>
          <a:xfrm>
            <a:off x="5049206" y="2851701"/>
            <a:ext cx="1898285" cy="5253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852535" y="3358207"/>
            <a:ext cx="952312" cy="1168491"/>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BS</a:t>
            </a:r>
          </a:p>
          <a:p>
            <a:pPr algn="ctr"/>
            <a:endParaRPr lang="en-US" dirty="0"/>
          </a:p>
          <a:p>
            <a:pPr algn="ctr"/>
            <a:endParaRPr lang="en-US" dirty="0" smtClean="0"/>
          </a:p>
        </p:txBody>
      </p:sp>
      <p:sp>
        <p:nvSpPr>
          <p:cNvPr id="12" name="Rectangle 11"/>
          <p:cNvSpPr/>
          <p:nvPr/>
        </p:nvSpPr>
        <p:spPr>
          <a:xfrm>
            <a:off x="5017159" y="4040190"/>
            <a:ext cx="534300"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6471335" y="81047"/>
            <a:ext cx="952312" cy="582541"/>
          </a:xfrm>
          <a:prstGeom prst="rect">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Click</a:t>
            </a:r>
          </a:p>
          <a:p>
            <a:pPr algn="ctr"/>
            <a:r>
              <a:rPr lang="en-US" dirty="0" smtClean="0"/>
              <a:t>…</a:t>
            </a:r>
          </a:p>
        </p:txBody>
      </p:sp>
      <p:sp>
        <p:nvSpPr>
          <p:cNvPr id="4" name="TextBox 3"/>
          <p:cNvSpPr txBox="1"/>
          <p:nvPr/>
        </p:nvSpPr>
        <p:spPr>
          <a:xfrm>
            <a:off x="7451042" y="210916"/>
            <a:ext cx="513282" cy="369332"/>
          </a:xfrm>
          <a:prstGeom prst="rect">
            <a:avLst/>
          </a:prstGeom>
          <a:noFill/>
        </p:spPr>
        <p:txBody>
          <a:bodyPr wrap="none" rtlCol="0">
            <a:spAutoFit/>
          </a:bodyPr>
          <a:lstStyle/>
          <a:p>
            <a:r>
              <a:rPr lang="en-US" dirty="0" smtClean="0"/>
              <a:t>VM</a:t>
            </a:r>
            <a:endParaRPr lang="en-US" dirty="0"/>
          </a:p>
        </p:txBody>
      </p:sp>
    </p:spTree>
    <p:extLst>
      <p:ext uri="{BB962C8B-B14F-4D97-AF65-F5344CB8AC3E}">
        <p14:creationId xmlns:p14="http://schemas.microsoft.com/office/powerpoint/2010/main" val="52448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3572291" y="250378"/>
            <a:ext cx="1925464" cy="461665"/>
          </a:xfrm>
          <a:prstGeom prst="rect">
            <a:avLst/>
          </a:prstGeom>
          <a:noFill/>
        </p:spPr>
        <p:txBody>
          <a:bodyPr wrap="none" rtlCol="0">
            <a:spAutoFit/>
          </a:bodyPr>
          <a:lstStyle/>
          <a:p>
            <a:r>
              <a:rPr lang="en-US" sz="2400" b="1" dirty="0" smtClean="0"/>
              <a:t>Configuration</a:t>
            </a:r>
            <a:endParaRPr lang="en-US" sz="2400" b="1" dirty="0"/>
          </a:p>
        </p:txBody>
      </p:sp>
      <p:sp>
        <p:nvSpPr>
          <p:cNvPr id="3" name="Rectangle 2"/>
          <p:cNvSpPr/>
          <p:nvPr/>
        </p:nvSpPr>
        <p:spPr>
          <a:xfrm>
            <a:off x="793793" y="1698186"/>
            <a:ext cx="3242338" cy="409302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Oval 9"/>
          <p:cNvSpPr/>
          <p:nvPr/>
        </p:nvSpPr>
        <p:spPr>
          <a:xfrm>
            <a:off x="1105880" y="3504007"/>
            <a:ext cx="1020861" cy="77794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STUB2</a:t>
            </a:r>
            <a:endParaRPr lang="en-US" dirty="0">
              <a:solidFill>
                <a:schemeClr val="tx1"/>
              </a:solidFill>
            </a:endParaRPr>
          </a:p>
        </p:txBody>
      </p:sp>
      <p:sp>
        <p:nvSpPr>
          <p:cNvPr id="40" name="TextBox 39"/>
          <p:cNvSpPr txBox="1"/>
          <p:nvPr/>
        </p:nvSpPr>
        <p:spPr>
          <a:xfrm>
            <a:off x="1555788" y="1782133"/>
            <a:ext cx="1805302" cy="400110"/>
          </a:xfrm>
          <a:prstGeom prst="rect">
            <a:avLst/>
          </a:prstGeom>
          <a:noFill/>
        </p:spPr>
        <p:txBody>
          <a:bodyPr wrap="none" rtlCol="0">
            <a:spAutoFit/>
          </a:bodyPr>
          <a:lstStyle/>
          <a:p>
            <a:r>
              <a:rPr lang="en-US" sz="2000" b="1" dirty="0" smtClean="0"/>
              <a:t>Single Machine</a:t>
            </a:r>
            <a:endParaRPr lang="en-US" sz="20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830532" y="3673595"/>
            <a:ext cx="411199" cy="43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Rectangle 88"/>
          <p:cNvSpPr/>
          <p:nvPr/>
        </p:nvSpPr>
        <p:spPr>
          <a:xfrm>
            <a:off x="6471335" y="250377"/>
            <a:ext cx="952312" cy="582541"/>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SCION</a:t>
            </a:r>
          </a:p>
          <a:p>
            <a:pPr algn="ctr"/>
            <a:r>
              <a:rPr lang="en-US" dirty="0" smtClean="0"/>
              <a:t>Switch</a:t>
            </a:r>
          </a:p>
        </p:txBody>
      </p:sp>
      <p:sp>
        <p:nvSpPr>
          <p:cNvPr id="90" name="TextBox 89"/>
          <p:cNvSpPr txBox="1"/>
          <p:nvPr/>
        </p:nvSpPr>
        <p:spPr>
          <a:xfrm>
            <a:off x="7451042" y="223484"/>
            <a:ext cx="1197764" cy="923330"/>
          </a:xfrm>
          <a:prstGeom prst="rect">
            <a:avLst/>
          </a:prstGeom>
          <a:noFill/>
        </p:spPr>
        <p:txBody>
          <a:bodyPr wrap="none" rtlCol="0">
            <a:spAutoFit/>
          </a:bodyPr>
          <a:lstStyle/>
          <a:p>
            <a:r>
              <a:rPr lang="en-US" dirty="0" smtClean="0"/>
              <a:t>Click </a:t>
            </a:r>
          </a:p>
          <a:p>
            <a:r>
              <a:rPr lang="en-US" dirty="0" smtClean="0"/>
              <a:t>Switch as</a:t>
            </a:r>
          </a:p>
          <a:p>
            <a:r>
              <a:rPr lang="en-US" dirty="0" smtClean="0"/>
              <a:t>Virtual NIC</a:t>
            </a:r>
            <a:endParaRPr lang="en-US" dirty="0"/>
          </a:p>
        </p:txBody>
      </p:sp>
      <p:sp>
        <p:nvSpPr>
          <p:cNvPr id="47" name="Rectangle 46"/>
          <p:cNvSpPr/>
          <p:nvPr/>
        </p:nvSpPr>
        <p:spPr>
          <a:xfrm>
            <a:off x="2619979" y="3601710"/>
            <a:ext cx="952312" cy="582541"/>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SCION</a:t>
            </a:r>
          </a:p>
          <a:p>
            <a:pPr algn="ctr"/>
            <a:r>
              <a:rPr lang="en-US" dirty="0" smtClean="0"/>
              <a:t>Switch</a:t>
            </a:r>
          </a:p>
        </p:txBody>
      </p:sp>
      <p:sp>
        <p:nvSpPr>
          <p:cNvPr id="48" name="Oval 47"/>
          <p:cNvSpPr/>
          <p:nvPr/>
        </p:nvSpPr>
        <p:spPr>
          <a:xfrm>
            <a:off x="1105879" y="2342884"/>
            <a:ext cx="1020861" cy="77794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STUB1</a:t>
            </a:r>
            <a:endParaRPr lang="en-US" dirty="0">
              <a:solidFill>
                <a:schemeClr val="tx1"/>
              </a:solidFill>
            </a:endParaRPr>
          </a:p>
        </p:txBody>
      </p:sp>
      <p:sp>
        <p:nvSpPr>
          <p:cNvPr id="50" name="Oval 49"/>
          <p:cNvSpPr/>
          <p:nvPr/>
        </p:nvSpPr>
        <p:spPr>
          <a:xfrm>
            <a:off x="1105880" y="4702507"/>
            <a:ext cx="1020861" cy="77794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STUBn</a:t>
            </a:r>
            <a:endParaRPr lang="en-US" dirty="0">
              <a:solidFill>
                <a:schemeClr val="tx1"/>
              </a:solidFill>
            </a:endParaRPr>
          </a:p>
        </p:txBody>
      </p:sp>
      <p:cxnSp>
        <p:nvCxnSpPr>
          <p:cNvPr id="6" name="Straight Connector 5"/>
          <p:cNvCxnSpPr>
            <a:stCxn id="48" idx="6"/>
            <a:endCxn id="47" idx="1"/>
          </p:cNvCxnSpPr>
          <p:nvPr/>
        </p:nvCxnSpPr>
        <p:spPr>
          <a:xfrm>
            <a:off x="2126740" y="2731857"/>
            <a:ext cx="493239" cy="116112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10" idx="6"/>
            <a:endCxn id="47" idx="1"/>
          </p:cNvCxnSpPr>
          <p:nvPr/>
        </p:nvCxnSpPr>
        <p:spPr>
          <a:xfrm>
            <a:off x="2126741" y="3892980"/>
            <a:ext cx="493238"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50" idx="6"/>
            <a:endCxn id="47" idx="1"/>
          </p:cNvCxnSpPr>
          <p:nvPr/>
        </p:nvCxnSpPr>
        <p:spPr>
          <a:xfrm flipV="1">
            <a:off x="2126741" y="3892981"/>
            <a:ext cx="493238" cy="119849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flipH="1">
            <a:off x="5453844" y="1693846"/>
            <a:ext cx="3242338" cy="409302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Oval 56"/>
          <p:cNvSpPr/>
          <p:nvPr/>
        </p:nvSpPr>
        <p:spPr>
          <a:xfrm flipH="1">
            <a:off x="7363234" y="3499667"/>
            <a:ext cx="1020861" cy="77794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AD1</a:t>
            </a:r>
            <a:endParaRPr lang="en-US" dirty="0">
              <a:solidFill>
                <a:schemeClr val="tx1"/>
              </a:solidFill>
            </a:endParaRPr>
          </a:p>
        </p:txBody>
      </p:sp>
      <p:sp>
        <p:nvSpPr>
          <p:cNvPr id="60" name="TextBox 59"/>
          <p:cNvSpPr txBox="1"/>
          <p:nvPr/>
        </p:nvSpPr>
        <p:spPr>
          <a:xfrm flipH="1">
            <a:off x="6165265" y="1777793"/>
            <a:ext cx="1805302" cy="400110"/>
          </a:xfrm>
          <a:prstGeom prst="rect">
            <a:avLst/>
          </a:prstGeom>
          <a:noFill/>
        </p:spPr>
        <p:txBody>
          <a:bodyPr wrap="none" rtlCol="0">
            <a:spAutoFit/>
          </a:bodyPr>
          <a:lstStyle/>
          <a:p>
            <a:r>
              <a:rPr lang="en-US" sz="2000" b="1" dirty="0" smtClean="0"/>
              <a:t>Single Machine</a:t>
            </a:r>
            <a:endParaRPr lang="en-US" sz="2000" b="1" dirty="0"/>
          </a:p>
        </p:txBody>
      </p:sp>
      <p:pic>
        <p:nvPicPr>
          <p:cNvPr id="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244" y="3669255"/>
            <a:ext cx="411199" cy="43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flipH="1">
            <a:off x="5917684" y="3597370"/>
            <a:ext cx="952312" cy="582541"/>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SCION</a:t>
            </a:r>
          </a:p>
          <a:p>
            <a:pPr algn="ctr"/>
            <a:r>
              <a:rPr lang="en-US" dirty="0" smtClean="0"/>
              <a:t>Switch</a:t>
            </a:r>
          </a:p>
        </p:txBody>
      </p:sp>
      <p:sp>
        <p:nvSpPr>
          <p:cNvPr id="65" name="Oval 64"/>
          <p:cNvSpPr/>
          <p:nvPr/>
        </p:nvSpPr>
        <p:spPr>
          <a:xfrm flipH="1">
            <a:off x="7363235" y="2338544"/>
            <a:ext cx="1020861" cy="77794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Core</a:t>
            </a:r>
            <a:endParaRPr lang="en-US" dirty="0">
              <a:solidFill>
                <a:schemeClr val="tx1"/>
              </a:solidFill>
            </a:endParaRPr>
          </a:p>
        </p:txBody>
      </p:sp>
      <p:sp>
        <p:nvSpPr>
          <p:cNvPr id="66" name="Oval 65"/>
          <p:cNvSpPr/>
          <p:nvPr/>
        </p:nvSpPr>
        <p:spPr>
          <a:xfrm flipH="1">
            <a:off x="7363234" y="4698167"/>
            <a:ext cx="1020861" cy="77794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AD2</a:t>
            </a:r>
            <a:endParaRPr lang="en-US" dirty="0">
              <a:solidFill>
                <a:schemeClr val="tx1"/>
              </a:solidFill>
            </a:endParaRPr>
          </a:p>
        </p:txBody>
      </p:sp>
      <p:cxnSp>
        <p:nvCxnSpPr>
          <p:cNvPr id="68" name="Straight Connector 67"/>
          <p:cNvCxnSpPr>
            <a:stCxn id="65" idx="6"/>
            <a:endCxn id="63" idx="1"/>
          </p:cNvCxnSpPr>
          <p:nvPr/>
        </p:nvCxnSpPr>
        <p:spPr>
          <a:xfrm flipH="1">
            <a:off x="6869996" y="2727517"/>
            <a:ext cx="493239" cy="116112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57" idx="6"/>
            <a:endCxn id="63" idx="1"/>
          </p:cNvCxnSpPr>
          <p:nvPr/>
        </p:nvCxnSpPr>
        <p:spPr>
          <a:xfrm flipH="1">
            <a:off x="6869996" y="3888640"/>
            <a:ext cx="493238"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66" idx="6"/>
            <a:endCxn id="63" idx="1"/>
          </p:cNvCxnSpPr>
          <p:nvPr/>
        </p:nvCxnSpPr>
        <p:spPr>
          <a:xfrm flipH="1" flipV="1">
            <a:off x="6869996" y="3888641"/>
            <a:ext cx="493238" cy="119849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26" idx="1"/>
            <a:endCxn id="62" idx="1"/>
          </p:cNvCxnSpPr>
          <p:nvPr/>
        </p:nvCxnSpPr>
        <p:spPr>
          <a:xfrm flipV="1">
            <a:off x="4241731" y="3888640"/>
            <a:ext cx="1006513" cy="43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066888" y="4020682"/>
            <a:ext cx="1354538" cy="369332"/>
          </a:xfrm>
          <a:prstGeom prst="rect">
            <a:avLst/>
          </a:prstGeom>
          <a:noFill/>
        </p:spPr>
        <p:txBody>
          <a:bodyPr wrap="none" rtlCol="0">
            <a:spAutoFit/>
          </a:bodyPr>
          <a:lstStyle/>
          <a:p>
            <a:r>
              <a:rPr lang="en-US" dirty="0" smtClean="0"/>
              <a:t>Physical Link</a:t>
            </a:r>
            <a:endParaRPr lang="en-US" dirty="0"/>
          </a:p>
        </p:txBody>
      </p:sp>
      <p:sp>
        <p:nvSpPr>
          <p:cNvPr id="25" name="TextBox 24"/>
          <p:cNvSpPr txBox="1"/>
          <p:nvPr/>
        </p:nvSpPr>
        <p:spPr>
          <a:xfrm>
            <a:off x="2229887" y="3076516"/>
            <a:ext cx="444352" cy="369332"/>
          </a:xfrm>
          <a:prstGeom prst="rect">
            <a:avLst/>
          </a:prstGeom>
          <a:noFill/>
        </p:spPr>
        <p:txBody>
          <a:bodyPr wrap="none" rtlCol="0">
            <a:spAutoFit/>
          </a:bodyPr>
          <a:lstStyle/>
          <a:p>
            <a:r>
              <a:rPr lang="en-US" dirty="0" smtClean="0"/>
              <a:t>/ 2</a:t>
            </a:r>
            <a:endParaRPr lang="en-US" dirty="0"/>
          </a:p>
        </p:txBody>
      </p:sp>
      <p:sp>
        <p:nvSpPr>
          <p:cNvPr id="72" name="TextBox 71"/>
          <p:cNvSpPr txBox="1"/>
          <p:nvPr/>
        </p:nvSpPr>
        <p:spPr>
          <a:xfrm>
            <a:off x="2177632" y="3703973"/>
            <a:ext cx="301686" cy="646331"/>
          </a:xfrm>
          <a:prstGeom prst="rect">
            <a:avLst/>
          </a:prstGeom>
          <a:noFill/>
        </p:spPr>
        <p:txBody>
          <a:bodyPr wrap="none" rtlCol="0">
            <a:spAutoFit/>
          </a:bodyPr>
          <a:lstStyle/>
          <a:p>
            <a:r>
              <a:rPr lang="en-US" dirty="0" smtClean="0"/>
              <a:t>/</a:t>
            </a:r>
          </a:p>
          <a:p>
            <a:r>
              <a:rPr lang="en-US" dirty="0" smtClean="0"/>
              <a:t>2</a:t>
            </a:r>
            <a:endParaRPr lang="en-US" dirty="0"/>
          </a:p>
        </p:txBody>
      </p:sp>
      <p:sp>
        <p:nvSpPr>
          <p:cNvPr id="74" name="TextBox 73"/>
          <p:cNvSpPr txBox="1"/>
          <p:nvPr/>
        </p:nvSpPr>
        <p:spPr>
          <a:xfrm>
            <a:off x="2219235" y="4399453"/>
            <a:ext cx="444352" cy="369332"/>
          </a:xfrm>
          <a:prstGeom prst="rect">
            <a:avLst/>
          </a:prstGeom>
          <a:noFill/>
        </p:spPr>
        <p:txBody>
          <a:bodyPr wrap="none" rtlCol="0">
            <a:spAutoFit/>
          </a:bodyPr>
          <a:lstStyle/>
          <a:p>
            <a:r>
              <a:rPr lang="en-US" dirty="0" smtClean="0"/>
              <a:t>/ 2</a:t>
            </a:r>
            <a:endParaRPr lang="en-US" dirty="0"/>
          </a:p>
        </p:txBody>
      </p:sp>
      <p:cxnSp>
        <p:nvCxnSpPr>
          <p:cNvPr id="27" name="Straight Connector 26"/>
          <p:cNvCxnSpPr>
            <a:stCxn id="47" idx="3"/>
            <a:endCxn id="1026" idx="3"/>
          </p:cNvCxnSpPr>
          <p:nvPr/>
        </p:nvCxnSpPr>
        <p:spPr>
          <a:xfrm flipV="1">
            <a:off x="3572291" y="3892980"/>
            <a:ext cx="258241"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7008454" y="3076108"/>
            <a:ext cx="444352" cy="369332"/>
          </a:xfrm>
          <a:prstGeom prst="rect">
            <a:avLst/>
          </a:prstGeom>
          <a:noFill/>
        </p:spPr>
        <p:txBody>
          <a:bodyPr wrap="none" rtlCol="0">
            <a:spAutoFit/>
          </a:bodyPr>
          <a:lstStyle/>
          <a:p>
            <a:r>
              <a:rPr lang="en-US" dirty="0" smtClean="0"/>
              <a:t>/ 2</a:t>
            </a:r>
            <a:endParaRPr lang="en-US" dirty="0"/>
          </a:p>
        </p:txBody>
      </p:sp>
      <p:sp>
        <p:nvSpPr>
          <p:cNvPr id="77" name="TextBox 76"/>
          <p:cNvSpPr txBox="1"/>
          <p:nvPr/>
        </p:nvSpPr>
        <p:spPr>
          <a:xfrm>
            <a:off x="6918882" y="3708313"/>
            <a:ext cx="444352" cy="369332"/>
          </a:xfrm>
          <a:prstGeom prst="rect">
            <a:avLst/>
          </a:prstGeom>
          <a:noFill/>
        </p:spPr>
        <p:txBody>
          <a:bodyPr wrap="none" rtlCol="0">
            <a:spAutoFit/>
          </a:bodyPr>
          <a:lstStyle/>
          <a:p>
            <a:r>
              <a:rPr lang="en-US" dirty="0" smtClean="0"/>
              <a:t>/ 3</a:t>
            </a:r>
            <a:endParaRPr lang="en-US" dirty="0"/>
          </a:p>
        </p:txBody>
      </p:sp>
      <p:sp>
        <p:nvSpPr>
          <p:cNvPr id="78" name="TextBox 77"/>
          <p:cNvSpPr txBox="1"/>
          <p:nvPr/>
        </p:nvSpPr>
        <p:spPr>
          <a:xfrm>
            <a:off x="6979846" y="4277612"/>
            <a:ext cx="444352" cy="369332"/>
          </a:xfrm>
          <a:prstGeom prst="rect">
            <a:avLst/>
          </a:prstGeom>
          <a:noFill/>
        </p:spPr>
        <p:txBody>
          <a:bodyPr wrap="none" rtlCol="0">
            <a:spAutoFit/>
          </a:bodyPr>
          <a:lstStyle/>
          <a:p>
            <a:r>
              <a:rPr lang="en-US" dirty="0" smtClean="0"/>
              <a:t>/ 3</a:t>
            </a:r>
            <a:endParaRPr lang="en-US" dirty="0"/>
          </a:p>
        </p:txBody>
      </p:sp>
      <p:cxnSp>
        <p:nvCxnSpPr>
          <p:cNvPr id="80" name="Straight Connector 79"/>
          <p:cNvCxnSpPr>
            <a:stCxn id="62" idx="3"/>
            <a:endCxn id="63" idx="3"/>
          </p:cNvCxnSpPr>
          <p:nvPr/>
        </p:nvCxnSpPr>
        <p:spPr>
          <a:xfrm>
            <a:off x="5659443" y="3888640"/>
            <a:ext cx="258241"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7123611" y="3013166"/>
            <a:ext cx="304800" cy="696685"/>
          </a:xfrm>
          <a:custGeom>
            <a:avLst/>
            <a:gdLst>
              <a:gd name="connsiteX0" fmla="*/ 304800 w 304800"/>
              <a:gd name="connsiteY0" fmla="*/ 0 h 696685"/>
              <a:gd name="connsiteX1" fmla="*/ 0 w 304800"/>
              <a:gd name="connsiteY1" fmla="*/ 696685 h 696685"/>
              <a:gd name="connsiteX2" fmla="*/ 269966 w 304800"/>
              <a:gd name="connsiteY2" fmla="*/ 696685 h 696685"/>
            </a:gdLst>
            <a:ahLst/>
            <a:cxnLst>
              <a:cxn ang="0">
                <a:pos x="connsiteX0" y="connsiteY0"/>
              </a:cxn>
              <a:cxn ang="0">
                <a:pos x="connsiteX1" y="connsiteY1"/>
              </a:cxn>
              <a:cxn ang="0">
                <a:pos x="connsiteX2" y="connsiteY2"/>
              </a:cxn>
            </a:cxnLst>
            <a:rect l="l" t="t" r="r" b="b"/>
            <a:pathLst>
              <a:path w="304800" h="696685">
                <a:moveTo>
                  <a:pt x="304800" y="0"/>
                </a:moveTo>
                <a:lnTo>
                  <a:pt x="0" y="696685"/>
                </a:lnTo>
                <a:lnTo>
                  <a:pt x="269966" y="696685"/>
                </a:lnTo>
              </a:path>
            </a:pathLst>
          </a:custGeom>
          <a:noFill/>
          <a:ln w="19050">
            <a:solidFill>
              <a:srgbClr val="00B050"/>
            </a:solidFill>
            <a:headEnd type="triangl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Freeform 40"/>
          <p:cNvSpPr/>
          <p:nvPr/>
        </p:nvSpPr>
        <p:spPr>
          <a:xfrm>
            <a:off x="2211977" y="2621280"/>
            <a:ext cx="5059680" cy="2629989"/>
          </a:xfrm>
          <a:custGeom>
            <a:avLst/>
            <a:gdLst>
              <a:gd name="connsiteX0" fmla="*/ 5007429 w 5059680"/>
              <a:gd name="connsiteY0" fmla="*/ 0 h 2629989"/>
              <a:gd name="connsiteX1" fmla="*/ 4476206 w 5059680"/>
              <a:gd name="connsiteY1" fmla="*/ 1201783 h 2629989"/>
              <a:gd name="connsiteX2" fmla="*/ 5059680 w 5059680"/>
              <a:gd name="connsiteY2" fmla="*/ 2595154 h 2629989"/>
              <a:gd name="connsiteX3" fmla="*/ 4450080 w 5059680"/>
              <a:gd name="connsiteY3" fmla="*/ 1489166 h 2629989"/>
              <a:gd name="connsiteX4" fmla="*/ 548640 w 5059680"/>
              <a:gd name="connsiteY4" fmla="*/ 1497874 h 2629989"/>
              <a:gd name="connsiteX5" fmla="*/ 0 w 5059680"/>
              <a:gd name="connsiteY5" fmla="*/ 2629989 h 262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9680" h="2629989">
                <a:moveTo>
                  <a:pt x="5007429" y="0"/>
                </a:moveTo>
                <a:lnTo>
                  <a:pt x="4476206" y="1201783"/>
                </a:lnTo>
                <a:lnTo>
                  <a:pt x="5059680" y="2595154"/>
                </a:lnTo>
                <a:lnTo>
                  <a:pt x="4450080" y="1489166"/>
                </a:lnTo>
                <a:lnTo>
                  <a:pt x="548640" y="1497874"/>
                </a:lnTo>
                <a:lnTo>
                  <a:pt x="0" y="2629989"/>
                </a:lnTo>
              </a:path>
            </a:pathLst>
          </a:custGeom>
          <a:noFill/>
          <a:ln w="28575">
            <a:solidFill>
              <a:schemeClr val="accent2"/>
            </a:solidFill>
            <a:headEnd type="triangl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927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SCION Switch using VNIC</a:t>
            </a:r>
            <a:endParaRPr lang="en-US" dirty="0"/>
          </a:p>
        </p:txBody>
      </p:sp>
      <p:sp>
        <p:nvSpPr>
          <p:cNvPr id="3" name="Content Placeholder 2"/>
          <p:cNvSpPr>
            <a:spLocks noGrp="1"/>
          </p:cNvSpPr>
          <p:nvPr>
            <p:ph idx="1"/>
          </p:nvPr>
        </p:nvSpPr>
        <p:spPr>
          <a:xfrm>
            <a:off x="457200" y="1600200"/>
            <a:ext cx="8229600" cy="4836814"/>
          </a:xfrm>
        </p:spPr>
        <p:txBody>
          <a:bodyPr>
            <a:normAutofit fontScale="70000" lnSpcReduction="20000"/>
          </a:bodyPr>
          <a:lstStyle/>
          <a:p>
            <a:r>
              <a:rPr lang="en-US" sz="2800" dirty="0" smtClean="0"/>
              <a:t>Switch Function</a:t>
            </a:r>
          </a:p>
          <a:p>
            <a:pPr lvl="1"/>
            <a:r>
              <a:rPr lang="en-US" sz="2400" dirty="0" smtClean="0"/>
              <a:t>Click entities send/receive packets through SCION Switch</a:t>
            </a:r>
          </a:p>
          <a:p>
            <a:pPr lvl="1"/>
            <a:r>
              <a:rPr lang="en-US" sz="2400" dirty="0" smtClean="0"/>
              <a:t>SCION Switch forwards packets to NIC if a destination is outside the physical machine</a:t>
            </a:r>
          </a:p>
          <a:p>
            <a:endParaRPr lang="en-US" sz="2800" dirty="0" smtClean="0"/>
          </a:p>
          <a:p>
            <a:r>
              <a:rPr lang="en-US" sz="2800" dirty="0" smtClean="0"/>
              <a:t>Configuration</a:t>
            </a:r>
          </a:p>
          <a:p>
            <a:pPr lvl="1"/>
            <a:r>
              <a:rPr lang="en-US" sz="2400" dirty="0" smtClean="0"/>
              <a:t>Router interface: RID-IID</a:t>
            </a:r>
          </a:p>
          <a:p>
            <a:pPr lvl="2"/>
            <a:r>
              <a:rPr lang="en-US" sz="2000" dirty="0" smtClean="0"/>
              <a:t>RID: Router ID</a:t>
            </a:r>
          </a:p>
          <a:p>
            <a:pPr lvl="2"/>
            <a:r>
              <a:rPr lang="en-US" sz="2000" dirty="0" smtClean="0"/>
              <a:t>IID: Interface ID</a:t>
            </a:r>
          </a:p>
          <a:p>
            <a:pPr lvl="2"/>
            <a:r>
              <a:rPr lang="en-US" sz="2000" dirty="0" smtClean="0"/>
              <a:t>SID: Switch ID</a:t>
            </a:r>
          </a:p>
          <a:p>
            <a:pPr lvl="1"/>
            <a:r>
              <a:rPr lang="en-US" sz="2400" dirty="0" smtClean="0"/>
              <a:t>Internal: RID-IID –&gt; SID –&gt; RID-IID</a:t>
            </a:r>
          </a:p>
          <a:p>
            <a:pPr lvl="1"/>
            <a:r>
              <a:rPr lang="en-US" sz="2400" dirty="0" smtClean="0"/>
              <a:t>External (outgoing): RID-IID –&gt; SID –&gt; NIC</a:t>
            </a:r>
          </a:p>
          <a:p>
            <a:pPr lvl="1"/>
            <a:r>
              <a:rPr lang="en-US" sz="2400" dirty="0" smtClean="0"/>
              <a:t>External (incoming): NIC –&gt; SID –&gt; RID-IID</a:t>
            </a:r>
          </a:p>
          <a:p>
            <a:pPr lvl="1"/>
            <a:r>
              <a:rPr lang="en-US" sz="2400" dirty="0" smtClean="0"/>
              <a:t>External requires composition of outgoing and incoming</a:t>
            </a:r>
          </a:p>
          <a:p>
            <a:pPr lvl="1"/>
            <a:endParaRPr lang="en-US" sz="2400" dirty="0" smtClean="0"/>
          </a:p>
          <a:p>
            <a:r>
              <a:rPr lang="en-US" sz="2900" dirty="0" smtClean="0"/>
              <a:t>Switch needs to know</a:t>
            </a:r>
          </a:p>
          <a:p>
            <a:pPr lvl="1"/>
            <a:r>
              <a:rPr lang="en-US" sz="2400" dirty="0" smtClean="0"/>
              <a:t>Whether RID belong to internal or external</a:t>
            </a:r>
          </a:p>
          <a:p>
            <a:pPr lvl="1"/>
            <a:r>
              <a:rPr lang="en-US" sz="2400" dirty="0" smtClean="0"/>
              <a:t>Which NIC to forward a packet (if a machine has multiple NICs) </a:t>
            </a:r>
          </a:p>
          <a:p>
            <a:pPr lvl="2"/>
            <a:endParaRPr lang="en-US" sz="2000" dirty="0"/>
          </a:p>
        </p:txBody>
      </p:sp>
    </p:spTree>
    <p:extLst>
      <p:ext uri="{BB962C8B-B14F-4D97-AF65-F5344CB8AC3E}">
        <p14:creationId xmlns:p14="http://schemas.microsoft.com/office/powerpoint/2010/main" val="3506037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SCION Switch</a:t>
            </a:r>
            <a:endParaRPr lang="en-US" dirty="0"/>
          </a:p>
        </p:txBody>
      </p:sp>
      <p:sp>
        <p:nvSpPr>
          <p:cNvPr id="3" name="Content Placeholder 2"/>
          <p:cNvSpPr>
            <a:spLocks noGrp="1"/>
          </p:cNvSpPr>
          <p:nvPr>
            <p:ph idx="1"/>
          </p:nvPr>
        </p:nvSpPr>
        <p:spPr>
          <a:xfrm>
            <a:off x="457200" y="1309921"/>
            <a:ext cx="8229600" cy="2947604"/>
          </a:xfrm>
        </p:spPr>
        <p:txBody>
          <a:bodyPr>
            <a:normAutofit/>
          </a:bodyPr>
          <a:lstStyle/>
          <a:p>
            <a:r>
              <a:rPr lang="en-US" sz="2400" dirty="0" smtClean="0"/>
              <a:t>Has the configuration information</a:t>
            </a:r>
          </a:p>
          <a:p>
            <a:pPr lvl="1"/>
            <a:r>
              <a:rPr lang="en-US" sz="2000" dirty="0" smtClean="0"/>
              <a:t>List of RIDs within a local machine</a:t>
            </a:r>
          </a:p>
          <a:p>
            <a:pPr lvl="1"/>
            <a:r>
              <a:rPr lang="en-US" sz="2000" dirty="0" smtClean="0"/>
              <a:t>List of RIDs that belong to external entities</a:t>
            </a:r>
          </a:p>
          <a:p>
            <a:pPr lvl="1"/>
            <a:r>
              <a:rPr lang="en-US" sz="2000" dirty="0" smtClean="0"/>
              <a:t>If external, which NIC needs to be used for forwarding</a:t>
            </a:r>
          </a:p>
        </p:txBody>
      </p:sp>
    </p:spTree>
    <p:extLst>
      <p:ext uri="{BB962C8B-B14F-4D97-AF65-F5344CB8AC3E}">
        <p14:creationId xmlns:p14="http://schemas.microsoft.com/office/powerpoint/2010/main" val="305979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K path propagation from BS -&gt; limited path diversity at downstream</a:t>
            </a:r>
          </a:p>
          <a:p>
            <a:r>
              <a:rPr lang="en-US" dirty="0" smtClean="0"/>
              <a:t>PCB propagation to BS -&gt; Cert. Server should have all AD certificates on the paths (too many certs at Stub ADs)</a:t>
            </a:r>
          </a:p>
          <a:p>
            <a:r>
              <a:rPr lang="en-US" dirty="0" smtClean="0"/>
              <a:t>PBC verification at BS -&gt; MAC verification on Opaque Fields in Data Packets? (Edge routers verifies opaque fields)</a:t>
            </a:r>
            <a:endParaRPr lang="en-US" dirty="0"/>
          </a:p>
        </p:txBody>
      </p:sp>
    </p:spTree>
    <p:extLst>
      <p:ext uri="{BB962C8B-B14F-4D97-AF65-F5344CB8AC3E}">
        <p14:creationId xmlns:p14="http://schemas.microsoft.com/office/powerpoint/2010/main" val="2446174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be decided</a:t>
            </a:r>
            <a:endParaRPr lang="en-US" dirty="0"/>
          </a:p>
        </p:txBody>
      </p:sp>
      <p:sp>
        <p:nvSpPr>
          <p:cNvPr id="3" name="Content Placeholder 2"/>
          <p:cNvSpPr>
            <a:spLocks noGrp="1"/>
          </p:cNvSpPr>
          <p:nvPr>
            <p:ph idx="1"/>
          </p:nvPr>
        </p:nvSpPr>
        <p:spPr/>
        <p:txBody>
          <a:bodyPr>
            <a:normAutofit lnSpcReduction="10000"/>
          </a:bodyPr>
          <a:lstStyle/>
          <a:p>
            <a:r>
              <a:rPr lang="en-US" dirty="0" smtClean="0"/>
              <a:t>How to efficiently manage Path Servers at the TDC; e.g., using DHT…</a:t>
            </a:r>
          </a:p>
          <a:p>
            <a:r>
              <a:rPr lang="en-US" dirty="0" smtClean="0"/>
              <a:t>How to manage Certificate Server at the TDC; Should the Cert. issue/rev protocol be online?; Why should we use quorum based protocol?</a:t>
            </a:r>
          </a:p>
          <a:p>
            <a:r>
              <a:rPr lang="en-US" dirty="0" smtClean="0"/>
              <a:t>What’s the specific role of policies?</a:t>
            </a:r>
          </a:p>
          <a:p>
            <a:r>
              <a:rPr lang="en-US" dirty="0" smtClean="0"/>
              <a:t>Path server management at endpoint/transit ADs; most likely pull based, yet how often and how many to cache?</a:t>
            </a:r>
            <a:endParaRPr lang="en-US" dirty="0"/>
          </a:p>
        </p:txBody>
      </p:sp>
    </p:spTree>
    <p:extLst>
      <p:ext uri="{BB962C8B-B14F-4D97-AF65-F5344CB8AC3E}">
        <p14:creationId xmlns:p14="http://schemas.microsoft.com/office/powerpoint/2010/main" val="2902710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Freeform 288"/>
          <p:cNvSpPr/>
          <p:nvPr/>
        </p:nvSpPr>
        <p:spPr bwMode="auto">
          <a:xfrm>
            <a:off x="226094" y="1926569"/>
            <a:ext cx="5036640" cy="4136532"/>
          </a:xfrm>
          <a:custGeom>
            <a:avLst/>
            <a:gdLst>
              <a:gd name="connsiteX0" fmla="*/ 3208574 w 5236194"/>
              <a:gd name="connsiteY0" fmla="*/ 105104 h 4842058"/>
              <a:gd name="connsiteX1" fmla="*/ 4504850 w 5236194"/>
              <a:gd name="connsiteY1" fmla="*/ 1392622 h 4842058"/>
              <a:gd name="connsiteX2" fmla="*/ 4960298 w 5236194"/>
              <a:gd name="connsiteY2" fmla="*/ 4099035 h 4842058"/>
              <a:gd name="connsiteX3" fmla="*/ 2849471 w 5236194"/>
              <a:gd name="connsiteY3" fmla="*/ 4642070 h 4842058"/>
              <a:gd name="connsiteX4" fmla="*/ 309471 w 5236194"/>
              <a:gd name="connsiteY4" fmla="*/ 4195380 h 4842058"/>
              <a:gd name="connsiteX5" fmla="*/ 992643 w 5236194"/>
              <a:gd name="connsiteY5" fmla="*/ 762001 h 4842058"/>
              <a:gd name="connsiteX6" fmla="*/ 3208574 w 5236194"/>
              <a:gd name="connsiteY6" fmla="*/ 105104 h 484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6194" h="4842058">
                <a:moveTo>
                  <a:pt x="3208574" y="105104"/>
                </a:moveTo>
                <a:cubicBezTo>
                  <a:pt x="3793942" y="210208"/>
                  <a:pt x="4212896" y="726967"/>
                  <a:pt x="4504850" y="1392622"/>
                </a:cubicBezTo>
                <a:cubicBezTo>
                  <a:pt x="4796804" y="2058277"/>
                  <a:pt x="5236194" y="3557460"/>
                  <a:pt x="4960298" y="4099035"/>
                </a:cubicBezTo>
                <a:cubicBezTo>
                  <a:pt x="4684402" y="4640610"/>
                  <a:pt x="3624609" y="4626013"/>
                  <a:pt x="2849471" y="4642070"/>
                </a:cubicBezTo>
                <a:cubicBezTo>
                  <a:pt x="2074333" y="4658127"/>
                  <a:pt x="618942" y="4842058"/>
                  <a:pt x="309471" y="4195380"/>
                </a:cubicBezTo>
                <a:cubicBezTo>
                  <a:pt x="0" y="3548702"/>
                  <a:pt x="506540" y="1442254"/>
                  <a:pt x="992643" y="762001"/>
                </a:cubicBezTo>
                <a:cubicBezTo>
                  <a:pt x="1478746" y="81748"/>
                  <a:pt x="2623206" y="0"/>
                  <a:pt x="3208574" y="105104"/>
                </a:cubicBezTo>
                <a:close/>
              </a:path>
            </a:pathLst>
          </a:custGeom>
          <a:gradFill flip="none" rotWithShape="1">
            <a:gsLst>
              <a:gs pos="0">
                <a:schemeClr val="tx2">
                  <a:lumMod val="20000"/>
                  <a:lumOff val="80000"/>
                </a:schemeClr>
              </a:gs>
              <a:gs pos="100000">
                <a:srgbClr val="FFFFFF"/>
              </a:gs>
            </a:gsLst>
            <a:lin ang="0" scaled="1"/>
            <a:tileRect/>
          </a:gradFill>
          <a:ln w="38100" cap="flat" cmpd="dbl"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srgbClr val="FFFFFF"/>
              </a:solidFill>
              <a:latin typeface="Calibri" charset="0"/>
              <a:ea typeface="ＭＳ Ｐゴシック" charset="0"/>
              <a:cs typeface="Calibri" charset="0"/>
            </a:endParaRPr>
          </a:p>
        </p:txBody>
      </p:sp>
      <p:sp>
        <p:nvSpPr>
          <p:cNvPr id="288" name="Freeform 287"/>
          <p:cNvSpPr/>
          <p:nvPr/>
        </p:nvSpPr>
        <p:spPr bwMode="auto">
          <a:xfrm>
            <a:off x="2756896" y="1306000"/>
            <a:ext cx="2155895" cy="1295132"/>
          </a:xfrm>
          <a:custGeom>
            <a:avLst/>
            <a:gdLst>
              <a:gd name="connsiteX0" fmla="*/ 3208574 w 5236194"/>
              <a:gd name="connsiteY0" fmla="*/ 105104 h 4842058"/>
              <a:gd name="connsiteX1" fmla="*/ 4504850 w 5236194"/>
              <a:gd name="connsiteY1" fmla="*/ 1392622 h 4842058"/>
              <a:gd name="connsiteX2" fmla="*/ 4960298 w 5236194"/>
              <a:gd name="connsiteY2" fmla="*/ 4099035 h 4842058"/>
              <a:gd name="connsiteX3" fmla="*/ 2849471 w 5236194"/>
              <a:gd name="connsiteY3" fmla="*/ 4642070 h 4842058"/>
              <a:gd name="connsiteX4" fmla="*/ 309471 w 5236194"/>
              <a:gd name="connsiteY4" fmla="*/ 4195380 h 4842058"/>
              <a:gd name="connsiteX5" fmla="*/ 992643 w 5236194"/>
              <a:gd name="connsiteY5" fmla="*/ 762001 h 4842058"/>
              <a:gd name="connsiteX6" fmla="*/ 3208574 w 5236194"/>
              <a:gd name="connsiteY6" fmla="*/ 105104 h 484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6194" h="4842058">
                <a:moveTo>
                  <a:pt x="3208574" y="105104"/>
                </a:moveTo>
                <a:cubicBezTo>
                  <a:pt x="3793942" y="210208"/>
                  <a:pt x="4212896" y="726967"/>
                  <a:pt x="4504850" y="1392622"/>
                </a:cubicBezTo>
                <a:cubicBezTo>
                  <a:pt x="4796804" y="2058277"/>
                  <a:pt x="5236194" y="3557460"/>
                  <a:pt x="4960298" y="4099035"/>
                </a:cubicBezTo>
                <a:cubicBezTo>
                  <a:pt x="4684402" y="4640610"/>
                  <a:pt x="3624609" y="4626013"/>
                  <a:pt x="2849471" y="4642070"/>
                </a:cubicBezTo>
                <a:cubicBezTo>
                  <a:pt x="2074333" y="4658127"/>
                  <a:pt x="618942" y="4842058"/>
                  <a:pt x="309471" y="4195380"/>
                </a:cubicBezTo>
                <a:cubicBezTo>
                  <a:pt x="0" y="3548702"/>
                  <a:pt x="506540" y="1442254"/>
                  <a:pt x="992643" y="762001"/>
                </a:cubicBezTo>
                <a:cubicBezTo>
                  <a:pt x="1478746" y="81748"/>
                  <a:pt x="2623206" y="0"/>
                  <a:pt x="3208574" y="105104"/>
                </a:cubicBezTo>
                <a:close/>
              </a:path>
            </a:pathLst>
          </a:custGeom>
          <a:noFill/>
          <a:ln w="38100" cap="flat" cmpd="dbl"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srgbClr val="FFFFFF"/>
              </a:solidFill>
              <a:latin typeface="Calibri" charset="0"/>
              <a:ea typeface="ＭＳ Ｐゴシック" charset="0"/>
              <a:cs typeface="Calibri" charset="0"/>
            </a:endParaRPr>
          </a:p>
        </p:txBody>
      </p:sp>
      <p:sp>
        <p:nvSpPr>
          <p:cNvPr id="124" name="Freeform 123"/>
          <p:cNvSpPr/>
          <p:nvPr/>
        </p:nvSpPr>
        <p:spPr bwMode="auto">
          <a:xfrm>
            <a:off x="5239178" y="2601132"/>
            <a:ext cx="2225855" cy="1295132"/>
          </a:xfrm>
          <a:custGeom>
            <a:avLst/>
            <a:gdLst>
              <a:gd name="connsiteX0" fmla="*/ 3208574 w 5236194"/>
              <a:gd name="connsiteY0" fmla="*/ 105104 h 4842058"/>
              <a:gd name="connsiteX1" fmla="*/ 4504850 w 5236194"/>
              <a:gd name="connsiteY1" fmla="*/ 1392622 h 4842058"/>
              <a:gd name="connsiteX2" fmla="*/ 4960298 w 5236194"/>
              <a:gd name="connsiteY2" fmla="*/ 4099035 h 4842058"/>
              <a:gd name="connsiteX3" fmla="*/ 2849471 w 5236194"/>
              <a:gd name="connsiteY3" fmla="*/ 4642070 h 4842058"/>
              <a:gd name="connsiteX4" fmla="*/ 309471 w 5236194"/>
              <a:gd name="connsiteY4" fmla="*/ 4195380 h 4842058"/>
              <a:gd name="connsiteX5" fmla="*/ 992643 w 5236194"/>
              <a:gd name="connsiteY5" fmla="*/ 762001 h 4842058"/>
              <a:gd name="connsiteX6" fmla="*/ 3208574 w 5236194"/>
              <a:gd name="connsiteY6" fmla="*/ 105104 h 484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6194" h="4842058">
                <a:moveTo>
                  <a:pt x="3208574" y="105104"/>
                </a:moveTo>
                <a:cubicBezTo>
                  <a:pt x="3793942" y="210208"/>
                  <a:pt x="4212896" y="726967"/>
                  <a:pt x="4504850" y="1392622"/>
                </a:cubicBezTo>
                <a:cubicBezTo>
                  <a:pt x="4796804" y="2058277"/>
                  <a:pt x="5236194" y="3557460"/>
                  <a:pt x="4960298" y="4099035"/>
                </a:cubicBezTo>
                <a:cubicBezTo>
                  <a:pt x="4684402" y="4640610"/>
                  <a:pt x="3624609" y="4626013"/>
                  <a:pt x="2849471" y="4642070"/>
                </a:cubicBezTo>
                <a:cubicBezTo>
                  <a:pt x="2074333" y="4658127"/>
                  <a:pt x="618942" y="4842058"/>
                  <a:pt x="309471" y="4195380"/>
                </a:cubicBezTo>
                <a:cubicBezTo>
                  <a:pt x="0" y="3548702"/>
                  <a:pt x="506540" y="1442254"/>
                  <a:pt x="992643" y="762001"/>
                </a:cubicBezTo>
                <a:cubicBezTo>
                  <a:pt x="1478746" y="81748"/>
                  <a:pt x="2623206" y="0"/>
                  <a:pt x="3208574" y="105104"/>
                </a:cubicBezTo>
                <a:close/>
              </a:path>
            </a:pathLst>
          </a:custGeom>
          <a:gradFill flip="none" rotWithShape="1">
            <a:gsLst>
              <a:gs pos="0">
                <a:schemeClr val="bg1">
                  <a:lumMod val="75000"/>
                </a:schemeClr>
              </a:gs>
              <a:gs pos="100000">
                <a:srgbClr val="FFFFFF"/>
              </a:gs>
            </a:gsLst>
            <a:lin ang="0" scaled="1"/>
            <a:tileRect/>
          </a:gradFill>
          <a:ln w="38100" cap="flat" cmpd="dbl"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srgbClr val="FFFFFF"/>
              </a:solidFill>
              <a:latin typeface="Calibri" charset="0"/>
              <a:ea typeface="ＭＳ Ｐゴシック" charset="0"/>
              <a:cs typeface="Calibri" charset="0"/>
            </a:endParaRPr>
          </a:p>
        </p:txBody>
      </p:sp>
      <p:sp>
        <p:nvSpPr>
          <p:cNvPr id="212" name="Freeform 211"/>
          <p:cNvSpPr/>
          <p:nvPr/>
        </p:nvSpPr>
        <p:spPr bwMode="auto">
          <a:xfrm>
            <a:off x="6352106" y="1541515"/>
            <a:ext cx="2050444" cy="1295132"/>
          </a:xfrm>
          <a:custGeom>
            <a:avLst/>
            <a:gdLst>
              <a:gd name="connsiteX0" fmla="*/ 3208574 w 5236194"/>
              <a:gd name="connsiteY0" fmla="*/ 105104 h 4842058"/>
              <a:gd name="connsiteX1" fmla="*/ 4504850 w 5236194"/>
              <a:gd name="connsiteY1" fmla="*/ 1392622 h 4842058"/>
              <a:gd name="connsiteX2" fmla="*/ 4960298 w 5236194"/>
              <a:gd name="connsiteY2" fmla="*/ 4099035 h 4842058"/>
              <a:gd name="connsiteX3" fmla="*/ 2849471 w 5236194"/>
              <a:gd name="connsiteY3" fmla="*/ 4642070 h 4842058"/>
              <a:gd name="connsiteX4" fmla="*/ 309471 w 5236194"/>
              <a:gd name="connsiteY4" fmla="*/ 4195380 h 4842058"/>
              <a:gd name="connsiteX5" fmla="*/ 992643 w 5236194"/>
              <a:gd name="connsiteY5" fmla="*/ 762001 h 4842058"/>
              <a:gd name="connsiteX6" fmla="*/ 3208574 w 5236194"/>
              <a:gd name="connsiteY6" fmla="*/ 105104 h 484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6194" h="4842058">
                <a:moveTo>
                  <a:pt x="3208574" y="105104"/>
                </a:moveTo>
                <a:cubicBezTo>
                  <a:pt x="3793942" y="210208"/>
                  <a:pt x="4212896" y="726967"/>
                  <a:pt x="4504850" y="1392622"/>
                </a:cubicBezTo>
                <a:cubicBezTo>
                  <a:pt x="4796804" y="2058277"/>
                  <a:pt x="5236194" y="3557460"/>
                  <a:pt x="4960298" y="4099035"/>
                </a:cubicBezTo>
                <a:cubicBezTo>
                  <a:pt x="4684402" y="4640610"/>
                  <a:pt x="3624609" y="4626013"/>
                  <a:pt x="2849471" y="4642070"/>
                </a:cubicBezTo>
                <a:cubicBezTo>
                  <a:pt x="2074333" y="4658127"/>
                  <a:pt x="618942" y="4842058"/>
                  <a:pt x="309471" y="4195380"/>
                </a:cubicBezTo>
                <a:cubicBezTo>
                  <a:pt x="0" y="3548702"/>
                  <a:pt x="506540" y="1442254"/>
                  <a:pt x="992643" y="762001"/>
                </a:cubicBezTo>
                <a:cubicBezTo>
                  <a:pt x="1478746" y="81748"/>
                  <a:pt x="2623206" y="0"/>
                  <a:pt x="3208574" y="105104"/>
                </a:cubicBezTo>
                <a:close/>
              </a:path>
            </a:pathLst>
          </a:custGeom>
          <a:noFill/>
          <a:ln w="38100" cap="flat" cmpd="dbl"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srgbClr val="FFFFFF"/>
              </a:solidFill>
              <a:latin typeface="Calibri" charset="0"/>
              <a:ea typeface="ＭＳ Ｐゴシック" charset="0"/>
              <a:cs typeface="Calibri" charset="0"/>
            </a:endParaRPr>
          </a:p>
        </p:txBody>
      </p:sp>
      <p:cxnSp>
        <p:nvCxnSpPr>
          <p:cNvPr id="225" name="Straight Connector 224"/>
          <p:cNvCxnSpPr>
            <a:stCxn id="26" idx="3"/>
            <a:endCxn id="247" idx="3"/>
          </p:cNvCxnSpPr>
          <p:nvPr/>
        </p:nvCxnSpPr>
        <p:spPr>
          <a:xfrm>
            <a:off x="3819535" y="4792835"/>
            <a:ext cx="1925729" cy="1270266"/>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a:stCxn id="26" idx="0"/>
            <a:endCxn id="247" idx="0"/>
          </p:cNvCxnSpPr>
          <p:nvPr/>
        </p:nvCxnSpPr>
        <p:spPr>
          <a:xfrm flipV="1">
            <a:off x="3885597" y="4408529"/>
            <a:ext cx="3081466" cy="257996"/>
          </a:xfrm>
          <a:prstGeom prst="line">
            <a:avLst/>
          </a:prstGeom>
          <a:ln w="127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nvGrpSpPr>
          <p:cNvPr id="196" name="Group 195"/>
          <p:cNvGrpSpPr/>
          <p:nvPr/>
        </p:nvGrpSpPr>
        <p:grpSpPr>
          <a:xfrm>
            <a:off x="6674908" y="4692679"/>
            <a:ext cx="436960" cy="384177"/>
            <a:chOff x="5113222" y="2954435"/>
            <a:chExt cx="857250" cy="857250"/>
          </a:xfrm>
        </p:grpSpPr>
        <p:pic>
          <p:nvPicPr>
            <p:cNvPr id="197" name="Picture 2" descr="C:\Users\soobum\AppData\Local\Microsoft\Windows\Temporary Internet Files\Content.IE5\X2TRJ0K2\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222" y="2954435"/>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198" name="TextBox 197"/>
            <p:cNvSpPr txBox="1"/>
            <p:nvPr/>
          </p:nvSpPr>
          <p:spPr>
            <a:xfrm>
              <a:off x="5483666" y="3180290"/>
              <a:ext cx="309700"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C</a:t>
              </a:r>
              <a:endParaRPr lang="en-US" dirty="0">
                <a:effectLst>
                  <a:outerShdw blurRad="38100" dist="38100" dir="2700000" algn="tl">
                    <a:srgbClr val="000000">
                      <a:alpha val="43137"/>
                    </a:srgbClr>
                  </a:outerShdw>
                </a:effectLst>
              </a:endParaRPr>
            </a:p>
          </p:txBody>
        </p:sp>
      </p:grpSp>
      <p:cxnSp>
        <p:nvCxnSpPr>
          <p:cNvPr id="242" name="Straight Connector 241"/>
          <p:cNvCxnSpPr>
            <a:stCxn id="201" idx="2"/>
            <a:endCxn id="234" idx="0"/>
          </p:cNvCxnSpPr>
          <p:nvPr/>
        </p:nvCxnSpPr>
        <p:spPr>
          <a:xfrm>
            <a:off x="6351018" y="4881806"/>
            <a:ext cx="209677" cy="33987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73" name="Flowchart: Data 172"/>
          <p:cNvSpPr/>
          <p:nvPr/>
        </p:nvSpPr>
        <p:spPr>
          <a:xfrm>
            <a:off x="306181" y="1113990"/>
            <a:ext cx="8594705" cy="2147608"/>
          </a:xfrm>
          <a:prstGeom prst="flowChartInputOutput">
            <a:avLst/>
          </a:prstGeom>
          <a:solidFill>
            <a:schemeClr val="bg1">
              <a:lumMod val="85000"/>
              <a:alpha val="75000"/>
            </a:schemeClr>
          </a:solidFill>
          <a:ln>
            <a:solidFill>
              <a:srgbClr val="000000"/>
            </a:solidFill>
          </a:ln>
          <a:scene3d>
            <a:camera prst="orthographicFront"/>
            <a:lightRig rig="threePt" dir="t"/>
          </a:scene3d>
          <a:sp3d extrusionH="127000">
            <a:bevelT/>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18"/>
          <p:cNvSpPr>
            <a:spLocks noChangeArrowheads="1"/>
          </p:cNvSpPr>
          <p:nvPr/>
        </p:nvSpPr>
        <p:spPr bwMode="auto">
          <a:xfrm>
            <a:off x="1839354" y="4042981"/>
            <a:ext cx="186850" cy="14798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sp>
        <p:nvSpPr>
          <p:cNvPr id="6" name="Oval 19"/>
          <p:cNvSpPr>
            <a:spLocks noChangeArrowheads="1"/>
          </p:cNvSpPr>
          <p:nvPr/>
        </p:nvSpPr>
        <p:spPr bwMode="auto">
          <a:xfrm>
            <a:off x="1603891" y="5011813"/>
            <a:ext cx="186851" cy="14924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sp>
        <p:nvSpPr>
          <p:cNvPr id="7" name="Oval 20"/>
          <p:cNvSpPr>
            <a:spLocks noChangeArrowheads="1"/>
          </p:cNvSpPr>
          <p:nvPr/>
        </p:nvSpPr>
        <p:spPr bwMode="auto">
          <a:xfrm>
            <a:off x="2940709" y="5011813"/>
            <a:ext cx="186851" cy="14924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sp>
        <p:nvSpPr>
          <p:cNvPr id="8" name="Oval 21"/>
          <p:cNvSpPr>
            <a:spLocks noChangeArrowheads="1"/>
          </p:cNvSpPr>
          <p:nvPr/>
        </p:nvSpPr>
        <p:spPr bwMode="auto">
          <a:xfrm>
            <a:off x="1418560" y="5551881"/>
            <a:ext cx="185332" cy="149246"/>
          </a:xfrm>
          <a:prstGeom prst="ellipse">
            <a:avLst/>
          </a:prstGeom>
          <a:solidFill>
            <a:schemeClr val="bg1">
              <a:lumMod val="95000"/>
            </a:schemeClr>
          </a:solidFill>
          <a:ln w="19050">
            <a:solidFill>
              <a:schemeClr val="tx1"/>
            </a:solidFill>
            <a:round/>
            <a:headEnd/>
            <a:tailEnd/>
          </a:ln>
        </p:spPr>
        <p:txBody>
          <a:bodyPr wrap="none" anchor="ctr"/>
          <a:lstStyle/>
          <a:p>
            <a:endParaRPr lang="en-US">
              <a:latin typeface="Calibri" charset="0"/>
              <a:cs typeface="Calibri" charset="0"/>
            </a:endParaRPr>
          </a:p>
        </p:txBody>
      </p:sp>
      <p:sp>
        <p:nvSpPr>
          <p:cNvPr id="9" name="Oval 22"/>
          <p:cNvSpPr>
            <a:spLocks noChangeArrowheads="1"/>
          </p:cNvSpPr>
          <p:nvPr/>
        </p:nvSpPr>
        <p:spPr bwMode="auto">
          <a:xfrm>
            <a:off x="2662712" y="5551881"/>
            <a:ext cx="186850" cy="14924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sp>
        <p:nvSpPr>
          <p:cNvPr id="10" name="Oval 23"/>
          <p:cNvSpPr>
            <a:spLocks noChangeArrowheads="1"/>
          </p:cNvSpPr>
          <p:nvPr/>
        </p:nvSpPr>
        <p:spPr bwMode="auto">
          <a:xfrm>
            <a:off x="2677015" y="4058790"/>
            <a:ext cx="185332" cy="14798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cxnSp>
        <p:nvCxnSpPr>
          <p:cNvPr id="11" name="Straight Arrow Connector 24"/>
          <p:cNvCxnSpPr>
            <a:cxnSpLocks noChangeShapeType="1"/>
            <a:stCxn id="6" idx="4"/>
            <a:endCxn id="8" idx="0"/>
          </p:cNvCxnSpPr>
          <p:nvPr/>
        </p:nvCxnSpPr>
        <p:spPr bwMode="auto">
          <a:xfrm rot="5400000">
            <a:off x="1409240" y="5263045"/>
            <a:ext cx="390822" cy="186850"/>
          </a:xfrm>
          <a:prstGeom prst="straightConnector1">
            <a:avLst/>
          </a:prstGeom>
          <a:noFill/>
          <a:ln w="9525">
            <a:solidFill>
              <a:srgbClr val="000000"/>
            </a:solidFill>
            <a:round/>
            <a:headEnd type="none" w="med" len="med"/>
            <a:tailEnd type="none"/>
          </a:ln>
          <a:extLst>
            <a:ext uri="{909E8E84-426E-40dd-AFC4-6F175D3DCCD1}">
              <a14:hiddenFill xmlns:a14="http://schemas.microsoft.com/office/drawing/2010/main">
                <a:noFill/>
              </a14:hiddenFill>
            </a:ext>
          </a:extLst>
        </p:spPr>
      </p:cxnSp>
      <p:cxnSp>
        <p:nvCxnSpPr>
          <p:cNvPr id="12" name="Straight Arrow Connector 25"/>
          <p:cNvCxnSpPr>
            <a:cxnSpLocks noChangeShapeType="1"/>
            <a:stCxn id="7" idx="3"/>
          </p:cNvCxnSpPr>
          <p:nvPr/>
        </p:nvCxnSpPr>
        <p:spPr bwMode="auto">
          <a:xfrm rot="5400000">
            <a:off x="2655680" y="5239510"/>
            <a:ext cx="413588" cy="211156"/>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13" name="Straight Arrow Connector 26"/>
          <p:cNvCxnSpPr>
            <a:cxnSpLocks noChangeShapeType="1"/>
            <a:stCxn id="5" idx="3"/>
            <a:endCxn id="6" idx="0"/>
          </p:cNvCxnSpPr>
          <p:nvPr/>
        </p:nvCxnSpPr>
        <p:spPr bwMode="auto">
          <a:xfrm rot="5400000">
            <a:off x="1361210" y="4506326"/>
            <a:ext cx="842353" cy="168622"/>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14" name="Straight Arrow Connector 27"/>
          <p:cNvCxnSpPr>
            <a:cxnSpLocks noChangeShapeType="1"/>
            <a:stCxn id="5" idx="6"/>
            <a:endCxn id="10" idx="2"/>
          </p:cNvCxnSpPr>
          <p:nvPr/>
        </p:nvCxnSpPr>
        <p:spPr bwMode="auto">
          <a:xfrm>
            <a:off x="2026204" y="4116972"/>
            <a:ext cx="650811" cy="15809"/>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sp>
        <p:nvSpPr>
          <p:cNvPr id="15" name="Oval 28"/>
          <p:cNvSpPr>
            <a:spLocks noChangeArrowheads="1"/>
          </p:cNvSpPr>
          <p:nvPr/>
        </p:nvSpPr>
        <p:spPr bwMode="auto">
          <a:xfrm>
            <a:off x="3866608" y="4054035"/>
            <a:ext cx="186850" cy="14924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cxnSp>
        <p:nvCxnSpPr>
          <p:cNvPr id="16" name="Straight Arrow Connector 29"/>
          <p:cNvCxnSpPr>
            <a:cxnSpLocks noChangeShapeType="1"/>
            <a:stCxn id="15" idx="2"/>
            <a:endCxn id="10" idx="6"/>
          </p:cNvCxnSpPr>
          <p:nvPr/>
        </p:nvCxnSpPr>
        <p:spPr bwMode="auto">
          <a:xfrm flipH="1">
            <a:off x="2862347" y="4128658"/>
            <a:ext cx="1004261" cy="4123"/>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sp>
        <p:nvSpPr>
          <p:cNvPr id="18" name="Oval 31"/>
          <p:cNvSpPr>
            <a:spLocks noChangeArrowheads="1"/>
          </p:cNvSpPr>
          <p:nvPr/>
        </p:nvSpPr>
        <p:spPr bwMode="auto">
          <a:xfrm>
            <a:off x="804839" y="4169460"/>
            <a:ext cx="186851" cy="14798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sp>
        <p:nvSpPr>
          <p:cNvPr id="24" name="Oval 38"/>
          <p:cNvSpPr>
            <a:spLocks noChangeArrowheads="1"/>
          </p:cNvSpPr>
          <p:nvPr/>
        </p:nvSpPr>
        <p:spPr bwMode="auto">
          <a:xfrm>
            <a:off x="3960033" y="5530379"/>
            <a:ext cx="186850" cy="147981"/>
          </a:xfrm>
          <a:prstGeom prst="ellipse">
            <a:avLst/>
          </a:prstGeom>
          <a:solidFill>
            <a:schemeClr val="bg1">
              <a:lumMod val="95000"/>
            </a:schemeClr>
          </a:solidFill>
          <a:ln w="19050">
            <a:solidFill>
              <a:schemeClr val="tx1"/>
            </a:solidFill>
            <a:round/>
            <a:headEnd/>
            <a:tailEnd/>
          </a:ln>
        </p:spPr>
        <p:txBody>
          <a:bodyPr wrap="none" anchor="ctr"/>
          <a:lstStyle/>
          <a:p>
            <a:endParaRPr lang="en-US">
              <a:latin typeface="Calibri" charset="0"/>
              <a:cs typeface="Calibri" charset="0"/>
            </a:endParaRPr>
          </a:p>
        </p:txBody>
      </p:sp>
      <p:cxnSp>
        <p:nvCxnSpPr>
          <p:cNvPr id="25" name="Straight Arrow Connector 39"/>
          <p:cNvCxnSpPr>
            <a:cxnSpLocks noChangeShapeType="1"/>
            <a:stCxn id="26" idx="4"/>
            <a:endCxn id="24" idx="0"/>
          </p:cNvCxnSpPr>
          <p:nvPr/>
        </p:nvCxnSpPr>
        <p:spPr bwMode="auto">
          <a:xfrm>
            <a:off x="3885597" y="4814505"/>
            <a:ext cx="167861" cy="715874"/>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sp>
        <p:nvSpPr>
          <p:cNvPr id="26" name="Oval 40"/>
          <p:cNvSpPr>
            <a:spLocks noChangeArrowheads="1"/>
          </p:cNvSpPr>
          <p:nvPr/>
        </p:nvSpPr>
        <p:spPr bwMode="auto">
          <a:xfrm>
            <a:off x="3792171" y="4666525"/>
            <a:ext cx="186851" cy="14798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cxnSp>
        <p:nvCxnSpPr>
          <p:cNvPr id="27" name="Straight Arrow Connector 41"/>
          <p:cNvCxnSpPr>
            <a:cxnSpLocks noChangeShapeType="1"/>
            <a:stCxn id="15" idx="4"/>
            <a:endCxn id="26" idx="0"/>
          </p:cNvCxnSpPr>
          <p:nvPr/>
        </p:nvCxnSpPr>
        <p:spPr bwMode="auto">
          <a:xfrm flipH="1">
            <a:off x="3885597" y="4203281"/>
            <a:ext cx="74436" cy="463244"/>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sp>
        <p:nvSpPr>
          <p:cNvPr id="28" name="Oval 42"/>
          <p:cNvSpPr>
            <a:spLocks noChangeArrowheads="1"/>
          </p:cNvSpPr>
          <p:nvPr/>
        </p:nvSpPr>
        <p:spPr bwMode="auto">
          <a:xfrm>
            <a:off x="617989" y="5436785"/>
            <a:ext cx="186850" cy="14798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cxnSp>
        <p:nvCxnSpPr>
          <p:cNvPr id="29" name="Straight Arrow Connector 43"/>
          <p:cNvCxnSpPr>
            <a:cxnSpLocks noChangeShapeType="1"/>
            <a:stCxn id="18" idx="4"/>
            <a:endCxn id="28" idx="0"/>
          </p:cNvCxnSpPr>
          <p:nvPr/>
        </p:nvCxnSpPr>
        <p:spPr bwMode="auto">
          <a:xfrm rot="5400000">
            <a:off x="245927" y="4783688"/>
            <a:ext cx="1119343" cy="186850"/>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33" name="Straight Arrow Connector 47"/>
          <p:cNvCxnSpPr>
            <a:cxnSpLocks noChangeShapeType="1"/>
            <a:stCxn id="26" idx="3"/>
            <a:endCxn id="7" idx="6"/>
          </p:cNvCxnSpPr>
          <p:nvPr/>
        </p:nvCxnSpPr>
        <p:spPr bwMode="auto">
          <a:xfrm flipH="1">
            <a:off x="3127560" y="4792834"/>
            <a:ext cx="691975" cy="293603"/>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41" name="Straight Arrow Connector 26"/>
          <p:cNvCxnSpPr>
            <a:cxnSpLocks noChangeShapeType="1"/>
            <a:stCxn id="18" idx="5"/>
            <a:endCxn id="8" idx="1"/>
          </p:cNvCxnSpPr>
          <p:nvPr/>
        </p:nvCxnSpPr>
        <p:spPr bwMode="auto">
          <a:xfrm rot="16200000" flipH="1">
            <a:off x="566403" y="4693882"/>
            <a:ext cx="1277443" cy="481558"/>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43" name="Straight Arrow Connector 29"/>
          <p:cNvCxnSpPr>
            <a:cxnSpLocks noChangeShapeType="1"/>
          </p:cNvCxnSpPr>
          <p:nvPr/>
        </p:nvCxnSpPr>
        <p:spPr bwMode="auto">
          <a:xfrm flipH="1">
            <a:off x="999285" y="4132781"/>
            <a:ext cx="847664" cy="89800"/>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71" name="Straight Arrow Connector 39"/>
          <p:cNvCxnSpPr>
            <a:cxnSpLocks noChangeShapeType="1"/>
            <a:stCxn id="7" idx="5"/>
            <a:endCxn id="24" idx="2"/>
          </p:cNvCxnSpPr>
          <p:nvPr/>
        </p:nvCxnSpPr>
        <p:spPr bwMode="auto">
          <a:xfrm>
            <a:off x="3100196" y="5139203"/>
            <a:ext cx="859837" cy="465167"/>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77" name="Straight Arrow Connector 47"/>
          <p:cNvCxnSpPr>
            <a:cxnSpLocks noChangeShapeType="1"/>
            <a:stCxn id="10" idx="4"/>
            <a:endCxn id="7" idx="1"/>
          </p:cNvCxnSpPr>
          <p:nvPr/>
        </p:nvCxnSpPr>
        <p:spPr bwMode="auto">
          <a:xfrm>
            <a:off x="2769681" y="4206771"/>
            <a:ext cx="198392" cy="826899"/>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sp>
        <p:nvSpPr>
          <p:cNvPr id="115" name="Oval 114"/>
          <p:cNvSpPr/>
          <p:nvPr/>
        </p:nvSpPr>
        <p:spPr bwMode="auto">
          <a:xfrm>
            <a:off x="6499639" y="1432242"/>
            <a:ext cx="1400577" cy="494326"/>
          </a:xfrm>
          <a:prstGeom prst="ellipse">
            <a:avLst/>
          </a:prstGeom>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600" dirty="0" smtClean="0">
                <a:solidFill>
                  <a:schemeClr val="tx1"/>
                </a:solidFill>
                <a:latin typeface="Calibri" charset="0"/>
                <a:ea typeface="ＭＳ Ｐゴシック" charset="0"/>
                <a:cs typeface="Calibri" charset="0"/>
              </a:rPr>
              <a:t>TD 4</a:t>
            </a:r>
          </a:p>
          <a:p>
            <a:pPr algn="ctr">
              <a:defRPr/>
            </a:pPr>
            <a:r>
              <a:rPr lang="en-US" sz="1600" dirty="0" smtClean="0">
                <a:solidFill>
                  <a:schemeClr val="tx1"/>
                </a:solidFill>
                <a:latin typeface="Calibri" charset="0"/>
                <a:ea typeface="ＭＳ Ｐゴシック" charset="0"/>
                <a:cs typeface="Calibri" charset="0"/>
              </a:rPr>
              <a:t>Core</a:t>
            </a:r>
            <a:endParaRPr lang="en-US" sz="1600" dirty="0">
              <a:solidFill>
                <a:schemeClr val="tx1"/>
              </a:solidFill>
              <a:latin typeface="Calibri" charset="0"/>
              <a:ea typeface="ＭＳ Ｐゴシック" charset="0"/>
              <a:cs typeface="Calibri" charset="0"/>
            </a:endParaRPr>
          </a:p>
        </p:txBody>
      </p:sp>
      <p:cxnSp>
        <p:nvCxnSpPr>
          <p:cNvPr id="118" name="Straight Connector 117"/>
          <p:cNvCxnSpPr>
            <a:stCxn id="2" idx="0"/>
            <a:endCxn id="63" idx="3"/>
          </p:cNvCxnSpPr>
          <p:nvPr/>
        </p:nvCxnSpPr>
        <p:spPr>
          <a:xfrm flipV="1">
            <a:off x="2677015" y="1631738"/>
            <a:ext cx="567125" cy="31306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63" idx="6"/>
            <a:endCxn id="115" idx="1"/>
          </p:cNvCxnSpPr>
          <p:nvPr/>
        </p:nvCxnSpPr>
        <p:spPr>
          <a:xfrm>
            <a:off x="4567203" y="1462597"/>
            <a:ext cx="2137546" cy="420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113" idx="7"/>
            <a:endCxn id="115" idx="4"/>
          </p:cNvCxnSpPr>
          <p:nvPr/>
        </p:nvCxnSpPr>
        <p:spPr>
          <a:xfrm flipV="1">
            <a:off x="6836995" y="1926568"/>
            <a:ext cx="362933" cy="72305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4" idx="6"/>
            <a:endCxn id="113" idx="2"/>
          </p:cNvCxnSpPr>
          <p:nvPr/>
        </p:nvCxnSpPr>
        <p:spPr>
          <a:xfrm>
            <a:off x="4146884" y="2504263"/>
            <a:ext cx="1382203" cy="3264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4" idx="7"/>
            <a:endCxn id="115" idx="3"/>
          </p:cNvCxnSpPr>
          <p:nvPr/>
        </p:nvCxnSpPr>
        <p:spPr>
          <a:xfrm flipV="1">
            <a:off x="3725523" y="1854176"/>
            <a:ext cx="2979226" cy="25197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13" idx="0"/>
            <a:endCxn id="63" idx="4"/>
          </p:cNvCxnSpPr>
          <p:nvPr/>
        </p:nvCxnSpPr>
        <p:spPr>
          <a:xfrm flipH="1" flipV="1">
            <a:off x="3792171" y="1701798"/>
            <a:ext cx="2503071" cy="87283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Oval 62"/>
          <p:cNvSpPr/>
          <p:nvPr/>
        </p:nvSpPr>
        <p:spPr bwMode="auto">
          <a:xfrm>
            <a:off x="3017138" y="1223395"/>
            <a:ext cx="1550065" cy="478403"/>
          </a:xfrm>
          <a:prstGeom prst="ellipse">
            <a:avLst/>
          </a:prstGeom>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1600" dirty="0" smtClean="0">
                <a:solidFill>
                  <a:schemeClr val="tx1"/>
                </a:solidFill>
                <a:latin typeface="Calibri" charset="0"/>
                <a:ea typeface="ＭＳ Ｐゴシック" charset="0"/>
                <a:cs typeface="Calibri" charset="0"/>
              </a:rPr>
              <a:t>TD2</a:t>
            </a:r>
          </a:p>
          <a:p>
            <a:pPr algn="ctr">
              <a:defRPr/>
            </a:pPr>
            <a:r>
              <a:rPr lang="en-US" sz="1600" dirty="0" smtClean="0">
                <a:solidFill>
                  <a:schemeClr val="tx1"/>
                </a:solidFill>
                <a:latin typeface="Calibri" charset="0"/>
                <a:ea typeface="ＭＳ Ｐゴシック" charset="0"/>
                <a:cs typeface="Calibri" charset="0"/>
              </a:rPr>
              <a:t>Core</a:t>
            </a:r>
          </a:p>
        </p:txBody>
      </p:sp>
      <p:sp>
        <p:nvSpPr>
          <p:cNvPr id="146" name="Rectangle 145"/>
          <p:cNvSpPr/>
          <p:nvPr/>
        </p:nvSpPr>
        <p:spPr>
          <a:xfrm>
            <a:off x="2101826" y="1955031"/>
            <a:ext cx="1119160" cy="294255"/>
          </a:xfrm>
          <a:prstGeom prst="rect">
            <a:avLst/>
          </a:prstGeom>
        </p:spPr>
        <p:txBody>
          <a:bodyPr wrap="square">
            <a:spAutoFit/>
          </a:bodyPr>
          <a:lstStyle/>
          <a:p>
            <a:pPr algn="ctr"/>
            <a:r>
              <a:rPr lang="en-US" dirty="0" smtClean="0">
                <a:latin typeface="Calibri" charset="0"/>
                <a:cs typeface="Calibri" charset="0"/>
              </a:rPr>
              <a:t>TD1 Core</a:t>
            </a:r>
            <a:endParaRPr lang="en-US" dirty="0">
              <a:latin typeface="Calibri" charset="0"/>
              <a:cs typeface="Calibri" charset="0"/>
            </a:endParaRPr>
          </a:p>
        </p:txBody>
      </p:sp>
      <p:sp>
        <p:nvSpPr>
          <p:cNvPr id="4" name="Oval 3"/>
          <p:cNvSpPr/>
          <p:nvPr/>
        </p:nvSpPr>
        <p:spPr bwMode="auto">
          <a:xfrm>
            <a:off x="1269648" y="1941249"/>
            <a:ext cx="2877236" cy="1126028"/>
          </a:xfrm>
          <a:prstGeom prst="ellipse">
            <a:avLst/>
          </a:prstGeom>
          <a:gradFill flip="none" rotWithShape="1">
            <a:gsLst>
              <a:gs pos="0">
                <a:schemeClr val="tx2">
                  <a:lumMod val="20000"/>
                  <a:lumOff val="80000"/>
                </a:schemeClr>
              </a:gs>
              <a:gs pos="100000">
                <a:schemeClr val="bg1"/>
              </a:gs>
            </a:gsLst>
            <a:lin ang="0" scaled="1"/>
            <a:tileRect/>
          </a:gradFill>
          <a:ln/>
          <a:effectLst>
            <a:outerShdw blurRad="40005" dist="22987" dir="5400000" algn="tl" rotWithShape="0">
              <a:srgbClr val="000000">
                <a:alpha val="35000"/>
              </a:srgbClr>
            </a:outerShdw>
          </a:effectLst>
        </p:spPr>
        <p:style>
          <a:lnRef idx="0">
            <a:schemeClr val="accent3"/>
          </a:lnRef>
          <a:fillRef idx="3">
            <a:schemeClr val="accent3"/>
          </a:fillRef>
          <a:effectRef idx="3">
            <a:schemeClr val="accent3"/>
          </a:effectRef>
          <a:fontRef idx="minor">
            <a:schemeClr val="lt1"/>
          </a:fontRef>
        </p:style>
        <p:txBody>
          <a:bodyPr anchor="ctr"/>
          <a:lstStyle/>
          <a:p>
            <a:pPr algn="ctr"/>
            <a:endParaRPr lang="en-US" sz="1600" dirty="0">
              <a:solidFill>
                <a:schemeClr val="tx1"/>
              </a:solidFill>
              <a:latin typeface="Calibri" charset="0"/>
              <a:cs typeface="Calibri" charset="0"/>
            </a:endParaRPr>
          </a:p>
        </p:txBody>
      </p:sp>
      <p:sp>
        <p:nvSpPr>
          <p:cNvPr id="70" name="Oval 18"/>
          <p:cNvSpPr>
            <a:spLocks noChangeArrowheads="1"/>
          </p:cNvSpPr>
          <p:nvPr/>
        </p:nvSpPr>
        <p:spPr bwMode="auto">
          <a:xfrm>
            <a:off x="2425147" y="2704376"/>
            <a:ext cx="186850" cy="147981"/>
          </a:xfrm>
          <a:prstGeom prst="ellipse">
            <a:avLst/>
          </a:prstGeom>
          <a:solidFill>
            <a:schemeClr val="tx1"/>
          </a:solidFill>
          <a:ln w="19050">
            <a:solidFill>
              <a:schemeClr val="tx1"/>
            </a:solidFill>
            <a:round/>
            <a:headEnd/>
            <a:tailEnd/>
          </a:ln>
          <a:extLst/>
        </p:spPr>
        <p:txBody>
          <a:bodyPr wrap="none" anchor="ctr"/>
          <a:lstStyle/>
          <a:p>
            <a:endParaRPr lang="en-US">
              <a:latin typeface="Calibri" charset="0"/>
              <a:cs typeface="Calibri" charset="0"/>
            </a:endParaRPr>
          </a:p>
        </p:txBody>
      </p:sp>
      <p:sp>
        <p:nvSpPr>
          <p:cNvPr id="90" name="Oval 18"/>
          <p:cNvSpPr>
            <a:spLocks noChangeArrowheads="1"/>
          </p:cNvSpPr>
          <p:nvPr/>
        </p:nvSpPr>
        <p:spPr bwMode="auto">
          <a:xfrm>
            <a:off x="3119538" y="2697242"/>
            <a:ext cx="186850" cy="147981"/>
          </a:xfrm>
          <a:prstGeom prst="ellipse">
            <a:avLst/>
          </a:prstGeom>
          <a:solidFill>
            <a:schemeClr val="tx1"/>
          </a:solidFill>
          <a:ln w="19050">
            <a:solidFill>
              <a:schemeClr val="tx1"/>
            </a:solidFill>
            <a:round/>
            <a:headEnd/>
            <a:tailEnd/>
          </a:ln>
          <a:extLst/>
        </p:spPr>
        <p:txBody>
          <a:bodyPr wrap="none" anchor="ctr"/>
          <a:lstStyle/>
          <a:p>
            <a:endParaRPr lang="en-US">
              <a:latin typeface="Calibri" charset="0"/>
              <a:cs typeface="Calibri" charset="0"/>
            </a:endParaRPr>
          </a:p>
        </p:txBody>
      </p:sp>
      <p:sp>
        <p:nvSpPr>
          <p:cNvPr id="94" name="Oval 18"/>
          <p:cNvSpPr>
            <a:spLocks noChangeArrowheads="1"/>
          </p:cNvSpPr>
          <p:nvPr/>
        </p:nvSpPr>
        <p:spPr bwMode="auto">
          <a:xfrm>
            <a:off x="1812752" y="2644923"/>
            <a:ext cx="186850" cy="147981"/>
          </a:xfrm>
          <a:prstGeom prst="ellipse">
            <a:avLst/>
          </a:prstGeom>
          <a:solidFill>
            <a:schemeClr val="tx1"/>
          </a:solidFill>
          <a:ln w="19050">
            <a:solidFill>
              <a:schemeClr val="tx1"/>
            </a:solidFill>
            <a:round/>
            <a:headEnd/>
            <a:tailEnd/>
          </a:ln>
          <a:extLst/>
        </p:spPr>
        <p:txBody>
          <a:bodyPr wrap="none" anchor="ctr"/>
          <a:lstStyle/>
          <a:p>
            <a:endParaRPr lang="en-US">
              <a:latin typeface="Calibri" charset="0"/>
              <a:cs typeface="Calibri" charset="0"/>
            </a:endParaRPr>
          </a:p>
        </p:txBody>
      </p:sp>
      <p:cxnSp>
        <p:nvCxnSpPr>
          <p:cNvPr id="19" name="Straight Arrow Connector 32"/>
          <p:cNvCxnSpPr>
            <a:cxnSpLocks noChangeShapeType="1"/>
            <a:stCxn id="70" idx="3"/>
            <a:endCxn id="18" idx="7"/>
          </p:cNvCxnSpPr>
          <p:nvPr/>
        </p:nvCxnSpPr>
        <p:spPr bwMode="auto">
          <a:xfrm flipH="1">
            <a:off x="964326" y="2830686"/>
            <a:ext cx="1488184" cy="1360446"/>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21" name="Straight Arrow Connector 35"/>
          <p:cNvCxnSpPr>
            <a:cxnSpLocks noChangeShapeType="1"/>
            <a:stCxn id="70" idx="4"/>
            <a:endCxn id="5" idx="0"/>
          </p:cNvCxnSpPr>
          <p:nvPr/>
        </p:nvCxnSpPr>
        <p:spPr bwMode="auto">
          <a:xfrm flipH="1">
            <a:off x="1932779" y="2852357"/>
            <a:ext cx="585793" cy="1190623"/>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91" name="Straight Arrow Connector 44"/>
          <p:cNvCxnSpPr>
            <a:cxnSpLocks noChangeShapeType="1"/>
            <a:stCxn id="90" idx="4"/>
            <a:endCxn id="15" idx="0"/>
          </p:cNvCxnSpPr>
          <p:nvPr/>
        </p:nvCxnSpPr>
        <p:spPr bwMode="auto">
          <a:xfrm>
            <a:off x="3212963" y="2845223"/>
            <a:ext cx="747070" cy="1208812"/>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95" name="Straight Arrow Connector 32"/>
          <p:cNvCxnSpPr>
            <a:cxnSpLocks noChangeShapeType="1"/>
            <a:stCxn id="94" idx="3"/>
            <a:endCxn id="18" idx="0"/>
          </p:cNvCxnSpPr>
          <p:nvPr/>
        </p:nvCxnSpPr>
        <p:spPr bwMode="auto">
          <a:xfrm flipH="1">
            <a:off x="898265" y="2771233"/>
            <a:ext cx="941850" cy="1398227"/>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103" name="Straight Arrow Connector 27"/>
          <p:cNvCxnSpPr>
            <a:cxnSpLocks noChangeShapeType="1"/>
            <a:stCxn id="94" idx="5"/>
            <a:endCxn id="5" idx="0"/>
          </p:cNvCxnSpPr>
          <p:nvPr/>
        </p:nvCxnSpPr>
        <p:spPr bwMode="auto">
          <a:xfrm flipH="1">
            <a:off x="1932779" y="2771233"/>
            <a:ext cx="39460" cy="1271748"/>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pic>
        <p:nvPicPr>
          <p:cNvPr id="188" name="Picture 187"/>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7635037" y="5859901"/>
            <a:ext cx="340009" cy="249114"/>
          </a:xfrm>
          <a:prstGeom prst="rect">
            <a:avLst/>
          </a:prstGeom>
          <a:noFill/>
          <a:ln>
            <a:noFill/>
          </a:ln>
          <a:effectLst/>
        </p:spPr>
      </p:pic>
      <p:grpSp>
        <p:nvGrpSpPr>
          <p:cNvPr id="190" name="Group 189"/>
          <p:cNvGrpSpPr/>
          <p:nvPr/>
        </p:nvGrpSpPr>
        <p:grpSpPr>
          <a:xfrm>
            <a:off x="5668659" y="5612185"/>
            <a:ext cx="436960" cy="384177"/>
            <a:chOff x="3375675" y="2999702"/>
            <a:chExt cx="857250" cy="857250"/>
          </a:xfrm>
        </p:grpSpPr>
        <p:pic>
          <p:nvPicPr>
            <p:cNvPr id="191" name="Picture 2" descr="C:\Users\soobum\AppData\Local\Microsoft\Windows\Temporary Internet Files\Content.IE5\X2TRJ0K2\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675" y="2999702"/>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192" name="TextBox 191"/>
            <p:cNvSpPr txBox="1"/>
            <p:nvPr/>
          </p:nvSpPr>
          <p:spPr>
            <a:xfrm>
              <a:off x="3756768" y="3243661"/>
              <a:ext cx="303288"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P</a:t>
              </a:r>
              <a:endParaRPr lang="en-US" dirty="0">
                <a:effectLst>
                  <a:outerShdw blurRad="38100" dist="38100" dir="2700000" algn="tl">
                    <a:srgbClr val="000000">
                      <a:alpha val="43137"/>
                    </a:srgbClr>
                  </a:outerShdw>
                </a:effectLst>
              </a:endParaRPr>
            </a:p>
          </p:txBody>
        </p:sp>
      </p:grpSp>
      <p:grpSp>
        <p:nvGrpSpPr>
          <p:cNvPr id="193" name="Group 192"/>
          <p:cNvGrpSpPr/>
          <p:nvPr/>
        </p:nvGrpSpPr>
        <p:grpSpPr>
          <a:xfrm>
            <a:off x="7965589" y="5208563"/>
            <a:ext cx="436960" cy="384177"/>
            <a:chOff x="4232925" y="2999702"/>
            <a:chExt cx="857250" cy="857250"/>
          </a:xfrm>
        </p:grpSpPr>
        <p:pic>
          <p:nvPicPr>
            <p:cNvPr id="194" name="Picture 2" descr="C:\Users\soobum\AppData\Local\Microsoft\Windows\Temporary Internet Files\Content.IE5\X2TRJ0K2\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2925" y="2999702"/>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195" name="TextBox 194"/>
            <p:cNvSpPr txBox="1"/>
            <p:nvPr/>
          </p:nvSpPr>
          <p:spPr>
            <a:xfrm>
              <a:off x="4615302" y="3224054"/>
              <a:ext cx="309700"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B</a:t>
              </a:r>
              <a:endParaRPr lang="en-US" dirty="0">
                <a:effectLst>
                  <a:outerShdw blurRad="38100" dist="38100" dir="2700000" algn="tl">
                    <a:srgbClr val="000000">
                      <a:alpha val="43137"/>
                    </a:srgbClr>
                  </a:outerShdw>
                </a:effectLst>
              </a:endParaRPr>
            </a:p>
          </p:txBody>
        </p:sp>
      </p:grpSp>
      <p:pic>
        <p:nvPicPr>
          <p:cNvPr id="199" name="Picture 198"/>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6785097" y="6028863"/>
            <a:ext cx="340009" cy="249114"/>
          </a:xfrm>
          <a:prstGeom prst="rect">
            <a:avLst/>
          </a:prstGeom>
          <a:noFill/>
          <a:ln>
            <a:noFill/>
          </a:ln>
          <a:effectLst/>
        </p:spPr>
      </p:pic>
      <p:pic>
        <p:nvPicPr>
          <p:cNvPr id="200" name="Picture 199"/>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6011009" y="5949162"/>
            <a:ext cx="340009" cy="249114"/>
          </a:xfrm>
          <a:prstGeom prst="rect">
            <a:avLst/>
          </a:prstGeom>
          <a:noFill/>
          <a:ln>
            <a:noFill/>
          </a:ln>
          <a:effectLst/>
        </p:spPr>
      </p:pic>
      <p:pic>
        <p:nvPicPr>
          <p:cNvPr id="201" name="Picture 200"/>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6181014" y="4632692"/>
            <a:ext cx="340009" cy="249114"/>
          </a:xfrm>
          <a:prstGeom prst="rect">
            <a:avLst/>
          </a:prstGeom>
          <a:noFill/>
          <a:ln>
            <a:noFill/>
          </a:ln>
          <a:effectLst/>
        </p:spPr>
      </p:pic>
      <p:pic>
        <p:nvPicPr>
          <p:cNvPr id="202" name="Picture 201"/>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7434788" y="4590583"/>
            <a:ext cx="340009" cy="249114"/>
          </a:xfrm>
          <a:prstGeom prst="rect">
            <a:avLst/>
          </a:prstGeom>
          <a:noFill/>
          <a:ln>
            <a:noFill/>
          </a:ln>
          <a:effectLst/>
        </p:spPr>
      </p:pic>
      <p:grpSp>
        <p:nvGrpSpPr>
          <p:cNvPr id="209" name="Group 208"/>
          <p:cNvGrpSpPr/>
          <p:nvPr/>
        </p:nvGrpSpPr>
        <p:grpSpPr>
          <a:xfrm>
            <a:off x="8125885" y="5016474"/>
            <a:ext cx="436960" cy="384177"/>
            <a:chOff x="3375675" y="2999702"/>
            <a:chExt cx="857250" cy="857250"/>
          </a:xfrm>
        </p:grpSpPr>
        <p:pic>
          <p:nvPicPr>
            <p:cNvPr id="210" name="Picture 2" descr="C:\Users\soobum\AppData\Local\Microsoft\Windows\Temporary Internet Files\Content.IE5\X2TRJ0K2\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675" y="2999702"/>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211" name="TextBox 210"/>
            <p:cNvSpPr txBox="1"/>
            <p:nvPr/>
          </p:nvSpPr>
          <p:spPr>
            <a:xfrm>
              <a:off x="3756768" y="3243661"/>
              <a:ext cx="303288"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P</a:t>
              </a:r>
              <a:endParaRPr lang="en-US" dirty="0">
                <a:effectLst>
                  <a:outerShdw blurRad="38100" dist="38100" dir="2700000" algn="tl">
                    <a:srgbClr val="000000">
                      <a:alpha val="43137"/>
                    </a:srgbClr>
                  </a:outerShdw>
                </a:effectLst>
              </a:endParaRPr>
            </a:p>
          </p:txBody>
        </p:sp>
      </p:grpSp>
      <p:pic>
        <p:nvPicPr>
          <p:cNvPr id="222" name="Picture 221"/>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5662169" y="4830739"/>
            <a:ext cx="340009" cy="249114"/>
          </a:xfrm>
          <a:prstGeom prst="rect">
            <a:avLst/>
          </a:prstGeom>
          <a:noFill/>
          <a:ln>
            <a:noFill/>
          </a:ln>
          <a:effectLst/>
        </p:spPr>
      </p:pic>
      <p:grpSp>
        <p:nvGrpSpPr>
          <p:cNvPr id="230" name="Group 229"/>
          <p:cNvGrpSpPr/>
          <p:nvPr/>
        </p:nvGrpSpPr>
        <p:grpSpPr>
          <a:xfrm>
            <a:off x="5580543" y="5243782"/>
            <a:ext cx="436960" cy="384177"/>
            <a:chOff x="4232925" y="2999702"/>
            <a:chExt cx="857250" cy="857250"/>
          </a:xfrm>
        </p:grpSpPr>
        <p:pic>
          <p:nvPicPr>
            <p:cNvPr id="231" name="Picture 2" descr="C:\Users\soobum\AppData\Local\Microsoft\Windows\Temporary Internet Files\Content.IE5\X2TRJ0K2\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2925" y="2999702"/>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232" name="TextBox 231"/>
            <p:cNvSpPr txBox="1"/>
            <p:nvPr/>
          </p:nvSpPr>
          <p:spPr>
            <a:xfrm>
              <a:off x="4615302" y="3224054"/>
              <a:ext cx="309700"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B</a:t>
              </a:r>
              <a:endParaRPr lang="en-US" dirty="0">
                <a:effectLst>
                  <a:outerShdw blurRad="38100" dist="38100" dir="2700000" algn="tl">
                    <a:srgbClr val="000000">
                      <a:alpha val="43137"/>
                    </a:srgbClr>
                  </a:outerShdw>
                </a:effectLst>
              </a:endParaRPr>
            </a:p>
          </p:txBody>
        </p:sp>
      </p:grpSp>
      <p:pic>
        <p:nvPicPr>
          <p:cNvPr id="233" name="Picture 232"/>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7221304" y="5114986"/>
            <a:ext cx="340009" cy="249114"/>
          </a:xfrm>
          <a:prstGeom prst="rect">
            <a:avLst/>
          </a:prstGeom>
          <a:noFill/>
          <a:ln>
            <a:noFill/>
          </a:ln>
          <a:effectLst/>
        </p:spPr>
      </p:pic>
      <p:pic>
        <p:nvPicPr>
          <p:cNvPr id="234" name="Picture 233"/>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6390690" y="5221677"/>
            <a:ext cx="340009" cy="249114"/>
          </a:xfrm>
          <a:prstGeom prst="rect">
            <a:avLst/>
          </a:prstGeom>
          <a:noFill/>
          <a:ln>
            <a:noFill/>
          </a:ln>
          <a:effectLst/>
        </p:spPr>
      </p:pic>
      <p:cxnSp>
        <p:nvCxnSpPr>
          <p:cNvPr id="235" name="Straight Connector 234"/>
          <p:cNvCxnSpPr>
            <a:stCxn id="222" idx="2"/>
            <a:endCxn id="234" idx="0"/>
          </p:cNvCxnSpPr>
          <p:nvPr/>
        </p:nvCxnSpPr>
        <p:spPr>
          <a:xfrm>
            <a:off x="5832173" y="5079853"/>
            <a:ext cx="728522" cy="14182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9" name="Straight Connector 238"/>
          <p:cNvCxnSpPr>
            <a:stCxn id="234" idx="2"/>
            <a:endCxn id="200" idx="0"/>
          </p:cNvCxnSpPr>
          <p:nvPr/>
        </p:nvCxnSpPr>
        <p:spPr>
          <a:xfrm flipH="1">
            <a:off x="6181014" y="5470791"/>
            <a:ext cx="379681" cy="47837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5" name="Straight Connector 244"/>
          <p:cNvCxnSpPr>
            <a:stCxn id="234" idx="3"/>
            <a:endCxn id="233" idx="1"/>
          </p:cNvCxnSpPr>
          <p:nvPr/>
        </p:nvCxnSpPr>
        <p:spPr>
          <a:xfrm flipV="1">
            <a:off x="6730699" y="5239543"/>
            <a:ext cx="490604" cy="1066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a:stCxn id="233" idx="2"/>
            <a:endCxn id="188" idx="0"/>
          </p:cNvCxnSpPr>
          <p:nvPr/>
        </p:nvCxnSpPr>
        <p:spPr>
          <a:xfrm>
            <a:off x="7391309" y="5364100"/>
            <a:ext cx="413733" cy="49580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1" name="Straight Connector 250"/>
          <p:cNvCxnSpPr>
            <a:stCxn id="233" idx="2"/>
            <a:endCxn id="199" idx="0"/>
          </p:cNvCxnSpPr>
          <p:nvPr/>
        </p:nvCxnSpPr>
        <p:spPr>
          <a:xfrm flipH="1">
            <a:off x="6955101" y="5364100"/>
            <a:ext cx="436207" cy="66476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4" name="Straight Connector 253"/>
          <p:cNvCxnSpPr>
            <a:stCxn id="234" idx="2"/>
            <a:endCxn id="188" idx="1"/>
          </p:cNvCxnSpPr>
          <p:nvPr/>
        </p:nvCxnSpPr>
        <p:spPr>
          <a:xfrm>
            <a:off x="6560695" y="5470791"/>
            <a:ext cx="1074342" cy="513667"/>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a:stCxn id="202" idx="2"/>
            <a:endCxn id="233" idx="0"/>
          </p:cNvCxnSpPr>
          <p:nvPr/>
        </p:nvCxnSpPr>
        <p:spPr>
          <a:xfrm flipH="1">
            <a:off x="7391309" y="4839697"/>
            <a:ext cx="213484" cy="27528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a:stCxn id="263" idx="2"/>
            <a:endCxn id="233" idx="0"/>
          </p:cNvCxnSpPr>
          <p:nvPr/>
        </p:nvCxnSpPr>
        <p:spPr>
          <a:xfrm flipH="1">
            <a:off x="7391309" y="4941793"/>
            <a:ext cx="678912" cy="17319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263" name="Picture 262"/>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7900216" y="4692679"/>
            <a:ext cx="340009" cy="249114"/>
          </a:xfrm>
          <a:prstGeom prst="rect">
            <a:avLst/>
          </a:prstGeom>
          <a:noFill/>
          <a:ln>
            <a:noFill/>
          </a:ln>
          <a:effectLst/>
        </p:spPr>
      </p:pic>
      <p:cxnSp>
        <p:nvCxnSpPr>
          <p:cNvPr id="265" name="Straight Connector 264"/>
          <p:cNvCxnSpPr>
            <a:stCxn id="232" idx="3"/>
            <a:endCxn id="234" idx="1"/>
          </p:cNvCxnSpPr>
          <p:nvPr/>
        </p:nvCxnSpPr>
        <p:spPr>
          <a:xfrm flipV="1">
            <a:off x="5933311" y="5346234"/>
            <a:ext cx="457379" cy="808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a:stCxn id="194" idx="1"/>
            <a:endCxn id="233" idx="3"/>
          </p:cNvCxnSpPr>
          <p:nvPr/>
        </p:nvCxnSpPr>
        <p:spPr>
          <a:xfrm flipH="1" flipV="1">
            <a:off x="7561313" y="5239543"/>
            <a:ext cx="404276" cy="16110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a:stCxn id="192" idx="3"/>
            <a:endCxn id="234" idx="1"/>
          </p:cNvCxnSpPr>
          <p:nvPr/>
        </p:nvCxnSpPr>
        <p:spPr>
          <a:xfrm flipV="1">
            <a:off x="6017504" y="5346234"/>
            <a:ext cx="373187" cy="45804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4" name="Straight Connector 273"/>
          <p:cNvCxnSpPr>
            <a:stCxn id="233" idx="3"/>
            <a:endCxn id="210" idx="1"/>
          </p:cNvCxnSpPr>
          <p:nvPr/>
        </p:nvCxnSpPr>
        <p:spPr>
          <a:xfrm flipV="1">
            <a:off x="7561313" y="5208563"/>
            <a:ext cx="564572" cy="3098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6" name="Straight Connector 285"/>
          <p:cNvCxnSpPr>
            <a:stCxn id="198" idx="3"/>
            <a:endCxn id="233" idx="0"/>
          </p:cNvCxnSpPr>
          <p:nvPr/>
        </p:nvCxnSpPr>
        <p:spPr>
          <a:xfrm>
            <a:off x="7021593" y="4876654"/>
            <a:ext cx="369716" cy="23833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1913159" y="1944804"/>
            <a:ext cx="1527711" cy="294255"/>
          </a:xfrm>
          <a:prstGeom prst="rect">
            <a:avLst/>
          </a:prstGeom>
        </p:spPr>
        <p:txBody>
          <a:bodyPr wrap="square">
            <a:spAutoFit/>
          </a:bodyPr>
          <a:lstStyle/>
          <a:p>
            <a:pPr algn="ctr">
              <a:defRPr/>
            </a:pPr>
            <a:r>
              <a:rPr lang="en-US" dirty="0" smtClean="0">
                <a:latin typeface="Calibri" charset="0"/>
                <a:ea typeface="ＭＳ Ｐゴシック" charset="0"/>
                <a:cs typeface="Calibri" charset="0"/>
              </a:rPr>
              <a:t>TD1 Core</a:t>
            </a:r>
            <a:endParaRPr lang="en-US" dirty="0">
              <a:latin typeface="Calibri" charset="0"/>
              <a:ea typeface="ＭＳ Ｐゴシック" charset="0"/>
              <a:cs typeface="Calibri" charset="0"/>
            </a:endParaRPr>
          </a:p>
        </p:txBody>
      </p:sp>
      <p:sp>
        <p:nvSpPr>
          <p:cNvPr id="247" name="Oval 246"/>
          <p:cNvSpPr/>
          <p:nvPr/>
        </p:nvSpPr>
        <p:spPr>
          <a:xfrm>
            <a:off x="5239178" y="4408529"/>
            <a:ext cx="3455770" cy="193845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bwMode="auto">
          <a:xfrm>
            <a:off x="5529087" y="2574628"/>
            <a:ext cx="1532309" cy="512115"/>
          </a:xfrm>
          <a:prstGeom prst="ellipse">
            <a:avLst/>
          </a:prstGeom>
          <a:gradFill>
            <a:gsLst>
              <a:gs pos="0">
                <a:schemeClr val="bg1">
                  <a:lumMod val="85000"/>
                </a:schemeClr>
              </a:gs>
              <a:gs pos="100000">
                <a:schemeClr val="bg1">
                  <a:lumMod val="50000"/>
                </a:schemeClr>
              </a:gs>
            </a:gsLst>
          </a:gradFill>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600" dirty="0" smtClean="0">
                <a:solidFill>
                  <a:schemeClr val="tx1"/>
                </a:solidFill>
                <a:latin typeface="Calibri" charset="0"/>
                <a:ea typeface="ＭＳ Ｐゴシック" charset="0"/>
                <a:cs typeface="Calibri" charset="0"/>
              </a:rPr>
              <a:t>TD 3</a:t>
            </a:r>
          </a:p>
          <a:p>
            <a:pPr algn="ctr">
              <a:defRPr/>
            </a:pPr>
            <a:r>
              <a:rPr lang="en-US" sz="1600" dirty="0" smtClean="0">
                <a:solidFill>
                  <a:schemeClr val="tx1"/>
                </a:solidFill>
                <a:latin typeface="Calibri" charset="0"/>
                <a:ea typeface="ＭＳ Ｐゴシック" charset="0"/>
                <a:cs typeface="Calibri" charset="0"/>
              </a:rPr>
              <a:t>Core</a:t>
            </a:r>
            <a:endParaRPr lang="en-US" sz="1600" dirty="0">
              <a:solidFill>
                <a:schemeClr val="tx1"/>
              </a:solidFill>
              <a:latin typeface="Calibri" charset="0"/>
              <a:ea typeface="ＭＳ Ｐゴシック" charset="0"/>
              <a:cs typeface="Calibri" charset="0"/>
            </a:endParaRPr>
          </a:p>
        </p:txBody>
      </p:sp>
      <p:sp>
        <p:nvSpPr>
          <p:cNvPr id="127" name="Oval 28"/>
          <p:cNvSpPr>
            <a:spLocks noChangeArrowheads="1"/>
          </p:cNvSpPr>
          <p:nvPr/>
        </p:nvSpPr>
        <p:spPr bwMode="auto">
          <a:xfrm>
            <a:off x="5529087" y="3442819"/>
            <a:ext cx="186850" cy="14924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cxnSp>
        <p:nvCxnSpPr>
          <p:cNvPr id="128" name="Straight Arrow Connector 29"/>
          <p:cNvCxnSpPr>
            <a:cxnSpLocks noChangeShapeType="1"/>
            <a:stCxn id="127" idx="2"/>
            <a:endCxn id="15" idx="7"/>
          </p:cNvCxnSpPr>
          <p:nvPr/>
        </p:nvCxnSpPr>
        <p:spPr bwMode="auto">
          <a:xfrm flipH="1">
            <a:off x="4026094" y="3517442"/>
            <a:ext cx="1502993" cy="558450"/>
          </a:xfrm>
          <a:prstGeom prst="straightConnector1">
            <a:avLst/>
          </a:prstGeom>
          <a:noFill/>
          <a:ln w="19050" cmpd="sng">
            <a:solidFill>
              <a:schemeClr val="tx1"/>
            </a:solidFill>
            <a:round/>
            <a:headEnd type="none" w="med" len="med"/>
            <a:tailEnd type="none" w="med" len="med"/>
          </a:ln>
          <a:extLst>
            <a:ext uri="{909E8E84-426E-40dd-AFC4-6F175D3DCCD1}">
              <a14:hiddenFill xmlns:a14="http://schemas.microsoft.com/office/drawing/2010/main">
                <a:noFill/>
              </a14:hiddenFill>
            </a:ext>
          </a:extLst>
        </p:spPr>
      </p:cxnSp>
      <p:cxnSp>
        <p:nvCxnSpPr>
          <p:cNvPr id="142" name="Straight Arrow Connector 29"/>
          <p:cNvCxnSpPr>
            <a:cxnSpLocks noChangeShapeType="1"/>
            <a:stCxn id="90" idx="3"/>
            <a:endCxn id="10" idx="0"/>
          </p:cNvCxnSpPr>
          <p:nvPr/>
        </p:nvCxnSpPr>
        <p:spPr bwMode="auto">
          <a:xfrm flipH="1">
            <a:off x="2769681" y="2823552"/>
            <a:ext cx="377221" cy="1235238"/>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sp>
        <p:nvSpPr>
          <p:cNvPr id="54" name="TextBox 53"/>
          <p:cNvSpPr txBox="1"/>
          <p:nvPr/>
        </p:nvSpPr>
        <p:spPr>
          <a:xfrm rot="20315136">
            <a:off x="4756525" y="3597044"/>
            <a:ext cx="587640" cy="294255"/>
          </a:xfrm>
          <a:prstGeom prst="rect">
            <a:avLst/>
          </a:prstGeom>
          <a:noFill/>
        </p:spPr>
        <p:txBody>
          <a:bodyPr wrap="none" rtlCol="0">
            <a:spAutoFit/>
          </a:bodyPr>
          <a:lstStyle/>
          <a:p>
            <a:r>
              <a:rPr lang="en-US" dirty="0" smtClean="0"/>
              <a:t>Peer</a:t>
            </a:r>
          </a:p>
        </p:txBody>
      </p:sp>
      <p:sp>
        <p:nvSpPr>
          <p:cNvPr id="60" name="TextBox 59"/>
          <p:cNvSpPr txBox="1"/>
          <p:nvPr/>
        </p:nvSpPr>
        <p:spPr>
          <a:xfrm>
            <a:off x="1558084" y="5889717"/>
            <a:ext cx="2410485" cy="369332"/>
          </a:xfrm>
          <a:prstGeom prst="rect">
            <a:avLst/>
          </a:prstGeom>
          <a:noFill/>
        </p:spPr>
        <p:txBody>
          <a:bodyPr wrap="none" rtlCol="0">
            <a:spAutoFit/>
          </a:bodyPr>
          <a:lstStyle/>
          <a:p>
            <a:r>
              <a:rPr lang="en-US" dirty="0" smtClean="0"/>
              <a:t>Trust Domain Boundary</a:t>
            </a:r>
            <a:endParaRPr lang="en-US" dirty="0"/>
          </a:p>
        </p:txBody>
      </p:sp>
      <p:grpSp>
        <p:nvGrpSpPr>
          <p:cNvPr id="158" name="Group 157"/>
          <p:cNvGrpSpPr/>
          <p:nvPr/>
        </p:nvGrpSpPr>
        <p:grpSpPr>
          <a:xfrm>
            <a:off x="2559281" y="2328686"/>
            <a:ext cx="436960" cy="384177"/>
            <a:chOff x="5113222" y="2954435"/>
            <a:chExt cx="857250" cy="857250"/>
          </a:xfrm>
        </p:grpSpPr>
        <p:pic>
          <p:nvPicPr>
            <p:cNvPr id="159" name="Picture 2" descr="C:\Users\soobum\AppData\Local\Microsoft\Windows\Temporary Internet Files\Content.IE5\X2TRJ0K2\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222" y="2954435"/>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160" name="TextBox 159"/>
            <p:cNvSpPr txBox="1"/>
            <p:nvPr/>
          </p:nvSpPr>
          <p:spPr>
            <a:xfrm>
              <a:off x="5483666" y="3180290"/>
              <a:ext cx="309700"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C</a:t>
              </a:r>
              <a:endParaRPr lang="en-US" dirty="0">
                <a:effectLst>
                  <a:outerShdw blurRad="38100" dist="38100" dir="2700000" algn="tl">
                    <a:srgbClr val="000000">
                      <a:alpha val="43137"/>
                    </a:srgbClr>
                  </a:outerShdw>
                </a:effectLst>
              </a:endParaRPr>
            </a:p>
          </p:txBody>
        </p:sp>
      </p:grpSp>
      <p:grpSp>
        <p:nvGrpSpPr>
          <p:cNvPr id="161" name="Group 160"/>
          <p:cNvGrpSpPr/>
          <p:nvPr/>
        </p:nvGrpSpPr>
        <p:grpSpPr>
          <a:xfrm>
            <a:off x="3149428" y="2111192"/>
            <a:ext cx="436960" cy="384177"/>
            <a:chOff x="3375675" y="2999702"/>
            <a:chExt cx="857250" cy="857250"/>
          </a:xfrm>
        </p:grpSpPr>
        <p:pic>
          <p:nvPicPr>
            <p:cNvPr id="162" name="Picture 2" descr="C:\Users\soobum\AppData\Local\Microsoft\Windows\Temporary Internet Files\Content.IE5\X2TRJ0K2\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675" y="2999702"/>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163" name="TextBox 162"/>
            <p:cNvSpPr txBox="1"/>
            <p:nvPr/>
          </p:nvSpPr>
          <p:spPr>
            <a:xfrm>
              <a:off x="3756768" y="3243661"/>
              <a:ext cx="303288"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P</a:t>
              </a:r>
              <a:endParaRPr lang="en-US" dirty="0">
                <a:effectLst>
                  <a:outerShdw blurRad="38100" dist="38100" dir="2700000" algn="tl">
                    <a:srgbClr val="000000">
                      <a:alpha val="43137"/>
                    </a:srgbClr>
                  </a:outerShdw>
                </a:effectLst>
              </a:endParaRPr>
            </a:p>
          </p:txBody>
        </p:sp>
      </p:grpSp>
      <p:grpSp>
        <p:nvGrpSpPr>
          <p:cNvPr id="164" name="Group 163"/>
          <p:cNvGrpSpPr/>
          <p:nvPr/>
        </p:nvGrpSpPr>
        <p:grpSpPr>
          <a:xfrm>
            <a:off x="3520308" y="2290600"/>
            <a:ext cx="436960" cy="384177"/>
            <a:chOff x="3375675" y="2999702"/>
            <a:chExt cx="857250" cy="857250"/>
          </a:xfrm>
        </p:grpSpPr>
        <p:pic>
          <p:nvPicPr>
            <p:cNvPr id="165" name="Picture 2" descr="C:\Users\soobum\AppData\Local\Microsoft\Windows\Temporary Internet Files\Content.IE5\X2TRJ0K2\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675" y="2999702"/>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166" name="TextBox 165"/>
            <p:cNvSpPr txBox="1"/>
            <p:nvPr/>
          </p:nvSpPr>
          <p:spPr>
            <a:xfrm>
              <a:off x="3756768" y="3243661"/>
              <a:ext cx="303288"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P</a:t>
              </a:r>
              <a:endParaRPr lang="en-US" dirty="0">
                <a:effectLst>
                  <a:outerShdw blurRad="38100" dist="38100" dir="2700000" algn="tl">
                    <a:srgbClr val="000000">
                      <a:alpha val="43137"/>
                    </a:srgbClr>
                  </a:outerShdw>
                </a:effectLst>
              </a:endParaRPr>
            </a:p>
          </p:txBody>
        </p:sp>
      </p:grpSp>
      <p:grpSp>
        <p:nvGrpSpPr>
          <p:cNvPr id="167" name="Group 166"/>
          <p:cNvGrpSpPr/>
          <p:nvPr/>
        </p:nvGrpSpPr>
        <p:grpSpPr>
          <a:xfrm>
            <a:off x="1648221" y="2168153"/>
            <a:ext cx="498166" cy="478662"/>
            <a:chOff x="3375675" y="2999702"/>
            <a:chExt cx="977326" cy="1068083"/>
          </a:xfrm>
        </p:grpSpPr>
        <p:pic>
          <p:nvPicPr>
            <p:cNvPr id="168" name="Picture 2" descr="C:\Users\soobum\AppData\Local\Microsoft\Windows\Temporary Internet Files\Content.IE5\X2TRJ0K2\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675" y="2999702"/>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169" name="TextBox 168"/>
            <p:cNvSpPr txBox="1"/>
            <p:nvPr/>
          </p:nvSpPr>
          <p:spPr>
            <a:xfrm>
              <a:off x="3756768" y="3243660"/>
              <a:ext cx="596233" cy="824125"/>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P</a:t>
              </a:r>
              <a:endParaRPr lang="en-US" dirty="0">
                <a:effectLst>
                  <a:outerShdw blurRad="38100" dist="38100" dir="2700000" algn="tl">
                    <a:srgbClr val="000000">
                      <a:alpha val="43137"/>
                    </a:srgbClr>
                  </a:outerShdw>
                </a:effectLst>
              </a:endParaRPr>
            </a:p>
          </p:txBody>
        </p:sp>
      </p:grpSp>
      <p:sp>
        <p:nvSpPr>
          <p:cNvPr id="170" name="Rectangle 169"/>
          <p:cNvSpPr/>
          <p:nvPr/>
        </p:nvSpPr>
        <p:spPr>
          <a:xfrm>
            <a:off x="7235655" y="3265396"/>
            <a:ext cx="1672253" cy="1384995"/>
          </a:xfrm>
          <a:prstGeom prst="rect">
            <a:avLst/>
          </a:prstGeom>
          <a:solidFill>
            <a:schemeClr val="bg1">
              <a:lumMod val="95000"/>
            </a:schemeClr>
          </a:solidFill>
        </p:spPr>
        <p:txBody>
          <a:bodyPr wrap="none">
            <a:spAutoFit/>
          </a:bodyPr>
          <a:lstStyle/>
          <a:p>
            <a:r>
              <a:rPr lang="en-US" sz="1400" dirty="0" smtClean="0">
                <a:effectLst>
                  <a:outerShdw blurRad="38100" dist="38100" dir="2700000" algn="tl">
                    <a:srgbClr val="000000">
                      <a:alpha val="43137"/>
                    </a:srgbClr>
                  </a:outerShdw>
                </a:effectLst>
              </a:rPr>
              <a:t>     TD Core AD</a:t>
            </a:r>
          </a:p>
          <a:p>
            <a:r>
              <a:rPr lang="en-US" sz="1400" dirty="0">
                <a:effectLst>
                  <a:outerShdw blurRad="38100" dist="38100" dir="2700000" algn="tl">
                    <a:srgbClr val="000000">
                      <a:alpha val="43137"/>
                    </a:srgbClr>
                  </a:outerShdw>
                </a:effectLst>
              </a:rPr>
              <a:t> </a:t>
            </a:r>
            <a:r>
              <a:rPr lang="en-US" sz="1400" dirty="0" smtClean="0">
                <a:effectLst>
                  <a:outerShdw blurRad="38100" dist="38100" dir="2700000" algn="tl">
                    <a:srgbClr val="000000">
                      <a:alpha val="43137"/>
                    </a:srgbClr>
                  </a:outerShdw>
                </a:effectLst>
              </a:rPr>
              <a:t>    AD</a:t>
            </a:r>
          </a:p>
          <a:p>
            <a:r>
              <a:rPr lang="en-US" sz="1400" dirty="0" smtClean="0">
                <a:effectLst>
                  <a:outerShdw blurRad="38100" dist="38100" dir="2700000" algn="tl">
                    <a:srgbClr val="000000">
                      <a:alpha val="43137"/>
                    </a:srgbClr>
                  </a:outerShdw>
                </a:effectLst>
              </a:rPr>
              <a:t>C : </a:t>
            </a:r>
            <a:r>
              <a:rPr lang="en-US" sz="1400" dirty="0" smtClean="0"/>
              <a:t>Certificate Server</a:t>
            </a:r>
          </a:p>
          <a:p>
            <a:r>
              <a:rPr lang="en-US" sz="1400" dirty="0" smtClean="0">
                <a:effectLst>
                  <a:outerShdw blurRad="38100" dist="38100" dir="2700000" algn="tl">
                    <a:srgbClr val="000000">
                      <a:alpha val="43137"/>
                    </a:srgbClr>
                  </a:outerShdw>
                </a:effectLst>
              </a:rPr>
              <a:t>B : </a:t>
            </a:r>
            <a:r>
              <a:rPr lang="en-US" sz="1400" dirty="0" smtClean="0"/>
              <a:t>Beacon Server</a:t>
            </a:r>
          </a:p>
          <a:p>
            <a:r>
              <a:rPr lang="en-US" sz="1400" dirty="0" smtClean="0">
                <a:effectLst>
                  <a:outerShdw blurRad="38100" dist="38100" dir="2700000" algn="tl">
                    <a:srgbClr val="000000">
                      <a:alpha val="43137"/>
                    </a:srgbClr>
                  </a:outerShdw>
                </a:effectLst>
              </a:rPr>
              <a:t>P : </a:t>
            </a:r>
            <a:r>
              <a:rPr lang="en-US" sz="1400" dirty="0" smtClean="0"/>
              <a:t>Path Server</a:t>
            </a:r>
          </a:p>
          <a:p>
            <a:r>
              <a:rPr lang="en-US" sz="1400" dirty="0" smtClean="0"/>
              <a:t>      Router</a:t>
            </a:r>
          </a:p>
        </p:txBody>
      </p:sp>
      <p:pic>
        <p:nvPicPr>
          <p:cNvPr id="171" name="Picture 170"/>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7182311" y="4374911"/>
            <a:ext cx="326399" cy="272000"/>
          </a:xfrm>
          <a:prstGeom prst="rect">
            <a:avLst/>
          </a:prstGeom>
          <a:solidFill>
            <a:schemeClr val="bg1">
              <a:lumMod val="95000"/>
            </a:schemeClr>
          </a:solidFill>
          <a:ln>
            <a:noFill/>
          </a:ln>
          <a:effectLst/>
        </p:spPr>
      </p:pic>
      <p:sp>
        <p:nvSpPr>
          <p:cNvPr id="258" name="TextBox 257"/>
          <p:cNvSpPr txBox="1"/>
          <p:nvPr/>
        </p:nvSpPr>
        <p:spPr>
          <a:xfrm>
            <a:off x="4765798" y="1124043"/>
            <a:ext cx="1964901" cy="338554"/>
          </a:xfrm>
          <a:prstGeom prst="rect">
            <a:avLst/>
          </a:prstGeom>
          <a:noFill/>
        </p:spPr>
        <p:txBody>
          <a:bodyPr wrap="none" rtlCol="0">
            <a:spAutoFit/>
          </a:bodyPr>
          <a:lstStyle/>
          <a:p>
            <a:r>
              <a:rPr lang="en-US" sz="1600" dirty="0" smtClean="0"/>
              <a:t>TD Core Interconnect</a:t>
            </a:r>
            <a:endParaRPr lang="en-US" sz="1600" dirty="0"/>
          </a:p>
        </p:txBody>
      </p:sp>
      <p:sp>
        <p:nvSpPr>
          <p:cNvPr id="180" name="Oval 18"/>
          <p:cNvSpPr>
            <a:spLocks noChangeArrowheads="1"/>
          </p:cNvSpPr>
          <p:nvPr/>
        </p:nvSpPr>
        <p:spPr bwMode="auto">
          <a:xfrm>
            <a:off x="7213972" y="3370678"/>
            <a:ext cx="186850" cy="147981"/>
          </a:xfrm>
          <a:prstGeom prst="ellipse">
            <a:avLst/>
          </a:prstGeom>
          <a:solidFill>
            <a:schemeClr val="tx1"/>
          </a:solidFill>
          <a:ln w="19050">
            <a:solidFill>
              <a:schemeClr val="tx1"/>
            </a:solidFill>
            <a:round/>
            <a:headEnd/>
            <a:tailEnd/>
          </a:ln>
          <a:extLst/>
        </p:spPr>
        <p:txBody>
          <a:bodyPr wrap="none" anchor="ctr"/>
          <a:lstStyle/>
          <a:p>
            <a:endParaRPr lang="en-US">
              <a:latin typeface="Calibri" charset="0"/>
              <a:cs typeface="Calibri" charset="0"/>
            </a:endParaRPr>
          </a:p>
        </p:txBody>
      </p:sp>
      <p:sp>
        <p:nvSpPr>
          <p:cNvPr id="181" name="Oval 28"/>
          <p:cNvSpPr>
            <a:spLocks noChangeArrowheads="1"/>
          </p:cNvSpPr>
          <p:nvPr/>
        </p:nvSpPr>
        <p:spPr bwMode="auto">
          <a:xfrm>
            <a:off x="7213972" y="3574129"/>
            <a:ext cx="186850" cy="14924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cs typeface="Calibri" charset="0"/>
            </a:endParaRPr>
          </a:p>
        </p:txBody>
      </p:sp>
      <p:cxnSp>
        <p:nvCxnSpPr>
          <p:cNvPr id="213" name="Straight Arrow Connector 26"/>
          <p:cNvCxnSpPr>
            <a:cxnSpLocks noChangeShapeType="1"/>
            <a:stCxn id="5" idx="4"/>
            <a:endCxn id="7" idx="2"/>
          </p:cNvCxnSpPr>
          <p:nvPr/>
        </p:nvCxnSpPr>
        <p:spPr bwMode="auto">
          <a:xfrm>
            <a:off x="1932779" y="4190962"/>
            <a:ext cx="1007930" cy="895474"/>
          </a:xfrm>
          <a:prstGeom prst="straightConnector1">
            <a:avLst/>
          </a:prstGeom>
          <a:noFill/>
          <a:ln w="9525">
            <a:solidFill>
              <a:schemeClr val="tx1"/>
            </a:solidFill>
            <a:round/>
            <a:headEnd type="none" w="med" len="med"/>
            <a:tailEnd type="none" w="med" len="med"/>
          </a:ln>
          <a:extLst>
            <a:ext uri="{909E8E84-426E-40dd-AFC4-6F175D3DCCD1}">
              <a14:hiddenFill xmlns:a14="http://schemas.microsoft.com/office/drawing/2010/main">
                <a:noFill/>
              </a14:hiddenFill>
            </a:ext>
          </a:extLst>
        </p:spPr>
      </p:cxnSp>
      <p:grpSp>
        <p:nvGrpSpPr>
          <p:cNvPr id="291" name="Group 290"/>
          <p:cNvGrpSpPr/>
          <p:nvPr/>
        </p:nvGrpSpPr>
        <p:grpSpPr>
          <a:xfrm>
            <a:off x="2130134" y="2237814"/>
            <a:ext cx="436960" cy="384177"/>
            <a:chOff x="4232925" y="2999702"/>
            <a:chExt cx="857250" cy="857250"/>
          </a:xfrm>
        </p:grpSpPr>
        <p:pic>
          <p:nvPicPr>
            <p:cNvPr id="292" name="Picture 2" descr="C:\Users\soobum\AppData\Local\Microsoft\Windows\Temporary Internet Files\Content.IE5\X2TRJ0K2\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2925" y="2999702"/>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293" name="TextBox 292"/>
            <p:cNvSpPr txBox="1"/>
            <p:nvPr/>
          </p:nvSpPr>
          <p:spPr>
            <a:xfrm>
              <a:off x="4615302" y="3224054"/>
              <a:ext cx="309700"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B</a:t>
              </a:r>
              <a:endParaRPr lang="en-US" dirty="0">
                <a:effectLst>
                  <a:outerShdw blurRad="38100" dist="38100" dir="2700000" algn="tl">
                    <a:srgbClr val="000000">
                      <a:alpha val="43137"/>
                    </a:srgbClr>
                  </a:outerShdw>
                </a:effectLst>
              </a:endParaRPr>
            </a:p>
          </p:txBody>
        </p:sp>
      </p:grpSp>
      <p:sp>
        <p:nvSpPr>
          <p:cNvPr id="120" name="Title 1"/>
          <p:cNvSpPr txBox="1">
            <a:spLocks/>
          </p:cNvSpPr>
          <p:nvPr/>
        </p:nvSpPr>
        <p:spPr>
          <a:xfrm>
            <a:off x="457200" y="18227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800000"/>
                </a:solidFill>
                <a:latin typeface="Calibri" charset="0"/>
                <a:ea typeface="ＭＳ Ｐゴシック" charset="0"/>
                <a:cs typeface="Helvetica" charset="0"/>
              </a:rPr>
              <a:t>SCION Trust Model</a:t>
            </a:r>
            <a:endParaRPr lang="en-US" dirty="0">
              <a:solidFill>
                <a:srgbClr val="800000"/>
              </a:solidFill>
              <a:latin typeface="Calibri" charset="0"/>
              <a:ea typeface="ＭＳ Ｐゴシック" charset="0"/>
              <a:cs typeface="Helvetica" charset="0"/>
            </a:endParaRPr>
          </a:p>
        </p:txBody>
      </p:sp>
    </p:spTree>
    <p:extLst>
      <p:ext uri="{BB962C8B-B14F-4D97-AF65-F5344CB8AC3E}">
        <p14:creationId xmlns:p14="http://schemas.microsoft.com/office/powerpoint/2010/main" val="148718761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126441" y="251298"/>
            <a:ext cx="2880148" cy="461665"/>
          </a:xfrm>
          <a:prstGeom prst="rect">
            <a:avLst/>
          </a:prstGeom>
          <a:noFill/>
        </p:spPr>
        <p:txBody>
          <a:bodyPr wrap="none" rtlCol="0">
            <a:spAutoFit/>
          </a:bodyPr>
          <a:lstStyle/>
          <a:p>
            <a:pPr algn="ctr"/>
            <a:r>
              <a:rPr lang="en-US" sz="2400" b="1" dirty="0" smtClean="0"/>
              <a:t>SCION Packet Format</a:t>
            </a:r>
            <a:endParaRPr lang="en-US" sz="2400" b="1" dirty="0"/>
          </a:p>
        </p:txBody>
      </p:sp>
      <p:graphicFrame>
        <p:nvGraphicFramePr>
          <p:cNvPr id="2" name="Table 1"/>
          <p:cNvGraphicFramePr>
            <a:graphicFrameLocks noGrp="1"/>
          </p:cNvGraphicFramePr>
          <p:nvPr>
            <p:extLst>
              <p:ext uri="{D42A27DB-BD31-4B8C-83A1-F6EECF244321}">
                <p14:modId xmlns:p14="http://schemas.microsoft.com/office/powerpoint/2010/main" val="3011122791"/>
              </p:ext>
            </p:extLst>
          </p:nvPr>
        </p:nvGraphicFramePr>
        <p:xfrm>
          <a:off x="1918901" y="1181314"/>
          <a:ext cx="6480704" cy="3139439"/>
        </p:xfrm>
        <a:graphic>
          <a:graphicData uri="http://schemas.openxmlformats.org/drawingml/2006/table">
            <a:tbl>
              <a:tblPr firstRow="1" bandRow="1">
                <a:tableStyleId>{5940675A-B579-460E-94D1-54222C63F5DA}</a:tableStyleId>
              </a:tblPr>
              <a:tblGrid>
                <a:gridCol w="810088"/>
                <a:gridCol w="810088"/>
                <a:gridCol w="810088"/>
                <a:gridCol w="810088"/>
                <a:gridCol w="810088"/>
                <a:gridCol w="810088"/>
                <a:gridCol w="810088"/>
                <a:gridCol w="810088"/>
              </a:tblGrid>
              <a:tr h="370840">
                <a:tc>
                  <a:txBody>
                    <a:bodyPr/>
                    <a:lstStyle/>
                    <a:p>
                      <a:pPr algn="ctr"/>
                      <a:r>
                        <a:rPr lang="en-US" dirty="0" smtClean="0"/>
                        <a:t>0-7</a:t>
                      </a:r>
                      <a:endParaRPr lang="en-US" dirty="0"/>
                    </a:p>
                  </a:txBody>
                  <a:tcPr/>
                </a:tc>
                <a:tc>
                  <a:txBody>
                    <a:bodyPr/>
                    <a:lstStyle/>
                    <a:p>
                      <a:pPr algn="ctr"/>
                      <a:r>
                        <a:rPr lang="en-US" dirty="0" smtClean="0"/>
                        <a:t>8-15</a:t>
                      </a:r>
                      <a:endParaRPr lang="en-US" dirty="0"/>
                    </a:p>
                  </a:txBody>
                  <a:tcPr/>
                </a:tc>
                <a:tc>
                  <a:txBody>
                    <a:bodyPr/>
                    <a:lstStyle/>
                    <a:p>
                      <a:pPr algn="ctr"/>
                      <a:r>
                        <a:rPr lang="en-US" dirty="0" smtClean="0"/>
                        <a:t>16-23</a:t>
                      </a:r>
                      <a:endParaRPr lang="en-US" dirty="0"/>
                    </a:p>
                  </a:txBody>
                  <a:tcPr/>
                </a:tc>
                <a:tc>
                  <a:txBody>
                    <a:bodyPr/>
                    <a:lstStyle/>
                    <a:p>
                      <a:pPr algn="ctr"/>
                      <a:r>
                        <a:rPr lang="en-US" dirty="0" smtClean="0"/>
                        <a:t>24-31</a:t>
                      </a:r>
                      <a:endParaRPr lang="en-US" dirty="0"/>
                    </a:p>
                  </a:txBody>
                  <a:tcPr/>
                </a:tc>
                <a:tc>
                  <a:txBody>
                    <a:bodyPr/>
                    <a:lstStyle/>
                    <a:p>
                      <a:pPr algn="ctr"/>
                      <a:r>
                        <a:rPr lang="en-US" dirty="0" smtClean="0"/>
                        <a:t>32-39</a:t>
                      </a:r>
                      <a:endParaRPr lang="en-US" dirty="0"/>
                    </a:p>
                  </a:txBody>
                  <a:tcPr/>
                </a:tc>
                <a:tc>
                  <a:txBody>
                    <a:bodyPr/>
                    <a:lstStyle/>
                    <a:p>
                      <a:pPr algn="ctr"/>
                      <a:r>
                        <a:rPr lang="en-US" dirty="0" smtClean="0"/>
                        <a:t>40-47</a:t>
                      </a:r>
                      <a:endParaRPr lang="en-US" dirty="0"/>
                    </a:p>
                  </a:txBody>
                  <a:tcPr/>
                </a:tc>
                <a:tc>
                  <a:txBody>
                    <a:bodyPr/>
                    <a:lstStyle/>
                    <a:p>
                      <a:pPr algn="ctr"/>
                      <a:r>
                        <a:rPr lang="en-US" dirty="0" smtClean="0"/>
                        <a:t>48-55</a:t>
                      </a:r>
                      <a:endParaRPr lang="en-US" dirty="0"/>
                    </a:p>
                  </a:txBody>
                  <a:tcPr/>
                </a:tc>
                <a:tc>
                  <a:txBody>
                    <a:bodyPr/>
                    <a:lstStyle/>
                    <a:p>
                      <a:pPr algn="ctr"/>
                      <a:r>
                        <a:rPr lang="en-US" dirty="0" smtClean="0"/>
                        <a:t>56-63</a:t>
                      </a:r>
                      <a:endParaRPr lang="en-US" dirty="0"/>
                    </a:p>
                  </a:txBody>
                  <a:tcPr/>
                </a:tc>
              </a:tr>
              <a:tr h="370840">
                <a:tc gridSpan="2">
                  <a:txBody>
                    <a:bodyPr/>
                    <a:lstStyle/>
                    <a:p>
                      <a:pPr algn="ctr"/>
                      <a:r>
                        <a:rPr lang="en-US" dirty="0" smtClean="0"/>
                        <a:t>Type | Class</a:t>
                      </a:r>
                      <a:endParaRPr lang="en-US" dirty="0"/>
                    </a:p>
                  </a:txBody>
                  <a:tcPr/>
                </a:tc>
                <a:tc hMerge="1">
                  <a:txBody>
                    <a:bodyPr/>
                    <a:lstStyle/>
                    <a:p>
                      <a:pPr algn="ctr"/>
                      <a:endParaRPr lang="en-US" dirty="0"/>
                    </a:p>
                  </a:txBody>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Total Length</a:t>
                      </a:r>
                    </a:p>
                  </a:txBody>
                  <a:tcPr/>
                </a:tc>
                <a:tc hMerge="1">
                  <a:txBody>
                    <a:bodyPr/>
                    <a:lstStyle/>
                    <a:p>
                      <a:pPr algn="ctr"/>
                      <a:endParaRPr lang="en-US" dirty="0"/>
                    </a:p>
                  </a:txBody>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Frag</a:t>
                      </a:r>
                      <a:r>
                        <a:rPr lang="en-US" baseline="0" dirty="0" smtClean="0"/>
                        <a:t> ID</a:t>
                      </a:r>
                      <a:endParaRPr lang="en-US" dirty="0" smtClean="0"/>
                    </a:p>
                  </a:txBody>
                  <a:tcPr/>
                </a:tc>
                <a:tc hMerge="1">
                  <a:txBody>
                    <a:bodyPr/>
                    <a:lstStyle/>
                    <a:p>
                      <a:pPr algn="ctr"/>
                      <a:endParaRPr lang="en-US" dirty="0"/>
                    </a:p>
                  </a:txBody>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Frag Offset</a:t>
                      </a:r>
                    </a:p>
                  </a:txBody>
                  <a:tcPr/>
                </a:tc>
                <a:tc hMerge="1">
                  <a:txBody>
                    <a:bodyPr/>
                    <a:lstStyle/>
                    <a:p>
                      <a:pPr algn="ctr"/>
                      <a:endParaRPr lang="en-US" dirty="0"/>
                    </a:p>
                  </a:txBody>
                  <a:tcPr/>
                </a:tc>
              </a:tr>
              <a:tr h="370840">
                <a:tc gridSpan="8">
                  <a:txBody>
                    <a:bodyPr/>
                    <a:lstStyle/>
                    <a:p>
                      <a:pPr algn="ctr"/>
                      <a:r>
                        <a:rPr lang="en-US" dirty="0" smtClean="0"/>
                        <a:t>Source AID</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p>
                  </a:txBody>
                  <a:tcPr/>
                </a:tc>
                <a:tc hMerge="1">
                  <a:txBody>
                    <a:bodyPr/>
                    <a:lstStyle/>
                    <a:p>
                      <a:pPr algn="ctr"/>
                      <a:endParaRPr lang="en-US" dirty="0"/>
                    </a:p>
                  </a:txBody>
                  <a:tcPr/>
                </a:tc>
              </a:tr>
              <a:tr h="370840">
                <a:tc gridSpan="8">
                  <a:txBody>
                    <a:bodyPr/>
                    <a:lstStyle/>
                    <a:p>
                      <a:pPr algn="ctr"/>
                      <a:r>
                        <a:rPr lang="en-US" dirty="0" smtClean="0"/>
                        <a:t>Destination AID</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p>
                  </a:txBody>
                  <a:tcPr/>
                </a:tc>
                <a:tc hMerge="1">
                  <a:txBody>
                    <a:bodyPr/>
                    <a:lstStyle/>
                    <a:p>
                      <a:pPr algn="ctr"/>
                      <a:endParaRPr lang="en-US" dirty="0"/>
                    </a:p>
                  </a:txBody>
                  <a:tcPr/>
                </a:tc>
              </a:tr>
              <a:tr h="370840">
                <a:tc gridSpan="4">
                  <a:txBody>
                    <a:bodyPr/>
                    <a:lstStyle/>
                    <a:p>
                      <a:pPr algn="ctr"/>
                      <a:r>
                        <a:rPr lang="en-US" dirty="0" smtClean="0"/>
                        <a:t>Timestamp[0]</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Timestamp[1]</a:t>
                      </a:r>
                      <a:endParaRPr lang="en-US" dirty="0"/>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p>
                  </a:txBody>
                  <a:tcPr/>
                </a:tc>
                <a:tc hMerge="1">
                  <a:txBody>
                    <a:bodyPr/>
                    <a:lstStyle/>
                    <a:p>
                      <a:pPr algn="ctr"/>
                      <a:endParaRPr lang="en-US" dirty="0"/>
                    </a:p>
                  </a:txBody>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XOVR</a:t>
                      </a:r>
                    </a:p>
                  </a:txBody>
                  <a:tcPr>
                    <a:noFill/>
                  </a:tcPr>
                </a:tc>
                <a:tc>
                  <a:txBody>
                    <a:bodyPr/>
                    <a:lstStyle/>
                    <a:p>
                      <a:pPr algn="ctr"/>
                      <a:r>
                        <a:rPr lang="en-US" dirty="0" err="1" smtClean="0"/>
                        <a:t>LHops</a:t>
                      </a:r>
                      <a:endParaRPr lang="en-US" dirty="0"/>
                    </a:p>
                  </a:txBody>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Current IF</a:t>
                      </a:r>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p>
                  </a:txBody>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smtClean="0"/>
                        <a:t>Ver</a:t>
                      </a:r>
                      <a:r>
                        <a:rPr lang="en-US" baseline="-25000" dirty="0" err="1" smtClean="0"/>
                        <a:t>ROT</a:t>
                      </a:r>
                      <a:endParaRPr lang="en-US" baseline="-25000" dirty="0" smtClean="0"/>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gridSpan="8">
                  <a:txBody>
                    <a:bodyPr/>
                    <a:lstStyle/>
                    <a:p>
                      <a:pPr algn="ctr"/>
                      <a:r>
                        <a:rPr lang="en-US" dirty="0" smtClean="0"/>
                        <a:t>PAYLOAD</a:t>
                      </a:r>
                    </a:p>
                    <a:p>
                      <a:pPr algn="ctr"/>
                      <a:endParaRPr lang="en-US" dirty="0" smtClean="0"/>
                    </a:p>
                    <a:p>
                      <a:pPr algn="ctr"/>
                      <a:endParaRPr lang="en-US" dirty="0"/>
                    </a:p>
                  </a:txBody>
                  <a:tcPr>
                    <a:solidFill>
                      <a:schemeClr val="bg1">
                        <a:lumMod val="85000"/>
                      </a:schemeClr>
                    </a:solidFill>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TextBox 2"/>
          <p:cNvSpPr txBox="1"/>
          <p:nvPr/>
        </p:nvSpPr>
        <p:spPr>
          <a:xfrm>
            <a:off x="1918901" y="745117"/>
            <a:ext cx="1532792" cy="369332"/>
          </a:xfrm>
          <a:prstGeom prst="rect">
            <a:avLst/>
          </a:prstGeom>
          <a:noFill/>
        </p:spPr>
        <p:txBody>
          <a:bodyPr wrap="none" rtlCol="0">
            <a:spAutoFit/>
          </a:bodyPr>
          <a:lstStyle/>
          <a:p>
            <a:r>
              <a:rPr lang="en-US" b="1" dirty="0" smtClean="0"/>
              <a:t>SCION Header</a:t>
            </a:r>
            <a:endParaRPr lang="en-US" b="1" dirty="0"/>
          </a:p>
        </p:txBody>
      </p:sp>
      <p:sp>
        <p:nvSpPr>
          <p:cNvPr id="4" name="TextBox 3"/>
          <p:cNvSpPr txBox="1"/>
          <p:nvPr/>
        </p:nvSpPr>
        <p:spPr>
          <a:xfrm>
            <a:off x="631642" y="1535240"/>
            <a:ext cx="1281978" cy="369332"/>
          </a:xfrm>
          <a:prstGeom prst="rect">
            <a:avLst/>
          </a:prstGeom>
          <a:noFill/>
        </p:spPr>
        <p:txBody>
          <a:bodyPr wrap="square" rtlCol="0">
            <a:spAutoFit/>
          </a:bodyPr>
          <a:lstStyle/>
          <a:p>
            <a:r>
              <a:rPr lang="en-US" dirty="0" smtClean="0"/>
              <a:t>Header Info</a:t>
            </a:r>
          </a:p>
        </p:txBody>
      </p:sp>
      <p:sp>
        <p:nvSpPr>
          <p:cNvPr id="22" name="TextBox 21"/>
          <p:cNvSpPr txBox="1"/>
          <p:nvPr/>
        </p:nvSpPr>
        <p:spPr>
          <a:xfrm>
            <a:off x="569492" y="2850632"/>
            <a:ext cx="1346202" cy="369332"/>
          </a:xfrm>
          <a:prstGeom prst="rect">
            <a:avLst/>
          </a:prstGeom>
          <a:noFill/>
        </p:spPr>
        <p:txBody>
          <a:bodyPr wrap="none" rtlCol="0">
            <a:spAutoFit/>
          </a:bodyPr>
          <a:lstStyle/>
          <a:p>
            <a:r>
              <a:rPr lang="en-US" dirty="0" smtClean="0"/>
              <a:t>Path Header</a:t>
            </a:r>
          </a:p>
        </p:txBody>
      </p:sp>
      <p:sp>
        <p:nvSpPr>
          <p:cNvPr id="24" name="TextBox 23"/>
          <p:cNvSpPr txBox="1"/>
          <p:nvPr/>
        </p:nvSpPr>
        <p:spPr>
          <a:xfrm>
            <a:off x="844710" y="1181314"/>
            <a:ext cx="1061444" cy="369332"/>
          </a:xfrm>
          <a:prstGeom prst="rect">
            <a:avLst/>
          </a:prstGeom>
          <a:noFill/>
        </p:spPr>
        <p:txBody>
          <a:bodyPr wrap="none" rtlCol="0">
            <a:spAutoFit/>
          </a:bodyPr>
          <a:lstStyle/>
          <a:p>
            <a:r>
              <a:rPr lang="en-US" dirty="0" smtClean="0"/>
              <a:t>Bit Offset</a:t>
            </a:r>
          </a:p>
        </p:txBody>
      </p:sp>
      <p:sp>
        <p:nvSpPr>
          <p:cNvPr id="29" name="TextBox 28"/>
          <p:cNvSpPr txBox="1"/>
          <p:nvPr/>
        </p:nvSpPr>
        <p:spPr>
          <a:xfrm>
            <a:off x="786464" y="2116740"/>
            <a:ext cx="1123513" cy="369332"/>
          </a:xfrm>
          <a:prstGeom prst="rect">
            <a:avLst/>
          </a:prstGeom>
          <a:noFill/>
        </p:spPr>
        <p:txBody>
          <a:bodyPr wrap="none" rtlCol="0">
            <a:spAutoFit/>
          </a:bodyPr>
          <a:lstStyle/>
          <a:p>
            <a:r>
              <a:rPr lang="en-US" dirty="0" smtClean="0"/>
              <a:t>Endpoints</a:t>
            </a:r>
          </a:p>
        </p:txBody>
      </p:sp>
      <p:sp>
        <p:nvSpPr>
          <p:cNvPr id="33" name="TextBox 32"/>
          <p:cNvSpPr txBox="1"/>
          <p:nvPr/>
        </p:nvSpPr>
        <p:spPr>
          <a:xfrm>
            <a:off x="1239837" y="4320051"/>
            <a:ext cx="7904163" cy="2462213"/>
          </a:xfrm>
          <a:prstGeom prst="rect">
            <a:avLst/>
          </a:prstGeom>
          <a:noFill/>
        </p:spPr>
        <p:txBody>
          <a:bodyPr wrap="square" rtlCol="0">
            <a:spAutoFit/>
          </a:bodyPr>
          <a:lstStyle/>
          <a:p>
            <a:r>
              <a:rPr lang="en-US" sz="1400" dirty="0" smtClean="0"/>
              <a:t>Type: BEACON, DATA, CERT_REQ, CERT_REP, PATH_REQ, PATH_REP, …</a:t>
            </a:r>
          </a:p>
          <a:p>
            <a:r>
              <a:rPr lang="en-US" sz="1400" dirty="0" smtClean="0"/>
              <a:t>Class: Service Priority</a:t>
            </a:r>
          </a:p>
          <a:p>
            <a:r>
              <a:rPr lang="en-US" sz="1400" dirty="0" smtClean="0"/>
              <a:t>Total Length: Total Packet Length (including header)</a:t>
            </a:r>
          </a:p>
          <a:p>
            <a:r>
              <a:rPr lang="en-US" sz="1400" dirty="0" smtClean="0"/>
              <a:t>Frag ID: ID for reassemble fragments (caused by different MTUs) </a:t>
            </a:r>
          </a:p>
          <a:p>
            <a:r>
              <a:rPr lang="en-US" sz="1400" dirty="0" smtClean="0"/>
              <a:t>Frag Offset: Offset that the current fragments starts</a:t>
            </a:r>
          </a:p>
          <a:p>
            <a:r>
              <a:rPr lang="en-US" sz="1400" dirty="0" smtClean="0"/>
              <a:t>Timestamp[0]: Up-path</a:t>
            </a:r>
          </a:p>
          <a:p>
            <a:r>
              <a:rPr lang="en-US" sz="1400" dirty="0" smtClean="0"/>
              <a:t>Timestamp[1]: Down-path</a:t>
            </a:r>
          </a:p>
          <a:p>
            <a:r>
              <a:rPr lang="en-US" sz="1400" dirty="0" smtClean="0"/>
              <a:t>Hops:  Current hop in the forwarding path, </a:t>
            </a:r>
            <a:r>
              <a:rPr lang="en-US" sz="1400" dirty="0" err="1" smtClean="0"/>
              <a:t>LHops</a:t>
            </a:r>
            <a:r>
              <a:rPr lang="en-US" sz="1400" dirty="0" smtClean="0"/>
              <a:t>: Total # of Hops from source to destination AD</a:t>
            </a:r>
          </a:p>
          <a:p>
            <a:r>
              <a:rPr lang="en-US" sz="1400" dirty="0" smtClean="0"/>
              <a:t>OFs: Current index of Opaque Fields in the header (a single AD can add multiple OFs)</a:t>
            </a:r>
          </a:p>
          <a:p>
            <a:r>
              <a:rPr lang="en-US" sz="1400" dirty="0" smtClean="0"/>
              <a:t>XOVR: Index of Crossover AD</a:t>
            </a:r>
          </a:p>
          <a:p>
            <a:r>
              <a:rPr lang="en-US" sz="1400" dirty="0" smtClean="0"/>
              <a:t>Current IF: Interface ID of the current destination (used by BS to propagate PCB to egress IF) </a:t>
            </a:r>
          </a:p>
        </p:txBody>
      </p:sp>
      <p:cxnSp>
        <p:nvCxnSpPr>
          <p:cNvPr id="10" name="Straight Connector 9"/>
          <p:cNvCxnSpPr/>
          <p:nvPr/>
        </p:nvCxnSpPr>
        <p:spPr>
          <a:xfrm>
            <a:off x="8470629" y="1550646"/>
            <a:ext cx="0" cy="1857793"/>
          </a:xfrm>
          <a:prstGeom prst="line">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rot="5400000">
            <a:off x="8186536" y="2285401"/>
            <a:ext cx="979371" cy="369332"/>
          </a:xfrm>
          <a:prstGeom prst="rect">
            <a:avLst/>
          </a:prstGeom>
          <a:noFill/>
        </p:spPr>
        <p:txBody>
          <a:bodyPr wrap="none" rtlCol="0">
            <a:spAutoFit/>
          </a:bodyPr>
          <a:lstStyle/>
          <a:p>
            <a:r>
              <a:rPr lang="en-US" dirty="0" smtClean="0"/>
              <a:t>40 Bytes</a:t>
            </a:r>
            <a:endParaRPr lang="en-US" dirty="0"/>
          </a:p>
        </p:txBody>
      </p:sp>
    </p:spTree>
    <p:extLst>
      <p:ext uri="{BB962C8B-B14F-4D97-AF65-F5344CB8AC3E}">
        <p14:creationId xmlns:p14="http://schemas.microsoft.com/office/powerpoint/2010/main" val="127376269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126441" y="-14792"/>
            <a:ext cx="2880148" cy="461665"/>
          </a:xfrm>
          <a:prstGeom prst="rect">
            <a:avLst/>
          </a:prstGeom>
          <a:noFill/>
        </p:spPr>
        <p:txBody>
          <a:bodyPr wrap="none" rtlCol="0">
            <a:spAutoFit/>
          </a:bodyPr>
          <a:lstStyle/>
          <a:p>
            <a:pPr algn="ctr"/>
            <a:r>
              <a:rPr lang="en-US" sz="2400" b="1" dirty="0" smtClean="0"/>
              <a:t>SCION Packet Format</a:t>
            </a:r>
            <a:endParaRPr lang="en-US" sz="2400" b="1" dirty="0"/>
          </a:p>
        </p:txBody>
      </p:sp>
      <p:graphicFrame>
        <p:nvGraphicFramePr>
          <p:cNvPr id="2" name="Table 1"/>
          <p:cNvGraphicFramePr>
            <a:graphicFrameLocks noGrp="1"/>
          </p:cNvGraphicFramePr>
          <p:nvPr>
            <p:extLst>
              <p:ext uri="{D42A27DB-BD31-4B8C-83A1-F6EECF244321}">
                <p14:modId xmlns:p14="http://schemas.microsoft.com/office/powerpoint/2010/main" val="2406243871"/>
              </p:ext>
            </p:extLst>
          </p:nvPr>
        </p:nvGraphicFramePr>
        <p:xfrm>
          <a:off x="1918901" y="915224"/>
          <a:ext cx="6603952" cy="3881119"/>
        </p:xfrm>
        <a:graphic>
          <a:graphicData uri="http://schemas.openxmlformats.org/drawingml/2006/table">
            <a:tbl>
              <a:tblPr firstRow="1" bandRow="1">
                <a:tableStyleId>{5940675A-B579-460E-94D1-54222C63F5DA}</a:tableStyleId>
              </a:tblPr>
              <a:tblGrid>
                <a:gridCol w="810089"/>
                <a:gridCol w="661170"/>
                <a:gridCol w="272165"/>
                <a:gridCol w="810088"/>
                <a:gridCol w="270029"/>
                <a:gridCol w="540059"/>
                <a:gridCol w="810088"/>
                <a:gridCol w="810088"/>
                <a:gridCol w="810088"/>
                <a:gridCol w="810088"/>
              </a:tblGrid>
              <a:tr h="370840">
                <a:tc>
                  <a:txBody>
                    <a:bodyPr/>
                    <a:lstStyle/>
                    <a:p>
                      <a:pPr algn="ctr"/>
                      <a:r>
                        <a:rPr lang="en-US" dirty="0" smtClean="0"/>
                        <a:t>0-7</a:t>
                      </a:r>
                      <a:endParaRPr lang="en-US" dirty="0"/>
                    </a:p>
                  </a:txBody>
                  <a:tcPr/>
                </a:tc>
                <a:tc gridSpan="2">
                  <a:txBody>
                    <a:bodyPr/>
                    <a:lstStyle/>
                    <a:p>
                      <a:pPr algn="ctr"/>
                      <a:r>
                        <a:rPr lang="en-US" dirty="0" smtClean="0"/>
                        <a:t>8-15</a:t>
                      </a:r>
                      <a:endParaRPr lang="en-US" dirty="0"/>
                    </a:p>
                  </a:txBody>
                  <a:tcPr/>
                </a:tc>
                <a:tc hMerge="1">
                  <a:txBody>
                    <a:bodyPr/>
                    <a:lstStyle/>
                    <a:p>
                      <a:endParaRPr lang="en-US"/>
                    </a:p>
                  </a:txBody>
                  <a:tcPr/>
                </a:tc>
                <a:tc>
                  <a:txBody>
                    <a:bodyPr/>
                    <a:lstStyle/>
                    <a:p>
                      <a:pPr algn="ctr"/>
                      <a:r>
                        <a:rPr lang="en-US" dirty="0" smtClean="0"/>
                        <a:t>16-23</a:t>
                      </a:r>
                      <a:endParaRPr lang="en-US" dirty="0"/>
                    </a:p>
                  </a:txBody>
                  <a:tcPr/>
                </a:tc>
                <a:tc gridSpan="2">
                  <a:txBody>
                    <a:bodyPr/>
                    <a:lstStyle/>
                    <a:p>
                      <a:pPr algn="ctr"/>
                      <a:r>
                        <a:rPr lang="en-US" dirty="0" smtClean="0"/>
                        <a:t>24-31</a:t>
                      </a:r>
                      <a:endParaRPr lang="en-US" dirty="0"/>
                    </a:p>
                  </a:txBody>
                  <a:tcPr/>
                </a:tc>
                <a:tc hMerge="1">
                  <a:txBody>
                    <a:bodyPr/>
                    <a:lstStyle/>
                    <a:p>
                      <a:endParaRPr lang="en-US"/>
                    </a:p>
                  </a:txBody>
                  <a:tcPr/>
                </a:tc>
                <a:tc>
                  <a:txBody>
                    <a:bodyPr/>
                    <a:lstStyle/>
                    <a:p>
                      <a:pPr algn="ctr"/>
                      <a:r>
                        <a:rPr lang="en-US" dirty="0" smtClean="0"/>
                        <a:t>32-39</a:t>
                      </a:r>
                      <a:endParaRPr lang="en-US" dirty="0"/>
                    </a:p>
                  </a:txBody>
                  <a:tcPr/>
                </a:tc>
                <a:tc>
                  <a:txBody>
                    <a:bodyPr/>
                    <a:lstStyle/>
                    <a:p>
                      <a:pPr algn="ctr"/>
                      <a:r>
                        <a:rPr lang="en-US" dirty="0" smtClean="0"/>
                        <a:t>40-47</a:t>
                      </a:r>
                      <a:endParaRPr lang="en-US" dirty="0"/>
                    </a:p>
                  </a:txBody>
                  <a:tcPr/>
                </a:tc>
                <a:tc>
                  <a:txBody>
                    <a:bodyPr/>
                    <a:lstStyle/>
                    <a:p>
                      <a:pPr algn="ctr"/>
                      <a:r>
                        <a:rPr lang="en-US" dirty="0" smtClean="0"/>
                        <a:t>48-55</a:t>
                      </a:r>
                      <a:endParaRPr lang="en-US" dirty="0"/>
                    </a:p>
                  </a:txBody>
                  <a:tcPr/>
                </a:tc>
                <a:tc>
                  <a:txBody>
                    <a:bodyPr/>
                    <a:lstStyle/>
                    <a:p>
                      <a:pPr algn="ctr"/>
                      <a:r>
                        <a:rPr lang="en-US" dirty="0" smtClean="0"/>
                        <a:t>56-63</a:t>
                      </a:r>
                      <a:endParaRPr lang="en-US" dirty="0"/>
                    </a:p>
                  </a:txBody>
                  <a:tcPr/>
                </a:tc>
              </a:tr>
              <a:tr h="370840">
                <a:tc gridSpan="10">
                  <a:txBody>
                    <a:bodyPr/>
                    <a:lstStyle/>
                    <a:p>
                      <a:pPr algn="ctr"/>
                      <a:r>
                        <a:rPr lang="en-US" dirty="0" smtClean="0"/>
                        <a:t>AD AID 1</a:t>
                      </a:r>
                      <a:endParaRPr lang="en-US" dirty="0"/>
                    </a:p>
                  </a:txBody>
                  <a:tcP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2">
                  <a:txBody>
                    <a:bodyPr/>
                    <a:lstStyle/>
                    <a:p>
                      <a:pPr algn="ctr"/>
                      <a:r>
                        <a:rPr lang="en-US" dirty="0" smtClean="0"/>
                        <a:t>Ingress IF</a:t>
                      </a:r>
                      <a:endParaRPr lang="en-US" dirty="0"/>
                    </a:p>
                  </a:txBody>
                  <a:tcPr/>
                </a:tc>
                <a:tc hMerge="1">
                  <a:txBody>
                    <a:bodyPr/>
                    <a:lstStyle/>
                    <a:p>
                      <a:pPr algn="ctr"/>
                      <a:endParaRPr lang="en-US" dirty="0"/>
                    </a:p>
                  </a:txBody>
                  <a:tcPr/>
                </a:tc>
                <a:tc gridSpan="3">
                  <a:txBody>
                    <a:bodyPr/>
                    <a:lstStyle/>
                    <a:p>
                      <a:pPr algn="ctr"/>
                      <a:r>
                        <a:rPr lang="en-US" dirty="0" smtClean="0"/>
                        <a:t>Egress IF</a:t>
                      </a:r>
                      <a:endParaRPr lang="en-US" dirty="0"/>
                    </a:p>
                  </a:txBody>
                  <a:tcPr/>
                </a:tc>
                <a:tc hMerge="1">
                  <a:txBody>
                    <a:bodyPr/>
                    <a:lstStyle/>
                    <a:p>
                      <a:pPr algn="ctr"/>
                      <a:endParaRPr lang="en-US" dirty="0"/>
                    </a:p>
                  </a:txBody>
                  <a:tcPr/>
                </a:tc>
                <a:tc hMerge="1">
                  <a:txBody>
                    <a:bodyPr/>
                    <a:lstStyle/>
                    <a:p>
                      <a:pPr algn="ctr"/>
                      <a:endParaRPr lang="en-US" dirty="0"/>
                    </a:p>
                  </a:txBody>
                  <a:tcPr/>
                </a:tc>
                <a:tc>
                  <a:txBody>
                    <a:bodyPr/>
                    <a:lstStyle/>
                    <a:p>
                      <a:pPr algn="ctr"/>
                      <a:r>
                        <a:rPr lang="en-US" dirty="0" smtClean="0"/>
                        <a:t>EXP</a:t>
                      </a:r>
                      <a:endParaRPr lang="en-US" dirty="0"/>
                    </a:p>
                  </a:txBody>
                  <a:tcPr/>
                </a:tc>
                <a:tc gridSpan="2">
                  <a:txBody>
                    <a:bodyPr/>
                    <a:lstStyle/>
                    <a:p>
                      <a:pPr algn="ctr"/>
                      <a:r>
                        <a:rPr lang="en-US" sz="1800" dirty="0" err="1" smtClean="0"/>
                        <a:t>LSign</a:t>
                      </a:r>
                      <a:endParaRPr lang="en-US" sz="2400" dirty="0"/>
                    </a:p>
                  </a:txBody>
                  <a:tcPr/>
                </a:tc>
                <a:tc hMerge="1">
                  <a:txBody>
                    <a:bodyPr/>
                    <a:lstStyle/>
                    <a:p>
                      <a:pPr algn="ctr"/>
                      <a:endParaRPr lang="en-US" sz="2400" dirty="0"/>
                    </a:p>
                  </a:txBody>
                  <a:tcPr/>
                </a:tc>
                <a:tc gridSpan="2">
                  <a:txBody>
                    <a:bodyPr/>
                    <a:lstStyle/>
                    <a:p>
                      <a:pPr algn="ctr"/>
                      <a:r>
                        <a:rPr lang="en-US" dirty="0" smtClean="0"/>
                        <a:t>Block</a:t>
                      </a:r>
                      <a:r>
                        <a:rPr lang="en-US" baseline="0" dirty="0" smtClean="0"/>
                        <a:t> Size</a:t>
                      </a:r>
                      <a:endParaRPr lang="en-US" dirty="0"/>
                    </a:p>
                  </a:txBody>
                  <a:tcPr/>
                </a:tc>
                <a:tc hMerge="1">
                  <a:txBody>
                    <a:bodyPr/>
                    <a:lstStyle/>
                    <a:p>
                      <a:pPr algn="ctr"/>
                      <a:endParaRPr lang="en-US" dirty="0"/>
                    </a:p>
                  </a:txBody>
                  <a:tcPr/>
                </a:tc>
              </a:tr>
              <a:tr h="370840">
                <a:tc gridSpan="6">
                  <a:txBody>
                    <a:bodyPr/>
                    <a:lstStyle/>
                    <a:p>
                      <a:pPr algn="ctr"/>
                      <a:r>
                        <a:rPr lang="en-US" dirty="0" smtClean="0"/>
                        <a:t>MAC</a:t>
                      </a:r>
                      <a:endParaRPr lang="en-US" dirty="0"/>
                    </a:p>
                  </a:txBody>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endParaRPr lang="en-US"/>
                    </a:p>
                  </a:txBody>
                  <a:tcPr/>
                </a:tc>
                <a:tc gridSpan="4">
                  <a:txBody>
                    <a:bodyPr/>
                    <a:lstStyle/>
                    <a:p>
                      <a:pPr algn="ctr"/>
                      <a:r>
                        <a:rPr lang="en-US" dirty="0" smtClean="0"/>
                        <a:t>MAC</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6">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TD</a:t>
                      </a:r>
                      <a:r>
                        <a:rPr lang="en-US" baseline="0" dirty="0" smtClean="0"/>
                        <a:t> ID</a:t>
                      </a:r>
                      <a:endParaRPr lang="en-US" dirty="0" smtClean="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dirty="0" smtClean="0"/>
                        <a:t>Reserved</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10">
                  <a:txBody>
                    <a:bodyPr/>
                    <a:lstStyle/>
                    <a:p>
                      <a:pPr algn="ctr"/>
                      <a:r>
                        <a:rPr lang="en-US" b="1" dirty="0" smtClean="0"/>
                        <a:t>RSA</a:t>
                      </a:r>
                      <a:r>
                        <a:rPr lang="en-US" b="1" baseline="0" dirty="0" smtClean="0"/>
                        <a:t> </a:t>
                      </a:r>
                      <a:r>
                        <a:rPr lang="en-US" b="1" dirty="0" smtClean="0"/>
                        <a:t>Signature</a:t>
                      </a:r>
                    </a:p>
                    <a:p>
                      <a:pPr algn="ctr"/>
                      <a:r>
                        <a:rPr lang="en-US" dirty="0" smtClean="0"/>
                        <a:t>(</a:t>
                      </a:r>
                      <a:r>
                        <a:rPr lang="en-US" dirty="0" err="1" smtClean="0"/>
                        <a:t>LSign</a:t>
                      </a:r>
                      <a:r>
                        <a:rPr lang="en-US" dirty="0" smtClean="0"/>
                        <a:t> Bytes)</a:t>
                      </a:r>
                    </a:p>
                    <a:p>
                      <a:pPr algn="ctr"/>
                      <a:endParaRPr lang="en-US" dirty="0"/>
                    </a:p>
                  </a:txBody>
                  <a:tcPr>
                    <a:solidFill>
                      <a:schemeClr val="accent2"/>
                    </a:solidFill>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gridSpan="10">
                  <a:txBody>
                    <a:bodyPr/>
                    <a:lstStyle/>
                    <a:p>
                      <a:pPr algn="ctr"/>
                      <a:r>
                        <a:rPr lang="en-US" dirty="0" smtClean="0"/>
                        <a:t>AD AID 2</a:t>
                      </a:r>
                      <a:endParaRPr lang="en-US" dirty="0"/>
                    </a:p>
                  </a:txBody>
                  <a:tcPr>
                    <a:solidFill>
                      <a:schemeClr val="bg1">
                        <a:lumMod val="85000"/>
                      </a:schemeClr>
                    </a:solidFill>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gridSpan="10">
                  <a:txBody>
                    <a:bodyPr/>
                    <a:lstStyle/>
                    <a:p>
                      <a:pPr algn="ctr"/>
                      <a:endParaRPr lang="en-US" dirty="0"/>
                    </a:p>
                  </a:txBody>
                  <a:tcPr>
                    <a:lnL w="12700" cmpd="sng">
                      <a:noFill/>
                    </a:lnL>
                    <a:lnR w="12700" cmpd="sng">
                      <a:noFill/>
                    </a:lnR>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gridSpan="10">
                  <a:txBody>
                    <a:bodyPr/>
                    <a:lstStyle/>
                    <a:p>
                      <a:pPr algn="ctr"/>
                      <a:r>
                        <a:rPr lang="en-US" dirty="0" smtClean="0"/>
                        <a:t>AD AID n</a:t>
                      </a:r>
                      <a:endParaRPr lang="en-US" dirty="0"/>
                    </a:p>
                  </a:txBody>
                  <a:tcPr>
                    <a:solidFill>
                      <a:schemeClr val="bg1">
                        <a:lumMod val="85000"/>
                      </a:schemeClr>
                    </a:solidFill>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bl>
          </a:graphicData>
        </a:graphic>
      </p:graphicFrame>
      <p:sp>
        <p:nvSpPr>
          <p:cNvPr id="3" name="TextBox 2"/>
          <p:cNvSpPr txBox="1"/>
          <p:nvPr/>
        </p:nvSpPr>
        <p:spPr>
          <a:xfrm>
            <a:off x="1910071" y="479027"/>
            <a:ext cx="2163734" cy="369332"/>
          </a:xfrm>
          <a:prstGeom prst="rect">
            <a:avLst/>
          </a:prstGeom>
          <a:noFill/>
        </p:spPr>
        <p:txBody>
          <a:bodyPr wrap="none" rtlCol="0">
            <a:spAutoFit/>
          </a:bodyPr>
          <a:lstStyle/>
          <a:p>
            <a:r>
              <a:rPr lang="en-US" b="1" dirty="0" smtClean="0"/>
              <a:t>SCION Payload (PCB)</a:t>
            </a:r>
            <a:endParaRPr lang="en-US" b="1" dirty="0"/>
          </a:p>
        </p:txBody>
      </p:sp>
      <p:sp>
        <p:nvSpPr>
          <p:cNvPr id="25" name="TextBox 24"/>
          <p:cNvSpPr txBox="1"/>
          <p:nvPr/>
        </p:nvSpPr>
        <p:spPr>
          <a:xfrm>
            <a:off x="1139158" y="1289828"/>
            <a:ext cx="771365" cy="369332"/>
          </a:xfrm>
          <a:prstGeom prst="rect">
            <a:avLst/>
          </a:prstGeom>
          <a:noFill/>
        </p:spPr>
        <p:txBody>
          <a:bodyPr wrap="none" rtlCol="0">
            <a:spAutoFit/>
          </a:bodyPr>
          <a:lstStyle/>
          <a:p>
            <a:r>
              <a:rPr lang="en-US" dirty="0" smtClean="0"/>
              <a:t>AD [1]</a:t>
            </a:r>
          </a:p>
        </p:txBody>
      </p:sp>
      <p:sp>
        <p:nvSpPr>
          <p:cNvPr id="26" name="TextBox 25"/>
          <p:cNvSpPr txBox="1"/>
          <p:nvPr/>
        </p:nvSpPr>
        <p:spPr>
          <a:xfrm>
            <a:off x="1140632" y="3594726"/>
            <a:ext cx="771365" cy="369332"/>
          </a:xfrm>
          <a:prstGeom prst="rect">
            <a:avLst/>
          </a:prstGeom>
          <a:noFill/>
        </p:spPr>
        <p:txBody>
          <a:bodyPr wrap="none" rtlCol="0">
            <a:spAutoFit/>
          </a:bodyPr>
          <a:lstStyle/>
          <a:p>
            <a:r>
              <a:rPr lang="en-US" dirty="0" smtClean="0"/>
              <a:t>AD [2]</a:t>
            </a:r>
          </a:p>
        </p:txBody>
      </p:sp>
      <p:sp>
        <p:nvSpPr>
          <p:cNvPr id="30" name="TextBox 29"/>
          <p:cNvSpPr txBox="1"/>
          <p:nvPr/>
        </p:nvSpPr>
        <p:spPr>
          <a:xfrm>
            <a:off x="1142106" y="4429834"/>
            <a:ext cx="771365" cy="369332"/>
          </a:xfrm>
          <a:prstGeom prst="rect">
            <a:avLst/>
          </a:prstGeom>
          <a:noFill/>
        </p:spPr>
        <p:txBody>
          <a:bodyPr wrap="none" rtlCol="0">
            <a:spAutoFit/>
          </a:bodyPr>
          <a:lstStyle/>
          <a:p>
            <a:r>
              <a:rPr lang="en-US" dirty="0" smtClean="0"/>
              <a:t>AD [n]</a:t>
            </a:r>
          </a:p>
        </p:txBody>
      </p:sp>
      <p:sp>
        <p:nvSpPr>
          <p:cNvPr id="31" name="TextBox 30"/>
          <p:cNvSpPr txBox="1"/>
          <p:nvPr/>
        </p:nvSpPr>
        <p:spPr>
          <a:xfrm>
            <a:off x="430392" y="1845588"/>
            <a:ext cx="1483098" cy="369332"/>
          </a:xfrm>
          <a:prstGeom prst="rect">
            <a:avLst/>
          </a:prstGeom>
          <a:noFill/>
        </p:spPr>
        <p:txBody>
          <a:bodyPr wrap="none" rtlCol="0">
            <a:spAutoFit/>
          </a:bodyPr>
          <a:lstStyle/>
          <a:p>
            <a:pPr algn="r"/>
            <a:r>
              <a:rPr lang="en-US" dirty="0" smtClean="0"/>
              <a:t>Opaque Field</a:t>
            </a:r>
          </a:p>
        </p:txBody>
      </p:sp>
      <p:sp>
        <p:nvSpPr>
          <p:cNvPr id="32" name="TextBox 31"/>
          <p:cNvSpPr txBox="1"/>
          <p:nvPr/>
        </p:nvSpPr>
        <p:spPr>
          <a:xfrm>
            <a:off x="849132" y="2761304"/>
            <a:ext cx="1074012" cy="369332"/>
          </a:xfrm>
          <a:prstGeom prst="rect">
            <a:avLst/>
          </a:prstGeom>
          <a:noFill/>
        </p:spPr>
        <p:txBody>
          <a:bodyPr wrap="none" rtlCol="0">
            <a:spAutoFit/>
          </a:bodyPr>
          <a:lstStyle/>
          <a:p>
            <a:pPr algn="r"/>
            <a:r>
              <a:rPr lang="en-US" dirty="0" smtClean="0"/>
              <a:t>Signature</a:t>
            </a:r>
          </a:p>
        </p:txBody>
      </p:sp>
      <p:cxnSp>
        <p:nvCxnSpPr>
          <p:cNvPr id="8" name="Straight Connector 7"/>
          <p:cNvCxnSpPr/>
          <p:nvPr/>
        </p:nvCxnSpPr>
        <p:spPr>
          <a:xfrm>
            <a:off x="5152879" y="4085872"/>
            <a:ext cx="0" cy="301232"/>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239838" y="4731519"/>
            <a:ext cx="7159767" cy="2123658"/>
          </a:xfrm>
          <a:prstGeom prst="rect">
            <a:avLst/>
          </a:prstGeom>
          <a:noFill/>
        </p:spPr>
        <p:txBody>
          <a:bodyPr wrap="square" rtlCol="0">
            <a:spAutoFit/>
          </a:bodyPr>
          <a:lstStyle/>
          <a:p>
            <a:r>
              <a:rPr lang="en-US" sz="1200" dirty="0" smtClean="0"/>
              <a:t>AD AID: authenticated ID of AD; e.g., ASN; if Egress IF is 0, this field indicates peer AD</a:t>
            </a:r>
          </a:p>
          <a:p>
            <a:r>
              <a:rPr lang="en-US" sz="1200" dirty="0" smtClean="0"/>
              <a:t>Ingress IF (15bits): ingress interface id (internal use)</a:t>
            </a:r>
          </a:p>
          <a:p>
            <a:r>
              <a:rPr lang="en-US" sz="1200" dirty="0" smtClean="0"/>
              <a:t>Egress IF (15bits): egress </a:t>
            </a:r>
            <a:r>
              <a:rPr lang="en-US" sz="1200" dirty="0"/>
              <a:t>interface id (internal use</a:t>
            </a:r>
            <a:r>
              <a:rPr lang="en-US" sz="1200" dirty="0" smtClean="0"/>
              <a:t>) or egress interface id of peering link if the OF is for the peering link (for peering link, Egress IF is same as that of previous OF because they are marked by the same AD)</a:t>
            </a:r>
          </a:p>
          <a:p>
            <a:r>
              <a:rPr lang="en-US" sz="1200" dirty="0" smtClean="0"/>
              <a:t>EXP: lifetime, current assignment: 0x00-6HR, 0x01-12HR, 0x02-18HR, 0x03-24HR</a:t>
            </a:r>
          </a:p>
          <a:p>
            <a:r>
              <a:rPr lang="en-US" sz="1200" dirty="0" err="1" smtClean="0"/>
              <a:t>LSign</a:t>
            </a:r>
            <a:r>
              <a:rPr lang="en-US" sz="1200" dirty="0" smtClean="0"/>
              <a:t>: Signature length (e.g., 1024 bits, 2048 bits)</a:t>
            </a:r>
          </a:p>
          <a:p>
            <a:r>
              <a:rPr lang="en-US" sz="1200" dirty="0" smtClean="0"/>
              <a:t>Block Size: total marking block size of AD[</a:t>
            </a:r>
            <a:r>
              <a:rPr lang="en-US" sz="1200" dirty="0" err="1" smtClean="0"/>
              <a:t>i</a:t>
            </a:r>
            <a:r>
              <a:rPr lang="en-US" sz="1200" dirty="0" smtClean="0"/>
              <a:t>], which includes all peering links</a:t>
            </a:r>
          </a:p>
          <a:p>
            <a:r>
              <a:rPr lang="en-US" sz="1200" dirty="0" smtClean="0"/>
              <a:t>MAC: Massage Authentication Code, MAC(</a:t>
            </a:r>
            <a:r>
              <a:rPr lang="en-US" sz="1200" dirty="0" err="1" smtClean="0"/>
              <a:t>i</a:t>
            </a:r>
            <a:r>
              <a:rPr lang="en-US" sz="1200" dirty="0" smtClean="0"/>
              <a:t>) = </a:t>
            </a:r>
            <a:r>
              <a:rPr lang="en-US" sz="1200" dirty="0" err="1" smtClean="0"/>
              <a:t>H</a:t>
            </a:r>
            <a:r>
              <a:rPr lang="en-US" sz="1200" baseline="-25000" dirty="0" err="1" smtClean="0"/>
              <a:t>Ki</a:t>
            </a:r>
            <a:r>
              <a:rPr lang="en-US" sz="1200" dirty="0" smtClean="0"/>
              <a:t>(Ingress IF||Egress IF||OF(i-1)||AIDi+1)</a:t>
            </a:r>
          </a:p>
          <a:p>
            <a:r>
              <a:rPr lang="en-US" sz="1200" dirty="0"/>
              <a:t>	</a:t>
            </a:r>
            <a:r>
              <a:rPr lang="en-US" sz="1200" dirty="0" smtClean="0"/>
              <a:t>H() – SHA1 Hash, Ki – MAC generation key of AD[</a:t>
            </a:r>
            <a:r>
              <a:rPr lang="en-US" sz="1200" dirty="0" err="1" smtClean="0"/>
              <a:t>i</a:t>
            </a:r>
            <a:r>
              <a:rPr lang="en-US" sz="1200" dirty="0" smtClean="0"/>
              <a:t>]</a:t>
            </a:r>
          </a:p>
          <a:p>
            <a:r>
              <a:rPr lang="en-US" sz="1200" dirty="0" smtClean="0"/>
              <a:t>TD ID: Trusted Domain ID, only for Inter-TD peering link</a:t>
            </a:r>
          </a:p>
          <a:p>
            <a:r>
              <a:rPr lang="en-US" sz="1200" dirty="0" smtClean="0"/>
              <a:t>Signature: RSA Signature signed by AD[</a:t>
            </a:r>
            <a:r>
              <a:rPr lang="en-US" sz="1200" dirty="0" err="1" smtClean="0"/>
              <a:t>i</a:t>
            </a:r>
            <a:r>
              <a:rPr lang="en-US" sz="1200" dirty="0" smtClean="0"/>
              <a:t>]</a:t>
            </a:r>
            <a:endParaRPr lang="en-US" sz="1200" dirty="0"/>
          </a:p>
        </p:txBody>
      </p:sp>
    </p:spTree>
    <p:extLst>
      <p:ext uri="{BB962C8B-B14F-4D97-AF65-F5344CB8AC3E}">
        <p14:creationId xmlns:p14="http://schemas.microsoft.com/office/powerpoint/2010/main" val="213031943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126441" y="251298"/>
            <a:ext cx="2880148" cy="461665"/>
          </a:xfrm>
          <a:prstGeom prst="rect">
            <a:avLst/>
          </a:prstGeom>
          <a:noFill/>
        </p:spPr>
        <p:txBody>
          <a:bodyPr wrap="none" rtlCol="0">
            <a:spAutoFit/>
          </a:bodyPr>
          <a:lstStyle/>
          <a:p>
            <a:pPr algn="ctr"/>
            <a:r>
              <a:rPr lang="en-US" sz="2400" b="1" dirty="0" smtClean="0"/>
              <a:t>SCION Packet Format</a:t>
            </a:r>
            <a:endParaRPr lang="en-US" sz="2400" b="1" dirty="0"/>
          </a:p>
        </p:txBody>
      </p:sp>
      <p:graphicFrame>
        <p:nvGraphicFramePr>
          <p:cNvPr id="2" name="Table 1"/>
          <p:cNvGraphicFramePr>
            <a:graphicFrameLocks noGrp="1"/>
          </p:cNvGraphicFramePr>
          <p:nvPr>
            <p:extLst>
              <p:ext uri="{D42A27DB-BD31-4B8C-83A1-F6EECF244321}">
                <p14:modId xmlns:p14="http://schemas.microsoft.com/office/powerpoint/2010/main" val="3334029888"/>
              </p:ext>
            </p:extLst>
          </p:nvPr>
        </p:nvGraphicFramePr>
        <p:xfrm>
          <a:off x="1918901" y="1181314"/>
          <a:ext cx="6572832" cy="3881119"/>
        </p:xfrm>
        <a:graphic>
          <a:graphicData uri="http://schemas.openxmlformats.org/drawingml/2006/table">
            <a:tbl>
              <a:tblPr firstRow="1" bandRow="1">
                <a:tableStyleId>{5940675A-B579-460E-94D1-54222C63F5DA}</a:tableStyleId>
              </a:tblPr>
              <a:tblGrid>
                <a:gridCol w="833120"/>
                <a:gridCol w="525789"/>
                <a:gridCol w="307331"/>
                <a:gridCol w="833120"/>
                <a:gridCol w="286787"/>
                <a:gridCol w="546333"/>
                <a:gridCol w="810088"/>
                <a:gridCol w="810088"/>
                <a:gridCol w="810088"/>
                <a:gridCol w="810088"/>
              </a:tblGrid>
              <a:tr h="370840">
                <a:tc>
                  <a:txBody>
                    <a:bodyPr/>
                    <a:lstStyle/>
                    <a:p>
                      <a:pPr algn="ctr"/>
                      <a:r>
                        <a:rPr lang="en-US" dirty="0" smtClean="0"/>
                        <a:t>0-7</a:t>
                      </a:r>
                      <a:endParaRPr lang="en-US" dirty="0"/>
                    </a:p>
                  </a:txBody>
                  <a:tcPr/>
                </a:tc>
                <a:tc gridSpan="2">
                  <a:txBody>
                    <a:bodyPr/>
                    <a:lstStyle/>
                    <a:p>
                      <a:pPr algn="ctr"/>
                      <a:r>
                        <a:rPr lang="en-US" dirty="0" smtClean="0"/>
                        <a:t>8-15</a:t>
                      </a:r>
                      <a:endParaRPr lang="en-US" dirty="0"/>
                    </a:p>
                  </a:txBody>
                  <a:tcPr/>
                </a:tc>
                <a:tc hMerge="1">
                  <a:txBody>
                    <a:bodyPr/>
                    <a:lstStyle/>
                    <a:p>
                      <a:endParaRPr lang="en-US"/>
                    </a:p>
                  </a:txBody>
                  <a:tcPr/>
                </a:tc>
                <a:tc>
                  <a:txBody>
                    <a:bodyPr/>
                    <a:lstStyle/>
                    <a:p>
                      <a:pPr algn="ctr"/>
                      <a:r>
                        <a:rPr lang="en-US" dirty="0" smtClean="0"/>
                        <a:t>16-23</a:t>
                      </a:r>
                      <a:endParaRPr lang="en-US" dirty="0"/>
                    </a:p>
                  </a:txBody>
                  <a:tcPr/>
                </a:tc>
                <a:tc gridSpan="2">
                  <a:txBody>
                    <a:bodyPr/>
                    <a:lstStyle/>
                    <a:p>
                      <a:pPr algn="ctr"/>
                      <a:r>
                        <a:rPr lang="en-US" dirty="0" smtClean="0"/>
                        <a:t>24-31</a:t>
                      </a:r>
                      <a:endParaRPr lang="en-US" dirty="0"/>
                    </a:p>
                  </a:txBody>
                  <a:tcPr/>
                </a:tc>
                <a:tc hMerge="1">
                  <a:txBody>
                    <a:bodyPr/>
                    <a:lstStyle/>
                    <a:p>
                      <a:endParaRPr lang="en-US"/>
                    </a:p>
                  </a:txBody>
                  <a:tcPr/>
                </a:tc>
                <a:tc>
                  <a:txBody>
                    <a:bodyPr/>
                    <a:lstStyle/>
                    <a:p>
                      <a:pPr algn="ctr"/>
                      <a:r>
                        <a:rPr lang="en-US" dirty="0" smtClean="0"/>
                        <a:t>32-39</a:t>
                      </a:r>
                      <a:endParaRPr lang="en-US" dirty="0"/>
                    </a:p>
                  </a:txBody>
                  <a:tcPr/>
                </a:tc>
                <a:tc>
                  <a:txBody>
                    <a:bodyPr/>
                    <a:lstStyle/>
                    <a:p>
                      <a:pPr algn="ctr"/>
                      <a:r>
                        <a:rPr lang="en-US" dirty="0" smtClean="0"/>
                        <a:t>40-47</a:t>
                      </a:r>
                      <a:endParaRPr lang="en-US" dirty="0"/>
                    </a:p>
                  </a:txBody>
                  <a:tcPr/>
                </a:tc>
                <a:tc>
                  <a:txBody>
                    <a:bodyPr/>
                    <a:lstStyle/>
                    <a:p>
                      <a:pPr algn="ctr"/>
                      <a:r>
                        <a:rPr lang="en-US" dirty="0" smtClean="0"/>
                        <a:t>48-55</a:t>
                      </a:r>
                      <a:endParaRPr lang="en-US" dirty="0"/>
                    </a:p>
                  </a:txBody>
                  <a:tcPr/>
                </a:tc>
                <a:tc>
                  <a:txBody>
                    <a:bodyPr/>
                    <a:lstStyle/>
                    <a:p>
                      <a:pPr algn="ctr"/>
                      <a:r>
                        <a:rPr lang="en-US" dirty="0" smtClean="0"/>
                        <a:t>56-63</a:t>
                      </a:r>
                      <a:endParaRPr lang="en-US" dirty="0"/>
                    </a:p>
                  </a:txBody>
                  <a:tcPr/>
                </a:tc>
              </a:tr>
              <a:tr h="370840">
                <a:tc gridSpan="2">
                  <a:txBody>
                    <a:bodyPr/>
                    <a:lstStyle/>
                    <a:p>
                      <a:pPr algn="ctr"/>
                      <a:r>
                        <a:rPr lang="en-US" dirty="0" smtClean="0"/>
                        <a:t>Ingress IF</a:t>
                      </a:r>
                      <a:endParaRPr lang="en-US" dirty="0"/>
                    </a:p>
                  </a:txBody>
                  <a:tcPr/>
                </a:tc>
                <a:tc hMerge="1">
                  <a:txBody>
                    <a:bodyPr/>
                    <a:lstStyle/>
                    <a:p>
                      <a:pPr algn="ctr"/>
                      <a:endParaRPr lang="en-US" dirty="0"/>
                    </a:p>
                  </a:txBody>
                  <a:tcPr/>
                </a:tc>
                <a:tc gridSpan="3">
                  <a:txBody>
                    <a:bodyPr/>
                    <a:lstStyle/>
                    <a:p>
                      <a:pPr algn="ctr"/>
                      <a:r>
                        <a:rPr lang="en-US" dirty="0" smtClean="0"/>
                        <a:t>Egress IF</a:t>
                      </a:r>
                      <a:endParaRPr lang="en-US" dirty="0"/>
                    </a:p>
                  </a:txBody>
                  <a:tcPr/>
                </a:tc>
                <a:tc hMerge="1">
                  <a:txBody>
                    <a:bodyPr/>
                    <a:lstStyle/>
                    <a:p>
                      <a:pPr algn="ctr"/>
                      <a:endParaRPr lang="en-US" dirty="0"/>
                    </a:p>
                  </a:txBody>
                  <a:tcPr/>
                </a:tc>
                <a:tc hMerge="1">
                  <a:txBody>
                    <a:bodyPr/>
                    <a:lstStyle/>
                    <a:p>
                      <a:pPr algn="ctr"/>
                      <a:endParaRPr lang="en-US" dirty="0"/>
                    </a:p>
                  </a:txBody>
                  <a:tcPr/>
                </a:tc>
                <a:tc>
                  <a:txBody>
                    <a:bodyPr/>
                    <a:lstStyle/>
                    <a:p>
                      <a:pPr algn="ctr"/>
                      <a:r>
                        <a:rPr lang="en-US" dirty="0" smtClean="0"/>
                        <a:t>EXP</a:t>
                      </a:r>
                      <a:endParaRPr lang="en-US" dirty="0"/>
                    </a:p>
                  </a:txBody>
                  <a:tcPr/>
                </a:tc>
                <a:tc gridSpan="4">
                  <a:txBody>
                    <a:bodyPr/>
                    <a:lstStyle/>
                    <a:p>
                      <a:pPr algn="ctr"/>
                      <a:r>
                        <a:rPr lang="en-US" dirty="0" smtClean="0"/>
                        <a:t>MAC</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gridSpan="6">
                  <a:txBody>
                    <a:bodyPr/>
                    <a:lstStyle/>
                    <a:p>
                      <a:pPr algn="ctr"/>
                      <a:r>
                        <a:rPr lang="en-US" dirty="0" smtClean="0"/>
                        <a:t>MAC</a:t>
                      </a:r>
                      <a:endParaRPr lang="en-US" dirty="0"/>
                    </a:p>
                  </a:txBody>
                  <a:tcPr>
                    <a:solidFill>
                      <a:schemeClr val="bg1"/>
                    </a:solidFill>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pPr algn="ctr"/>
                      <a:endParaRPr lang="en-US" dirty="0"/>
                    </a:p>
                  </a:txBody>
                  <a:tcPr/>
                </a:tc>
                <a:tc hMerge="1">
                  <a:txBody>
                    <a:bodyPr/>
                    <a:lstStyle/>
                    <a:p>
                      <a:endParaRPr lang="en-US"/>
                    </a:p>
                  </a:txBody>
                  <a:tcPr/>
                </a:tc>
                <a:tc gridSpan="4">
                  <a:txBody>
                    <a:bodyPr/>
                    <a:lstStyle/>
                    <a:p>
                      <a:pPr algn="ctr"/>
                      <a:r>
                        <a:rPr lang="en-US" dirty="0" smtClean="0"/>
                        <a:t>CAP</a:t>
                      </a:r>
                      <a:endParaRPr lang="en-US" dirty="0"/>
                    </a:p>
                  </a:txBody>
                  <a:tcPr>
                    <a:solidFill>
                      <a:schemeClr val="bg1"/>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gridSpan="2">
                  <a:txBody>
                    <a:bodyPr/>
                    <a:lstStyle/>
                    <a:p>
                      <a:pPr algn="ctr"/>
                      <a:r>
                        <a:rPr lang="en-US" dirty="0" smtClean="0"/>
                        <a:t>Ingress IF</a:t>
                      </a:r>
                      <a:endParaRPr lang="en-US" dirty="0"/>
                    </a:p>
                  </a:txBody>
                  <a:tcPr>
                    <a:solidFill>
                      <a:schemeClr val="bg1"/>
                    </a:solidFill>
                  </a:tcPr>
                </a:tc>
                <a:tc hMerge="1">
                  <a:txBody>
                    <a:bodyPr/>
                    <a:lstStyle/>
                    <a:p>
                      <a:pPr algn="ctr"/>
                      <a:endParaRPr lang="en-US" dirty="0"/>
                    </a:p>
                  </a:txBody>
                  <a:tcPr/>
                </a:tc>
                <a:tc gridSpan="3">
                  <a:txBody>
                    <a:bodyPr/>
                    <a:lstStyle/>
                    <a:p>
                      <a:pPr algn="ctr"/>
                      <a:r>
                        <a:rPr lang="en-US" dirty="0" smtClean="0"/>
                        <a:t>Egress IF</a:t>
                      </a:r>
                      <a:endParaRPr lang="en-US" dirty="0"/>
                    </a:p>
                  </a:txBody>
                  <a:tcPr/>
                </a:tc>
                <a:tc hMerge="1">
                  <a:txBody>
                    <a:bodyPr/>
                    <a:lstStyle/>
                    <a:p>
                      <a:pPr algn="ctr"/>
                      <a:endParaRPr lang="en-US" dirty="0"/>
                    </a:p>
                  </a:txBody>
                  <a:tcPr/>
                </a:tc>
                <a:tc hMerge="1">
                  <a:txBody>
                    <a:bodyPr/>
                    <a:lstStyle/>
                    <a:p>
                      <a:pPr algn="ctr"/>
                      <a:endParaRPr lang="en-US" dirty="0"/>
                    </a:p>
                  </a:txBody>
                  <a:tcPr/>
                </a:tc>
                <a:tc>
                  <a:txBody>
                    <a:bodyPr/>
                    <a:lstStyle/>
                    <a:p>
                      <a:pPr algn="ctr"/>
                      <a:r>
                        <a:rPr lang="en-US" dirty="0" smtClean="0"/>
                        <a:t>EXP</a:t>
                      </a:r>
                      <a:endParaRPr lang="en-US" dirty="0"/>
                    </a:p>
                  </a:txBody>
                  <a:tcPr/>
                </a:tc>
                <a:tc gridSpan="4">
                  <a:txBody>
                    <a:bodyPr/>
                    <a:lstStyle/>
                    <a:p>
                      <a:pPr algn="ctr"/>
                      <a:r>
                        <a:rPr lang="en-US" dirty="0" smtClean="0"/>
                        <a:t>MAC</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gridSpan="6">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MAC</a:t>
                      </a:r>
                    </a:p>
                  </a:txBody>
                  <a:tcPr>
                    <a:solidFill>
                      <a:srgbClr val="FFFFFF"/>
                    </a:solidFill>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endParaRPr lang="en-US"/>
                    </a:p>
                  </a:txBody>
                  <a:tcPr/>
                </a:tc>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CAP</a:t>
                      </a:r>
                    </a:p>
                  </a:txBody>
                  <a:tcP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10">
                  <a:txBody>
                    <a:bodyPr/>
                    <a:lstStyle/>
                    <a:p>
                      <a:pPr algn="ctr"/>
                      <a:endParaRPr lang="en-US" dirty="0"/>
                    </a:p>
                  </a:txBody>
                  <a:tcPr>
                    <a:lnL w="12700" cmpd="sng">
                      <a:noFill/>
                    </a:lnL>
                    <a:lnR w="12700" cmpd="sng">
                      <a:noFill/>
                    </a:lnR>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gridSpan="2">
                  <a:txBody>
                    <a:bodyPr/>
                    <a:lstStyle/>
                    <a:p>
                      <a:pPr algn="ctr"/>
                      <a:r>
                        <a:rPr lang="en-US" dirty="0" smtClean="0"/>
                        <a:t>Ingress IF</a:t>
                      </a:r>
                      <a:endParaRPr lang="en-US" dirty="0"/>
                    </a:p>
                  </a:txBody>
                  <a:tcPr>
                    <a:solidFill>
                      <a:schemeClr val="bg1"/>
                    </a:solidFill>
                  </a:tcPr>
                </a:tc>
                <a:tc hMerge="1">
                  <a:txBody>
                    <a:bodyPr/>
                    <a:lstStyle/>
                    <a:p>
                      <a:pPr algn="ctr"/>
                      <a:endParaRPr lang="en-US" dirty="0"/>
                    </a:p>
                  </a:txBody>
                  <a:tcPr/>
                </a:tc>
                <a:tc gridSpan="3">
                  <a:txBody>
                    <a:bodyPr/>
                    <a:lstStyle/>
                    <a:p>
                      <a:pPr algn="ctr"/>
                      <a:r>
                        <a:rPr lang="en-US" dirty="0" smtClean="0"/>
                        <a:t>Egress IF</a:t>
                      </a:r>
                      <a:endParaRPr lang="en-US" dirty="0"/>
                    </a:p>
                  </a:txBody>
                  <a:tcPr/>
                </a:tc>
                <a:tc hMerge="1">
                  <a:txBody>
                    <a:bodyPr/>
                    <a:lstStyle/>
                    <a:p>
                      <a:pPr algn="ctr"/>
                      <a:endParaRPr lang="en-US" dirty="0"/>
                    </a:p>
                  </a:txBody>
                  <a:tcPr/>
                </a:tc>
                <a:tc hMerge="1">
                  <a:txBody>
                    <a:bodyPr/>
                    <a:lstStyle/>
                    <a:p>
                      <a:pPr algn="ctr"/>
                      <a:endParaRPr lang="en-US" dirty="0"/>
                    </a:p>
                  </a:txBody>
                  <a:tcPr/>
                </a:tc>
                <a:tc>
                  <a:txBody>
                    <a:bodyPr/>
                    <a:lstStyle/>
                    <a:p>
                      <a:pPr algn="ctr"/>
                      <a:r>
                        <a:rPr lang="en-US" dirty="0" smtClean="0"/>
                        <a:t>EXP</a:t>
                      </a:r>
                      <a:endParaRPr lang="en-US" dirty="0"/>
                    </a:p>
                  </a:txBody>
                  <a:tcPr/>
                </a:tc>
                <a:tc gridSpan="4">
                  <a:txBody>
                    <a:bodyPr/>
                    <a:lstStyle/>
                    <a:p>
                      <a:pPr algn="ctr"/>
                      <a:r>
                        <a:rPr lang="en-US" dirty="0" smtClean="0"/>
                        <a:t>MAC</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r>
              <a:tr h="370840">
                <a:tc gridSpan="6">
                  <a:txBody>
                    <a:bodyPr/>
                    <a:lstStyle/>
                    <a:p>
                      <a:pPr algn="ctr"/>
                      <a:r>
                        <a:rPr lang="en-US" dirty="0" smtClean="0"/>
                        <a:t>MAC</a:t>
                      </a:r>
                      <a:endParaRPr lang="en-US" dirty="0"/>
                    </a:p>
                  </a:txBody>
                  <a:tcP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CAP</a:t>
                      </a:r>
                    </a:p>
                  </a:txBody>
                  <a:tcP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gridSpan="10">
                  <a:txBody>
                    <a:bodyPr/>
                    <a:lstStyle/>
                    <a:p>
                      <a:pPr algn="ctr"/>
                      <a:r>
                        <a:rPr lang="en-US" dirty="0" smtClean="0"/>
                        <a:t>Payload</a:t>
                      </a:r>
                    </a:p>
                    <a:p>
                      <a:pPr algn="ctr"/>
                      <a:endParaRPr lang="en-US" dirty="0" smtClean="0"/>
                    </a:p>
                    <a:p>
                      <a:pPr algn="ctr"/>
                      <a:endParaRPr lang="en-US" dirty="0"/>
                    </a:p>
                  </a:txBody>
                  <a:tcP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TextBox 2"/>
          <p:cNvSpPr txBox="1"/>
          <p:nvPr/>
        </p:nvSpPr>
        <p:spPr>
          <a:xfrm>
            <a:off x="1982641" y="745117"/>
            <a:ext cx="2237920" cy="369332"/>
          </a:xfrm>
          <a:prstGeom prst="rect">
            <a:avLst/>
          </a:prstGeom>
          <a:noFill/>
        </p:spPr>
        <p:txBody>
          <a:bodyPr wrap="none" rtlCol="0">
            <a:spAutoFit/>
          </a:bodyPr>
          <a:lstStyle/>
          <a:p>
            <a:r>
              <a:rPr lang="en-US" b="1" dirty="0" smtClean="0"/>
              <a:t>SCION Payload (Data)</a:t>
            </a:r>
            <a:endParaRPr lang="en-US" b="1" dirty="0"/>
          </a:p>
        </p:txBody>
      </p:sp>
      <p:sp>
        <p:nvSpPr>
          <p:cNvPr id="25" name="TextBox 24"/>
          <p:cNvSpPr txBox="1"/>
          <p:nvPr/>
        </p:nvSpPr>
        <p:spPr>
          <a:xfrm>
            <a:off x="490564" y="1904354"/>
            <a:ext cx="1423788" cy="369332"/>
          </a:xfrm>
          <a:prstGeom prst="rect">
            <a:avLst/>
          </a:prstGeom>
          <a:noFill/>
        </p:spPr>
        <p:txBody>
          <a:bodyPr wrap="none" rtlCol="0">
            <a:spAutoFit/>
          </a:bodyPr>
          <a:lstStyle/>
          <a:p>
            <a:pPr algn="r"/>
            <a:r>
              <a:rPr lang="en-US" dirty="0" smtClean="0"/>
              <a:t>Capability [1]</a:t>
            </a:r>
          </a:p>
        </p:txBody>
      </p:sp>
      <p:sp>
        <p:nvSpPr>
          <p:cNvPr id="31" name="TextBox 30"/>
          <p:cNvSpPr txBox="1"/>
          <p:nvPr/>
        </p:nvSpPr>
        <p:spPr>
          <a:xfrm>
            <a:off x="230618" y="1535171"/>
            <a:ext cx="1688283" cy="369332"/>
          </a:xfrm>
          <a:prstGeom prst="rect">
            <a:avLst/>
          </a:prstGeom>
          <a:noFill/>
        </p:spPr>
        <p:txBody>
          <a:bodyPr wrap="none" rtlCol="0">
            <a:spAutoFit/>
          </a:bodyPr>
          <a:lstStyle/>
          <a:p>
            <a:pPr algn="r"/>
            <a:r>
              <a:rPr lang="en-US" dirty="0" smtClean="0"/>
              <a:t>Opaque Field[1]</a:t>
            </a:r>
          </a:p>
        </p:txBody>
      </p:sp>
      <p:cxnSp>
        <p:nvCxnSpPr>
          <p:cNvPr id="8" name="Straight Connector 7"/>
          <p:cNvCxnSpPr/>
          <p:nvPr/>
        </p:nvCxnSpPr>
        <p:spPr>
          <a:xfrm>
            <a:off x="5249639" y="3064734"/>
            <a:ext cx="0" cy="301232"/>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239838" y="5189970"/>
            <a:ext cx="7159768" cy="1600438"/>
          </a:xfrm>
          <a:prstGeom prst="rect">
            <a:avLst/>
          </a:prstGeom>
          <a:noFill/>
        </p:spPr>
        <p:txBody>
          <a:bodyPr wrap="square" rtlCol="0">
            <a:spAutoFit/>
          </a:bodyPr>
          <a:lstStyle/>
          <a:p>
            <a:r>
              <a:rPr lang="en-US" sz="1400" dirty="0" smtClean="0"/>
              <a:t>Ingress IF: ingress interface id (internal use)</a:t>
            </a:r>
          </a:p>
          <a:p>
            <a:r>
              <a:rPr lang="en-US" sz="1400" dirty="0" smtClean="0"/>
              <a:t>Egress </a:t>
            </a:r>
            <a:r>
              <a:rPr lang="en-US" sz="1400" dirty="0"/>
              <a:t>IF: </a:t>
            </a:r>
            <a:r>
              <a:rPr lang="en-US" sz="1400" dirty="0" smtClean="0"/>
              <a:t>egress </a:t>
            </a:r>
            <a:r>
              <a:rPr lang="en-US" sz="1400" dirty="0"/>
              <a:t>interface id (internal use</a:t>
            </a:r>
            <a:r>
              <a:rPr lang="en-US" sz="1400" dirty="0" smtClean="0"/>
              <a:t>)</a:t>
            </a:r>
          </a:p>
          <a:p>
            <a:r>
              <a:rPr lang="en-US" sz="1400" dirty="0" smtClean="0"/>
              <a:t>MAC: Massage Authentication Code, MAC(</a:t>
            </a:r>
            <a:r>
              <a:rPr lang="en-US" sz="1400" dirty="0" err="1" smtClean="0"/>
              <a:t>i</a:t>
            </a:r>
            <a:r>
              <a:rPr lang="en-US" sz="1400" dirty="0" smtClean="0"/>
              <a:t>) = </a:t>
            </a:r>
            <a:r>
              <a:rPr lang="en-US" sz="1400" dirty="0" err="1" smtClean="0"/>
              <a:t>H</a:t>
            </a:r>
            <a:r>
              <a:rPr lang="en-US" sz="1400" baseline="-25000" dirty="0" err="1" smtClean="0"/>
              <a:t>Ki</a:t>
            </a:r>
            <a:r>
              <a:rPr lang="en-US" sz="1400" dirty="0" smtClean="0"/>
              <a:t>(Ingress IF||Egress IF||OF(i-1)||AIDi+1)</a:t>
            </a:r>
          </a:p>
          <a:p>
            <a:r>
              <a:rPr lang="en-US" sz="1400" dirty="0"/>
              <a:t>	</a:t>
            </a:r>
            <a:r>
              <a:rPr lang="en-US" sz="1400" dirty="0" smtClean="0"/>
              <a:t>H() – SHA1 Hash, Ki – MAC generation key of AD[</a:t>
            </a:r>
            <a:r>
              <a:rPr lang="en-US" sz="1400" dirty="0" err="1" smtClean="0"/>
              <a:t>i</a:t>
            </a:r>
            <a:r>
              <a:rPr lang="en-US" sz="1400" dirty="0" smtClean="0"/>
              <a:t>]</a:t>
            </a:r>
          </a:p>
          <a:p>
            <a:r>
              <a:rPr lang="en-US" sz="1400" dirty="0" smtClean="0"/>
              <a:t>CAP: Capability, CAP(</a:t>
            </a:r>
            <a:r>
              <a:rPr lang="en-US" sz="1400" dirty="0" err="1" smtClean="0"/>
              <a:t>i</a:t>
            </a:r>
            <a:r>
              <a:rPr lang="en-US" sz="1400" dirty="0" smtClean="0"/>
              <a:t>) = </a:t>
            </a:r>
            <a:r>
              <a:rPr lang="en-US" sz="1400" dirty="0" err="1" smtClean="0"/>
              <a:t>H</a:t>
            </a:r>
            <a:r>
              <a:rPr lang="en-US" sz="1400" baseline="-25000" dirty="0" err="1" smtClean="0"/>
              <a:t>Ki</a:t>
            </a:r>
            <a:r>
              <a:rPr lang="en-US" sz="1400" dirty="0" smtClean="0"/>
              <a:t>(source AID||destination AID||Ingress IF||Egress IF)</a:t>
            </a:r>
          </a:p>
          <a:p>
            <a:r>
              <a:rPr lang="en-US" sz="1400" dirty="0" smtClean="0"/>
              <a:t>Reserved: bandwidth class, expiration time, and so on</a:t>
            </a:r>
          </a:p>
          <a:p>
            <a:r>
              <a:rPr lang="en-US" sz="1400" dirty="0" smtClean="0"/>
              <a:t>Payload: higher-layer header and data</a:t>
            </a:r>
            <a:endParaRPr lang="en-US" sz="1400" dirty="0"/>
          </a:p>
        </p:txBody>
      </p:sp>
      <p:cxnSp>
        <p:nvCxnSpPr>
          <p:cNvPr id="12" name="Straight Connector 11"/>
          <p:cNvCxnSpPr/>
          <p:nvPr/>
        </p:nvCxnSpPr>
        <p:spPr>
          <a:xfrm>
            <a:off x="8567389" y="1550646"/>
            <a:ext cx="0" cy="2586906"/>
          </a:xfrm>
          <a:prstGeom prst="line">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rot="5400000">
            <a:off x="7611121" y="2654935"/>
            <a:ext cx="2275345" cy="369332"/>
          </a:xfrm>
          <a:prstGeom prst="rect">
            <a:avLst/>
          </a:prstGeom>
          <a:noFill/>
        </p:spPr>
        <p:txBody>
          <a:bodyPr wrap="none" rtlCol="0">
            <a:spAutoFit/>
          </a:bodyPr>
          <a:lstStyle/>
          <a:p>
            <a:r>
              <a:rPr lang="en-US" dirty="0" smtClean="0"/>
              <a:t>16 x MAX_HOPS Bytes</a:t>
            </a:r>
            <a:endParaRPr lang="en-US" dirty="0"/>
          </a:p>
        </p:txBody>
      </p:sp>
      <p:sp>
        <p:nvSpPr>
          <p:cNvPr id="16" name="TextBox 15"/>
          <p:cNvSpPr txBox="1"/>
          <p:nvPr/>
        </p:nvSpPr>
        <p:spPr>
          <a:xfrm>
            <a:off x="492038" y="2660458"/>
            <a:ext cx="1423788" cy="369332"/>
          </a:xfrm>
          <a:prstGeom prst="rect">
            <a:avLst/>
          </a:prstGeom>
          <a:noFill/>
        </p:spPr>
        <p:txBody>
          <a:bodyPr wrap="none" rtlCol="0">
            <a:spAutoFit/>
          </a:bodyPr>
          <a:lstStyle/>
          <a:p>
            <a:pPr algn="r"/>
            <a:r>
              <a:rPr lang="en-US" dirty="0" smtClean="0"/>
              <a:t>Capability [2]</a:t>
            </a:r>
          </a:p>
        </p:txBody>
      </p:sp>
      <p:sp>
        <p:nvSpPr>
          <p:cNvPr id="17" name="TextBox 16"/>
          <p:cNvSpPr txBox="1"/>
          <p:nvPr/>
        </p:nvSpPr>
        <p:spPr>
          <a:xfrm>
            <a:off x="232092" y="2291275"/>
            <a:ext cx="1688283" cy="369332"/>
          </a:xfrm>
          <a:prstGeom prst="rect">
            <a:avLst/>
          </a:prstGeom>
          <a:noFill/>
        </p:spPr>
        <p:txBody>
          <a:bodyPr wrap="none" rtlCol="0">
            <a:spAutoFit/>
          </a:bodyPr>
          <a:lstStyle/>
          <a:p>
            <a:pPr algn="r"/>
            <a:r>
              <a:rPr lang="en-US" dirty="0" smtClean="0"/>
              <a:t>Opaque Field[2]</a:t>
            </a:r>
          </a:p>
        </p:txBody>
      </p:sp>
      <p:sp>
        <p:nvSpPr>
          <p:cNvPr id="18" name="TextBox 17"/>
          <p:cNvSpPr txBox="1"/>
          <p:nvPr/>
        </p:nvSpPr>
        <p:spPr>
          <a:xfrm>
            <a:off x="487230" y="3768220"/>
            <a:ext cx="1428596" cy="369332"/>
          </a:xfrm>
          <a:prstGeom prst="rect">
            <a:avLst/>
          </a:prstGeom>
          <a:noFill/>
        </p:spPr>
        <p:txBody>
          <a:bodyPr wrap="none" rtlCol="0">
            <a:spAutoFit/>
          </a:bodyPr>
          <a:lstStyle/>
          <a:p>
            <a:pPr algn="r"/>
            <a:r>
              <a:rPr lang="en-US" dirty="0" smtClean="0"/>
              <a:t>Capability [n]</a:t>
            </a:r>
          </a:p>
        </p:txBody>
      </p:sp>
      <p:sp>
        <p:nvSpPr>
          <p:cNvPr id="19" name="TextBox 18"/>
          <p:cNvSpPr txBox="1"/>
          <p:nvPr/>
        </p:nvSpPr>
        <p:spPr>
          <a:xfrm>
            <a:off x="227283" y="3399037"/>
            <a:ext cx="1693092" cy="369332"/>
          </a:xfrm>
          <a:prstGeom prst="rect">
            <a:avLst/>
          </a:prstGeom>
          <a:noFill/>
        </p:spPr>
        <p:txBody>
          <a:bodyPr wrap="none" rtlCol="0">
            <a:spAutoFit/>
          </a:bodyPr>
          <a:lstStyle/>
          <a:p>
            <a:pPr algn="r"/>
            <a:r>
              <a:rPr lang="en-US" dirty="0" smtClean="0"/>
              <a:t>Opaque Field[n]</a:t>
            </a:r>
          </a:p>
        </p:txBody>
      </p:sp>
    </p:spTree>
    <p:extLst>
      <p:ext uri="{BB962C8B-B14F-4D97-AF65-F5344CB8AC3E}">
        <p14:creationId xmlns:p14="http://schemas.microsoft.com/office/powerpoint/2010/main" val="389490262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293158" y="251298"/>
            <a:ext cx="6546729" cy="461665"/>
          </a:xfrm>
          <a:prstGeom prst="rect">
            <a:avLst/>
          </a:prstGeom>
          <a:noFill/>
        </p:spPr>
        <p:txBody>
          <a:bodyPr wrap="none" rtlCol="0">
            <a:spAutoFit/>
          </a:bodyPr>
          <a:lstStyle/>
          <a:p>
            <a:pPr algn="ctr"/>
            <a:r>
              <a:rPr lang="en-US" sz="2400" b="1" dirty="0" smtClean="0"/>
              <a:t>SCION Packet Construction /Forwarding</a:t>
            </a:r>
            <a:r>
              <a:rPr lang="en-US" sz="2400" b="1" dirty="0"/>
              <a:t> </a:t>
            </a:r>
            <a:r>
              <a:rPr lang="en-US" sz="2400" b="1" dirty="0" smtClean="0"/>
              <a:t>(TYPICAL)</a:t>
            </a:r>
          </a:p>
        </p:txBody>
      </p:sp>
      <p:graphicFrame>
        <p:nvGraphicFramePr>
          <p:cNvPr id="20" name="Table 19"/>
          <p:cNvGraphicFramePr>
            <a:graphicFrameLocks noGrp="1"/>
          </p:cNvGraphicFramePr>
          <p:nvPr>
            <p:extLst>
              <p:ext uri="{D42A27DB-BD31-4B8C-83A1-F6EECF244321}">
                <p14:modId xmlns:p14="http://schemas.microsoft.com/office/powerpoint/2010/main" val="609765862"/>
              </p:ext>
            </p:extLst>
          </p:nvPr>
        </p:nvGraphicFramePr>
        <p:xfrm>
          <a:off x="4631122" y="1747019"/>
          <a:ext cx="3240352" cy="370840"/>
        </p:xfrm>
        <a:graphic>
          <a:graphicData uri="http://schemas.openxmlformats.org/drawingml/2006/table">
            <a:tbl>
              <a:tblPr firstRow="1" bandRow="1">
                <a:tableStyleId>{5940675A-B579-460E-94D1-54222C63F5DA}</a:tableStyleId>
              </a:tblPr>
              <a:tblGrid>
                <a:gridCol w="810088"/>
                <a:gridCol w="810088"/>
                <a:gridCol w="810088"/>
                <a:gridCol w="810088"/>
              </a:tblGrid>
              <a:tr h="370840">
                <a:tc>
                  <a:txBody>
                    <a:bodyPr/>
                    <a:lstStyle/>
                    <a:p>
                      <a:pPr algn="ctr"/>
                      <a:r>
                        <a:rPr lang="en-US" dirty="0" smtClean="0"/>
                        <a:t>TDC’</a:t>
                      </a:r>
                      <a:endParaRPr lang="en-US" dirty="0"/>
                    </a:p>
                  </a:txBody>
                  <a:tcPr/>
                </a:tc>
                <a:tc>
                  <a:txBody>
                    <a:bodyPr/>
                    <a:lstStyle/>
                    <a:p>
                      <a:pPr algn="ctr"/>
                      <a:r>
                        <a:rPr lang="en-US" dirty="0" smtClean="0"/>
                        <a:t>OP11</a:t>
                      </a:r>
                      <a:endParaRPr lang="en-US" dirty="0"/>
                    </a:p>
                  </a:txBody>
                  <a:tcPr/>
                </a:tc>
                <a:tc>
                  <a:txBody>
                    <a:bodyPr/>
                    <a:lstStyle/>
                    <a:p>
                      <a:pPr algn="ctr"/>
                      <a:r>
                        <a:rPr lang="en-US" dirty="0" smtClean="0"/>
                        <a:t>OP22</a:t>
                      </a:r>
                      <a:endParaRPr lang="en-US" dirty="0"/>
                    </a:p>
                  </a:txBody>
                  <a:tcPr/>
                </a:tc>
                <a:tc>
                  <a:txBody>
                    <a:bodyPr/>
                    <a:lstStyle/>
                    <a:p>
                      <a:pPr algn="ctr"/>
                      <a:r>
                        <a:rPr lang="en-US" dirty="0" smtClean="0"/>
                        <a:t>OP33</a:t>
                      </a:r>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375345533"/>
              </p:ext>
            </p:extLst>
          </p:nvPr>
        </p:nvGraphicFramePr>
        <p:xfrm>
          <a:off x="1389269" y="2465393"/>
          <a:ext cx="6480704" cy="370840"/>
        </p:xfrm>
        <a:graphic>
          <a:graphicData uri="http://schemas.openxmlformats.org/drawingml/2006/table">
            <a:tbl>
              <a:tblPr firstRow="1" bandRow="1">
                <a:tableStyleId>{5940675A-B579-460E-94D1-54222C63F5DA}</a:tableStyleId>
              </a:tblPr>
              <a:tblGrid>
                <a:gridCol w="810088"/>
                <a:gridCol w="810088"/>
                <a:gridCol w="810088"/>
                <a:gridCol w="810088"/>
                <a:gridCol w="810088"/>
                <a:gridCol w="810088"/>
                <a:gridCol w="810088"/>
                <a:gridCol w="810088"/>
              </a:tblGrid>
              <a:tr h="370840">
                <a:tc>
                  <a:txBody>
                    <a:bodyPr/>
                    <a:lstStyle/>
                    <a:p>
                      <a:pPr algn="ctr"/>
                      <a:r>
                        <a:rPr lang="en-US" dirty="0" smtClean="0"/>
                        <a:t>OP03</a:t>
                      </a:r>
                      <a:endParaRPr lang="en-US" dirty="0"/>
                    </a:p>
                  </a:txBody>
                  <a:tcPr/>
                </a:tc>
                <a:tc>
                  <a:txBody>
                    <a:bodyPr/>
                    <a:lstStyle/>
                    <a:p>
                      <a:pPr algn="ctr"/>
                      <a:r>
                        <a:rPr lang="en-US" dirty="0" smtClean="0"/>
                        <a:t>OP02</a:t>
                      </a:r>
                      <a:endParaRPr lang="en-US" dirty="0"/>
                    </a:p>
                  </a:txBody>
                  <a:tcPr/>
                </a:tc>
                <a:tc>
                  <a:txBody>
                    <a:bodyPr/>
                    <a:lstStyle/>
                    <a:p>
                      <a:pPr algn="ctr"/>
                      <a:r>
                        <a:rPr lang="en-US" dirty="0" smtClean="0"/>
                        <a:t>OP01</a:t>
                      </a:r>
                      <a:endParaRPr lang="en-US" dirty="0"/>
                    </a:p>
                  </a:txBody>
                  <a:tcPr/>
                </a:tc>
                <a:tc>
                  <a:txBody>
                    <a:bodyPr/>
                    <a:lstStyle/>
                    <a:p>
                      <a:pPr algn="ctr"/>
                      <a:r>
                        <a:rPr lang="en-US" dirty="0" smtClean="0"/>
                        <a:t>TDC</a:t>
                      </a:r>
                      <a:endParaRPr lang="en-US" dirty="0"/>
                    </a:p>
                  </a:txBody>
                  <a:tcPr/>
                </a:tc>
                <a:tc>
                  <a:txBody>
                    <a:bodyPr/>
                    <a:lstStyle/>
                    <a:p>
                      <a:pPr algn="ctr"/>
                      <a:r>
                        <a:rPr lang="en-US" dirty="0" smtClean="0"/>
                        <a:t>TDC’</a:t>
                      </a:r>
                      <a:endParaRPr lang="en-US" dirty="0"/>
                    </a:p>
                  </a:txBody>
                  <a:tcPr/>
                </a:tc>
                <a:tc>
                  <a:txBody>
                    <a:bodyPr/>
                    <a:lstStyle/>
                    <a:p>
                      <a:pPr algn="ctr"/>
                      <a:r>
                        <a:rPr lang="en-US" dirty="0" smtClean="0"/>
                        <a:t>OP11</a:t>
                      </a:r>
                      <a:endParaRPr lang="en-US" dirty="0"/>
                    </a:p>
                  </a:txBody>
                  <a:tcPr/>
                </a:tc>
                <a:tc>
                  <a:txBody>
                    <a:bodyPr/>
                    <a:lstStyle/>
                    <a:p>
                      <a:pPr algn="ctr"/>
                      <a:r>
                        <a:rPr lang="en-US" dirty="0" smtClean="0"/>
                        <a:t>OP22</a:t>
                      </a:r>
                      <a:endParaRPr lang="en-US" dirty="0"/>
                    </a:p>
                  </a:txBody>
                  <a:tcPr/>
                </a:tc>
                <a:tc>
                  <a:txBody>
                    <a:bodyPr/>
                    <a:lstStyle/>
                    <a:p>
                      <a:pPr algn="ctr"/>
                      <a:r>
                        <a:rPr lang="en-US" dirty="0" smtClean="0"/>
                        <a:t>OP33</a:t>
                      </a:r>
                      <a:endParaRPr lang="en-US"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07945676"/>
              </p:ext>
            </p:extLst>
          </p:nvPr>
        </p:nvGraphicFramePr>
        <p:xfrm>
          <a:off x="1390770" y="1223591"/>
          <a:ext cx="3240352" cy="370840"/>
        </p:xfrm>
        <a:graphic>
          <a:graphicData uri="http://schemas.openxmlformats.org/drawingml/2006/table">
            <a:tbl>
              <a:tblPr firstRow="1" bandRow="1">
                <a:tableStyleId>{5940675A-B579-460E-94D1-54222C63F5DA}</a:tableStyleId>
              </a:tblPr>
              <a:tblGrid>
                <a:gridCol w="810088"/>
                <a:gridCol w="810088"/>
                <a:gridCol w="810088"/>
                <a:gridCol w="810088"/>
              </a:tblGrid>
              <a:tr h="370840">
                <a:tc>
                  <a:txBody>
                    <a:bodyPr/>
                    <a:lstStyle/>
                    <a:p>
                      <a:pPr algn="ctr"/>
                      <a:r>
                        <a:rPr lang="en-US" dirty="0" smtClean="0"/>
                        <a:t>OP03</a:t>
                      </a:r>
                      <a:endParaRPr lang="en-US" dirty="0"/>
                    </a:p>
                  </a:txBody>
                  <a:tcPr/>
                </a:tc>
                <a:tc>
                  <a:txBody>
                    <a:bodyPr/>
                    <a:lstStyle/>
                    <a:p>
                      <a:pPr algn="ctr"/>
                      <a:r>
                        <a:rPr lang="en-US" dirty="0" smtClean="0"/>
                        <a:t>OP02</a:t>
                      </a:r>
                      <a:endParaRPr lang="en-US" dirty="0"/>
                    </a:p>
                  </a:txBody>
                  <a:tcPr/>
                </a:tc>
                <a:tc>
                  <a:txBody>
                    <a:bodyPr/>
                    <a:lstStyle/>
                    <a:p>
                      <a:pPr algn="ctr"/>
                      <a:r>
                        <a:rPr lang="en-US" dirty="0" smtClean="0"/>
                        <a:t>OP01</a:t>
                      </a:r>
                      <a:endParaRPr lang="en-US" dirty="0"/>
                    </a:p>
                  </a:txBody>
                  <a:tcPr/>
                </a:tc>
                <a:tc>
                  <a:txBody>
                    <a:bodyPr/>
                    <a:lstStyle/>
                    <a:p>
                      <a:pPr algn="ctr"/>
                      <a:r>
                        <a:rPr lang="en-US" dirty="0" smtClean="0"/>
                        <a:t>TDC</a:t>
                      </a:r>
                      <a:endParaRPr lang="en-US" dirty="0"/>
                    </a:p>
                  </a:txBody>
                  <a:tcPr/>
                </a:tc>
              </a:tr>
            </a:tbl>
          </a:graphicData>
        </a:graphic>
      </p:graphicFrame>
      <p:sp>
        <p:nvSpPr>
          <p:cNvPr id="4" name="TextBox 3"/>
          <p:cNvSpPr txBox="1"/>
          <p:nvPr/>
        </p:nvSpPr>
        <p:spPr>
          <a:xfrm>
            <a:off x="2525862" y="878218"/>
            <a:ext cx="953594" cy="369332"/>
          </a:xfrm>
          <a:prstGeom prst="rect">
            <a:avLst/>
          </a:prstGeom>
          <a:noFill/>
        </p:spPr>
        <p:txBody>
          <a:bodyPr wrap="none" rtlCol="0">
            <a:spAutoFit/>
          </a:bodyPr>
          <a:lstStyle/>
          <a:p>
            <a:r>
              <a:rPr lang="en-US" dirty="0" smtClean="0"/>
              <a:t>Up-path</a:t>
            </a:r>
            <a:endParaRPr lang="en-US" dirty="0"/>
          </a:p>
        </p:txBody>
      </p:sp>
      <p:sp>
        <p:nvSpPr>
          <p:cNvPr id="24" name="TextBox 23"/>
          <p:cNvSpPr txBox="1"/>
          <p:nvPr/>
        </p:nvSpPr>
        <p:spPr>
          <a:xfrm>
            <a:off x="5620288" y="1394239"/>
            <a:ext cx="1234825" cy="369332"/>
          </a:xfrm>
          <a:prstGeom prst="rect">
            <a:avLst/>
          </a:prstGeom>
          <a:noFill/>
        </p:spPr>
        <p:txBody>
          <a:bodyPr wrap="none" rtlCol="0">
            <a:spAutoFit/>
          </a:bodyPr>
          <a:lstStyle/>
          <a:p>
            <a:r>
              <a:rPr lang="en-US" dirty="0" smtClean="0"/>
              <a:t>Down-path</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5671745"/>
              </p:ext>
            </p:extLst>
          </p:nvPr>
        </p:nvGraphicFramePr>
        <p:xfrm>
          <a:off x="1390770" y="3293216"/>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4</a:t>
                      </a:r>
                    </a:p>
                  </a:txBody>
                  <a:tcPr>
                    <a:no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575565470"/>
              </p:ext>
            </p:extLst>
          </p:nvPr>
        </p:nvGraphicFramePr>
        <p:xfrm>
          <a:off x="2198484" y="4043969"/>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4</a:t>
                      </a:r>
                    </a:p>
                  </a:txBody>
                  <a:tcPr>
                    <a:noFill/>
                  </a:tcPr>
                </a:tc>
              </a:tr>
            </a:tbl>
          </a:graphicData>
        </a:graphic>
      </p:graphicFrame>
      <p:sp>
        <p:nvSpPr>
          <p:cNvPr id="6" name="TextBox 5"/>
          <p:cNvSpPr txBox="1"/>
          <p:nvPr/>
        </p:nvSpPr>
        <p:spPr>
          <a:xfrm>
            <a:off x="4227961" y="1738304"/>
            <a:ext cx="300082" cy="369332"/>
          </a:xfrm>
          <a:prstGeom prst="rect">
            <a:avLst/>
          </a:prstGeom>
          <a:noFill/>
        </p:spPr>
        <p:txBody>
          <a:bodyPr wrap="none" rtlCol="0">
            <a:spAutoFit/>
          </a:bodyPr>
          <a:lstStyle/>
          <a:p>
            <a:r>
              <a:rPr lang="en-US" b="1" dirty="0" smtClean="0"/>
              <a:t>+</a:t>
            </a:r>
            <a:endParaRPr lang="en-US" b="1" dirty="0"/>
          </a:p>
        </p:txBody>
      </p:sp>
      <p:graphicFrame>
        <p:nvGraphicFramePr>
          <p:cNvPr id="27" name="Table 26"/>
          <p:cNvGraphicFramePr>
            <a:graphicFrameLocks noGrp="1"/>
          </p:cNvGraphicFramePr>
          <p:nvPr>
            <p:extLst>
              <p:ext uri="{D42A27DB-BD31-4B8C-83A1-F6EECF244321}">
                <p14:modId xmlns:p14="http://schemas.microsoft.com/office/powerpoint/2010/main" val="2079280149"/>
              </p:ext>
            </p:extLst>
          </p:nvPr>
        </p:nvGraphicFramePr>
        <p:xfrm>
          <a:off x="7070725" y="5929187"/>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8</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8</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4</a:t>
                      </a:r>
                    </a:p>
                  </a:txBody>
                  <a:tcPr>
                    <a:no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060514886"/>
              </p:ext>
            </p:extLst>
          </p:nvPr>
        </p:nvGraphicFramePr>
        <p:xfrm>
          <a:off x="6237700" y="5158181"/>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7</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7</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4</a:t>
                      </a:r>
                    </a:p>
                  </a:txBody>
                  <a:tcPr>
                    <a:noFill/>
                  </a:tcPr>
                </a:tc>
              </a:tr>
            </a:tbl>
          </a:graphicData>
        </a:graphic>
      </p:graphicFrame>
      <p:sp>
        <p:nvSpPr>
          <p:cNvPr id="11" name="Rectangle 10"/>
          <p:cNvSpPr/>
          <p:nvPr/>
        </p:nvSpPr>
        <p:spPr>
          <a:xfrm>
            <a:off x="1529059" y="2842407"/>
            <a:ext cx="423514" cy="307777"/>
          </a:xfrm>
          <a:prstGeom prst="rect">
            <a:avLst/>
          </a:prstGeom>
        </p:spPr>
        <p:txBody>
          <a:bodyPr wrap="none">
            <a:spAutoFit/>
          </a:bodyPr>
          <a:lstStyle/>
          <a:p>
            <a:r>
              <a:rPr lang="en-US" sz="1400" dirty="0"/>
              <a:t>❶</a:t>
            </a:r>
          </a:p>
        </p:txBody>
      </p:sp>
      <p:sp>
        <p:nvSpPr>
          <p:cNvPr id="29" name="Rectangle 28"/>
          <p:cNvSpPr/>
          <p:nvPr/>
        </p:nvSpPr>
        <p:spPr>
          <a:xfrm>
            <a:off x="2378540" y="2840906"/>
            <a:ext cx="423514" cy="307777"/>
          </a:xfrm>
          <a:prstGeom prst="rect">
            <a:avLst/>
          </a:prstGeom>
        </p:spPr>
        <p:txBody>
          <a:bodyPr wrap="none">
            <a:spAutoFit/>
          </a:bodyPr>
          <a:lstStyle/>
          <a:p>
            <a:r>
              <a:rPr lang="en-US" sz="1400" dirty="0" smtClean="0"/>
              <a:t>❷</a:t>
            </a:r>
            <a:endParaRPr lang="en-US" sz="1400" dirty="0"/>
          </a:p>
        </p:txBody>
      </p:sp>
      <p:sp>
        <p:nvSpPr>
          <p:cNvPr id="14" name="Rectangle 13"/>
          <p:cNvSpPr/>
          <p:nvPr/>
        </p:nvSpPr>
        <p:spPr>
          <a:xfrm>
            <a:off x="7245907" y="2845286"/>
            <a:ext cx="423514" cy="307777"/>
          </a:xfrm>
          <a:prstGeom prst="rect">
            <a:avLst/>
          </a:prstGeom>
        </p:spPr>
        <p:txBody>
          <a:bodyPr wrap="none">
            <a:spAutoFit/>
          </a:bodyPr>
          <a:lstStyle/>
          <a:p>
            <a:r>
              <a:rPr lang="en-US" sz="1400" dirty="0" smtClean="0"/>
              <a:t>❽</a:t>
            </a:r>
            <a:endParaRPr lang="en-US" sz="1400" dirty="0"/>
          </a:p>
        </p:txBody>
      </p:sp>
      <p:sp>
        <p:nvSpPr>
          <p:cNvPr id="32" name="Rectangle 31"/>
          <p:cNvSpPr/>
          <p:nvPr/>
        </p:nvSpPr>
        <p:spPr>
          <a:xfrm>
            <a:off x="6364273" y="2843739"/>
            <a:ext cx="423514" cy="307777"/>
          </a:xfrm>
          <a:prstGeom prst="rect">
            <a:avLst/>
          </a:prstGeom>
        </p:spPr>
        <p:txBody>
          <a:bodyPr wrap="none">
            <a:spAutoFit/>
          </a:bodyPr>
          <a:lstStyle/>
          <a:p>
            <a:r>
              <a:rPr lang="en-US" sz="1400" dirty="0"/>
              <a:t>❼</a:t>
            </a:r>
          </a:p>
        </p:txBody>
      </p:sp>
      <p:sp>
        <p:nvSpPr>
          <p:cNvPr id="33" name="Rectangle 32"/>
          <p:cNvSpPr/>
          <p:nvPr/>
        </p:nvSpPr>
        <p:spPr>
          <a:xfrm>
            <a:off x="965755" y="3483644"/>
            <a:ext cx="423514" cy="307777"/>
          </a:xfrm>
          <a:prstGeom prst="rect">
            <a:avLst/>
          </a:prstGeom>
        </p:spPr>
        <p:txBody>
          <a:bodyPr wrap="none">
            <a:spAutoFit/>
          </a:bodyPr>
          <a:lstStyle/>
          <a:p>
            <a:r>
              <a:rPr lang="en-US" sz="1400" dirty="0"/>
              <a:t>❶</a:t>
            </a:r>
          </a:p>
        </p:txBody>
      </p:sp>
      <p:sp>
        <p:nvSpPr>
          <p:cNvPr id="34" name="Rectangle 33"/>
          <p:cNvSpPr/>
          <p:nvPr/>
        </p:nvSpPr>
        <p:spPr>
          <a:xfrm>
            <a:off x="1761947" y="4260782"/>
            <a:ext cx="423514" cy="307777"/>
          </a:xfrm>
          <a:prstGeom prst="rect">
            <a:avLst/>
          </a:prstGeom>
        </p:spPr>
        <p:txBody>
          <a:bodyPr wrap="none">
            <a:spAutoFit/>
          </a:bodyPr>
          <a:lstStyle/>
          <a:p>
            <a:r>
              <a:rPr lang="en-US" sz="1400" dirty="0" smtClean="0"/>
              <a:t>❷</a:t>
            </a:r>
            <a:endParaRPr lang="en-US" sz="1400" dirty="0"/>
          </a:p>
        </p:txBody>
      </p:sp>
      <p:sp>
        <p:nvSpPr>
          <p:cNvPr id="35" name="Rectangle 34"/>
          <p:cNvSpPr/>
          <p:nvPr/>
        </p:nvSpPr>
        <p:spPr>
          <a:xfrm>
            <a:off x="5814186" y="5390465"/>
            <a:ext cx="423514" cy="307777"/>
          </a:xfrm>
          <a:prstGeom prst="rect">
            <a:avLst/>
          </a:prstGeom>
        </p:spPr>
        <p:txBody>
          <a:bodyPr wrap="none">
            <a:spAutoFit/>
          </a:bodyPr>
          <a:lstStyle/>
          <a:p>
            <a:r>
              <a:rPr lang="en-US" sz="1400" dirty="0"/>
              <a:t>❼</a:t>
            </a:r>
          </a:p>
        </p:txBody>
      </p:sp>
      <p:sp>
        <p:nvSpPr>
          <p:cNvPr id="36" name="Rectangle 35"/>
          <p:cNvSpPr/>
          <p:nvPr/>
        </p:nvSpPr>
        <p:spPr>
          <a:xfrm>
            <a:off x="6643356" y="6166370"/>
            <a:ext cx="423514" cy="307777"/>
          </a:xfrm>
          <a:prstGeom prst="rect">
            <a:avLst/>
          </a:prstGeom>
        </p:spPr>
        <p:txBody>
          <a:bodyPr wrap="none">
            <a:spAutoFit/>
          </a:bodyPr>
          <a:lstStyle/>
          <a:p>
            <a:r>
              <a:rPr lang="en-US" sz="1400" dirty="0" smtClean="0"/>
              <a:t>❽</a:t>
            </a:r>
            <a:endParaRPr lang="en-US" sz="1400" dirty="0"/>
          </a:p>
        </p:txBody>
      </p:sp>
      <p:cxnSp>
        <p:nvCxnSpPr>
          <p:cNvPr id="38" name="Straight Arrow Connector 37"/>
          <p:cNvCxnSpPr/>
          <p:nvPr/>
        </p:nvCxnSpPr>
        <p:spPr>
          <a:xfrm>
            <a:off x="3069125" y="2996295"/>
            <a:ext cx="3168575" cy="2879"/>
          </a:xfrm>
          <a:prstGeom prst="straightConnector1">
            <a:avLst/>
          </a:prstGeom>
          <a:ln>
            <a:solidFill>
              <a:schemeClr val="tx1"/>
            </a:solidFill>
            <a:prstDash val="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160997" y="4553205"/>
            <a:ext cx="1459291" cy="670645"/>
          </a:xfrm>
          <a:prstGeom prst="straightConnector1">
            <a:avLst/>
          </a:prstGeom>
          <a:ln>
            <a:solidFill>
              <a:schemeClr val="tx1"/>
            </a:solidFill>
            <a:prstDash val="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p:nvPr/>
        </p:nvCxnSpPr>
        <p:spPr>
          <a:xfrm>
            <a:off x="4631122" y="2209046"/>
            <a:ext cx="324035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382483" y="1709635"/>
            <a:ext cx="324035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287390" y="1062884"/>
            <a:ext cx="711931"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146324" y="881824"/>
            <a:ext cx="1743875" cy="369332"/>
          </a:xfrm>
          <a:prstGeom prst="rect">
            <a:avLst/>
          </a:prstGeom>
          <a:noFill/>
        </p:spPr>
        <p:txBody>
          <a:bodyPr wrap="none" rtlCol="0">
            <a:spAutoFit/>
          </a:bodyPr>
          <a:lstStyle/>
          <a:p>
            <a:r>
              <a:rPr lang="en-US" dirty="0" smtClean="0"/>
              <a:t>PCB propagation</a:t>
            </a:r>
            <a:endParaRPr lang="en-US" dirty="0"/>
          </a:p>
        </p:txBody>
      </p:sp>
    </p:spTree>
    <p:extLst>
      <p:ext uri="{BB962C8B-B14F-4D97-AF65-F5344CB8AC3E}">
        <p14:creationId xmlns:p14="http://schemas.microsoft.com/office/powerpoint/2010/main" val="370971465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040011" y="251298"/>
            <a:ext cx="7053021" cy="461665"/>
          </a:xfrm>
          <a:prstGeom prst="rect">
            <a:avLst/>
          </a:prstGeom>
          <a:noFill/>
        </p:spPr>
        <p:txBody>
          <a:bodyPr wrap="none" rtlCol="0">
            <a:spAutoFit/>
          </a:bodyPr>
          <a:lstStyle/>
          <a:p>
            <a:pPr algn="ctr"/>
            <a:r>
              <a:rPr lang="en-US" sz="2400" b="1" dirty="0" smtClean="0"/>
              <a:t>SCION Packet Construction /Forwarding (CROSSOVER)</a:t>
            </a:r>
            <a:endParaRPr lang="en-US" sz="2400" b="1" dirty="0"/>
          </a:p>
        </p:txBody>
      </p:sp>
      <p:graphicFrame>
        <p:nvGraphicFramePr>
          <p:cNvPr id="20" name="Table 19"/>
          <p:cNvGraphicFramePr>
            <a:graphicFrameLocks noGrp="1"/>
          </p:cNvGraphicFramePr>
          <p:nvPr>
            <p:extLst>
              <p:ext uri="{D42A27DB-BD31-4B8C-83A1-F6EECF244321}">
                <p14:modId xmlns:p14="http://schemas.microsoft.com/office/powerpoint/2010/main" val="627829741"/>
              </p:ext>
            </p:extLst>
          </p:nvPr>
        </p:nvGraphicFramePr>
        <p:xfrm>
          <a:off x="3752981" y="1575012"/>
          <a:ext cx="3240352" cy="370840"/>
        </p:xfrm>
        <a:graphic>
          <a:graphicData uri="http://schemas.openxmlformats.org/drawingml/2006/table">
            <a:tbl>
              <a:tblPr firstRow="1" bandRow="1">
                <a:tableStyleId>{5940675A-B579-460E-94D1-54222C63F5DA}</a:tableStyleId>
              </a:tblPr>
              <a:tblGrid>
                <a:gridCol w="810088"/>
                <a:gridCol w="810088"/>
                <a:gridCol w="810088"/>
                <a:gridCol w="810088"/>
              </a:tblGrid>
              <a:tr h="370840">
                <a:tc>
                  <a:txBody>
                    <a:bodyPr/>
                    <a:lstStyle/>
                    <a:p>
                      <a:pPr algn="ctr"/>
                      <a:r>
                        <a:rPr lang="en-US" dirty="0" smtClean="0"/>
                        <a:t>TDC’</a:t>
                      </a:r>
                      <a:endParaRPr lang="en-US" dirty="0"/>
                    </a:p>
                  </a:txBody>
                  <a:tcPr/>
                </a:tc>
                <a:tc>
                  <a:txBody>
                    <a:bodyPr/>
                    <a:lstStyle/>
                    <a:p>
                      <a:pPr algn="ctr"/>
                      <a:r>
                        <a:rPr lang="en-US" dirty="0" smtClean="0"/>
                        <a:t>OP01’</a:t>
                      </a:r>
                      <a:endParaRPr lang="en-US" dirty="0"/>
                    </a:p>
                  </a:txBody>
                  <a:tcPr/>
                </a:tc>
                <a:tc>
                  <a:txBody>
                    <a:bodyPr/>
                    <a:lstStyle/>
                    <a:p>
                      <a:pPr algn="ctr"/>
                      <a:r>
                        <a:rPr lang="en-US" dirty="0" smtClean="0"/>
                        <a:t>OP12</a:t>
                      </a:r>
                      <a:endParaRPr lang="en-US" dirty="0"/>
                    </a:p>
                  </a:txBody>
                  <a:tcPr/>
                </a:tc>
                <a:tc>
                  <a:txBody>
                    <a:bodyPr/>
                    <a:lstStyle/>
                    <a:p>
                      <a:pPr algn="ctr"/>
                      <a:r>
                        <a:rPr lang="en-US" dirty="0" smtClean="0"/>
                        <a:t>OP13</a:t>
                      </a:r>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632008834"/>
              </p:ext>
            </p:extLst>
          </p:nvPr>
        </p:nvGraphicFramePr>
        <p:xfrm>
          <a:off x="1644948" y="2465393"/>
          <a:ext cx="6071816" cy="370840"/>
        </p:xfrm>
        <a:graphic>
          <a:graphicData uri="http://schemas.openxmlformats.org/drawingml/2006/table">
            <a:tbl>
              <a:tblPr firstRow="1" bandRow="1">
                <a:tableStyleId>{5940675A-B579-460E-94D1-54222C63F5DA}</a:tableStyleId>
              </a:tblPr>
              <a:tblGrid>
                <a:gridCol w="758977"/>
                <a:gridCol w="758977"/>
                <a:gridCol w="758977"/>
                <a:gridCol w="758977"/>
                <a:gridCol w="758977"/>
                <a:gridCol w="758977"/>
                <a:gridCol w="758977"/>
                <a:gridCol w="758977"/>
              </a:tblGrid>
              <a:tr h="370840">
                <a:tc>
                  <a:txBody>
                    <a:bodyPr/>
                    <a:lstStyle/>
                    <a:p>
                      <a:pPr algn="ctr"/>
                      <a:r>
                        <a:rPr lang="en-US" dirty="0" smtClean="0"/>
                        <a:t>OP03</a:t>
                      </a:r>
                      <a:endParaRPr lang="en-US" dirty="0"/>
                    </a:p>
                  </a:txBody>
                  <a:tcPr/>
                </a:tc>
                <a:tc>
                  <a:txBody>
                    <a:bodyPr/>
                    <a:lstStyle/>
                    <a:p>
                      <a:pPr algn="ctr"/>
                      <a:r>
                        <a:rPr lang="en-US" dirty="0" smtClean="0"/>
                        <a:t>OP02</a:t>
                      </a:r>
                      <a:endParaRPr lang="en-US" dirty="0"/>
                    </a:p>
                  </a:txBody>
                  <a:tcPr/>
                </a:tc>
                <a:tc>
                  <a:txBody>
                    <a:bodyPr/>
                    <a:lstStyle/>
                    <a:p>
                      <a:pPr algn="ctr"/>
                      <a:r>
                        <a:rPr lang="en-US" dirty="0" smtClean="0"/>
                        <a:t>OP01</a:t>
                      </a:r>
                      <a:endParaRPr lang="en-US" dirty="0"/>
                    </a:p>
                  </a:txBody>
                  <a:tcPr/>
                </a:tc>
                <a:tc>
                  <a:txBody>
                    <a:bodyPr/>
                    <a:lstStyle/>
                    <a:p>
                      <a:pPr algn="ctr"/>
                      <a:r>
                        <a:rPr lang="en-US" dirty="0" smtClean="0"/>
                        <a:t>TDC</a:t>
                      </a:r>
                      <a:endParaRPr lang="en-US" dirty="0"/>
                    </a:p>
                  </a:txBody>
                  <a:tcPr/>
                </a:tc>
                <a:tc>
                  <a:txBody>
                    <a:bodyPr/>
                    <a:lstStyle/>
                    <a:p>
                      <a:pPr algn="ctr"/>
                      <a:r>
                        <a:rPr lang="en-US" dirty="0" smtClean="0"/>
                        <a:t>TDC’</a:t>
                      </a:r>
                      <a:endParaRPr lang="en-US" dirty="0"/>
                    </a:p>
                  </a:txBody>
                  <a:tcPr/>
                </a:tc>
                <a:tc>
                  <a:txBody>
                    <a:bodyPr/>
                    <a:lstStyle/>
                    <a:p>
                      <a:pPr algn="ctr"/>
                      <a:r>
                        <a:rPr lang="en-US" dirty="0" smtClean="0"/>
                        <a:t>OP01’</a:t>
                      </a:r>
                      <a:endParaRPr lang="en-US" dirty="0"/>
                    </a:p>
                  </a:txBody>
                  <a:tcPr/>
                </a:tc>
                <a:tc>
                  <a:txBody>
                    <a:bodyPr/>
                    <a:lstStyle/>
                    <a:p>
                      <a:pPr algn="ctr"/>
                      <a:r>
                        <a:rPr lang="en-US" dirty="0" smtClean="0"/>
                        <a:t>OP12</a:t>
                      </a:r>
                      <a:endParaRPr lang="en-US" dirty="0"/>
                    </a:p>
                  </a:txBody>
                  <a:tcPr/>
                </a:tc>
                <a:tc>
                  <a:txBody>
                    <a:bodyPr/>
                    <a:lstStyle/>
                    <a:p>
                      <a:pPr algn="ctr"/>
                      <a:r>
                        <a:rPr lang="en-US" dirty="0" smtClean="0"/>
                        <a:t>OP13</a:t>
                      </a:r>
                      <a:endParaRPr lang="en-US"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076258641"/>
              </p:ext>
            </p:extLst>
          </p:nvPr>
        </p:nvGraphicFramePr>
        <p:xfrm>
          <a:off x="2142169" y="1051584"/>
          <a:ext cx="3240352" cy="370840"/>
        </p:xfrm>
        <a:graphic>
          <a:graphicData uri="http://schemas.openxmlformats.org/drawingml/2006/table">
            <a:tbl>
              <a:tblPr firstRow="1" bandRow="1">
                <a:tableStyleId>{5940675A-B579-460E-94D1-54222C63F5DA}</a:tableStyleId>
              </a:tblPr>
              <a:tblGrid>
                <a:gridCol w="810088"/>
                <a:gridCol w="810088"/>
                <a:gridCol w="810088"/>
                <a:gridCol w="810088"/>
              </a:tblGrid>
              <a:tr h="370840">
                <a:tc>
                  <a:txBody>
                    <a:bodyPr/>
                    <a:lstStyle/>
                    <a:p>
                      <a:pPr algn="ctr"/>
                      <a:r>
                        <a:rPr lang="en-US" dirty="0" smtClean="0"/>
                        <a:t>OP03</a:t>
                      </a:r>
                      <a:endParaRPr lang="en-US" dirty="0"/>
                    </a:p>
                  </a:txBody>
                  <a:tcPr/>
                </a:tc>
                <a:tc>
                  <a:txBody>
                    <a:bodyPr/>
                    <a:lstStyle/>
                    <a:p>
                      <a:pPr algn="ctr"/>
                      <a:r>
                        <a:rPr lang="en-US" dirty="0" smtClean="0"/>
                        <a:t>OP02</a:t>
                      </a:r>
                      <a:endParaRPr lang="en-US" dirty="0"/>
                    </a:p>
                  </a:txBody>
                  <a:tcPr/>
                </a:tc>
                <a:tc>
                  <a:txBody>
                    <a:bodyPr/>
                    <a:lstStyle/>
                    <a:p>
                      <a:pPr algn="ctr"/>
                      <a:r>
                        <a:rPr lang="en-US" dirty="0" smtClean="0"/>
                        <a:t>OP01</a:t>
                      </a:r>
                      <a:endParaRPr lang="en-US" dirty="0"/>
                    </a:p>
                  </a:txBody>
                  <a:tcPr/>
                </a:tc>
                <a:tc>
                  <a:txBody>
                    <a:bodyPr/>
                    <a:lstStyle/>
                    <a:p>
                      <a:pPr algn="ctr"/>
                      <a:r>
                        <a:rPr lang="en-US" dirty="0" smtClean="0"/>
                        <a:t>TDC</a:t>
                      </a:r>
                      <a:endParaRPr lang="en-US" dirty="0"/>
                    </a:p>
                  </a:txBody>
                  <a:tcPr/>
                </a:tc>
              </a:tr>
            </a:tbl>
          </a:graphicData>
        </a:graphic>
      </p:graphicFrame>
      <p:sp>
        <p:nvSpPr>
          <p:cNvPr id="4" name="TextBox 3"/>
          <p:cNvSpPr txBox="1"/>
          <p:nvPr/>
        </p:nvSpPr>
        <p:spPr>
          <a:xfrm>
            <a:off x="3277261" y="715264"/>
            <a:ext cx="953594" cy="369332"/>
          </a:xfrm>
          <a:prstGeom prst="rect">
            <a:avLst/>
          </a:prstGeom>
          <a:noFill/>
        </p:spPr>
        <p:txBody>
          <a:bodyPr wrap="none" rtlCol="0">
            <a:spAutoFit/>
          </a:bodyPr>
          <a:lstStyle/>
          <a:p>
            <a:r>
              <a:rPr lang="en-US" dirty="0" smtClean="0"/>
              <a:t>Up-path</a:t>
            </a:r>
            <a:endParaRPr lang="en-US" dirty="0"/>
          </a:p>
        </p:txBody>
      </p:sp>
      <p:sp>
        <p:nvSpPr>
          <p:cNvPr id="24" name="TextBox 23"/>
          <p:cNvSpPr txBox="1"/>
          <p:nvPr/>
        </p:nvSpPr>
        <p:spPr>
          <a:xfrm>
            <a:off x="4760253" y="2000790"/>
            <a:ext cx="1234825" cy="369332"/>
          </a:xfrm>
          <a:prstGeom prst="rect">
            <a:avLst/>
          </a:prstGeom>
          <a:noFill/>
        </p:spPr>
        <p:txBody>
          <a:bodyPr wrap="none" rtlCol="0">
            <a:spAutoFit/>
          </a:bodyPr>
          <a:lstStyle/>
          <a:p>
            <a:r>
              <a:rPr lang="en-US" dirty="0" smtClean="0"/>
              <a:t>Down-path</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49925824"/>
              </p:ext>
            </p:extLst>
          </p:nvPr>
        </p:nvGraphicFramePr>
        <p:xfrm>
          <a:off x="431152" y="3293216"/>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no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343760404"/>
              </p:ext>
            </p:extLst>
          </p:nvPr>
        </p:nvGraphicFramePr>
        <p:xfrm>
          <a:off x="1238866" y="4043969"/>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noFill/>
                  </a:tcPr>
                </a:tc>
              </a:tr>
            </a:tbl>
          </a:graphicData>
        </a:graphic>
      </p:graphicFrame>
      <p:sp>
        <p:nvSpPr>
          <p:cNvPr id="6" name="TextBox 5"/>
          <p:cNvSpPr txBox="1"/>
          <p:nvPr/>
        </p:nvSpPr>
        <p:spPr>
          <a:xfrm>
            <a:off x="3349820" y="1566297"/>
            <a:ext cx="300082" cy="369332"/>
          </a:xfrm>
          <a:prstGeom prst="rect">
            <a:avLst/>
          </a:prstGeom>
          <a:noFill/>
        </p:spPr>
        <p:txBody>
          <a:bodyPr wrap="none" rtlCol="0">
            <a:spAutoFit/>
          </a:bodyPr>
          <a:lstStyle/>
          <a:p>
            <a:r>
              <a:rPr lang="en-US" b="1" dirty="0" smtClean="0"/>
              <a:t>+</a:t>
            </a:r>
            <a:endParaRPr lang="en-US" b="1" dirty="0"/>
          </a:p>
        </p:txBody>
      </p:sp>
      <p:graphicFrame>
        <p:nvGraphicFramePr>
          <p:cNvPr id="27" name="Table 26"/>
          <p:cNvGraphicFramePr>
            <a:graphicFrameLocks noGrp="1"/>
          </p:cNvGraphicFramePr>
          <p:nvPr>
            <p:extLst>
              <p:ext uri="{D42A27DB-BD31-4B8C-83A1-F6EECF244321}">
                <p14:modId xmlns:p14="http://schemas.microsoft.com/office/powerpoint/2010/main" val="3897508857"/>
              </p:ext>
            </p:extLst>
          </p:nvPr>
        </p:nvGraphicFramePr>
        <p:xfrm>
          <a:off x="7260838" y="6074035"/>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6</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6</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no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950476061"/>
              </p:ext>
            </p:extLst>
          </p:nvPr>
        </p:nvGraphicFramePr>
        <p:xfrm>
          <a:off x="6427813" y="5303029"/>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5</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5</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noFill/>
                  </a:tcPr>
                </a:tc>
              </a:tr>
            </a:tbl>
          </a:graphicData>
        </a:graphic>
      </p:graphicFrame>
      <p:sp>
        <p:nvSpPr>
          <p:cNvPr id="11" name="Rectangle 10"/>
          <p:cNvSpPr/>
          <p:nvPr/>
        </p:nvSpPr>
        <p:spPr>
          <a:xfrm>
            <a:off x="1784563" y="2842407"/>
            <a:ext cx="423514" cy="307777"/>
          </a:xfrm>
          <a:prstGeom prst="rect">
            <a:avLst/>
          </a:prstGeom>
        </p:spPr>
        <p:txBody>
          <a:bodyPr wrap="none">
            <a:spAutoFit/>
          </a:bodyPr>
          <a:lstStyle/>
          <a:p>
            <a:r>
              <a:rPr lang="en-US" sz="1400" dirty="0"/>
              <a:t>❶</a:t>
            </a:r>
          </a:p>
        </p:txBody>
      </p:sp>
      <p:sp>
        <p:nvSpPr>
          <p:cNvPr id="29" name="Rectangle 28"/>
          <p:cNvSpPr/>
          <p:nvPr/>
        </p:nvSpPr>
        <p:spPr>
          <a:xfrm>
            <a:off x="2561474" y="2840906"/>
            <a:ext cx="423514" cy="307777"/>
          </a:xfrm>
          <a:prstGeom prst="rect">
            <a:avLst/>
          </a:prstGeom>
        </p:spPr>
        <p:txBody>
          <a:bodyPr wrap="none">
            <a:spAutoFit/>
          </a:bodyPr>
          <a:lstStyle/>
          <a:p>
            <a:r>
              <a:rPr lang="en-US" sz="1400" dirty="0" smtClean="0"/>
              <a:t>❷</a:t>
            </a:r>
            <a:endParaRPr lang="en-US" sz="1400" dirty="0"/>
          </a:p>
        </p:txBody>
      </p:sp>
      <p:sp>
        <p:nvSpPr>
          <p:cNvPr id="30" name="Rectangle 29"/>
          <p:cNvSpPr/>
          <p:nvPr/>
        </p:nvSpPr>
        <p:spPr>
          <a:xfrm>
            <a:off x="3368949" y="2836233"/>
            <a:ext cx="423514" cy="307777"/>
          </a:xfrm>
          <a:prstGeom prst="rect">
            <a:avLst/>
          </a:prstGeom>
        </p:spPr>
        <p:txBody>
          <a:bodyPr wrap="none">
            <a:spAutoFit/>
          </a:bodyPr>
          <a:lstStyle/>
          <a:p>
            <a:r>
              <a:rPr lang="en-US" sz="1400" dirty="0" smtClean="0"/>
              <a:t>❸</a:t>
            </a:r>
            <a:endParaRPr lang="en-US" sz="1400" dirty="0"/>
          </a:p>
        </p:txBody>
      </p:sp>
      <p:sp>
        <p:nvSpPr>
          <p:cNvPr id="33" name="Rectangle 32"/>
          <p:cNvSpPr/>
          <p:nvPr/>
        </p:nvSpPr>
        <p:spPr>
          <a:xfrm>
            <a:off x="6137" y="3483644"/>
            <a:ext cx="423514" cy="307777"/>
          </a:xfrm>
          <a:prstGeom prst="rect">
            <a:avLst/>
          </a:prstGeom>
        </p:spPr>
        <p:txBody>
          <a:bodyPr wrap="none">
            <a:spAutoFit/>
          </a:bodyPr>
          <a:lstStyle/>
          <a:p>
            <a:r>
              <a:rPr lang="en-US" sz="1400" dirty="0"/>
              <a:t>❶</a:t>
            </a:r>
          </a:p>
        </p:txBody>
      </p:sp>
      <p:sp>
        <p:nvSpPr>
          <p:cNvPr id="34" name="Rectangle 33"/>
          <p:cNvSpPr/>
          <p:nvPr/>
        </p:nvSpPr>
        <p:spPr>
          <a:xfrm>
            <a:off x="802329" y="4260782"/>
            <a:ext cx="423514" cy="307777"/>
          </a:xfrm>
          <a:prstGeom prst="rect">
            <a:avLst/>
          </a:prstGeom>
        </p:spPr>
        <p:txBody>
          <a:bodyPr wrap="none">
            <a:spAutoFit/>
          </a:bodyPr>
          <a:lstStyle/>
          <a:p>
            <a:r>
              <a:rPr lang="en-US" sz="1400" dirty="0" smtClean="0"/>
              <a:t>❷</a:t>
            </a:r>
            <a:endParaRPr lang="en-US" sz="1400" dirty="0"/>
          </a:p>
        </p:txBody>
      </p:sp>
      <p:sp>
        <p:nvSpPr>
          <p:cNvPr id="2" name="Rectangle 1"/>
          <p:cNvSpPr/>
          <p:nvPr/>
        </p:nvSpPr>
        <p:spPr>
          <a:xfrm>
            <a:off x="6381929" y="2834251"/>
            <a:ext cx="423514" cy="307777"/>
          </a:xfrm>
          <a:prstGeom prst="rect">
            <a:avLst/>
          </a:prstGeom>
        </p:spPr>
        <p:txBody>
          <a:bodyPr wrap="none">
            <a:spAutoFit/>
          </a:bodyPr>
          <a:lstStyle/>
          <a:p>
            <a:r>
              <a:rPr lang="en-US" sz="1400" dirty="0"/>
              <a:t>❺</a:t>
            </a:r>
          </a:p>
        </p:txBody>
      </p:sp>
      <p:sp>
        <p:nvSpPr>
          <p:cNvPr id="7" name="Rectangle 6"/>
          <p:cNvSpPr/>
          <p:nvPr/>
        </p:nvSpPr>
        <p:spPr>
          <a:xfrm>
            <a:off x="7162838" y="2834251"/>
            <a:ext cx="423514" cy="307777"/>
          </a:xfrm>
          <a:prstGeom prst="rect">
            <a:avLst/>
          </a:prstGeom>
        </p:spPr>
        <p:txBody>
          <a:bodyPr wrap="none">
            <a:spAutoFit/>
          </a:bodyPr>
          <a:lstStyle/>
          <a:p>
            <a:r>
              <a:rPr lang="en-US" sz="1400" dirty="0"/>
              <a:t>❻</a:t>
            </a:r>
          </a:p>
        </p:txBody>
      </p:sp>
      <p:sp>
        <p:nvSpPr>
          <p:cNvPr id="8" name="Rectangle 7"/>
          <p:cNvSpPr/>
          <p:nvPr/>
        </p:nvSpPr>
        <p:spPr>
          <a:xfrm>
            <a:off x="5652253" y="2834251"/>
            <a:ext cx="423514" cy="307777"/>
          </a:xfrm>
          <a:prstGeom prst="rect">
            <a:avLst/>
          </a:prstGeom>
        </p:spPr>
        <p:txBody>
          <a:bodyPr wrap="none">
            <a:spAutoFit/>
          </a:bodyPr>
          <a:lstStyle/>
          <a:p>
            <a:r>
              <a:rPr lang="en-US" sz="1400" dirty="0"/>
              <a:t>❹</a:t>
            </a:r>
          </a:p>
        </p:txBody>
      </p:sp>
      <p:sp>
        <p:nvSpPr>
          <p:cNvPr id="31" name="Rectangle 30"/>
          <p:cNvSpPr/>
          <p:nvPr/>
        </p:nvSpPr>
        <p:spPr>
          <a:xfrm>
            <a:off x="5992085" y="5539719"/>
            <a:ext cx="423514" cy="307777"/>
          </a:xfrm>
          <a:prstGeom prst="rect">
            <a:avLst/>
          </a:prstGeom>
        </p:spPr>
        <p:txBody>
          <a:bodyPr wrap="none">
            <a:spAutoFit/>
          </a:bodyPr>
          <a:lstStyle/>
          <a:p>
            <a:r>
              <a:rPr lang="en-US" sz="1400" dirty="0"/>
              <a:t>❺</a:t>
            </a:r>
          </a:p>
        </p:txBody>
      </p:sp>
      <p:sp>
        <p:nvSpPr>
          <p:cNvPr id="37" name="Rectangle 36"/>
          <p:cNvSpPr/>
          <p:nvPr/>
        </p:nvSpPr>
        <p:spPr>
          <a:xfrm>
            <a:off x="6833469" y="6316296"/>
            <a:ext cx="423514" cy="307777"/>
          </a:xfrm>
          <a:prstGeom prst="rect">
            <a:avLst/>
          </a:prstGeom>
        </p:spPr>
        <p:txBody>
          <a:bodyPr wrap="none">
            <a:spAutoFit/>
          </a:bodyPr>
          <a:lstStyle/>
          <a:p>
            <a:r>
              <a:rPr lang="en-US" sz="1400" dirty="0"/>
              <a:t>❻</a:t>
            </a:r>
          </a:p>
        </p:txBody>
      </p:sp>
      <p:sp>
        <p:nvSpPr>
          <p:cNvPr id="39" name="Rectangle 38"/>
          <p:cNvSpPr/>
          <p:nvPr/>
        </p:nvSpPr>
        <p:spPr>
          <a:xfrm>
            <a:off x="3284097" y="4681544"/>
            <a:ext cx="423514" cy="307777"/>
          </a:xfrm>
          <a:prstGeom prst="rect">
            <a:avLst/>
          </a:prstGeom>
        </p:spPr>
        <p:txBody>
          <a:bodyPr wrap="none">
            <a:spAutoFit/>
          </a:bodyPr>
          <a:lstStyle/>
          <a:p>
            <a:r>
              <a:rPr lang="en-US" sz="1400" dirty="0" smtClean="0"/>
              <a:t>❸</a:t>
            </a:r>
            <a:endParaRPr lang="en-US" sz="1400" dirty="0"/>
          </a:p>
        </p:txBody>
      </p:sp>
      <p:sp>
        <p:nvSpPr>
          <p:cNvPr id="40" name="Rectangle 39"/>
          <p:cNvSpPr/>
          <p:nvPr/>
        </p:nvSpPr>
        <p:spPr>
          <a:xfrm>
            <a:off x="3274079" y="5003587"/>
            <a:ext cx="423514" cy="307777"/>
          </a:xfrm>
          <a:prstGeom prst="rect">
            <a:avLst/>
          </a:prstGeom>
        </p:spPr>
        <p:txBody>
          <a:bodyPr wrap="none">
            <a:spAutoFit/>
          </a:bodyPr>
          <a:lstStyle/>
          <a:p>
            <a:r>
              <a:rPr lang="en-US" sz="1400" dirty="0"/>
              <a:t>❹</a:t>
            </a:r>
          </a:p>
        </p:txBody>
      </p:sp>
      <p:graphicFrame>
        <p:nvGraphicFramePr>
          <p:cNvPr id="42" name="Table 41"/>
          <p:cNvGraphicFramePr>
            <a:graphicFrameLocks noGrp="1"/>
          </p:cNvGraphicFramePr>
          <p:nvPr>
            <p:extLst>
              <p:ext uri="{D42A27DB-BD31-4B8C-83A1-F6EECF244321}">
                <p14:modId xmlns:p14="http://schemas.microsoft.com/office/powerpoint/2010/main" val="860748795"/>
              </p:ext>
            </p:extLst>
          </p:nvPr>
        </p:nvGraphicFramePr>
        <p:xfrm>
          <a:off x="3694842" y="4602784"/>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noFill/>
                  </a:tcPr>
                </a:tc>
              </a:tr>
            </a:tbl>
          </a:graphicData>
        </a:graphic>
      </p:graphicFrame>
      <p:sp>
        <p:nvSpPr>
          <p:cNvPr id="9" name="TextBox 8"/>
          <p:cNvSpPr txBox="1"/>
          <p:nvPr/>
        </p:nvSpPr>
        <p:spPr>
          <a:xfrm>
            <a:off x="3697593" y="3525566"/>
            <a:ext cx="3640868" cy="1077218"/>
          </a:xfrm>
          <a:prstGeom prst="rect">
            <a:avLst/>
          </a:prstGeom>
          <a:noFill/>
          <a:ln>
            <a:solidFill>
              <a:schemeClr val="tx1"/>
            </a:solidFill>
          </a:ln>
        </p:spPr>
        <p:txBody>
          <a:bodyPr wrap="none" rtlCol="0">
            <a:spAutoFit/>
          </a:bodyPr>
          <a:lstStyle/>
          <a:p>
            <a:r>
              <a:rPr lang="en-US" sz="1600" dirty="0" smtClean="0"/>
              <a:t>If Hops == XOVR,</a:t>
            </a:r>
          </a:p>
          <a:p>
            <a:r>
              <a:rPr lang="en-US" sz="1600" dirty="0" smtClean="0"/>
              <a:t>    Egress Router of OP01 </a:t>
            </a:r>
          </a:p>
          <a:p>
            <a:pPr lvl="1"/>
            <a:r>
              <a:rPr lang="en-US" sz="1600" dirty="0" smtClean="0"/>
              <a:t>validates </a:t>
            </a:r>
            <a:r>
              <a:rPr lang="en-US" sz="1600" dirty="0"/>
              <a:t>b</a:t>
            </a:r>
            <a:r>
              <a:rPr lang="en-US" sz="1600" dirty="0" smtClean="0"/>
              <a:t>oth OP01 and OP01’</a:t>
            </a:r>
          </a:p>
          <a:p>
            <a:pPr lvl="1"/>
            <a:r>
              <a:rPr lang="en-US" sz="1600" dirty="0"/>
              <a:t>f</a:t>
            </a:r>
            <a:r>
              <a:rPr lang="en-US" sz="1600" dirty="0" smtClean="0"/>
              <a:t>orward packet to Egress IF in OP01’</a:t>
            </a:r>
          </a:p>
        </p:txBody>
      </p:sp>
      <p:cxnSp>
        <p:nvCxnSpPr>
          <p:cNvPr id="32" name="Straight Arrow Connector 31"/>
          <p:cNvCxnSpPr/>
          <p:nvPr/>
        </p:nvCxnSpPr>
        <p:spPr>
          <a:xfrm>
            <a:off x="3762345" y="2040608"/>
            <a:ext cx="324035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2142169" y="1483349"/>
            <a:ext cx="324035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287390" y="1062884"/>
            <a:ext cx="711931"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146324" y="881824"/>
            <a:ext cx="1743875" cy="369332"/>
          </a:xfrm>
          <a:prstGeom prst="rect">
            <a:avLst/>
          </a:prstGeom>
          <a:noFill/>
        </p:spPr>
        <p:txBody>
          <a:bodyPr wrap="none" rtlCol="0">
            <a:spAutoFit/>
          </a:bodyPr>
          <a:lstStyle/>
          <a:p>
            <a:r>
              <a:rPr lang="en-US" dirty="0" smtClean="0"/>
              <a:t>PCB propagation</a:t>
            </a:r>
            <a:endParaRPr lang="en-US" dirty="0"/>
          </a:p>
        </p:txBody>
      </p:sp>
    </p:spTree>
    <p:extLst>
      <p:ext uri="{BB962C8B-B14F-4D97-AF65-F5344CB8AC3E}">
        <p14:creationId xmlns:p14="http://schemas.microsoft.com/office/powerpoint/2010/main" val="403532721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233879" y="251298"/>
            <a:ext cx="6665286" cy="461665"/>
          </a:xfrm>
          <a:prstGeom prst="rect">
            <a:avLst/>
          </a:prstGeom>
          <a:noFill/>
        </p:spPr>
        <p:txBody>
          <a:bodyPr wrap="none" rtlCol="0">
            <a:spAutoFit/>
          </a:bodyPr>
          <a:lstStyle/>
          <a:p>
            <a:pPr algn="ctr"/>
            <a:r>
              <a:rPr lang="en-US" sz="2400" b="1" dirty="0" smtClean="0"/>
              <a:t>SCION Packet Construction /Forwarding (ON-PATH)</a:t>
            </a:r>
            <a:endParaRPr lang="en-US" sz="2400" b="1" dirty="0"/>
          </a:p>
        </p:txBody>
      </p:sp>
      <p:graphicFrame>
        <p:nvGraphicFramePr>
          <p:cNvPr id="20" name="Table 19"/>
          <p:cNvGraphicFramePr>
            <a:graphicFrameLocks noGrp="1"/>
          </p:cNvGraphicFramePr>
          <p:nvPr>
            <p:extLst>
              <p:ext uri="{D42A27DB-BD31-4B8C-83A1-F6EECF244321}">
                <p14:modId xmlns:p14="http://schemas.microsoft.com/office/powerpoint/2010/main" val="431668077"/>
              </p:ext>
            </p:extLst>
          </p:nvPr>
        </p:nvGraphicFramePr>
        <p:xfrm>
          <a:off x="3752981" y="1575012"/>
          <a:ext cx="1620176" cy="370840"/>
        </p:xfrm>
        <a:graphic>
          <a:graphicData uri="http://schemas.openxmlformats.org/drawingml/2006/table">
            <a:tbl>
              <a:tblPr firstRow="1" bandRow="1">
                <a:tableStyleId>{5940675A-B579-460E-94D1-54222C63F5DA}</a:tableStyleId>
              </a:tblPr>
              <a:tblGrid>
                <a:gridCol w="810088"/>
                <a:gridCol w="810088"/>
              </a:tblGrid>
              <a:tr h="370840">
                <a:tc>
                  <a:txBody>
                    <a:bodyPr/>
                    <a:lstStyle/>
                    <a:p>
                      <a:pPr algn="ctr"/>
                      <a:r>
                        <a:rPr lang="en-US" dirty="0" smtClean="0"/>
                        <a:t>TDC’</a:t>
                      </a:r>
                      <a:endParaRPr lang="en-US" dirty="0"/>
                    </a:p>
                  </a:txBody>
                  <a:tcPr/>
                </a:tc>
                <a:tc>
                  <a:txBody>
                    <a:bodyPr/>
                    <a:lstStyle/>
                    <a:p>
                      <a:pPr algn="ctr"/>
                      <a:r>
                        <a:rPr lang="en-US" dirty="0" smtClean="0"/>
                        <a:t>OP01’</a:t>
                      </a:r>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869431498"/>
              </p:ext>
            </p:extLst>
          </p:nvPr>
        </p:nvGraphicFramePr>
        <p:xfrm>
          <a:off x="2140668" y="2465393"/>
          <a:ext cx="4511712" cy="370840"/>
        </p:xfrm>
        <a:graphic>
          <a:graphicData uri="http://schemas.openxmlformats.org/drawingml/2006/table">
            <a:tbl>
              <a:tblPr firstRow="1" bandRow="1">
                <a:tableStyleId>{5940675A-B579-460E-94D1-54222C63F5DA}</a:tableStyleId>
              </a:tblPr>
              <a:tblGrid>
                <a:gridCol w="751952"/>
                <a:gridCol w="751952"/>
                <a:gridCol w="751952"/>
                <a:gridCol w="751952"/>
                <a:gridCol w="751952"/>
                <a:gridCol w="751952"/>
              </a:tblGrid>
              <a:tr h="370840">
                <a:tc>
                  <a:txBody>
                    <a:bodyPr/>
                    <a:lstStyle/>
                    <a:p>
                      <a:pPr algn="ctr"/>
                      <a:r>
                        <a:rPr lang="en-US" dirty="0" smtClean="0"/>
                        <a:t>OP03</a:t>
                      </a:r>
                      <a:endParaRPr lang="en-US" dirty="0"/>
                    </a:p>
                  </a:txBody>
                  <a:tcPr/>
                </a:tc>
                <a:tc>
                  <a:txBody>
                    <a:bodyPr/>
                    <a:lstStyle/>
                    <a:p>
                      <a:pPr algn="ctr"/>
                      <a:r>
                        <a:rPr lang="en-US" dirty="0" smtClean="0"/>
                        <a:t>OP02</a:t>
                      </a:r>
                      <a:endParaRPr lang="en-US" dirty="0"/>
                    </a:p>
                  </a:txBody>
                  <a:tcPr/>
                </a:tc>
                <a:tc>
                  <a:txBody>
                    <a:bodyPr/>
                    <a:lstStyle/>
                    <a:p>
                      <a:pPr algn="ctr"/>
                      <a:r>
                        <a:rPr lang="en-US" dirty="0" smtClean="0"/>
                        <a:t>OP01</a:t>
                      </a:r>
                      <a:endParaRPr lang="en-US" dirty="0"/>
                    </a:p>
                  </a:txBody>
                  <a:tcPr/>
                </a:tc>
                <a:tc>
                  <a:txBody>
                    <a:bodyPr/>
                    <a:lstStyle/>
                    <a:p>
                      <a:pPr algn="ctr"/>
                      <a:r>
                        <a:rPr lang="en-US" dirty="0" smtClean="0"/>
                        <a:t>TDC</a:t>
                      </a:r>
                      <a:endParaRPr lang="en-US" dirty="0"/>
                    </a:p>
                  </a:txBody>
                  <a:tcPr/>
                </a:tc>
                <a:tc>
                  <a:txBody>
                    <a:bodyPr/>
                    <a:lstStyle/>
                    <a:p>
                      <a:pPr algn="ctr"/>
                      <a:r>
                        <a:rPr lang="en-US" dirty="0" smtClean="0"/>
                        <a:t>TDC’</a:t>
                      </a:r>
                      <a:endParaRPr lang="en-US" dirty="0"/>
                    </a:p>
                  </a:txBody>
                  <a:tcPr/>
                </a:tc>
                <a:tc>
                  <a:txBody>
                    <a:bodyPr/>
                    <a:lstStyle/>
                    <a:p>
                      <a:pPr algn="ctr"/>
                      <a:r>
                        <a:rPr lang="en-US" dirty="0" smtClean="0"/>
                        <a:t>OP01’</a:t>
                      </a:r>
                      <a:endParaRPr lang="en-US"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764875978"/>
              </p:ext>
            </p:extLst>
          </p:nvPr>
        </p:nvGraphicFramePr>
        <p:xfrm>
          <a:off x="2142169" y="1051584"/>
          <a:ext cx="3240352" cy="370840"/>
        </p:xfrm>
        <a:graphic>
          <a:graphicData uri="http://schemas.openxmlformats.org/drawingml/2006/table">
            <a:tbl>
              <a:tblPr firstRow="1" bandRow="1">
                <a:tableStyleId>{5940675A-B579-460E-94D1-54222C63F5DA}</a:tableStyleId>
              </a:tblPr>
              <a:tblGrid>
                <a:gridCol w="810088"/>
                <a:gridCol w="810088"/>
                <a:gridCol w="810088"/>
                <a:gridCol w="810088"/>
              </a:tblGrid>
              <a:tr h="370840">
                <a:tc>
                  <a:txBody>
                    <a:bodyPr/>
                    <a:lstStyle/>
                    <a:p>
                      <a:pPr algn="ctr"/>
                      <a:r>
                        <a:rPr lang="en-US" dirty="0" smtClean="0"/>
                        <a:t>OP03</a:t>
                      </a:r>
                      <a:endParaRPr lang="en-US" dirty="0"/>
                    </a:p>
                  </a:txBody>
                  <a:tcPr/>
                </a:tc>
                <a:tc>
                  <a:txBody>
                    <a:bodyPr/>
                    <a:lstStyle/>
                    <a:p>
                      <a:pPr algn="ctr"/>
                      <a:r>
                        <a:rPr lang="en-US" dirty="0" smtClean="0"/>
                        <a:t>OP02</a:t>
                      </a:r>
                      <a:endParaRPr lang="en-US" dirty="0"/>
                    </a:p>
                  </a:txBody>
                  <a:tcPr/>
                </a:tc>
                <a:tc>
                  <a:txBody>
                    <a:bodyPr/>
                    <a:lstStyle/>
                    <a:p>
                      <a:pPr algn="ctr"/>
                      <a:r>
                        <a:rPr lang="en-US" dirty="0" smtClean="0"/>
                        <a:t>OP01</a:t>
                      </a:r>
                      <a:endParaRPr lang="en-US" dirty="0"/>
                    </a:p>
                  </a:txBody>
                  <a:tcPr/>
                </a:tc>
                <a:tc>
                  <a:txBody>
                    <a:bodyPr/>
                    <a:lstStyle/>
                    <a:p>
                      <a:pPr algn="ctr"/>
                      <a:r>
                        <a:rPr lang="en-US" dirty="0" smtClean="0"/>
                        <a:t>TDC</a:t>
                      </a:r>
                      <a:endParaRPr lang="en-US" dirty="0"/>
                    </a:p>
                  </a:txBody>
                  <a:tcPr/>
                </a:tc>
              </a:tr>
            </a:tbl>
          </a:graphicData>
        </a:graphic>
      </p:graphicFrame>
      <p:sp>
        <p:nvSpPr>
          <p:cNvPr id="4" name="TextBox 3"/>
          <p:cNvSpPr txBox="1"/>
          <p:nvPr/>
        </p:nvSpPr>
        <p:spPr>
          <a:xfrm>
            <a:off x="3277261" y="706211"/>
            <a:ext cx="953594" cy="369332"/>
          </a:xfrm>
          <a:prstGeom prst="rect">
            <a:avLst/>
          </a:prstGeom>
          <a:noFill/>
        </p:spPr>
        <p:txBody>
          <a:bodyPr wrap="none" rtlCol="0">
            <a:spAutoFit/>
          </a:bodyPr>
          <a:lstStyle/>
          <a:p>
            <a:r>
              <a:rPr lang="en-US" dirty="0" smtClean="0"/>
              <a:t>Up-path</a:t>
            </a:r>
            <a:endParaRPr lang="en-US" dirty="0"/>
          </a:p>
        </p:txBody>
      </p:sp>
      <p:sp>
        <p:nvSpPr>
          <p:cNvPr id="24" name="TextBox 23"/>
          <p:cNvSpPr txBox="1"/>
          <p:nvPr/>
        </p:nvSpPr>
        <p:spPr>
          <a:xfrm>
            <a:off x="3963589" y="2000790"/>
            <a:ext cx="1234825" cy="369332"/>
          </a:xfrm>
          <a:prstGeom prst="rect">
            <a:avLst/>
          </a:prstGeom>
          <a:noFill/>
        </p:spPr>
        <p:txBody>
          <a:bodyPr wrap="none" rtlCol="0">
            <a:spAutoFit/>
          </a:bodyPr>
          <a:lstStyle/>
          <a:p>
            <a:r>
              <a:rPr lang="en-US" dirty="0" smtClean="0"/>
              <a:t>Down-path</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73588087"/>
              </p:ext>
            </p:extLst>
          </p:nvPr>
        </p:nvGraphicFramePr>
        <p:xfrm>
          <a:off x="431152" y="3293216"/>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no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799137047"/>
              </p:ext>
            </p:extLst>
          </p:nvPr>
        </p:nvGraphicFramePr>
        <p:xfrm>
          <a:off x="1238866" y="4043969"/>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noFill/>
                  </a:tcPr>
                </a:tc>
              </a:tr>
            </a:tbl>
          </a:graphicData>
        </a:graphic>
      </p:graphicFrame>
      <p:sp>
        <p:nvSpPr>
          <p:cNvPr id="6" name="TextBox 5"/>
          <p:cNvSpPr txBox="1"/>
          <p:nvPr/>
        </p:nvSpPr>
        <p:spPr>
          <a:xfrm>
            <a:off x="3349820" y="1566297"/>
            <a:ext cx="300082" cy="369332"/>
          </a:xfrm>
          <a:prstGeom prst="rect">
            <a:avLst/>
          </a:prstGeom>
          <a:noFill/>
        </p:spPr>
        <p:txBody>
          <a:bodyPr wrap="none" rtlCol="0">
            <a:spAutoFit/>
          </a:bodyPr>
          <a:lstStyle/>
          <a:p>
            <a:r>
              <a:rPr lang="en-US" b="1" dirty="0" smtClean="0"/>
              <a:t>+</a:t>
            </a:r>
            <a:endParaRPr lang="en-US" b="1" dirty="0"/>
          </a:p>
        </p:txBody>
      </p:sp>
      <p:sp>
        <p:nvSpPr>
          <p:cNvPr id="11" name="Rectangle 10"/>
          <p:cNvSpPr/>
          <p:nvPr/>
        </p:nvSpPr>
        <p:spPr>
          <a:xfrm>
            <a:off x="2316743" y="2836232"/>
            <a:ext cx="423514" cy="307777"/>
          </a:xfrm>
          <a:prstGeom prst="rect">
            <a:avLst/>
          </a:prstGeom>
        </p:spPr>
        <p:txBody>
          <a:bodyPr wrap="none">
            <a:spAutoFit/>
          </a:bodyPr>
          <a:lstStyle/>
          <a:p>
            <a:r>
              <a:rPr lang="en-US" sz="1400" dirty="0"/>
              <a:t>❶</a:t>
            </a:r>
          </a:p>
        </p:txBody>
      </p:sp>
      <p:sp>
        <p:nvSpPr>
          <p:cNvPr id="29" name="Rectangle 28"/>
          <p:cNvSpPr/>
          <p:nvPr/>
        </p:nvSpPr>
        <p:spPr>
          <a:xfrm>
            <a:off x="3057369" y="2836232"/>
            <a:ext cx="423514" cy="307777"/>
          </a:xfrm>
          <a:prstGeom prst="rect">
            <a:avLst/>
          </a:prstGeom>
        </p:spPr>
        <p:txBody>
          <a:bodyPr wrap="none">
            <a:spAutoFit/>
          </a:bodyPr>
          <a:lstStyle/>
          <a:p>
            <a:r>
              <a:rPr lang="en-US" sz="1400" dirty="0" smtClean="0"/>
              <a:t>❷</a:t>
            </a:r>
            <a:endParaRPr lang="en-US" sz="1400" dirty="0"/>
          </a:p>
        </p:txBody>
      </p:sp>
      <p:sp>
        <p:nvSpPr>
          <p:cNvPr id="30" name="Rectangle 29"/>
          <p:cNvSpPr/>
          <p:nvPr/>
        </p:nvSpPr>
        <p:spPr>
          <a:xfrm>
            <a:off x="3840654" y="2836232"/>
            <a:ext cx="423514" cy="307777"/>
          </a:xfrm>
          <a:prstGeom prst="rect">
            <a:avLst/>
          </a:prstGeom>
        </p:spPr>
        <p:txBody>
          <a:bodyPr wrap="none">
            <a:spAutoFit/>
          </a:bodyPr>
          <a:lstStyle/>
          <a:p>
            <a:r>
              <a:rPr lang="en-US" sz="1400" dirty="0" smtClean="0"/>
              <a:t>❸</a:t>
            </a:r>
            <a:endParaRPr lang="en-US" sz="1400" dirty="0"/>
          </a:p>
        </p:txBody>
      </p:sp>
      <p:sp>
        <p:nvSpPr>
          <p:cNvPr id="33" name="Rectangle 32"/>
          <p:cNvSpPr/>
          <p:nvPr/>
        </p:nvSpPr>
        <p:spPr>
          <a:xfrm>
            <a:off x="6137" y="3483644"/>
            <a:ext cx="423514" cy="307777"/>
          </a:xfrm>
          <a:prstGeom prst="rect">
            <a:avLst/>
          </a:prstGeom>
        </p:spPr>
        <p:txBody>
          <a:bodyPr wrap="none">
            <a:spAutoFit/>
          </a:bodyPr>
          <a:lstStyle/>
          <a:p>
            <a:r>
              <a:rPr lang="en-US" sz="1400" dirty="0"/>
              <a:t>❶</a:t>
            </a:r>
          </a:p>
        </p:txBody>
      </p:sp>
      <p:sp>
        <p:nvSpPr>
          <p:cNvPr id="34" name="Rectangle 33"/>
          <p:cNvSpPr/>
          <p:nvPr/>
        </p:nvSpPr>
        <p:spPr>
          <a:xfrm>
            <a:off x="802329" y="4260782"/>
            <a:ext cx="423514" cy="307777"/>
          </a:xfrm>
          <a:prstGeom prst="rect">
            <a:avLst/>
          </a:prstGeom>
        </p:spPr>
        <p:txBody>
          <a:bodyPr wrap="none">
            <a:spAutoFit/>
          </a:bodyPr>
          <a:lstStyle/>
          <a:p>
            <a:r>
              <a:rPr lang="en-US" sz="1400" dirty="0" smtClean="0"/>
              <a:t>❷</a:t>
            </a:r>
            <a:endParaRPr lang="en-US" sz="1400" dirty="0"/>
          </a:p>
        </p:txBody>
      </p:sp>
      <p:sp>
        <p:nvSpPr>
          <p:cNvPr id="8" name="Rectangle 7"/>
          <p:cNvSpPr/>
          <p:nvPr/>
        </p:nvSpPr>
        <p:spPr>
          <a:xfrm>
            <a:off x="6087673" y="2836232"/>
            <a:ext cx="423514" cy="307777"/>
          </a:xfrm>
          <a:prstGeom prst="rect">
            <a:avLst/>
          </a:prstGeom>
        </p:spPr>
        <p:txBody>
          <a:bodyPr wrap="none">
            <a:spAutoFit/>
          </a:bodyPr>
          <a:lstStyle/>
          <a:p>
            <a:r>
              <a:rPr lang="en-US" sz="1400" dirty="0"/>
              <a:t>❹</a:t>
            </a:r>
          </a:p>
        </p:txBody>
      </p:sp>
      <p:sp>
        <p:nvSpPr>
          <p:cNvPr id="39" name="Rectangle 38"/>
          <p:cNvSpPr/>
          <p:nvPr/>
        </p:nvSpPr>
        <p:spPr>
          <a:xfrm>
            <a:off x="3284097" y="4681544"/>
            <a:ext cx="423514" cy="307777"/>
          </a:xfrm>
          <a:prstGeom prst="rect">
            <a:avLst/>
          </a:prstGeom>
        </p:spPr>
        <p:txBody>
          <a:bodyPr wrap="none">
            <a:spAutoFit/>
          </a:bodyPr>
          <a:lstStyle/>
          <a:p>
            <a:r>
              <a:rPr lang="en-US" sz="1400" dirty="0" smtClean="0"/>
              <a:t>❸</a:t>
            </a:r>
            <a:endParaRPr lang="en-US" sz="1400" dirty="0"/>
          </a:p>
        </p:txBody>
      </p:sp>
      <p:sp>
        <p:nvSpPr>
          <p:cNvPr id="40" name="Rectangle 39"/>
          <p:cNvSpPr/>
          <p:nvPr/>
        </p:nvSpPr>
        <p:spPr>
          <a:xfrm>
            <a:off x="3274079" y="5003587"/>
            <a:ext cx="423514" cy="307777"/>
          </a:xfrm>
          <a:prstGeom prst="rect">
            <a:avLst/>
          </a:prstGeom>
        </p:spPr>
        <p:txBody>
          <a:bodyPr wrap="none">
            <a:spAutoFit/>
          </a:bodyPr>
          <a:lstStyle/>
          <a:p>
            <a:r>
              <a:rPr lang="en-US" sz="1400" dirty="0"/>
              <a:t>❹</a:t>
            </a:r>
          </a:p>
        </p:txBody>
      </p:sp>
      <p:graphicFrame>
        <p:nvGraphicFramePr>
          <p:cNvPr id="42" name="Table 41"/>
          <p:cNvGraphicFramePr>
            <a:graphicFrameLocks noGrp="1"/>
          </p:cNvGraphicFramePr>
          <p:nvPr>
            <p:extLst>
              <p:ext uri="{D42A27DB-BD31-4B8C-83A1-F6EECF244321}">
                <p14:modId xmlns:p14="http://schemas.microsoft.com/office/powerpoint/2010/main" val="322760632"/>
              </p:ext>
            </p:extLst>
          </p:nvPr>
        </p:nvGraphicFramePr>
        <p:xfrm>
          <a:off x="3694842" y="4602784"/>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noFill/>
                  </a:tcPr>
                </a:tc>
              </a:tr>
            </a:tbl>
          </a:graphicData>
        </a:graphic>
      </p:graphicFrame>
      <p:sp>
        <p:nvSpPr>
          <p:cNvPr id="9" name="TextBox 8"/>
          <p:cNvSpPr txBox="1"/>
          <p:nvPr/>
        </p:nvSpPr>
        <p:spPr>
          <a:xfrm>
            <a:off x="3697593" y="3525566"/>
            <a:ext cx="4745082" cy="1077218"/>
          </a:xfrm>
          <a:prstGeom prst="rect">
            <a:avLst/>
          </a:prstGeom>
          <a:noFill/>
          <a:ln>
            <a:solidFill>
              <a:schemeClr val="tx1"/>
            </a:solidFill>
          </a:ln>
        </p:spPr>
        <p:txBody>
          <a:bodyPr wrap="none" rtlCol="0">
            <a:spAutoFit/>
          </a:bodyPr>
          <a:lstStyle/>
          <a:p>
            <a:r>
              <a:rPr lang="en-US" sz="1600" dirty="0" smtClean="0"/>
              <a:t>If Hops == XOVR </a:t>
            </a:r>
            <a:r>
              <a:rPr lang="en-US" sz="1600" dirty="0"/>
              <a:t>and </a:t>
            </a:r>
            <a:r>
              <a:rPr lang="en-US" sz="1600" dirty="0" err="1" smtClean="0"/>
              <a:t>LHops</a:t>
            </a:r>
            <a:r>
              <a:rPr lang="en-US" sz="1600" dirty="0" smtClean="0"/>
              <a:t> </a:t>
            </a:r>
            <a:r>
              <a:rPr lang="en-US" sz="1600" dirty="0"/>
              <a:t>== Hops +1</a:t>
            </a:r>
            <a:r>
              <a:rPr lang="en-US" sz="1600" dirty="0" smtClean="0"/>
              <a:t>,</a:t>
            </a:r>
          </a:p>
          <a:p>
            <a:r>
              <a:rPr lang="en-US" sz="1600" dirty="0" smtClean="0"/>
              <a:t>    Egress Router of OP01 </a:t>
            </a:r>
          </a:p>
          <a:p>
            <a:pPr lvl="1"/>
            <a:r>
              <a:rPr lang="en-US" sz="1600" dirty="0" smtClean="0"/>
              <a:t>validates </a:t>
            </a:r>
            <a:r>
              <a:rPr lang="en-US" sz="1600" dirty="0"/>
              <a:t>b</a:t>
            </a:r>
            <a:r>
              <a:rPr lang="en-US" sz="1600" dirty="0" smtClean="0"/>
              <a:t>oth OP01 and OP01’</a:t>
            </a:r>
          </a:p>
          <a:p>
            <a:pPr lvl="1"/>
            <a:r>
              <a:rPr lang="en-US" sz="1600" dirty="0"/>
              <a:t>f</a:t>
            </a:r>
            <a:r>
              <a:rPr lang="en-US" sz="1600" dirty="0" smtClean="0"/>
              <a:t>orward packet to Destination Endpoint (i.e., AID)</a:t>
            </a:r>
          </a:p>
        </p:txBody>
      </p:sp>
      <p:cxnSp>
        <p:nvCxnSpPr>
          <p:cNvPr id="25" name="Straight Arrow Connector 24"/>
          <p:cNvCxnSpPr/>
          <p:nvPr/>
        </p:nvCxnSpPr>
        <p:spPr>
          <a:xfrm>
            <a:off x="6287390" y="1062884"/>
            <a:ext cx="711931"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146324" y="881824"/>
            <a:ext cx="1743875" cy="369332"/>
          </a:xfrm>
          <a:prstGeom prst="rect">
            <a:avLst/>
          </a:prstGeom>
          <a:noFill/>
        </p:spPr>
        <p:txBody>
          <a:bodyPr wrap="none" rtlCol="0">
            <a:spAutoFit/>
          </a:bodyPr>
          <a:lstStyle/>
          <a:p>
            <a:r>
              <a:rPr lang="en-US" dirty="0" smtClean="0"/>
              <a:t>PCB propagation</a:t>
            </a:r>
            <a:endParaRPr lang="en-US" dirty="0"/>
          </a:p>
        </p:txBody>
      </p:sp>
      <p:cxnSp>
        <p:nvCxnSpPr>
          <p:cNvPr id="28" name="Straight Arrow Connector 27"/>
          <p:cNvCxnSpPr/>
          <p:nvPr/>
        </p:nvCxnSpPr>
        <p:spPr>
          <a:xfrm>
            <a:off x="3762345" y="2040608"/>
            <a:ext cx="161081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2142169" y="1483349"/>
            <a:ext cx="324035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980827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02698" y="251298"/>
            <a:ext cx="6927648" cy="461665"/>
          </a:xfrm>
          <a:prstGeom prst="rect">
            <a:avLst/>
          </a:prstGeom>
          <a:noFill/>
        </p:spPr>
        <p:txBody>
          <a:bodyPr wrap="none" rtlCol="0">
            <a:spAutoFit/>
          </a:bodyPr>
          <a:lstStyle/>
          <a:p>
            <a:pPr algn="ctr"/>
            <a:r>
              <a:rPr lang="en-US" sz="2400" b="1" dirty="0" smtClean="0"/>
              <a:t>SCION Packet Construction /Forwarding (SHORTCUT)</a:t>
            </a:r>
            <a:endParaRPr lang="en-US" sz="2400" b="1" dirty="0"/>
          </a:p>
        </p:txBody>
      </p:sp>
      <p:graphicFrame>
        <p:nvGraphicFramePr>
          <p:cNvPr id="20" name="Table 19"/>
          <p:cNvGraphicFramePr>
            <a:graphicFrameLocks noGrp="1"/>
          </p:cNvGraphicFramePr>
          <p:nvPr>
            <p:extLst>
              <p:ext uri="{D42A27DB-BD31-4B8C-83A1-F6EECF244321}">
                <p14:modId xmlns:p14="http://schemas.microsoft.com/office/powerpoint/2010/main" val="4086436234"/>
              </p:ext>
            </p:extLst>
          </p:nvPr>
        </p:nvGraphicFramePr>
        <p:xfrm>
          <a:off x="2966806" y="1575012"/>
          <a:ext cx="4108925" cy="370840"/>
        </p:xfrm>
        <a:graphic>
          <a:graphicData uri="http://schemas.openxmlformats.org/drawingml/2006/table">
            <a:tbl>
              <a:tblPr firstRow="1" bandRow="1">
                <a:tableStyleId>{5940675A-B579-460E-94D1-54222C63F5DA}</a:tableStyleId>
              </a:tblPr>
              <a:tblGrid>
                <a:gridCol w="821785"/>
                <a:gridCol w="821785"/>
                <a:gridCol w="821785"/>
                <a:gridCol w="821785"/>
                <a:gridCol w="821785"/>
              </a:tblGrid>
              <a:tr h="370840">
                <a:tc>
                  <a:txBody>
                    <a:bodyPr/>
                    <a:lstStyle/>
                    <a:p>
                      <a:pPr algn="ctr"/>
                      <a:r>
                        <a:rPr lang="en-US" dirty="0" smtClean="0"/>
                        <a:t>TDC’</a:t>
                      </a:r>
                      <a:endParaRPr lang="en-US" dirty="0"/>
                    </a:p>
                  </a:txBody>
                  <a:tcPr/>
                </a:tc>
                <a:tc>
                  <a:txBody>
                    <a:bodyPr/>
                    <a:lstStyle/>
                    <a:p>
                      <a:pPr algn="ctr"/>
                      <a:r>
                        <a:rPr lang="en-US" dirty="0" smtClean="0"/>
                        <a:t>OP11</a:t>
                      </a:r>
                      <a:endParaRPr lang="en-US" dirty="0"/>
                    </a:p>
                  </a:txBody>
                  <a:tcPr>
                    <a:solidFill>
                      <a:srgbClr val="D9D9D9"/>
                    </a:solidFill>
                  </a:tcPr>
                </a:tc>
                <a:tc>
                  <a:txBody>
                    <a:bodyPr/>
                    <a:lstStyle/>
                    <a:p>
                      <a:pPr algn="ctr"/>
                      <a:r>
                        <a:rPr lang="en-US" dirty="0" smtClean="0"/>
                        <a:t>OP01’</a:t>
                      </a:r>
                      <a:endParaRPr lang="en-US" dirty="0"/>
                    </a:p>
                  </a:txBody>
                  <a:tcPr>
                    <a:solidFill>
                      <a:schemeClr val="bg1">
                        <a:lumMod val="85000"/>
                      </a:schemeClr>
                    </a:solidFill>
                  </a:tcPr>
                </a:tc>
                <a:tc>
                  <a:txBody>
                    <a:bodyPr/>
                    <a:lstStyle/>
                    <a:p>
                      <a:pPr algn="ctr"/>
                      <a:r>
                        <a:rPr lang="en-US" dirty="0" smtClean="0"/>
                        <a:t>OP12</a:t>
                      </a:r>
                      <a:endParaRPr lang="en-US" dirty="0"/>
                    </a:p>
                  </a:txBody>
                  <a:tcPr>
                    <a:noFill/>
                  </a:tcPr>
                </a:tc>
                <a:tc>
                  <a:txBody>
                    <a:bodyPr/>
                    <a:lstStyle/>
                    <a:p>
                      <a:pPr algn="ctr"/>
                      <a:r>
                        <a:rPr lang="en-US" dirty="0" smtClean="0"/>
                        <a:t>OP13</a:t>
                      </a:r>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887216484"/>
              </p:ext>
            </p:extLst>
          </p:nvPr>
        </p:nvGraphicFramePr>
        <p:xfrm>
          <a:off x="1613810" y="2465393"/>
          <a:ext cx="5957808" cy="370840"/>
        </p:xfrm>
        <a:graphic>
          <a:graphicData uri="http://schemas.openxmlformats.org/drawingml/2006/table">
            <a:tbl>
              <a:tblPr firstRow="1" bandRow="1">
                <a:tableStyleId>{5940675A-B579-460E-94D1-54222C63F5DA}</a:tableStyleId>
              </a:tblPr>
              <a:tblGrid>
                <a:gridCol w="744726"/>
                <a:gridCol w="744726"/>
                <a:gridCol w="744726"/>
                <a:gridCol w="744726"/>
                <a:gridCol w="744726"/>
                <a:gridCol w="744726"/>
                <a:gridCol w="744726"/>
                <a:gridCol w="744726"/>
              </a:tblGrid>
              <a:tr h="370840">
                <a:tc>
                  <a:txBody>
                    <a:bodyPr/>
                    <a:lstStyle/>
                    <a:p>
                      <a:pPr algn="ctr"/>
                      <a:r>
                        <a:rPr lang="en-US" dirty="0" smtClean="0"/>
                        <a:t>OP03</a:t>
                      </a:r>
                      <a:endParaRPr lang="en-US" dirty="0"/>
                    </a:p>
                  </a:txBody>
                  <a:tcPr/>
                </a:tc>
                <a:tc>
                  <a:txBody>
                    <a:bodyPr/>
                    <a:lstStyle/>
                    <a:p>
                      <a:pPr algn="ctr"/>
                      <a:r>
                        <a:rPr lang="en-US" dirty="0" smtClean="0"/>
                        <a:t>OP02</a:t>
                      </a:r>
                      <a:endParaRPr lang="en-US" dirty="0"/>
                    </a:p>
                  </a:txBody>
                  <a:tcPr/>
                </a:tc>
                <a:tc>
                  <a:txBody>
                    <a:bodyPr/>
                    <a:lstStyle/>
                    <a:p>
                      <a:pPr algn="ctr"/>
                      <a:r>
                        <a:rPr lang="en-US" dirty="0" smtClean="0"/>
                        <a:t>OP11’</a:t>
                      </a:r>
                      <a:endParaRPr lang="en-US" dirty="0"/>
                    </a:p>
                  </a:txBody>
                  <a:tcPr/>
                </a:tc>
                <a:tc>
                  <a:txBody>
                    <a:bodyPr/>
                    <a:lstStyle/>
                    <a:p>
                      <a:pPr algn="ctr"/>
                      <a:r>
                        <a:rPr lang="en-US" dirty="0" smtClean="0"/>
                        <a:t>OP01</a:t>
                      </a:r>
                      <a:endParaRPr lang="en-US" dirty="0"/>
                    </a:p>
                  </a:txBody>
                  <a:tcPr/>
                </a:tc>
                <a:tc>
                  <a:txBody>
                    <a:bodyPr/>
                    <a:lstStyle/>
                    <a:p>
                      <a:pPr algn="ctr"/>
                      <a:r>
                        <a:rPr lang="en-US" dirty="0" smtClean="0"/>
                        <a:t>OP11</a:t>
                      </a:r>
                      <a:endParaRPr lang="en-US" dirty="0"/>
                    </a:p>
                  </a:txBody>
                  <a:tcPr/>
                </a:tc>
                <a:tc>
                  <a:txBody>
                    <a:bodyPr/>
                    <a:lstStyle/>
                    <a:p>
                      <a:pPr algn="ctr"/>
                      <a:r>
                        <a:rPr lang="en-US" dirty="0" smtClean="0"/>
                        <a:t>OP01’</a:t>
                      </a:r>
                      <a:endParaRPr lang="en-US" dirty="0"/>
                    </a:p>
                  </a:txBody>
                  <a:tcPr/>
                </a:tc>
                <a:tc>
                  <a:txBody>
                    <a:bodyPr/>
                    <a:lstStyle/>
                    <a:p>
                      <a:pPr algn="ctr"/>
                      <a:r>
                        <a:rPr lang="en-US" dirty="0" smtClean="0"/>
                        <a:t>OP12</a:t>
                      </a:r>
                      <a:endParaRPr lang="en-US" dirty="0"/>
                    </a:p>
                  </a:txBody>
                  <a:tcPr/>
                </a:tc>
                <a:tc>
                  <a:txBody>
                    <a:bodyPr/>
                    <a:lstStyle/>
                    <a:p>
                      <a:pPr algn="ctr"/>
                      <a:r>
                        <a:rPr lang="en-US" dirty="0" smtClean="0"/>
                        <a:t>OP13</a:t>
                      </a:r>
                      <a:endParaRPr lang="en-US"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149811605"/>
              </p:ext>
            </p:extLst>
          </p:nvPr>
        </p:nvGraphicFramePr>
        <p:xfrm>
          <a:off x="2225509" y="1051584"/>
          <a:ext cx="3967375" cy="370840"/>
        </p:xfrm>
        <a:graphic>
          <a:graphicData uri="http://schemas.openxmlformats.org/drawingml/2006/table">
            <a:tbl>
              <a:tblPr firstRow="1" bandRow="1">
                <a:tableStyleId>{5940675A-B579-460E-94D1-54222C63F5DA}</a:tableStyleId>
              </a:tblPr>
              <a:tblGrid>
                <a:gridCol w="793475"/>
                <a:gridCol w="793475"/>
                <a:gridCol w="793475"/>
                <a:gridCol w="793475"/>
                <a:gridCol w="793475"/>
              </a:tblGrid>
              <a:tr h="370840">
                <a:tc>
                  <a:txBody>
                    <a:bodyPr/>
                    <a:lstStyle/>
                    <a:p>
                      <a:pPr algn="ctr"/>
                      <a:r>
                        <a:rPr lang="en-US" dirty="0" smtClean="0"/>
                        <a:t>OP03</a:t>
                      </a:r>
                      <a:endParaRPr lang="en-US" dirty="0"/>
                    </a:p>
                  </a:txBody>
                  <a:tcPr/>
                </a:tc>
                <a:tc>
                  <a:txBody>
                    <a:bodyPr/>
                    <a:lstStyle/>
                    <a:p>
                      <a:pPr algn="ctr"/>
                      <a:r>
                        <a:rPr lang="en-US" dirty="0" smtClean="0"/>
                        <a:t>OP02</a:t>
                      </a:r>
                      <a:endParaRPr lang="en-US" dirty="0"/>
                    </a:p>
                  </a:txBody>
                  <a:tcPr>
                    <a:solidFill>
                      <a:srgbClr val="FFFFFF"/>
                    </a:solidFill>
                  </a:tcPr>
                </a:tc>
                <a:tc>
                  <a:txBody>
                    <a:bodyPr/>
                    <a:lstStyle/>
                    <a:p>
                      <a:pPr algn="ctr"/>
                      <a:r>
                        <a:rPr lang="en-US" dirty="0" smtClean="0"/>
                        <a:t>OP11’</a:t>
                      </a:r>
                      <a:endParaRPr lang="en-US" dirty="0"/>
                    </a:p>
                  </a:txBody>
                  <a:tcPr>
                    <a:solidFill>
                      <a:srgbClr val="D9D9D9"/>
                    </a:solidFill>
                  </a:tcPr>
                </a:tc>
                <a:tc>
                  <a:txBody>
                    <a:bodyPr/>
                    <a:lstStyle/>
                    <a:p>
                      <a:pPr algn="ctr"/>
                      <a:r>
                        <a:rPr lang="en-US" dirty="0" smtClean="0"/>
                        <a:t>OP01</a:t>
                      </a:r>
                      <a:endParaRPr lang="en-US" dirty="0"/>
                    </a:p>
                  </a:txBody>
                  <a:tcPr>
                    <a:solidFill>
                      <a:srgbClr val="D9D9D9"/>
                    </a:solidFill>
                  </a:tcPr>
                </a:tc>
                <a:tc>
                  <a:txBody>
                    <a:bodyPr/>
                    <a:lstStyle/>
                    <a:p>
                      <a:pPr algn="ctr"/>
                      <a:r>
                        <a:rPr lang="en-US" dirty="0" smtClean="0"/>
                        <a:t>TDC</a:t>
                      </a:r>
                      <a:endParaRPr lang="en-US" dirty="0"/>
                    </a:p>
                  </a:txBody>
                  <a:tcPr/>
                </a:tc>
              </a:tr>
            </a:tbl>
          </a:graphicData>
        </a:graphic>
      </p:graphicFrame>
      <p:sp>
        <p:nvSpPr>
          <p:cNvPr id="4" name="TextBox 3"/>
          <p:cNvSpPr txBox="1"/>
          <p:nvPr/>
        </p:nvSpPr>
        <p:spPr>
          <a:xfrm>
            <a:off x="4099721" y="715264"/>
            <a:ext cx="953594" cy="369332"/>
          </a:xfrm>
          <a:prstGeom prst="rect">
            <a:avLst/>
          </a:prstGeom>
          <a:noFill/>
        </p:spPr>
        <p:txBody>
          <a:bodyPr wrap="none" rtlCol="0">
            <a:spAutoFit/>
          </a:bodyPr>
          <a:lstStyle/>
          <a:p>
            <a:r>
              <a:rPr lang="en-US" dirty="0" smtClean="0"/>
              <a:t>Up-path</a:t>
            </a:r>
            <a:endParaRPr lang="en-US" dirty="0"/>
          </a:p>
        </p:txBody>
      </p:sp>
      <p:sp>
        <p:nvSpPr>
          <p:cNvPr id="24" name="TextBox 23"/>
          <p:cNvSpPr txBox="1"/>
          <p:nvPr/>
        </p:nvSpPr>
        <p:spPr>
          <a:xfrm>
            <a:off x="3974078" y="2009843"/>
            <a:ext cx="1234825" cy="369332"/>
          </a:xfrm>
          <a:prstGeom prst="rect">
            <a:avLst/>
          </a:prstGeom>
          <a:noFill/>
        </p:spPr>
        <p:txBody>
          <a:bodyPr wrap="none" rtlCol="0">
            <a:spAutoFit/>
          </a:bodyPr>
          <a:lstStyle/>
          <a:p>
            <a:r>
              <a:rPr lang="en-US" dirty="0" smtClean="0"/>
              <a:t>Down-path</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41850696"/>
              </p:ext>
            </p:extLst>
          </p:nvPr>
        </p:nvGraphicFramePr>
        <p:xfrm>
          <a:off x="431152" y="3293216"/>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0</a:t>
                      </a:r>
                    </a:p>
                  </a:txBody>
                  <a:tcPr>
                    <a:no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376431123"/>
              </p:ext>
            </p:extLst>
          </p:nvPr>
        </p:nvGraphicFramePr>
        <p:xfrm>
          <a:off x="1613811" y="4068159"/>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0</a:t>
                      </a:r>
                    </a:p>
                  </a:txBody>
                  <a:tcPr>
                    <a:noFill/>
                  </a:tcPr>
                </a:tc>
              </a:tr>
            </a:tbl>
          </a:graphicData>
        </a:graphic>
      </p:graphicFrame>
      <p:sp>
        <p:nvSpPr>
          <p:cNvPr id="6" name="TextBox 5"/>
          <p:cNvSpPr txBox="1"/>
          <p:nvPr/>
        </p:nvSpPr>
        <p:spPr>
          <a:xfrm>
            <a:off x="2563645" y="1566297"/>
            <a:ext cx="300082" cy="369332"/>
          </a:xfrm>
          <a:prstGeom prst="rect">
            <a:avLst/>
          </a:prstGeom>
          <a:noFill/>
        </p:spPr>
        <p:txBody>
          <a:bodyPr wrap="none" rtlCol="0">
            <a:spAutoFit/>
          </a:bodyPr>
          <a:lstStyle/>
          <a:p>
            <a:r>
              <a:rPr lang="en-US" b="1" dirty="0" smtClean="0"/>
              <a:t>+</a:t>
            </a:r>
            <a:endParaRPr lang="en-US" b="1" dirty="0"/>
          </a:p>
        </p:txBody>
      </p:sp>
      <p:graphicFrame>
        <p:nvGraphicFramePr>
          <p:cNvPr id="27" name="Table 26"/>
          <p:cNvGraphicFramePr>
            <a:graphicFrameLocks noGrp="1"/>
          </p:cNvGraphicFramePr>
          <p:nvPr>
            <p:extLst>
              <p:ext uri="{D42A27DB-BD31-4B8C-83A1-F6EECF244321}">
                <p14:modId xmlns:p14="http://schemas.microsoft.com/office/powerpoint/2010/main" val="272873804"/>
              </p:ext>
            </p:extLst>
          </p:nvPr>
        </p:nvGraphicFramePr>
        <p:xfrm>
          <a:off x="7260838" y="5566045"/>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6</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6</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0</a:t>
                      </a:r>
                    </a:p>
                  </a:txBody>
                  <a:tcPr>
                    <a:no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062785750"/>
              </p:ext>
            </p:extLst>
          </p:nvPr>
        </p:nvGraphicFramePr>
        <p:xfrm>
          <a:off x="6089153" y="4795039"/>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5</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5</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0</a:t>
                      </a:r>
                    </a:p>
                  </a:txBody>
                  <a:tcPr>
                    <a:noFill/>
                  </a:tcPr>
                </a:tc>
              </a:tr>
            </a:tbl>
          </a:graphicData>
        </a:graphic>
      </p:graphicFrame>
      <p:sp>
        <p:nvSpPr>
          <p:cNvPr id="11" name="Rectangle 10"/>
          <p:cNvSpPr/>
          <p:nvPr/>
        </p:nvSpPr>
        <p:spPr>
          <a:xfrm>
            <a:off x="1784563" y="2842407"/>
            <a:ext cx="423514" cy="307777"/>
          </a:xfrm>
          <a:prstGeom prst="rect">
            <a:avLst/>
          </a:prstGeom>
        </p:spPr>
        <p:txBody>
          <a:bodyPr wrap="none">
            <a:spAutoFit/>
          </a:bodyPr>
          <a:lstStyle/>
          <a:p>
            <a:r>
              <a:rPr lang="en-US" sz="1400" dirty="0"/>
              <a:t>❶</a:t>
            </a:r>
          </a:p>
        </p:txBody>
      </p:sp>
      <p:sp>
        <p:nvSpPr>
          <p:cNvPr id="29" name="Rectangle 28"/>
          <p:cNvSpPr/>
          <p:nvPr/>
        </p:nvSpPr>
        <p:spPr>
          <a:xfrm>
            <a:off x="2537284" y="2840906"/>
            <a:ext cx="423514" cy="307777"/>
          </a:xfrm>
          <a:prstGeom prst="rect">
            <a:avLst/>
          </a:prstGeom>
        </p:spPr>
        <p:txBody>
          <a:bodyPr wrap="none">
            <a:spAutoFit/>
          </a:bodyPr>
          <a:lstStyle/>
          <a:p>
            <a:r>
              <a:rPr lang="en-US" sz="1400" dirty="0" smtClean="0"/>
              <a:t>❷</a:t>
            </a:r>
            <a:endParaRPr lang="en-US" sz="1400" dirty="0"/>
          </a:p>
        </p:txBody>
      </p:sp>
      <p:sp>
        <p:nvSpPr>
          <p:cNvPr id="30" name="Rectangle 29"/>
          <p:cNvSpPr/>
          <p:nvPr/>
        </p:nvSpPr>
        <p:spPr>
          <a:xfrm>
            <a:off x="3296379" y="2836233"/>
            <a:ext cx="423514" cy="307777"/>
          </a:xfrm>
          <a:prstGeom prst="rect">
            <a:avLst/>
          </a:prstGeom>
        </p:spPr>
        <p:txBody>
          <a:bodyPr wrap="none">
            <a:spAutoFit/>
          </a:bodyPr>
          <a:lstStyle/>
          <a:p>
            <a:r>
              <a:rPr lang="en-US" sz="1400" dirty="0" smtClean="0"/>
              <a:t>❸</a:t>
            </a:r>
            <a:endParaRPr lang="en-US" sz="1400" dirty="0"/>
          </a:p>
        </p:txBody>
      </p:sp>
      <p:sp>
        <p:nvSpPr>
          <p:cNvPr id="33" name="Rectangle 32"/>
          <p:cNvSpPr/>
          <p:nvPr/>
        </p:nvSpPr>
        <p:spPr>
          <a:xfrm>
            <a:off x="6137" y="3483644"/>
            <a:ext cx="423514" cy="307777"/>
          </a:xfrm>
          <a:prstGeom prst="rect">
            <a:avLst/>
          </a:prstGeom>
        </p:spPr>
        <p:txBody>
          <a:bodyPr wrap="none">
            <a:spAutoFit/>
          </a:bodyPr>
          <a:lstStyle/>
          <a:p>
            <a:r>
              <a:rPr lang="en-US" sz="1400" dirty="0"/>
              <a:t>❶</a:t>
            </a:r>
          </a:p>
        </p:txBody>
      </p:sp>
      <p:sp>
        <p:nvSpPr>
          <p:cNvPr id="34" name="Rectangle 33"/>
          <p:cNvSpPr/>
          <p:nvPr/>
        </p:nvSpPr>
        <p:spPr>
          <a:xfrm>
            <a:off x="1177274" y="4284972"/>
            <a:ext cx="423514" cy="307777"/>
          </a:xfrm>
          <a:prstGeom prst="rect">
            <a:avLst/>
          </a:prstGeom>
        </p:spPr>
        <p:txBody>
          <a:bodyPr wrap="none">
            <a:spAutoFit/>
          </a:bodyPr>
          <a:lstStyle/>
          <a:p>
            <a:r>
              <a:rPr lang="en-US" sz="1400" dirty="0" smtClean="0"/>
              <a:t>❷</a:t>
            </a:r>
            <a:endParaRPr lang="en-US" sz="1400" dirty="0"/>
          </a:p>
        </p:txBody>
      </p:sp>
      <p:sp>
        <p:nvSpPr>
          <p:cNvPr id="2" name="Rectangle 1"/>
          <p:cNvSpPr/>
          <p:nvPr/>
        </p:nvSpPr>
        <p:spPr>
          <a:xfrm>
            <a:off x="6248884" y="2834251"/>
            <a:ext cx="423514" cy="307777"/>
          </a:xfrm>
          <a:prstGeom prst="rect">
            <a:avLst/>
          </a:prstGeom>
        </p:spPr>
        <p:txBody>
          <a:bodyPr wrap="none">
            <a:spAutoFit/>
          </a:bodyPr>
          <a:lstStyle/>
          <a:p>
            <a:r>
              <a:rPr lang="en-US" sz="1400" dirty="0"/>
              <a:t>❺</a:t>
            </a:r>
          </a:p>
        </p:txBody>
      </p:sp>
      <p:sp>
        <p:nvSpPr>
          <p:cNvPr id="7" name="Rectangle 6"/>
          <p:cNvSpPr/>
          <p:nvPr/>
        </p:nvSpPr>
        <p:spPr>
          <a:xfrm>
            <a:off x="7005603" y="2823217"/>
            <a:ext cx="423514" cy="307777"/>
          </a:xfrm>
          <a:prstGeom prst="rect">
            <a:avLst/>
          </a:prstGeom>
        </p:spPr>
        <p:txBody>
          <a:bodyPr wrap="none">
            <a:spAutoFit/>
          </a:bodyPr>
          <a:lstStyle/>
          <a:p>
            <a:r>
              <a:rPr lang="en-US" sz="1400" dirty="0"/>
              <a:t>❻</a:t>
            </a:r>
          </a:p>
        </p:txBody>
      </p:sp>
      <p:sp>
        <p:nvSpPr>
          <p:cNvPr id="8" name="Rectangle 7"/>
          <p:cNvSpPr/>
          <p:nvPr/>
        </p:nvSpPr>
        <p:spPr>
          <a:xfrm>
            <a:off x="5495018" y="2836232"/>
            <a:ext cx="423514" cy="307777"/>
          </a:xfrm>
          <a:prstGeom prst="rect">
            <a:avLst/>
          </a:prstGeom>
        </p:spPr>
        <p:txBody>
          <a:bodyPr wrap="none">
            <a:spAutoFit/>
          </a:bodyPr>
          <a:lstStyle/>
          <a:p>
            <a:r>
              <a:rPr lang="en-US" sz="1400" dirty="0"/>
              <a:t>❹</a:t>
            </a:r>
          </a:p>
        </p:txBody>
      </p:sp>
      <p:sp>
        <p:nvSpPr>
          <p:cNvPr id="31" name="Rectangle 30"/>
          <p:cNvSpPr/>
          <p:nvPr/>
        </p:nvSpPr>
        <p:spPr>
          <a:xfrm>
            <a:off x="5653425" y="5031729"/>
            <a:ext cx="423514" cy="307777"/>
          </a:xfrm>
          <a:prstGeom prst="rect">
            <a:avLst/>
          </a:prstGeom>
        </p:spPr>
        <p:txBody>
          <a:bodyPr wrap="none">
            <a:spAutoFit/>
          </a:bodyPr>
          <a:lstStyle/>
          <a:p>
            <a:r>
              <a:rPr lang="en-US" sz="1400" dirty="0"/>
              <a:t>❺</a:t>
            </a:r>
          </a:p>
        </p:txBody>
      </p:sp>
      <p:sp>
        <p:nvSpPr>
          <p:cNvPr id="37" name="Rectangle 36"/>
          <p:cNvSpPr/>
          <p:nvPr/>
        </p:nvSpPr>
        <p:spPr>
          <a:xfrm>
            <a:off x="6833469" y="5808306"/>
            <a:ext cx="423514" cy="307777"/>
          </a:xfrm>
          <a:prstGeom prst="rect">
            <a:avLst/>
          </a:prstGeom>
        </p:spPr>
        <p:txBody>
          <a:bodyPr wrap="none">
            <a:spAutoFit/>
          </a:bodyPr>
          <a:lstStyle/>
          <a:p>
            <a:r>
              <a:rPr lang="en-US" sz="1400" dirty="0"/>
              <a:t>❻</a:t>
            </a:r>
          </a:p>
        </p:txBody>
      </p:sp>
      <p:sp>
        <p:nvSpPr>
          <p:cNvPr id="39" name="Rectangle 38"/>
          <p:cNvSpPr/>
          <p:nvPr/>
        </p:nvSpPr>
        <p:spPr>
          <a:xfrm>
            <a:off x="2401162" y="5092774"/>
            <a:ext cx="423514" cy="307777"/>
          </a:xfrm>
          <a:prstGeom prst="rect">
            <a:avLst/>
          </a:prstGeom>
        </p:spPr>
        <p:txBody>
          <a:bodyPr wrap="none">
            <a:spAutoFit/>
          </a:bodyPr>
          <a:lstStyle/>
          <a:p>
            <a:r>
              <a:rPr lang="en-US" sz="1400" dirty="0" smtClean="0"/>
              <a:t>❸</a:t>
            </a:r>
            <a:endParaRPr lang="en-US" sz="1400" dirty="0"/>
          </a:p>
        </p:txBody>
      </p:sp>
      <p:graphicFrame>
        <p:nvGraphicFramePr>
          <p:cNvPr id="42" name="Table 41"/>
          <p:cNvGraphicFramePr>
            <a:graphicFrameLocks noGrp="1"/>
          </p:cNvGraphicFramePr>
          <p:nvPr>
            <p:extLst>
              <p:ext uri="{D42A27DB-BD31-4B8C-83A1-F6EECF244321}">
                <p14:modId xmlns:p14="http://schemas.microsoft.com/office/powerpoint/2010/main" val="1106798777"/>
              </p:ext>
            </p:extLst>
          </p:nvPr>
        </p:nvGraphicFramePr>
        <p:xfrm>
          <a:off x="2811907" y="4856779"/>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0</a:t>
                      </a:r>
                    </a:p>
                  </a:txBody>
                  <a:tcPr>
                    <a:noFill/>
                  </a:tcPr>
                </a:tc>
              </a:tr>
            </a:tbl>
          </a:graphicData>
        </a:graphic>
      </p:graphicFrame>
      <p:sp>
        <p:nvSpPr>
          <p:cNvPr id="3" name="Rectangle 2"/>
          <p:cNvSpPr/>
          <p:nvPr/>
        </p:nvSpPr>
        <p:spPr>
          <a:xfrm>
            <a:off x="34251" y="749014"/>
            <a:ext cx="3724096" cy="307777"/>
          </a:xfrm>
          <a:prstGeom prst="rect">
            <a:avLst/>
          </a:prstGeom>
        </p:spPr>
        <p:txBody>
          <a:bodyPr wrap="none">
            <a:spAutoFit/>
          </a:bodyPr>
          <a:lstStyle/>
          <a:p>
            <a:pPr algn="ctr"/>
            <a:r>
              <a:rPr lang="en-US" sz="1400" dirty="0" smtClean="0"/>
              <a:t>* OP11’ is the shortcut to OP11 marked by OP01</a:t>
            </a:r>
            <a:endParaRPr lang="en-US" sz="1400" dirty="0"/>
          </a:p>
        </p:txBody>
      </p:sp>
      <p:sp>
        <p:nvSpPr>
          <p:cNvPr id="35" name="Rectangle 34"/>
          <p:cNvSpPr/>
          <p:nvPr/>
        </p:nvSpPr>
        <p:spPr>
          <a:xfrm>
            <a:off x="5419904" y="2065650"/>
            <a:ext cx="3724096" cy="307777"/>
          </a:xfrm>
          <a:prstGeom prst="rect">
            <a:avLst/>
          </a:prstGeom>
        </p:spPr>
        <p:txBody>
          <a:bodyPr wrap="none">
            <a:spAutoFit/>
          </a:bodyPr>
          <a:lstStyle/>
          <a:p>
            <a:pPr algn="ctr"/>
            <a:r>
              <a:rPr lang="en-US" sz="1400" dirty="0" smtClean="0"/>
              <a:t>* OP01’ is the shortcut to OP01 marked by OP11</a:t>
            </a:r>
            <a:endParaRPr lang="en-US" sz="1400" dirty="0"/>
          </a:p>
        </p:txBody>
      </p:sp>
      <p:sp>
        <p:nvSpPr>
          <p:cNvPr id="38" name="Rectangle 37"/>
          <p:cNvSpPr/>
          <p:nvPr/>
        </p:nvSpPr>
        <p:spPr>
          <a:xfrm>
            <a:off x="4466649" y="4248862"/>
            <a:ext cx="423514" cy="307777"/>
          </a:xfrm>
          <a:prstGeom prst="rect">
            <a:avLst/>
          </a:prstGeom>
        </p:spPr>
        <p:txBody>
          <a:bodyPr wrap="none">
            <a:spAutoFit/>
          </a:bodyPr>
          <a:lstStyle/>
          <a:p>
            <a:r>
              <a:rPr lang="en-US" sz="1400" dirty="0"/>
              <a:t>❹</a:t>
            </a:r>
          </a:p>
        </p:txBody>
      </p:sp>
      <p:graphicFrame>
        <p:nvGraphicFramePr>
          <p:cNvPr id="41" name="Table 40"/>
          <p:cNvGraphicFramePr>
            <a:graphicFrameLocks noGrp="1"/>
          </p:cNvGraphicFramePr>
          <p:nvPr>
            <p:extLst>
              <p:ext uri="{D42A27DB-BD31-4B8C-83A1-F6EECF244321}">
                <p14:modId xmlns:p14="http://schemas.microsoft.com/office/powerpoint/2010/main" val="1564691898"/>
              </p:ext>
            </p:extLst>
          </p:nvPr>
        </p:nvGraphicFramePr>
        <p:xfrm>
          <a:off x="4887412" y="4005294"/>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4</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4</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0</a:t>
                      </a:r>
                    </a:p>
                  </a:txBody>
                  <a:tcPr>
                    <a:noFill/>
                  </a:tcPr>
                </a:tc>
              </a:tr>
            </a:tbl>
          </a:graphicData>
        </a:graphic>
      </p:graphicFrame>
      <p:cxnSp>
        <p:nvCxnSpPr>
          <p:cNvPr id="32" name="Straight Arrow Connector 31"/>
          <p:cNvCxnSpPr/>
          <p:nvPr/>
        </p:nvCxnSpPr>
        <p:spPr>
          <a:xfrm>
            <a:off x="6287390" y="1062884"/>
            <a:ext cx="711931"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146324" y="881824"/>
            <a:ext cx="1743875" cy="369332"/>
          </a:xfrm>
          <a:prstGeom prst="rect">
            <a:avLst/>
          </a:prstGeom>
          <a:noFill/>
        </p:spPr>
        <p:txBody>
          <a:bodyPr wrap="none" rtlCol="0">
            <a:spAutoFit/>
          </a:bodyPr>
          <a:lstStyle/>
          <a:p>
            <a:r>
              <a:rPr lang="en-US" dirty="0" smtClean="0"/>
              <a:t>PCB propagation</a:t>
            </a:r>
            <a:endParaRPr lang="en-US" dirty="0"/>
          </a:p>
        </p:txBody>
      </p:sp>
      <p:cxnSp>
        <p:nvCxnSpPr>
          <p:cNvPr id="40" name="Straight Arrow Connector 39"/>
          <p:cNvCxnSpPr/>
          <p:nvPr/>
        </p:nvCxnSpPr>
        <p:spPr>
          <a:xfrm>
            <a:off x="3762345" y="2040608"/>
            <a:ext cx="324035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a:off x="2142169" y="1483349"/>
            <a:ext cx="324035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427639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73259" y="251298"/>
            <a:ext cx="7986531" cy="461665"/>
          </a:xfrm>
          <a:prstGeom prst="rect">
            <a:avLst/>
          </a:prstGeom>
          <a:noFill/>
        </p:spPr>
        <p:txBody>
          <a:bodyPr wrap="none" rtlCol="0">
            <a:spAutoFit/>
          </a:bodyPr>
          <a:lstStyle/>
          <a:p>
            <a:pPr algn="ctr"/>
            <a:r>
              <a:rPr lang="en-US" sz="2400" b="1" dirty="0" smtClean="0"/>
              <a:t>SCION Packet Construction /Forwarding (Inter-TD SHORTCUT)</a:t>
            </a:r>
            <a:endParaRPr lang="en-US" sz="2400" b="1" dirty="0"/>
          </a:p>
        </p:txBody>
      </p:sp>
      <p:graphicFrame>
        <p:nvGraphicFramePr>
          <p:cNvPr id="20" name="Table 19"/>
          <p:cNvGraphicFramePr>
            <a:graphicFrameLocks noGrp="1"/>
          </p:cNvGraphicFramePr>
          <p:nvPr>
            <p:extLst>
              <p:ext uri="{D42A27DB-BD31-4B8C-83A1-F6EECF244321}">
                <p14:modId xmlns:p14="http://schemas.microsoft.com/office/powerpoint/2010/main" val="3690928264"/>
              </p:ext>
            </p:extLst>
          </p:nvPr>
        </p:nvGraphicFramePr>
        <p:xfrm>
          <a:off x="3752981" y="1575012"/>
          <a:ext cx="3240352" cy="370840"/>
        </p:xfrm>
        <a:graphic>
          <a:graphicData uri="http://schemas.openxmlformats.org/drawingml/2006/table">
            <a:tbl>
              <a:tblPr firstRow="1" bandRow="1">
                <a:tableStyleId>{5940675A-B579-460E-94D1-54222C63F5DA}</a:tableStyleId>
              </a:tblPr>
              <a:tblGrid>
                <a:gridCol w="810088"/>
                <a:gridCol w="810088"/>
                <a:gridCol w="810088"/>
                <a:gridCol w="810088"/>
              </a:tblGrid>
              <a:tr h="370840">
                <a:tc>
                  <a:txBody>
                    <a:bodyPr/>
                    <a:lstStyle/>
                    <a:p>
                      <a:pPr algn="ctr"/>
                      <a:r>
                        <a:rPr lang="en-US" dirty="0" smtClean="0"/>
                        <a:t>TDC’</a:t>
                      </a:r>
                      <a:endParaRPr lang="en-US" dirty="0"/>
                    </a:p>
                  </a:txBody>
                  <a:tcPr/>
                </a:tc>
                <a:tc>
                  <a:txBody>
                    <a:bodyPr/>
                    <a:lstStyle/>
                    <a:p>
                      <a:pPr algn="ctr"/>
                      <a:r>
                        <a:rPr lang="en-US" dirty="0" smtClean="0"/>
                        <a:t>OP01’</a:t>
                      </a:r>
                      <a:endParaRPr lang="en-US" dirty="0"/>
                    </a:p>
                  </a:txBody>
                  <a:tcPr/>
                </a:tc>
                <a:tc>
                  <a:txBody>
                    <a:bodyPr/>
                    <a:lstStyle/>
                    <a:p>
                      <a:pPr algn="ctr"/>
                      <a:r>
                        <a:rPr lang="en-US" dirty="0" smtClean="0"/>
                        <a:t>OP12</a:t>
                      </a:r>
                      <a:endParaRPr lang="en-US" dirty="0"/>
                    </a:p>
                  </a:txBody>
                  <a:tcPr/>
                </a:tc>
                <a:tc>
                  <a:txBody>
                    <a:bodyPr/>
                    <a:lstStyle/>
                    <a:p>
                      <a:pPr algn="ctr"/>
                      <a:r>
                        <a:rPr lang="en-US" dirty="0" smtClean="0"/>
                        <a:t>OP13</a:t>
                      </a:r>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549332768"/>
              </p:ext>
            </p:extLst>
          </p:nvPr>
        </p:nvGraphicFramePr>
        <p:xfrm>
          <a:off x="2140668" y="2465393"/>
          <a:ext cx="4860528" cy="370840"/>
        </p:xfrm>
        <a:graphic>
          <a:graphicData uri="http://schemas.openxmlformats.org/drawingml/2006/table">
            <a:tbl>
              <a:tblPr firstRow="1" bandRow="1">
                <a:tableStyleId>{5940675A-B579-460E-94D1-54222C63F5DA}</a:tableStyleId>
              </a:tblPr>
              <a:tblGrid>
                <a:gridCol w="810088"/>
                <a:gridCol w="810088"/>
                <a:gridCol w="810088"/>
                <a:gridCol w="810088"/>
                <a:gridCol w="810088"/>
                <a:gridCol w="810088"/>
              </a:tblGrid>
              <a:tr h="370840">
                <a:tc>
                  <a:txBody>
                    <a:bodyPr/>
                    <a:lstStyle/>
                    <a:p>
                      <a:pPr algn="ctr"/>
                      <a:r>
                        <a:rPr lang="en-US" dirty="0" smtClean="0"/>
                        <a:t>OP03</a:t>
                      </a:r>
                      <a:endParaRPr lang="en-US" dirty="0"/>
                    </a:p>
                  </a:txBody>
                  <a:tcPr/>
                </a:tc>
                <a:tc>
                  <a:txBody>
                    <a:bodyPr/>
                    <a:lstStyle/>
                    <a:p>
                      <a:pPr algn="ctr"/>
                      <a:r>
                        <a:rPr lang="en-US" dirty="0" smtClean="0"/>
                        <a:t>OP02</a:t>
                      </a:r>
                      <a:endParaRPr lang="en-US" dirty="0"/>
                    </a:p>
                  </a:txBody>
                  <a:tcPr/>
                </a:tc>
                <a:tc>
                  <a:txBody>
                    <a:bodyPr/>
                    <a:lstStyle/>
                    <a:p>
                      <a:pPr algn="ctr"/>
                      <a:r>
                        <a:rPr lang="en-US" dirty="0" smtClean="0"/>
                        <a:t>OP01</a:t>
                      </a:r>
                      <a:endParaRPr lang="en-US" dirty="0"/>
                    </a:p>
                  </a:txBody>
                  <a:tcPr/>
                </a:tc>
                <a:tc>
                  <a:txBody>
                    <a:bodyPr/>
                    <a:lstStyle/>
                    <a:p>
                      <a:pPr algn="ctr"/>
                      <a:r>
                        <a:rPr lang="en-US" dirty="0" smtClean="0"/>
                        <a:t>OP01’</a:t>
                      </a:r>
                      <a:endParaRPr lang="en-US" dirty="0"/>
                    </a:p>
                  </a:txBody>
                  <a:tcPr/>
                </a:tc>
                <a:tc>
                  <a:txBody>
                    <a:bodyPr/>
                    <a:lstStyle/>
                    <a:p>
                      <a:pPr algn="ctr"/>
                      <a:r>
                        <a:rPr lang="en-US" dirty="0" smtClean="0"/>
                        <a:t>OP12</a:t>
                      </a:r>
                      <a:endParaRPr lang="en-US" dirty="0"/>
                    </a:p>
                  </a:txBody>
                  <a:tcPr/>
                </a:tc>
                <a:tc>
                  <a:txBody>
                    <a:bodyPr/>
                    <a:lstStyle/>
                    <a:p>
                      <a:pPr algn="ctr"/>
                      <a:r>
                        <a:rPr lang="en-US" dirty="0" smtClean="0"/>
                        <a:t>OP13</a:t>
                      </a:r>
                      <a:endParaRPr lang="en-US"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022088560"/>
              </p:ext>
            </p:extLst>
          </p:nvPr>
        </p:nvGraphicFramePr>
        <p:xfrm>
          <a:off x="2142169" y="1051584"/>
          <a:ext cx="3240352" cy="370840"/>
        </p:xfrm>
        <a:graphic>
          <a:graphicData uri="http://schemas.openxmlformats.org/drawingml/2006/table">
            <a:tbl>
              <a:tblPr firstRow="1" bandRow="1">
                <a:tableStyleId>{5940675A-B579-460E-94D1-54222C63F5DA}</a:tableStyleId>
              </a:tblPr>
              <a:tblGrid>
                <a:gridCol w="810088"/>
                <a:gridCol w="810088"/>
                <a:gridCol w="810088"/>
                <a:gridCol w="810088"/>
              </a:tblGrid>
              <a:tr h="370840">
                <a:tc>
                  <a:txBody>
                    <a:bodyPr/>
                    <a:lstStyle/>
                    <a:p>
                      <a:pPr algn="ctr"/>
                      <a:r>
                        <a:rPr lang="en-US" dirty="0" smtClean="0"/>
                        <a:t>OP03</a:t>
                      </a:r>
                      <a:endParaRPr lang="en-US" dirty="0"/>
                    </a:p>
                  </a:txBody>
                  <a:tcPr/>
                </a:tc>
                <a:tc>
                  <a:txBody>
                    <a:bodyPr/>
                    <a:lstStyle/>
                    <a:p>
                      <a:pPr algn="ctr"/>
                      <a:r>
                        <a:rPr lang="en-US" dirty="0" smtClean="0"/>
                        <a:t>OP02</a:t>
                      </a:r>
                      <a:endParaRPr lang="en-US" dirty="0"/>
                    </a:p>
                  </a:txBody>
                  <a:tcPr/>
                </a:tc>
                <a:tc>
                  <a:txBody>
                    <a:bodyPr/>
                    <a:lstStyle/>
                    <a:p>
                      <a:pPr algn="ctr"/>
                      <a:r>
                        <a:rPr lang="en-US" dirty="0" smtClean="0"/>
                        <a:t>OP01</a:t>
                      </a:r>
                      <a:endParaRPr lang="en-US" dirty="0"/>
                    </a:p>
                  </a:txBody>
                  <a:tcPr/>
                </a:tc>
                <a:tc>
                  <a:txBody>
                    <a:bodyPr/>
                    <a:lstStyle/>
                    <a:p>
                      <a:pPr algn="ctr"/>
                      <a:r>
                        <a:rPr lang="en-US" dirty="0" smtClean="0"/>
                        <a:t>TDC</a:t>
                      </a:r>
                      <a:endParaRPr lang="en-US" dirty="0"/>
                    </a:p>
                  </a:txBody>
                  <a:tcPr/>
                </a:tc>
              </a:tr>
            </a:tbl>
          </a:graphicData>
        </a:graphic>
      </p:graphicFrame>
      <p:sp>
        <p:nvSpPr>
          <p:cNvPr id="4" name="TextBox 3"/>
          <p:cNvSpPr txBox="1"/>
          <p:nvPr/>
        </p:nvSpPr>
        <p:spPr>
          <a:xfrm>
            <a:off x="3277261" y="715264"/>
            <a:ext cx="953594" cy="369332"/>
          </a:xfrm>
          <a:prstGeom prst="rect">
            <a:avLst/>
          </a:prstGeom>
          <a:noFill/>
        </p:spPr>
        <p:txBody>
          <a:bodyPr wrap="none" rtlCol="0">
            <a:spAutoFit/>
          </a:bodyPr>
          <a:lstStyle/>
          <a:p>
            <a:r>
              <a:rPr lang="en-US" dirty="0" smtClean="0"/>
              <a:t>Up-path</a:t>
            </a:r>
            <a:endParaRPr lang="en-US" dirty="0"/>
          </a:p>
        </p:txBody>
      </p:sp>
      <p:sp>
        <p:nvSpPr>
          <p:cNvPr id="24" name="TextBox 23"/>
          <p:cNvSpPr txBox="1"/>
          <p:nvPr/>
        </p:nvSpPr>
        <p:spPr>
          <a:xfrm>
            <a:off x="4760253" y="1991737"/>
            <a:ext cx="1234825" cy="369332"/>
          </a:xfrm>
          <a:prstGeom prst="rect">
            <a:avLst/>
          </a:prstGeom>
          <a:noFill/>
        </p:spPr>
        <p:txBody>
          <a:bodyPr wrap="none" rtlCol="0">
            <a:spAutoFit/>
          </a:bodyPr>
          <a:lstStyle/>
          <a:p>
            <a:r>
              <a:rPr lang="en-US" dirty="0" smtClean="0"/>
              <a:t>Down-path</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44513331"/>
              </p:ext>
            </p:extLst>
          </p:nvPr>
        </p:nvGraphicFramePr>
        <p:xfrm>
          <a:off x="431152" y="3293216"/>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no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591288158"/>
              </p:ext>
            </p:extLst>
          </p:nvPr>
        </p:nvGraphicFramePr>
        <p:xfrm>
          <a:off x="1238866" y="4043969"/>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noFill/>
                  </a:tcPr>
                </a:tc>
              </a:tr>
            </a:tbl>
          </a:graphicData>
        </a:graphic>
      </p:graphicFrame>
      <p:sp>
        <p:nvSpPr>
          <p:cNvPr id="6" name="TextBox 5"/>
          <p:cNvSpPr txBox="1"/>
          <p:nvPr/>
        </p:nvSpPr>
        <p:spPr>
          <a:xfrm>
            <a:off x="3349820" y="1566297"/>
            <a:ext cx="300082" cy="369332"/>
          </a:xfrm>
          <a:prstGeom prst="rect">
            <a:avLst/>
          </a:prstGeom>
          <a:noFill/>
        </p:spPr>
        <p:txBody>
          <a:bodyPr wrap="none" rtlCol="0">
            <a:spAutoFit/>
          </a:bodyPr>
          <a:lstStyle/>
          <a:p>
            <a:r>
              <a:rPr lang="en-US" b="1" dirty="0" smtClean="0"/>
              <a:t>+</a:t>
            </a:r>
            <a:endParaRPr lang="en-US" b="1" dirty="0"/>
          </a:p>
        </p:txBody>
      </p:sp>
      <p:graphicFrame>
        <p:nvGraphicFramePr>
          <p:cNvPr id="27" name="Table 26"/>
          <p:cNvGraphicFramePr>
            <a:graphicFrameLocks noGrp="1"/>
          </p:cNvGraphicFramePr>
          <p:nvPr>
            <p:extLst>
              <p:ext uri="{D42A27DB-BD31-4B8C-83A1-F6EECF244321}">
                <p14:modId xmlns:p14="http://schemas.microsoft.com/office/powerpoint/2010/main" val="2515402480"/>
              </p:ext>
            </p:extLst>
          </p:nvPr>
        </p:nvGraphicFramePr>
        <p:xfrm>
          <a:off x="7260838" y="6074035"/>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6</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6</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no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777242224"/>
              </p:ext>
            </p:extLst>
          </p:nvPr>
        </p:nvGraphicFramePr>
        <p:xfrm>
          <a:off x="6427813" y="5303029"/>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5</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5</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noFill/>
                  </a:tcPr>
                </a:tc>
              </a:tr>
            </a:tbl>
          </a:graphicData>
        </a:graphic>
      </p:graphicFrame>
      <p:sp>
        <p:nvSpPr>
          <p:cNvPr id="11" name="Rectangle 10"/>
          <p:cNvSpPr/>
          <p:nvPr/>
        </p:nvSpPr>
        <p:spPr>
          <a:xfrm>
            <a:off x="2280458" y="2842407"/>
            <a:ext cx="423514" cy="307777"/>
          </a:xfrm>
          <a:prstGeom prst="rect">
            <a:avLst/>
          </a:prstGeom>
        </p:spPr>
        <p:txBody>
          <a:bodyPr wrap="none">
            <a:spAutoFit/>
          </a:bodyPr>
          <a:lstStyle/>
          <a:p>
            <a:r>
              <a:rPr lang="en-US" sz="1400" dirty="0"/>
              <a:t>❶</a:t>
            </a:r>
          </a:p>
        </p:txBody>
      </p:sp>
      <p:sp>
        <p:nvSpPr>
          <p:cNvPr id="29" name="Rectangle 28"/>
          <p:cNvSpPr/>
          <p:nvPr/>
        </p:nvSpPr>
        <p:spPr>
          <a:xfrm>
            <a:off x="3129939" y="2840906"/>
            <a:ext cx="423514" cy="307777"/>
          </a:xfrm>
          <a:prstGeom prst="rect">
            <a:avLst/>
          </a:prstGeom>
        </p:spPr>
        <p:txBody>
          <a:bodyPr wrap="none">
            <a:spAutoFit/>
          </a:bodyPr>
          <a:lstStyle/>
          <a:p>
            <a:r>
              <a:rPr lang="en-US" sz="1400" dirty="0" smtClean="0"/>
              <a:t>❷</a:t>
            </a:r>
            <a:endParaRPr lang="en-US" sz="1400" dirty="0"/>
          </a:p>
        </p:txBody>
      </p:sp>
      <p:sp>
        <p:nvSpPr>
          <p:cNvPr id="30" name="Rectangle 29"/>
          <p:cNvSpPr/>
          <p:nvPr/>
        </p:nvSpPr>
        <p:spPr>
          <a:xfrm>
            <a:off x="3937414" y="2836233"/>
            <a:ext cx="423514" cy="307777"/>
          </a:xfrm>
          <a:prstGeom prst="rect">
            <a:avLst/>
          </a:prstGeom>
        </p:spPr>
        <p:txBody>
          <a:bodyPr wrap="none">
            <a:spAutoFit/>
          </a:bodyPr>
          <a:lstStyle/>
          <a:p>
            <a:r>
              <a:rPr lang="en-US" sz="1400" dirty="0" smtClean="0"/>
              <a:t>❸</a:t>
            </a:r>
            <a:endParaRPr lang="en-US" sz="1400" dirty="0"/>
          </a:p>
        </p:txBody>
      </p:sp>
      <p:sp>
        <p:nvSpPr>
          <p:cNvPr id="33" name="Rectangle 32"/>
          <p:cNvSpPr/>
          <p:nvPr/>
        </p:nvSpPr>
        <p:spPr>
          <a:xfrm>
            <a:off x="6137" y="3483644"/>
            <a:ext cx="423514" cy="307777"/>
          </a:xfrm>
          <a:prstGeom prst="rect">
            <a:avLst/>
          </a:prstGeom>
        </p:spPr>
        <p:txBody>
          <a:bodyPr wrap="none">
            <a:spAutoFit/>
          </a:bodyPr>
          <a:lstStyle/>
          <a:p>
            <a:r>
              <a:rPr lang="en-US" sz="1400" dirty="0"/>
              <a:t>❶</a:t>
            </a:r>
          </a:p>
        </p:txBody>
      </p:sp>
      <p:sp>
        <p:nvSpPr>
          <p:cNvPr id="34" name="Rectangle 33"/>
          <p:cNvSpPr/>
          <p:nvPr/>
        </p:nvSpPr>
        <p:spPr>
          <a:xfrm>
            <a:off x="802329" y="4260782"/>
            <a:ext cx="423514" cy="307777"/>
          </a:xfrm>
          <a:prstGeom prst="rect">
            <a:avLst/>
          </a:prstGeom>
        </p:spPr>
        <p:txBody>
          <a:bodyPr wrap="none">
            <a:spAutoFit/>
          </a:bodyPr>
          <a:lstStyle/>
          <a:p>
            <a:r>
              <a:rPr lang="en-US" sz="1400" dirty="0" smtClean="0"/>
              <a:t>❷</a:t>
            </a:r>
            <a:endParaRPr lang="en-US" sz="1400" dirty="0"/>
          </a:p>
        </p:txBody>
      </p:sp>
      <p:sp>
        <p:nvSpPr>
          <p:cNvPr id="2" name="Rectangle 1"/>
          <p:cNvSpPr/>
          <p:nvPr/>
        </p:nvSpPr>
        <p:spPr>
          <a:xfrm>
            <a:off x="5571564" y="2834251"/>
            <a:ext cx="423514" cy="307777"/>
          </a:xfrm>
          <a:prstGeom prst="rect">
            <a:avLst/>
          </a:prstGeom>
        </p:spPr>
        <p:txBody>
          <a:bodyPr wrap="none">
            <a:spAutoFit/>
          </a:bodyPr>
          <a:lstStyle/>
          <a:p>
            <a:r>
              <a:rPr lang="en-US" sz="1400" dirty="0"/>
              <a:t>❺</a:t>
            </a:r>
          </a:p>
        </p:txBody>
      </p:sp>
      <p:sp>
        <p:nvSpPr>
          <p:cNvPr id="7" name="Rectangle 6"/>
          <p:cNvSpPr/>
          <p:nvPr/>
        </p:nvSpPr>
        <p:spPr>
          <a:xfrm>
            <a:off x="6412948" y="2823217"/>
            <a:ext cx="423514" cy="307777"/>
          </a:xfrm>
          <a:prstGeom prst="rect">
            <a:avLst/>
          </a:prstGeom>
        </p:spPr>
        <p:txBody>
          <a:bodyPr wrap="none">
            <a:spAutoFit/>
          </a:bodyPr>
          <a:lstStyle/>
          <a:p>
            <a:r>
              <a:rPr lang="en-US" sz="1400" dirty="0"/>
              <a:t>❻</a:t>
            </a:r>
          </a:p>
        </p:txBody>
      </p:sp>
      <p:sp>
        <p:nvSpPr>
          <p:cNvPr id="8" name="Rectangle 7"/>
          <p:cNvSpPr/>
          <p:nvPr/>
        </p:nvSpPr>
        <p:spPr>
          <a:xfrm>
            <a:off x="4745128" y="2836232"/>
            <a:ext cx="423514" cy="307777"/>
          </a:xfrm>
          <a:prstGeom prst="rect">
            <a:avLst/>
          </a:prstGeom>
        </p:spPr>
        <p:txBody>
          <a:bodyPr wrap="none">
            <a:spAutoFit/>
          </a:bodyPr>
          <a:lstStyle/>
          <a:p>
            <a:r>
              <a:rPr lang="en-US" sz="1400" dirty="0"/>
              <a:t>❹</a:t>
            </a:r>
          </a:p>
        </p:txBody>
      </p:sp>
      <p:sp>
        <p:nvSpPr>
          <p:cNvPr id="31" name="Rectangle 30"/>
          <p:cNvSpPr/>
          <p:nvPr/>
        </p:nvSpPr>
        <p:spPr>
          <a:xfrm>
            <a:off x="5992085" y="5539719"/>
            <a:ext cx="423514" cy="307777"/>
          </a:xfrm>
          <a:prstGeom prst="rect">
            <a:avLst/>
          </a:prstGeom>
        </p:spPr>
        <p:txBody>
          <a:bodyPr wrap="none">
            <a:spAutoFit/>
          </a:bodyPr>
          <a:lstStyle/>
          <a:p>
            <a:r>
              <a:rPr lang="en-US" sz="1400" dirty="0"/>
              <a:t>❺</a:t>
            </a:r>
          </a:p>
        </p:txBody>
      </p:sp>
      <p:sp>
        <p:nvSpPr>
          <p:cNvPr id="37" name="Rectangle 36"/>
          <p:cNvSpPr/>
          <p:nvPr/>
        </p:nvSpPr>
        <p:spPr>
          <a:xfrm>
            <a:off x="6833469" y="6316296"/>
            <a:ext cx="423514" cy="307777"/>
          </a:xfrm>
          <a:prstGeom prst="rect">
            <a:avLst/>
          </a:prstGeom>
        </p:spPr>
        <p:txBody>
          <a:bodyPr wrap="none">
            <a:spAutoFit/>
          </a:bodyPr>
          <a:lstStyle/>
          <a:p>
            <a:r>
              <a:rPr lang="en-US" sz="1400" dirty="0"/>
              <a:t>❻</a:t>
            </a:r>
          </a:p>
        </p:txBody>
      </p:sp>
      <p:sp>
        <p:nvSpPr>
          <p:cNvPr id="39" name="Rectangle 38"/>
          <p:cNvSpPr/>
          <p:nvPr/>
        </p:nvSpPr>
        <p:spPr>
          <a:xfrm>
            <a:off x="3284097" y="4681544"/>
            <a:ext cx="423514" cy="307777"/>
          </a:xfrm>
          <a:prstGeom prst="rect">
            <a:avLst/>
          </a:prstGeom>
        </p:spPr>
        <p:txBody>
          <a:bodyPr wrap="none">
            <a:spAutoFit/>
          </a:bodyPr>
          <a:lstStyle/>
          <a:p>
            <a:r>
              <a:rPr lang="en-US" sz="1400" dirty="0" smtClean="0"/>
              <a:t>❸</a:t>
            </a:r>
            <a:endParaRPr lang="en-US" sz="1400" dirty="0"/>
          </a:p>
        </p:txBody>
      </p:sp>
      <p:sp>
        <p:nvSpPr>
          <p:cNvPr id="40" name="Rectangle 39"/>
          <p:cNvSpPr/>
          <p:nvPr/>
        </p:nvSpPr>
        <p:spPr>
          <a:xfrm>
            <a:off x="3274079" y="5003587"/>
            <a:ext cx="423514" cy="307777"/>
          </a:xfrm>
          <a:prstGeom prst="rect">
            <a:avLst/>
          </a:prstGeom>
        </p:spPr>
        <p:txBody>
          <a:bodyPr wrap="none">
            <a:spAutoFit/>
          </a:bodyPr>
          <a:lstStyle/>
          <a:p>
            <a:r>
              <a:rPr lang="en-US" sz="1400" dirty="0"/>
              <a:t>❹</a:t>
            </a:r>
          </a:p>
        </p:txBody>
      </p:sp>
      <p:graphicFrame>
        <p:nvGraphicFramePr>
          <p:cNvPr id="42" name="Table 41"/>
          <p:cNvGraphicFramePr>
            <a:graphicFrameLocks noGrp="1"/>
          </p:cNvGraphicFramePr>
          <p:nvPr>
            <p:extLst>
              <p:ext uri="{D42A27DB-BD31-4B8C-83A1-F6EECF244321}">
                <p14:modId xmlns:p14="http://schemas.microsoft.com/office/powerpoint/2010/main" val="521439980"/>
              </p:ext>
            </p:extLst>
          </p:nvPr>
        </p:nvGraphicFramePr>
        <p:xfrm>
          <a:off x="3694842" y="4602784"/>
          <a:ext cx="1795245" cy="697567"/>
        </p:xfrm>
        <a:graphic>
          <a:graphicData uri="http://schemas.openxmlformats.org/drawingml/2006/table">
            <a:tbl>
              <a:tblPr firstRow="1" bandRow="1">
                <a:tableStyleId>{5940675A-B579-460E-94D1-54222C63F5DA}</a:tableStyleId>
              </a:tblPr>
              <a:tblGrid>
                <a:gridCol w="598415"/>
                <a:gridCol w="598415"/>
                <a:gridCol w="598415"/>
              </a:tblGrid>
              <a:tr h="39276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Hops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OFs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XOVR</a:t>
                      </a:r>
                    </a:p>
                  </a:txBody>
                  <a:tcPr>
                    <a:noFill/>
                  </a:tcPr>
                </a:tc>
              </a:tr>
              <a:tr h="23418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3</a:t>
                      </a:r>
                    </a:p>
                  </a:txBody>
                  <a:tcPr>
                    <a:noFill/>
                  </a:tcPr>
                </a:tc>
              </a:tr>
            </a:tbl>
          </a:graphicData>
        </a:graphic>
      </p:graphicFrame>
      <p:sp>
        <p:nvSpPr>
          <p:cNvPr id="9" name="TextBox 8"/>
          <p:cNvSpPr txBox="1"/>
          <p:nvPr/>
        </p:nvSpPr>
        <p:spPr>
          <a:xfrm>
            <a:off x="3697593" y="3525566"/>
            <a:ext cx="3640868" cy="1077218"/>
          </a:xfrm>
          <a:prstGeom prst="rect">
            <a:avLst/>
          </a:prstGeom>
          <a:noFill/>
          <a:ln>
            <a:solidFill>
              <a:schemeClr val="tx1"/>
            </a:solidFill>
          </a:ln>
        </p:spPr>
        <p:txBody>
          <a:bodyPr wrap="none" rtlCol="0">
            <a:spAutoFit/>
          </a:bodyPr>
          <a:lstStyle/>
          <a:p>
            <a:r>
              <a:rPr lang="en-US" sz="1600" dirty="0" smtClean="0"/>
              <a:t>If Hops == XOVR,</a:t>
            </a:r>
          </a:p>
          <a:p>
            <a:r>
              <a:rPr lang="en-US" sz="1600" dirty="0" smtClean="0"/>
              <a:t>    Egress Router of OP01 </a:t>
            </a:r>
          </a:p>
          <a:p>
            <a:pPr lvl="1"/>
            <a:r>
              <a:rPr lang="en-US" sz="1600" dirty="0" smtClean="0"/>
              <a:t>validates </a:t>
            </a:r>
            <a:r>
              <a:rPr lang="en-US" sz="1600" dirty="0"/>
              <a:t>b</a:t>
            </a:r>
            <a:r>
              <a:rPr lang="en-US" sz="1600" dirty="0" smtClean="0"/>
              <a:t>oth OP01 and OP01’</a:t>
            </a:r>
          </a:p>
          <a:p>
            <a:pPr lvl="1"/>
            <a:r>
              <a:rPr lang="en-US" sz="1600" dirty="0"/>
              <a:t>f</a:t>
            </a:r>
            <a:r>
              <a:rPr lang="en-US" sz="1600" dirty="0" smtClean="0"/>
              <a:t>orward packet to Egress IF in OP01’</a:t>
            </a:r>
          </a:p>
        </p:txBody>
      </p:sp>
      <p:cxnSp>
        <p:nvCxnSpPr>
          <p:cNvPr id="32" name="Straight Arrow Connector 31"/>
          <p:cNvCxnSpPr/>
          <p:nvPr/>
        </p:nvCxnSpPr>
        <p:spPr>
          <a:xfrm>
            <a:off x="6287390" y="1062884"/>
            <a:ext cx="711931"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146324" y="881824"/>
            <a:ext cx="1743875" cy="369332"/>
          </a:xfrm>
          <a:prstGeom prst="rect">
            <a:avLst/>
          </a:prstGeom>
          <a:noFill/>
        </p:spPr>
        <p:txBody>
          <a:bodyPr wrap="none" rtlCol="0">
            <a:spAutoFit/>
          </a:bodyPr>
          <a:lstStyle/>
          <a:p>
            <a:r>
              <a:rPr lang="en-US" dirty="0" smtClean="0"/>
              <a:t>PCB propagation</a:t>
            </a:r>
            <a:endParaRPr lang="en-US" dirty="0"/>
          </a:p>
        </p:txBody>
      </p:sp>
      <p:cxnSp>
        <p:nvCxnSpPr>
          <p:cNvPr id="36" name="Straight Arrow Connector 35"/>
          <p:cNvCxnSpPr/>
          <p:nvPr/>
        </p:nvCxnSpPr>
        <p:spPr>
          <a:xfrm>
            <a:off x="3762345" y="2040608"/>
            <a:ext cx="324035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2142169" y="1483349"/>
            <a:ext cx="3240352" cy="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406467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Naming: AD</a:t>
            </a:r>
            <a:r>
              <a:rPr lang="en-US" baseline="-25000" dirty="0" smtClean="0"/>
              <a:t>i</a:t>
            </a:r>
            <a:r>
              <a:rPr lang="en-US" dirty="0" smtClean="0"/>
              <a:t>R</a:t>
            </a:r>
            <a:r>
              <a:rPr lang="en-US" baseline="-25000" dirty="0" smtClean="0"/>
              <a:t>j</a:t>
            </a:r>
            <a:r>
              <a:rPr lang="en-US" dirty="0" smtClean="0"/>
              <a:t>.log</a:t>
            </a:r>
            <a:r>
              <a:rPr lang="en-US" dirty="0"/>
              <a:t>, </a:t>
            </a:r>
            <a:r>
              <a:rPr lang="en-US" dirty="0" smtClean="0"/>
              <a:t>AD</a:t>
            </a:r>
            <a:r>
              <a:rPr lang="en-US" baseline="-25000" dirty="0" smtClean="0"/>
              <a:t>i</a:t>
            </a:r>
            <a:r>
              <a:rPr lang="en-US" dirty="0" smtClean="0"/>
              <a:t>CS.log, AD</a:t>
            </a:r>
            <a:r>
              <a:rPr lang="en-US" baseline="-25000" dirty="0" smtClean="0"/>
              <a:t>i</a:t>
            </a:r>
            <a:r>
              <a:rPr lang="en-US" dirty="0" smtClean="0"/>
              <a:t>BS.log, AD</a:t>
            </a:r>
            <a:r>
              <a:rPr lang="en-US" baseline="-25000" dirty="0" smtClean="0"/>
              <a:t>i</a:t>
            </a:r>
            <a:r>
              <a:rPr lang="en-US" dirty="0" smtClean="0"/>
              <a:t>PS.log</a:t>
            </a:r>
          </a:p>
          <a:p>
            <a:pPr lvl="1"/>
            <a:r>
              <a:rPr lang="en-US" dirty="0" smtClean="0"/>
              <a:t>Log filename is defined in the .</a:t>
            </a:r>
            <a:r>
              <a:rPr lang="en-US" dirty="0" err="1" smtClean="0"/>
              <a:t>conf</a:t>
            </a:r>
            <a:r>
              <a:rPr lang="en-US" dirty="0" smtClean="0"/>
              <a:t> file</a:t>
            </a:r>
          </a:p>
          <a:p>
            <a:r>
              <a:rPr lang="en-US" dirty="0" smtClean="0"/>
              <a:t>Format: </a:t>
            </a:r>
            <a:r>
              <a:rPr lang="en-US" dirty="0" err="1" smtClean="0"/>
              <a:t>LType</a:t>
            </a:r>
            <a:r>
              <a:rPr lang="en-US" dirty="0"/>
              <a:t>, </a:t>
            </a:r>
            <a:r>
              <a:rPr lang="en-US" dirty="0" smtClean="0"/>
              <a:t>Timestamp, </a:t>
            </a:r>
            <a:r>
              <a:rPr lang="en-US" dirty="0" err="1" smtClean="0"/>
              <a:t>MType</a:t>
            </a:r>
            <a:r>
              <a:rPr lang="en-US" dirty="0" smtClean="0"/>
              <a:t>, Status, Size, Content</a:t>
            </a:r>
          </a:p>
          <a:p>
            <a:pPr lvl="1"/>
            <a:r>
              <a:rPr lang="en-US" dirty="0" smtClean="0"/>
              <a:t>Timestamp: current time (</a:t>
            </a:r>
            <a:r>
              <a:rPr lang="el-GR" dirty="0" smtClean="0"/>
              <a:t>μ</a:t>
            </a:r>
            <a:r>
              <a:rPr lang="en-US" dirty="0" smtClean="0"/>
              <a:t>s)</a:t>
            </a:r>
          </a:p>
          <a:p>
            <a:pPr lvl="1"/>
            <a:r>
              <a:rPr lang="en-US" dirty="0" err="1" smtClean="0"/>
              <a:t>LType</a:t>
            </a:r>
            <a:r>
              <a:rPr lang="en-US" dirty="0" smtClean="0"/>
              <a:t> (log type): </a:t>
            </a:r>
            <a:r>
              <a:rPr lang="en-US" b="1" dirty="0" smtClean="0"/>
              <a:t>E</a:t>
            </a:r>
            <a:r>
              <a:rPr lang="en-US" dirty="0" smtClean="0"/>
              <a:t>rror (1~), </a:t>
            </a:r>
            <a:r>
              <a:rPr lang="en-US" b="1" dirty="0" smtClean="0"/>
              <a:t>W</a:t>
            </a:r>
            <a:r>
              <a:rPr lang="en-US" dirty="0" smtClean="0"/>
              <a:t>arning (101~), </a:t>
            </a:r>
            <a:r>
              <a:rPr lang="en-US" b="1" dirty="0" smtClean="0"/>
              <a:t>I</a:t>
            </a:r>
            <a:r>
              <a:rPr lang="en-US" dirty="0" smtClean="0"/>
              <a:t>nformation (201~), … Each of which has Low, Medium, High sub-types (default is M); i.e., EM (2), WM (102), IM (202)</a:t>
            </a:r>
          </a:p>
          <a:p>
            <a:pPr lvl="1"/>
            <a:r>
              <a:rPr lang="en-US" dirty="0" err="1" smtClean="0"/>
              <a:t>MType</a:t>
            </a:r>
            <a:r>
              <a:rPr lang="en-US" dirty="0" smtClean="0"/>
              <a:t> (message type): </a:t>
            </a:r>
            <a:r>
              <a:rPr lang="en-US" dirty="0"/>
              <a:t>BEACON, DATA, CERT_REQ, CERT_REP, PATH_REQ, </a:t>
            </a:r>
            <a:r>
              <a:rPr lang="en-US" dirty="0" smtClean="0"/>
              <a:t>PATH_REP, … (defined in the header)</a:t>
            </a:r>
          </a:p>
          <a:p>
            <a:pPr lvl="1"/>
            <a:r>
              <a:rPr lang="en-US" dirty="0" smtClean="0"/>
              <a:t>Status: Q (queued), S (serviced), D (dropped)</a:t>
            </a:r>
          </a:p>
          <a:p>
            <a:pPr lvl="1"/>
            <a:r>
              <a:rPr lang="en-US" dirty="0" smtClean="0"/>
              <a:t>Size: packet size (including SCION header)</a:t>
            </a:r>
          </a:p>
          <a:p>
            <a:pPr lvl="1"/>
            <a:r>
              <a:rPr lang="en-US" dirty="0" smtClean="0"/>
              <a:t>Content: type specific messages </a:t>
            </a:r>
          </a:p>
          <a:p>
            <a:pPr lvl="2"/>
            <a:r>
              <a:rPr lang="en-US" dirty="0" smtClean="0"/>
              <a:t>Error; e.g., “can’t connect to CS” </a:t>
            </a:r>
          </a:p>
          <a:p>
            <a:pPr lvl="2"/>
            <a:r>
              <a:rPr lang="en-US" dirty="0" smtClean="0"/>
              <a:t>Warning; e.g., “Opaque Field verification failure”</a:t>
            </a:r>
          </a:p>
          <a:p>
            <a:pPr lvl="2"/>
            <a:r>
              <a:rPr lang="en-US" dirty="0" smtClean="0"/>
              <a:t>Information: e.g., “PCB propagates to xxx”</a:t>
            </a:r>
          </a:p>
          <a:p>
            <a:r>
              <a:rPr lang="en-US" dirty="0" smtClean="0"/>
              <a:t>Logging level is defined in the .</a:t>
            </a:r>
            <a:r>
              <a:rPr lang="en-US" dirty="0" err="1" smtClean="0"/>
              <a:t>conf</a:t>
            </a:r>
            <a:r>
              <a:rPr lang="en-US" dirty="0" smtClean="0"/>
              <a:t> file and messages having </a:t>
            </a:r>
            <a:r>
              <a:rPr lang="en-US" dirty="0" err="1" smtClean="0"/>
              <a:t>LType</a:t>
            </a:r>
            <a:r>
              <a:rPr lang="en-US" dirty="0" smtClean="0"/>
              <a:t> &lt;= </a:t>
            </a:r>
            <a:r>
              <a:rPr lang="en-US" dirty="0" err="1" smtClean="0"/>
              <a:t>LogLevel</a:t>
            </a:r>
            <a:r>
              <a:rPr lang="en-US" dirty="0" smtClean="0"/>
              <a:t> are logged at the .log file.</a:t>
            </a:r>
          </a:p>
          <a:p>
            <a:r>
              <a:rPr lang="en-US" dirty="0" err="1" smtClean="0"/>
              <a:t>printLog</a:t>
            </a:r>
            <a:r>
              <a:rPr lang="en-US" dirty="0" smtClean="0"/>
              <a:t>(</a:t>
            </a:r>
            <a:r>
              <a:rPr lang="en-US" dirty="0" err="1" smtClean="0"/>
              <a:t>LType</a:t>
            </a:r>
            <a:r>
              <a:rPr lang="en-US" dirty="0" smtClean="0"/>
              <a:t>, </a:t>
            </a:r>
            <a:r>
              <a:rPr lang="en-US" dirty="0" err="1" smtClean="0"/>
              <a:t>Mtype</a:t>
            </a:r>
            <a:r>
              <a:rPr lang="en-US" dirty="0" smtClean="0"/>
              <a:t>, </a:t>
            </a:r>
            <a:r>
              <a:rPr lang="en-US" dirty="0" err="1" smtClean="0"/>
              <a:t>fmt</a:t>
            </a:r>
            <a:r>
              <a:rPr lang="en-US" dirty="0" smtClean="0"/>
              <a:t>);</a:t>
            </a:r>
          </a:p>
          <a:p>
            <a:r>
              <a:rPr lang="en-US" dirty="0" err="1" smtClean="0"/>
              <a:t>Fmt</a:t>
            </a:r>
            <a:r>
              <a:rPr lang="en-US" dirty="0" smtClean="0"/>
              <a:t> optionally includes Opaque Fields (for debugging purpose) at the end. This also is defined in the .</a:t>
            </a:r>
            <a:r>
              <a:rPr lang="en-US" dirty="0" err="1" smtClean="0"/>
              <a:t>conf</a:t>
            </a:r>
            <a:r>
              <a:rPr lang="en-US" dirty="0" smtClean="0"/>
              <a:t> file.</a:t>
            </a:r>
          </a:p>
          <a:p>
            <a:endParaRPr lang="en-US" dirty="0"/>
          </a:p>
        </p:txBody>
      </p:sp>
    </p:spTree>
    <p:extLst>
      <p:ext uri="{BB962C8B-B14F-4D97-AF65-F5344CB8AC3E}">
        <p14:creationId xmlns:p14="http://schemas.microsoft.com/office/powerpoint/2010/main" val="23157984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be decided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big should be the signature size? (RSA key size: 1024? 2048?)</a:t>
            </a:r>
          </a:p>
          <a:p>
            <a:r>
              <a:rPr lang="en-US" dirty="0" smtClean="0"/>
              <a:t>Is MAC (in OF generation) chaining necessary?</a:t>
            </a:r>
          </a:p>
          <a:p>
            <a:pPr lvl="1"/>
            <a:r>
              <a:rPr lang="en-US" dirty="0" smtClean="0"/>
              <a:t>Gap between PCB construction and OF verification</a:t>
            </a:r>
          </a:p>
          <a:p>
            <a:r>
              <a:rPr lang="en-US" dirty="0" smtClean="0"/>
              <a:t>Are we going to allow Inter-TD shortcut?</a:t>
            </a:r>
          </a:p>
          <a:p>
            <a:r>
              <a:rPr lang="en-US" dirty="0" smtClean="0"/>
              <a:t>How the policy file (or a </a:t>
            </a:r>
            <a:r>
              <a:rPr lang="en-US" smtClean="0"/>
              <a:t>specific policy) would </a:t>
            </a:r>
            <a:r>
              <a:rPr lang="en-US" dirty="0" smtClean="0"/>
              <a:t>be used by, propagate to, and be interpreted by ADs.</a:t>
            </a:r>
          </a:p>
          <a:p>
            <a:r>
              <a:rPr lang="en-US" dirty="0" smtClean="0"/>
              <a:t>Policy update: would a threshold signature scheme be used? Is signature privacy needed?</a:t>
            </a:r>
            <a:endParaRPr lang="en-US" dirty="0"/>
          </a:p>
        </p:txBody>
      </p:sp>
    </p:spTree>
    <p:extLst>
      <p:ext uri="{BB962C8B-B14F-4D97-AF65-F5344CB8AC3E}">
        <p14:creationId xmlns:p14="http://schemas.microsoft.com/office/powerpoint/2010/main" val="40123581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303841" y="5343664"/>
            <a:ext cx="677334"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471727" y="5343664"/>
            <a:ext cx="677334"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12933" y="5343664"/>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306221" y="3517282"/>
            <a:ext cx="677334"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474107" y="3517282"/>
            <a:ext cx="677334"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15313" y="3517282"/>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306221" y="1623168"/>
            <a:ext cx="677334"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474107" y="1623168"/>
            <a:ext cx="677334"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15313" y="1623168"/>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Oval 1"/>
          <p:cNvSpPr/>
          <p:nvPr/>
        </p:nvSpPr>
        <p:spPr>
          <a:xfrm>
            <a:off x="221037" y="1199834"/>
            <a:ext cx="3193143" cy="1257905"/>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TDCore</a:t>
            </a: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3" name="Oval 2"/>
          <p:cNvSpPr/>
          <p:nvPr/>
        </p:nvSpPr>
        <p:spPr>
          <a:xfrm>
            <a:off x="221037" y="3055256"/>
            <a:ext cx="3193143" cy="12579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Transit AD</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4" name="Oval 3"/>
          <p:cNvSpPr/>
          <p:nvPr/>
        </p:nvSpPr>
        <p:spPr>
          <a:xfrm>
            <a:off x="216202" y="4888892"/>
            <a:ext cx="3193143" cy="12579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Endpoint AD</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cxnSp>
        <p:nvCxnSpPr>
          <p:cNvPr id="6" name="Straight Connector 5"/>
          <p:cNvCxnSpPr>
            <a:stCxn id="2" idx="4"/>
            <a:endCxn id="3" idx="0"/>
          </p:cNvCxnSpPr>
          <p:nvPr/>
        </p:nvCxnSpPr>
        <p:spPr>
          <a:xfrm>
            <a:off x="1817609" y="2457739"/>
            <a:ext cx="0" cy="597517"/>
          </a:xfrm>
          <a:prstGeom prst="line">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 idx="4"/>
            <a:endCxn id="4" idx="0"/>
          </p:cNvCxnSpPr>
          <p:nvPr/>
        </p:nvCxnSpPr>
        <p:spPr>
          <a:xfrm flipH="1">
            <a:off x="1812774" y="4313161"/>
            <a:ext cx="4835" cy="575731"/>
          </a:xfrm>
          <a:prstGeom prst="line">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654514" y="1133187"/>
            <a:ext cx="1832428"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Path Server</a:t>
            </a:r>
            <a:endParaRPr lang="en-US" dirty="0">
              <a:solidFill>
                <a:srgbClr val="000000"/>
              </a:solidFill>
            </a:endParaRPr>
          </a:p>
        </p:txBody>
      </p:sp>
      <p:sp>
        <p:nvSpPr>
          <p:cNvPr id="11" name="Rectangle 10"/>
          <p:cNvSpPr/>
          <p:nvPr/>
        </p:nvSpPr>
        <p:spPr>
          <a:xfrm>
            <a:off x="4661773" y="1600057"/>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Beacon Server</a:t>
            </a:r>
            <a:endParaRPr lang="en-US" dirty="0">
              <a:solidFill>
                <a:srgbClr val="000000"/>
              </a:solidFill>
            </a:endParaRPr>
          </a:p>
        </p:txBody>
      </p:sp>
      <p:sp>
        <p:nvSpPr>
          <p:cNvPr id="12" name="Rectangle 11"/>
          <p:cNvSpPr/>
          <p:nvPr/>
        </p:nvSpPr>
        <p:spPr>
          <a:xfrm>
            <a:off x="4656938" y="2683772"/>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Certificate Server</a:t>
            </a:r>
            <a:endParaRPr lang="en-US" dirty="0">
              <a:solidFill>
                <a:srgbClr val="000000"/>
              </a:solidFill>
            </a:endParaRPr>
          </a:p>
        </p:txBody>
      </p:sp>
      <p:sp>
        <p:nvSpPr>
          <p:cNvPr id="14" name="Rectangle 13"/>
          <p:cNvSpPr/>
          <p:nvPr/>
        </p:nvSpPr>
        <p:spPr>
          <a:xfrm>
            <a:off x="6847951" y="2685287"/>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Policy File</a:t>
            </a:r>
            <a:endParaRPr lang="en-US" dirty="0">
              <a:solidFill>
                <a:srgbClr val="000000"/>
              </a:solidFill>
            </a:endParaRPr>
          </a:p>
        </p:txBody>
      </p:sp>
      <p:sp>
        <p:nvSpPr>
          <p:cNvPr id="15" name="Rectangle 14"/>
          <p:cNvSpPr/>
          <p:nvPr/>
        </p:nvSpPr>
        <p:spPr>
          <a:xfrm>
            <a:off x="6855211" y="3164252"/>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Topology File</a:t>
            </a:r>
            <a:endParaRPr lang="en-US" dirty="0">
              <a:solidFill>
                <a:srgbClr val="000000"/>
              </a:solidFill>
            </a:endParaRPr>
          </a:p>
        </p:txBody>
      </p:sp>
      <p:sp>
        <p:nvSpPr>
          <p:cNvPr id="16" name="Rectangle 15"/>
          <p:cNvSpPr/>
          <p:nvPr/>
        </p:nvSpPr>
        <p:spPr>
          <a:xfrm>
            <a:off x="3741341" y="1133187"/>
            <a:ext cx="677334"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736506" y="1587962"/>
            <a:ext cx="677334"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731671" y="2659582"/>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a:stCxn id="12" idx="3"/>
            <a:endCxn id="14" idx="1"/>
          </p:cNvCxnSpPr>
          <p:nvPr/>
        </p:nvCxnSpPr>
        <p:spPr>
          <a:xfrm>
            <a:off x="6482107" y="2889391"/>
            <a:ext cx="365844" cy="151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12" idx="3"/>
            <a:endCxn id="15" idx="1"/>
          </p:cNvCxnSpPr>
          <p:nvPr/>
        </p:nvCxnSpPr>
        <p:spPr>
          <a:xfrm>
            <a:off x="6482107" y="2889391"/>
            <a:ext cx="373104" cy="480480"/>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6862103" y="3700322"/>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Certificates</a:t>
            </a:r>
            <a:endParaRPr lang="en-US" dirty="0">
              <a:solidFill>
                <a:srgbClr val="000000"/>
              </a:solidFill>
            </a:endParaRPr>
          </a:p>
        </p:txBody>
      </p:sp>
      <p:cxnSp>
        <p:nvCxnSpPr>
          <p:cNvPr id="31" name="Elbow Connector 30"/>
          <p:cNvCxnSpPr>
            <a:stCxn id="12" idx="3"/>
            <a:endCxn id="30" idx="1"/>
          </p:cNvCxnSpPr>
          <p:nvPr/>
        </p:nvCxnSpPr>
        <p:spPr>
          <a:xfrm>
            <a:off x="6482107" y="2889391"/>
            <a:ext cx="379996" cy="1016550"/>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5161482" y="4200037"/>
            <a:ext cx="3533754" cy="2585323"/>
          </a:xfrm>
          <a:prstGeom prst="rect">
            <a:avLst/>
          </a:prstGeom>
          <a:ln>
            <a:solidFill>
              <a:srgbClr val="000000"/>
            </a:solidFill>
          </a:ln>
        </p:spPr>
        <p:txBody>
          <a:bodyPr wrap="square">
            <a:spAutoFit/>
          </a:bodyPr>
          <a:lstStyle/>
          <a:p>
            <a:r>
              <a:rPr lang="en-US" b="1" dirty="0" smtClean="0"/>
              <a:t>Topology File</a:t>
            </a:r>
          </a:p>
          <a:p>
            <a:r>
              <a:rPr lang="en-US" dirty="0" smtClean="0"/>
              <a:t>Entity List</a:t>
            </a:r>
          </a:p>
          <a:p>
            <a:pPr lvl="1"/>
            <a:r>
              <a:rPr lang="en-US" dirty="0" smtClean="0"/>
              <a:t>1. Certificate </a:t>
            </a:r>
            <a:r>
              <a:rPr lang="en-US" dirty="0"/>
              <a:t>Server : CS </a:t>
            </a:r>
            <a:endParaRPr lang="en-US" dirty="0" smtClean="0"/>
          </a:p>
          <a:p>
            <a:pPr lvl="1"/>
            <a:r>
              <a:rPr lang="en-US" dirty="0" smtClean="0"/>
              <a:t>2. Beacon Server </a:t>
            </a:r>
            <a:r>
              <a:rPr lang="en-US" dirty="0"/>
              <a:t>: BC</a:t>
            </a:r>
          </a:p>
          <a:p>
            <a:pPr lvl="1"/>
            <a:r>
              <a:rPr lang="en-US" dirty="0"/>
              <a:t>3. Path Server : PS</a:t>
            </a:r>
          </a:p>
          <a:p>
            <a:pPr lvl="1"/>
            <a:r>
              <a:rPr lang="en-US" dirty="0"/>
              <a:t>4. Gateway : GW</a:t>
            </a:r>
          </a:p>
          <a:p>
            <a:pPr lvl="1"/>
            <a:r>
              <a:rPr lang="en-US" dirty="0"/>
              <a:t>5. Border Router : </a:t>
            </a:r>
            <a:r>
              <a:rPr lang="en-US" dirty="0" smtClean="0"/>
              <a:t>BR</a:t>
            </a:r>
          </a:p>
          <a:p>
            <a:r>
              <a:rPr lang="en-US" dirty="0" smtClean="0"/>
              <a:t>Neighbor List -&gt; Why necessary?</a:t>
            </a:r>
          </a:p>
          <a:p>
            <a:r>
              <a:rPr lang="en-US" dirty="0"/>
              <a:t>	</a:t>
            </a:r>
            <a:r>
              <a:rPr lang="en-US" dirty="0" smtClean="0"/>
              <a:t>		    BS, CS need this</a:t>
            </a:r>
          </a:p>
        </p:txBody>
      </p:sp>
      <p:sp>
        <p:nvSpPr>
          <p:cNvPr id="35" name="Rectangle 34"/>
          <p:cNvSpPr/>
          <p:nvPr/>
        </p:nvSpPr>
        <p:spPr>
          <a:xfrm>
            <a:off x="6841615" y="1135982"/>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Registered Paths</a:t>
            </a:r>
          </a:p>
        </p:txBody>
      </p:sp>
      <p:cxnSp>
        <p:nvCxnSpPr>
          <p:cNvPr id="37" name="Straight Arrow Connector 36"/>
          <p:cNvCxnSpPr>
            <a:stCxn id="10" idx="3"/>
            <a:endCxn id="35" idx="1"/>
          </p:cNvCxnSpPr>
          <p:nvPr/>
        </p:nvCxnSpPr>
        <p:spPr>
          <a:xfrm>
            <a:off x="6486942" y="1338806"/>
            <a:ext cx="354673" cy="279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695982" y="331855"/>
            <a:ext cx="1384063" cy="461665"/>
          </a:xfrm>
          <a:prstGeom prst="rect">
            <a:avLst/>
          </a:prstGeom>
          <a:noFill/>
        </p:spPr>
        <p:txBody>
          <a:bodyPr wrap="none" rtlCol="0">
            <a:spAutoFit/>
          </a:bodyPr>
          <a:lstStyle/>
          <a:p>
            <a:r>
              <a:rPr lang="en-US" sz="2400" b="1" dirty="0" smtClean="0"/>
              <a:t>Database</a:t>
            </a:r>
            <a:endParaRPr lang="en-US" sz="2400" b="1" dirty="0"/>
          </a:p>
        </p:txBody>
      </p:sp>
      <p:sp>
        <p:nvSpPr>
          <p:cNvPr id="43" name="Rectangle 42"/>
          <p:cNvSpPr/>
          <p:nvPr/>
        </p:nvSpPr>
        <p:spPr>
          <a:xfrm>
            <a:off x="6828387" y="1599031"/>
            <a:ext cx="1825169" cy="953063"/>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Key Table</a:t>
            </a:r>
          </a:p>
          <a:p>
            <a:pPr algn="ctr"/>
            <a:r>
              <a:rPr lang="en-US" dirty="0" smtClean="0">
                <a:solidFill>
                  <a:srgbClr val="000000"/>
                </a:solidFill>
              </a:rPr>
              <a:t>(O</a:t>
            </a:r>
            <a:r>
              <a:rPr lang="en-US" baseline="-25000" dirty="0" smtClean="0">
                <a:solidFill>
                  <a:srgbClr val="000000"/>
                </a:solidFill>
              </a:rPr>
              <a:t>p</a:t>
            </a:r>
            <a:r>
              <a:rPr lang="en-US" dirty="0" smtClean="0">
                <a:solidFill>
                  <a:srgbClr val="000000"/>
                </a:solidFill>
              </a:rPr>
              <a:t> gen keys/</a:t>
            </a:r>
          </a:p>
          <a:p>
            <a:pPr algn="ctr"/>
            <a:r>
              <a:rPr lang="en-US" dirty="0" smtClean="0">
                <a:solidFill>
                  <a:srgbClr val="000000"/>
                </a:solidFill>
              </a:rPr>
              <a:t>Public Keys)</a:t>
            </a:r>
            <a:endParaRPr lang="en-US" dirty="0">
              <a:solidFill>
                <a:srgbClr val="000000"/>
              </a:solidFill>
            </a:endParaRPr>
          </a:p>
        </p:txBody>
      </p:sp>
      <p:cxnSp>
        <p:nvCxnSpPr>
          <p:cNvPr id="44" name="Straight Arrow Connector 43"/>
          <p:cNvCxnSpPr>
            <a:stCxn id="11" idx="3"/>
            <a:endCxn id="43" idx="1"/>
          </p:cNvCxnSpPr>
          <p:nvPr/>
        </p:nvCxnSpPr>
        <p:spPr>
          <a:xfrm>
            <a:off x="6486942" y="1805676"/>
            <a:ext cx="341445" cy="269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5502301" y="4813899"/>
            <a:ext cx="3023810" cy="8321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7037827" y="4444567"/>
            <a:ext cx="1488283" cy="369332"/>
          </a:xfrm>
          <a:prstGeom prst="rect">
            <a:avLst/>
          </a:prstGeom>
          <a:solidFill>
            <a:schemeClr val="accent1">
              <a:lumMod val="60000"/>
              <a:lumOff val="40000"/>
            </a:schemeClr>
          </a:solidFill>
        </p:spPr>
        <p:txBody>
          <a:bodyPr wrap="square" rtlCol="0">
            <a:spAutoFit/>
          </a:bodyPr>
          <a:lstStyle/>
          <a:p>
            <a:r>
              <a:rPr lang="en-US" dirty="0" smtClean="0"/>
              <a:t>Update to all</a:t>
            </a:r>
            <a:endParaRPr lang="en-US" dirty="0"/>
          </a:p>
        </p:txBody>
      </p:sp>
      <p:sp>
        <p:nvSpPr>
          <p:cNvPr id="50" name="TextBox 49"/>
          <p:cNvSpPr txBox="1"/>
          <p:nvPr/>
        </p:nvSpPr>
        <p:spPr>
          <a:xfrm>
            <a:off x="7916937" y="774099"/>
            <a:ext cx="748923" cy="369332"/>
          </a:xfrm>
          <a:prstGeom prst="rect">
            <a:avLst/>
          </a:prstGeom>
          <a:noFill/>
        </p:spPr>
        <p:txBody>
          <a:bodyPr wrap="none" rtlCol="0">
            <a:spAutoFit/>
          </a:bodyPr>
          <a:lstStyle/>
          <a:p>
            <a:r>
              <a:rPr lang="en-US" dirty="0" smtClean="0">
                <a:solidFill>
                  <a:srgbClr val="FF0000"/>
                </a:solidFill>
              </a:rPr>
              <a:t>+ DNS</a:t>
            </a:r>
            <a:endParaRPr lang="en-US" dirty="0">
              <a:solidFill>
                <a:srgbClr val="FF0000"/>
              </a:solidFill>
            </a:endParaRPr>
          </a:p>
        </p:txBody>
      </p:sp>
      <p:sp>
        <p:nvSpPr>
          <p:cNvPr id="38" name="Rectangle 37"/>
          <p:cNvSpPr/>
          <p:nvPr/>
        </p:nvSpPr>
        <p:spPr>
          <a:xfrm>
            <a:off x="921056" y="1783486"/>
            <a:ext cx="338667" cy="205619"/>
          </a:xfrm>
          <a:prstGeom prst="rect">
            <a:avLst/>
          </a:prstGeom>
          <a:solidFill>
            <a:srgbClr val="FFC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923402" y="3710855"/>
            <a:ext cx="338667" cy="205619"/>
          </a:xfrm>
          <a:prstGeom prst="rect">
            <a:avLst/>
          </a:prstGeom>
          <a:solidFill>
            <a:srgbClr val="FFC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923402" y="5515590"/>
            <a:ext cx="338667" cy="205619"/>
          </a:xfrm>
          <a:prstGeom prst="rect">
            <a:avLst/>
          </a:prstGeom>
          <a:solidFill>
            <a:srgbClr val="FFC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902942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303841" y="5343664"/>
            <a:ext cx="677334"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471727" y="5343664"/>
            <a:ext cx="677334"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12933" y="5343664"/>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306221" y="3517282"/>
            <a:ext cx="677334"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474107" y="3517282"/>
            <a:ext cx="677334"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15313" y="3517282"/>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306221" y="1623168"/>
            <a:ext cx="677334"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474107" y="1623168"/>
            <a:ext cx="677334"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15313" y="1623168"/>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Oval 1"/>
          <p:cNvSpPr/>
          <p:nvPr/>
        </p:nvSpPr>
        <p:spPr>
          <a:xfrm>
            <a:off x="221037" y="1199834"/>
            <a:ext cx="3193143" cy="1257905"/>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TDCore</a:t>
            </a: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3" name="Oval 2"/>
          <p:cNvSpPr/>
          <p:nvPr/>
        </p:nvSpPr>
        <p:spPr>
          <a:xfrm>
            <a:off x="221037" y="3055256"/>
            <a:ext cx="3193143" cy="12579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Transit AD</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4" name="Oval 3"/>
          <p:cNvSpPr/>
          <p:nvPr/>
        </p:nvSpPr>
        <p:spPr>
          <a:xfrm>
            <a:off x="216202" y="4888892"/>
            <a:ext cx="3193143" cy="125790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Endpoint AD</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cxnSp>
        <p:nvCxnSpPr>
          <p:cNvPr id="6" name="Straight Connector 5"/>
          <p:cNvCxnSpPr>
            <a:stCxn id="2" idx="4"/>
            <a:endCxn id="3" idx="0"/>
          </p:cNvCxnSpPr>
          <p:nvPr/>
        </p:nvCxnSpPr>
        <p:spPr>
          <a:xfrm>
            <a:off x="1817609" y="2457739"/>
            <a:ext cx="0" cy="597517"/>
          </a:xfrm>
          <a:prstGeom prst="line">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 idx="4"/>
            <a:endCxn id="4" idx="0"/>
          </p:cNvCxnSpPr>
          <p:nvPr/>
        </p:nvCxnSpPr>
        <p:spPr>
          <a:xfrm flipH="1">
            <a:off x="1812774" y="4313161"/>
            <a:ext cx="4835" cy="575731"/>
          </a:xfrm>
          <a:prstGeom prst="line">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654514" y="987657"/>
            <a:ext cx="1832428"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Path Server</a:t>
            </a:r>
            <a:endParaRPr lang="en-US" dirty="0">
              <a:solidFill>
                <a:srgbClr val="000000"/>
              </a:solidFill>
            </a:endParaRPr>
          </a:p>
        </p:txBody>
      </p:sp>
      <p:sp>
        <p:nvSpPr>
          <p:cNvPr id="11" name="Rectangle 10"/>
          <p:cNvSpPr/>
          <p:nvPr/>
        </p:nvSpPr>
        <p:spPr>
          <a:xfrm>
            <a:off x="4661773" y="2327707"/>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Beacon Server</a:t>
            </a:r>
            <a:endParaRPr lang="en-US" dirty="0">
              <a:solidFill>
                <a:srgbClr val="000000"/>
              </a:solidFill>
            </a:endParaRPr>
          </a:p>
        </p:txBody>
      </p:sp>
      <p:sp>
        <p:nvSpPr>
          <p:cNvPr id="12" name="Rectangle 11"/>
          <p:cNvSpPr/>
          <p:nvPr/>
        </p:nvSpPr>
        <p:spPr>
          <a:xfrm>
            <a:off x="4656938" y="3654527"/>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Certificate Server</a:t>
            </a:r>
            <a:endParaRPr lang="en-US" dirty="0">
              <a:solidFill>
                <a:srgbClr val="000000"/>
              </a:solidFill>
            </a:endParaRPr>
          </a:p>
        </p:txBody>
      </p:sp>
      <p:sp>
        <p:nvSpPr>
          <p:cNvPr id="14" name="Rectangle 13"/>
          <p:cNvSpPr/>
          <p:nvPr/>
        </p:nvSpPr>
        <p:spPr>
          <a:xfrm>
            <a:off x="6847951" y="3654526"/>
            <a:ext cx="2186916" cy="412753"/>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Policy Update</a:t>
            </a:r>
            <a:endParaRPr lang="en-US" dirty="0">
              <a:solidFill>
                <a:srgbClr val="000000"/>
              </a:solidFill>
            </a:endParaRPr>
          </a:p>
        </p:txBody>
      </p:sp>
      <p:sp>
        <p:nvSpPr>
          <p:cNvPr id="15" name="Rectangle 14"/>
          <p:cNvSpPr/>
          <p:nvPr/>
        </p:nvSpPr>
        <p:spPr>
          <a:xfrm>
            <a:off x="6855211" y="4135006"/>
            <a:ext cx="2179656" cy="507849"/>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Topology Update/Distribution</a:t>
            </a:r>
            <a:endParaRPr lang="en-US" dirty="0">
              <a:solidFill>
                <a:srgbClr val="000000"/>
              </a:solidFill>
            </a:endParaRPr>
          </a:p>
        </p:txBody>
      </p:sp>
      <p:sp>
        <p:nvSpPr>
          <p:cNvPr id="16" name="Rectangle 15"/>
          <p:cNvSpPr/>
          <p:nvPr/>
        </p:nvSpPr>
        <p:spPr>
          <a:xfrm>
            <a:off x="3741341" y="987657"/>
            <a:ext cx="677334"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736506" y="2315612"/>
            <a:ext cx="677334"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731671" y="3630337"/>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a:stCxn id="12" idx="3"/>
            <a:endCxn id="14" idx="1"/>
          </p:cNvCxnSpPr>
          <p:nvPr/>
        </p:nvCxnSpPr>
        <p:spPr>
          <a:xfrm>
            <a:off x="6482107" y="3860146"/>
            <a:ext cx="365844" cy="7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12" idx="3"/>
            <a:endCxn id="15" idx="1"/>
          </p:cNvCxnSpPr>
          <p:nvPr/>
        </p:nvCxnSpPr>
        <p:spPr>
          <a:xfrm>
            <a:off x="6482107" y="3860146"/>
            <a:ext cx="373104" cy="528785"/>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6862103" y="4750456"/>
            <a:ext cx="2172764" cy="647329"/>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Cert. </a:t>
            </a:r>
            <a:r>
              <a:rPr lang="en-US" dirty="0" smtClean="0">
                <a:solidFill>
                  <a:srgbClr val="000000"/>
                </a:solidFill>
              </a:rPr>
              <a:t>Issue/ Update Distribution</a:t>
            </a:r>
            <a:endParaRPr lang="en-US" dirty="0">
              <a:solidFill>
                <a:srgbClr val="000000"/>
              </a:solidFill>
            </a:endParaRPr>
          </a:p>
        </p:txBody>
      </p:sp>
      <p:cxnSp>
        <p:nvCxnSpPr>
          <p:cNvPr id="31" name="Elbow Connector 30"/>
          <p:cNvCxnSpPr>
            <a:stCxn id="12" idx="3"/>
            <a:endCxn id="30" idx="1"/>
          </p:cNvCxnSpPr>
          <p:nvPr/>
        </p:nvCxnSpPr>
        <p:spPr>
          <a:xfrm>
            <a:off x="6482107" y="3860146"/>
            <a:ext cx="379996" cy="1213975"/>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6841615" y="858151"/>
            <a:ext cx="2193252" cy="663271"/>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Path Registration/ Resolution</a:t>
            </a:r>
          </a:p>
        </p:txBody>
      </p:sp>
      <p:cxnSp>
        <p:nvCxnSpPr>
          <p:cNvPr id="37" name="Straight Arrow Connector 36"/>
          <p:cNvCxnSpPr>
            <a:stCxn id="10" idx="3"/>
            <a:endCxn id="35" idx="1"/>
          </p:cNvCxnSpPr>
          <p:nvPr/>
        </p:nvCxnSpPr>
        <p:spPr>
          <a:xfrm flipV="1">
            <a:off x="6486942" y="1189787"/>
            <a:ext cx="354673" cy="348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695982" y="331855"/>
            <a:ext cx="1222210" cy="461665"/>
          </a:xfrm>
          <a:prstGeom prst="rect">
            <a:avLst/>
          </a:prstGeom>
          <a:noFill/>
        </p:spPr>
        <p:txBody>
          <a:bodyPr wrap="none" rtlCol="0">
            <a:spAutoFit/>
          </a:bodyPr>
          <a:lstStyle/>
          <a:p>
            <a:r>
              <a:rPr lang="en-US" sz="2400" b="1" dirty="0" smtClean="0"/>
              <a:t>Services</a:t>
            </a:r>
            <a:endParaRPr lang="en-US" sz="2400" b="1" dirty="0"/>
          </a:p>
        </p:txBody>
      </p:sp>
      <p:sp>
        <p:nvSpPr>
          <p:cNvPr id="40" name="Rectangle 39"/>
          <p:cNvSpPr/>
          <p:nvPr/>
        </p:nvSpPr>
        <p:spPr>
          <a:xfrm>
            <a:off x="6841615" y="2152954"/>
            <a:ext cx="2193252" cy="749904"/>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Beacon Generation</a:t>
            </a:r>
          </a:p>
          <a:p>
            <a:pPr algn="ctr"/>
            <a:r>
              <a:rPr lang="en-US" dirty="0" smtClean="0">
                <a:solidFill>
                  <a:srgbClr val="000000"/>
                </a:solidFill>
              </a:rPr>
              <a:t>Key Management</a:t>
            </a:r>
          </a:p>
        </p:txBody>
      </p:sp>
      <p:cxnSp>
        <p:nvCxnSpPr>
          <p:cNvPr id="46" name="Straight Arrow Connector 45"/>
          <p:cNvCxnSpPr>
            <a:stCxn id="11" idx="3"/>
            <a:endCxn id="40" idx="1"/>
          </p:cNvCxnSpPr>
          <p:nvPr/>
        </p:nvCxnSpPr>
        <p:spPr>
          <a:xfrm flipV="1">
            <a:off x="6486942" y="2527906"/>
            <a:ext cx="354673" cy="54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8224766" y="3420522"/>
            <a:ext cx="813031" cy="369332"/>
          </a:xfrm>
          <a:prstGeom prst="rect">
            <a:avLst/>
          </a:prstGeom>
          <a:noFill/>
        </p:spPr>
        <p:txBody>
          <a:bodyPr wrap="none" rtlCol="0">
            <a:spAutoFit/>
          </a:bodyPr>
          <a:lstStyle/>
          <a:p>
            <a:r>
              <a:rPr lang="en-US" dirty="0" smtClean="0">
                <a:solidFill>
                  <a:srgbClr val="FF0000"/>
                </a:solidFill>
              </a:rPr>
              <a:t>Offline</a:t>
            </a:r>
            <a:endParaRPr lang="en-US" dirty="0">
              <a:solidFill>
                <a:srgbClr val="FF0000"/>
              </a:solidFill>
            </a:endParaRPr>
          </a:p>
        </p:txBody>
      </p:sp>
      <p:sp>
        <p:nvSpPr>
          <p:cNvPr id="58" name="TextBox 57"/>
          <p:cNvSpPr txBox="1"/>
          <p:nvPr/>
        </p:nvSpPr>
        <p:spPr>
          <a:xfrm>
            <a:off x="8219931" y="4600997"/>
            <a:ext cx="813031" cy="369332"/>
          </a:xfrm>
          <a:prstGeom prst="rect">
            <a:avLst/>
          </a:prstGeom>
          <a:noFill/>
        </p:spPr>
        <p:txBody>
          <a:bodyPr wrap="none" rtlCol="0">
            <a:spAutoFit/>
          </a:bodyPr>
          <a:lstStyle/>
          <a:p>
            <a:r>
              <a:rPr lang="en-US" dirty="0" smtClean="0">
                <a:solidFill>
                  <a:srgbClr val="FF0000"/>
                </a:solidFill>
              </a:rPr>
              <a:t>Offline</a:t>
            </a:r>
            <a:endParaRPr lang="en-US" dirty="0">
              <a:solidFill>
                <a:srgbClr val="FF0000"/>
              </a:solidFill>
            </a:endParaRPr>
          </a:p>
        </p:txBody>
      </p:sp>
    </p:spTree>
    <p:extLst>
      <p:ext uri="{BB962C8B-B14F-4D97-AF65-F5344CB8AC3E}">
        <p14:creationId xmlns:p14="http://schemas.microsoft.com/office/powerpoint/2010/main" val="214763099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62013" y="3517282"/>
            <a:ext cx="677334"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29899" y="3517282"/>
            <a:ext cx="677334"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171105" y="3517282"/>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63835" y="1306286"/>
            <a:ext cx="4138863" cy="46974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Transit AD</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16" name="Rectangle 15"/>
          <p:cNvSpPr/>
          <p:nvPr/>
        </p:nvSpPr>
        <p:spPr>
          <a:xfrm>
            <a:off x="5487878" y="3064767"/>
            <a:ext cx="1832428"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Path Server</a:t>
            </a:r>
            <a:endParaRPr lang="en-US" dirty="0">
              <a:solidFill>
                <a:srgbClr val="000000"/>
              </a:solidFill>
            </a:endParaRPr>
          </a:p>
        </p:txBody>
      </p:sp>
      <p:sp>
        <p:nvSpPr>
          <p:cNvPr id="17" name="Rectangle 16"/>
          <p:cNvSpPr/>
          <p:nvPr/>
        </p:nvSpPr>
        <p:spPr>
          <a:xfrm>
            <a:off x="5495137" y="3531637"/>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Beacon Server</a:t>
            </a:r>
            <a:endParaRPr lang="en-US" dirty="0">
              <a:solidFill>
                <a:srgbClr val="000000"/>
              </a:solidFill>
            </a:endParaRPr>
          </a:p>
        </p:txBody>
      </p:sp>
      <p:sp>
        <p:nvSpPr>
          <p:cNvPr id="18" name="Rectangle 17"/>
          <p:cNvSpPr/>
          <p:nvPr/>
        </p:nvSpPr>
        <p:spPr>
          <a:xfrm>
            <a:off x="5490302" y="3998507"/>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Certificate Server</a:t>
            </a:r>
            <a:endParaRPr lang="en-US" dirty="0">
              <a:solidFill>
                <a:srgbClr val="000000"/>
              </a:solidFill>
            </a:endParaRPr>
          </a:p>
        </p:txBody>
      </p:sp>
      <p:sp>
        <p:nvSpPr>
          <p:cNvPr id="21" name="Rectangle 20"/>
          <p:cNvSpPr/>
          <p:nvPr/>
        </p:nvSpPr>
        <p:spPr>
          <a:xfrm>
            <a:off x="4574705" y="3064767"/>
            <a:ext cx="677334"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569870" y="3519542"/>
            <a:ext cx="677334"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4565035" y="3974317"/>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1233046" y="1754821"/>
            <a:ext cx="553452"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862013" y="1742082"/>
            <a:ext cx="553452"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233046" y="4963840"/>
            <a:ext cx="553452"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2862013" y="4964547"/>
            <a:ext cx="553452"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 name="Straight Arrow Connector 2"/>
          <p:cNvCxnSpPr>
            <a:stCxn id="7" idx="0"/>
            <a:endCxn id="24" idx="4"/>
          </p:cNvCxnSpPr>
          <p:nvPr/>
        </p:nvCxnSpPr>
        <p:spPr>
          <a:xfrm flipV="1">
            <a:off x="1509772" y="2166059"/>
            <a:ext cx="0" cy="135122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7" idx="0"/>
            <a:endCxn id="25" idx="4"/>
          </p:cNvCxnSpPr>
          <p:nvPr/>
        </p:nvCxnSpPr>
        <p:spPr>
          <a:xfrm flipV="1">
            <a:off x="1509772" y="2153320"/>
            <a:ext cx="1628967" cy="13639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7" idx="2"/>
            <a:endCxn id="26" idx="0"/>
          </p:cNvCxnSpPr>
          <p:nvPr/>
        </p:nvCxnSpPr>
        <p:spPr>
          <a:xfrm>
            <a:off x="1509772" y="3928520"/>
            <a:ext cx="0" cy="103532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28" idx="0"/>
          </p:cNvCxnSpPr>
          <p:nvPr/>
        </p:nvCxnSpPr>
        <p:spPr>
          <a:xfrm>
            <a:off x="1509772" y="3928520"/>
            <a:ext cx="1628967" cy="103602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043736" y="4276555"/>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Server </a:t>
            </a:r>
            <a:r>
              <a:rPr lang="en-US" dirty="0" smtClean="0">
                <a:solidFill>
                  <a:srgbClr val="000000"/>
                </a:solidFill>
              </a:rPr>
              <a:t>List</a:t>
            </a:r>
            <a:endParaRPr lang="en-US" dirty="0">
              <a:solidFill>
                <a:srgbClr val="000000"/>
              </a:solidFill>
            </a:endParaRPr>
          </a:p>
        </p:txBody>
      </p:sp>
      <p:sp>
        <p:nvSpPr>
          <p:cNvPr id="20" name="Rectangle 19"/>
          <p:cNvSpPr/>
          <p:nvPr/>
        </p:nvSpPr>
        <p:spPr>
          <a:xfrm>
            <a:off x="1036844" y="2523325"/>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Server List</a:t>
            </a:r>
            <a:endParaRPr lang="en-US" dirty="0">
              <a:solidFill>
                <a:srgbClr val="000000"/>
              </a:solidFill>
            </a:endParaRPr>
          </a:p>
        </p:txBody>
      </p:sp>
      <p:sp>
        <p:nvSpPr>
          <p:cNvPr id="31" name="Rectangle 30"/>
          <p:cNvSpPr/>
          <p:nvPr/>
        </p:nvSpPr>
        <p:spPr>
          <a:xfrm>
            <a:off x="6590651" y="5169459"/>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Topology File</a:t>
            </a:r>
            <a:endParaRPr lang="en-US" dirty="0">
              <a:solidFill>
                <a:srgbClr val="000000"/>
              </a:solidFill>
            </a:endParaRPr>
          </a:p>
        </p:txBody>
      </p:sp>
      <p:cxnSp>
        <p:nvCxnSpPr>
          <p:cNvPr id="32" name="Elbow Connector 31"/>
          <p:cNvCxnSpPr>
            <a:stCxn id="18" idx="2"/>
            <a:endCxn id="31" idx="1"/>
          </p:cNvCxnSpPr>
          <p:nvPr/>
        </p:nvCxnSpPr>
        <p:spPr>
          <a:xfrm rot="16200000" flipH="1">
            <a:off x="6014103" y="4798529"/>
            <a:ext cx="965333" cy="18776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6590651" y="4582432"/>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Certificates</a:t>
            </a:r>
            <a:endParaRPr lang="en-US" dirty="0">
              <a:solidFill>
                <a:srgbClr val="000000"/>
              </a:solidFill>
            </a:endParaRPr>
          </a:p>
        </p:txBody>
      </p:sp>
      <p:cxnSp>
        <p:nvCxnSpPr>
          <p:cNvPr id="34" name="Elbow Connector 33"/>
          <p:cNvCxnSpPr>
            <a:stCxn id="18" idx="2"/>
            <a:endCxn id="33" idx="1"/>
          </p:cNvCxnSpPr>
          <p:nvPr/>
        </p:nvCxnSpPr>
        <p:spPr>
          <a:xfrm rot="16200000" flipH="1">
            <a:off x="6307616" y="4505016"/>
            <a:ext cx="378306" cy="18776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640773" y="2150044"/>
            <a:ext cx="3521036" cy="646331"/>
          </a:xfrm>
          <a:prstGeom prst="rect">
            <a:avLst/>
          </a:prstGeom>
          <a:solidFill>
            <a:schemeClr val="bg1"/>
          </a:solidFill>
          <a:ln>
            <a:solidFill>
              <a:schemeClr val="tx1"/>
            </a:solidFill>
          </a:ln>
        </p:spPr>
        <p:txBody>
          <a:bodyPr wrap="square" rtlCol="0">
            <a:spAutoFit/>
          </a:bodyPr>
          <a:lstStyle/>
          <a:p>
            <a:r>
              <a:rPr lang="en-US" dirty="0" smtClean="0"/>
              <a:t>All path to/from </a:t>
            </a:r>
            <a:r>
              <a:rPr lang="en-US" dirty="0" err="1" smtClean="0"/>
              <a:t>TDCore</a:t>
            </a:r>
            <a:endParaRPr lang="en-US" dirty="0" smtClean="0"/>
          </a:p>
          <a:p>
            <a:r>
              <a:rPr lang="en-US" dirty="0" smtClean="0"/>
              <a:t>Cache paths to other Endpoint ADs</a:t>
            </a:r>
          </a:p>
        </p:txBody>
      </p:sp>
      <p:cxnSp>
        <p:nvCxnSpPr>
          <p:cNvPr id="41" name="Elbow Connector 40"/>
          <p:cNvCxnSpPr>
            <a:stCxn id="16" idx="0"/>
            <a:endCxn id="40" idx="2"/>
          </p:cNvCxnSpPr>
          <p:nvPr/>
        </p:nvCxnSpPr>
        <p:spPr>
          <a:xfrm rot="16200000" flipV="1">
            <a:off x="6268496" y="2929170"/>
            <a:ext cx="268392" cy="2801"/>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695982" y="331855"/>
            <a:ext cx="1384063" cy="461665"/>
          </a:xfrm>
          <a:prstGeom prst="rect">
            <a:avLst/>
          </a:prstGeom>
          <a:noFill/>
        </p:spPr>
        <p:txBody>
          <a:bodyPr wrap="none" rtlCol="0">
            <a:spAutoFit/>
          </a:bodyPr>
          <a:lstStyle/>
          <a:p>
            <a:r>
              <a:rPr lang="en-US" sz="2400" b="1" dirty="0" smtClean="0"/>
              <a:t>Database</a:t>
            </a:r>
            <a:endParaRPr lang="en-US" sz="2400" b="1" dirty="0"/>
          </a:p>
        </p:txBody>
      </p:sp>
      <p:sp>
        <p:nvSpPr>
          <p:cNvPr id="52" name="TextBox 51"/>
          <p:cNvSpPr txBox="1"/>
          <p:nvPr/>
        </p:nvSpPr>
        <p:spPr>
          <a:xfrm>
            <a:off x="4091533" y="5754964"/>
            <a:ext cx="4121641" cy="646331"/>
          </a:xfrm>
          <a:prstGeom prst="rect">
            <a:avLst/>
          </a:prstGeom>
          <a:noFill/>
          <a:ln>
            <a:solidFill>
              <a:schemeClr val="tx1"/>
            </a:solidFill>
          </a:ln>
        </p:spPr>
        <p:txBody>
          <a:bodyPr wrap="none" rtlCol="0">
            <a:spAutoFit/>
          </a:bodyPr>
          <a:lstStyle/>
          <a:p>
            <a:r>
              <a:rPr lang="en-US" dirty="0"/>
              <a:t>Update topology </a:t>
            </a:r>
            <a:r>
              <a:rPr lang="en-US" dirty="0" smtClean="0"/>
              <a:t>file &amp; entity status check</a:t>
            </a:r>
            <a:endParaRPr lang="en-US" dirty="0"/>
          </a:p>
          <a:p>
            <a:r>
              <a:rPr lang="en-US" dirty="0" smtClean="0"/>
              <a:t>Distribute topology file</a:t>
            </a:r>
          </a:p>
        </p:txBody>
      </p:sp>
      <p:sp>
        <p:nvSpPr>
          <p:cNvPr id="54" name="Rectangle 53"/>
          <p:cNvSpPr/>
          <p:nvPr/>
        </p:nvSpPr>
        <p:spPr>
          <a:xfrm>
            <a:off x="5987143" y="508000"/>
            <a:ext cx="2806095" cy="145868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Key Table</a:t>
            </a:r>
          </a:p>
          <a:p>
            <a:pPr algn="ctr"/>
            <a:r>
              <a:rPr lang="en-US" b="1" dirty="0" smtClean="0">
                <a:solidFill>
                  <a:srgbClr val="FF0000"/>
                </a:solidFill>
              </a:rPr>
              <a:t>Path Disclosure Policy Configuration Table</a:t>
            </a:r>
          </a:p>
          <a:p>
            <a:r>
              <a:rPr lang="en-US" b="1" dirty="0" smtClean="0">
                <a:solidFill>
                  <a:srgbClr val="FF0000"/>
                </a:solidFill>
              </a:rPr>
              <a:t>(Ingress to Egress mapping,</a:t>
            </a:r>
          </a:p>
          <a:p>
            <a:r>
              <a:rPr lang="en-US" b="1" dirty="0">
                <a:solidFill>
                  <a:srgbClr val="FF0000"/>
                </a:solidFill>
              </a:rPr>
              <a:t> </a:t>
            </a:r>
            <a:r>
              <a:rPr lang="en-US" b="1" dirty="0" smtClean="0">
                <a:solidFill>
                  <a:srgbClr val="FF0000"/>
                </a:solidFill>
              </a:rPr>
              <a:t> # of Paths to propagate)</a:t>
            </a:r>
            <a:endParaRPr lang="en-US" b="1" dirty="0">
              <a:solidFill>
                <a:srgbClr val="FF0000"/>
              </a:solidFill>
            </a:endParaRPr>
          </a:p>
        </p:txBody>
      </p:sp>
      <p:cxnSp>
        <p:nvCxnSpPr>
          <p:cNvPr id="65" name="Elbow Connector 64"/>
          <p:cNvCxnSpPr>
            <a:stCxn id="17" idx="3"/>
            <a:endCxn id="54" idx="3"/>
          </p:cNvCxnSpPr>
          <p:nvPr/>
        </p:nvCxnSpPr>
        <p:spPr>
          <a:xfrm flipV="1">
            <a:off x="7320306" y="1237340"/>
            <a:ext cx="1472932" cy="2499916"/>
          </a:xfrm>
          <a:prstGeom prst="bentConnector3">
            <a:avLst>
              <a:gd name="adj1" fmla="val 11552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469126" y="3657081"/>
            <a:ext cx="338667" cy="205619"/>
          </a:xfrm>
          <a:prstGeom prst="rect">
            <a:avLst/>
          </a:prstGeom>
          <a:solidFill>
            <a:srgbClr val="FFC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94710" y="6384518"/>
            <a:ext cx="338667" cy="205619"/>
          </a:xfrm>
          <a:prstGeom prst="rect">
            <a:avLst/>
          </a:prstGeom>
          <a:solidFill>
            <a:srgbClr val="FFC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1391256" y="6281708"/>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Key Server</a:t>
            </a:r>
            <a:endParaRPr lang="en-US" dirty="0">
              <a:solidFill>
                <a:srgbClr val="000000"/>
              </a:solidFill>
            </a:endParaRPr>
          </a:p>
        </p:txBody>
      </p:sp>
    </p:spTree>
    <p:extLst>
      <p:ext uri="{BB962C8B-B14F-4D97-AF65-F5344CB8AC3E}">
        <p14:creationId xmlns:p14="http://schemas.microsoft.com/office/powerpoint/2010/main" val="38194481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62013" y="3517282"/>
            <a:ext cx="677334"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29899" y="3517282"/>
            <a:ext cx="677334"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171105" y="3517282"/>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63835" y="1306286"/>
            <a:ext cx="4138863" cy="46974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Transit AD</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16" name="Rectangle 15"/>
          <p:cNvSpPr/>
          <p:nvPr/>
        </p:nvSpPr>
        <p:spPr>
          <a:xfrm>
            <a:off x="5408510" y="3064767"/>
            <a:ext cx="1832428"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Path Server</a:t>
            </a:r>
            <a:endParaRPr lang="en-US" dirty="0">
              <a:solidFill>
                <a:srgbClr val="000000"/>
              </a:solidFill>
            </a:endParaRPr>
          </a:p>
        </p:txBody>
      </p:sp>
      <p:sp>
        <p:nvSpPr>
          <p:cNvPr id="17" name="Rectangle 16"/>
          <p:cNvSpPr/>
          <p:nvPr/>
        </p:nvSpPr>
        <p:spPr>
          <a:xfrm>
            <a:off x="5415769" y="3531637"/>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Beacon Server</a:t>
            </a:r>
            <a:endParaRPr lang="en-US" dirty="0">
              <a:solidFill>
                <a:srgbClr val="000000"/>
              </a:solidFill>
            </a:endParaRPr>
          </a:p>
        </p:txBody>
      </p:sp>
      <p:sp>
        <p:nvSpPr>
          <p:cNvPr id="18" name="Rectangle 17"/>
          <p:cNvSpPr/>
          <p:nvPr/>
        </p:nvSpPr>
        <p:spPr>
          <a:xfrm>
            <a:off x="5410934" y="3998507"/>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Certificate Server</a:t>
            </a:r>
            <a:endParaRPr lang="en-US" dirty="0">
              <a:solidFill>
                <a:srgbClr val="000000"/>
              </a:solidFill>
            </a:endParaRPr>
          </a:p>
        </p:txBody>
      </p:sp>
      <p:sp>
        <p:nvSpPr>
          <p:cNvPr id="21" name="Rectangle 20"/>
          <p:cNvSpPr/>
          <p:nvPr/>
        </p:nvSpPr>
        <p:spPr>
          <a:xfrm>
            <a:off x="4495337" y="3064767"/>
            <a:ext cx="677334"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490502" y="3519542"/>
            <a:ext cx="677334"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4485667" y="3974317"/>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1233046" y="1754821"/>
            <a:ext cx="553452"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862013" y="1742082"/>
            <a:ext cx="553452"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1233046" y="4963840"/>
            <a:ext cx="553452"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2862013" y="4964547"/>
            <a:ext cx="553452"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 name="Straight Arrow Connector 2"/>
          <p:cNvCxnSpPr>
            <a:stCxn id="7" idx="0"/>
            <a:endCxn id="24" idx="4"/>
          </p:cNvCxnSpPr>
          <p:nvPr/>
        </p:nvCxnSpPr>
        <p:spPr>
          <a:xfrm flipV="1">
            <a:off x="1509772" y="2166059"/>
            <a:ext cx="0" cy="135122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7" idx="0"/>
            <a:endCxn id="25" idx="4"/>
          </p:cNvCxnSpPr>
          <p:nvPr/>
        </p:nvCxnSpPr>
        <p:spPr>
          <a:xfrm flipV="1">
            <a:off x="1509772" y="2153320"/>
            <a:ext cx="1628967" cy="13639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7" idx="2"/>
            <a:endCxn id="26" idx="0"/>
          </p:cNvCxnSpPr>
          <p:nvPr/>
        </p:nvCxnSpPr>
        <p:spPr>
          <a:xfrm>
            <a:off x="1509772" y="3928520"/>
            <a:ext cx="0" cy="103532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28" idx="0"/>
          </p:cNvCxnSpPr>
          <p:nvPr/>
        </p:nvCxnSpPr>
        <p:spPr>
          <a:xfrm>
            <a:off x="1509772" y="3928520"/>
            <a:ext cx="1628967" cy="103602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043736" y="4276555"/>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Server List</a:t>
            </a:r>
            <a:endParaRPr lang="en-US" dirty="0">
              <a:solidFill>
                <a:srgbClr val="000000"/>
              </a:solidFill>
            </a:endParaRPr>
          </a:p>
        </p:txBody>
      </p:sp>
      <p:sp>
        <p:nvSpPr>
          <p:cNvPr id="20" name="Rectangle 19"/>
          <p:cNvSpPr/>
          <p:nvPr/>
        </p:nvSpPr>
        <p:spPr>
          <a:xfrm>
            <a:off x="1036844" y="2523325"/>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Server List</a:t>
            </a:r>
            <a:endParaRPr lang="en-US" dirty="0">
              <a:solidFill>
                <a:srgbClr val="000000"/>
              </a:solidFill>
            </a:endParaRPr>
          </a:p>
        </p:txBody>
      </p:sp>
      <p:sp>
        <p:nvSpPr>
          <p:cNvPr id="31" name="Rectangle 30"/>
          <p:cNvSpPr/>
          <p:nvPr/>
        </p:nvSpPr>
        <p:spPr>
          <a:xfrm>
            <a:off x="6511283" y="5887263"/>
            <a:ext cx="2553349" cy="553384"/>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Topology Update/Distribution</a:t>
            </a:r>
          </a:p>
        </p:txBody>
      </p:sp>
      <p:cxnSp>
        <p:nvCxnSpPr>
          <p:cNvPr id="32" name="Elbow Connector 31"/>
          <p:cNvCxnSpPr>
            <a:stCxn id="18" idx="2"/>
            <a:endCxn id="31" idx="1"/>
          </p:cNvCxnSpPr>
          <p:nvPr/>
        </p:nvCxnSpPr>
        <p:spPr>
          <a:xfrm rot="16200000" flipH="1">
            <a:off x="5540296" y="5192968"/>
            <a:ext cx="1754210" cy="18776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6511282" y="4582431"/>
            <a:ext cx="2553349" cy="105346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Certificate</a:t>
            </a:r>
            <a:r>
              <a:rPr lang="ko-KR" altLang="en-US" dirty="0" smtClean="0">
                <a:solidFill>
                  <a:srgbClr val="000000"/>
                </a:solidFill>
              </a:rPr>
              <a:t> </a:t>
            </a:r>
            <a:r>
              <a:rPr lang="en-US" altLang="ko-KR" dirty="0" smtClean="0">
                <a:solidFill>
                  <a:srgbClr val="000000"/>
                </a:solidFill>
              </a:rPr>
              <a:t>Management</a:t>
            </a:r>
          </a:p>
          <a:p>
            <a:pPr algn="ctr"/>
            <a:r>
              <a:rPr lang="en-US" dirty="0" smtClean="0">
                <a:solidFill>
                  <a:srgbClr val="000000"/>
                </a:solidFill>
              </a:rPr>
              <a:t>(Fetch from Provider/ Distribution to Customer)</a:t>
            </a:r>
            <a:endParaRPr lang="en-US" dirty="0">
              <a:solidFill>
                <a:srgbClr val="000000"/>
              </a:solidFill>
            </a:endParaRPr>
          </a:p>
        </p:txBody>
      </p:sp>
      <p:cxnSp>
        <p:nvCxnSpPr>
          <p:cNvPr id="34" name="Elbow Connector 33"/>
          <p:cNvCxnSpPr>
            <a:stCxn id="18" idx="2"/>
            <a:endCxn id="33" idx="1"/>
          </p:cNvCxnSpPr>
          <p:nvPr/>
        </p:nvCxnSpPr>
        <p:spPr>
          <a:xfrm rot="16200000" flipH="1">
            <a:off x="6067691" y="4665572"/>
            <a:ext cx="699419" cy="18776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894436" y="2362469"/>
            <a:ext cx="2857294" cy="369332"/>
          </a:xfrm>
          <a:prstGeom prst="rect">
            <a:avLst/>
          </a:prstGeom>
          <a:solidFill>
            <a:schemeClr val="bg1"/>
          </a:solidFill>
          <a:ln>
            <a:solidFill>
              <a:schemeClr val="tx1"/>
            </a:solidFill>
          </a:ln>
        </p:spPr>
        <p:txBody>
          <a:bodyPr wrap="square" rtlCol="0">
            <a:spAutoFit/>
          </a:bodyPr>
          <a:lstStyle/>
          <a:p>
            <a:r>
              <a:rPr lang="en-US" dirty="0" smtClean="0"/>
              <a:t>Path Resolution service</a:t>
            </a:r>
          </a:p>
        </p:txBody>
      </p:sp>
      <p:cxnSp>
        <p:nvCxnSpPr>
          <p:cNvPr id="41" name="Elbow Connector 40"/>
          <p:cNvCxnSpPr>
            <a:stCxn id="16" idx="0"/>
            <a:endCxn id="40" idx="2"/>
          </p:cNvCxnSpPr>
          <p:nvPr/>
        </p:nvCxnSpPr>
        <p:spPr>
          <a:xfrm rot="16200000" flipV="1">
            <a:off x="6157421" y="2897463"/>
            <a:ext cx="332966" cy="1641"/>
          </a:xfrm>
          <a:prstGeom prst="bent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695982" y="331855"/>
            <a:ext cx="1222210" cy="461665"/>
          </a:xfrm>
          <a:prstGeom prst="rect">
            <a:avLst/>
          </a:prstGeom>
          <a:noFill/>
        </p:spPr>
        <p:txBody>
          <a:bodyPr wrap="none" rtlCol="0">
            <a:spAutoFit/>
          </a:bodyPr>
          <a:lstStyle/>
          <a:p>
            <a:r>
              <a:rPr lang="en-US" sz="2400" b="1" dirty="0" smtClean="0"/>
              <a:t>Services</a:t>
            </a:r>
            <a:endParaRPr lang="en-US" sz="2400" b="1" dirty="0"/>
          </a:p>
        </p:txBody>
      </p:sp>
      <p:sp>
        <p:nvSpPr>
          <p:cNvPr id="42" name="Rectangle 41"/>
          <p:cNvSpPr/>
          <p:nvPr/>
        </p:nvSpPr>
        <p:spPr>
          <a:xfrm>
            <a:off x="6841615" y="298045"/>
            <a:ext cx="2193252" cy="1809019"/>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Beacon Propagation</a:t>
            </a:r>
          </a:p>
          <a:p>
            <a:pPr algn="ctr"/>
            <a:r>
              <a:rPr lang="en-US" dirty="0" smtClean="0">
                <a:solidFill>
                  <a:srgbClr val="000000"/>
                </a:solidFill>
              </a:rPr>
              <a:t>Key Management</a:t>
            </a:r>
          </a:p>
          <a:p>
            <a:pPr algn="ctr"/>
            <a:r>
              <a:rPr lang="en-US" dirty="0" smtClean="0">
                <a:solidFill>
                  <a:srgbClr val="000000"/>
                </a:solidFill>
              </a:rPr>
              <a:t>K path selection/registration</a:t>
            </a:r>
          </a:p>
          <a:p>
            <a:pPr algn="ctr"/>
            <a:r>
              <a:rPr lang="en-US" dirty="0" smtClean="0">
                <a:solidFill>
                  <a:srgbClr val="000000"/>
                </a:solidFill>
              </a:rPr>
              <a:t>Path distribution to Path Server(s)</a:t>
            </a:r>
            <a:endParaRPr lang="en-US" dirty="0">
              <a:solidFill>
                <a:srgbClr val="000000"/>
              </a:solidFill>
            </a:endParaRPr>
          </a:p>
        </p:txBody>
      </p:sp>
      <p:cxnSp>
        <p:nvCxnSpPr>
          <p:cNvPr id="44" name="Elbow Connector 43"/>
          <p:cNvCxnSpPr>
            <a:stCxn id="17" idx="3"/>
            <a:endCxn id="42" idx="2"/>
          </p:cNvCxnSpPr>
          <p:nvPr/>
        </p:nvCxnSpPr>
        <p:spPr>
          <a:xfrm flipV="1">
            <a:off x="7240938" y="2107064"/>
            <a:ext cx="697303" cy="163019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469126" y="3657081"/>
            <a:ext cx="338667" cy="205619"/>
          </a:xfrm>
          <a:prstGeom prst="rect">
            <a:avLst/>
          </a:prstGeom>
          <a:solidFill>
            <a:srgbClr val="FFC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794710" y="6384518"/>
            <a:ext cx="338667" cy="205619"/>
          </a:xfrm>
          <a:prstGeom prst="rect">
            <a:avLst/>
          </a:prstGeom>
          <a:solidFill>
            <a:srgbClr val="FFC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1391256" y="6281708"/>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Key Server</a:t>
            </a:r>
            <a:endParaRPr lang="en-US" dirty="0">
              <a:solidFill>
                <a:srgbClr val="000000"/>
              </a:solidFill>
            </a:endParaRPr>
          </a:p>
        </p:txBody>
      </p:sp>
    </p:spTree>
    <p:extLst>
      <p:ext uri="{BB962C8B-B14F-4D97-AF65-F5344CB8AC3E}">
        <p14:creationId xmlns:p14="http://schemas.microsoft.com/office/powerpoint/2010/main" val="336788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457355" y="1729611"/>
            <a:ext cx="7694832" cy="46974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Transit AD</a:t>
            </a: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10" name="Rectangle 9"/>
          <p:cNvSpPr/>
          <p:nvPr/>
        </p:nvSpPr>
        <p:spPr>
          <a:xfrm>
            <a:off x="6360676" y="3940607"/>
            <a:ext cx="666662"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763675" y="3940607"/>
            <a:ext cx="534300"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308739" y="3940607"/>
            <a:ext cx="534671"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074953" y="2165407"/>
            <a:ext cx="1028959"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462484" y="2165407"/>
            <a:ext cx="1028959"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074953" y="5592784"/>
            <a:ext cx="1028959"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62484" y="5592784"/>
            <a:ext cx="1028959"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a:stCxn id="12" idx="0"/>
            <a:endCxn id="14" idx="4"/>
          </p:cNvCxnSpPr>
          <p:nvPr/>
        </p:nvCxnSpPr>
        <p:spPr>
          <a:xfrm flipH="1" flipV="1">
            <a:off x="2589433" y="2576645"/>
            <a:ext cx="986642" cy="136396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2" idx="0"/>
            <a:endCxn id="15" idx="3"/>
          </p:cNvCxnSpPr>
          <p:nvPr/>
        </p:nvCxnSpPr>
        <p:spPr>
          <a:xfrm flipV="1">
            <a:off x="3576075" y="2516421"/>
            <a:ext cx="2037097" cy="142418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2" idx="2"/>
            <a:endCxn id="16" idx="0"/>
          </p:cNvCxnSpPr>
          <p:nvPr/>
        </p:nvCxnSpPr>
        <p:spPr>
          <a:xfrm flipH="1">
            <a:off x="2589433" y="4351845"/>
            <a:ext cx="986642" cy="124093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2"/>
            <a:endCxn id="17" idx="1"/>
          </p:cNvCxnSpPr>
          <p:nvPr/>
        </p:nvCxnSpPr>
        <p:spPr>
          <a:xfrm>
            <a:off x="3576075" y="4351845"/>
            <a:ext cx="2037097" cy="130116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1980255" y="2946650"/>
            <a:ext cx="1585360" cy="645636"/>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0000"/>
                </a:solidFill>
              </a:rPr>
              <a:t>Server List</a:t>
            </a:r>
          </a:p>
          <a:p>
            <a:pPr algn="ctr"/>
            <a:r>
              <a:rPr lang="en-US" dirty="0" smtClean="0">
                <a:solidFill>
                  <a:srgbClr val="FF0000"/>
                </a:solidFill>
              </a:rPr>
              <a:t>Certificates</a:t>
            </a:r>
            <a:endParaRPr lang="en-US" dirty="0">
              <a:solidFill>
                <a:srgbClr val="FF0000"/>
              </a:solidFill>
            </a:endParaRPr>
          </a:p>
        </p:txBody>
      </p:sp>
      <p:sp>
        <p:nvSpPr>
          <p:cNvPr id="33" name="Rectangle 32"/>
          <p:cNvSpPr/>
          <p:nvPr/>
        </p:nvSpPr>
        <p:spPr>
          <a:xfrm>
            <a:off x="3843410" y="5638733"/>
            <a:ext cx="666662"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1237256" y="3940607"/>
            <a:ext cx="666662"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7153802" y="210291"/>
            <a:ext cx="1832428"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Path Server</a:t>
            </a:r>
            <a:endParaRPr lang="en-US" dirty="0">
              <a:solidFill>
                <a:srgbClr val="000000"/>
              </a:solidFill>
            </a:endParaRPr>
          </a:p>
        </p:txBody>
      </p:sp>
      <p:sp>
        <p:nvSpPr>
          <p:cNvPr id="40" name="Rectangle 39"/>
          <p:cNvSpPr/>
          <p:nvPr/>
        </p:nvSpPr>
        <p:spPr>
          <a:xfrm>
            <a:off x="7161061" y="677161"/>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Beacon Server</a:t>
            </a:r>
            <a:endParaRPr lang="en-US" dirty="0">
              <a:solidFill>
                <a:srgbClr val="000000"/>
              </a:solidFill>
            </a:endParaRPr>
          </a:p>
        </p:txBody>
      </p:sp>
      <p:sp>
        <p:nvSpPr>
          <p:cNvPr id="41" name="Rectangle 40"/>
          <p:cNvSpPr/>
          <p:nvPr/>
        </p:nvSpPr>
        <p:spPr>
          <a:xfrm>
            <a:off x="7156226" y="1144031"/>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Certificate Server</a:t>
            </a:r>
            <a:endParaRPr lang="en-US" dirty="0">
              <a:solidFill>
                <a:srgbClr val="000000"/>
              </a:solidFill>
            </a:endParaRPr>
          </a:p>
        </p:txBody>
      </p:sp>
      <p:sp>
        <p:nvSpPr>
          <p:cNvPr id="42" name="Rectangle 41"/>
          <p:cNvSpPr/>
          <p:nvPr/>
        </p:nvSpPr>
        <p:spPr>
          <a:xfrm>
            <a:off x="6240629" y="210291"/>
            <a:ext cx="677334"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35794" y="665066"/>
            <a:ext cx="677334"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6230959" y="1119841"/>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7" name="Straight Arrow Connector 96"/>
          <p:cNvCxnSpPr>
            <a:stCxn id="11" idx="3"/>
            <a:endCxn id="10" idx="1"/>
          </p:cNvCxnSpPr>
          <p:nvPr/>
        </p:nvCxnSpPr>
        <p:spPr>
          <a:xfrm>
            <a:off x="5297975" y="4146226"/>
            <a:ext cx="1062701" cy="0"/>
          </a:xfrm>
          <a:prstGeom prst="straightConnector1">
            <a:avLst/>
          </a:prstGeom>
          <a:ln>
            <a:solidFill>
              <a:srgbClr val="008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12" idx="3"/>
          </p:cNvCxnSpPr>
          <p:nvPr/>
        </p:nvCxnSpPr>
        <p:spPr>
          <a:xfrm>
            <a:off x="3843410" y="4146226"/>
            <a:ext cx="920265"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12" idx="1"/>
            <a:endCxn id="34" idx="3"/>
          </p:cNvCxnSpPr>
          <p:nvPr/>
        </p:nvCxnSpPr>
        <p:spPr>
          <a:xfrm flipH="1">
            <a:off x="1903918" y="4146226"/>
            <a:ext cx="1404821"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12" idx="2"/>
            <a:endCxn id="33" idx="0"/>
          </p:cNvCxnSpPr>
          <p:nvPr/>
        </p:nvCxnSpPr>
        <p:spPr>
          <a:xfrm>
            <a:off x="3576075" y="4351845"/>
            <a:ext cx="600666" cy="12868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8" name="Freeform 107"/>
          <p:cNvSpPr/>
          <p:nvPr/>
        </p:nvSpPr>
        <p:spPr>
          <a:xfrm>
            <a:off x="3846286" y="4136571"/>
            <a:ext cx="2491619" cy="786209"/>
          </a:xfrm>
          <a:custGeom>
            <a:avLst/>
            <a:gdLst>
              <a:gd name="connsiteX0" fmla="*/ 0 w 2491619"/>
              <a:gd name="connsiteY0" fmla="*/ 0 h 786209"/>
              <a:gd name="connsiteX1" fmla="*/ 1294190 w 2491619"/>
              <a:gd name="connsiteY1" fmla="*/ 786191 h 786209"/>
              <a:gd name="connsiteX2" fmla="*/ 2491619 w 2491619"/>
              <a:gd name="connsiteY2" fmla="*/ 24191 h 786209"/>
            </a:gdLst>
            <a:ahLst/>
            <a:cxnLst>
              <a:cxn ang="0">
                <a:pos x="connsiteX0" y="connsiteY0"/>
              </a:cxn>
              <a:cxn ang="0">
                <a:pos x="connsiteX1" y="connsiteY1"/>
              </a:cxn>
              <a:cxn ang="0">
                <a:pos x="connsiteX2" y="connsiteY2"/>
              </a:cxn>
            </a:cxnLst>
            <a:rect l="l" t="t" r="r" b="b"/>
            <a:pathLst>
              <a:path w="2491619" h="786209">
                <a:moveTo>
                  <a:pt x="0" y="0"/>
                </a:moveTo>
                <a:cubicBezTo>
                  <a:pt x="439460" y="391079"/>
                  <a:pt x="878920" y="782159"/>
                  <a:pt x="1294190" y="786191"/>
                </a:cubicBezTo>
                <a:cubicBezTo>
                  <a:pt x="1709460" y="790223"/>
                  <a:pt x="2294063" y="116921"/>
                  <a:pt x="2491619" y="24191"/>
                </a:cubicBezTo>
              </a:path>
            </a:pathLst>
          </a:cu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9" name="TextBox 108"/>
          <p:cNvSpPr txBox="1"/>
          <p:nvPr/>
        </p:nvSpPr>
        <p:spPr>
          <a:xfrm>
            <a:off x="5262417" y="3734992"/>
            <a:ext cx="1384161" cy="369332"/>
          </a:xfrm>
          <a:prstGeom prst="rect">
            <a:avLst/>
          </a:prstGeom>
          <a:noFill/>
        </p:spPr>
        <p:txBody>
          <a:bodyPr wrap="none" rtlCol="0">
            <a:spAutoFit/>
          </a:bodyPr>
          <a:lstStyle/>
          <a:p>
            <a:r>
              <a:rPr lang="en-US" dirty="0" smtClean="0">
                <a:solidFill>
                  <a:srgbClr val="008000"/>
                </a:solidFill>
              </a:rPr>
              <a:t>paths to TDC</a:t>
            </a:r>
            <a:endParaRPr lang="en-US" dirty="0">
              <a:solidFill>
                <a:srgbClr val="008000"/>
              </a:solidFill>
            </a:endParaRPr>
          </a:p>
        </p:txBody>
      </p:sp>
      <p:cxnSp>
        <p:nvCxnSpPr>
          <p:cNvPr id="110" name="Straight Arrow Connector 109"/>
          <p:cNvCxnSpPr>
            <a:stCxn id="11" idx="2"/>
            <a:endCxn id="33" idx="0"/>
          </p:cNvCxnSpPr>
          <p:nvPr/>
        </p:nvCxnSpPr>
        <p:spPr>
          <a:xfrm flipH="1">
            <a:off x="4176741" y="4351845"/>
            <a:ext cx="854084" cy="1286888"/>
          </a:xfrm>
          <a:prstGeom prst="straightConnector1">
            <a:avLst/>
          </a:prstGeom>
          <a:ln>
            <a:solidFill>
              <a:srgbClr val="008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13" name="Freeform 112"/>
          <p:cNvSpPr/>
          <p:nvPr/>
        </p:nvSpPr>
        <p:spPr>
          <a:xfrm>
            <a:off x="1923143" y="4221238"/>
            <a:ext cx="3084286" cy="823659"/>
          </a:xfrm>
          <a:custGeom>
            <a:avLst/>
            <a:gdLst>
              <a:gd name="connsiteX0" fmla="*/ 3084286 w 3084286"/>
              <a:gd name="connsiteY0" fmla="*/ 145143 h 823659"/>
              <a:gd name="connsiteX1" fmla="*/ 1415143 w 3084286"/>
              <a:gd name="connsiteY1" fmla="*/ 822476 h 823659"/>
              <a:gd name="connsiteX2" fmla="*/ 0 w 3084286"/>
              <a:gd name="connsiteY2" fmla="*/ 0 h 823659"/>
            </a:gdLst>
            <a:ahLst/>
            <a:cxnLst>
              <a:cxn ang="0">
                <a:pos x="connsiteX0" y="connsiteY0"/>
              </a:cxn>
              <a:cxn ang="0">
                <a:pos x="connsiteX1" y="connsiteY1"/>
              </a:cxn>
              <a:cxn ang="0">
                <a:pos x="connsiteX2" y="connsiteY2"/>
              </a:cxn>
            </a:cxnLst>
            <a:rect l="l" t="t" r="r" b="b"/>
            <a:pathLst>
              <a:path w="3084286" h="823659">
                <a:moveTo>
                  <a:pt x="3084286" y="145143"/>
                </a:moveTo>
                <a:cubicBezTo>
                  <a:pt x="2506738" y="495904"/>
                  <a:pt x="1929191" y="846666"/>
                  <a:pt x="1415143" y="822476"/>
                </a:cubicBezTo>
                <a:cubicBezTo>
                  <a:pt x="901095" y="798286"/>
                  <a:pt x="195540" y="110873"/>
                  <a:pt x="0" y="0"/>
                </a:cubicBezTo>
              </a:path>
            </a:pathLst>
          </a:custGeom>
          <a:ln>
            <a:solidFill>
              <a:srgbClr val="008000"/>
            </a:solidFill>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2" name="TextBox 121"/>
          <p:cNvSpPr txBox="1"/>
          <p:nvPr/>
        </p:nvSpPr>
        <p:spPr>
          <a:xfrm>
            <a:off x="2639832" y="331855"/>
            <a:ext cx="2555207" cy="461665"/>
          </a:xfrm>
          <a:prstGeom prst="rect">
            <a:avLst/>
          </a:prstGeom>
          <a:noFill/>
        </p:spPr>
        <p:txBody>
          <a:bodyPr wrap="none" rtlCol="0">
            <a:spAutoFit/>
          </a:bodyPr>
          <a:lstStyle/>
          <a:p>
            <a:r>
              <a:rPr lang="en-US" sz="2400" b="1" dirty="0" smtClean="0"/>
              <a:t>Intra-TD Messages</a:t>
            </a:r>
            <a:endParaRPr lang="en-US" sz="2400" b="1" dirty="0"/>
          </a:p>
        </p:txBody>
      </p:sp>
      <p:sp>
        <p:nvSpPr>
          <p:cNvPr id="123" name="Freeform 122"/>
          <p:cNvSpPr/>
          <p:nvPr/>
        </p:nvSpPr>
        <p:spPr>
          <a:xfrm>
            <a:off x="3858381" y="3722897"/>
            <a:ext cx="870857" cy="389484"/>
          </a:xfrm>
          <a:custGeom>
            <a:avLst/>
            <a:gdLst>
              <a:gd name="connsiteX0" fmla="*/ 0 w 870857"/>
              <a:gd name="connsiteY0" fmla="*/ 350762 h 350762"/>
              <a:gd name="connsiteX1" fmla="*/ 459619 w 870857"/>
              <a:gd name="connsiteY1" fmla="*/ 0 h 350762"/>
              <a:gd name="connsiteX2" fmla="*/ 870857 w 870857"/>
              <a:gd name="connsiteY2" fmla="*/ 350762 h 350762"/>
            </a:gdLst>
            <a:ahLst/>
            <a:cxnLst>
              <a:cxn ang="0">
                <a:pos x="connsiteX0" y="connsiteY0"/>
              </a:cxn>
              <a:cxn ang="0">
                <a:pos x="connsiteX1" y="connsiteY1"/>
              </a:cxn>
              <a:cxn ang="0">
                <a:pos x="connsiteX2" y="connsiteY2"/>
              </a:cxn>
            </a:cxnLst>
            <a:rect l="l" t="t" r="r" b="b"/>
            <a:pathLst>
              <a:path w="870857" h="350762">
                <a:moveTo>
                  <a:pt x="0" y="350762"/>
                </a:moveTo>
                <a:cubicBezTo>
                  <a:pt x="157238" y="175381"/>
                  <a:pt x="314476" y="0"/>
                  <a:pt x="459619" y="0"/>
                </a:cubicBezTo>
                <a:cubicBezTo>
                  <a:pt x="604762" y="0"/>
                  <a:pt x="766032" y="282222"/>
                  <a:pt x="870857" y="350762"/>
                </a:cubicBezTo>
              </a:path>
            </a:pathLst>
          </a:custGeom>
          <a:ln>
            <a:solidFill>
              <a:srgbClr val="FF0000"/>
            </a:solidFill>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24" name="TextBox 123"/>
          <p:cNvSpPr txBox="1"/>
          <p:nvPr/>
        </p:nvSpPr>
        <p:spPr>
          <a:xfrm>
            <a:off x="4369304" y="3465661"/>
            <a:ext cx="1249060" cy="369332"/>
          </a:xfrm>
          <a:prstGeom prst="rect">
            <a:avLst/>
          </a:prstGeom>
          <a:noFill/>
        </p:spPr>
        <p:txBody>
          <a:bodyPr wrap="none" rtlCol="0">
            <a:spAutoFit/>
          </a:bodyPr>
          <a:lstStyle/>
          <a:p>
            <a:r>
              <a:rPr lang="en-US" dirty="0" smtClean="0">
                <a:solidFill>
                  <a:srgbClr val="FF0000"/>
                </a:solidFill>
              </a:rPr>
              <a:t>Certificates</a:t>
            </a:r>
            <a:endParaRPr lang="en-US" dirty="0">
              <a:solidFill>
                <a:srgbClr val="FF0000"/>
              </a:solidFill>
            </a:endParaRPr>
          </a:p>
        </p:txBody>
      </p:sp>
      <p:cxnSp>
        <p:nvCxnSpPr>
          <p:cNvPr id="125" name="Straight Arrow Connector 124"/>
          <p:cNvCxnSpPr>
            <a:stCxn id="11" idx="0"/>
            <a:endCxn id="14" idx="5"/>
          </p:cNvCxnSpPr>
          <p:nvPr/>
        </p:nvCxnSpPr>
        <p:spPr>
          <a:xfrm flipH="1" flipV="1">
            <a:off x="2953224" y="2516421"/>
            <a:ext cx="2077601" cy="1424186"/>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a:stCxn id="11" idx="0"/>
            <a:endCxn id="15" idx="4"/>
          </p:cNvCxnSpPr>
          <p:nvPr/>
        </p:nvCxnSpPr>
        <p:spPr>
          <a:xfrm flipV="1">
            <a:off x="5030825" y="2576645"/>
            <a:ext cx="946139" cy="1363962"/>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a:stCxn id="11" idx="2"/>
            <a:endCxn id="17" idx="0"/>
          </p:cNvCxnSpPr>
          <p:nvPr/>
        </p:nvCxnSpPr>
        <p:spPr>
          <a:xfrm>
            <a:off x="5030825" y="4351845"/>
            <a:ext cx="946139" cy="1240939"/>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a:stCxn id="11" idx="2"/>
            <a:endCxn id="16" idx="0"/>
          </p:cNvCxnSpPr>
          <p:nvPr/>
        </p:nvCxnSpPr>
        <p:spPr>
          <a:xfrm flipH="1">
            <a:off x="2589433" y="4351845"/>
            <a:ext cx="2441392" cy="1240939"/>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5559957" y="3004457"/>
            <a:ext cx="1665578" cy="369332"/>
          </a:xfrm>
          <a:prstGeom prst="rect">
            <a:avLst/>
          </a:prstGeom>
          <a:noFill/>
        </p:spPr>
        <p:txBody>
          <a:bodyPr wrap="none" rtlCol="0">
            <a:spAutoFit/>
          </a:bodyPr>
          <a:lstStyle/>
          <a:p>
            <a:r>
              <a:rPr lang="en-US" dirty="0" smtClean="0">
                <a:solidFill>
                  <a:srgbClr val="008000"/>
                </a:solidFill>
              </a:rPr>
              <a:t>Key distribution</a:t>
            </a:r>
            <a:endParaRPr lang="en-US" dirty="0">
              <a:solidFill>
                <a:srgbClr val="008000"/>
              </a:solidFill>
            </a:endParaRPr>
          </a:p>
        </p:txBody>
      </p:sp>
      <p:sp>
        <p:nvSpPr>
          <p:cNvPr id="45" name="Rectangle 44"/>
          <p:cNvSpPr/>
          <p:nvPr/>
        </p:nvSpPr>
        <p:spPr>
          <a:xfrm>
            <a:off x="93504" y="5314594"/>
            <a:ext cx="1539353" cy="629203"/>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Path Query from End host</a:t>
            </a:r>
            <a:endParaRPr lang="en-US" dirty="0">
              <a:solidFill>
                <a:srgbClr val="000000"/>
              </a:solidFill>
            </a:endParaRPr>
          </a:p>
        </p:txBody>
      </p:sp>
      <p:cxnSp>
        <p:nvCxnSpPr>
          <p:cNvPr id="46" name="Straight Arrow Connector 45"/>
          <p:cNvCxnSpPr>
            <a:stCxn id="45" idx="0"/>
            <a:endCxn id="34" idx="2"/>
          </p:cNvCxnSpPr>
          <p:nvPr/>
        </p:nvCxnSpPr>
        <p:spPr>
          <a:xfrm flipV="1">
            <a:off x="863181" y="4351845"/>
            <a:ext cx="707406" cy="962749"/>
          </a:xfrm>
          <a:prstGeom prst="straightConnector1">
            <a:avLst/>
          </a:prstGeom>
          <a:ln>
            <a:solidFill>
              <a:schemeClr val="tx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3480225" y="4118428"/>
            <a:ext cx="338667" cy="205619"/>
          </a:xfrm>
          <a:prstGeom prst="rect">
            <a:avLst/>
          </a:prstGeom>
          <a:solidFill>
            <a:srgbClr val="FFC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819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457355" y="1729611"/>
            <a:ext cx="7694832" cy="469747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Transit AD</a:t>
            </a: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10" name="Rectangle 9"/>
          <p:cNvSpPr/>
          <p:nvPr/>
        </p:nvSpPr>
        <p:spPr>
          <a:xfrm>
            <a:off x="6360676" y="3940607"/>
            <a:ext cx="666662"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763675" y="3940607"/>
            <a:ext cx="534300"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308739" y="3940607"/>
            <a:ext cx="534671"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074953" y="2165407"/>
            <a:ext cx="1028959"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462484" y="2165407"/>
            <a:ext cx="1028959"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074953" y="5592784"/>
            <a:ext cx="1028959"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62484" y="5592784"/>
            <a:ext cx="1028959" cy="411238"/>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3843410" y="5638733"/>
            <a:ext cx="666662"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1237256" y="3940607"/>
            <a:ext cx="666662"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7153802" y="210291"/>
            <a:ext cx="1832428"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Path Server</a:t>
            </a:r>
            <a:endParaRPr lang="en-US" dirty="0">
              <a:solidFill>
                <a:srgbClr val="000000"/>
              </a:solidFill>
            </a:endParaRPr>
          </a:p>
        </p:txBody>
      </p:sp>
      <p:sp>
        <p:nvSpPr>
          <p:cNvPr id="40" name="Rectangle 39"/>
          <p:cNvSpPr/>
          <p:nvPr/>
        </p:nvSpPr>
        <p:spPr>
          <a:xfrm>
            <a:off x="7161061" y="677161"/>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Beacon Server</a:t>
            </a:r>
            <a:endParaRPr lang="en-US" dirty="0">
              <a:solidFill>
                <a:srgbClr val="000000"/>
              </a:solidFill>
            </a:endParaRPr>
          </a:p>
        </p:txBody>
      </p:sp>
      <p:sp>
        <p:nvSpPr>
          <p:cNvPr id="41" name="Rectangle 40"/>
          <p:cNvSpPr/>
          <p:nvPr/>
        </p:nvSpPr>
        <p:spPr>
          <a:xfrm>
            <a:off x="7156226" y="1144031"/>
            <a:ext cx="1825169"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Certificate Server</a:t>
            </a:r>
            <a:endParaRPr lang="en-US" dirty="0">
              <a:solidFill>
                <a:srgbClr val="000000"/>
              </a:solidFill>
            </a:endParaRPr>
          </a:p>
        </p:txBody>
      </p:sp>
      <p:sp>
        <p:nvSpPr>
          <p:cNvPr id="42" name="Rectangle 41"/>
          <p:cNvSpPr/>
          <p:nvPr/>
        </p:nvSpPr>
        <p:spPr>
          <a:xfrm>
            <a:off x="6240629" y="210291"/>
            <a:ext cx="677334" cy="411238"/>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35794" y="665066"/>
            <a:ext cx="677334" cy="411238"/>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6230959" y="1119841"/>
            <a:ext cx="677334" cy="411238"/>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Straight Arrow Connector 52"/>
          <p:cNvCxnSpPr>
            <a:stCxn id="14" idx="5"/>
            <a:endCxn id="11" idx="0"/>
          </p:cNvCxnSpPr>
          <p:nvPr/>
        </p:nvCxnSpPr>
        <p:spPr>
          <a:xfrm>
            <a:off x="2953224" y="2516421"/>
            <a:ext cx="2077601" cy="1424186"/>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15" idx="4"/>
            <a:endCxn id="11" idx="0"/>
          </p:cNvCxnSpPr>
          <p:nvPr/>
        </p:nvCxnSpPr>
        <p:spPr>
          <a:xfrm flipH="1">
            <a:off x="5030825" y="2576645"/>
            <a:ext cx="946139" cy="1363962"/>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14" idx="0"/>
          </p:cNvCxnSpPr>
          <p:nvPr/>
        </p:nvCxnSpPr>
        <p:spPr>
          <a:xfrm>
            <a:off x="2074953" y="1627840"/>
            <a:ext cx="514480" cy="537567"/>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endCxn id="15" idx="7"/>
          </p:cNvCxnSpPr>
          <p:nvPr/>
        </p:nvCxnSpPr>
        <p:spPr>
          <a:xfrm flipH="1">
            <a:off x="6340755" y="1729611"/>
            <a:ext cx="456769" cy="49602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1911054" y="1422221"/>
            <a:ext cx="727700" cy="411238"/>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8000"/>
                </a:solidFill>
              </a:rPr>
              <a:t>PCB</a:t>
            </a:r>
            <a:endParaRPr lang="en-US" dirty="0">
              <a:solidFill>
                <a:srgbClr val="008000"/>
              </a:solidFill>
            </a:endParaRPr>
          </a:p>
        </p:txBody>
      </p:sp>
      <p:cxnSp>
        <p:nvCxnSpPr>
          <p:cNvPr id="68" name="Straight Arrow Connector 67"/>
          <p:cNvCxnSpPr>
            <a:stCxn id="11" idx="2"/>
            <a:endCxn id="16" idx="7"/>
          </p:cNvCxnSpPr>
          <p:nvPr/>
        </p:nvCxnSpPr>
        <p:spPr>
          <a:xfrm flipH="1">
            <a:off x="2953224" y="4351845"/>
            <a:ext cx="2077601" cy="130116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11" idx="2"/>
            <a:endCxn id="17" idx="0"/>
          </p:cNvCxnSpPr>
          <p:nvPr/>
        </p:nvCxnSpPr>
        <p:spPr>
          <a:xfrm>
            <a:off x="5030825" y="4351845"/>
            <a:ext cx="946139" cy="1240939"/>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16" idx="4"/>
          </p:cNvCxnSpPr>
          <p:nvPr/>
        </p:nvCxnSpPr>
        <p:spPr>
          <a:xfrm flipH="1">
            <a:off x="2074953" y="6004022"/>
            <a:ext cx="514480" cy="527407"/>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17" idx="5"/>
          </p:cNvCxnSpPr>
          <p:nvPr/>
        </p:nvCxnSpPr>
        <p:spPr>
          <a:xfrm>
            <a:off x="6340755" y="5943798"/>
            <a:ext cx="456769" cy="345726"/>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114" name="Rectangle 113"/>
          <p:cNvSpPr/>
          <p:nvPr/>
        </p:nvSpPr>
        <p:spPr>
          <a:xfrm>
            <a:off x="93504" y="5314594"/>
            <a:ext cx="1539353" cy="629203"/>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Path Query from End host</a:t>
            </a:r>
            <a:endParaRPr lang="en-US" dirty="0">
              <a:solidFill>
                <a:srgbClr val="000000"/>
              </a:solidFill>
            </a:endParaRPr>
          </a:p>
        </p:txBody>
      </p:sp>
      <p:cxnSp>
        <p:nvCxnSpPr>
          <p:cNvPr id="115" name="Straight Arrow Connector 114"/>
          <p:cNvCxnSpPr>
            <a:stCxn id="114" idx="0"/>
            <a:endCxn id="34" idx="2"/>
          </p:cNvCxnSpPr>
          <p:nvPr/>
        </p:nvCxnSpPr>
        <p:spPr>
          <a:xfrm flipV="1">
            <a:off x="863181" y="4351845"/>
            <a:ext cx="707406" cy="962749"/>
          </a:xfrm>
          <a:prstGeom prst="straightConnector1">
            <a:avLst/>
          </a:prstGeom>
          <a:ln>
            <a:solidFill>
              <a:schemeClr val="tx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2639832" y="331855"/>
            <a:ext cx="2558212" cy="461665"/>
          </a:xfrm>
          <a:prstGeom prst="rect">
            <a:avLst/>
          </a:prstGeom>
          <a:noFill/>
        </p:spPr>
        <p:txBody>
          <a:bodyPr wrap="none" rtlCol="0">
            <a:spAutoFit/>
          </a:bodyPr>
          <a:lstStyle/>
          <a:p>
            <a:r>
              <a:rPr lang="en-US" sz="2400" b="1" dirty="0" smtClean="0"/>
              <a:t>Inter-TD Messages</a:t>
            </a:r>
            <a:endParaRPr lang="en-US" sz="2400" b="1" dirty="0"/>
          </a:p>
        </p:txBody>
      </p:sp>
      <p:cxnSp>
        <p:nvCxnSpPr>
          <p:cNvPr id="46" name="Straight Arrow Connector 45"/>
          <p:cNvCxnSpPr>
            <a:stCxn id="34" idx="0"/>
          </p:cNvCxnSpPr>
          <p:nvPr/>
        </p:nvCxnSpPr>
        <p:spPr>
          <a:xfrm flipV="1">
            <a:off x="1570587" y="1422221"/>
            <a:ext cx="1738152" cy="2518386"/>
          </a:xfrm>
          <a:prstGeom prst="straightConnector1">
            <a:avLst/>
          </a:prstGeom>
          <a:ln>
            <a:solidFill>
              <a:schemeClr val="tx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 name="Freeform 5"/>
          <p:cNvSpPr/>
          <p:nvPr/>
        </p:nvSpPr>
        <p:spPr>
          <a:xfrm>
            <a:off x="3894667" y="4122908"/>
            <a:ext cx="2576285" cy="2396425"/>
          </a:xfrm>
          <a:custGeom>
            <a:avLst/>
            <a:gdLst>
              <a:gd name="connsiteX0" fmla="*/ 2576285 w 2576285"/>
              <a:gd name="connsiteY0" fmla="*/ 2396425 h 2396425"/>
              <a:gd name="connsiteX1" fmla="*/ 2044095 w 2576285"/>
              <a:gd name="connsiteY1" fmla="*/ 1658616 h 2396425"/>
              <a:gd name="connsiteX2" fmla="*/ 628952 w 2576285"/>
              <a:gd name="connsiteY2" fmla="*/ 170902 h 2396425"/>
              <a:gd name="connsiteX3" fmla="*/ 0 w 2576285"/>
              <a:gd name="connsiteY3" fmla="*/ 13663 h 2396425"/>
            </a:gdLst>
            <a:ahLst/>
            <a:cxnLst>
              <a:cxn ang="0">
                <a:pos x="connsiteX0" y="connsiteY0"/>
              </a:cxn>
              <a:cxn ang="0">
                <a:pos x="connsiteX1" y="connsiteY1"/>
              </a:cxn>
              <a:cxn ang="0">
                <a:pos x="connsiteX2" y="connsiteY2"/>
              </a:cxn>
              <a:cxn ang="0">
                <a:pos x="connsiteX3" y="connsiteY3"/>
              </a:cxn>
            </a:cxnLst>
            <a:rect l="l" t="t" r="r" b="b"/>
            <a:pathLst>
              <a:path w="2576285" h="2396425">
                <a:moveTo>
                  <a:pt x="2576285" y="2396425"/>
                </a:moveTo>
                <a:cubicBezTo>
                  <a:pt x="2472467" y="2212980"/>
                  <a:pt x="2368650" y="2029536"/>
                  <a:pt x="2044095" y="1658616"/>
                </a:cubicBezTo>
                <a:cubicBezTo>
                  <a:pt x="1719540" y="1287696"/>
                  <a:pt x="969634" y="445061"/>
                  <a:pt x="628952" y="170902"/>
                </a:cubicBezTo>
                <a:cubicBezTo>
                  <a:pt x="288269" y="-103257"/>
                  <a:pt x="108857" y="41885"/>
                  <a:pt x="0" y="13663"/>
                </a:cubicBezTo>
              </a:path>
            </a:pathLst>
          </a:cu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TextBox 48"/>
          <p:cNvSpPr txBox="1"/>
          <p:nvPr/>
        </p:nvSpPr>
        <p:spPr>
          <a:xfrm>
            <a:off x="2584089" y="4358268"/>
            <a:ext cx="1941557" cy="369332"/>
          </a:xfrm>
          <a:prstGeom prst="rect">
            <a:avLst/>
          </a:prstGeom>
          <a:noFill/>
        </p:spPr>
        <p:txBody>
          <a:bodyPr wrap="none" rtlCol="0">
            <a:spAutoFit/>
          </a:bodyPr>
          <a:lstStyle/>
          <a:p>
            <a:r>
              <a:rPr lang="en-US" dirty="0" smtClean="0">
                <a:solidFill>
                  <a:srgbClr val="FF0000"/>
                </a:solidFill>
              </a:rPr>
              <a:t>Certificate Queries</a:t>
            </a:r>
            <a:endParaRPr lang="en-US" dirty="0">
              <a:solidFill>
                <a:srgbClr val="FF0000"/>
              </a:solidFill>
            </a:endParaRPr>
          </a:p>
        </p:txBody>
      </p:sp>
      <p:sp>
        <p:nvSpPr>
          <p:cNvPr id="7" name="Freeform 6"/>
          <p:cNvSpPr/>
          <p:nvPr/>
        </p:nvSpPr>
        <p:spPr>
          <a:xfrm>
            <a:off x="1278568" y="1424260"/>
            <a:ext cx="2265337" cy="2422026"/>
          </a:xfrm>
          <a:custGeom>
            <a:avLst/>
            <a:gdLst>
              <a:gd name="connsiteX0" fmla="*/ 2265337 w 2265337"/>
              <a:gd name="connsiteY0" fmla="*/ 2422026 h 2422026"/>
              <a:gd name="connsiteX1" fmla="*/ 1297718 w 2265337"/>
              <a:gd name="connsiteY1" fmla="*/ 934311 h 2422026"/>
              <a:gd name="connsiteX2" fmla="*/ 390575 w 2265337"/>
              <a:gd name="connsiteY2" fmla="*/ 619835 h 2422026"/>
              <a:gd name="connsiteX3" fmla="*/ 27718 w 2265337"/>
              <a:gd name="connsiteY3" fmla="*/ 2978 h 2422026"/>
            </a:gdLst>
            <a:ahLst/>
            <a:cxnLst>
              <a:cxn ang="0">
                <a:pos x="connsiteX0" y="connsiteY0"/>
              </a:cxn>
              <a:cxn ang="0">
                <a:pos x="connsiteX1" y="connsiteY1"/>
              </a:cxn>
              <a:cxn ang="0">
                <a:pos x="connsiteX2" y="connsiteY2"/>
              </a:cxn>
              <a:cxn ang="0">
                <a:pos x="connsiteX3" y="connsiteY3"/>
              </a:cxn>
            </a:cxnLst>
            <a:rect l="l" t="t" r="r" b="b"/>
            <a:pathLst>
              <a:path w="2265337" h="2422026">
                <a:moveTo>
                  <a:pt x="2265337" y="2422026"/>
                </a:moveTo>
                <a:cubicBezTo>
                  <a:pt x="1937757" y="1828351"/>
                  <a:pt x="1610178" y="1234676"/>
                  <a:pt x="1297718" y="934311"/>
                </a:cubicBezTo>
                <a:cubicBezTo>
                  <a:pt x="985258" y="633946"/>
                  <a:pt x="602242" y="775057"/>
                  <a:pt x="390575" y="619835"/>
                </a:cubicBezTo>
                <a:cubicBezTo>
                  <a:pt x="178908" y="464613"/>
                  <a:pt x="-87187" y="-43387"/>
                  <a:pt x="27718" y="2978"/>
                </a:cubicBezTo>
              </a:path>
            </a:pathLst>
          </a:cu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37426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97036</TotalTime>
  <Words>2724</Words>
  <Application>Microsoft Macintosh PowerPoint</Application>
  <PresentationFormat>On-screen Show (4:3)</PresentationFormat>
  <Paragraphs>1058</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SCION Implementation</vt:lpstr>
      <vt:lpstr>SCION Architecture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Root Of Trust File</vt:lpstr>
      <vt:lpstr>Topology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SCION Switch using VNIC</vt:lpstr>
      <vt:lpstr>SCION Switch</vt:lpstr>
      <vt:lpstr>Questions</vt:lpstr>
      <vt:lpstr>Need to be decided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vt:lpstr>
      <vt:lpstr>Need to be decided</vt:lpstr>
    </vt:vector>
  </TitlesOfParts>
  <Company>CMU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SCION Implementation</dc:title>
  <dc:creator>Soo Bum Lee</dc:creator>
  <cp:lastModifiedBy>Soo Bum Lee</cp:lastModifiedBy>
  <cp:revision>339</cp:revision>
  <cp:lastPrinted>2012-04-19T04:01:49Z</cp:lastPrinted>
  <dcterms:created xsi:type="dcterms:W3CDTF">2012-01-30T21:46:47Z</dcterms:created>
  <dcterms:modified xsi:type="dcterms:W3CDTF">2012-05-17T18:27:09Z</dcterms:modified>
</cp:coreProperties>
</file>