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7"/>
  </p:handoutMasterIdLst>
  <p:sldIdLst>
    <p:sldId id="256" r:id="rId2"/>
    <p:sldId id="285" r:id="rId3"/>
    <p:sldId id="286" r:id="rId4"/>
    <p:sldId id="287" r:id="rId5"/>
    <p:sldId id="288" r:id="rId6"/>
    <p:sldId id="289" r:id="rId7"/>
    <p:sldId id="290" r:id="rId8"/>
    <p:sldId id="291" r:id="rId9"/>
    <p:sldId id="292" r:id="rId10"/>
    <p:sldId id="293" r:id="rId11"/>
    <p:sldId id="263" r:id="rId12"/>
    <p:sldId id="275" r:id="rId13"/>
    <p:sldId id="276" r:id="rId14"/>
    <p:sldId id="277" r:id="rId15"/>
    <p:sldId id="281" r:id="rId16"/>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314" autoAdjust="0"/>
  </p:normalViewPr>
  <p:slideViewPr>
    <p:cSldViewPr snapToGrid="0" snapToObjects="1">
      <p:cViewPr varScale="1">
        <p:scale>
          <a:sx n="116" d="100"/>
          <a:sy n="116" d="100"/>
        </p:scale>
        <p:origin x="-1494" y="-108"/>
      </p:cViewPr>
      <p:guideLst>
        <p:guide orient="horz" pos="2981"/>
        <p:guide pos="504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39538765-3466-448E-A3A5-B0C1F5DA67A2}" type="datetimeFigureOut">
              <a:rPr lang="en-US" smtClean="0"/>
              <a:t>1/10/2013</a:t>
            </a:fld>
            <a:endParaRPr lang="en-US"/>
          </a:p>
        </p:txBody>
      </p:sp>
      <p:sp>
        <p:nvSpPr>
          <p:cNvPr id="4" name="Footer Placeholder 3"/>
          <p:cNvSpPr>
            <a:spLocks noGrp="1"/>
          </p:cNvSpPr>
          <p:nvPr>
            <p:ph type="ftr" sz="quarter" idx="2"/>
          </p:nvPr>
        </p:nvSpPr>
        <p:spPr>
          <a:xfrm>
            <a:off x="1"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BDF3DAD3-8D41-4170-86F0-937D330D4A73}" type="slidenum">
              <a:rPr lang="en-US" smtClean="0"/>
              <a:t>‹#›</a:t>
            </a:fld>
            <a:endParaRPr lang="en-US"/>
          </a:p>
        </p:txBody>
      </p:sp>
    </p:spTree>
    <p:extLst>
      <p:ext uri="{BB962C8B-B14F-4D97-AF65-F5344CB8AC3E}">
        <p14:creationId xmlns:p14="http://schemas.microsoft.com/office/powerpoint/2010/main" val="1022071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30D41-483C-C84C-9666-13AA91F9E360}" type="datetimeFigureOut">
              <a:rPr lang="en-US" smtClean="0"/>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255494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30D41-483C-C84C-9666-13AA91F9E360}" type="datetimeFigureOut">
              <a:rPr lang="en-US" smtClean="0"/>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4769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30D41-483C-C84C-9666-13AA91F9E360}" type="datetimeFigureOut">
              <a:rPr lang="en-US" smtClean="0"/>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234967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30D41-483C-C84C-9666-13AA91F9E360}" type="datetimeFigureOut">
              <a:rPr lang="en-US" smtClean="0"/>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282528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30D41-483C-C84C-9666-13AA91F9E360}" type="datetimeFigureOut">
              <a:rPr lang="en-US" smtClean="0"/>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301665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30D41-483C-C84C-9666-13AA91F9E360}" type="datetimeFigureOut">
              <a:rPr lang="en-US" smtClean="0"/>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134259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30D41-483C-C84C-9666-13AA91F9E360}" type="datetimeFigureOut">
              <a:rPr lang="en-US" smtClean="0"/>
              <a:t>1/10/2013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401561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30D41-483C-C84C-9666-13AA91F9E360}" type="datetimeFigureOut">
              <a:rPr lang="en-US" smtClean="0"/>
              <a:t>1/10/2013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282445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30D41-483C-C84C-9666-13AA91F9E360}" type="datetimeFigureOut">
              <a:rPr lang="en-US" smtClean="0"/>
              <a:t>1/10/2013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195785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30D41-483C-C84C-9666-13AA91F9E360}" type="datetimeFigureOut">
              <a:rPr lang="en-US" smtClean="0"/>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195901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30D41-483C-C84C-9666-13AA91F9E360}" type="datetimeFigureOut">
              <a:rPr lang="en-US" smtClean="0"/>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5E447-B2C3-6749-B4F3-45DD4C1EED86}" type="slidenum">
              <a:rPr lang="en-US" smtClean="0"/>
              <a:t>‹#›</a:t>
            </a:fld>
            <a:endParaRPr lang="en-US"/>
          </a:p>
        </p:txBody>
      </p:sp>
    </p:spTree>
    <p:extLst>
      <p:ext uri="{BB962C8B-B14F-4D97-AF65-F5344CB8AC3E}">
        <p14:creationId xmlns:p14="http://schemas.microsoft.com/office/powerpoint/2010/main" val="367025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30D41-483C-C84C-9666-13AA91F9E360}" type="datetimeFigureOut">
              <a:rPr lang="en-US" smtClean="0"/>
              <a:t>1/10/2013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5E447-B2C3-6749-B4F3-45DD4C1EED86}" type="slidenum">
              <a:rPr lang="en-US" smtClean="0"/>
              <a:t>‹#›</a:t>
            </a:fld>
            <a:endParaRPr lang="en-US"/>
          </a:p>
        </p:txBody>
      </p:sp>
    </p:spTree>
    <p:extLst>
      <p:ext uri="{BB962C8B-B14F-4D97-AF65-F5344CB8AC3E}">
        <p14:creationId xmlns:p14="http://schemas.microsoft.com/office/powerpoint/2010/main" val="78052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SCION Packet Format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137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02698" y="251298"/>
            <a:ext cx="6927648" cy="461665"/>
          </a:xfrm>
          <a:prstGeom prst="rect">
            <a:avLst/>
          </a:prstGeom>
          <a:noFill/>
        </p:spPr>
        <p:txBody>
          <a:bodyPr wrap="none" rtlCol="0">
            <a:spAutoFit/>
          </a:bodyPr>
          <a:lstStyle/>
          <a:p>
            <a:pPr algn="ctr"/>
            <a:r>
              <a:rPr lang="en-US" sz="2400" b="1" dirty="0" smtClean="0"/>
              <a:t>SCION Packet Construction /Forwarding (SHORTCUT)</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3428294360"/>
              </p:ext>
            </p:extLst>
          </p:nvPr>
        </p:nvGraphicFramePr>
        <p:xfrm>
          <a:off x="2966806" y="2152262"/>
          <a:ext cx="4108925" cy="370840"/>
        </p:xfrm>
        <a:graphic>
          <a:graphicData uri="http://schemas.openxmlformats.org/drawingml/2006/table">
            <a:tbl>
              <a:tblPr firstRow="1" bandRow="1">
                <a:tableStyleId>{5940675A-B579-460E-94D1-54222C63F5DA}</a:tableStyleId>
              </a:tblPr>
              <a:tblGrid>
                <a:gridCol w="821785"/>
                <a:gridCol w="821785"/>
                <a:gridCol w="821785"/>
                <a:gridCol w="821785"/>
                <a:gridCol w="821785"/>
              </a:tblGrid>
              <a:tr h="370840">
                <a:tc>
                  <a:txBody>
                    <a:bodyPr/>
                    <a:lstStyle/>
                    <a:p>
                      <a:pPr algn="ctr"/>
                      <a:r>
                        <a:rPr lang="en-US" dirty="0" smtClean="0"/>
                        <a:t>TDC’</a:t>
                      </a:r>
                      <a:endParaRPr lang="en-US" dirty="0"/>
                    </a:p>
                  </a:txBody>
                  <a:tcPr/>
                </a:tc>
                <a:tc>
                  <a:txBody>
                    <a:bodyPr/>
                    <a:lstStyle/>
                    <a:p>
                      <a:pPr algn="ctr"/>
                      <a:r>
                        <a:rPr lang="en-US" dirty="0" smtClean="0"/>
                        <a:t>OP11</a:t>
                      </a:r>
                      <a:endParaRPr lang="en-US" dirty="0"/>
                    </a:p>
                  </a:txBody>
                  <a:tcPr>
                    <a:solidFill>
                      <a:srgbClr val="D9D9D9"/>
                    </a:solidFill>
                  </a:tcPr>
                </a:tc>
                <a:tc>
                  <a:txBody>
                    <a:bodyPr/>
                    <a:lstStyle/>
                    <a:p>
                      <a:pPr algn="ctr"/>
                      <a:r>
                        <a:rPr lang="en-US" dirty="0" smtClean="0"/>
                        <a:t>OP01’</a:t>
                      </a:r>
                      <a:endParaRPr lang="en-US" dirty="0"/>
                    </a:p>
                  </a:txBody>
                  <a:tcPr>
                    <a:solidFill>
                      <a:schemeClr val="bg1">
                        <a:lumMod val="85000"/>
                      </a:schemeClr>
                    </a:solidFill>
                  </a:tcPr>
                </a:tc>
                <a:tc>
                  <a:txBody>
                    <a:bodyPr/>
                    <a:lstStyle/>
                    <a:p>
                      <a:pPr algn="ctr"/>
                      <a:r>
                        <a:rPr lang="en-US" dirty="0" smtClean="0"/>
                        <a:t>OP12</a:t>
                      </a:r>
                      <a:endParaRPr lang="en-US" dirty="0"/>
                    </a:p>
                  </a:txBody>
                  <a:tcPr>
                    <a:noFill/>
                  </a:tcPr>
                </a:tc>
                <a:tc>
                  <a:txBody>
                    <a:bodyPr/>
                    <a:lstStyle/>
                    <a:p>
                      <a:pPr algn="ctr"/>
                      <a:r>
                        <a:rPr lang="en-US" dirty="0" smtClean="0"/>
                        <a:t>OP13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071088515"/>
              </p:ext>
            </p:extLst>
          </p:nvPr>
        </p:nvGraphicFramePr>
        <p:xfrm>
          <a:off x="253996" y="3769978"/>
          <a:ext cx="8705472" cy="518160"/>
        </p:xfrm>
        <a:graphic>
          <a:graphicData uri="http://schemas.openxmlformats.org/drawingml/2006/table">
            <a:tbl>
              <a:tblPr firstRow="1" bandRow="1">
                <a:tableStyleId>{5940675A-B579-460E-94D1-54222C63F5DA}</a:tableStyleId>
              </a:tblPr>
              <a:tblGrid>
                <a:gridCol w="725456"/>
                <a:gridCol w="725456"/>
                <a:gridCol w="725456"/>
                <a:gridCol w="725456"/>
                <a:gridCol w="725456"/>
                <a:gridCol w="725456"/>
                <a:gridCol w="725456"/>
                <a:gridCol w="725456"/>
                <a:gridCol w="725456"/>
                <a:gridCol w="725456"/>
                <a:gridCol w="725456"/>
                <a:gridCol w="725456"/>
              </a:tblGrid>
              <a:tr h="370840">
                <a:tc>
                  <a:txBody>
                    <a:bodyPr/>
                    <a:lstStyle/>
                    <a:p>
                      <a:pPr algn="ctr"/>
                      <a:r>
                        <a:rPr lang="en-US" sz="1400" dirty="0" smtClean="0"/>
                        <a:t>TS1</a:t>
                      </a:r>
                      <a:endParaRPr lang="en-US" sz="1400" dirty="0"/>
                    </a:p>
                  </a:txBody>
                  <a:tcPr>
                    <a:solidFill>
                      <a:schemeClr val="bg1">
                        <a:lumMod val="75000"/>
                      </a:schemeClr>
                    </a:solidFill>
                  </a:tcPr>
                </a:tc>
                <a:tc>
                  <a:txBody>
                    <a:bodyPr/>
                    <a:lstStyle/>
                    <a:p>
                      <a:pPr algn="ctr"/>
                      <a:r>
                        <a:rPr lang="en-US" sz="1400" dirty="0" smtClean="0"/>
                        <a:t>OP03</a:t>
                      </a:r>
                      <a:endParaRPr lang="en-US" sz="1400" dirty="0"/>
                    </a:p>
                  </a:txBody>
                  <a:tcPr/>
                </a:tc>
                <a:tc>
                  <a:txBody>
                    <a:bodyPr/>
                    <a:lstStyle/>
                    <a:p>
                      <a:pPr algn="ctr"/>
                      <a:r>
                        <a:rPr lang="en-US" sz="1400" dirty="0" smtClean="0"/>
                        <a:t>OP02</a:t>
                      </a:r>
                      <a:endParaRPr lang="en-US" sz="1400" dirty="0"/>
                    </a:p>
                  </a:txBody>
                  <a:tcPr/>
                </a:tc>
                <a:tc>
                  <a:txBody>
                    <a:bodyPr/>
                    <a:lstStyle/>
                    <a:p>
                      <a:pPr algn="ctr"/>
                      <a:r>
                        <a:rPr lang="en-US" sz="1400" dirty="0" smtClean="0"/>
                        <a:t>OP01</a:t>
                      </a:r>
                      <a:endParaRPr lang="en-US" sz="1400" dirty="0"/>
                    </a:p>
                  </a:txBody>
                  <a:tcPr/>
                </a:tc>
                <a:tc>
                  <a:txBody>
                    <a:bodyPr/>
                    <a:lstStyle/>
                    <a:p>
                      <a:pPr algn="ctr"/>
                      <a:r>
                        <a:rPr lang="en-US" sz="1400" dirty="0" smtClean="0"/>
                        <a:t>OP11’</a:t>
                      </a:r>
                      <a:endParaRPr lang="en-US" sz="1400" dirty="0"/>
                    </a:p>
                  </a:txBody>
                  <a:tcPr/>
                </a:tc>
                <a:tc>
                  <a:txBody>
                    <a:bodyPr/>
                    <a:lstStyle/>
                    <a:p>
                      <a:pPr algn="ctr"/>
                      <a:r>
                        <a:rPr lang="en-US" sz="1400" dirty="0" smtClean="0"/>
                        <a:t>OPTDC</a:t>
                      </a:r>
                      <a:endParaRPr lang="en-US" sz="1400" dirty="0"/>
                    </a:p>
                  </a:txBody>
                  <a:tcPr/>
                </a:tc>
                <a:tc>
                  <a:txBody>
                    <a:bodyPr/>
                    <a:lstStyle/>
                    <a:p>
                      <a:pPr algn="ctr"/>
                      <a:r>
                        <a:rPr lang="en-US" sz="1400" dirty="0" smtClean="0"/>
                        <a:t>TS2</a:t>
                      </a:r>
                      <a:endParaRPr lang="en-US" sz="1400" dirty="0"/>
                    </a:p>
                  </a:txBody>
                  <a:tcPr>
                    <a:solidFill>
                      <a:srgbClr val="BFBFBF"/>
                    </a:solidFill>
                  </a:tcPr>
                </a:tc>
                <a:tc>
                  <a:txBody>
                    <a:bodyPr/>
                    <a:lstStyle/>
                    <a:p>
                      <a:pPr algn="ctr"/>
                      <a:r>
                        <a:rPr lang="en-US" sz="1400" dirty="0" smtClean="0"/>
                        <a:t>OPTDC’</a:t>
                      </a:r>
                      <a:endParaRPr lang="en-US" sz="1400" dirty="0"/>
                    </a:p>
                  </a:txBody>
                  <a:tcPr/>
                </a:tc>
                <a:tc>
                  <a:txBody>
                    <a:bodyPr/>
                    <a:lstStyle/>
                    <a:p>
                      <a:pPr algn="ctr"/>
                      <a:r>
                        <a:rPr lang="en-US" sz="1400" dirty="0" smtClean="0"/>
                        <a:t>OP01’</a:t>
                      </a:r>
                      <a:endParaRPr lang="en-US" sz="1400" dirty="0"/>
                    </a:p>
                  </a:txBody>
                  <a:tcPr/>
                </a:tc>
                <a:tc>
                  <a:txBody>
                    <a:bodyPr/>
                    <a:lstStyle/>
                    <a:p>
                      <a:pPr algn="ctr"/>
                      <a:r>
                        <a:rPr lang="en-US" sz="1400" dirty="0" smtClean="0"/>
                        <a:t>OP11</a:t>
                      </a:r>
                      <a:endParaRPr lang="en-US" sz="1400" dirty="0"/>
                    </a:p>
                  </a:txBody>
                  <a:tcPr/>
                </a:tc>
                <a:tc>
                  <a:txBody>
                    <a:bodyPr/>
                    <a:lstStyle/>
                    <a:p>
                      <a:pPr algn="ctr"/>
                      <a:r>
                        <a:rPr lang="en-US" sz="1400" dirty="0" smtClean="0"/>
                        <a:t>OP12</a:t>
                      </a:r>
                      <a:endParaRPr lang="en-US" sz="1400" dirty="0"/>
                    </a:p>
                  </a:txBody>
                  <a:tcPr/>
                </a:tc>
                <a:tc>
                  <a:txBody>
                    <a:bodyPr/>
                    <a:lstStyle/>
                    <a:p>
                      <a:pPr algn="ctr"/>
                      <a:r>
                        <a:rPr lang="en-US" sz="1400" dirty="0" smtClean="0"/>
                        <a:t>OP13</a:t>
                      </a:r>
                      <a:endParaRPr lang="en-US" sz="1400"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55584573"/>
              </p:ext>
            </p:extLst>
          </p:nvPr>
        </p:nvGraphicFramePr>
        <p:xfrm>
          <a:off x="2225509" y="1628834"/>
          <a:ext cx="3967375" cy="370840"/>
        </p:xfrm>
        <a:graphic>
          <a:graphicData uri="http://schemas.openxmlformats.org/drawingml/2006/table">
            <a:tbl>
              <a:tblPr firstRow="1" bandRow="1">
                <a:tableStyleId>{5940675A-B579-460E-94D1-54222C63F5DA}</a:tableStyleId>
              </a:tblPr>
              <a:tblGrid>
                <a:gridCol w="793475"/>
                <a:gridCol w="793475"/>
                <a:gridCol w="793475"/>
                <a:gridCol w="793475"/>
                <a:gridCol w="793475"/>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solidFill>
                      <a:srgbClr val="FFFFFF"/>
                    </a:solidFill>
                  </a:tcPr>
                </a:tc>
                <a:tc>
                  <a:txBody>
                    <a:bodyPr/>
                    <a:lstStyle/>
                    <a:p>
                      <a:pPr algn="ctr"/>
                      <a:r>
                        <a:rPr lang="en-US" dirty="0" smtClean="0"/>
                        <a:t>OP11’</a:t>
                      </a:r>
                      <a:endParaRPr lang="en-US" dirty="0"/>
                    </a:p>
                  </a:txBody>
                  <a:tcPr>
                    <a:solidFill>
                      <a:srgbClr val="D9D9D9"/>
                    </a:solidFill>
                  </a:tcPr>
                </a:tc>
                <a:tc>
                  <a:txBody>
                    <a:bodyPr/>
                    <a:lstStyle/>
                    <a:p>
                      <a:pPr algn="ctr"/>
                      <a:r>
                        <a:rPr lang="en-US" dirty="0" smtClean="0"/>
                        <a:t>OP01</a:t>
                      </a:r>
                      <a:endParaRPr lang="en-US" dirty="0"/>
                    </a:p>
                  </a:txBody>
                  <a:tcPr>
                    <a:solidFill>
                      <a:srgbClr val="D9D9D9"/>
                    </a:solidFill>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4099721" y="1292514"/>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3974078" y="2587093"/>
            <a:ext cx="1234825" cy="369332"/>
          </a:xfrm>
          <a:prstGeom prst="rect">
            <a:avLst/>
          </a:prstGeom>
          <a:noFill/>
        </p:spPr>
        <p:txBody>
          <a:bodyPr wrap="none" rtlCol="0">
            <a:spAutoFit/>
          </a:bodyPr>
          <a:lstStyle/>
          <a:p>
            <a:r>
              <a:rPr lang="en-US" dirty="0" smtClean="0"/>
              <a:t>Down-path</a:t>
            </a:r>
            <a:endParaRPr lang="en-US" dirty="0"/>
          </a:p>
        </p:txBody>
      </p:sp>
      <p:sp>
        <p:nvSpPr>
          <p:cNvPr id="6" name="TextBox 5"/>
          <p:cNvSpPr txBox="1"/>
          <p:nvPr/>
        </p:nvSpPr>
        <p:spPr>
          <a:xfrm>
            <a:off x="2563645" y="2143547"/>
            <a:ext cx="300082" cy="369332"/>
          </a:xfrm>
          <a:prstGeom prst="rect">
            <a:avLst/>
          </a:prstGeom>
          <a:noFill/>
        </p:spPr>
        <p:txBody>
          <a:bodyPr wrap="none" rtlCol="0">
            <a:spAutoFit/>
          </a:bodyPr>
          <a:lstStyle/>
          <a:p>
            <a:r>
              <a:rPr lang="en-US" b="1" dirty="0" smtClean="0"/>
              <a:t>+</a:t>
            </a:r>
            <a:endParaRPr lang="en-US" b="1" dirty="0"/>
          </a:p>
        </p:txBody>
      </p:sp>
      <p:sp>
        <p:nvSpPr>
          <p:cNvPr id="3" name="Rectangle 2"/>
          <p:cNvSpPr/>
          <p:nvPr/>
        </p:nvSpPr>
        <p:spPr>
          <a:xfrm>
            <a:off x="34251" y="1326264"/>
            <a:ext cx="3724096" cy="307777"/>
          </a:xfrm>
          <a:prstGeom prst="rect">
            <a:avLst/>
          </a:prstGeom>
        </p:spPr>
        <p:txBody>
          <a:bodyPr wrap="none">
            <a:spAutoFit/>
          </a:bodyPr>
          <a:lstStyle/>
          <a:p>
            <a:pPr algn="ctr"/>
            <a:r>
              <a:rPr lang="en-US" sz="1400" dirty="0" smtClean="0"/>
              <a:t>* OP11’ is the shortcut to OP11 marked by OP01</a:t>
            </a:r>
            <a:endParaRPr lang="en-US" sz="1400" dirty="0"/>
          </a:p>
        </p:txBody>
      </p:sp>
      <p:sp>
        <p:nvSpPr>
          <p:cNvPr id="35" name="Rectangle 34"/>
          <p:cNvSpPr/>
          <p:nvPr/>
        </p:nvSpPr>
        <p:spPr>
          <a:xfrm>
            <a:off x="5419904" y="2642900"/>
            <a:ext cx="3724096" cy="307777"/>
          </a:xfrm>
          <a:prstGeom prst="rect">
            <a:avLst/>
          </a:prstGeom>
        </p:spPr>
        <p:txBody>
          <a:bodyPr wrap="none">
            <a:spAutoFit/>
          </a:bodyPr>
          <a:lstStyle/>
          <a:p>
            <a:pPr algn="ctr"/>
            <a:r>
              <a:rPr lang="en-US" sz="1400" dirty="0" smtClean="0"/>
              <a:t>* OP01’ is the shortcut to OP01 marked by OP11</a:t>
            </a:r>
            <a:endParaRPr lang="en-US" sz="1400" dirty="0"/>
          </a:p>
        </p:txBody>
      </p:sp>
      <p:cxnSp>
        <p:nvCxnSpPr>
          <p:cNvPr id="32" name="Straight Arrow Connector 31"/>
          <p:cNvCxnSpPr/>
          <p:nvPr/>
        </p:nvCxnSpPr>
        <p:spPr>
          <a:xfrm>
            <a:off x="6287390" y="164013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46324" y="1459074"/>
            <a:ext cx="1743875" cy="369332"/>
          </a:xfrm>
          <a:prstGeom prst="rect">
            <a:avLst/>
          </a:prstGeom>
          <a:noFill/>
        </p:spPr>
        <p:txBody>
          <a:bodyPr wrap="none" rtlCol="0">
            <a:spAutoFit/>
          </a:bodyPr>
          <a:lstStyle/>
          <a:p>
            <a:r>
              <a:rPr lang="en-US" dirty="0" smtClean="0"/>
              <a:t>PCB propagation</a:t>
            </a:r>
            <a:endParaRPr lang="en-US" dirty="0"/>
          </a:p>
        </p:txBody>
      </p:sp>
      <p:cxnSp>
        <p:nvCxnSpPr>
          <p:cNvPr id="40" name="Straight Arrow Connector 39"/>
          <p:cNvCxnSpPr/>
          <p:nvPr/>
        </p:nvCxnSpPr>
        <p:spPr>
          <a:xfrm>
            <a:off x="3762345" y="2617858"/>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2142169" y="206059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818974649"/>
              </p:ext>
            </p:extLst>
          </p:nvPr>
        </p:nvGraphicFramePr>
        <p:xfrm>
          <a:off x="256311" y="4742073"/>
          <a:ext cx="8705472" cy="518160"/>
        </p:xfrm>
        <a:graphic>
          <a:graphicData uri="http://schemas.openxmlformats.org/drawingml/2006/table">
            <a:tbl>
              <a:tblPr firstRow="1" bandRow="1">
                <a:tableStyleId>{5940675A-B579-460E-94D1-54222C63F5DA}</a:tableStyleId>
              </a:tblPr>
              <a:tblGrid>
                <a:gridCol w="725456"/>
                <a:gridCol w="725456"/>
                <a:gridCol w="725456"/>
                <a:gridCol w="725456"/>
                <a:gridCol w="725456"/>
                <a:gridCol w="725456"/>
                <a:gridCol w="725456"/>
                <a:gridCol w="725456"/>
                <a:gridCol w="725456"/>
                <a:gridCol w="725456"/>
                <a:gridCol w="725456"/>
                <a:gridCol w="725456"/>
              </a:tblGrid>
              <a:tr h="370840">
                <a:tc>
                  <a:txBody>
                    <a:bodyPr/>
                    <a:lstStyle/>
                    <a:p>
                      <a:pPr algn="ctr"/>
                      <a:r>
                        <a:rPr lang="en-US" sz="1400" dirty="0" smtClean="0"/>
                        <a:t>OP03</a:t>
                      </a:r>
                      <a:endParaRPr lang="en-US" sz="1400" dirty="0"/>
                    </a:p>
                  </a:txBody>
                  <a:tcPr/>
                </a:tc>
                <a:tc>
                  <a:txBody>
                    <a:bodyPr/>
                    <a:lstStyle/>
                    <a:p>
                      <a:pPr algn="ctr"/>
                      <a:r>
                        <a:rPr lang="en-US" sz="1400" dirty="0" smtClean="0"/>
                        <a:t>OP02</a:t>
                      </a:r>
                      <a:endParaRPr lang="en-US" sz="1400" dirty="0"/>
                    </a:p>
                  </a:txBody>
                  <a:tcPr/>
                </a:tc>
                <a:tc>
                  <a:txBody>
                    <a:bodyPr/>
                    <a:lstStyle/>
                    <a:p>
                      <a:pPr algn="ctr"/>
                      <a:r>
                        <a:rPr lang="en-US" sz="1400" dirty="0" smtClean="0"/>
                        <a:t>OP01</a:t>
                      </a:r>
                      <a:endParaRPr lang="en-US" sz="1400" dirty="0"/>
                    </a:p>
                  </a:txBody>
                  <a:tcPr/>
                </a:tc>
                <a:tc>
                  <a:txBody>
                    <a:bodyPr/>
                    <a:lstStyle/>
                    <a:p>
                      <a:pPr algn="ctr"/>
                      <a:r>
                        <a:rPr lang="en-US" sz="1400" dirty="0" smtClean="0"/>
                        <a:t>OP11’</a:t>
                      </a:r>
                      <a:endParaRPr lang="en-US" sz="1400" dirty="0"/>
                    </a:p>
                  </a:txBody>
                  <a:tcPr/>
                </a:tc>
                <a:tc>
                  <a:txBody>
                    <a:bodyPr/>
                    <a:lstStyle/>
                    <a:p>
                      <a:pPr algn="ctr"/>
                      <a:r>
                        <a:rPr lang="en-US" sz="1400" dirty="0" smtClean="0"/>
                        <a:t>OPTDC</a:t>
                      </a:r>
                      <a:endParaRPr lang="en-US" sz="1400" dirty="0"/>
                    </a:p>
                  </a:txBody>
                  <a:tcPr/>
                </a:tc>
                <a:tc>
                  <a:txBody>
                    <a:bodyPr/>
                    <a:lstStyle/>
                    <a:p>
                      <a:pPr algn="ctr"/>
                      <a:r>
                        <a:rPr lang="en-US" sz="1400" dirty="0" smtClean="0"/>
                        <a:t>TS1</a:t>
                      </a:r>
                      <a:endParaRPr lang="en-US" sz="1400" dirty="0"/>
                    </a:p>
                  </a:txBody>
                  <a:tcPr>
                    <a:solidFill>
                      <a:srgbClr val="BFBFBF"/>
                    </a:solidFill>
                  </a:tcPr>
                </a:tc>
                <a:tc>
                  <a:txBody>
                    <a:bodyPr/>
                    <a:lstStyle/>
                    <a:p>
                      <a:pPr algn="ctr"/>
                      <a:r>
                        <a:rPr lang="en-US" sz="1400" dirty="0" smtClean="0"/>
                        <a:t>OPTDC’</a:t>
                      </a:r>
                      <a:endParaRPr lang="en-US" sz="1400" dirty="0"/>
                    </a:p>
                  </a:txBody>
                  <a:tcPr/>
                </a:tc>
                <a:tc>
                  <a:txBody>
                    <a:bodyPr/>
                    <a:lstStyle/>
                    <a:p>
                      <a:pPr algn="ctr"/>
                      <a:r>
                        <a:rPr lang="en-US" sz="1400" dirty="0" smtClean="0"/>
                        <a:t>OP01’</a:t>
                      </a:r>
                      <a:endParaRPr lang="en-US" sz="1400" dirty="0"/>
                    </a:p>
                  </a:txBody>
                  <a:tcPr/>
                </a:tc>
                <a:tc>
                  <a:txBody>
                    <a:bodyPr/>
                    <a:lstStyle/>
                    <a:p>
                      <a:pPr algn="ctr"/>
                      <a:r>
                        <a:rPr lang="en-US" sz="1400" dirty="0" smtClean="0"/>
                        <a:t>OP11</a:t>
                      </a:r>
                      <a:endParaRPr lang="en-US" sz="1400" dirty="0"/>
                    </a:p>
                  </a:txBody>
                  <a:tcPr/>
                </a:tc>
                <a:tc>
                  <a:txBody>
                    <a:bodyPr/>
                    <a:lstStyle/>
                    <a:p>
                      <a:pPr algn="ctr"/>
                      <a:r>
                        <a:rPr lang="en-US" sz="1400" dirty="0" smtClean="0"/>
                        <a:t>OP12</a:t>
                      </a:r>
                      <a:endParaRPr lang="en-US" sz="1400" dirty="0"/>
                    </a:p>
                  </a:txBody>
                  <a:tcPr/>
                </a:tc>
                <a:tc>
                  <a:txBody>
                    <a:bodyPr/>
                    <a:lstStyle/>
                    <a:p>
                      <a:pPr algn="ctr"/>
                      <a:r>
                        <a:rPr lang="en-US" sz="1400" dirty="0" smtClean="0"/>
                        <a:t>OP13</a:t>
                      </a:r>
                      <a:endParaRPr lang="en-US" sz="1400" dirty="0"/>
                    </a:p>
                  </a:txBody>
                  <a:tcPr/>
                </a:tc>
                <a:tc>
                  <a:txBody>
                    <a:bodyPr/>
                    <a:lstStyle/>
                    <a:p>
                      <a:pPr algn="ctr"/>
                      <a:r>
                        <a:rPr lang="en-US" sz="1400" dirty="0" smtClean="0"/>
                        <a:t>TS2</a:t>
                      </a:r>
                      <a:endParaRPr lang="en-US" sz="1400" dirty="0"/>
                    </a:p>
                  </a:txBody>
                  <a:tcPr>
                    <a:solidFill>
                      <a:srgbClr val="BFBFBF"/>
                    </a:solidFill>
                  </a:tcPr>
                </a:tc>
              </a:tr>
            </a:tbl>
          </a:graphicData>
        </a:graphic>
      </p:graphicFrame>
      <p:cxnSp>
        <p:nvCxnSpPr>
          <p:cNvPr id="17" name="Straight Arrow Connector 16"/>
          <p:cNvCxnSpPr/>
          <p:nvPr/>
        </p:nvCxnSpPr>
        <p:spPr>
          <a:xfrm>
            <a:off x="600364" y="3411915"/>
            <a:ext cx="7954818" cy="2879"/>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267416" y="2967191"/>
            <a:ext cx="2691925" cy="369332"/>
          </a:xfrm>
          <a:prstGeom prst="rect">
            <a:avLst/>
          </a:prstGeom>
          <a:noFill/>
        </p:spPr>
        <p:txBody>
          <a:bodyPr wrap="none" rtlCol="0">
            <a:spAutoFit/>
          </a:bodyPr>
          <a:lstStyle/>
          <a:p>
            <a:r>
              <a:rPr lang="en-US" dirty="0" smtClean="0"/>
              <a:t>Source to Destination path</a:t>
            </a:r>
            <a:endParaRPr lang="en-US" dirty="0"/>
          </a:p>
        </p:txBody>
      </p:sp>
      <p:cxnSp>
        <p:nvCxnSpPr>
          <p:cNvPr id="19" name="Straight Arrow Connector 18"/>
          <p:cNvCxnSpPr/>
          <p:nvPr/>
        </p:nvCxnSpPr>
        <p:spPr>
          <a:xfrm>
            <a:off x="600364" y="5526965"/>
            <a:ext cx="7954818" cy="17076"/>
          </a:xfrm>
          <a:prstGeom prst="straightConnector1">
            <a:avLst/>
          </a:prstGeom>
          <a:ln>
            <a:solidFill>
              <a:schemeClr val="tx1"/>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69731" y="5544041"/>
            <a:ext cx="2691925" cy="369332"/>
          </a:xfrm>
          <a:prstGeom prst="rect">
            <a:avLst/>
          </a:prstGeom>
          <a:noFill/>
        </p:spPr>
        <p:txBody>
          <a:bodyPr wrap="none" rtlCol="0">
            <a:spAutoFit/>
          </a:bodyPr>
          <a:lstStyle/>
          <a:p>
            <a:r>
              <a:rPr lang="en-US" dirty="0" smtClean="0"/>
              <a:t>Destination to Source path</a:t>
            </a:r>
            <a:endParaRPr lang="en-US" dirty="0"/>
          </a:p>
        </p:txBody>
      </p:sp>
      <p:cxnSp>
        <p:nvCxnSpPr>
          <p:cNvPr id="26" name="Straight Arrow Connector 25"/>
          <p:cNvCxnSpPr/>
          <p:nvPr/>
        </p:nvCxnSpPr>
        <p:spPr>
          <a:xfrm>
            <a:off x="4987636" y="4152363"/>
            <a:ext cx="3567546" cy="59202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00364" y="4152363"/>
            <a:ext cx="3627747" cy="59202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58105" y="6234557"/>
            <a:ext cx="7780270" cy="369332"/>
          </a:xfrm>
          <a:prstGeom prst="rect">
            <a:avLst/>
          </a:prstGeom>
          <a:noFill/>
        </p:spPr>
        <p:txBody>
          <a:bodyPr wrap="none" rtlCol="0">
            <a:spAutoFit/>
          </a:bodyPr>
          <a:lstStyle/>
          <a:p>
            <a:r>
              <a:rPr lang="en-US" dirty="0" smtClean="0"/>
              <a:t>(x) : AD who handles opaque field(s), indexed by the packet forwarding sequence</a:t>
            </a:r>
            <a:endParaRPr lang="en-US" dirty="0"/>
          </a:p>
        </p:txBody>
      </p:sp>
      <p:grpSp>
        <p:nvGrpSpPr>
          <p:cNvPr id="31" name="Group 30"/>
          <p:cNvGrpSpPr/>
          <p:nvPr/>
        </p:nvGrpSpPr>
        <p:grpSpPr>
          <a:xfrm>
            <a:off x="1177644" y="3405915"/>
            <a:ext cx="7636576" cy="380878"/>
            <a:chOff x="1547084" y="3405915"/>
            <a:chExt cx="7636576" cy="380878"/>
          </a:xfrm>
        </p:grpSpPr>
        <p:sp>
          <p:nvSpPr>
            <p:cNvPr id="33" name="TextBox 32"/>
            <p:cNvSpPr txBox="1"/>
            <p:nvPr/>
          </p:nvSpPr>
          <p:spPr>
            <a:xfrm>
              <a:off x="1547084" y="3417461"/>
              <a:ext cx="441647" cy="369332"/>
            </a:xfrm>
            <a:prstGeom prst="rect">
              <a:avLst/>
            </a:prstGeom>
            <a:noFill/>
          </p:spPr>
          <p:txBody>
            <a:bodyPr wrap="none" rtlCol="0">
              <a:spAutoFit/>
            </a:bodyPr>
            <a:lstStyle/>
            <a:p>
              <a:r>
                <a:rPr lang="en-US" dirty="0" smtClean="0"/>
                <a:t>(1)</a:t>
              </a:r>
              <a:endParaRPr lang="en-US" dirty="0"/>
            </a:p>
          </p:txBody>
        </p:sp>
        <p:sp>
          <p:nvSpPr>
            <p:cNvPr id="34" name="TextBox 33"/>
            <p:cNvSpPr txBox="1"/>
            <p:nvPr/>
          </p:nvSpPr>
          <p:spPr>
            <a:xfrm>
              <a:off x="2216743" y="3405915"/>
              <a:ext cx="441647"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662183" y="3408230"/>
              <a:ext cx="441647" cy="369332"/>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6204398" y="3410545"/>
              <a:ext cx="441647" cy="369332"/>
            </a:xfrm>
            <a:prstGeom prst="rect">
              <a:avLst/>
            </a:prstGeom>
            <a:noFill/>
          </p:spPr>
          <p:txBody>
            <a:bodyPr wrap="none" rtlCol="0">
              <a:spAutoFit/>
            </a:bodyPr>
            <a:lstStyle/>
            <a:p>
              <a:r>
                <a:rPr lang="en-US" dirty="0" smtClean="0"/>
                <a:t>(4)</a:t>
              </a:r>
              <a:endParaRPr lang="en-US" dirty="0"/>
            </a:p>
          </p:txBody>
        </p:sp>
        <p:sp>
          <p:nvSpPr>
            <p:cNvPr id="42" name="TextBox 41"/>
            <p:cNvSpPr txBox="1"/>
            <p:nvPr/>
          </p:nvSpPr>
          <p:spPr>
            <a:xfrm>
              <a:off x="8023908" y="3405945"/>
              <a:ext cx="441647"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8742013" y="3408260"/>
              <a:ext cx="441647" cy="369332"/>
            </a:xfrm>
            <a:prstGeom prst="rect">
              <a:avLst/>
            </a:prstGeom>
            <a:noFill/>
          </p:spPr>
          <p:txBody>
            <a:bodyPr wrap="none" rtlCol="0">
              <a:spAutoFit/>
            </a:bodyPr>
            <a:lstStyle/>
            <a:p>
              <a:r>
                <a:rPr lang="en-US" dirty="0" smtClean="0"/>
                <a:t>(6)</a:t>
              </a:r>
              <a:endParaRPr lang="en-US" dirty="0"/>
            </a:p>
          </p:txBody>
        </p:sp>
      </p:grpSp>
      <p:cxnSp>
        <p:nvCxnSpPr>
          <p:cNvPr id="46" name="Straight Arrow Connector 45"/>
          <p:cNvCxnSpPr/>
          <p:nvPr/>
        </p:nvCxnSpPr>
        <p:spPr>
          <a:xfrm>
            <a:off x="2773498" y="3694597"/>
            <a:ext cx="1556047" cy="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4906818" y="3694597"/>
            <a:ext cx="2239506" cy="1"/>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flipH="1">
            <a:off x="417989" y="5070710"/>
            <a:ext cx="7705846" cy="380878"/>
            <a:chOff x="1477814" y="3405915"/>
            <a:chExt cx="7705846" cy="380878"/>
          </a:xfrm>
        </p:grpSpPr>
        <p:sp>
          <p:nvSpPr>
            <p:cNvPr id="49" name="TextBox 48"/>
            <p:cNvSpPr txBox="1"/>
            <p:nvPr/>
          </p:nvSpPr>
          <p:spPr>
            <a:xfrm>
              <a:off x="1477814" y="3417461"/>
              <a:ext cx="441647" cy="369332"/>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216743" y="3405915"/>
              <a:ext cx="441647" cy="369332"/>
            </a:xfrm>
            <a:prstGeom prst="rect">
              <a:avLst/>
            </a:prstGeom>
            <a:noFill/>
          </p:spPr>
          <p:txBody>
            <a:bodyPr wrap="none" rtlCol="0">
              <a:spAutoFit/>
            </a:bodyPr>
            <a:lstStyle/>
            <a:p>
              <a:r>
                <a:rPr lang="en-US" dirty="0" smtClean="0"/>
                <a:t>(2)</a:t>
              </a:r>
              <a:endParaRPr lang="en-US" dirty="0"/>
            </a:p>
          </p:txBody>
        </p:sp>
        <p:sp>
          <p:nvSpPr>
            <p:cNvPr id="51" name="TextBox 50"/>
            <p:cNvSpPr txBox="1"/>
            <p:nvPr/>
          </p:nvSpPr>
          <p:spPr>
            <a:xfrm>
              <a:off x="3650638" y="3408230"/>
              <a:ext cx="441647" cy="369332"/>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6227488" y="3410545"/>
              <a:ext cx="441647" cy="369332"/>
            </a:xfrm>
            <a:prstGeom prst="rect">
              <a:avLst/>
            </a:prstGeom>
            <a:noFill/>
          </p:spPr>
          <p:txBody>
            <a:bodyPr wrap="none" rtlCol="0">
              <a:spAutoFit/>
            </a:bodyPr>
            <a:lstStyle/>
            <a:p>
              <a:r>
                <a:rPr lang="en-US" dirty="0" smtClean="0"/>
                <a:t>(4)</a:t>
              </a:r>
              <a:endParaRPr lang="en-US" dirty="0"/>
            </a:p>
          </p:txBody>
        </p:sp>
        <p:sp>
          <p:nvSpPr>
            <p:cNvPr id="53" name="TextBox 52"/>
            <p:cNvSpPr txBox="1"/>
            <p:nvPr/>
          </p:nvSpPr>
          <p:spPr>
            <a:xfrm>
              <a:off x="8023908" y="3405945"/>
              <a:ext cx="441647" cy="369332"/>
            </a:xfrm>
            <a:prstGeom prst="rect">
              <a:avLst/>
            </a:prstGeom>
            <a:noFill/>
          </p:spPr>
          <p:txBody>
            <a:bodyPr wrap="none" rtlCol="0">
              <a:spAutoFit/>
            </a:bodyPr>
            <a:lstStyle/>
            <a:p>
              <a:r>
                <a:rPr lang="en-US" dirty="0" smtClean="0"/>
                <a:t>(5)</a:t>
              </a:r>
              <a:endParaRPr lang="en-US" dirty="0"/>
            </a:p>
          </p:txBody>
        </p:sp>
        <p:sp>
          <p:nvSpPr>
            <p:cNvPr id="54" name="TextBox 53"/>
            <p:cNvSpPr txBox="1"/>
            <p:nvPr/>
          </p:nvSpPr>
          <p:spPr>
            <a:xfrm>
              <a:off x="8742013" y="3408260"/>
              <a:ext cx="441647" cy="369332"/>
            </a:xfrm>
            <a:prstGeom prst="rect">
              <a:avLst/>
            </a:prstGeom>
            <a:noFill/>
          </p:spPr>
          <p:txBody>
            <a:bodyPr wrap="none" rtlCol="0">
              <a:spAutoFit/>
            </a:bodyPr>
            <a:lstStyle/>
            <a:p>
              <a:r>
                <a:rPr lang="en-US" dirty="0" smtClean="0"/>
                <a:t>(6)</a:t>
              </a:r>
              <a:endParaRPr lang="en-US" dirty="0"/>
            </a:p>
          </p:txBody>
        </p:sp>
      </p:grpSp>
      <p:cxnSp>
        <p:nvCxnSpPr>
          <p:cNvPr id="56" name="Straight Arrow Connector 55"/>
          <p:cNvCxnSpPr/>
          <p:nvPr/>
        </p:nvCxnSpPr>
        <p:spPr>
          <a:xfrm>
            <a:off x="4987636" y="5191535"/>
            <a:ext cx="1394440" cy="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85785" y="5186981"/>
            <a:ext cx="2243760" cy="4554"/>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41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1653311"/>
              </p:ext>
            </p:extLst>
          </p:nvPr>
        </p:nvGraphicFramePr>
        <p:xfrm>
          <a:off x="1891203" y="638144"/>
          <a:ext cx="6669838" cy="3791172"/>
        </p:xfrm>
        <a:graphic>
          <a:graphicData uri="http://schemas.openxmlformats.org/drawingml/2006/table">
            <a:tbl>
              <a:tblPr firstRow="1" bandRow="1">
                <a:tableStyleId>{5940675A-B579-460E-94D1-54222C63F5DA}</a:tableStyleId>
              </a:tblPr>
              <a:tblGrid>
                <a:gridCol w="637260"/>
                <a:gridCol w="215210"/>
                <a:gridCol w="858517"/>
                <a:gridCol w="854364"/>
                <a:gridCol w="251398"/>
                <a:gridCol w="556783"/>
                <a:gridCol w="917480"/>
                <a:gridCol w="802793"/>
                <a:gridCol w="715818"/>
                <a:gridCol w="860215"/>
              </a:tblGrid>
              <a:tr h="310264">
                <a:tc gridSpan="2">
                  <a:txBody>
                    <a:bodyPr/>
                    <a:lstStyle/>
                    <a:p>
                      <a:pPr algn="ctr"/>
                      <a:r>
                        <a:rPr lang="en-US" sz="1300" dirty="0" smtClean="0"/>
                        <a:t>0-7</a:t>
                      </a:r>
                      <a:endParaRPr lang="en-US" sz="1300" dirty="0"/>
                    </a:p>
                  </a:txBody>
                  <a:tcPr>
                    <a:lnR w="12700" cap="flat" cmpd="sng" algn="ctr">
                      <a:solidFill>
                        <a:scrgbClr r="0" g="0" b="0"/>
                      </a:solidFill>
                      <a:prstDash val="solid"/>
                      <a:round/>
                      <a:headEnd type="none" w="med" len="med"/>
                      <a:tailEnd type="none" w="med" len="med"/>
                    </a:lnR>
                  </a:tcPr>
                </a:tc>
                <a:tc hMerge="1">
                  <a:txBody>
                    <a:bodyPr/>
                    <a:lstStyle/>
                    <a:p>
                      <a:endParaRPr lang="en-US"/>
                    </a:p>
                  </a:txBody>
                  <a:tcPr/>
                </a:tc>
                <a:tc>
                  <a:txBody>
                    <a:bodyPr/>
                    <a:lstStyle/>
                    <a:p>
                      <a:pPr algn="ctr"/>
                      <a:r>
                        <a:rPr lang="en-US" sz="1300" dirty="0" smtClean="0"/>
                        <a:t>8-15</a:t>
                      </a:r>
                      <a:endParaRPr lang="en-US" sz="1300" dirty="0"/>
                    </a:p>
                  </a:txBody>
                  <a:tcPr>
                    <a:lnL w="12700" cap="flat" cmpd="sng" algn="ctr">
                      <a:solidFill>
                        <a:scrgbClr r="0" g="0" b="0"/>
                      </a:solidFill>
                      <a:prstDash val="solid"/>
                      <a:round/>
                      <a:headEnd type="none" w="med" len="med"/>
                      <a:tailEnd type="none" w="med" len="med"/>
                    </a:lnL>
                  </a:tcPr>
                </a:tc>
                <a:tc>
                  <a:txBody>
                    <a:bodyPr/>
                    <a:lstStyle/>
                    <a:p>
                      <a:pPr algn="ctr"/>
                      <a:r>
                        <a:rPr lang="en-US" sz="1300" dirty="0" smtClean="0"/>
                        <a:t>16-23</a:t>
                      </a:r>
                      <a:endParaRPr lang="en-US" sz="1300" dirty="0"/>
                    </a:p>
                  </a:txBody>
                  <a:tcPr/>
                </a:tc>
                <a:tc gridSpan="2">
                  <a:txBody>
                    <a:bodyPr/>
                    <a:lstStyle/>
                    <a:p>
                      <a:pPr algn="ctr"/>
                      <a:r>
                        <a:rPr lang="en-US" sz="1300" dirty="0" smtClean="0"/>
                        <a:t>24-31</a:t>
                      </a:r>
                      <a:endParaRPr lang="en-US" sz="1300" dirty="0"/>
                    </a:p>
                  </a:txBody>
                  <a:tcPr>
                    <a:lnR w="12700" cap="flat" cmpd="sng" algn="ctr">
                      <a:solidFill>
                        <a:scrgbClr r="0" g="0" b="0"/>
                      </a:solidFill>
                      <a:prstDash val="solid"/>
                      <a:round/>
                      <a:headEnd type="none" w="med" len="med"/>
                      <a:tailEnd type="none" w="med" len="med"/>
                    </a:lnR>
                  </a:tcPr>
                </a:tc>
                <a:tc hMerge="1">
                  <a:txBody>
                    <a:bodyPr/>
                    <a:lstStyle/>
                    <a:p>
                      <a:endParaRPr lang="en-US"/>
                    </a:p>
                  </a:txBody>
                  <a:tcPr/>
                </a:tc>
                <a:tc>
                  <a:txBody>
                    <a:bodyPr/>
                    <a:lstStyle/>
                    <a:p>
                      <a:pPr algn="ctr"/>
                      <a:r>
                        <a:rPr lang="en-US" sz="1300" dirty="0" smtClean="0"/>
                        <a:t>32-39</a:t>
                      </a:r>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1300" dirty="0" smtClean="0"/>
                        <a:t>40-47</a:t>
                      </a:r>
                      <a:endParaRPr lang="en-US" sz="1300" dirty="0"/>
                    </a:p>
                  </a:txBody>
                  <a:tcPr>
                    <a:lnL w="12700" cap="flat" cmpd="sng" algn="ctr">
                      <a:solidFill>
                        <a:scrgbClr r="0" g="0" b="0"/>
                      </a:solidFill>
                      <a:prstDash val="solid"/>
                      <a:round/>
                      <a:headEnd type="none" w="med" len="med"/>
                      <a:tailEnd type="none" w="med" len="med"/>
                    </a:lnL>
                  </a:tcPr>
                </a:tc>
                <a:tc>
                  <a:txBody>
                    <a:bodyPr/>
                    <a:lstStyle/>
                    <a:p>
                      <a:pPr algn="ctr"/>
                      <a:r>
                        <a:rPr lang="en-US" sz="1300" dirty="0" smtClean="0"/>
                        <a:t>48-55</a:t>
                      </a:r>
                      <a:endParaRPr lang="en-US" sz="1300" dirty="0"/>
                    </a:p>
                  </a:txBody>
                  <a:tcPr>
                    <a:lnR w="12700" cap="flat" cmpd="sng" algn="ctr">
                      <a:solidFill>
                        <a:scrgbClr r="0" g="0" b="0"/>
                      </a:solidFill>
                      <a:prstDash val="solid"/>
                      <a:round/>
                      <a:headEnd type="none" w="med" len="med"/>
                      <a:tailEnd type="none" w="med" len="med"/>
                    </a:lnR>
                  </a:tcPr>
                </a:tc>
                <a:tc>
                  <a:txBody>
                    <a:bodyPr/>
                    <a:lstStyle/>
                    <a:p>
                      <a:pPr algn="ctr"/>
                      <a:r>
                        <a:rPr lang="en-US" sz="1300" dirty="0" smtClean="0"/>
                        <a:t>56-63</a:t>
                      </a:r>
                      <a:endParaRPr lang="en-US" sz="1300" dirty="0"/>
                    </a:p>
                  </a:txBody>
                  <a:tcPr>
                    <a:lnL w="12700" cap="flat" cmpd="sng" algn="ctr">
                      <a:solidFill>
                        <a:scrgbClr r="0" g="0" b="0"/>
                      </a:solidFill>
                      <a:prstDash val="solid"/>
                      <a:round/>
                      <a:headEnd type="none" w="med" len="med"/>
                      <a:tailEnd type="none" w="med" len="med"/>
                    </a:lnL>
                  </a:tcPr>
                </a:tc>
              </a:tr>
              <a:tr h="310264">
                <a:tc gridSpan="2">
                  <a:txBody>
                    <a:bodyPr/>
                    <a:lstStyle/>
                    <a:p>
                      <a:pPr algn="ctr"/>
                      <a:r>
                        <a:rPr lang="en-US" sz="1300" dirty="0" smtClean="0"/>
                        <a:t>0x80</a:t>
                      </a:r>
                      <a:endParaRPr lang="en-US" sz="1300" dirty="0"/>
                    </a:p>
                  </a:txBody>
                  <a:tcPr>
                    <a:lnR w="12700" cap="flat" cmpd="sng" algn="ctr">
                      <a:solidFill>
                        <a:scrgbClr r="0" g="0" b="0"/>
                      </a:solidFill>
                      <a:prstDash val="solid"/>
                      <a:round/>
                      <a:headEnd type="none" w="med" len="med"/>
                      <a:tailEnd type="none" w="med" len="med"/>
                    </a:lnR>
                    <a:solidFill>
                      <a:schemeClr val="bg1">
                        <a:lumMod val="85000"/>
                      </a:schemeClr>
                    </a:solidFill>
                  </a:tcPr>
                </a:tc>
                <a:tc hMerge="1">
                  <a:txBody>
                    <a:bodyPr/>
                    <a:lstStyle/>
                    <a:p>
                      <a:endParaRPr lang="en-US"/>
                    </a:p>
                  </a:txBody>
                  <a:tcPr/>
                </a:tc>
                <a:tc gridSpan="5">
                  <a:txBody>
                    <a:bodyPr/>
                    <a:lstStyle/>
                    <a:p>
                      <a:pPr algn="ctr"/>
                      <a:r>
                        <a:rPr lang="en-US" sz="1300" dirty="0" smtClean="0"/>
                        <a:t>Timestamp</a:t>
                      </a:r>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400" dirty="0"/>
                    </a:p>
                  </a:txBody>
                  <a:tcPr>
                    <a:lnL w="12700" cap="flat" cmpd="sng" algn="ctr">
                      <a:solidFill>
                        <a:scrgbClr r="0" g="0" b="0"/>
                      </a:solidFill>
                      <a:prstDash val="solid"/>
                      <a:round/>
                      <a:headEnd type="none" w="med" len="med"/>
                      <a:tailEnd type="none" w="med" len="med"/>
                    </a:lnL>
                    <a:solidFill>
                      <a:schemeClr val="bg1">
                        <a:lumMod val="85000"/>
                      </a:schemeClr>
                    </a:solidFill>
                  </a:tcPr>
                </a:tc>
                <a:tc gridSpan="2">
                  <a:txBody>
                    <a:bodyPr/>
                    <a:lstStyle/>
                    <a:p>
                      <a:pPr algn="ctr"/>
                      <a:r>
                        <a:rPr lang="en-US" sz="1300" dirty="0" smtClean="0"/>
                        <a:t>TDID</a:t>
                      </a:r>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85000"/>
                      </a:schemeClr>
                    </a:solidFill>
                  </a:tcPr>
                </a:tc>
                <a:tc hMerge="1">
                  <a:txBody>
                    <a:bodyPr/>
                    <a:lstStyle/>
                    <a:p>
                      <a:endParaRPr lang="en-US"/>
                    </a:p>
                  </a:txBody>
                  <a:tcPr/>
                </a:tc>
                <a:tc>
                  <a:txBody>
                    <a:bodyPr/>
                    <a:lstStyle/>
                    <a:p>
                      <a:pPr algn="ctr"/>
                      <a:r>
                        <a:rPr lang="en-US" sz="1300" dirty="0" smtClean="0"/>
                        <a:t>#AD hops</a:t>
                      </a:r>
                      <a:endParaRPr lang="en-US" sz="1300" dirty="0"/>
                    </a:p>
                  </a:txBody>
                  <a:tcPr>
                    <a:lnL w="12700" cap="flat" cmpd="sng" algn="ctr">
                      <a:solidFill>
                        <a:scrgbClr r="0" g="0" b="0"/>
                      </a:solidFill>
                      <a:prstDash val="solid"/>
                      <a:round/>
                      <a:headEnd type="none" w="med" len="med"/>
                      <a:tailEnd type="none" w="med" len="med"/>
                    </a:lnL>
                    <a:solidFill>
                      <a:schemeClr val="bg1">
                        <a:lumMod val="85000"/>
                      </a:schemeClr>
                    </a:solidFill>
                  </a:tcPr>
                </a:tc>
              </a:tr>
              <a:tr h="310264">
                <a:tc gridSpan="2">
                  <a:txBody>
                    <a:bodyPr/>
                    <a:lstStyle/>
                    <a:p>
                      <a:pPr algn="ctr"/>
                      <a:r>
                        <a:rPr lang="en-US" sz="1300" dirty="0" smtClean="0"/>
                        <a:t>0xFF</a:t>
                      </a:r>
                      <a:endParaRPr lang="en-US" sz="1300" dirty="0"/>
                    </a:p>
                  </a:txBody>
                  <a:tcPr>
                    <a:solidFill>
                      <a:schemeClr val="bg1"/>
                    </a:solidFill>
                  </a:tcPr>
                </a:tc>
                <a:tc hMerge="1">
                  <a:txBody>
                    <a:bodyPr/>
                    <a:lstStyle/>
                    <a:p>
                      <a:endParaRPr lang="en-US"/>
                    </a:p>
                  </a:txBody>
                  <a:tcPr/>
                </a:tc>
                <a:tc gridSpan="5">
                  <a:txBody>
                    <a:bodyPr/>
                    <a:lstStyle/>
                    <a:p>
                      <a:pPr algn="ctr"/>
                      <a:r>
                        <a:rPr lang="en-US" sz="1300" dirty="0" smtClean="0"/>
                        <a:t>ROT Version</a:t>
                      </a:r>
                      <a:endParaRPr lang="en-US" sz="13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400" dirty="0"/>
                    </a:p>
                  </a:txBody>
                  <a:tcPr/>
                </a:tc>
                <a:tc gridSpan="2">
                  <a:txBody>
                    <a:bodyPr/>
                    <a:lstStyle/>
                    <a:p>
                      <a:pPr algn="ctr"/>
                      <a:r>
                        <a:rPr lang="en-US" sz="1300" dirty="0" smtClean="0"/>
                        <a:t>IFID</a:t>
                      </a:r>
                      <a:endParaRPr lang="en-US" sz="1300" dirty="0"/>
                    </a:p>
                  </a:txBody>
                  <a:tcPr/>
                </a:tc>
                <a:tc hMerge="1">
                  <a:txBody>
                    <a:bodyPr/>
                    <a:lstStyle/>
                    <a:p>
                      <a:endParaRPr lang="en-US"/>
                    </a:p>
                  </a:txBody>
                  <a:tcPr/>
                </a:tc>
                <a:tc>
                  <a:txBody>
                    <a:bodyPr/>
                    <a:lstStyle/>
                    <a:p>
                      <a:pPr algn="ctr"/>
                      <a:r>
                        <a:rPr lang="en-US" sz="1300" dirty="0" smtClean="0"/>
                        <a:t>reserved</a:t>
                      </a:r>
                      <a:endParaRPr lang="en-US" sz="1300" dirty="0"/>
                    </a:p>
                  </a:txBody>
                  <a:tcPr/>
                </a:tc>
              </a:tr>
              <a:tr h="310264">
                <a:tc gridSpan="10">
                  <a:txBody>
                    <a:bodyPr/>
                    <a:lstStyle/>
                    <a:p>
                      <a:pPr algn="ctr"/>
                      <a:r>
                        <a:rPr lang="en-US" sz="1300" dirty="0" smtClean="0"/>
                        <a:t>AD AID 1</a:t>
                      </a:r>
                      <a:endParaRPr lang="en-US" sz="1300"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264">
                <a:tc gridSpan="6">
                  <a:txBody>
                    <a:bodyPr/>
                    <a:lstStyle/>
                    <a:p>
                      <a:pPr algn="ctr"/>
                      <a:r>
                        <a:rPr lang="en-US" sz="1300" dirty="0" smtClean="0"/>
                        <a:t>Certificate ID (4B index)</a:t>
                      </a:r>
                      <a:endParaRPr lang="en-US" sz="1300"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1300" dirty="0" err="1" smtClean="0"/>
                        <a:t>LSign</a:t>
                      </a:r>
                      <a:endParaRPr lang="en-US" sz="1300" dirty="0"/>
                    </a:p>
                  </a:txBody>
                  <a:tcPr/>
                </a:tc>
                <a:tc hMerge="1">
                  <a:txBody>
                    <a:bodyPr/>
                    <a:lstStyle/>
                    <a:p>
                      <a:endParaRPr lang="en-US"/>
                    </a:p>
                  </a:txBody>
                  <a:tcPr/>
                </a:tc>
                <a:tc gridSpan="2">
                  <a:txBody>
                    <a:bodyPr/>
                    <a:lstStyle/>
                    <a:p>
                      <a:pPr algn="ctr"/>
                      <a:r>
                        <a:rPr lang="en-US" sz="1300" dirty="0" smtClean="0"/>
                        <a:t>Block</a:t>
                      </a:r>
                      <a:r>
                        <a:rPr lang="en-US" sz="1300" baseline="0" dirty="0" smtClean="0"/>
                        <a:t> Size</a:t>
                      </a:r>
                      <a:endParaRPr lang="en-US" sz="1300" dirty="0"/>
                    </a:p>
                  </a:txBody>
                  <a:tcPr/>
                </a:tc>
                <a:tc hMerge="1">
                  <a:txBody>
                    <a:bodyPr/>
                    <a:lstStyle/>
                    <a:p>
                      <a:pPr algn="ctr"/>
                      <a:endParaRPr lang="en-US" dirty="0"/>
                    </a:p>
                  </a:txBody>
                  <a:tcPr/>
                </a:tc>
              </a:tr>
              <a:tr h="310264">
                <a:tc>
                  <a:txBody>
                    <a:bodyPr/>
                    <a:lstStyle/>
                    <a:p>
                      <a:pPr algn="ctr"/>
                      <a:r>
                        <a:rPr lang="en-US" sz="1300" dirty="0" smtClean="0"/>
                        <a:t>Type</a:t>
                      </a:r>
                      <a:endParaRPr lang="en-US" sz="1300" dirty="0"/>
                    </a:p>
                  </a:txBody>
                  <a:tcPr/>
                </a:tc>
                <a:tc gridSpan="2">
                  <a:txBody>
                    <a:bodyPr/>
                    <a:lstStyle/>
                    <a:p>
                      <a:pPr algn="ctr"/>
                      <a:r>
                        <a:rPr lang="en-US" sz="1300" dirty="0" smtClean="0"/>
                        <a:t>Ingress</a:t>
                      </a:r>
                      <a:r>
                        <a:rPr lang="en-US" sz="1300" baseline="0" dirty="0" smtClean="0"/>
                        <a:t> IF</a:t>
                      </a:r>
                      <a:endParaRPr lang="en-US" sz="1300" dirty="0"/>
                    </a:p>
                  </a:txBody>
                  <a:tcPr/>
                </a:tc>
                <a:tc hMerge="1">
                  <a:txBody>
                    <a:bodyPr/>
                    <a:lstStyle/>
                    <a:p>
                      <a:pPr algn="ctr"/>
                      <a:endParaRPr lang="en-US" sz="1400" dirty="0"/>
                    </a:p>
                  </a:txBody>
                  <a:tcPr/>
                </a:tc>
                <a:tc gridSpan="2">
                  <a:txBody>
                    <a:bodyPr/>
                    <a:lstStyle/>
                    <a:p>
                      <a:pPr algn="ctr"/>
                      <a:r>
                        <a:rPr lang="en-US" sz="1300" dirty="0" smtClean="0"/>
                        <a:t>Egress</a:t>
                      </a:r>
                      <a:r>
                        <a:rPr lang="en-US" sz="1300" baseline="0" dirty="0" smtClean="0"/>
                        <a:t> IF</a:t>
                      </a:r>
                      <a:endParaRPr lang="en-US" sz="1300" dirty="0"/>
                    </a:p>
                  </a:txBody>
                  <a:tcPr/>
                </a:tc>
                <a:tc hMerge="1">
                  <a:txBody>
                    <a:bodyPr/>
                    <a:lstStyle/>
                    <a:p>
                      <a:endParaRPr lang="en-US"/>
                    </a:p>
                  </a:txBody>
                  <a:tcPr/>
                </a:tc>
                <a:tc>
                  <a:txBody>
                    <a:bodyPr/>
                    <a:lstStyle/>
                    <a:p>
                      <a:pPr algn="ctr"/>
                      <a:r>
                        <a:rPr lang="en-US" sz="1300" dirty="0" smtClean="0"/>
                        <a:t>EXP</a:t>
                      </a:r>
                      <a:endParaRPr lang="en-US" sz="1300" dirty="0"/>
                    </a:p>
                  </a:txBody>
                  <a:tcPr/>
                </a:tc>
                <a:tc gridSpan="4">
                  <a:txBody>
                    <a:bodyPr/>
                    <a:lstStyle/>
                    <a:p>
                      <a:pPr algn="ctr"/>
                      <a:r>
                        <a:rPr lang="en-US" sz="1300" dirty="0" smtClean="0"/>
                        <a:t>MAC</a:t>
                      </a:r>
                      <a:endParaRPr lang="en-US" sz="13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264">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dirty="0" smtClean="0"/>
                        <a:t>TD</a:t>
                      </a:r>
                      <a:r>
                        <a:rPr lang="en-US" sz="1300" baseline="0" dirty="0" smtClean="0"/>
                        <a:t>ID (inter-TD peer)</a:t>
                      </a:r>
                      <a:endParaRPr lang="en-US" sz="1300" dirty="0" smtClean="0"/>
                    </a:p>
                  </a:txBody>
                  <a:tcPr/>
                </a:tc>
                <a:tc hMerge="1">
                  <a:txBody>
                    <a:bodyPr/>
                    <a:lstStyle/>
                    <a:p>
                      <a:endParaRPr lang="en-US"/>
                    </a:p>
                  </a:txBody>
                  <a:tcPr/>
                </a:tc>
                <a:tc hMerge="1">
                  <a:txBody>
                    <a:bodyPr/>
                    <a:lstStyle/>
                    <a:p>
                      <a:endParaRPr lang="en-US"/>
                    </a:p>
                  </a:txBody>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dirty="0" smtClean="0"/>
                        <a:t>BW</a:t>
                      </a:r>
                      <a:r>
                        <a:rPr lang="en-US" sz="1300" baseline="0" dirty="0" smtClean="0"/>
                        <a:t> </a:t>
                      </a:r>
                      <a:r>
                        <a:rPr lang="en-US" sz="1300" baseline="0" dirty="0" err="1" smtClean="0"/>
                        <a:t>Alloc</a:t>
                      </a:r>
                      <a:endParaRPr lang="en-US" sz="1300" dirty="0" smtClean="0"/>
                    </a:p>
                  </a:txBody>
                  <a:tcPr/>
                </a:tc>
                <a:tc hMerge="1">
                  <a:txBody>
                    <a:bodyPr/>
                    <a:lstStyle/>
                    <a:p>
                      <a:endParaRPr lang="en-US"/>
                    </a:p>
                  </a:txBody>
                  <a:tcPr/>
                </a:tc>
                <a:tc hMerge="1">
                  <a:txBody>
                    <a:bodyPr/>
                    <a:lstStyle/>
                    <a:p>
                      <a:endParaRPr lang="en-US"/>
                    </a:p>
                  </a:txBody>
                  <a:tcPr/>
                </a:tc>
                <a:tc gridSpan="4">
                  <a:txBody>
                    <a:bodyPr/>
                    <a:lstStyle/>
                    <a:p>
                      <a:pPr algn="ctr"/>
                      <a:r>
                        <a:rPr lang="en-US" sz="1300" dirty="0" smtClean="0"/>
                        <a:t>CLS(1bit)|Reserved</a:t>
                      </a:r>
                      <a:endParaRPr lang="en-US" sz="13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8532">
                <a:tc gridSpan="10">
                  <a:txBody>
                    <a:bodyPr/>
                    <a:lstStyle/>
                    <a:p>
                      <a:pPr algn="ctr"/>
                      <a:r>
                        <a:rPr lang="en-US" sz="1300" b="1" dirty="0" smtClean="0"/>
                        <a:t>RSA</a:t>
                      </a:r>
                      <a:r>
                        <a:rPr lang="en-US" sz="1300" b="1" baseline="0" dirty="0" smtClean="0"/>
                        <a:t> </a:t>
                      </a:r>
                      <a:r>
                        <a:rPr lang="en-US" sz="1300" b="1" dirty="0" smtClean="0"/>
                        <a:t>Signature</a:t>
                      </a:r>
                    </a:p>
                    <a:p>
                      <a:pPr algn="ctr"/>
                      <a:r>
                        <a:rPr lang="en-US" sz="1300" dirty="0" smtClean="0"/>
                        <a:t>(</a:t>
                      </a:r>
                      <a:r>
                        <a:rPr lang="en-US" sz="1300" dirty="0" err="1" smtClean="0"/>
                        <a:t>LSign</a:t>
                      </a:r>
                      <a:r>
                        <a:rPr lang="en-US" sz="1300" dirty="0" smtClean="0"/>
                        <a:t> Bytes)</a:t>
                      </a:r>
                    </a:p>
                    <a:p>
                      <a:pPr algn="ctr"/>
                      <a:endParaRPr lang="en-US" sz="1300" dirty="0"/>
                    </a:p>
                  </a:txBody>
                  <a:tcPr>
                    <a:solidFill>
                      <a:schemeClr val="accent2">
                        <a:lumMod val="40000"/>
                        <a:lumOff val="60000"/>
                      </a:schemeClr>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310264">
                <a:tc gridSpan="10">
                  <a:txBody>
                    <a:bodyPr/>
                    <a:lstStyle/>
                    <a:p>
                      <a:pPr algn="ctr"/>
                      <a:r>
                        <a:rPr lang="en-US" sz="1300" dirty="0" smtClean="0"/>
                        <a:t>AD AID 2</a:t>
                      </a:r>
                      <a:endParaRPr lang="en-US" sz="1300" dirty="0"/>
                    </a:p>
                  </a:txBody>
                  <a:tcPr>
                    <a:solidFill>
                      <a:schemeClr val="bg1">
                        <a:lumMod val="85000"/>
                      </a:schemeClr>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310264">
                <a:tc gridSpan="10">
                  <a:txBody>
                    <a:bodyPr/>
                    <a:lstStyle/>
                    <a:p>
                      <a:pPr algn="ctr"/>
                      <a:endParaRPr lang="en-US" sz="1300" dirty="0"/>
                    </a:p>
                  </a:txBody>
                  <a:tcPr>
                    <a:lnL w="12700" cmpd="sng">
                      <a:noFill/>
                    </a:lnL>
                    <a:lnR w="12700" cmpd="sng">
                      <a:noFill/>
                    </a:lnR>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310264">
                <a:tc gridSpan="10">
                  <a:txBody>
                    <a:bodyPr/>
                    <a:lstStyle/>
                    <a:p>
                      <a:pPr algn="ctr"/>
                      <a:r>
                        <a:rPr lang="en-US" sz="1300" dirty="0" smtClean="0"/>
                        <a:t>AD AID n</a:t>
                      </a:r>
                      <a:endParaRPr lang="en-US" sz="1300" dirty="0"/>
                    </a:p>
                  </a:txBody>
                  <a:tcPr>
                    <a:solidFill>
                      <a:schemeClr val="bg1">
                        <a:lumMod val="85000"/>
                      </a:schemeClr>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bl>
          </a:graphicData>
        </a:graphic>
      </p:graphicFrame>
      <p:sp>
        <p:nvSpPr>
          <p:cNvPr id="25" name="TextBox 24"/>
          <p:cNvSpPr txBox="1"/>
          <p:nvPr/>
        </p:nvSpPr>
        <p:spPr>
          <a:xfrm>
            <a:off x="1194212" y="1486093"/>
            <a:ext cx="705842" cy="338554"/>
          </a:xfrm>
          <a:prstGeom prst="rect">
            <a:avLst/>
          </a:prstGeom>
          <a:noFill/>
        </p:spPr>
        <p:txBody>
          <a:bodyPr wrap="none" rtlCol="0">
            <a:spAutoFit/>
          </a:bodyPr>
          <a:lstStyle/>
          <a:p>
            <a:r>
              <a:rPr lang="en-US" sz="1600" dirty="0" smtClean="0"/>
              <a:t>AD [1]</a:t>
            </a:r>
          </a:p>
        </p:txBody>
      </p:sp>
      <p:sp>
        <p:nvSpPr>
          <p:cNvPr id="26" name="TextBox 25"/>
          <p:cNvSpPr txBox="1"/>
          <p:nvPr/>
        </p:nvSpPr>
        <p:spPr>
          <a:xfrm>
            <a:off x="1194212" y="3467731"/>
            <a:ext cx="705842" cy="338554"/>
          </a:xfrm>
          <a:prstGeom prst="rect">
            <a:avLst/>
          </a:prstGeom>
          <a:noFill/>
        </p:spPr>
        <p:txBody>
          <a:bodyPr wrap="none" rtlCol="0">
            <a:spAutoFit/>
          </a:bodyPr>
          <a:lstStyle/>
          <a:p>
            <a:r>
              <a:rPr lang="en-US" sz="1600" dirty="0" smtClean="0"/>
              <a:t>AD [2]</a:t>
            </a:r>
          </a:p>
        </p:txBody>
      </p:sp>
      <p:sp>
        <p:nvSpPr>
          <p:cNvPr id="30" name="TextBox 29"/>
          <p:cNvSpPr txBox="1"/>
          <p:nvPr/>
        </p:nvSpPr>
        <p:spPr>
          <a:xfrm>
            <a:off x="1190405" y="4106574"/>
            <a:ext cx="709649" cy="338554"/>
          </a:xfrm>
          <a:prstGeom prst="rect">
            <a:avLst/>
          </a:prstGeom>
          <a:noFill/>
        </p:spPr>
        <p:txBody>
          <a:bodyPr wrap="none" rtlCol="0">
            <a:spAutoFit/>
          </a:bodyPr>
          <a:lstStyle/>
          <a:p>
            <a:r>
              <a:rPr lang="en-US" sz="1600" dirty="0" smtClean="0"/>
              <a:t>AD [n]</a:t>
            </a:r>
          </a:p>
        </p:txBody>
      </p:sp>
      <p:sp>
        <p:nvSpPr>
          <p:cNvPr id="31" name="TextBox 30"/>
          <p:cNvSpPr txBox="1"/>
          <p:nvPr/>
        </p:nvSpPr>
        <p:spPr>
          <a:xfrm>
            <a:off x="147150" y="2122668"/>
            <a:ext cx="1752904" cy="338554"/>
          </a:xfrm>
          <a:prstGeom prst="rect">
            <a:avLst/>
          </a:prstGeom>
          <a:noFill/>
        </p:spPr>
        <p:txBody>
          <a:bodyPr wrap="none" rtlCol="0">
            <a:spAutoFit/>
          </a:bodyPr>
          <a:lstStyle/>
          <a:p>
            <a:pPr algn="r"/>
            <a:r>
              <a:rPr lang="en-US" sz="1600" dirty="0" smtClean="0"/>
              <a:t>Opaque Field (× k’)</a:t>
            </a:r>
          </a:p>
        </p:txBody>
      </p:sp>
      <p:sp>
        <p:nvSpPr>
          <p:cNvPr id="32" name="TextBox 31"/>
          <p:cNvSpPr txBox="1"/>
          <p:nvPr/>
        </p:nvSpPr>
        <p:spPr>
          <a:xfrm>
            <a:off x="921200" y="2957569"/>
            <a:ext cx="978854" cy="338554"/>
          </a:xfrm>
          <a:prstGeom prst="rect">
            <a:avLst/>
          </a:prstGeom>
          <a:noFill/>
        </p:spPr>
        <p:txBody>
          <a:bodyPr wrap="none" rtlCol="0">
            <a:spAutoFit/>
          </a:bodyPr>
          <a:lstStyle/>
          <a:p>
            <a:pPr algn="r"/>
            <a:r>
              <a:rPr lang="en-US" sz="1600" dirty="0" smtClean="0"/>
              <a:t>Signature</a:t>
            </a:r>
          </a:p>
        </p:txBody>
      </p:sp>
      <p:cxnSp>
        <p:nvCxnSpPr>
          <p:cNvPr id="8" name="Straight Connector 7"/>
          <p:cNvCxnSpPr/>
          <p:nvPr/>
        </p:nvCxnSpPr>
        <p:spPr>
          <a:xfrm>
            <a:off x="5256784" y="3808792"/>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20653" y="4535254"/>
            <a:ext cx="7159767" cy="2292935"/>
          </a:xfrm>
          <a:prstGeom prst="rect">
            <a:avLst/>
          </a:prstGeom>
          <a:noFill/>
        </p:spPr>
        <p:txBody>
          <a:bodyPr wrap="square" rtlCol="0">
            <a:spAutoFit/>
          </a:bodyPr>
          <a:lstStyle/>
          <a:p>
            <a:r>
              <a:rPr lang="en-US" sz="1100" dirty="0" smtClean="0"/>
              <a:t>AD AID: authenticated ID of AD; e.g., ASN; if Egress IF is 0, this field indicates peer AD</a:t>
            </a:r>
          </a:p>
          <a:p>
            <a:r>
              <a:rPr lang="en-US" sz="1100" dirty="0" smtClean="0"/>
              <a:t>Ingress IF (14bits): ingress interface id (internal use)</a:t>
            </a:r>
          </a:p>
          <a:p>
            <a:r>
              <a:rPr lang="en-US" sz="1100" dirty="0" smtClean="0"/>
              <a:t>Egress IF (14bits): egress </a:t>
            </a:r>
            <a:r>
              <a:rPr lang="en-US" sz="1100" dirty="0"/>
              <a:t>interface id (internal use</a:t>
            </a:r>
            <a:r>
              <a:rPr lang="en-US" sz="1100" dirty="0" smtClean="0"/>
              <a:t>) or egress interface id of peering link if the OF is for the peering link (for peering link, Egress IF is same as that of previous OF because they are marked by the same AD)</a:t>
            </a:r>
          </a:p>
          <a:p>
            <a:r>
              <a:rPr lang="en-US" sz="1100" dirty="0" smtClean="0"/>
              <a:t>EXP: lifetime, current assignment: 0x00-6HR, 0x01-12HR, 0x02-18HR, 0x03-24HR</a:t>
            </a:r>
          </a:p>
          <a:p>
            <a:r>
              <a:rPr lang="en-US" sz="1100" dirty="0" err="1" smtClean="0"/>
              <a:t>LSign</a:t>
            </a:r>
            <a:r>
              <a:rPr lang="en-US" sz="1100" dirty="0" smtClean="0"/>
              <a:t>: Signature length (e.g., 1024 bits, 2048 bits)</a:t>
            </a:r>
          </a:p>
          <a:p>
            <a:r>
              <a:rPr lang="en-US" sz="1100" dirty="0" smtClean="0"/>
              <a:t>Block Size: total marking block size of AD[</a:t>
            </a:r>
            <a:r>
              <a:rPr lang="en-US" sz="1100" dirty="0" err="1" smtClean="0"/>
              <a:t>i</a:t>
            </a:r>
            <a:r>
              <a:rPr lang="en-US" sz="1100" dirty="0" smtClean="0"/>
              <a:t>], which includes all peering links</a:t>
            </a:r>
          </a:p>
          <a:p>
            <a:r>
              <a:rPr lang="en-US" sz="1100" dirty="0" smtClean="0"/>
              <a:t>MAC: Massage Authentication Code, MAC(</a:t>
            </a:r>
            <a:r>
              <a:rPr lang="en-US" sz="1100" dirty="0" err="1" smtClean="0"/>
              <a:t>i</a:t>
            </a:r>
            <a:r>
              <a:rPr lang="en-US" sz="1100" dirty="0" smtClean="0"/>
              <a:t>) = AES-CBC-</a:t>
            </a:r>
            <a:r>
              <a:rPr lang="en-US" sz="1100" dirty="0" err="1" smtClean="0"/>
              <a:t>MAC</a:t>
            </a:r>
            <a:r>
              <a:rPr lang="en-US" sz="1100" baseline="-25000" dirty="0" err="1" smtClean="0"/>
              <a:t>Ki</a:t>
            </a:r>
            <a:r>
              <a:rPr lang="en-US" sz="1100" dirty="0" smtClean="0"/>
              <a:t>(Ingress IF||Egress IF||OF(i-1)||AIDi+1)</a:t>
            </a:r>
          </a:p>
          <a:p>
            <a:r>
              <a:rPr lang="en-US" sz="1100" dirty="0" smtClean="0"/>
              <a:t>TD ID: Trusted Domain ID, only for Inter-TD peering link</a:t>
            </a:r>
          </a:p>
          <a:p>
            <a:r>
              <a:rPr lang="en-US" sz="1100" dirty="0" smtClean="0"/>
              <a:t>BW </a:t>
            </a:r>
            <a:r>
              <a:rPr lang="en-US" sz="1100" dirty="0" err="1" smtClean="0"/>
              <a:t>Alloc</a:t>
            </a:r>
            <a:r>
              <a:rPr lang="en-US" sz="1100" dirty="0" smtClean="0"/>
              <a:t>: bandwidth allocation for STRIDE</a:t>
            </a:r>
          </a:p>
          <a:p>
            <a:r>
              <a:rPr lang="en-US" sz="1100" dirty="0"/>
              <a:t>Certificate </a:t>
            </a:r>
            <a:r>
              <a:rPr lang="en-US" sz="1100" dirty="0" smtClean="0"/>
              <a:t>ID: ID of the certificate used for signature generation; used for informing public key change to downstream ADs</a:t>
            </a:r>
          </a:p>
          <a:p>
            <a:r>
              <a:rPr lang="en-US" sz="1100" dirty="0" smtClean="0"/>
              <a:t>Signature: RSA Signature signed by AD[</a:t>
            </a:r>
            <a:r>
              <a:rPr lang="en-US" sz="1100" dirty="0" err="1" smtClean="0"/>
              <a:t>i</a:t>
            </a:r>
            <a:r>
              <a:rPr lang="en-US" sz="1100" dirty="0" smtClean="0"/>
              <a:t>] over its marking (including chaining)</a:t>
            </a:r>
          </a:p>
          <a:p>
            <a:r>
              <a:rPr lang="en-US" sz="1100" dirty="0" smtClean="0"/>
              <a:t>CLS: Bandwidth Class (Static, Dynamic, BE)</a:t>
            </a:r>
            <a:endParaRPr lang="en-US" sz="1100" dirty="0"/>
          </a:p>
        </p:txBody>
      </p:sp>
      <p:sp>
        <p:nvSpPr>
          <p:cNvPr id="12" name="TextBox 11"/>
          <p:cNvSpPr txBox="1"/>
          <p:nvPr/>
        </p:nvSpPr>
        <p:spPr>
          <a:xfrm>
            <a:off x="400813" y="2413608"/>
            <a:ext cx="1490011" cy="338554"/>
          </a:xfrm>
          <a:prstGeom prst="rect">
            <a:avLst/>
          </a:prstGeom>
          <a:noFill/>
        </p:spPr>
        <p:txBody>
          <a:bodyPr wrap="none" rtlCol="0">
            <a:spAutoFit/>
          </a:bodyPr>
          <a:lstStyle/>
          <a:p>
            <a:pPr algn="r"/>
            <a:r>
              <a:rPr lang="en-US" sz="1600" dirty="0" smtClean="0"/>
              <a:t>OF support Info</a:t>
            </a:r>
          </a:p>
        </p:txBody>
      </p:sp>
      <p:cxnSp>
        <p:nvCxnSpPr>
          <p:cNvPr id="13" name="Straight Connector 12"/>
          <p:cNvCxnSpPr/>
          <p:nvPr/>
        </p:nvCxnSpPr>
        <p:spPr>
          <a:xfrm>
            <a:off x="8671294" y="2208711"/>
            <a:ext cx="0" cy="601176"/>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5400000">
            <a:off x="8582356" y="2385542"/>
            <a:ext cx="471416" cy="307777"/>
          </a:xfrm>
          <a:prstGeom prst="rect">
            <a:avLst/>
          </a:prstGeom>
          <a:noFill/>
        </p:spPr>
        <p:txBody>
          <a:bodyPr wrap="none" rtlCol="0">
            <a:spAutoFit/>
          </a:bodyPr>
          <a:lstStyle/>
          <a:p>
            <a:r>
              <a:rPr lang="en-US" sz="1400" dirty="0"/>
              <a:t>× </a:t>
            </a:r>
            <a:r>
              <a:rPr lang="en-US" sz="1400" dirty="0" smtClean="0"/>
              <a:t>k”</a:t>
            </a:r>
            <a:endParaRPr lang="en-US" sz="1400" dirty="0"/>
          </a:p>
        </p:txBody>
      </p:sp>
      <p:sp>
        <p:nvSpPr>
          <p:cNvPr id="16" name="TextBox 15"/>
          <p:cNvSpPr txBox="1"/>
          <p:nvPr/>
        </p:nvSpPr>
        <p:spPr>
          <a:xfrm>
            <a:off x="-27243" y="934248"/>
            <a:ext cx="1918815" cy="338554"/>
          </a:xfrm>
          <a:prstGeom prst="rect">
            <a:avLst/>
          </a:prstGeom>
          <a:noFill/>
        </p:spPr>
        <p:txBody>
          <a:bodyPr wrap="none" rtlCol="0">
            <a:spAutoFit/>
          </a:bodyPr>
          <a:lstStyle/>
          <a:p>
            <a:r>
              <a:rPr lang="en-US" sz="1600" dirty="0" smtClean="0"/>
              <a:t>Special Opaque Field</a:t>
            </a:r>
          </a:p>
        </p:txBody>
      </p:sp>
      <p:sp>
        <p:nvSpPr>
          <p:cNvPr id="21" name="TextBox 20"/>
          <p:cNvSpPr txBox="1"/>
          <p:nvPr/>
        </p:nvSpPr>
        <p:spPr>
          <a:xfrm>
            <a:off x="2734149" y="-14792"/>
            <a:ext cx="3664735" cy="461665"/>
          </a:xfrm>
          <a:prstGeom prst="rect">
            <a:avLst/>
          </a:prstGeom>
          <a:noFill/>
        </p:spPr>
        <p:txBody>
          <a:bodyPr wrap="none" rtlCol="0">
            <a:spAutoFit/>
          </a:bodyPr>
          <a:lstStyle/>
          <a:p>
            <a:pPr algn="ctr"/>
            <a:r>
              <a:rPr lang="en-US" sz="2400" b="1" dirty="0" smtClean="0"/>
              <a:t>SCION Packet Format (PCB)</a:t>
            </a:r>
            <a:endParaRPr lang="en-US" sz="2400" b="1" dirty="0"/>
          </a:p>
        </p:txBody>
      </p:sp>
    </p:spTree>
    <p:extLst>
      <p:ext uri="{BB962C8B-B14F-4D97-AF65-F5344CB8AC3E}">
        <p14:creationId xmlns:p14="http://schemas.microsoft.com/office/powerpoint/2010/main" val="3881879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14435" y="251298"/>
            <a:ext cx="2904160" cy="461665"/>
          </a:xfrm>
          <a:prstGeom prst="rect">
            <a:avLst/>
          </a:prstGeom>
          <a:noFill/>
        </p:spPr>
        <p:txBody>
          <a:bodyPr wrap="none" rtlCol="0">
            <a:spAutoFit/>
          </a:bodyPr>
          <a:lstStyle/>
          <a:p>
            <a:pPr algn="ctr"/>
            <a:r>
              <a:rPr lang="en-US" sz="2400" b="1" dirty="0" smtClean="0"/>
              <a:t>SCION Packet Format</a:t>
            </a: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88149806"/>
              </p:ext>
            </p:extLst>
          </p:nvPr>
        </p:nvGraphicFramePr>
        <p:xfrm>
          <a:off x="1918901" y="1181315"/>
          <a:ext cx="6572832" cy="1859280"/>
        </p:xfrm>
        <a:graphic>
          <a:graphicData uri="http://schemas.openxmlformats.org/drawingml/2006/table">
            <a:tbl>
              <a:tblPr firstRow="1" bandRow="1">
                <a:tableStyleId>{5940675A-B579-460E-94D1-54222C63F5DA}</a:tableStyleId>
              </a:tblPr>
              <a:tblGrid>
                <a:gridCol w="833120"/>
                <a:gridCol w="833120"/>
                <a:gridCol w="833120"/>
                <a:gridCol w="833120"/>
                <a:gridCol w="810088"/>
                <a:gridCol w="810088"/>
                <a:gridCol w="810088"/>
                <a:gridCol w="810088"/>
              </a:tblGrid>
              <a:tr h="289943">
                <a:tc>
                  <a:txBody>
                    <a:bodyPr/>
                    <a:lstStyle/>
                    <a:p>
                      <a:pPr algn="ctr"/>
                      <a:r>
                        <a:rPr lang="en-US" sz="1400" dirty="0" smtClean="0"/>
                        <a:t>0-7</a:t>
                      </a:r>
                      <a:endParaRPr lang="en-US" sz="1400" dirty="0"/>
                    </a:p>
                  </a:txBody>
                  <a:tcPr/>
                </a:tc>
                <a:tc>
                  <a:txBody>
                    <a:bodyPr/>
                    <a:lstStyle/>
                    <a:p>
                      <a:pPr algn="ctr"/>
                      <a:r>
                        <a:rPr lang="en-US" sz="1400" dirty="0" smtClean="0"/>
                        <a:t>8-15</a:t>
                      </a:r>
                      <a:endParaRPr lang="en-US" sz="1400" dirty="0"/>
                    </a:p>
                  </a:txBody>
                  <a:tcPr/>
                </a:tc>
                <a:tc>
                  <a:txBody>
                    <a:bodyPr/>
                    <a:lstStyle/>
                    <a:p>
                      <a:pPr algn="ctr"/>
                      <a:r>
                        <a:rPr lang="en-US" sz="1400" dirty="0" smtClean="0"/>
                        <a:t>16-23</a:t>
                      </a:r>
                      <a:endParaRPr lang="en-US" sz="1400" dirty="0"/>
                    </a:p>
                  </a:txBody>
                  <a:tcPr/>
                </a:tc>
                <a:tc>
                  <a:txBody>
                    <a:bodyPr/>
                    <a:lstStyle/>
                    <a:p>
                      <a:pPr algn="ctr"/>
                      <a:r>
                        <a:rPr lang="en-US" sz="1400" dirty="0" smtClean="0"/>
                        <a:t>24-31</a:t>
                      </a:r>
                      <a:endParaRPr lang="en-US" sz="1400" dirty="0"/>
                    </a:p>
                  </a:txBody>
                  <a:tcPr/>
                </a:tc>
                <a:tc>
                  <a:txBody>
                    <a:bodyPr/>
                    <a:lstStyle/>
                    <a:p>
                      <a:pPr algn="ctr"/>
                      <a:r>
                        <a:rPr lang="en-US" sz="1400" dirty="0" smtClean="0"/>
                        <a:t>32-39</a:t>
                      </a:r>
                      <a:endParaRPr lang="en-US" sz="1400" dirty="0"/>
                    </a:p>
                  </a:txBody>
                  <a:tcPr/>
                </a:tc>
                <a:tc>
                  <a:txBody>
                    <a:bodyPr/>
                    <a:lstStyle/>
                    <a:p>
                      <a:pPr algn="ctr"/>
                      <a:r>
                        <a:rPr lang="en-US" sz="1400" dirty="0" smtClean="0"/>
                        <a:t>40-47</a:t>
                      </a:r>
                      <a:endParaRPr lang="en-US" sz="1400" dirty="0"/>
                    </a:p>
                  </a:txBody>
                  <a:tcPr/>
                </a:tc>
                <a:tc>
                  <a:txBody>
                    <a:bodyPr/>
                    <a:lstStyle/>
                    <a:p>
                      <a:pPr algn="ctr"/>
                      <a:r>
                        <a:rPr lang="en-US" sz="1400" dirty="0" smtClean="0"/>
                        <a:t>48-55</a:t>
                      </a:r>
                      <a:endParaRPr lang="en-US" sz="1400" dirty="0"/>
                    </a:p>
                  </a:txBody>
                  <a:tcPr/>
                </a:tc>
                <a:tc>
                  <a:txBody>
                    <a:bodyPr/>
                    <a:lstStyle/>
                    <a:p>
                      <a:pPr algn="ctr"/>
                      <a:r>
                        <a:rPr lang="en-US" sz="1400" dirty="0" smtClean="0"/>
                        <a:t>56-63</a:t>
                      </a:r>
                      <a:endParaRPr lang="en-US" sz="1400"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smtClean="0"/>
                    </a:p>
                    <a:p>
                      <a:pPr algn="ctr"/>
                      <a:endParaRPr lang="en-US" sz="1400" dirty="0" smtClean="0"/>
                    </a:p>
                    <a:p>
                      <a:pPr algn="ctr"/>
                      <a:endParaRPr lang="en-US" sz="1400" dirty="0" smtClean="0"/>
                    </a:p>
                    <a:p>
                      <a:pPr algn="ctr"/>
                      <a:endParaRPr lang="en-US" sz="1400" dirty="0"/>
                    </a:p>
                  </a:txBody>
                  <a:tcPr>
                    <a:lnL w="12700" cmpd="sng">
                      <a:noFill/>
                    </a:lnL>
                    <a:lnR w="12700" cmpd="sng">
                      <a:noFill/>
                    </a:lnR>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31" name="TextBox 30"/>
          <p:cNvSpPr txBox="1"/>
          <p:nvPr/>
        </p:nvSpPr>
        <p:spPr>
          <a:xfrm>
            <a:off x="4503332" y="1466820"/>
            <a:ext cx="1353256" cy="307777"/>
          </a:xfrm>
          <a:prstGeom prst="rect">
            <a:avLst/>
          </a:prstGeom>
          <a:noFill/>
        </p:spPr>
        <p:txBody>
          <a:bodyPr wrap="none" rtlCol="0">
            <a:spAutoFit/>
          </a:bodyPr>
          <a:lstStyle/>
          <a:p>
            <a:pPr algn="r"/>
            <a:r>
              <a:rPr lang="en-US" sz="1400" dirty="0" smtClean="0"/>
              <a:t>Opaque Field[1]</a:t>
            </a:r>
          </a:p>
        </p:txBody>
      </p:sp>
      <p:cxnSp>
        <p:nvCxnSpPr>
          <p:cNvPr id="8" name="Straight Connector 7"/>
          <p:cNvCxnSpPr/>
          <p:nvPr/>
        </p:nvCxnSpPr>
        <p:spPr>
          <a:xfrm>
            <a:off x="5249639" y="2083409"/>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567389" y="1550646"/>
            <a:ext cx="0" cy="1463211"/>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5400000">
            <a:off x="8356825" y="1981467"/>
            <a:ext cx="783939" cy="307777"/>
          </a:xfrm>
          <a:prstGeom prst="rect">
            <a:avLst/>
          </a:prstGeom>
          <a:noFill/>
        </p:spPr>
        <p:txBody>
          <a:bodyPr wrap="none" rtlCol="0">
            <a:spAutoFit/>
          </a:bodyPr>
          <a:lstStyle/>
          <a:p>
            <a:r>
              <a:rPr lang="en-US" sz="1400" dirty="0" smtClean="0"/>
              <a:t>Up-path</a:t>
            </a:r>
            <a:endParaRPr lang="en-US" sz="1400" dirty="0"/>
          </a:p>
        </p:txBody>
      </p:sp>
      <p:sp>
        <p:nvSpPr>
          <p:cNvPr id="19" name="TextBox 18"/>
          <p:cNvSpPr txBox="1"/>
          <p:nvPr/>
        </p:nvSpPr>
        <p:spPr>
          <a:xfrm>
            <a:off x="4501166" y="2726599"/>
            <a:ext cx="1355422" cy="307777"/>
          </a:xfrm>
          <a:prstGeom prst="rect">
            <a:avLst/>
          </a:prstGeom>
          <a:noFill/>
        </p:spPr>
        <p:txBody>
          <a:bodyPr wrap="none" rtlCol="0">
            <a:spAutoFit/>
          </a:bodyPr>
          <a:lstStyle/>
          <a:p>
            <a:pPr algn="r"/>
            <a:r>
              <a:rPr lang="en-US" sz="1400" dirty="0" smtClean="0"/>
              <a:t>Opaque Field[n]</a:t>
            </a:r>
          </a:p>
        </p:txBody>
      </p:sp>
      <p:graphicFrame>
        <p:nvGraphicFramePr>
          <p:cNvPr id="14" name="Table 13"/>
          <p:cNvGraphicFramePr>
            <a:graphicFrameLocks noGrp="1"/>
          </p:cNvGraphicFramePr>
          <p:nvPr>
            <p:extLst>
              <p:ext uri="{D42A27DB-BD31-4B8C-83A1-F6EECF244321}">
                <p14:modId xmlns:p14="http://schemas.microsoft.com/office/powerpoint/2010/main" val="4217488556"/>
              </p:ext>
            </p:extLst>
          </p:nvPr>
        </p:nvGraphicFramePr>
        <p:xfrm>
          <a:off x="1918900" y="3192350"/>
          <a:ext cx="6583043" cy="3154189"/>
        </p:xfrm>
        <a:graphic>
          <a:graphicData uri="http://schemas.openxmlformats.org/drawingml/2006/table">
            <a:tbl>
              <a:tblPr firstRow="1" bandRow="1">
                <a:tableStyleId>{5940675A-B579-460E-94D1-54222C63F5DA}</a:tableStyleId>
              </a:tblPr>
              <a:tblGrid>
                <a:gridCol w="621100"/>
                <a:gridCol w="1078139"/>
                <a:gridCol w="1186562"/>
                <a:gridCol w="573798"/>
                <a:gridCol w="3123444"/>
              </a:tblGrid>
              <a:tr h="236660">
                <a:tc gridSpan="4">
                  <a:txBody>
                    <a:bodyPr/>
                    <a:lstStyle/>
                    <a:p>
                      <a:pPr algn="ctr"/>
                      <a:r>
                        <a:rPr lang="en-US" sz="1400" dirty="0" smtClean="0"/>
                        <a:t>Timestamp</a:t>
                      </a:r>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a:lnR w="12700" cmpd="sng">
                      <a:noFill/>
                    </a:lnR>
                    <a:lnT w="12700" cmpd="sng">
                      <a:noFill/>
                    </a:lnT>
                    <a:solidFill>
                      <a:srgbClr val="FFFFFF"/>
                    </a:solidFill>
                  </a:tcPr>
                </a:tc>
              </a:tr>
              <a:tr h="295077">
                <a:tc gridSpan="5">
                  <a:txBody>
                    <a:bodyPr/>
                    <a:lstStyle/>
                    <a:p>
                      <a:pPr algn="ctr"/>
                      <a:r>
                        <a:rPr lang="en-US" sz="1400" dirty="0" smtClean="0"/>
                        <a:t>AD AID 1</a:t>
                      </a:r>
                      <a:endParaRPr lang="en-US" sz="1400"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295077">
                <a:tc gridSpan="2">
                  <a:txBody>
                    <a:bodyPr/>
                    <a:lstStyle/>
                    <a:p>
                      <a:pPr algn="ctr"/>
                      <a:r>
                        <a:rPr lang="en-US" sz="1400" dirty="0" smtClean="0"/>
                        <a:t>Block Size</a:t>
                      </a:r>
                      <a:endParaRPr lang="en-US" sz="1400" dirty="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c gridSpan="3">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295077">
                <a:tc>
                  <a:txBody>
                    <a:bodyPr/>
                    <a:lstStyle/>
                    <a:p>
                      <a:pPr algn="ctr"/>
                      <a:r>
                        <a:rPr lang="en-US" sz="1400" dirty="0" smtClean="0"/>
                        <a:t>Type</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Ingress IF</a:t>
                      </a:r>
                    </a:p>
                  </a:txBody>
                  <a:tcPr/>
                </a:tc>
                <a:tc>
                  <a:txBody>
                    <a:bodyPr/>
                    <a:lstStyle/>
                    <a:p>
                      <a:pPr algn="ctr"/>
                      <a:r>
                        <a:rPr lang="en-US" sz="1400" dirty="0" smtClean="0"/>
                        <a:t>Egress IF</a:t>
                      </a:r>
                      <a:endParaRPr lang="en-US" sz="1400" dirty="0"/>
                    </a:p>
                  </a:txBody>
                  <a:tcPr/>
                </a:tc>
                <a:tc>
                  <a:txBody>
                    <a:bodyPr/>
                    <a:lstStyle/>
                    <a:p>
                      <a:pPr algn="ctr"/>
                      <a:r>
                        <a:rPr lang="en-US" sz="1400" dirty="0" smtClean="0"/>
                        <a:t>EXP</a:t>
                      </a:r>
                      <a:endParaRPr lang="en-US" sz="1400" dirty="0"/>
                    </a:p>
                  </a:txBody>
                  <a:tcPr/>
                </a:tc>
                <a:tc>
                  <a:txBody>
                    <a:bodyPr/>
                    <a:lstStyle/>
                    <a:p>
                      <a:pPr algn="ctr"/>
                      <a:r>
                        <a:rPr lang="en-US" sz="1400" dirty="0" smtClean="0"/>
                        <a:t>MAC</a:t>
                      </a:r>
                      <a:endParaRPr lang="en-US" sz="1400" dirty="0"/>
                    </a:p>
                  </a:txBody>
                  <a:tcPr/>
                </a:tc>
              </a:tr>
              <a:tr h="295077">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TD ID</a:t>
                      </a:r>
                    </a:p>
                  </a:txBody>
                  <a:tcPr/>
                </a:tc>
                <a:tc hMerge="1">
                  <a:txBody>
                    <a:bodyPr/>
                    <a:lstStyle/>
                    <a:p>
                      <a:endParaRPr lang="en-US"/>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BW</a:t>
                      </a:r>
                      <a:r>
                        <a:rPr lang="en-US" sz="1400" baseline="0" dirty="0" smtClean="0"/>
                        <a:t> </a:t>
                      </a:r>
                      <a:r>
                        <a:rPr lang="en-US" sz="1400" baseline="0" dirty="0" err="1" smtClean="0"/>
                        <a:t>Alloc</a:t>
                      </a:r>
                      <a:endParaRPr lang="en-US" sz="1400" dirty="0" smtClean="0"/>
                    </a:p>
                  </a:txBody>
                  <a:tcPr/>
                </a:tc>
                <a:tc hMerge="1">
                  <a:txBody>
                    <a:bodyPr/>
                    <a:lstStyle/>
                    <a:p>
                      <a:endParaRPr lang="en-US"/>
                    </a:p>
                  </a:txBody>
                  <a:tcPr/>
                </a:tc>
                <a:tc>
                  <a:txBody>
                    <a:bodyPr/>
                    <a:lstStyle/>
                    <a:p>
                      <a:pPr algn="ctr"/>
                      <a:r>
                        <a:rPr lang="en-US" sz="1400" dirty="0" smtClean="0"/>
                        <a:t>CLS(1bit)|Reserved</a:t>
                      </a:r>
                      <a:endParaRPr lang="en-US" sz="1400" dirty="0"/>
                    </a:p>
                  </a:txBody>
                  <a:tcPr/>
                </a:tc>
              </a:tr>
              <a:tr h="295077">
                <a:tc gridSpan="5">
                  <a:txBody>
                    <a:bodyPr/>
                    <a:lstStyle/>
                    <a:p>
                      <a:pPr algn="ctr"/>
                      <a:r>
                        <a:rPr lang="en-US" sz="1400" dirty="0" smtClean="0"/>
                        <a:t>AD AID 2</a:t>
                      </a:r>
                      <a:endParaRPr lang="en-US" sz="1400"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295077">
                <a:tc gridSpan="5">
                  <a:txBody>
                    <a:bodyPr/>
                    <a:lstStyle/>
                    <a:p>
                      <a:pPr algn="ct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077">
                <a:tc gridSpan="5">
                  <a:txBody>
                    <a:bodyPr/>
                    <a:lstStyle/>
                    <a:p>
                      <a:pPr algn="ctr"/>
                      <a:r>
                        <a:rPr lang="en-US" sz="1400" dirty="0" smtClean="0"/>
                        <a:t>AD AID</a:t>
                      </a:r>
                      <a:r>
                        <a:rPr lang="en-US" sz="1400" baseline="0" dirty="0" smtClean="0"/>
                        <a:t> n</a:t>
                      </a:r>
                      <a:endParaRPr lang="en-US" sz="1400" dirty="0"/>
                    </a:p>
                  </a:txBody>
                  <a:tcP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4829">
                <a:tc gridSpan="5">
                  <a:txBody>
                    <a:bodyPr/>
                    <a:lstStyle/>
                    <a:p>
                      <a:pPr algn="ctr"/>
                      <a:r>
                        <a:rPr lang="en-US" sz="1400" b="1" dirty="0" smtClean="0"/>
                        <a:t>RSA</a:t>
                      </a:r>
                      <a:r>
                        <a:rPr lang="en-US" sz="1400" b="1" baseline="0" dirty="0" smtClean="0"/>
                        <a:t> </a:t>
                      </a:r>
                      <a:r>
                        <a:rPr lang="en-US" sz="1400" b="1" dirty="0" smtClean="0"/>
                        <a:t>Signature</a:t>
                      </a:r>
                    </a:p>
                    <a:p>
                      <a:pPr algn="ctr"/>
                      <a:r>
                        <a:rPr lang="en-US" sz="1400" b="1" dirty="0" smtClean="0"/>
                        <a:t>(of AD n)</a:t>
                      </a:r>
                    </a:p>
                  </a:txBody>
                  <a:tcPr>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bl>
          </a:graphicData>
        </a:graphic>
      </p:graphicFrame>
      <p:cxnSp>
        <p:nvCxnSpPr>
          <p:cNvPr id="16" name="Straight Connector 15"/>
          <p:cNvCxnSpPr/>
          <p:nvPr/>
        </p:nvCxnSpPr>
        <p:spPr>
          <a:xfrm>
            <a:off x="8604339" y="3550246"/>
            <a:ext cx="0" cy="2187829"/>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rot="5400000">
            <a:off x="7993459" y="4431322"/>
            <a:ext cx="1584576" cy="307777"/>
          </a:xfrm>
          <a:prstGeom prst="rect">
            <a:avLst/>
          </a:prstGeom>
          <a:noFill/>
        </p:spPr>
        <p:txBody>
          <a:bodyPr wrap="none" rtlCol="0">
            <a:spAutoFit/>
          </a:bodyPr>
          <a:lstStyle/>
          <a:p>
            <a:r>
              <a:rPr lang="en-US" sz="1400" dirty="0" smtClean="0"/>
              <a:t>PCB w/o Signature</a:t>
            </a:r>
            <a:endParaRPr lang="en-US" sz="1400" dirty="0"/>
          </a:p>
        </p:txBody>
      </p:sp>
      <p:sp>
        <p:nvSpPr>
          <p:cNvPr id="22" name="TextBox 21"/>
          <p:cNvSpPr txBox="1"/>
          <p:nvPr/>
        </p:nvSpPr>
        <p:spPr>
          <a:xfrm>
            <a:off x="1982641" y="745117"/>
            <a:ext cx="4303019" cy="369332"/>
          </a:xfrm>
          <a:prstGeom prst="rect">
            <a:avLst/>
          </a:prstGeom>
          <a:noFill/>
        </p:spPr>
        <p:txBody>
          <a:bodyPr wrap="none" rtlCol="0">
            <a:spAutoFit/>
          </a:bodyPr>
          <a:lstStyle/>
          <a:p>
            <a:r>
              <a:rPr lang="en-US" b="1" dirty="0" smtClean="0"/>
              <a:t>SCION Path Registration (TYPE: PATH_REG)</a:t>
            </a:r>
            <a:endParaRPr lang="en-US" b="1" dirty="0"/>
          </a:p>
        </p:txBody>
      </p:sp>
    </p:spTree>
    <p:extLst>
      <p:ext uri="{BB962C8B-B14F-4D97-AF65-F5344CB8AC3E}">
        <p14:creationId xmlns:p14="http://schemas.microsoft.com/office/powerpoint/2010/main" val="4228933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14435" y="251298"/>
            <a:ext cx="2904160" cy="461665"/>
          </a:xfrm>
          <a:prstGeom prst="rect">
            <a:avLst/>
          </a:prstGeom>
          <a:noFill/>
        </p:spPr>
        <p:txBody>
          <a:bodyPr wrap="none" rtlCol="0">
            <a:spAutoFit/>
          </a:bodyPr>
          <a:lstStyle/>
          <a:p>
            <a:pPr algn="ctr"/>
            <a:r>
              <a:rPr lang="en-US" sz="2400" b="1" dirty="0" smtClean="0"/>
              <a:t>SCION Packet Format</a:t>
            </a:r>
            <a:endParaRPr lang="en-US" sz="2400" b="1" dirty="0"/>
          </a:p>
        </p:txBody>
      </p:sp>
      <p:sp>
        <p:nvSpPr>
          <p:cNvPr id="20" name="TextBox 19"/>
          <p:cNvSpPr txBox="1"/>
          <p:nvPr/>
        </p:nvSpPr>
        <p:spPr>
          <a:xfrm>
            <a:off x="1982641" y="745117"/>
            <a:ext cx="5037331" cy="369332"/>
          </a:xfrm>
          <a:prstGeom prst="rect">
            <a:avLst/>
          </a:prstGeom>
          <a:noFill/>
        </p:spPr>
        <p:txBody>
          <a:bodyPr wrap="none" rtlCol="0">
            <a:spAutoFit/>
          </a:bodyPr>
          <a:lstStyle/>
          <a:p>
            <a:r>
              <a:rPr lang="en-US" b="1" dirty="0" smtClean="0"/>
              <a:t>SCION Path Withdrawal (TYPE: PATH_WITHDRAW)</a:t>
            </a:r>
            <a:endParaRPr lang="en-US" b="1" dirty="0"/>
          </a:p>
        </p:txBody>
      </p:sp>
      <p:graphicFrame>
        <p:nvGraphicFramePr>
          <p:cNvPr id="15" name="Table 14"/>
          <p:cNvGraphicFramePr>
            <a:graphicFrameLocks noGrp="1"/>
          </p:cNvGraphicFramePr>
          <p:nvPr>
            <p:extLst>
              <p:ext uri="{D42A27DB-BD31-4B8C-83A1-F6EECF244321}">
                <p14:modId xmlns:p14="http://schemas.microsoft.com/office/powerpoint/2010/main" val="4285999557"/>
              </p:ext>
            </p:extLst>
          </p:nvPr>
        </p:nvGraphicFramePr>
        <p:xfrm>
          <a:off x="1918901" y="1181315"/>
          <a:ext cx="6572832" cy="1859280"/>
        </p:xfrm>
        <a:graphic>
          <a:graphicData uri="http://schemas.openxmlformats.org/drawingml/2006/table">
            <a:tbl>
              <a:tblPr firstRow="1" bandRow="1">
                <a:tableStyleId>{5940675A-B579-460E-94D1-54222C63F5DA}</a:tableStyleId>
              </a:tblPr>
              <a:tblGrid>
                <a:gridCol w="833120"/>
                <a:gridCol w="833120"/>
                <a:gridCol w="833120"/>
                <a:gridCol w="833120"/>
                <a:gridCol w="810088"/>
                <a:gridCol w="810088"/>
                <a:gridCol w="810088"/>
                <a:gridCol w="810088"/>
              </a:tblGrid>
              <a:tr h="289943">
                <a:tc>
                  <a:txBody>
                    <a:bodyPr/>
                    <a:lstStyle/>
                    <a:p>
                      <a:pPr algn="ctr"/>
                      <a:r>
                        <a:rPr lang="en-US" sz="1400" dirty="0" smtClean="0"/>
                        <a:t>0-7</a:t>
                      </a:r>
                      <a:endParaRPr lang="en-US" sz="1400" dirty="0"/>
                    </a:p>
                  </a:txBody>
                  <a:tcPr/>
                </a:tc>
                <a:tc>
                  <a:txBody>
                    <a:bodyPr/>
                    <a:lstStyle/>
                    <a:p>
                      <a:pPr algn="ctr"/>
                      <a:r>
                        <a:rPr lang="en-US" sz="1400" dirty="0" smtClean="0"/>
                        <a:t>8-15</a:t>
                      </a:r>
                      <a:endParaRPr lang="en-US" sz="1400" dirty="0"/>
                    </a:p>
                  </a:txBody>
                  <a:tcPr/>
                </a:tc>
                <a:tc>
                  <a:txBody>
                    <a:bodyPr/>
                    <a:lstStyle/>
                    <a:p>
                      <a:pPr algn="ctr"/>
                      <a:r>
                        <a:rPr lang="en-US" sz="1400" dirty="0" smtClean="0"/>
                        <a:t>16-23</a:t>
                      </a:r>
                      <a:endParaRPr lang="en-US" sz="1400" dirty="0"/>
                    </a:p>
                  </a:txBody>
                  <a:tcPr/>
                </a:tc>
                <a:tc>
                  <a:txBody>
                    <a:bodyPr/>
                    <a:lstStyle/>
                    <a:p>
                      <a:pPr algn="ctr"/>
                      <a:r>
                        <a:rPr lang="en-US" sz="1400" dirty="0" smtClean="0"/>
                        <a:t>24-31</a:t>
                      </a:r>
                      <a:endParaRPr lang="en-US" sz="1400" dirty="0"/>
                    </a:p>
                  </a:txBody>
                  <a:tcPr/>
                </a:tc>
                <a:tc>
                  <a:txBody>
                    <a:bodyPr/>
                    <a:lstStyle/>
                    <a:p>
                      <a:pPr algn="ctr"/>
                      <a:r>
                        <a:rPr lang="en-US" sz="1400" dirty="0" smtClean="0"/>
                        <a:t>32-39</a:t>
                      </a:r>
                      <a:endParaRPr lang="en-US" sz="1400" dirty="0"/>
                    </a:p>
                  </a:txBody>
                  <a:tcPr/>
                </a:tc>
                <a:tc>
                  <a:txBody>
                    <a:bodyPr/>
                    <a:lstStyle/>
                    <a:p>
                      <a:pPr algn="ctr"/>
                      <a:r>
                        <a:rPr lang="en-US" sz="1400" dirty="0" smtClean="0"/>
                        <a:t>40-47</a:t>
                      </a:r>
                      <a:endParaRPr lang="en-US" sz="1400" dirty="0"/>
                    </a:p>
                  </a:txBody>
                  <a:tcPr/>
                </a:tc>
                <a:tc>
                  <a:txBody>
                    <a:bodyPr/>
                    <a:lstStyle/>
                    <a:p>
                      <a:pPr algn="ctr"/>
                      <a:r>
                        <a:rPr lang="en-US" sz="1400" dirty="0" smtClean="0"/>
                        <a:t>48-55</a:t>
                      </a:r>
                      <a:endParaRPr lang="en-US" sz="1400" dirty="0"/>
                    </a:p>
                  </a:txBody>
                  <a:tcPr/>
                </a:tc>
                <a:tc>
                  <a:txBody>
                    <a:bodyPr/>
                    <a:lstStyle/>
                    <a:p>
                      <a:pPr algn="ctr"/>
                      <a:r>
                        <a:rPr lang="en-US" sz="1400" dirty="0" smtClean="0"/>
                        <a:t>56-63</a:t>
                      </a:r>
                      <a:endParaRPr lang="en-US" sz="1400"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smtClean="0"/>
                    </a:p>
                    <a:p>
                      <a:pPr algn="ctr"/>
                      <a:endParaRPr lang="en-US" sz="1400" dirty="0" smtClean="0"/>
                    </a:p>
                    <a:p>
                      <a:pPr algn="ctr"/>
                      <a:endParaRPr lang="en-US" sz="1400" dirty="0" smtClean="0"/>
                    </a:p>
                    <a:p>
                      <a:pPr algn="ctr"/>
                      <a:endParaRPr lang="en-US" sz="1400" dirty="0"/>
                    </a:p>
                  </a:txBody>
                  <a:tcPr>
                    <a:lnL w="12700" cmpd="sng">
                      <a:noFill/>
                    </a:lnL>
                    <a:lnR w="12700" cmpd="sng">
                      <a:noFill/>
                    </a:lnR>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22" name="TextBox 21"/>
          <p:cNvSpPr txBox="1"/>
          <p:nvPr/>
        </p:nvSpPr>
        <p:spPr>
          <a:xfrm>
            <a:off x="4503332" y="1466820"/>
            <a:ext cx="1353256" cy="307777"/>
          </a:xfrm>
          <a:prstGeom prst="rect">
            <a:avLst/>
          </a:prstGeom>
          <a:noFill/>
        </p:spPr>
        <p:txBody>
          <a:bodyPr wrap="none" rtlCol="0">
            <a:spAutoFit/>
          </a:bodyPr>
          <a:lstStyle/>
          <a:p>
            <a:pPr algn="r"/>
            <a:r>
              <a:rPr lang="en-US" sz="1400" dirty="0" smtClean="0"/>
              <a:t>Opaque Field[1]</a:t>
            </a:r>
          </a:p>
        </p:txBody>
      </p:sp>
      <p:cxnSp>
        <p:nvCxnSpPr>
          <p:cNvPr id="23" name="Straight Connector 22"/>
          <p:cNvCxnSpPr/>
          <p:nvPr/>
        </p:nvCxnSpPr>
        <p:spPr>
          <a:xfrm>
            <a:off x="5249639" y="2083409"/>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567389" y="1550646"/>
            <a:ext cx="0" cy="1463211"/>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rot="5400000">
            <a:off x="8356825" y="1981467"/>
            <a:ext cx="783939" cy="307777"/>
          </a:xfrm>
          <a:prstGeom prst="rect">
            <a:avLst/>
          </a:prstGeom>
          <a:noFill/>
        </p:spPr>
        <p:txBody>
          <a:bodyPr wrap="none" rtlCol="0">
            <a:spAutoFit/>
          </a:bodyPr>
          <a:lstStyle/>
          <a:p>
            <a:r>
              <a:rPr lang="en-US" sz="1400" dirty="0" smtClean="0"/>
              <a:t>Up-path</a:t>
            </a:r>
            <a:endParaRPr lang="en-US" sz="1400" dirty="0"/>
          </a:p>
        </p:txBody>
      </p:sp>
      <p:sp>
        <p:nvSpPr>
          <p:cNvPr id="27" name="TextBox 26"/>
          <p:cNvSpPr txBox="1"/>
          <p:nvPr/>
        </p:nvSpPr>
        <p:spPr>
          <a:xfrm>
            <a:off x="4501166" y="2726599"/>
            <a:ext cx="1355422" cy="307777"/>
          </a:xfrm>
          <a:prstGeom prst="rect">
            <a:avLst/>
          </a:prstGeom>
          <a:noFill/>
        </p:spPr>
        <p:txBody>
          <a:bodyPr wrap="none" rtlCol="0">
            <a:spAutoFit/>
          </a:bodyPr>
          <a:lstStyle/>
          <a:p>
            <a:pPr algn="r"/>
            <a:r>
              <a:rPr lang="en-US" sz="1400" dirty="0" smtClean="0"/>
              <a:t>Opaque Field[n]</a:t>
            </a:r>
          </a:p>
        </p:txBody>
      </p:sp>
      <p:graphicFrame>
        <p:nvGraphicFramePr>
          <p:cNvPr id="13" name="Table 12"/>
          <p:cNvGraphicFramePr>
            <a:graphicFrameLocks noGrp="1"/>
          </p:cNvGraphicFramePr>
          <p:nvPr>
            <p:extLst>
              <p:ext uri="{D42A27DB-BD31-4B8C-83A1-F6EECF244321}">
                <p14:modId xmlns:p14="http://schemas.microsoft.com/office/powerpoint/2010/main" val="3960861709"/>
              </p:ext>
            </p:extLst>
          </p:nvPr>
        </p:nvGraphicFramePr>
        <p:xfrm>
          <a:off x="1918900" y="3192350"/>
          <a:ext cx="6583043" cy="3154189"/>
        </p:xfrm>
        <a:graphic>
          <a:graphicData uri="http://schemas.openxmlformats.org/drawingml/2006/table">
            <a:tbl>
              <a:tblPr firstRow="1" bandRow="1">
                <a:tableStyleId>{5940675A-B579-460E-94D1-54222C63F5DA}</a:tableStyleId>
              </a:tblPr>
              <a:tblGrid>
                <a:gridCol w="621100"/>
                <a:gridCol w="1078139"/>
                <a:gridCol w="1186562"/>
                <a:gridCol w="573798"/>
                <a:gridCol w="3123444"/>
              </a:tblGrid>
              <a:tr h="236660">
                <a:tc gridSpan="4">
                  <a:txBody>
                    <a:bodyPr/>
                    <a:lstStyle/>
                    <a:p>
                      <a:pPr algn="ctr"/>
                      <a:r>
                        <a:rPr lang="en-US" sz="1400" dirty="0" smtClean="0"/>
                        <a:t>Timestamp</a:t>
                      </a:r>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a:lnR w="12700" cmpd="sng">
                      <a:noFill/>
                    </a:lnR>
                    <a:lnT w="12700" cmpd="sng">
                      <a:noFill/>
                    </a:lnT>
                    <a:solidFill>
                      <a:srgbClr val="FFFFFF"/>
                    </a:solidFill>
                  </a:tcPr>
                </a:tc>
              </a:tr>
              <a:tr h="295077">
                <a:tc gridSpan="5">
                  <a:txBody>
                    <a:bodyPr/>
                    <a:lstStyle/>
                    <a:p>
                      <a:pPr algn="ctr"/>
                      <a:r>
                        <a:rPr lang="en-US" sz="1400" dirty="0" smtClean="0"/>
                        <a:t>AD AID 1</a:t>
                      </a:r>
                      <a:endParaRPr lang="en-US" sz="1400"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295077">
                <a:tc gridSpan="2">
                  <a:txBody>
                    <a:bodyPr/>
                    <a:lstStyle/>
                    <a:p>
                      <a:pPr algn="ctr"/>
                      <a:r>
                        <a:rPr lang="en-US" sz="1400" dirty="0" smtClean="0"/>
                        <a:t>Block Size</a:t>
                      </a:r>
                      <a:endParaRPr lang="en-US" sz="1400" dirty="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c gridSpan="3">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295077">
                <a:tc>
                  <a:txBody>
                    <a:bodyPr/>
                    <a:lstStyle/>
                    <a:p>
                      <a:pPr algn="ctr"/>
                      <a:r>
                        <a:rPr lang="en-US" sz="1400" dirty="0" smtClean="0"/>
                        <a:t>Type</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Ingress IF</a:t>
                      </a:r>
                    </a:p>
                  </a:txBody>
                  <a:tcPr/>
                </a:tc>
                <a:tc>
                  <a:txBody>
                    <a:bodyPr/>
                    <a:lstStyle/>
                    <a:p>
                      <a:pPr algn="ctr"/>
                      <a:r>
                        <a:rPr lang="en-US" sz="1400" dirty="0" smtClean="0"/>
                        <a:t>Egress IF</a:t>
                      </a:r>
                      <a:endParaRPr lang="en-US" sz="1400" dirty="0"/>
                    </a:p>
                  </a:txBody>
                  <a:tcPr/>
                </a:tc>
                <a:tc>
                  <a:txBody>
                    <a:bodyPr/>
                    <a:lstStyle/>
                    <a:p>
                      <a:pPr algn="ctr"/>
                      <a:r>
                        <a:rPr lang="en-US" sz="1400" dirty="0" smtClean="0"/>
                        <a:t>EXP</a:t>
                      </a:r>
                      <a:endParaRPr lang="en-US" sz="1400" dirty="0"/>
                    </a:p>
                  </a:txBody>
                  <a:tcPr/>
                </a:tc>
                <a:tc>
                  <a:txBody>
                    <a:bodyPr/>
                    <a:lstStyle/>
                    <a:p>
                      <a:pPr algn="ctr"/>
                      <a:r>
                        <a:rPr lang="en-US" sz="1400" dirty="0" smtClean="0"/>
                        <a:t>MAC</a:t>
                      </a:r>
                      <a:endParaRPr lang="en-US" sz="1400" dirty="0"/>
                    </a:p>
                  </a:txBody>
                  <a:tcPr/>
                </a:tc>
              </a:tr>
              <a:tr h="295077">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TD ID</a:t>
                      </a:r>
                    </a:p>
                  </a:txBody>
                  <a:tcPr/>
                </a:tc>
                <a:tc hMerge="1">
                  <a:txBody>
                    <a:bodyPr/>
                    <a:lstStyle/>
                    <a:p>
                      <a:endParaRPr lang="en-US"/>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BW</a:t>
                      </a:r>
                      <a:r>
                        <a:rPr lang="en-US" sz="1400" baseline="0" dirty="0" smtClean="0"/>
                        <a:t> </a:t>
                      </a:r>
                      <a:r>
                        <a:rPr lang="en-US" sz="1400" baseline="0" dirty="0" err="1" smtClean="0"/>
                        <a:t>Alloc</a:t>
                      </a:r>
                      <a:endParaRPr lang="en-US" sz="1400" dirty="0" smtClean="0"/>
                    </a:p>
                  </a:txBody>
                  <a:tcPr/>
                </a:tc>
                <a:tc hMerge="1">
                  <a:txBody>
                    <a:bodyPr/>
                    <a:lstStyle/>
                    <a:p>
                      <a:endParaRPr lang="en-US"/>
                    </a:p>
                  </a:txBody>
                  <a:tcPr/>
                </a:tc>
                <a:tc>
                  <a:txBody>
                    <a:bodyPr/>
                    <a:lstStyle/>
                    <a:p>
                      <a:pPr algn="ctr"/>
                      <a:r>
                        <a:rPr lang="en-US" sz="1400" dirty="0" smtClean="0"/>
                        <a:t>CLS(1bit)|Reserved</a:t>
                      </a:r>
                      <a:endParaRPr lang="en-US" sz="1400" dirty="0"/>
                    </a:p>
                  </a:txBody>
                  <a:tcPr/>
                </a:tc>
              </a:tr>
              <a:tr h="295077">
                <a:tc gridSpan="5">
                  <a:txBody>
                    <a:bodyPr/>
                    <a:lstStyle/>
                    <a:p>
                      <a:pPr algn="ctr"/>
                      <a:r>
                        <a:rPr lang="en-US" sz="1400" dirty="0" smtClean="0"/>
                        <a:t>AD AID 2</a:t>
                      </a:r>
                      <a:endParaRPr lang="en-US" sz="1400"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r h="295077">
                <a:tc gridSpan="5">
                  <a:txBody>
                    <a:bodyPr/>
                    <a:lstStyle/>
                    <a:p>
                      <a:pPr algn="ct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077">
                <a:tc gridSpan="5">
                  <a:txBody>
                    <a:bodyPr/>
                    <a:lstStyle/>
                    <a:p>
                      <a:pPr algn="ctr"/>
                      <a:r>
                        <a:rPr lang="en-US" sz="1400" dirty="0" smtClean="0"/>
                        <a:t>AD AID</a:t>
                      </a:r>
                      <a:r>
                        <a:rPr lang="en-US" sz="1400" baseline="0" dirty="0" smtClean="0"/>
                        <a:t> n</a:t>
                      </a:r>
                      <a:endParaRPr lang="en-US" sz="1400" dirty="0"/>
                    </a:p>
                  </a:txBody>
                  <a:tcP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4829">
                <a:tc gridSpan="5">
                  <a:txBody>
                    <a:bodyPr/>
                    <a:lstStyle/>
                    <a:p>
                      <a:pPr algn="ctr"/>
                      <a:r>
                        <a:rPr lang="en-US" sz="1400" b="1" dirty="0" smtClean="0"/>
                        <a:t>RSA</a:t>
                      </a:r>
                      <a:r>
                        <a:rPr lang="en-US" sz="1400" b="1" baseline="0" dirty="0" smtClean="0"/>
                        <a:t> </a:t>
                      </a:r>
                      <a:r>
                        <a:rPr lang="en-US" sz="1400" b="1" dirty="0" smtClean="0"/>
                        <a:t>Signature</a:t>
                      </a:r>
                    </a:p>
                    <a:p>
                      <a:pPr algn="ctr"/>
                      <a:r>
                        <a:rPr lang="en-US" sz="1400" b="1" dirty="0" smtClean="0"/>
                        <a:t>(of AD n)</a:t>
                      </a:r>
                    </a:p>
                  </a:txBody>
                  <a:tcPr>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r>
            </a:tbl>
          </a:graphicData>
        </a:graphic>
      </p:graphicFrame>
      <p:cxnSp>
        <p:nvCxnSpPr>
          <p:cNvPr id="18" name="Straight Connector 17"/>
          <p:cNvCxnSpPr/>
          <p:nvPr/>
        </p:nvCxnSpPr>
        <p:spPr>
          <a:xfrm>
            <a:off x="8604339" y="3550246"/>
            <a:ext cx="0" cy="2187829"/>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5400000">
            <a:off x="7993459" y="4431322"/>
            <a:ext cx="1584576" cy="307777"/>
          </a:xfrm>
          <a:prstGeom prst="rect">
            <a:avLst/>
          </a:prstGeom>
          <a:noFill/>
        </p:spPr>
        <p:txBody>
          <a:bodyPr wrap="none" rtlCol="0">
            <a:spAutoFit/>
          </a:bodyPr>
          <a:lstStyle/>
          <a:p>
            <a:r>
              <a:rPr lang="en-US" sz="1400" dirty="0" smtClean="0"/>
              <a:t>PCB w/o Signature</a:t>
            </a:r>
            <a:endParaRPr lang="en-US" sz="1400" dirty="0"/>
          </a:p>
        </p:txBody>
      </p:sp>
    </p:spTree>
    <p:extLst>
      <p:ext uri="{BB962C8B-B14F-4D97-AF65-F5344CB8AC3E}">
        <p14:creationId xmlns:p14="http://schemas.microsoft.com/office/powerpoint/2010/main" val="3170038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14435" y="251298"/>
            <a:ext cx="2904160" cy="461665"/>
          </a:xfrm>
          <a:prstGeom prst="rect">
            <a:avLst/>
          </a:prstGeom>
          <a:noFill/>
        </p:spPr>
        <p:txBody>
          <a:bodyPr wrap="none" rtlCol="0">
            <a:spAutoFit/>
          </a:bodyPr>
          <a:lstStyle/>
          <a:p>
            <a:pPr algn="ctr"/>
            <a:r>
              <a:rPr lang="en-US" sz="2400" b="1" dirty="0" smtClean="0"/>
              <a:t>SCION Packet Format</a:t>
            </a: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354691585"/>
              </p:ext>
            </p:extLst>
          </p:nvPr>
        </p:nvGraphicFramePr>
        <p:xfrm>
          <a:off x="1918901" y="3100769"/>
          <a:ext cx="6572832" cy="304800"/>
        </p:xfrm>
        <a:graphic>
          <a:graphicData uri="http://schemas.openxmlformats.org/drawingml/2006/table">
            <a:tbl>
              <a:tblPr firstRow="1" bandRow="1">
                <a:tableStyleId>{5940675A-B579-460E-94D1-54222C63F5DA}</a:tableStyleId>
              </a:tblPr>
              <a:tblGrid>
                <a:gridCol w="1666240"/>
                <a:gridCol w="1666240"/>
                <a:gridCol w="1620176"/>
                <a:gridCol w="1620176"/>
              </a:tblGrid>
              <a:tr h="289943">
                <a:tc>
                  <a:txBody>
                    <a:bodyPr/>
                    <a:lstStyle/>
                    <a:p>
                      <a:pPr algn="ctr"/>
                      <a:r>
                        <a:rPr lang="en-US" sz="1400" dirty="0" err="1" smtClean="0"/>
                        <a:t>nWith|nReg</a:t>
                      </a:r>
                      <a:endParaRPr lang="en-US" sz="1400" dirty="0"/>
                    </a:p>
                  </a:txBody>
                  <a:tcPr>
                    <a:solidFill>
                      <a:srgbClr val="FFFFFF"/>
                    </a:solidFill>
                  </a:tcPr>
                </a:tc>
                <a:tc>
                  <a:txBody>
                    <a:bodyPr/>
                    <a:lstStyle/>
                    <a:p>
                      <a:pPr algn="ctr"/>
                      <a:r>
                        <a:rPr lang="en-US" sz="1400" dirty="0" smtClean="0"/>
                        <a:t>Len1 (2B)</a:t>
                      </a:r>
                      <a:endParaRPr lang="en-US" sz="1400" dirty="0"/>
                    </a:p>
                  </a:txBody>
                  <a:tcP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a:t>
                      </a:r>
                    </a:p>
                  </a:txBody>
                  <a:tcP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Len n</a:t>
                      </a:r>
                    </a:p>
                  </a:txBody>
                  <a:tcPr>
                    <a:solidFill>
                      <a:srgbClr val="FFFFFF"/>
                    </a:solidFill>
                  </a:tcPr>
                </a:tc>
              </a:tr>
            </a:tbl>
          </a:graphicData>
        </a:graphic>
      </p:graphicFrame>
      <p:sp>
        <p:nvSpPr>
          <p:cNvPr id="3" name="TextBox 2"/>
          <p:cNvSpPr txBox="1"/>
          <p:nvPr/>
        </p:nvSpPr>
        <p:spPr>
          <a:xfrm>
            <a:off x="1982641" y="745117"/>
            <a:ext cx="4719824" cy="369332"/>
          </a:xfrm>
          <a:prstGeom prst="rect">
            <a:avLst/>
          </a:prstGeom>
          <a:noFill/>
        </p:spPr>
        <p:txBody>
          <a:bodyPr wrap="none" rtlCol="0">
            <a:spAutoFit/>
          </a:bodyPr>
          <a:lstStyle/>
          <a:p>
            <a:r>
              <a:rPr lang="en-US" b="1" dirty="0" smtClean="0"/>
              <a:t>SCION Path Withdrawal (TYPE: PATH_REPLACE)</a:t>
            </a:r>
            <a:endParaRPr lang="en-US" b="1" dirty="0"/>
          </a:p>
        </p:txBody>
      </p:sp>
      <p:graphicFrame>
        <p:nvGraphicFramePr>
          <p:cNvPr id="14" name="Table 13"/>
          <p:cNvGraphicFramePr>
            <a:graphicFrameLocks noGrp="1"/>
          </p:cNvGraphicFramePr>
          <p:nvPr>
            <p:extLst>
              <p:ext uri="{D42A27DB-BD31-4B8C-83A1-F6EECF244321}">
                <p14:modId xmlns:p14="http://schemas.microsoft.com/office/powerpoint/2010/main" val="3593694298"/>
              </p:ext>
            </p:extLst>
          </p:nvPr>
        </p:nvGraphicFramePr>
        <p:xfrm>
          <a:off x="1928090" y="3441837"/>
          <a:ext cx="6567064" cy="1870208"/>
        </p:xfrm>
        <a:graphic>
          <a:graphicData uri="http://schemas.openxmlformats.org/drawingml/2006/table">
            <a:tbl>
              <a:tblPr firstRow="1" bandRow="1">
                <a:tableStyleId>{5940675A-B579-460E-94D1-54222C63F5DA}</a:tableStyleId>
              </a:tblPr>
              <a:tblGrid>
                <a:gridCol w="6567064"/>
              </a:tblGrid>
              <a:tr h="310264">
                <a:tc>
                  <a:txBody>
                    <a:bodyPr/>
                    <a:lstStyle/>
                    <a:p>
                      <a:pPr algn="ctr"/>
                      <a:r>
                        <a:rPr lang="en-US" sz="1400" dirty="0" smtClean="0"/>
                        <a:t>Path</a:t>
                      </a:r>
                      <a:r>
                        <a:rPr lang="en-US" sz="1400" baseline="0" dirty="0" smtClean="0"/>
                        <a:t> to Withdraw</a:t>
                      </a:r>
                      <a:endParaRPr lang="en-US" sz="1400" dirty="0"/>
                    </a:p>
                  </a:txBody>
                  <a:tcPr/>
                </a:tc>
              </a:tr>
              <a:tr h="310264">
                <a:tc>
                  <a:txBody>
                    <a:bodyPr/>
                    <a:lstStyle/>
                    <a:p>
                      <a:pPr algn="ctr"/>
                      <a:r>
                        <a:rPr lang="en-US" sz="1400" dirty="0" smtClean="0"/>
                        <a:t>:</a:t>
                      </a:r>
                    </a:p>
                    <a:p>
                      <a:pPr algn="ctr"/>
                      <a:r>
                        <a:rPr lang="en-US" sz="1400" dirty="0" smtClean="0"/>
                        <a:t>:</a:t>
                      </a:r>
                      <a:endParaRPr lang="en-US" sz="1400" dirty="0"/>
                    </a:p>
                  </a:txBody>
                  <a:tcPr/>
                </a:tc>
              </a:tr>
              <a:tr h="31026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Path to Register</a:t>
                      </a:r>
                    </a:p>
                  </a:txBody>
                  <a:tcPr/>
                </a:tc>
              </a:tr>
              <a:tr h="688532">
                <a:tc>
                  <a:txBody>
                    <a:bodyPr/>
                    <a:lstStyle/>
                    <a:p>
                      <a:pPr algn="ctr"/>
                      <a:r>
                        <a:rPr lang="en-US" sz="1400" b="1" dirty="0" smtClean="0"/>
                        <a:t>RSA</a:t>
                      </a:r>
                      <a:r>
                        <a:rPr lang="en-US" sz="1400" b="1" baseline="0" dirty="0" smtClean="0"/>
                        <a:t> </a:t>
                      </a:r>
                      <a:r>
                        <a:rPr lang="en-US" sz="1400" b="1" dirty="0" smtClean="0"/>
                        <a:t>Signature</a:t>
                      </a:r>
                    </a:p>
                    <a:p>
                      <a:pPr algn="ctr"/>
                      <a:r>
                        <a:rPr lang="en-US" sz="1400" dirty="0" smtClean="0"/>
                        <a:t>(of AD n)</a:t>
                      </a:r>
                    </a:p>
                    <a:p>
                      <a:pPr algn="ctr"/>
                      <a:endParaRPr lang="en-US" sz="1400" dirty="0"/>
                    </a:p>
                  </a:txBody>
                  <a:tcPr>
                    <a:solidFill>
                      <a:schemeClr val="accent2">
                        <a:lumMod val="40000"/>
                        <a:lumOff val="60000"/>
                      </a:schemeClr>
                    </a:solidFill>
                  </a:tcPr>
                </a:tc>
              </a:tr>
            </a:tbl>
          </a:graphicData>
        </a:graphic>
      </p:graphicFrame>
      <p:sp>
        <p:nvSpPr>
          <p:cNvPr id="15" name="TextBox 14"/>
          <p:cNvSpPr txBox="1"/>
          <p:nvPr/>
        </p:nvSpPr>
        <p:spPr>
          <a:xfrm>
            <a:off x="1891202" y="5322783"/>
            <a:ext cx="6600531" cy="1169551"/>
          </a:xfrm>
          <a:prstGeom prst="rect">
            <a:avLst/>
          </a:prstGeom>
          <a:noFill/>
        </p:spPr>
        <p:txBody>
          <a:bodyPr wrap="square" rtlCol="0">
            <a:spAutoFit/>
          </a:bodyPr>
          <a:lstStyle/>
          <a:p>
            <a:r>
              <a:rPr lang="en-US" sz="1400" dirty="0" err="1" smtClean="0"/>
              <a:t>nWith</a:t>
            </a:r>
            <a:r>
              <a:rPr lang="en-US" sz="1400" dirty="0" smtClean="0"/>
              <a:t>: # of paths to withdraw</a:t>
            </a:r>
          </a:p>
          <a:p>
            <a:r>
              <a:rPr lang="en-US" sz="1400" dirty="0" err="1" smtClean="0"/>
              <a:t>nReg</a:t>
            </a:r>
            <a:r>
              <a:rPr lang="en-US" sz="1400" dirty="0" smtClean="0"/>
              <a:t>: # of paths to register</a:t>
            </a:r>
          </a:p>
          <a:p>
            <a:r>
              <a:rPr lang="en-US" sz="1400" dirty="0" smtClean="0"/>
              <a:t>Len </a:t>
            </a:r>
            <a:r>
              <a:rPr lang="en-US" sz="1400" dirty="0" err="1" smtClean="0"/>
              <a:t>i</a:t>
            </a:r>
            <a:r>
              <a:rPr lang="en-US" sz="1400" dirty="0" smtClean="0"/>
              <a:t> : 2 Bytes</a:t>
            </a:r>
          </a:p>
          <a:p>
            <a:endParaRPr lang="en-US" sz="1400" dirty="0"/>
          </a:p>
          <a:p>
            <a:r>
              <a:rPr lang="en-US" sz="1400" dirty="0" smtClean="0"/>
              <a:t>Offset (to the first path data) = (</a:t>
            </a:r>
            <a:r>
              <a:rPr lang="en-US" sz="1400" dirty="0" err="1" smtClean="0"/>
              <a:t>nWith</a:t>
            </a:r>
            <a:r>
              <a:rPr lang="en-US" sz="1400" dirty="0" smtClean="0"/>
              <a:t> + </a:t>
            </a:r>
            <a:r>
              <a:rPr lang="en-US" sz="1400" dirty="0" err="1" smtClean="0"/>
              <a:t>nReg</a:t>
            </a:r>
            <a:r>
              <a:rPr lang="en-US" sz="1400" dirty="0" smtClean="0"/>
              <a:t> +1 ) * 2B</a:t>
            </a:r>
            <a:endParaRPr lang="en-US" sz="1400" dirty="0"/>
          </a:p>
        </p:txBody>
      </p:sp>
      <p:graphicFrame>
        <p:nvGraphicFramePr>
          <p:cNvPr id="16" name="Table 15"/>
          <p:cNvGraphicFramePr>
            <a:graphicFrameLocks noGrp="1"/>
          </p:cNvGraphicFramePr>
          <p:nvPr>
            <p:extLst>
              <p:ext uri="{D42A27DB-BD31-4B8C-83A1-F6EECF244321}">
                <p14:modId xmlns:p14="http://schemas.microsoft.com/office/powerpoint/2010/main" val="4285999557"/>
              </p:ext>
            </p:extLst>
          </p:nvPr>
        </p:nvGraphicFramePr>
        <p:xfrm>
          <a:off x="1918901" y="1181315"/>
          <a:ext cx="6572832" cy="1859280"/>
        </p:xfrm>
        <a:graphic>
          <a:graphicData uri="http://schemas.openxmlformats.org/drawingml/2006/table">
            <a:tbl>
              <a:tblPr firstRow="1" bandRow="1">
                <a:tableStyleId>{5940675A-B579-460E-94D1-54222C63F5DA}</a:tableStyleId>
              </a:tblPr>
              <a:tblGrid>
                <a:gridCol w="833120"/>
                <a:gridCol w="833120"/>
                <a:gridCol w="833120"/>
                <a:gridCol w="833120"/>
                <a:gridCol w="810088"/>
                <a:gridCol w="810088"/>
                <a:gridCol w="810088"/>
                <a:gridCol w="810088"/>
              </a:tblGrid>
              <a:tr h="289943">
                <a:tc>
                  <a:txBody>
                    <a:bodyPr/>
                    <a:lstStyle/>
                    <a:p>
                      <a:pPr algn="ctr"/>
                      <a:r>
                        <a:rPr lang="en-US" sz="1400" dirty="0" smtClean="0"/>
                        <a:t>0-7</a:t>
                      </a:r>
                      <a:endParaRPr lang="en-US" sz="1400" dirty="0"/>
                    </a:p>
                  </a:txBody>
                  <a:tcPr/>
                </a:tc>
                <a:tc>
                  <a:txBody>
                    <a:bodyPr/>
                    <a:lstStyle/>
                    <a:p>
                      <a:pPr algn="ctr"/>
                      <a:r>
                        <a:rPr lang="en-US" sz="1400" dirty="0" smtClean="0"/>
                        <a:t>8-15</a:t>
                      </a:r>
                      <a:endParaRPr lang="en-US" sz="1400" dirty="0"/>
                    </a:p>
                  </a:txBody>
                  <a:tcPr/>
                </a:tc>
                <a:tc>
                  <a:txBody>
                    <a:bodyPr/>
                    <a:lstStyle/>
                    <a:p>
                      <a:pPr algn="ctr"/>
                      <a:r>
                        <a:rPr lang="en-US" sz="1400" dirty="0" smtClean="0"/>
                        <a:t>16-23</a:t>
                      </a:r>
                      <a:endParaRPr lang="en-US" sz="1400" dirty="0"/>
                    </a:p>
                  </a:txBody>
                  <a:tcPr/>
                </a:tc>
                <a:tc>
                  <a:txBody>
                    <a:bodyPr/>
                    <a:lstStyle/>
                    <a:p>
                      <a:pPr algn="ctr"/>
                      <a:r>
                        <a:rPr lang="en-US" sz="1400" dirty="0" smtClean="0"/>
                        <a:t>24-31</a:t>
                      </a:r>
                      <a:endParaRPr lang="en-US" sz="1400" dirty="0"/>
                    </a:p>
                  </a:txBody>
                  <a:tcPr/>
                </a:tc>
                <a:tc>
                  <a:txBody>
                    <a:bodyPr/>
                    <a:lstStyle/>
                    <a:p>
                      <a:pPr algn="ctr"/>
                      <a:r>
                        <a:rPr lang="en-US" sz="1400" dirty="0" smtClean="0"/>
                        <a:t>32-39</a:t>
                      </a:r>
                      <a:endParaRPr lang="en-US" sz="1400" dirty="0"/>
                    </a:p>
                  </a:txBody>
                  <a:tcPr/>
                </a:tc>
                <a:tc>
                  <a:txBody>
                    <a:bodyPr/>
                    <a:lstStyle/>
                    <a:p>
                      <a:pPr algn="ctr"/>
                      <a:r>
                        <a:rPr lang="en-US" sz="1400" dirty="0" smtClean="0"/>
                        <a:t>40-47</a:t>
                      </a:r>
                      <a:endParaRPr lang="en-US" sz="1400" dirty="0"/>
                    </a:p>
                  </a:txBody>
                  <a:tcPr/>
                </a:tc>
                <a:tc>
                  <a:txBody>
                    <a:bodyPr/>
                    <a:lstStyle/>
                    <a:p>
                      <a:pPr algn="ctr"/>
                      <a:r>
                        <a:rPr lang="en-US" sz="1400" dirty="0" smtClean="0"/>
                        <a:t>48-55</a:t>
                      </a:r>
                      <a:endParaRPr lang="en-US" sz="1400" dirty="0"/>
                    </a:p>
                  </a:txBody>
                  <a:tcPr/>
                </a:tc>
                <a:tc>
                  <a:txBody>
                    <a:bodyPr/>
                    <a:lstStyle/>
                    <a:p>
                      <a:pPr algn="ctr"/>
                      <a:r>
                        <a:rPr lang="en-US" sz="1400" dirty="0" smtClean="0"/>
                        <a:t>56-63</a:t>
                      </a:r>
                      <a:endParaRPr lang="en-US" sz="1400"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smtClean="0"/>
                    </a:p>
                    <a:p>
                      <a:pPr algn="ctr"/>
                      <a:endParaRPr lang="en-US" sz="1400" dirty="0" smtClean="0"/>
                    </a:p>
                    <a:p>
                      <a:pPr algn="ctr"/>
                      <a:endParaRPr lang="en-US" sz="1400" dirty="0" smtClean="0"/>
                    </a:p>
                    <a:p>
                      <a:pPr algn="ctr"/>
                      <a:endParaRPr lang="en-US" sz="1400" dirty="0"/>
                    </a:p>
                  </a:txBody>
                  <a:tcPr>
                    <a:lnL w="12700" cmpd="sng">
                      <a:noFill/>
                    </a:lnL>
                    <a:lnR w="12700" cmpd="sng">
                      <a:noFill/>
                    </a:lnR>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17" name="TextBox 16"/>
          <p:cNvSpPr txBox="1"/>
          <p:nvPr/>
        </p:nvSpPr>
        <p:spPr>
          <a:xfrm>
            <a:off x="4503332" y="1466820"/>
            <a:ext cx="1353256" cy="307777"/>
          </a:xfrm>
          <a:prstGeom prst="rect">
            <a:avLst/>
          </a:prstGeom>
          <a:noFill/>
        </p:spPr>
        <p:txBody>
          <a:bodyPr wrap="none" rtlCol="0">
            <a:spAutoFit/>
          </a:bodyPr>
          <a:lstStyle/>
          <a:p>
            <a:pPr algn="r"/>
            <a:r>
              <a:rPr lang="en-US" sz="1400" dirty="0" smtClean="0"/>
              <a:t>Opaque Field[1]</a:t>
            </a:r>
          </a:p>
        </p:txBody>
      </p:sp>
      <p:cxnSp>
        <p:nvCxnSpPr>
          <p:cNvPr id="20" name="Straight Connector 19"/>
          <p:cNvCxnSpPr/>
          <p:nvPr/>
        </p:nvCxnSpPr>
        <p:spPr>
          <a:xfrm>
            <a:off x="5249639" y="2083409"/>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567389" y="1550646"/>
            <a:ext cx="0" cy="1463211"/>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5400000">
            <a:off x="8356825" y="1981467"/>
            <a:ext cx="783939" cy="307777"/>
          </a:xfrm>
          <a:prstGeom prst="rect">
            <a:avLst/>
          </a:prstGeom>
          <a:noFill/>
        </p:spPr>
        <p:txBody>
          <a:bodyPr wrap="none" rtlCol="0">
            <a:spAutoFit/>
          </a:bodyPr>
          <a:lstStyle/>
          <a:p>
            <a:r>
              <a:rPr lang="en-US" sz="1400" dirty="0" smtClean="0"/>
              <a:t>Up-path</a:t>
            </a:r>
            <a:endParaRPr lang="en-US" sz="1400" dirty="0"/>
          </a:p>
        </p:txBody>
      </p:sp>
      <p:sp>
        <p:nvSpPr>
          <p:cNvPr id="24" name="TextBox 23"/>
          <p:cNvSpPr txBox="1"/>
          <p:nvPr/>
        </p:nvSpPr>
        <p:spPr>
          <a:xfrm>
            <a:off x="4501166" y="2726599"/>
            <a:ext cx="1355422" cy="307777"/>
          </a:xfrm>
          <a:prstGeom prst="rect">
            <a:avLst/>
          </a:prstGeom>
          <a:noFill/>
        </p:spPr>
        <p:txBody>
          <a:bodyPr wrap="none" rtlCol="0">
            <a:spAutoFit/>
          </a:bodyPr>
          <a:lstStyle/>
          <a:p>
            <a:pPr algn="r"/>
            <a:r>
              <a:rPr lang="en-US" sz="1400" dirty="0" smtClean="0"/>
              <a:t>Opaque Field[n]</a:t>
            </a:r>
          </a:p>
        </p:txBody>
      </p:sp>
    </p:spTree>
    <p:extLst>
      <p:ext uri="{BB962C8B-B14F-4D97-AF65-F5344CB8AC3E}">
        <p14:creationId xmlns:p14="http://schemas.microsoft.com/office/powerpoint/2010/main" val="665377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14435" y="251298"/>
            <a:ext cx="2904160" cy="461665"/>
          </a:xfrm>
          <a:prstGeom prst="rect">
            <a:avLst/>
          </a:prstGeom>
          <a:noFill/>
        </p:spPr>
        <p:txBody>
          <a:bodyPr wrap="none" rtlCol="0">
            <a:spAutoFit/>
          </a:bodyPr>
          <a:lstStyle/>
          <a:p>
            <a:pPr algn="ctr"/>
            <a:r>
              <a:rPr lang="en-US" sz="2400" b="1" dirty="0" smtClean="0"/>
              <a:t>SCION Packet Format</a:t>
            </a:r>
            <a:endParaRPr lang="en-US" sz="2400" b="1" dirty="0"/>
          </a:p>
        </p:txBody>
      </p:sp>
      <p:sp>
        <p:nvSpPr>
          <p:cNvPr id="3" name="TextBox 2"/>
          <p:cNvSpPr txBox="1"/>
          <p:nvPr/>
        </p:nvSpPr>
        <p:spPr>
          <a:xfrm>
            <a:off x="1982641" y="745117"/>
            <a:ext cx="3932988" cy="369332"/>
          </a:xfrm>
          <a:prstGeom prst="rect">
            <a:avLst/>
          </a:prstGeom>
          <a:noFill/>
        </p:spPr>
        <p:txBody>
          <a:bodyPr wrap="none" rtlCol="0">
            <a:spAutoFit/>
          </a:bodyPr>
          <a:lstStyle/>
          <a:p>
            <a:r>
              <a:rPr lang="en-US" b="1" dirty="0" smtClean="0"/>
              <a:t>SCION Path Request (TYPE: PATH_REQ)</a:t>
            </a:r>
            <a:endParaRPr lang="en-US" b="1" dirty="0"/>
          </a:p>
        </p:txBody>
      </p:sp>
      <p:graphicFrame>
        <p:nvGraphicFramePr>
          <p:cNvPr id="14" name="Table 13"/>
          <p:cNvGraphicFramePr>
            <a:graphicFrameLocks noGrp="1"/>
          </p:cNvGraphicFramePr>
          <p:nvPr>
            <p:extLst>
              <p:ext uri="{D42A27DB-BD31-4B8C-83A1-F6EECF244321}">
                <p14:modId xmlns:p14="http://schemas.microsoft.com/office/powerpoint/2010/main" val="1423892456"/>
              </p:ext>
            </p:extLst>
          </p:nvPr>
        </p:nvGraphicFramePr>
        <p:xfrm>
          <a:off x="1938848" y="3185062"/>
          <a:ext cx="6603952" cy="1967112"/>
        </p:xfrm>
        <a:graphic>
          <a:graphicData uri="http://schemas.openxmlformats.org/drawingml/2006/table">
            <a:tbl>
              <a:tblPr firstRow="1" bandRow="1">
                <a:tableStyleId>{5940675A-B579-460E-94D1-54222C63F5DA}</a:tableStyleId>
              </a:tblPr>
              <a:tblGrid>
                <a:gridCol w="825494"/>
                <a:gridCol w="825494"/>
                <a:gridCol w="825494"/>
                <a:gridCol w="4127470"/>
              </a:tblGrid>
              <a:tr h="310264">
                <a:tc>
                  <a:txBody>
                    <a:bodyPr/>
                    <a:lstStyle/>
                    <a:p>
                      <a:pPr algn="ctr"/>
                      <a:r>
                        <a:rPr lang="en-US" sz="1400" dirty="0" smtClean="0"/>
                        <a:t>TYPE(2B)</a:t>
                      </a:r>
                      <a:endParaRPr lang="en-US" sz="1400" dirty="0"/>
                    </a:p>
                  </a:txBody>
                  <a:tcPr/>
                </a:tc>
                <a:tc>
                  <a:txBody>
                    <a:bodyPr/>
                    <a:lstStyle/>
                    <a:p>
                      <a:pPr algn="ctr"/>
                      <a:r>
                        <a:rPr lang="en-US" sz="1400" dirty="0" err="1" smtClean="0"/>
                        <a:t>nInc</a:t>
                      </a:r>
                      <a:endParaRPr lang="en-US" sz="1400" dirty="0"/>
                    </a:p>
                  </a:txBody>
                  <a:tcPr/>
                </a:tc>
                <a:tc>
                  <a:txBody>
                    <a:bodyPr/>
                    <a:lstStyle/>
                    <a:p>
                      <a:pPr algn="ctr"/>
                      <a:r>
                        <a:rPr lang="en-US" sz="1400" dirty="0" err="1" smtClean="0"/>
                        <a:t>nExc</a:t>
                      </a:r>
                      <a:endParaRPr lang="en-US" sz="1400" dirty="0"/>
                    </a:p>
                  </a:txBody>
                  <a:tcPr/>
                </a:tc>
                <a:tc>
                  <a:txBody>
                    <a:bodyPr/>
                    <a:lstStyle/>
                    <a:p>
                      <a:pPr algn="ctr"/>
                      <a:endParaRPr lang="en-US" sz="1400" dirty="0"/>
                    </a:p>
                  </a:txBody>
                  <a:tcPr>
                    <a:lnR w="12700" cmpd="sng">
                      <a:noFill/>
                    </a:lnR>
                    <a:lnT w="12700" cmpd="sng">
                      <a:noFill/>
                    </a:lnT>
                  </a:tcPr>
                </a:tc>
              </a:tr>
              <a:tr h="310264">
                <a:tc gridSpan="4">
                  <a:txBody>
                    <a:bodyPr/>
                    <a:lstStyle/>
                    <a:p>
                      <a:pPr algn="ctr"/>
                      <a:r>
                        <a:rPr lang="en-US" sz="1400" dirty="0" smtClean="0"/>
                        <a:t>Destination</a:t>
                      </a:r>
                      <a:r>
                        <a:rPr lang="en-US" sz="1400" baseline="0" dirty="0" smtClean="0"/>
                        <a:t> ADAID</a:t>
                      </a: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264">
                <a:tc gridSpan="4">
                  <a:txBody>
                    <a:bodyPr/>
                    <a:lstStyle/>
                    <a:p>
                      <a:pPr algn="ctr"/>
                      <a:r>
                        <a:rPr lang="en-US" sz="1400" smtClean="0"/>
                        <a:t>Include/Exclude</a:t>
                      </a:r>
                      <a:r>
                        <a:rPr lang="en-US" sz="1400" baseline="0" smtClean="0"/>
                        <a:t> ADAID</a:t>
                      </a: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264">
                <a:tc gridSpan="4">
                  <a:txBody>
                    <a:bodyPr/>
                    <a:lstStyle/>
                    <a:p>
                      <a:pPr algn="ctr"/>
                      <a:r>
                        <a:rPr lang="en-US" sz="1400" dirty="0" smtClean="0"/>
                        <a:t>:</a:t>
                      </a:r>
                    </a:p>
                    <a:p>
                      <a:pPr algn="ctr"/>
                      <a:r>
                        <a:rPr lang="en-US" sz="1400" dirty="0" smtClean="0"/>
                        <a:t>:</a:t>
                      </a: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264">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Include/Exclude ADAID</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5" name="TextBox 14"/>
          <p:cNvSpPr txBox="1"/>
          <p:nvPr/>
        </p:nvSpPr>
        <p:spPr>
          <a:xfrm>
            <a:off x="1891202" y="5289831"/>
            <a:ext cx="6600531" cy="954107"/>
          </a:xfrm>
          <a:prstGeom prst="rect">
            <a:avLst/>
          </a:prstGeom>
          <a:noFill/>
        </p:spPr>
        <p:txBody>
          <a:bodyPr wrap="square" rtlCol="0">
            <a:spAutoFit/>
          </a:bodyPr>
          <a:lstStyle/>
          <a:p>
            <a:r>
              <a:rPr lang="en-US" sz="1400" dirty="0" smtClean="0"/>
              <a:t>TYPE: NO-PREF, SHORTEST, NEWEST, SHORT-NEW, NEW-SHORT</a:t>
            </a:r>
            <a:endParaRPr lang="en-US" sz="1400" dirty="0"/>
          </a:p>
          <a:p>
            <a:r>
              <a:rPr lang="en-US" sz="1400" dirty="0" err="1" smtClean="0"/>
              <a:t>nInc</a:t>
            </a:r>
            <a:r>
              <a:rPr lang="en-US" sz="1400" dirty="0" smtClean="0"/>
              <a:t> : the size of the list of ADs to include (ordered by the highest preference)</a:t>
            </a:r>
          </a:p>
          <a:p>
            <a:r>
              <a:rPr lang="en-US" sz="1400" dirty="0" err="1" smtClean="0"/>
              <a:t>nExc</a:t>
            </a:r>
            <a:r>
              <a:rPr lang="en-US" sz="1400" dirty="0" smtClean="0"/>
              <a:t>: the size of the list of ADs to exclude</a:t>
            </a:r>
          </a:p>
          <a:p>
            <a:r>
              <a:rPr lang="en-US" sz="1400" dirty="0" smtClean="0"/>
              <a:t>* </a:t>
            </a:r>
            <a:r>
              <a:rPr lang="en-US" sz="1400" dirty="0" err="1" smtClean="0"/>
              <a:t>nInc</a:t>
            </a:r>
            <a:r>
              <a:rPr lang="en-US" sz="1400" dirty="0" smtClean="0"/>
              <a:t> and </a:t>
            </a:r>
            <a:r>
              <a:rPr lang="en-US" sz="1400" dirty="0" err="1" smtClean="0"/>
              <a:t>nExc</a:t>
            </a:r>
            <a:r>
              <a:rPr lang="en-US" sz="1400" dirty="0" smtClean="0"/>
              <a:t> cannot exceed 255  </a:t>
            </a:r>
            <a:endParaRPr lang="en-US" sz="1400" dirty="0"/>
          </a:p>
        </p:txBody>
      </p:sp>
      <p:graphicFrame>
        <p:nvGraphicFramePr>
          <p:cNvPr id="16" name="Table 15"/>
          <p:cNvGraphicFramePr>
            <a:graphicFrameLocks noGrp="1"/>
          </p:cNvGraphicFramePr>
          <p:nvPr>
            <p:extLst>
              <p:ext uri="{D42A27DB-BD31-4B8C-83A1-F6EECF244321}">
                <p14:modId xmlns:p14="http://schemas.microsoft.com/office/powerpoint/2010/main" val="4285999557"/>
              </p:ext>
            </p:extLst>
          </p:nvPr>
        </p:nvGraphicFramePr>
        <p:xfrm>
          <a:off x="1918901" y="1181315"/>
          <a:ext cx="6572832" cy="1859280"/>
        </p:xfrm>
        <a:graphic>
          <a:graphicData uri="http://schemas.openxmlformats.org/drawingml/2006/table">
            <a:tbl>
              <a:tblPr firstRow="1" bandRow="1">
                <a:tableStyleId>{5940675A-B579-460E-94D1-54222C63F5DA}</a:tableStyleId>
              </a:tblPr>
              <a:tblGrid>
                <a:gridCol w="833120"/>
                <a:gridCol w="833120"/>
                <a:gridCol w="833120"/>
                <a:gridCol w="833120"/>
                <a:gridCol w="810088"/>
                <a:gridCol w="810088"/>
                <a:gridCol w="810088"/>
                <a:gridCol w="810088"/>
              </a:tblGrid>
              <a:tr h="289943">
                <a:tc>
                  <a:txBody>
                    <a:bodyPr/>
                    <a:lstStyle/>
                    <a:p>
                      <a:pPr algn="ctr"/>
                      <a:r>
                        <a:rPr lang="en-US" sz="1400" dirty="0" smtClean="0"/>
                        <a:t>0-7</a:t>
                      </a:r>
                      <a:endParaRPr lang="en-US" sz="1400" dirty="0"/>
                    </a:p>
                  </a:txBody>
                  <a:tcPr/>
                </a:tc>
                <a:tc>
                  <a:txBody>
                    <a:bodyPr/>
                    <a:lstStyle/>
                    <a:p>
                      <a:pPr algn="ctr"/>
                      <a:r>
                        <a:rPr lang="en-US" sz="1400" dirty="0" smtClean="0"/>
                        <a:t>8-15</a:t>
                      </a:r>
                      <a:endParaRPr lang="en-US" sz="1400" dirty="0"/>
                    </a:p>
                  </a:txBody>
                  <a:tcPr/>
                </a:tc>
                <a:tc>
                  <a:txBody>
                    <a:bodyPr/>
                    <a:lstStyle/>
                    <a:p>
                      <a:pPr algn="ctr"/>
                      <a:r>
                        <a:rPr lang="en-US" sz="1400" dirty="0" smtClean="0"/>
                        <a:t>16-23</a:t>
                      </a:r>
                      <a:endParaRPr lang="en-US" sz="1400" dirty="0"/>
                    </a:p>
                  </a:txBody>
                  <a:tcPr/>
                </a:tc>
                <a:tc>
                  <a:txBody>
                    <a:bodyPr/>
                    <a:lstStyle/>
                    <a:p>
                      <a:pPr algn="ctr"/>
                      <a:r>
                        <a:rPr lang="en-US" sz="1400" dirty="0" smtClean="0"/>
                        <a:t>24-31</a:t>
                      </a:r>
                      <a:endParaRPr lang="en-US" sz="1400" dirty="0"/>
                    </a:p>
                  </a:txBody>
                  <a:tcPr/>
                </a:tc>
                <a:tc>
                  <a:txBody>
                    <a:bodyPr/>
                    <a:lstStyle/>
                    <a:p>
                      <a:pPr algn="ctr"/>
                      <a:r>
                        <a:rPr lang="en-US" sz="1400" dirty="0" smtClean="0"/>
                        <a:t>32-39</a:t>
                      </a:r>
                      <a:endParaRPr lang="en-US" sz="1400" dirty="0"/>
                    </a:p>
                  </a:txBody>
                  <a:tcPr/>
                </a:tc>
                <a:tc>
                  <a:txBody>
                    <a:bodyPr/>
                    <a:lstStyle/>
                    <a:p>
                      <a:pPr algn="ctr"/>
                      <a:r>
                        <a:rPr lang="en-US" sz="1400" dirty="0" smtClean="0"/>
                        <a:t>40-47</a:t>
                      </a:r>
                      <a:endParaRPr lang="en-US" sz="1400" dirty="0"/>
                    </a:p>
                  </a:txBody>
                  <a:tcPr/>
                </a:tc>
                <a:tc>
                  <a:txBody>
                    <a:bodyPr/>
                    <a:lstStyle/>
                    <a:p>
                      <a:pPr algn="ctr"/>
                      <a:r>
                        <a:rPr lang="en-US" sz="1400" dirty="0" smtClean="0"/>
                        <a:t>48-55</a:t>
                      </a:r>
                      <a:endParaRPr lang="en-US" sz="1400" dirty="0"/>
                    </a:p>
                  </a:txBody>
                  <a:tcPr/>
                </a:tc>
                <a:tc>
                  <a:txBody>
                    <a:bodyPr/>
                    <a:lstStyle/>
                    <a:p>
                      <a:pPr algn="ctr"/>
                      <a:r>
                        <a:rPr lang="en-US" sz="1400" dirty="0" smtClean="0"/>
                        <a:t>56-63</a:t>
                      </a:r>
                      <a:endParaRPr lang="en-US" sz="1400"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smtClean="0"/>
                    </a:p>
                    <a:p>
                      <a:pPr algn="ctr"/>
                      <a:endParaRPr lang="en-US" sz="1400" dirty="0" smtClean="0"/>
                    </a:p>
                    <a:p>
                      <a:pPr algn="ctr"/>
                      <a:endParaRPr lang="en-US" sz="1400" dirty="0" smtClean="0"/>
                    </a:p>
                    <a:p>
                      <a:pPr algn="ctr"/>
                      <a:endParaRPr lang="en-US" sz="1400" dirty="0"/>
                    </a:p>
                  </a:txBody>
                  <a:tcPr>
                    <a:lnL w="12700" cmpd="sng">
                      <a:noFill/>
                    </a:lnL>
                    <a:lnR w="12700" cmpd="sng">
                      <a:noFill/>
                    </a:lnR>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289943">
                <a:tc gridSpan="8">
                  <a:txBody>
                    <a:bodyPr/>
                    <a:lstStyle/>
                    <a:p>
                      <a:pPr algn="ctr"/>
                      <a:endParaRPr lang="en-US" sz="1400"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17" name="TextBox 16"/>
          <p:cNvSpPr txBox="1"/>
          <p:nvPr/>
        </p:nvSpPr>
        <p:spPr>
          <a:xfrm>
            <a:off x="4503332" y="1466820"/>
            <a:ext cx="1353256" cy="307777"/>
          </a:xfrm>
          <a:prstGeom prst="rect">
            <a:avLst/>
          </a:prstGeom>
          <a:noFill/>
        </p:spPr>
        <p:txBody>
          <a:bodyPr wrap="none" rtlCol="0">
            <a:spAutoFit/>
          </a:bodyPr>
          <a:lstStyle/>
          <a:p>
            <a:pPr algn="r"/>
            <a:r>
              <a:rPr lang="en-US" sz="1400" dirty="0" smtClean="0"/>
              <a:t>Opaque Field[1]</a:t>
            </a:r>
          </a:p>
        </p:txBody>
      </p:sp>
      <p:cxnSp>
        <p:nvCxnSpPr>
          <p:cNvPr id="20" name="Straight Connector 19"/>
          <p:cNvCxnSpPr/>
          <p:nvPr/>
        </p:nvCxnSpPr>
        <p:spPr>
          <a:xfrm>
            <a:off x="5249639" y="2083409"/>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567389" y="1550646"/>
            <a:ext cx="0" cy="1463211"/>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5400000">
            <a:off x="8356825" y="1981467"/>
            <a:ext cx="783939" cy="307777"/>
          </a:xfrm>
          <a:prstGeom prst="rect">
            <a:avLst/>
          </a:prstGeom>
          <a:noFill/>
        </p:spPr>
        <p:txBody>
          <a:bodyPr wrap="none" rtlCol="0">
            <a:spAutoFit/>
          </a:bodyPr>
          <a:lstStyle/>
          <a:p>
            <a:r>
              <a:rPr lang="en-US" sz="1400" dirty="0" smtClean="0"/>
              <a:t>Up-path</a:t>
            </a:r>
            <a:endParaRPr lang="en-US" sz="1400" dirty="0"/>
          </a:p>
        </p:txBody>
      </p:sp>
      <p:sp>
        <p:nvSpPr>
          <p:cNvPr id="24" name="TextBox 23"/>
          <p:cNvSpPr txBox="1"/>
          <p:nvPr/>
        </p:nvSpPr>
        <p:spPr>
          <a:xfrm>
            <a:off x="4501166" y="2726599"/>
            <a:ext cx="1355422" cy="307777"/>
          </a:xfrm>
          <a:prstGeom prst="rect">
            <a:avLst/>
          </a:prstGeom>
          <a:noFill/>
        </p:spPr>
        <p:txBody>
          <a:bodyPr wrap="none" rtlCol="0">
            <a:spAutoFit/>
          </a:bodyPr>
          <a:lstStyle/>
          <a:p>
            <a:pPr algn="r"/>
            <a:r>
              <a:rPr lang="en-US" sz="1400" dirty="0" smtClean="0"/>
              <a:t>Opaque Field[n]</a:t>
            </a:r>
          </a:p>
        </p:txBody>
      </p:sp>
    </p:spTree>
    <p:extLst>
      <p:ext uri="{BB962C8B-B14F-4D97-AF65-F5344CB8AC3E}">
        <p14:creationId xmlns:p14="http://schemas.microsoft.com/office/powerpoint/2010/main" val="634194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681475" y="251298"/>
            <a:ext cx="3770083" cy="461665"/>
          </a:xfrm>
          <a:prstGeom prst="rect">
            <a:avLst/>
          </a:prstGeom>
          <a:noFill/>
        </p:spPr>
        <p:txBody>
          <a:bodyPr wrap="none" rtlCol="0">
            <a:spAutoFit/>
          </a:bodyPr>
          <a:lstStyle/>
          <a:p>
            <a:pPr algn="ctr"/>
            <a:r>
              <a:rPr lang="en-US" sz="2400" b="1" dirty="0" smtClean="0"/>
              <a:t>SCION Packet Format (Data)</a:t>
            </a:r>
            <a:endParaRPr lang="en-US" sz="2400" b="1" dirty="0"/>
          </a:p>
        </p:txBody>
      </p:sp>
      <p:sp>
        <p:nvSpPr>
          <p:cNvPr id="5" name="Rectangle 4"/>
          <p:cNvSpPr/>
          <p:nvPr/>
        </p:nvSpPr>
        <p:spPr>
          <a:xfrm>
            <a:off x="115957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0-7</a:t>
            </a:r>
            <a:endParaRPr lang="en-US" sz="1600" dirty="0">
              <a:solidFill>
                <a:schemeClr val="tx1"/>
              </a:solidFill>
            </a:endParaRPr>
          </a:p>
        </p:txBody>
      </p:sp>
      <p:sp>
        <p:nvSpPr>
          <p:cNvPr id="15" name="Rectangle 14"/>
          <p:cNvSpPr/>
          <p:nvPr/>
        </p:nvSpPr>
        <p:spPr>
          <a:xfrm>
            <a:off x="20172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8-15</a:t>
            </a:r>
            <a:endParaRPr lang="en-US" sz="1600" dirty="0">
              <a:solidFill>
                <a:schemeClr val="tx1"/>
              </a:solidFill>
            </a:endParaRPr>
          </a:p>
        </p:txBody>
      </p:sp>
      <p:sp>
        <p:nvSpPr>
          <p:cNvPr id="17" name="Rectangle 16"/>
          <p:cNvSpPr/>
          <p:nvPr/>
        </p:nvSpPr>
        <p:spPr>
          <a:xfrm>
            <a:off x="287231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16-23</a:t>
            </a:r>
            <a:endParaRPr lang="en-US" sz="1600" dirty="0">
              <a:solidFill>
                <a:schemeClr val="tx1"/>
              </a:solidFill>
            </a:endParaRPr>
          </a:p>
        </p:txBody>
      </p:sp>
      <p:sp>
        <p:nvSpPr>
          <p:cNvPr id="19" name="Rectangle 18"/>
          <p:cNvSpPr/>
          <p:nvPr/>
        </p:nvSpPr>
        <p:spPr>
          <a:xfrm>
            <a:off x="458486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32-39</a:t>
            </a:r>
            <a:endParaRPr lang="en-US" sz="1600" dirty="0">
              <a:solidFill>
                <a:schemeClr val="tx1"/>
              </a:solidFill>
            </a:endParaRPr>
          </a:p>
        </p:txBody>
      </p:sp>
      <p:sp>
        <p:nvSpPr>
          <p:cNvPr id="20" name="Rectangle 19"/>
          <p:cNvSpPr/>
          <p:nvPr/>
        </p:nvSpPr>
        <p:spPr>
          <a:xfrm>
            <a:off x="544184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40-47</a:t>
            </a:r>
            <a:endParaRPr lang="en-US" sz="1600" dirty="0">
              <a:solidFill>
                <a:schemeClr val="tx1"/>
              </a:solidFill>
            </a:endParaRPr>
          </a:p>
        </p:txBody>
      </p:sp>
      <p:sp>
        <p:nvSpPr>
          <p:cNvPr id="23" name="Rectangle 22"/>
          <p:cNvSpPr/>
          <p:nvPr/>
        </p:nvSpPr>
        <p:spPr>
          <a:xfrm>
            <a:off x="628965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48-55</a:t>
            </a:r>
            <a:endParaRPr lang="en-US" sz="1600" dirty="0">
              <a:solidFill>
                <a:schemeClr val="tx1"/>
              </a:solidFill>
            </a:endParaRPr>
          </a:p>
        </p:txBody>
      </p:sp>
      <p:sp>
        <p:nvSpPr>
          <p:cNvPr id="25" name="Rectangle 24"/>
          <p:cNvSpPr/>
          <p:nvPr/>
        </p:nvSpPr>
        <p:spPr>
          <a:xfrm>
            <a:off x="714328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56-63</a:t>
            </a:r>
            <a:endParaRPr lang="en-US" sz="1600" dirty="0">
              <a:solidFill>
                <a:schemeClr val="tx1"/>
              </a:solidFill>
            </a:endParaRPr>
          </a:p>
        </p:txBody>
      </p:sp>
      <p:sp>
        <p:nvSpPr>
          <p:cNvPr id="26" name="Rectangle 25"/>
          <p:cNvSpPr/>
          <p:nvPr/>
        </p:nvSpPr>
        <p:spPr>
          <a:xfrm>
            <a:off x="1159570"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Type</a:t>
            </a:r>
            <a:endParaRPr lang="en-US" sz="1300" dirty="0">
              <a:solidFill>
                <a:schemeClr val="tx1"/>
              </a:solidFill>
            </a:endParaRPr>
          </a:p>
        </p:txBody>
      </p:sp>
      <p:sp>
        <p:nvSpPr>
          <p:cNvPr id="27" name="Rectangle 26"/>
          <p:cNvSpPr/>
          <p:nvPr/>
        </p:nvSpPr>
        <p:spPr>
          <a:xfrm>
            <a:off x="2017233"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HDR Len</a:t>
            </a:r>
            <a:endParaRPr lang="en-US" sz="1300" dirty="0">
              <a:solidFill>
                <a:schemeClr val="tx1"/>
              </a:solidFill>
            </a:endParaRPr>
          </a:p>
        </p:txBody>
      </p:sp>
      <p:sp>
        <p:nvSpPr>
          <p:cNvPr id="28" name="Rectangle 27"/>
          <p:cNvSpPr/>
          <p:nvPr/>
        </p:nvSpPr>
        <p:spPr>
          <a:xfrm>
            <a:off x="2872317" y="1042111"/>
            <a:ext cx="1719072"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Total Len</a:t>
            </a:r>
            <a:endParaRPr lang="en-US" sz="1300" dirty="0">
              <a:solidFill>
                <a:schemeClr val="tx1"/>
              </a:solidFill>
            </a:endParaRPr>
          </a:p>
        </p:txBody>
      </p:sp>
      <p:sp>
        <p:nvSpPr>
          <p:cNvPr id="32" name="Rectangle 31"/>
          <p:cNvSpPr/>
          <p:nvPr/>
        </p:nvSpPr>
        <p:spPr>
          <a:xfrm>
            <a:off x="5441842"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Src</a:t>
            </a:r>
            <a:r>
              <a:rPr lang="en-US" sz="1300" dirty="0" smtClean="0">
                <a:solidFill>
                  <a:schemeClr val="tx1"/>
                </a:solidFill>
              </a:rPr>
              <a:t> </a:t>
            </a:r>
            <a:r>
              <a:rPr lang="en-US" sz="1300" dirty="0" smtClean="0">
                <a:solidFill>
                  <a:schemeClr val="tx1"/>
                </a:solidFill>
              </a:rPr>
              <a:t>Type/Len</a:t>
            </a:r>
            <a:endParaRPr lang="en-US" sz="1300" dirty="0">
              <a:solidFill>
                <a:schemeClr val="tx1"/>
              </a:solidFill>
            </a:endParaRPr>
          </a:p>
        </p:txBody>
      </p:sp>
      <p:sp>
        <p:nvSpPr>
          <p:cNvPr id="34" name="Rectangle 33"/>
          <p:cNvSpPr/>
          <p:nvPr/>
        </p:nvSpPr>
        <p:spPr>
          <a:xfrm>
            <a:off x="6289650"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Dst</a:t>
            </a:r>
            <a:r>
              <a:rPr lang="en-US" sz="1300" dirty="0" smtClean="0">
                <a:solidFill>
                  <a:schemeClr val="tx1"/>
                </a:solidFill>
              </a:rPr>
              <a:t> </a:t>
            </a:r>
            <a:r>
              <a:rPr lang="en-US" sz="1300" dirty="0" smtClean="0">
                <a:solidFill>
                  <a:schemeClr val="tx1"/>
                </a:solidFill>
              </a:rPr>
              <a:t>Type/Len</a:t>
            </a:r>
            <a:endParaRPr lang="en-US" sz="1300" dirty="0">
              <a:solidFill>
                <a:schemeClr val="tx1"/>
              </a:solidFill>
            </a:endParaRPr>
          </a:p>
        </p:txBody>
      </p:sp>
      <p:sp>
        <p:nvSpPr>
          <p:cNvPr id="35" name="Rectangle 34"/>
          <p:cNvSpPr/>
          <p:nvPr/>
        </p:nvSpPr>
        <p:spPr>
          <a:xfrm>
            <a:off x="7143287"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Flag</a:t>
            </a:r>
            <a:endParaRPr lang="en-US" sz="1300" dirty="0">
              <a:solidFill>
                <a:schemeClr val="tx1"/>
              </a:solidFill>
            </a:endParaRPr>
          </a:p>
        </p:txBody>
      </p:sp>
      <p:sp>
        <p:nvSpPr>
          <p:cNvPr id="36" name="Rectangle 35"/>
          <p:cNvSpPr/>
          <p:nvPr/>
        </p:nvSpPr>
        <p:spPr>
          <a:xfrm>
            <a:off x="1159570"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Curr</a:t>
            </a:r>
            <a:r>
              <a:rPr lang="en-US" sz="1300" dirty="0" smtClean="0">
                <a:solidFill>
                  <a:schemeClr val="tx1"/>
                </a:solidFill>
              </a:rPr>
              <a:t> OF*</a:t>
            </a:r>
            <a:endParaRPr lang="en-US" sz="1300" dirty="0">
              <a:solidFill>
                <a:schemeClr val="tx1"/>
              </a:solidFill>
            </a:endParaRPr>
          </a:p>
        </p:txBody>
      </p:sp>
      <p:sp>
        <p:nvSpPr>
          <p:cNvPr id="38" name="Rectangle 37"/>
          <p:cNvSpPr/>
          <p:nvPr/>
        </p:nvSpPr>
        <p:spPr>
          <a:xfrm>
            <a:off x="2872800" y="1392181"/>
            <a:ext cx="859536"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L4 Proto</a:t>
            </a:r>
            <a:endParaRPr lang="en-US" sz="1300" dirty="0">
              <a:solidFill>
                <a:schemeClr val="tx1"/>
              </a:solidFill>
            </a:endParaRPr>
          </a:p>
        </p:txBody>
      </p:sp>
      <p:sp>
        <p:nvSpPr>
          <p:cNvPr id="40" name="Rectangle 39"/>
          <p:cNvSpPr/>
          <p:nvPr/>
        </p:nvSpPr>
        <p:spPr>
          <a:xfrm>
            <a:off x="6295478"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Path Val*</a:t>
            </a:r>
            <a:endParaRPr lang="en-US" sz="1300" dirty="0">
              <a:solidFill>
                <a:schemeClr val="tx1"/>
              </a:solidFill>
            </a:endParaRPr>
          </a:p>
        </p:txBody>
      </p:sp>
      <p:sp>
        <p:nvSpPr>
          <p:cNvPr id="41" name="Rectangle 40"/>
          <p:cNvSpPr/>
          <p:nvPr/>
        </p:nvSpPr>
        <p:spPr>
          <a:xfrm>
            <a:off x="7143286"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Src</a:t>
            </a:r>
            <a:r>
              <a:rPr lang="en-US" sz="1300" dirty="0" smtClean="0">
                <a:solidFill>
                  <a:schemeClr val="tx1"/>
                </a:solidFill>
              </a:rPr>
              <a:t> </a:t>
            </a:r>
            <a:r>
              <a:rPr lang="en-US" sz="1300" dirty="0" err="1" smtClean="0">
                <a:solidFill>
                  <a:schemeClr val="tx1"/>
                </a:solidFill>
              </a:rPr>
              <a:t>Auth</a:t>
            </a:r>
            <a:r>
              <a:rPr lang="en-US" sz="1300" dirty="0" smtClean="0">
                <a:solidFill>
                  <a:schemeClr val="tx1"/>
                </a:solidFill>
              </a:rPr>
              <a:t>*</a:t>
            </a:r>
            <a:endParaRPr lang="en-US" sz="1300" dirty="0">
              <a:solidFill>
                <a:schemeClr val="tx1"/>
              </a:solidFill>
            </a:endParaRPr>
          </a:p>
        </p:txBody>
      </p:sp>
      <p:sp>
        <p:nvSpPr>
          <p:cNvPr id="42" name="Rectangle 41"/>
          <p:cNvSpPr/>
          <p:nvPr/>
        </p:nvSpPr>
        <p:spPr>
          <a:xfrm>
            <a:off x="3725953"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nRetCAP</a:t>
            </a:r>
            <a:endParaRPr lang="en-US" sz="1300" dirty="0">
              <a:solidFill>
                <a:schemeClr val="tx1"/>
              </a:solidFill>
            </a:endParaRPr>
          </a:p>
        </p:txBody>
      </p:sp>
      <p:sp>
        <p:nvSpPr>
          <p:cNvPr id="43" name="Rectangle 42"/>
          <p:cNvSpPr/>
          <p:nvPr/>
        </p:nvSpPr>
        <p:spPr>
          <a:xfrm>
            <a:off x="4585489" y="1385165"/>
            <a:ext cx="859536"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 </a:t>
            </a:r>
            <a:r>
              <a:rPr lang="en-US" sz="1300" dirty="0" err="1" smtClean="0">
                <a:solidFill>
                  <a:schemeClr val="tx1"/>
                </a:solidFill>
              </a:rPr>
              <a:t>Req</a:t>
            </a:r>
            <a:r>
              <a:rPr lang="en-US" sz="1300" dirty="0" smtClean="0">
                <a:solidFill>
                  <a:schemeClr val="tx1"/>
                </a:solidFill>
              </a:rPr>
              <a:t> Info</a:t>
            </a:r>
            <a:endParaRPr lang="en-US" sz="1300" dirty="0">
              <a:solidFill>
                <a:schemeClr val="tx1"/>
              </a:solidFill>
            </a:endParaRPr>
          </a:p>
        </p:txBody>
      </p:sp>
      <p:sp>
        <p:nvSpPr>
          <p:cNvPr id="39" name="Rectangle 38"/>
          <p:cNvSpPr/>
          <p:nvPr/>
        </p:nvSpPr>
        <p:spPr>
          <a:xfrm>
            <a:off x="5438236"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New CAP*</a:t>
            </a:r>
            <a:endParaRPr lang="en-US" sz="1300" dirty="0">
              <a:solidFill>
                <a:schemeClr val="tx1"/>
              </a:solidFill>
            </a:endParaRPr>
          </a:p>
        </p:txBody>
      </p:sp>
      <p:sp>
        <p:nvSpPr>
          <p:cNvPr id="37" name="Rectangle 36"/>
          <p:cNvSpPr/>
          <p:nvPr/>
        </p:nvSpPr>
        <p:spPr>
          <a:xfrm>
            <a:off x="2017233"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OF</a:t>
            </a:r>
            <a:endParaRPr lang="en-US" sz="1300" dirty="0">
              <a:solidFill>
                <a:schemeClr val="tx1"/>
              </a:solidFill>
            </a:endParaRPr>
          </a:p>
        </p:txBody>
      </p:sp>
      <p:sp>
        <p:nvSpPr>
          <p:cNvPr id="18" name="Rectangle 17"/>
          <p:cNvSpPr/>
          <p:nvPr/>
        </p:nvSpPr>
        <p:spPr>
          <a:xfrm>
            <a:off x="37290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24-31</a:t>
            </a:r>
            <a:endParaRPr lang="en-US" sz="1600" dirty="0">
              <a:solidFill>
                <a:schemeClr val="tx1"/>
              </a:solidFill>
            </a:endParaRPr>
          </a:p>
        </p:txBody>
      </p:sp>
      <p:sp>
        <p:nvSpPr>
          <p:cNvPr id="31" name="Rectangle 30"/>
          <p:cNvSpPr/>
          <p:nvPr/>
        </p:nvSpPr>
        <p:spPr>
          <a:xfrm>
            <a:off x="4584862"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TS*</a:t>
            </a:r>
            <a:endParaRPr lang="en-US" sz="1300" dirty="0">
              <a:solidFill>
                <a:schemeClr val="tx1"/>
              </a:solidFill>
            </a:endParaRPr>
          </a:p>
        </p:txBody>
      </p:sp>
      <p:sp>
        <p:nvSpPr>
          <p:cNvPr id="44" name="Rectangle 43"/>
          <p:cNvSpPr/>
          <p:nvPr/>
        </p:nvSpPr>
        <p:spPr>
          <a:xfrm>
            <a:off x="1161666" y="172699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Source Address (variable size)</a:t>
            </a:r>
            <a:endParaRPr lang="en-US" sz="1300" dirty="0">
              <a:solidFill>
                <a:schemeClr val="tx1"/>
              </a:solidFill>
            </a:endParaRPr>
          </a:p>
        </p:txBody>
      </p:sp>
      <p:sp>
        <p:nvSpPr>
          <p:cNvPr id="45" name="Rectangle 44"/>
          <p:cNvSpPr/>
          <p:nvPr/>
        </p:nvSpPr>
        <p:spPr>
          <a:xfrm>
            <a:off x="1159570" y="2068829"/>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Destination Address (variable size)</a:t>
            </a:r>
            <a:endParaRPr lang="en-US" sz="1300" dirty="0">
              <a:solidFill>
                <a:schemeClr val="tx1"/>
              </a:solidFill>
            </a:endParaRPr>
          </a:p>
        </p:txBody>
      </p:sp>
      <p:sp>
        <p:nvSpPr>
          <p:cNvPr id="50" name="Rectangle 49"/>
          <p:cNvSpPr/>
          <p:nvPr/>
        </p:nvSpPr>
        <p:spPr>
          <a:xfrm>
            <a:off x="1159569" y="274535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8" name="Straight Connector 7"/>
          <p:cNvCxnSpPr>
            <a:stCxn id="50" idx="2"/>
          </p:cNvCxnSpPr>
          <p:nvPr/>
        </p:nvCxnSpPr>
        <p:spPr>
          <a:xfrm>
            <a:off x="4578163" y="3087189"/>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8517" y="2426157"/>
            <a:ext cx="830677" cy="276999"/>
          </a:xfrm>
          <a:prstGeom prst="rect">
            <a:avLst/>
          </a:prstGeom>
          <a:noFill/>
        </p:spPr>
        <p:txBody>
          <a:bodyPr wrap="none" rtlCol="0">
            <a:spAutoFit/>
          </a:bodyPr>
          <a:lstStyle/>
          <a:p>
            <a:pPr algn="r"/>
            <a:r>
              <a:rPr lang="en-US" sz="1200" dirty="0" smtClean="0"/>
              <a:t>Special OF</a:t>
            </a:r>
          </a:p>
        </p:txBody>
      </p:sp>
      <p:sp>
        <p:nvSpPr>
          <p:cNvPr id="53" name="Rectangle 52"/>
          <p:cNvSpPr/>
          <p:nvPr/>
        </p:nvSpPr>
        <p:spPr>
          <a:xfrm>
            <a:off x="1158047" y="3367854"/>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54" name="Rectangle 53"/>
          <p:cNvSpPr/>
          <p:nvPr/>
        </p:nvSpPr>
        <p:spPr>
          <a:xfrm>
            <a:off x="2012984" y="3367854"/>
            <a:ext cx="3420372"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55" name="Rectangle 54"/>
          <p:cNvSpPr/>
          <p:nvPr/>
        </p:nvSpPr>
        <p:spPr>
          <a:xfrm>
            <a:off x="5433356" y="3367854"/>
            <a:ext cx="1698261"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56" name="Rectangle 55"/>
          <p:cNvSpPr/>
          <p:nvPr/>
        </p:nvSpPr>
        <p:spPr>
          <a:xfrm>
            <a:off x="7145178" y="3367854"/>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57" name="Rectangle 56"/>
          <p:cNvSpPr/>
          <p:nvPr/>
        </p:nvSpPr>
        <p:spPr>
          <a:xfrm>
            <a:off x="1162927" y="3709686"/>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59" name="Straight Connector 58"/>
          <p:cNvCxnSpPr>
            <a:stCxn id="57" idx="2"/>
          </p:cNvCxnSpPr>
          <p:nvPr/>
        </p:nvCxnSpPr>
        <p:spPr>
          <a:xfrm>
            <a:off x="4581521" y="4051518"/>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32868" y="3398724"/>
            <a:ext cx="830677" cy="276999"/>
          </a:xfrm>
          <a:prstGeom prst="rect">
            <a:avLst/>
          </a:prstGeom>
          <a:noFill/>
        </p:spPr>
        <p:txBody>
          <a:bodyPr wrap="none" rtlCol="0">
            <a:spAutoFit/>
          </a:bodyPr>
          <a:lstStyle/>
          <a:p>
            <a:pPr algn="r"/>
            <a:r>
              <a:rPr lang="en-US" sz="1200" dirty="0" smtClean="0"/>
              <a:t>Special OF</a:t>
            </a:r>
          </a:p>
        </p:txBody>
      </p:sp>
      <p:sp>
        <p:nvSpPr>
          <p:cNvPr id="61" name="TextBox 60"/>
          <p:cNvSpPr txBox="1"/>
          <p:nvPr/>
        </p:nvSpPr>
        <p:spPr>
          <a:xfrm>
            <a:off x="217326" y="3758578"/>
            <a:ext cx="944489"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down-path</a:t>
            </a:r>
          </a:p>
          <a:p>
            <a:pPr algn="r"/>
            <a:r>
              <a:rPr lang="en-US" sz="1000" i="1" dirty="0" smtClean="0"/>
              <a:t>forwarding</a:t>
            </a:r>
            <a:endParaRPr lang="en-US" sz="1000" i="1" dirty="0"/>
          </a:p>
        </p:txBody>
      </p:sp>
      <p:sp>
        <p:nvSpPr>
          <p:cNvPr id="63" name="Rectangle 62"/>
          <p:cNvSpPr/>
          <p:nvPr/>
        </p:nvSpPr>
        <p:spPr>
          <a:xfrm>
            <a:off x="1162296" y="240352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64" name="Rectangle 63"/>
          <p:cNvSpPr/>
          <p:nvPr/>
        </p:nvSpPr>
        <p:spPr>
          <a:xfrm>
            <a:off x="2017233" y="2403525"/>
            <a:ext cx="3420372"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65" name="Rectangle 64"/>
          <p:cNvSpPr/>
          <p:nvPr/>
        </p:nvSpPr>
        <p:spPr>
          <a:xfrm>
            <a:off x="5437605" y="2403525"/>
            <a:ext cx="1698261"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66" name="Rectangle 65"/>
          <p:cNvSpPr/>
          <p:nvPr/>
        </p:nvSpPr>
        <p:spPr>
          <a:xfrm>
            <a:off x="7141189" y="240352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67" name="TextBox 66"/>
          <p:cNvSpPr txBox="1"/>
          <p:nvPr/>
        </p:nvSpPr>
        <p:spPr>
          <a:xfrm>
            <a:off x="234910" y="2800405"/>
            <a:ext cx="923137"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up-path</a:t>
            </a:r>
          </a:p>
          <a:p>
            <a:pPr algn="r"/>
            <a:r>
              <a:rPr lang="en-US" sz="1000" i="1" dirty="0" smtClean="0"/>
              <a:t>forwarding</a:t>
            </a:r>
            <a:endParaRPr lang="en-US" sz="1000" i="1" dirty="0"/>
          </a:p>
        </p:txBody>
      </p:sp>
      <p:sp>
        <p:nvSpPr>
          <p:cNvPr id="68" name="Rectangle 67"/>
          <p:cNvSpPr/>
          <p:nvPr/>
        </p:nvSpPr>
        <p:spPr>
          <a:xfrm>
            <a:off x="1158657" y="4324044"/>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Ret CAP</a:t>
            </a:r>
            <a:endParaRPr lang="en-US" sz="1300" dirty="0">
              <a:solidFill>
                <a:schemeClr val="tx1"/>
              </a:solidFill>
            </a:endParaRPr>
          </a:p>
        </p:txBody>
      </p:sp>
      <p:sp>
        <p:nvSpPr>
          <p:cNvPr id="69" name="TextBox 68"/>
          <p:cNvSpPr txBox="1"/>
          <p:nvPr/>
        </p:nvSpPr>
        <p:spPr>
          <a:xfrm>
            <a:off x="267444" y="4429972"/>
            <a:ext cx="904478" cy="461665"/>
          </a:xfrm>
          <a:prstGeom prst="rect">
            <a:avLst/>
          </a:prstGeom>
          <a:noFill/>
        </p:spPr>
        <p:txBody>
          <a:bodyPr wrap="none" rtlCol="0">
            <a:spAutoFit/>
          </a:bodyPr>
          <a:lstStyle/>
          <a:p>
            <a:pPr algn="r"/>
            <a:r>
              <a:rPr lang="en-US" sz="1200" dirty="0" smtClean="0"/>
              <a:t>Return</a:t>
            </a:r>
          </a:p>
          <a:p>
            <a:pPr algn="r"/>
            <a:r>
              <a:rPr lang="en-US" sz="1200" dirty="0" smtClean="0"/>
              <a:t>Capabilities</a:t>
            </a:r>
            <a:endParaRPr lang="en-US" sz="1200" dirty="0"/>
          </a:p>
        </p:txBody>
      </p:sp>
      <p:sp>
        <p:nvSpPr>
          <p:cNvPr id="70" name="Rectangle 69"/>
          <p:cNvSpPr/>
          <p:nvPr/>
        </p:nvSpPr>
        <p:spPr>
          <a:xfrm>
            <a:off x="1160205" y="4324044"/>
            <a:ext cx="3420372" cy="341832"/>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75" name="TextBox 74"/>
          <p:cNvSpPr txBox="1"/>
          <p:nvPr/>
        </p:nvSpPr>
        <p:spPr>
          <a:xfrm>
            <a:off x="256709" y="5788271"/>
            <a:ext cx="904478" cy="461665"/>
          </a:xfrm>
          <a:prstGeom prst="rect">
            <a:avLst/>
          </a:prstGeom>
          <a:noFill/>
        </p:spPr>
        <p:txBody>
          <a:bodyPr wrap="none" rtlCol="0">
            <a:spAutoFit/>
          </a:bodyPr>
          <a:lstStyle/>
          <a:p>
            <a:pPr algn="r"/>
            <a:r>
              <a:rPr lang="en-US" sz="1200" dirty="0" smtClean="0"/>
              <a:t>New</a:t>
            </a:r>
          </a:p>
          <a:p>
            <a:pPr algn="r"/>
            <a:r>
              <a:rPr lang="en-US" sz="1200" dirty="0" smtClean="0"/>
              <a:t>Capabilities</a:t>
            </a:r>
            <a:endParaRPr lang="en-US" sz="1200" dirty="0"/>
          </a:p>
        </p:txBody>
      </p:sp>
      <p:sp>
        <p:nvSpPr>
          <p:cNvPr id="77" name="Rectangle 76"/>
          <p:cNvSpPr/>
          <p:nvPr/>
        </p:nvSpPr>
        <p:spPr>
          <a:xfrm>
            <a:off x="1160357" y="5680834"/>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New CAP</a:t>
            </a:r>
            <a:endParaRPr lang="en-US" sz="1300" dirty="0">
              <a:solidFill>
                <a:schemeClr val="tx1"/>
              </a:solidFill>
            </a:endParaRPr>
          </a:p>
        </p:txBody>
      </p:sp>
      <p:sp>
        <p:nvSpPr>
          <p:cNvPr id="79" name="Rectangle 78"/>
          <p:cNvSpPr/>
          <p:nvPr/>
        </p:nvSpPr>
        <p:spPr>
          <a:xfrm>
            <a:off x="1161905" y="5680834"/>
            <a:ext cx="3420372" cy="34183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80" name="Rectangle 79"/>
          <p:cNvSpPr/>
          <p:nvPr/>
        </p:nvSpPr>
        <p:spPr>
          <a:xfrm>
            <a:off x="1163684" y="4997170"/>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Source Validation (variable size)</a:t>
            </a:r>
            <a:endParaRPr lang="en-US" sz="1300" dirty="0">
              <a:solidFill>
                <a:schemeClr val="tx1"/>
              </a:solidFill>
            </a:endParaRPr>
          </a:p>
        </p:txBody>
      </p:sp>
      <p:sp>
        <p:nvSpPr>
          <p:cNvPr id="81" name="Rectangle 80"/>
          <p:cNvSpPr/>
          <p:nvPr/>
        </p:nvSpPr>
        <p:spPr>
          <a:xfrm>
            <a:off x="1159518" y="5339002"/>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Path Validation (variable size)</a:t>
            </a:r>
            <a:endParaRPr lang="en-US" sz="1300" dirty="0">
              <a:solidFill>
                <a:schemeClr val="tx1"/>
              </a:solidFill>
            </a:endParaRPr>
          </a:p>
        </p:txBody>
      </p:sp>
      <p:sp>
        <p:nvSpPr>
          <p:cNvPr id="82" name="TextBox 81"/>
          <p:cNvSpPr txBox="1"/>
          <p:nvPr/>
        </p:nvSpPr>
        <p:spPr>
          <a:xfrm>
            <a:off x="414920" y="1156461"/>
            <a:ext cx="757002" cy="461665"/>
          </a:xfrm>
          <a:prstGeom prst="rect">
            <a:avLst/>
          </a:prstGeom>
          <a:noFill/>
        </p:spPr>
        <p:txBody>
          <a:bodyPr wrap="none" rtlCol="0">
            <a:spAutoFit/>
          </a:bodyPr>
          <a:lstStyle/>
          <a:p>
            <a:pPr algn="r"/>
            <a:r>
              <a:rPr lang="en-US" sz="1200" dirty="0" smtClean="0"/>
              <a:t>Common</a:t>
            </a:r>
          </a:p>
          <a:p>
            <a:pPr algn="r"/>
            <a:r>
              <a:rPr lang="en-US" sz="1200" dirty="0" smtClean="0"/>
              <a:t>Header</a:t>
            </a:r>
          </a:p>
        </p:txBody>
      </p:sp>
      <p:sp>
        <p:nvSpPr>
          <p:cNvPr id="83" name="Rectangle 82"/>
          <p:cNvSpPr/>
          <p:nvPr/>
        </p:nvSpPr>
        <p:spPr>
          <a:xfrm>
            <a:off x="4591389" y="5680834"/>
            <a:ext cx="85493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a:t>
            </a:r>
            <a:endParaRPr lang="en-US" sz="1300" dirty="0">
              <a:solidFill>
                <a:schemeClr val="tx1"/>
              </a:solidFill>
            </a:endParaRPr>
          </a:p>
        </p:txBody>
      </p:sp>
      <p:sp>
        <p:nvSpPr>
          <p:cNvPr id="84" name="Rectangle 83"/>
          <p:cNvSpPr/>
          <p:nvPr/>
        </p:nvSpPr>
        <p:spPr>
          <a:xfrm>
            <a:off x="4586905" y="4324044"/>
            <a:ext cx="85493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a:t>
            </a:r>
            <a:endParaRPr lang="en-US" sz="1300" dirty="0">
              <a:solidFill>
                <a:schemeClr val="tx1"/>
              </a:solidFill>
            </a:endParaRPr>
          </a:p>
        </p:txBody>
      </p:sp>
    </p:spTree>
    <p:extLst>
      <p:ext uri="{BB962C8B-B14F-4D97-AF65-F5344CB8AC3E}">
        <p14:creationId xmlns:p14="http://schemas.microsoft.com/office/powerpoint/2010/main" val="4060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903847" y="251298"/>
            <a:ext cx="5325346" cy="461665"/>
          </a:xfrm>
          <a:prstGeom prst="rect">
            <a:avLst/>
          </a:prstGeom>
          <a:noFill/>
        </p:spPr>
        <p:txBody>
          <a:bodyPr wrap="none" rtlCol="0">
            <a:spAutoFit/>
          </a:bodyPr>
          <a:lstStyle/>
          <a:p>
            <a:pPr algn="ctr"/>
            <a:r>
              <a:rPr lang="en-US" sz="2400" b="1" dirty="0" smtClean="0"/>
              <a:t>SCION Packet Format (Common Header)</a:t>
            </a:r>
            <a:endParaRPr lang="en-US" sz="2400" b="1" dirty="0"/>
          </a:p>
        </p:txBody>
      </p:sp>
      <p:sp>
        <p:nvSpPr>
          <p:cNvPr id="5" name="Rectangle 4"/>
          <p:cNvSpPr/>
          <p:nvPr/>
        </p:nvSpPr>
        <p:spPr>
          <a:xfrm>
            <a:off x="115957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0-7</a:t>
            </a:r>
            <a:endParaRPr lang="en-US" sz="1600" dirty="0">
              <a:solidFill>
                <a:schemeClr val="tx1"/>
              </a:solidFill>
            </a:endParaRPr>
          </a:p>
        </p:txBody>
      </p:sp>
      <p:sp>
        <p:nvSpPr>
          <p:cNvPr id="15" name="Rectangle 14"/>
          <p:cNvSpPr/>
          <p:nvPr/>
        </p:nvSpPr>
        <p:spPr>
          <a:xfrm>
            <a:off x="20172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8-15</a:t>
            </a:r>
            <a:endParaRPr lang="en-US" sz="1600" dirty="0">
              <a:solidFill>
                <a:schemeClr val="tx1"/>
              </a:solidFill>
            </a:endParaRPr>
          </a:p>
        </p:txBody>
      </p:sp>
      <p:sp>
        <p:nvSpPr>
          <p:cNvPr id="17" name="Rectangle 16"/>
          <p:cNvSpPr/>
          <p:nvPr/>
        </p:nvSpPr>
        <p:spPr>
          <a:xfrm>
            <a:off x="287231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16-23</a:t>
            </a:r>
            <a:endParaRPr lang="en-US" sz="1600" dirty="0">
              <a:solidFill>
                <a:schemeClr val="tx1"/>
              </a:solidFill>
            </a:endParaRPr>
          </a:p>
        </p:txBody>
      </p:sp>
      <p:sp>
        <p:nvSpPr>
          <p:cNvPr id="19" name="Rectangle 18"/>
          <p:cNvSpPr/>
          <p:nvPr/>
        </p:nvSpPr>
        <p:spPr>
          <a:xfrm>
            <a:off x="458486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32-39</a:t>
            </a:r>
            <a:endParaRPr lang="en-US" sz="1600" dirty="0">
              <a:solidFill>
                <a:schemeClr val="tx1"/>
              </a:solidFill>
            </a:endParaRPr>
          </a:p>
        </p:txBody>
      </p:sp>
      <p:sp>
        <p:nvSpPr>
          <p:cNvPr id="20" name="Rectangle 19"/>
          <p:cNvSpPr/>
          <p:nvPr/>
        </p:nvSpPr>
        <p:spPr>
          <a:xfrm>
            <a:off x="544184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40-47</a:t>
            </a:r>
            <a:endParaRPr lang="en-US" sz="1600" dirty="0">
              <a:solidFill>
                <a:schemeClr val="tx1"/>
              </a:solidFill>
            </a:endParaRPr>
          </a:p>
        </p:txBody>
      </p:sp>
      <p:sp>
        <p:nvSpPr>
          <p:cNvPr id="23" name="Rectangle 22"/>
          <p:cNvSpPr/>
          <p:nvPr/>
        </p:nvSpPr>
        <p:spPr>
          <a:xfrm>
            <a:off x="628965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48-55</a:t>
            </a:r>
            <a:endParaRPr lang="en-US" sz="1600" dirty="0">
              <a:solidFill>
                <a:schemeClr val="tx1"/>
              </a:solidFill>
            </a:endParaRPr>
          </a:p>
        </p:txBody>
      </p:sp>
      <p:sp>
        <p:nvSpPr>
          <p:cNvPr id="25" name="Rectangle 24"/>
          <p:cNvSpPr/>
          <p:nvPr/>
        </p:nvSpPr>
        <p:spPr>
          <a:xfrm>
            <a:off x="714328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56-63</a:t>
            </a:r>
            <a:endParaRPr lang="en-US" sz="1600" dirty="0">
              <a:solidFill>
                <a:schemeClr val="tx1"/>
              </a:solidFill>
            </a:endParaRPr>
          </a:p>
        </p:txBody>
      </p:sp>
      <p:sp>
        <p:nvSpPr>
          <p:cNvPr id="26" name="Rectangle 25"/>
          <p:cNvSpPr/>
          <p:nvPr/>
        </p:nvSpPr>
        <p:spPr>
          <a:xfrm>
            <a:off x="1159570"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Type</a:t>
            </a:r>
            <a:endParaRPr lang="en-US" sz="1300" dirty="0">
              <a:solidFill>
                <a:schemeClr val="tx1"/>
              </a:solidFill>
            </a:endParaRPr>
          </a:p>
        </p:txBody>
      </p:sp>
      <p:sp>
        <p:nvSpPr>
          <p:cNvPr id="27" name="Rectangle 26"/>
          <p:cNvSpPr/>
          <p:nvPr/>
        </p:nvSpPr>
        <p:spPr>
          <a:xfrm>
            <a:off x="2017233"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HDR Len</a:t>
            </a:r>
            <a:endParaRPr lang="en-US" sz="1300" dirty="0">
              <a:solidFill>
                <a:schemeClr val="tx1"/>
              </a:solidFill>
            </a:endParaRPr>
          </a:p>
        </p:txBody>
      </p:sp>
      <p:sp>
        <p:nvSpPr>
          <p:cNvPr id="28" name="Rectangle 27"/>
          <p:cNvSpPr/>
          <p:nvPr/>
        </p:nvSpPr>
        <p:spPr>
          <a:xfrm>
            <a:off x="2872317" y="1042111"/>
            <a:ext cx="1719072"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Total Len</a:t>
            </a:r>
            <a:endParaRPr lang="en-US" sz="1300" dirty="0">
              <a:solidFill>
                <a:schemeClr val="tx1"/>
              </a:solidFill>
            </a:endParaRPr>
          </a:p>
        </p:txBody>
      </p:sp>
      <p:sp>
        <p:nvSpPr>
          <p:cNvPr id="32" name="Rectangle 31"/>
          <p:cNvSpPr/>
          <p:nvPr/>
        </p:nvSpPr>
        <p:spPr>
          <a:xfrm>
            <a:off x="5441842"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Src</a:t>
            </a:r>
            <a:r>
              <a:rPr lang="en-US" sz="1300" dirty="0" smtClean="0">
                <a:solidFill>
                  <a:schemeClr val="tx1"/>
                </a:solidFill>
              </a:rPr>
              <a:t> Len</a:t>
            </a:r>
            <a:endParaRPr lang="en-US" sz="1300" dirty="0">
              <a:solidFill>
                <a:schemeClr val="tx1"/>
              </a:solidFill>
            </a:endParaRPr>
          </a:p>
        </p:txBody>
      </p:sp>
      <p:sp>
        <p:nvSpPr>
          <p:cNvPr id="34" name="Rectangle 33"/>
          <p:cNvSpPr/>
          <p:nvPr/>
        </p:nvSpPr>
        <p:spPr>
          <a:xfrm>
            <a:off x="6289650"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Dst</a:t>
            </a:r>
            <a:r>
              <a:rPr lang="en-US" sz="1300" dirty="0" smtClean="0">
                <a:solidFill>
                  <a:schemeClr val="tx1"/>
                </a:solidFill>
              </a:rPr>
              <a:t> Len</a:t>
            </a:r>
            <a:endParaRPr lang="en-US" sz="1300" dirty="0">
              <a:solidFill>
                <a:schemeClr val="tx1"/>
              </a:solidFill>
            </a:endParaRPr>
          </a:p>
        </p:txBody>
      </p:sp>
      <p:sp>
        <p:nvSpPr>
          <p:cNvPr id="35" name="Rectangle 34"/>
          <p:cNvSpPr/>
          <p:nvPr/>
        </p:nvSpPr>
        <p:spPr>
          <a:xfrm>
            <a:off x="7143287"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Flag</a:t>
            </a:r>
            <a:endParaRPr lang="en-US" sz="1300" dirty="0">
              <a:solidFill>
                <a:schemeClr val="tx1"/>
              </a:solidFill>
            </a:endParaRPr>
          </a:p>
        </p:txBody>
      </p:sp>
      <p:sp>
        <p:nvSpPr>
          <p:cNvPr id="36" name="Rectangle 35"/>
          <p:cNvSpPr/>
          <p:nvPr/>
        </p:nvSpPr>
        <p:spPr>
          <a:xfrm>
            <a:off x="1159570"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Curr</a:t>
            </a:r>
            <a:r>
              <a:rPr lang="en-US" sz="1300" dirty="0" smtClean="0">
                <a:solidFill>
                  <a:schemeClr val="tx1"/>
                </a:solidFill>
              </a:rPr>
              <a:t> OF*</a:t>
            </a:r>
            <a:endParaRPr lang="en-US" sz="1300" dirty="0">
              <a:solidFill>
                <a:schemeClr val="tx1"/>
              </a:solidFill>
            </a:endParaRPr>
          </a:p>
        </p:txBody>
      </p:sp>
      <p:sp>
        <p:nvSpPr>
          <p:cNvPr id="38" name="Rectangle 37"/>
          <p:cNvSpPr/>
          <p:nvPr/>
        </p:nvSpPr>
        <p:spPr>
          <a:xfrm>
            <a:off x="2872800" y="1392181"/>
            <a:ext cx="859536"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L4 Proto</a:t>
            </a:r>
            <a:endParaRPr lang="en-US" sz="1300" dirty="0">
              <a:solidFill>
                <a:schemeClr val="tx1"/>
              </a:solidFill>
            </a:endParaRPr>
          </a:p>
        </p:txBody>
      </p:sp>
      <p:sp>
        <p:nvSpPr>
          <p:cNvPr id="40" name="Rectangle 39"/>
          <p:cNvSpPr/>
          <p:nvPr/>
        </p:nvSpPr>
        <p:spPr>
          <a:xfrm>
            <a:off x="6295478"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Path Val*</a:t>
            </a:r>
            <a:endParaRPr lang="en-US" sz="1300" dirty="0">
              <a:solidFill>
                <a:schemeClr val="tx1"/>
              </a:solidFill>
            </a:endParaRPr>
          </a:p>
        </p:txBody>
      </p:sp>
      <p:sp>
        <p:nvSpPr>
          <p:cNvPr id="41" name="Rectangle 40"/>
          <p:cNvSpPr/>
          <p:nvPr/>
        </p:nvSpPr>
        <p:spPr>
          <a:xfrm>
            <a:off x="7143286"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Src</a:t>
            </a:r>
            <a:r>
              <a:rPr lang="en-US" sz="1300" dirty="0" smtClean="0">
                <a:solidFill>
                  <a:schemeClr val="tx1"/>
                </a:solidFill>
              </a:rPr>
              <a:t> </a:t>
            </a:r>
            <a:r>
              <a:rPr lang="en-US" sz="1300" dirty="0" err="1" smtClean="0">
                <a:solidFill>
                  <a:schemeClr val="tx1"/>
                </a:solidFill>
              </a:rPr>
              <a:t>Auth</a:t>
            </a:r>
            <a:r>
              <a:rPr lang="en-US" sz="1300" dirty="0" smtClean="0">
                <a:solidFill>
                  <a:schemeClr val="tx1"/>
                </a:solidFill>
              </a:rPr>
              <a:t>*</a:t>
            </a:r>
            <a:endParaRPr lang="en-US" sz="1300" dirty="0">
              <a:solidFill>
                <a:schemeClr val="tx1"/>
              </a:solidFill>
            </a:endParaRPr>
          </a:p>
        </p:txBody>
      </p:sp>
      <p:sp>
        <p:nvSpPr>
          <p:cNvPr id="42" name="Rectangle 41"/>
          <p:cNvSpPr/>
          <p:nvPr/>
        </p:nvSpPr>
        <p:spPr>
          <a:xfrm>
            <a:off x="3725953"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nRetCAP</a:t>
            </a:r>
            <a:endParaRPr lang="en-US" sz="1300" dirty="0">
              <a:solidFill>
                <a:schemeClr val="tx1"/>
              </a:solidFill>
            </a:endParaRPr>
          </a:p>
        </p:txBody>
      </p:sp>
      <p:sp>
        <p:nvSpPr>
          <p:cNvPr id="43" name="Rectangle 42"/>
          <p:cNvSpPr/>
          <p:nvPr/>
        </p:nvSpPr>
        <p:spPr>
          <a:xfrm>
            <a:off x="4585489" y="1385165"/>
            <a:ext cx="859536"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 </a:t>
            </a:r>
            <a:r>
              <a:rPr lang="en-US" sz="1300" dirty="0" err="1" smtClean="0">
                <a:solidFill>
                  <a:schemeClr val="tx1"/>
                </a:solidFill>
              </a:rPr>
              <a:t>Req</a:t>
            </a:r>
            <a:r>
              <a:rPr lang="en-US" sz="1300" dirty="0" smtClean="0">
                <a:solidFill>
                  <a:schemeClr val="tx1"/>
                </a:solidFill>
              </a:rPr>
              <a:t> Info</a:t>
            </a:r>
            <a:endParaRPr lang="en-US" sz="1300" dirty="0">
              <a:solidFill>
                <a:schemeClr val="tx1"/>
              </a:solidFill>
            </a:endParaRPr>
          </a:p>
        </p:txBody>
      </p:sp>
      <p:sp>
        <p:nvSpPr>
          <p:cNvPr id="39" name="Rectangle 38"/>
          <p:cNvSpPr/>
          <p:nvPr/>
        </p:nvSpPr>
        <p:spPr>
          <a:xfrm>
            <a:off x="5438236"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New CAP*</a:t>
            </a:r>
            <a:endParaRPr lang="en-US" sz="1300" dirty="0">
              <a:solidFill>
                <a:schemeClr val="tx1"/>
              </a:solidFill>
            </a:endParaRPr>
          </a:p>
        </p:txBody>
      </p:sp>
      <p:sp>
        <p:nvSpPr>
          <p:cNvPr id="37" name="Rectangle 36"/>
          <p:cNvSpPr/>
          <p:nvPr/>
        </p:nvSpPr>
        <p:spPr>
          <a:xfrm>
            <a:off x="2017233" y="1385165"/>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OF</a:t>
            </a:r>
            <a:endParaRPr lang="en-US" sz="1300" dirty="0">
              <a:solidFill>
                <a:schemeClr val="tx1"/>
              </a:solidFill>
            </a:endParaRPr>
          </a:p>
        </p:txBody>
      </p:sp>
      <p:sp>
        <p:nvSpPr>
          <p:cNvPr id="18" name="Rectangle 17"/>
          <p:cNvSpPr/>
          <p:nvPr/>
        </p:nvSpPr>
        <p:spPr>
          <a:xfrm>
            <a:off x="37290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24-31</a:t>
            </a:r>
            <a:endParaRPr lang="en-US" sz="1600" dirty="0">
              <a:solidFill>
                <a:schemeClr val="tx1"/>
              </a:solidFill>
            </a:endParaRPr>
          </a:p>
        </p:txBody>
      </p:sp>
      <p:sp>
        <p:nvSpPr>
          <p:cNvPr id="31" name="Rectangle 30"/>
          <p:cNvSpPr/>
          <p:nvPr/>
        </p:nvSpPr>
        <p:spPr>
          <a:xfrm>
            <a:off x="4584862" y="1042111"/>
            <a:ext cx="855567" cy="34183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TS*</a:t>
            </a:r>
            <a:endParaRPr lang="en-US" sz="1300" dirty="0">
              <a:solidFill>
                <a:schemeClr val="tx1"/>
              </a:solidFill>
            </a:endParaRPr>
          </a:p>
        </p:txBody>
      </p:sp>
      <p:sp>
        <p:nvSpPr>
          <p:cNvPr id="44" name="Rectangle 43"/>
          <p:cNvSpPr/>
          <p:nvPr/>
        </p:nvSpPr>
        <p:spPr>
          <a:xfrm>
            <a:off x="1161666" y="172699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Source Address (variable size)</a:t>
            </a:r>
            <a:endParaRPr lang="en-US" sz="1300" dirty="0">
              <a:solidFill>
                <a:schemeClr val="tx1"/>
              </a:solidFill>
            </a:endParaRPr>
          </a:p>
        </p:txBody>
      </p:sp>
      <p:sp>
        <p:nvSpPr>
          <p:cNvPr id="45" name="Rectangle 44"/>
          <p:cNvSpPr/>
          <p:nvPr/>
        </p:nvSpPr>
        <p:spPr>
          <a:xfrm>
            <a:off x="1159570" y="2068829"/>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Destination Address (variable size)</a:t>
            </a:r>
            <a:endParaRPr lang="en-US" sz="1300" dirty="0">
              <a:solidFill>
                <a:schemeClr val="tx1"/>
              </a:solidFill>
            </a:endParaRPr>
          </a:p>
        </p:txBody>
      </p:sp>
      <p:sp>
        <p:nvSpPr>
          <p:cNvPr id="50" name="Rectangle 49"/>
          <p:cNvSpPr/>
          <p:nvPr/>
        </p:nvSpPr>
        <p:spPr>
          <a:xfrm>
            <a:off x="1159569" y="274535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8" name="Straight Connector 7"/>
          <p:cNvCxnSpPr>
            <a:stCxn id="50" idx="2"/>
          </p:cNvCxnSpPr>
          <p:nvPr/>
        </p:nvCxnSpPr>
        <p:spPr>
          <a:xfrm>
            <a:off x="4578163" y="3087189"/>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8517" y="2426157"/>
            <a:ext cx="830677" cy="276999"/>
          </a:xfrm>
          <a:prstGeom prst="rect">
            <a:avLst/>
          </a:prstGeom>
          <a:noFill/>
        </p:spPr>
        <p:txBody>
          <a:bodyPr wrap="none" rtlCol="0">
            <a:spAutoFit/>
          </a:bodyPr>
          <a:lstStyle/>
          <a:p>
            <a:pPr algn="r"/>
            <a:r>
              <a:rPr lang="en-US" sz="1200" dirty="0" smtClean="0"/>
              <a:t>Special OF</a:t>
            </a:r>
          </a:p>
        </p:txBody>
      </p:sp>
      <p:sp>
        <p:nvSpPr>
          <p:cNvPr id="53" name="Rectangle 52"/>
          <p:cNvSpPr/>
          <p:nvPr/>
        </p:nvSpPr>
        <p:spPr>
          <a:xfrm>
            <a:off x="1158047" y="3367854"/>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54" name="Rectangle 53"/>
          <p:cNvSpPr/>
          <p:nvPr/>
        </p:nvSpPr>
        <p:spPr>
          <a:xfrm>
            <a:off x="2012984" y="3367854"/>
            <a:ext cx="3420372"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55" name="Rectangle 54"/>
          <p:cNvSpPr/>
          <p:nvPr/>
        </p:nvSpPr>
        <p:spPr>
          <a:xfrm>
            <a:off x="5433356" y="3367854"/>
            <a:ext cx="1698261"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56" name="Rectangle 55"/>
          <p:cNvSpPr/>
          <p:nvPr/>
        </p:nvSpPr>
        <p:spPr>
          <a:xfrm>
            <a:off x="7145178" y="3367854"/>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57" name="Rectangle 56"/>
          <p:cNvSpPr/>
          <p:nvPr/>
        </p:nvSpPr>
        <p:spPr>
          <a:xfrm>
            <a:off x="1162927" y="3709686"/>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59" name="Straight Connector 58"/>
          <p:cNvCxnSpPr>
            <a:stCxn id="57" idx="2"/>
          </p:cNvCxnSpPr>
          <p:nvPr/>
        </p:nvCxnSpPr>
        <p:spPr>
          <a:xfrm>
            <a:off x="4581521" y="4051518"/>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32868" y="3398724"/>
            <a:ext cx="830677" cy="276999"/>
          </a:xfrm>
          <a:prstGeom prst="rect">
            <a:avLst/>
          </a:prstGeom>
          <a:noFill/>
        </p:spPr>
        <p:txBody>
          <a:bodyPr wrap="none" rtlCol="0">
            <a:spAutoFit/>
          </a:bodyPr>
          <a:lstStyle/>
          <a:p>
            <a:pPr algn="r"/>
            <a:r>
              <a:rPr lang="en-US" sz="1200" dirty="0" smtClean="0"/>
              <a:t>Special OF</a:t>
            </a:r>
          </a:p>
        </p:txBody>
      </p:sp>
      <p:sp>
        <p:nvSpPr>
          <p:cNvPr id="61" name="TextBox 60"/>
          <p:cNvSpPr txBox="1"/>
          <p:nvPr/>
        </p:nvSpPr>
        <p:spPr>
          <a:xfrm>
            <a:off x="217326" y="3758578"/>
            <a:ext cx="944489"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down-path</a:t>
            </a:r>
          </a:p>
          <a:p>
            <a:pPr algn="r"/>
            <a:r>
              <a:rPr lang="en-US" sz="1000" i="1" dirty="0" smtClean="0"/>
              <a:t>forwarding</a:t>
            </a:r>
            <a:endParaRPr lang="en-US" sz="1000" i="1" dirty="0"/>
          </a:p>
        </p:txBody>
      </p:sp>
      <p:sp>
        <p:nvSpPr>
          <p:cNvPr id="63" name="Rectangle 62"/>
          <p:cNvSpPr/>
          <p:nvPr/>
        </p:nvSpPr>
        <p:spPr>
          <a:xfrm>
            <a:off x="1162296" y="240352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64" name="Rectangle 63"/>
          <p:cNvSpPr/>
          <p:nvPr/>
        </p:nvSpPr>
        <p:spPr>
          <a:xfrm>
            <a:off x="2017233" y="2403525"/>
            <a:ext cx="3420372"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65" name="Rectangle 64"/>
          <p:cNvSpPr/>
          <p:nvPr/>
        </p:nvSpPr>
        <p:spPr>
          <a:xfrm>
            <a:off x="5437605" y="2403525"/>
            <a:ext cx="1698261"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66" name="Rectangle 65"/>
          <p:cNvSpPr/>
          <p:nvPr/>
        </p:nvSpPr>
        <p:spPr>
          <a:xfrm>
            <a:off x="7141189" y="240352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67" name="TextBox 66"/>
          <p:cNvSpPr txBox="1"/>
          <p:nvPr/>
        </p:nvSpPr>
        <p:spPr>
          <a:xfrm>
            <a:off x="234910" y="2800405"/>
            <a:ext cx="923137"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up-path</a:t>
            </a:r>
          </a:p>
          <a:p>
            <a:pPr algn="r"/>
            <a:r>
              <a:rPr lang="en-US" sz="1000" i="1" dirty="0" smtClean="0"/>
              <a:t>forwarding</a:t>
            </a:r>
            <a:endParaRPr lang="en-US" sz="1000" i="1" dirty="0"/>
          </a:p>
        </p:txBody>
      </p:sp>
      <p:sp>
        <p:nvSpPr>
          <p:cNvPr id="68" name="Rectangle 67"/>
          <p:cNvSpPr/>
          <p:nvPr/>
        </p:nvSpPr>
        <p:spPr>
          <a:xfrm>
            <a:off x="1158657" y="4324044"/>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Ret CAP</a:t>
            </a:r>
            <a:endParaRPr lang="en-US" sz="1300" dirty="0">
              <a:solidFill>
                <a:schemeClr val="tx1"/>
              </a:solidFill>
            </a:endParaRPr>
          </a:p>
        </p:txBody>
      </p:sp>
      <p:sp>
        <p:nvSpPr>
          <p:cNvPr id="69" name="TextBox 68"/>
          <p:cNvSpPr txBox="1"/>
          <p:nvPr/>
        </p:nvSpPr>
        <p:spPr>
          <a:xfrm>
            <a:off x="267444" y="4429972"/>
            <a:ext cx="904478" cy="461665"/>
          </a:xfrm>
          <a:prstGeom prst="rect">
            <a:avLst/>
          </a:prstGeom>
          <a:noFill/>
        </p:spPr>
        <p:txBody>
          <a:bodyPr wrap="none" rtlCol="0">
            <a:spAutoFit/>
          </a:bodyPr>
          <a:lstStyle/>
          <a:p>
            <a:pPr algn="r"/>
            <a:r>
              <a:rPr lang="en-US" sz="1200" dirty="0" smtClean="0"/>
              <a:t>Return</a:t>
            </a:r>
          </a:p>
          <a:p>
            <a:pPr algn="r"/>
            <a:r>
              <a:rPr lang="en-US" sz="1200" dirty="0" smtClean="0"/>
              <a:t>Capabilities</a:t>
            </a:r>
            <a:endParaRPr lang="en-US" sz="1200" dirty="0"/>
          </a:p>
        </p:txBody>
      </p:sp>
      <p:sp>
        <p:nvSpPr>
          <p:cNvPr id="70" name="Rectangle 69"/>
          <p:cNvSpPr/>
          <p:nvPr/>
        </p:nvSpPr>
        <p:spPr>
          <a:xfrm>
            <a:off x="1160205" y="4324044"/>
            <a:ext cx="3420372" cy="341832"/>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75" name="TextBox 74"/>
          <p:cNvSpPr txBox="1"/>
          <p:nvPr/>
        </p:nvSpPr>
        <p:spPr>
          <a:xfrm>
            <a:off x="256709" y="5788271"/>
            <a:ext cx="904478" cy="461665"/>
          </a:xfrm>
          <a:prstGeom prst="rect">
            <a:avLst/>
          </a:prstGeom>
          <a:noFill/>
        </p:spPr>
        <p:txBody>
          <a:bodyPr wrap="none" rtlCol="0">
            <a:spAutoFit/>
          </a:bodyPr>
          <a:lstStyle/>
          <a:p>
            <a:pPr algn="r"/>
            <a:r>
              <a:rPr lang="en-US" sz="1200" dirty="0" smtClean="0"/>
              <a:t>New</a:t>
            </a:r>
          </a:p>
          <a:p>
            <a:pPr algn="r"/>
            <a:r>
              <a:rPr lang="en-US" sz="1200" dirty="0" smtClean="0"/>
              <a:t>Capabilities</a:t>
            </a:r>
            <a:endParaRPr lang="en-US" sz="1200" dirty="0"/>
          </a:p>
        </p:txBody>
      </p:sp>
      <p:sp>
        <p:nvSpPr>
          <p:cNvPr id="77" name="Rectangle 76"/>
          <p:cNvSpPr/>
          <p:nvPr/>
        </p:nvSpPr>
        <p:spPr>
          <a:xfrm>
            <a:off x="1160357" y="5680834"/>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New CAP</a:t>
            </a:r>
            <a:endParaRPr lang="en-US" sz="1300" dirty="0">
              <a:solidFill>
                <a:schemeClr val="tx1"/>
              </a:solidFill>
            </a:endParaRPr>
          </a:p>
        </p:txBody>
      </p:sp>
      <p:sp>
        <p:nvSpPr>
          <p:cNvPr id="79" name="Rectangle 78"/>
          <p:cNvSpPr/>
          <p:nvPr/>
        </p:nvSpPr>
        <p:spPr>
          <a:xfrm>
            <a:off x="1161905" y="5680834"/>
            <a:ext cx="3420372" cy="34183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80" name="Rectangle 79"/>
          <p:cNvSpPr/>
          <p:nvPr/>
        </p:nvSpPr>
        <p:spPr>
          <a:xfrm>
            <a:off x="1163684" y="4997170"/>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Source Validation (variable size)</a:t>
            </a:r>
            <a:endParaRPr lang="en-US" sz="1300" dirty="0">
              <a:solidFill>
                <a:schemeClr val="tx1"/>
              </a:solidFill>
            </a:endParaRPr>
          </a:p>
        </p:txBody>
      </p:sp>
      <p:sp>
        <p:nvSpPr>
          <p:cNvPr id="81" name="Rectangle 80"/>
          <p:cNvSpPr/>
          <p:nvPr/>
        </p:nvSpPr>
        <p:spPr>
          <a:xfrm>
            <a:off x="1159518" y="5339002"/>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Path Validation (variable size)</a:t>
            </a:r>
            <a:endParaRPr lang="en-US" sz="1300" dirty="0">
              <a:solidFill>
                <a:schemeClr val="tx1"/>
              </a:solidFill>
            </a:endParaRPr>
          </a:p>
        </p:txBody>
      </p:sp>
      <p:sp>
        <p:nvSpPr>
          <p:cNvPr id="82" name="TextBox 81"/>
          <p:cNvSpPr txBox="1"/>
          <p:nvPr/>
        </p:nvSpPr>
        <p:spPr>
          <a:xfrm>
            <a:off x="414920" y="1156461"/>
            <a:ext cx="757002" cy="461665"/>
          </a:xfrm>
          <a:prstGeom prst="rect">
            <a:avLst/>
          </a:prstGeom>
          <a:noFill/>
        </p:spPr>
        <p:txBody>
          <a:bodyPr wrap="none" rtlCol="0">
            <a:spAutoFit/>
          </a:bodyPr>
          <a:lstStyle/>
          <a:p>
            <a:pPr algn="r"/>
            <a:r>
              <a:rPr lang="en-US" sz="1200" dirty="0" smtClean="0"/>
              <a:t>Common</a:t>
            </a:r>
          </a:p>
          <a:p>
            <a:pPr algn="r"/>
            <a:r>
              <a:rPr lang="en-US" sz="1200" dirty="0" smtClean="0"/>
              <a:t>Header</a:t>
            </a:r>
          </a:p>
        </p:txBody>
      </p:sp>
      <p:sp>
        <p:nvSpPr>
          <p:cNvPr id="4" name="Rectangle 3"/>
          <p:cNvSpPr/>
          <p:nvPr/>
        </p:nvSpPr>
        <p:spPr>
          <a:xfrm>
            <a:off x="1327423" y="2210576"/>
            <a:ext cx="6499654" cy="430555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sz="1200" dirty="0">
                <a:solidFill>
                  <a:schemeClr val="tx1"/>
                </a:solidFill>
              </a:rPr>
              <a:t>Type: BEACON, DATA, CERT_REQ, CERT_REP, PATH_REQ, PATH_REP, </a:t>
            </a:r>
            <a:endParaRPr lang="en-US" sz="1200" dirty="0" smtClean="0">
              <a:solidFill>
                <a:schemeClr val="tx1"/>
              </a:solidFill>
            </a:endParaRPr>
          </a:p>
          <a:p>
            <a:pPr>
              <a:lnSpc>
                <a:spcPct val="120000"/>
              </a:lnSpc>
            </a:pPr>
            <a:r>
              <a:rPr lang="en-US" sz="1200" dirty="0" err="1" smtClean="0">
                <a:solidFill>
                  <a:schemeClr val="tx1"/>
                </a:solidFill>
              </a:rPr>
              <a:t>HLen</a:t>
            </a:r>
            <a:r>
              <a:rPr lang="en-US" sz="1200" dirty="0">
                <a:solidFill>
                  <a:schemeClr val="tx1"/>
                </a:solidFill>
              </a:rPr>
              <a:t>: Header length</a:t>
            </a:r>
          </a:p>
          <a:p>
            <a:pPr>
              <a:lnSpc>
                <a:spcPct val="120000"/>
              </a:lnSpc>
            </a:pPr>
            <a:r>
              <a:rPr lang="en-US" sz="1200" dirty="0" err="1">
                <a:solidFill>
                  <a:schemeClr val="tx1"/>
                </a:solidFill>
              </a:rPr>
              <a:t>TLen</a:t>
            </a:r>
            <a:r>
              <a:rPr lang="en-US" sz="1200" dirty="0">
                <a:solidFill>
                  <a:schemeClr val="tx1"/>
                </a:solidFill>
              </a:rPr>
              <a:t>: Total Packet Length (including header)</a:t>
            </a:r>
          </a:p>
          <a:p>
            <a:pPr>
              <a:lnSpc>
                <a:spcPct val="120000"/>
              </a:lnSpc>
            </a:pPr>
            <a:r>
              <a:rPr lang="en-US" sz="1200" dirty="0">
                <a:solidFill>
                  <a:schemeClr val="tx1"/>
                </a:solidFill>
              </a:rPr>
              <a:t>TS*: Offset to the current </a:t>
            </a:r>
            <a:r>
              <a:rPr lang="en-US" sz="1200" dirty="0" smtClean="0">
                <a:solidFill>
                  <a:schemeClr val="tx1"/>
                </a:solidFill>
              </a:rPr>
              <a:t>timestamp </a:t>
            </a:r>
            <a:r>
              <a:rPr lang="en-US" sz="1200" dirty="0">
                <a:solidFill>
                  <a:schemeClr val="tx1"/>
                </a:solidFill>
              </a:rPr>
              <a:t>(current timestamp indicates the current TD</a:t>
            </a:r>
            <a:r>
              <a:rPr lang="en-US" sz="1200" dirty="0" smtClean="0">
                <a:solidFill>
                  <a:schemeClr val="tx1"/>
                </a:solidFill>
              </a:rPr>
              <a:t>); when a packet crosses the TD boundary, this field should be updated by the next-hop TD</a:t>
            </a:r>
            <a:endParaRPr lang="en-US" sz="1200" dirty="0">
              <a:solidFill>
                <a:schemeClr val="tx1"/>
              </a:solidFill>
            </a:endParaRPr>
          </a:p>
          <a:p>
            <a:pPr>
              <a:lnSpc>
                <a:spcPct val="120000"/>
              </a:lnSpc>
            </a:pPr>
            <a:r>
              <a:rPr lang="en-US" sz="1200" dirty="0" err="1">
                <a:solidFill>
                  <a:schemeClr val="tx1"/>
                </a:solidFill>
              </a:rPr>
              <a:t>Src</a:t>
            </a:r>
            <a:r>
              <a:rPr lang="en-US" sz="1200" dirty="0">
                <a:solidFill>
                  <a:schemeClr val="tx1"/>
                </a:solidFill>
              </a:rPr>
              <a:t> </a:t>
            </a:r>
            <a:r>
              <a:rPr lang="en-US" sz="1200" dirty="0" smtClean="0">
                <a:solidFill>
                  <a:schemeClr val="tx1"/>
                </a:solidFill>
              </a:rPr>
              <a:t>Type/Len</a:t>
            </a:r>
            <a:r>
              <a:rPr lang="en-US" sz="1200" dirty="0">
                <a:solidFill>
                  <a:schemeClr val="tx1"/>
                </a:solidFill>
              </a:rPr>
              <a:t>: Source address </a:t>
            </a:r>
            <a:r>
              <a:rPr lang="en-US" sz="1200" dirty="0" smtClean="0">
                <a:solidFill>
                  <a:schemeClr val="tx1"/>
                </a:solidFill>
              </a:rPr>
              <a:t>type and length </a:t>
            </a:r>
            <a:r>
              <a:rPr lang="en-US" sz="1200" dirty="0">
                <a:solidFill>
                  <a:schemeClr val="tx1"/>
                </a:solidFill>
              </a:rPr>
              <a:t>(can be zero if it is not necessary, e.g., PCB</a:t>
            </a:r>
            <a:r>
              <a:rPr lang="en-US" sz="1200" dirty="0" smtClean="0">
                <a:solidFill>
                  <a:schemeClr val="tx1"/>
                </a:solidFill>
              </a:rPr>
              <a:t>); </a:t>
            </a:r>
            <a:r>
              <a:rPr lang="en-US" sz="1200" dirty="0" smtClean="0">
                <a:solidFill>
                  <a:schemeClr val="tx1"/>
                </a:solidFill>
              </a:rPr>
              <a:t>4bit type + 4bit length (actual </a:t>
            </a:r>
            <a:r>
              <a:rPr lang="en-US" sz="1200" dirty="0" smtClean="0">
                <a:solidFill>
                  <a:schemeClr val="tx1"/>
                </a:solidFill>
              </a:rPr>
              <a:t>address </a:t>
            </a:r>
            <a:r>
              <a:rPr lang="en-US" sz="1200" dirty="0" smtClean="0">
                <a:solidFill>
                  <a:schemeClr val="tx1"/>
                </a:solidFill>
              </a:rPr>
              <a:t>length is Len*2B); variable </a:t>
            </a:r>
            <a:r>
              <a:rPr lang="en-US" sz="1200" dirty="0" smtClean="0">
                <a:solidFill>
                  <a:schemeClr val="tx1"/>
                </a:solidFill>
              </a:rPr>
              <a:t>size can be defined (e.g., </a:t>
            </a:r>
            <a:r>
              <a:rPr lang="en-US" sz="1200" dirty="0" smtClean="0">
                <a:solidFill>
                  <a:schemeClr val="tx1"/>
                </a:solidFill>
              </a:rPr>
              <a:t>IPv4|2, IPv6|8)</a:t>
            </a:r>
            <a:endParaRPr lang="en-US" sz="1200" dirty="0">
              <a:solidFill>
                <a:schemeClr val="tx1"/>
              </a:solidFill>
            </a:endParaRPr>
          </a:p>
          <a:p>
            <a:pPr>
              <a:lnSpc>
                <a:spcPct val="120000"/>
              </a:lnSpc>
            </a:pPr>
            <a:r>
              <a:rPr lang="en-US" sz="1200" dirty="0" err="1">
                <a:solidFill>
                  <a:schemeClr val="tx1"/>
                </a:solidFill>
              </a:rPr>
              <a:t>Dst</a:t>
            </a:r>
            <a:r>
              <a:rPr lang="en-US" sz="1200" dirty="0">
                <a:solidFill>
                  <a:schemeClr val="tx1"/>
                </a:solidFill>
              </a:rPr>
              <a:t> </a:t>
            </a:r>
            <a:r>
              <a:rPr lang="en-US" sz="1200" dirty="0" smtClean="0">
                <a:solidFill>
                  <a:schemeClr val="tx1"/>
                </a:solidFill>
              </a:rPr>
              <a:t>Type/Len</a:t>
            </a:r>
            <a:r>
              <a:rPr lang="en-US" sz="1200" dirty="0">
                <a:solidFill>
                  <a:schemeClr val="tx1"/>
                </a:solidFill>
              </a:rPr>
              <a:t>: Destination address </a:t>
            </a:r>
            <a:r>
              <a:rPr lang="en-US" sz="1200" dirty="0" smtClean="0">
                <a:solidFill>
                  <a:schemeClr val="tx1"/>
                </a:solidFill>
              </a:rPr>
              <a:t>type and length</a:t>
            </a:r>
            <a:endParaRPr lang="en-US" sz="1200" dirty="0">
              <a:solidFill>
                <a:schemeClr val="tx1"/>
              </a:solidFill>
            </a:endParaRPr>
          </a:p>
          <a:p>
            <a:pPr>
              <a:lnSpc>
                <a:spcPct val="120000"/>
              </a:lnSpc>
            </a:pPr>
            <a:r>
              <a:rPr lang="en-US" sz="1200" dirty="0">
                <a:solidFill>
                  <a:schemeClr val="tx1"/>
                </a:solidFill>
              </a:rPr>
              <a:t>Flag: path status information; up/down </a:t>
            </a:r>
            <a:r>
              <a:rPr lang="en-US" sz="1200" dirty="0" smtClean="0">
                <a:solidFill>
                  <a:schemeClr val="tx1"/>
                </a:solidFill>
              </a:rPr>
              <a:t>path(0), overuse(1), </a:t>
            </a:r>
            <a:r>
              <a:rPr lang="en-US" sz="1200" dirty="0">
                <a:solidFill>
                  <a:schemeClr val="tx1"/>
                </a:solidFill>
              </a:rPr>
              <a:t>congestion </a:t>
            </a:r>
            <a:r>
              <a:rPr lang="en-US" sz="1200" dirty="0" smtClean="0">
                <a:solidFill>
                  <a:schemeClr val="tx1"/>
                </a:solidFill>
              </a:rPr>
              <a:t>(2)</a:t>
            </a:r>
          </a:p>
          <a:p>
            <a:pPr>
              <a:lnSpc>
                <a:spcPct val="120000"/>
              </a:lnSpc>
            </a:pPr>
            <a:r>
              <a:rPr lang="en-US" sz="1200" dirty="0">
                <a:solidFill>
                  <a:schemeClr val="tx1"/>
                </a:solidFill>
              </a:rPr>
              <a:t>	</a:t>
            </a:r>
            <a:r>
              <a:rPr lang="en-US" sz="1200" dirty="0" smtClean="0">
                <a:solidFill>
                  <a:schemeClr val="tx1"/>
                </a:solidFill>
              </a:rPr>
              <a:t>* (</a:t>
            </a:r>
            <a:r>
              <a:rPr lang="en-US" sz="1200" dirty="0" err="1" smtClean="0">
                <a:solidFill>
                  <a:schemeClr val="tx1"/>
                </a:solidFill>
              </a:rPr>
              <a:t>i</a:t>
            </a:r>
            <a:r>
              <a:rPr lang="en-US" sz="1200" dirty="0" smtClean="0">
                <a:solidFill>
                  <a:schemeClr val="tx1"/>
                </a:solidFill>
              </a:rPr>
              <a:t>) indicates bit location</a:t>
            </a:r>
          </a:p>
          <a:p>
            <a:pPr>
              <a:lnSpc>
                <a:spcPct val="120000"/>
              </a:lnSpc>
            </a:pPr>
            <a:r>
              <a:rPr lang="en-US" sz="1200" dirty="0">
                <a:solidFill>
                  <a:schemeClr val="tx1"/>
                </a:solidFill>
              </a:rPr>
              <a:t>	*</a:t>
            </a:r>
            <a:r>
              <a:rPr lang="en-US" sz="1200" dirty="0" smtClean="0">
                <a:solidFill>
                  <a:schemeClr val="tx1"/>
                </a:solidFill>
              </a:rPr>
              <a:t> overuse and congestion bits are used in STRIDE (SCION </a:t>
            </a:r>
            <a:r>
              <a:rPr lang="en-US" sz="1200" dirty="0" err="1" smtClean="0">
                <a:solidFill>
                  <a:schemeClr val="tx1"/>
                </a:solidFill>
              </a:rPr>
              <a:t>DDoS</a:t>
            </a:r>
            <a:r>
              <a:rPr lang="en-US" sz="1200" dirty="0" smtClean="0">
                <a:solidFill>
                  <a:schemeClr val="tx1"/>
                </a:solidFill>
              </a:rPr>
              <a:t> extension).</a:t>
            </a:r>
            <a:endParaRPr lang="en-US" sz="1200" dirty="0">
              <a:solidFill>
                <a:schemeClr val="tx1"/>
              </a:solidFill>
            </a:endParaRPr>
          </a:p>
          <a:p>
            <a:pPr>
              <a:lnSpc>
                <a:spcPct val="120000"/>
              </a:lnSpc>
            </a:pPr>
            <a:r>
              <a:rPr lang="en-US" sz="1200" dirty="0" err="1">
                <a:solidFill>
                  <a:schemeClr val="tx1"/>
                </a:solidFill>
              </a:rPr>
              <a:t>Curr</a:t>
            </a:r>
            <a:r>
              <a:rPr lang="en-US" sz="1200" dirty="0">
                <a:solidFill>
                  <a:schemeClr val="tx1"/>
                </a:solidFill>
              </a:rPr>
              <a:t> OF*: current Opaque Field (OF)</a:t>
            </a:r>
          </a:p>
          <a:p>
            <a:pPr>
              <a:lnSpc>
                <a:spcPct val="120000"/>
              </a:lnSpc>
            </a:pPr>
            <a:r>
              <a:rPr lang="en-US" sz="1200" dirty="0" smtClean="0">
                <a:solidFill>
                  <a:schemeClr val="tx1"/>
                </a:solidFill>
              </a:rPr>
              <a:t># OF</a:t>
            </a:r>
            <a:r>
              <a:rPr lang="en-US" sz="1200" dirty="0">
                <a:solidFill>
                  <a:schemeClr val="tx1"/>
                </a:solidFill>
              </a:rPr>
              <a:t>: number of </a:t>
            </a:r>
            <a:r>
              <a:rPr lang="en-US" sz="1200" dirty="0" smtClean="0">
                <a:solidFill>
                  <a:schemeClr val="tx1"/>
                </a:solidFill>
              </a:rPr>
              <a:t>Opaque Fields</a:t>
            </a:r>
          </a:p>
          <a:p>
            <a:pPr>
              <a:lnSpc>
                <a:spcPct val="120000"/>
              </a:lnSpc>
            </a:pPr>
            <a:r>
              <a:rPr lang="en-US" sz="1200" dirty="0" smtClean="0">
                <a:solidFill>
                  <a:schemeClr val="tx1"/>
                </a:solidFill>
              </a:rPr>
              <a:t>L4 Proto: transport-layer protocol; e.g., TCP, UDP</a:t>
            </a:r>
            <a:endParaRPr lang="en-US" sz="1200" dirty="0">
              <a:solidFill>
                <a:schemeClr val="tx1"/>
              </a:solidFill>
            </a:endParaRPr>
          </a:p>
          <a:p>
            <a:pPr>
              <a:lnSpc>
                <a:spcPct val="120000"/>
              </a:lnSpc>
            </a:pPr>
            <a:r>
              <a:rPr lang="en-US" sz="1200" dirty="0" err="1">
                <a:solidFill>
                  <a:schemeClr val="tx1"/>
                </a:solidFill>
              </a:rPr>
              <a:t>nRetCAP</a:t>
            </a:r>
            <a:r>
              <a:rPr lang="en-US" sz="1200" dirty="0">
                <a:solidFill>
                  <a:schemeClr val="tx1"/>
                </a:solidFill>
              </a:rPr>
              <a:t>: size of Return Capability (i.e., a series of router capabilities</a:t>
            </a:r>
            <a:r>
              <a:rPr lang="en-US" sz="1200" dirty="0" smtClean="0">
                <a:solidFill>
                  <a:schemeClr val="tx1"/>
                </a:solidFill>
              </a:rPr>
              <a:t>)</a:t>
            </a:r>
          </a:p>
          <a:p>
            <a:pPr>
              <a:lnSpc>
                <a:spcPct val="120000"/>
              </a:lnSpc>
            </a:pPr>
            <a:r>
              <a:rPr lang="en-US" sz="1200" dirty="0" smtClean="0">
                <a:solidFill>
                  <a:schemeClr val="tx1"/>
                </a:solidFill>
              </a:rPr>
              <a:t>CAP </a:t>
            </a:r>
            <a:r>
              <a:rPr lang="en-US" sz="1200" dirty="0" err="1" smtClean="0">
                <a:solidFill>
                  <a:schemeClr val="tx1"/>
                </a:solidFill>
              </a:rPr>
              <a:t>Req</a:t>
            </a:r>
            <a:r>
              <a:rPr lang="en-US" sz="1200" dirty="0" smtClean="0">
                <a:solidFill>
                  <a:schemeClr val="tx1"/>
                </a:solidFill>
              </a:rPr>
              <a:t> Info: capability request information</a:t>
            </a:r>
          </a:p>
          <a:p>
            <a:pPr>
              <a:lnSpc>
                <a:spcPct val="120000"/>
              </a:lnSpc>
            </a:pPr>
            <a:r>
              <a:rPr lang="en-US" sz="1200" dirty="0" smtClean="0">
                <a:solidFill>
                  <a:schemeClr val="tx1"/>
                </a:solidFill>
              </a:rPr>
              <a:t>New CAP*: Offset to the new capabilities</a:t>
            </a:r>
          </a:p>
          <a:p>
            <a:pPr>
              <a:lnSpc>
                <a:spcPct val="120000"/>
              </a:lnSpc>
            </a:pPr>
            <a:r>
              <a:rPr lang="en-US" sz="1200" dirty="0" smtClean="0">
                <a:solidFill>
                  <a:schemeClr val="tx1"/>
                </a:solidFill>
              </a:rPr>
              <a:t>Path Val*: path validation information (variable size)</a:t>
            </a:r>
          </a:p>
          <a:p>
            <a:pPr>
              <a:lnSpc>
                <a:spcPct val="120000"/>
              </a:lnSpc>
            </a:pPr>
            <a:r>
              <a:rPr lang="en-US" sz="1200" dirty="0" err="1" smtClean="0">
                <a:solidFill>
                  <a:schemeClr val="tx1"/>
                </a:solidFill>
              </a:rPr>
              <a:t>Src</a:t>
            </a:r>
            <a:r>
              <a:rPr lang="en-US" sz="1200" dirty="0" smtClean="0">
                <a:solidFill>
                  <a:schemeClr val="tx1"/>
                </a:solidFill>
              </a:rPr>
              <a:t> </a:t>
            </a:r>
            <a:r>
              <a:rPr lang="en-US" sz="1200" dirty="0" err="1" smtClean="0">
                <a:solidFill>
                  <a:schemeClr val="tx1"/>
                </a:solidFill>
              </a:rPr>
              <a:t>Auth</a:t>
            </a:r>
            <a:r>
              <a:rPr lang="en-US" sz="1200" dirty="0" smtClean="0">
                <a:solidFill>
                  <a:schemeClr val="tx1"/>
                </a:solidFill>
              </a:rPr>
              <a:t>*: source authentication information (variable size)</a:t>
            </a:r>
          </a:p>
        </p:txBody>
      </p:sp>
      <p:cxnSp>
        <p:nvCxnSpPr>
          <p:cNvPr id="7" name="Straight Connector 6"/>
          <p:cNvCxnSpPr/>
          <p:nvPr/>
        </p:nvCxnSpPr>
        <p:spPr>
          <a:xfrm flipV="1">
            <a:off x="7827077" y="1726999"/>
            <a:ext cx="171777" cy="48357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flipV="1">
            <a:off x="1171922" y="1734013"/>
            <a:ext cx="155501" cy="47656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13558" y="1838165"/>
            <a:ext cx="2947923" cy="369332"/>
          </a:xfrm>
          <a:prstGeom prst="rect">
            <a:avLst/>
          </a:prstGeom>
          <a:solidFill>
            <a:schemeClr val="bg1"/>
          </a:solidFill>
        </p:spPr>
        <p:txBody>
          <a:bodyPr wrap="none" rtlCol="0">
            <a:spAutoFit/>
          </a:bodyPr>
          <a:lstStyle/>
          <a:p>
            <a:r>
              <a:rPr lang="en-US" dirty="0" smtClean="0"/>
              <a:t>Common Header Information</a:t>
            </a:r>
            <a:endParaRPr lang="en-US" dirty="0"/>
          </a:p>
        </p:txBody>
      </p:sp>
    </p:spTree>
    <p:extLst>
      <p:ext uri="{BB962C8B-B14F-4D97-AF65-F5344CB8AC3E}">
        <p14:creationId xmlns:p14="http://schemas.microsoft.com/office/powerpoint/2010/main" val="257361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02668" y="251298"/>
            <a:ext cx="4927701" cy="461665"/>
          </a:xfrm>
          <a:prstGeom prst="rect">
            <a:avLst/>
          </a:prstGeom>
          <a:noFill/>
        </p:spPr>
        <p:txBody>
          <a:bodyPr wrap="none" rtlCol="0">
            <a:spAutoFit/>
          </a:bodyPr>
          <a:lstStyle/>
          <a:p>
            <a:pPr algn="ctr"/>
            <a:r>
              <a:rPr lang="en-US" sz="2400" b="1" dirty="0" smtClean="0"/>
              <a:t>SCION Packet Format (Opaque Field)</a:t>
            </a:r>
            <a:endParaRPr lang="en-US" sz="2400" b="1" dirty="0"/>
          </a:p>
        </p:txBody>
      </p:sp>
      <p:sp>
        <p:nvSpPr>
          <p:cNvPr id="5" name="Rectangle 4"/>
          <p:cNvSpPr/>
          <p:nvPr/>
        </p:nvSpPr>
        <p:spPr>
          <a:xfrm>
            <a:off x="115957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0-7</a:t>
            </a:r>
            <a:endParaRPr lang="en-US" sz="1600" dirty="0">
              <a:solidFill>
                <a:schemeClr val="tx1"/>
              </a:solidFill>
            </a:endParaRPr>
          </a:p>
        </p:txBody>
      </p:sp>
      <p:sp>
        <p:nvSpPr>
          <p:cNvPr id="15" name="Rectangle 14"/>
          <p:cNvSpPr/>
          <p:nvPr/>
        </p:nvSpPr>
        <p:spPr>
          <a:xfrm>
            <a:off x="20172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8-15</a:t>
            </a:r>
            <a:endParaRPr lang="en-US" sz="1600" dirty="0">
              <a:solidFill>
                <a:schemeClr val="tx1"/>
              </a:solidFill>
            </a:endParaRPr>
          </a:p>
        </p:txBody>
      </p:sp>
      <p:sp>
        <p:nvSpPr>
          <p:cNvPr id="17" name="Rectangle 16"/>
          <p:cNvSpPr/>
          <p:nvPr/>
        </p:nvSpPr>
        <p:spPr>
          <a:xfrm>
            <a:off x="287231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16-23</a:t>
            </a:r>
            <a:endParaRPr lang="en-US" sz="1600" dirty="0">
              <a:solidFill>
                <a:schemeClr val="tx1"/>
              </a:solidFill>
            </a:endParaRPr>
          </a:p>
        </p:txBody>
      </p:sp>
      <p:sp>
        <p:nvSpPr>
          <p:cNvPr id="19" name="Rectangle 18"/>
          <p:cNvSpPr/>
          <p:nvPr/>
        </p:nvSpPr>
        <p:spPr>
          <a:xfrm>
            <a:off x="458486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32-39</a:t>
            </a:r>
            <a:endParaRPr lang="en-US" sz="1600" dirty="0">
              <a:solidFill>
                <a:schemeClr val="tx1"/>
              </a:solidFill>
            </a:endParaRPr>
          </a:p>
        </p:txBody>
      </p:sp>
      <p:sp>
        <p:nvSpPr>
          <p:cNvPr id="20" name="Rectangle 19"/>
          <p:cNvSpPr/>
          <p:nvPr/>
        </p:nvSpPr>
        <p:spPr>
          <a:xfrm>
            <a:off x="544184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40-47</a:t>
            </a:r>
            <a:endParaRPr lang="en-US" sz="1600" dirty="0">
              <a:solidFill>
                <a:schemeClr val="tx1"/>
              </a:solidFill>
            </a:endParaRPr>
          </a:p>
        </p:txBody>
      </p:sp>
      <p:sp>
        <p:nvSpPr>
          <p:cNvPr id="23" name="Rectangle 22"/>
          <p:cNvSpPr/>
          <p:nvPr/>
        </p:nvSpPr>
        <p:spPr>
          <a:xfrm>
            <a:off x="628965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48-55</a:t>
            </a:r>
            <a:endParaRPr lang="en-US" sz="1600" dirty="0">
              <a:solidFill>
                <a:schemeClr val="tx1"/>
              </a:solidFill>
            </a:endParaRPr>
          </a:p>
        </p:txBody>
      </p:sp>
      <p:sp>
        <p:nvSpPr>
          <p:cNvPr id="25" name="Rectangle 24"/>
          <p:cNvSpPr/>
          <p:nvPr/>
        </p:nvSpPr>
        <p:spPr>
          <a:xfrm>
            <a:off x="714328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56-63</a:t>
            </a:r>
            <a:endParaRPr lang="en-US" sz="1600" dirty="0">
              <a:solidFill>
                <a:schemeClr val="tx1"/>
              </a:solidFill>
            </a:endParaRPr>
          </a:p>
        </p:txBody>
      </p:sp>
      <p:sp>
        <p:nvSpPr>
          <p:cNvPr id="18" name="Rectangle 17"/>
          <p:cNvSpPr/>
          <p:nvPr/>
        </p:nvSpPr>
        <p:spPr>
          <a:xfrm>
            <a:off x="37290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24-31</a:t>
            </a:r>
            <a:endParaRPr lang="en-US" sz="1600" dirty="0">
              <a:solidFill>
                <a:schemeClr val="tx1"/>
              </a:solidFill>
            </a:endParaRPr>
          </a:p>
        </p:txBody>
      </p:sp>
      <p:sp>
        <p:nvSpPr>
          <p:cNvPr id="50" name="Rectangle 49"/>
          <p:cNvSpPr/>
          <p:nvPr/>
        </p:nvSpPr>
        <p:spPr>
          <a:xfrm>
            <a:off x="1159569" y="138608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8" name="Straight Connector 7"/>
          <p:cNvCxnSpPr>
            <a:stCxn id="50" idx="2"/>
          </p:cNvCxnSpPr>
          <p:nvPr/>
        </p:nvCxnSpPr>
        <p:spPr>
          <a:xfrm>
            <a:off x="4578163" y="1727919"/>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8517" y="1066887"/>
            <a:ext cx="830677" cy="276999"/>
          </a:xfrm>
          <a:prstGeom prst="rect">
            <a:avLst/>
          </a:prstGeom>
          <a:noFill/>
        </p:spPr>
        <p:txBody>
          <a:bodyPr wrap="none" rtlCol="0">
            <a:spAutoFit/>
          </a:bodyPr>
          <a:lstStyle/>
          <a:p>
            <a:pPr algn="r"/>
            <a:r>
              <a:rPr lang="en-US" sz="1200" dirty="0" smtClean="0"/>
              <a:t>Special OF</a:t>
            </a:r>
          </a:p>
        </p:txBody>
      </p:sp>
      <p:sp>
        <p:nvSpPr>
          <p:cNvPr id="53" name="Rectangle 52"/>
          <p:cNvSpPr/>
          <p:nvPr/>
        </p:nvSpPr>
        <p:spPr>
          <a:xfrm>
            <a:off x="1158047" y="2354580"/>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54" name="Rectangle 53"/>
          <p:cNvSpPr/>
          <p:nvPr/>
        </p:nvSpPr>
        <p:spPr>
          <a:xfrm>
            <a:off x="2012984" y="2354580"/>
            <a:ext cx="3420372"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55" name="Rectangle 54"/>
          <p:cNvSpPr/>
          <p:nvPr/>
        </p:nvSpPr>
        <p:spPr>
          <a:xfrm>
            <a:off x="5433356" y="2354580"/>
            <a:ext cx="1698261"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56" name="Rectangle 55"/>
          <p:cNvSpPr/>
          <p:nvPr/>
        </p:nvSpPr>
        <p:spPr>
          <a:xfrm>
            <a:off x="7145178" y="2354580"/>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57" name="Rectangle 56"/>
          <p:cNvSpPr/>
          <p:nvPr/>
        </p:nvSpPr>
        <p:spPr>
          <a:xfrm>
            <a:off x="1162927" y="2696412"/>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59" name="Straight Connector 58"/>
          <p:cNvCxnSpPr>
            <a:stCxn id="57" idx="2"/>
          </p:cNvCxnSpPr>
          <p:nvPr/>
        </p:nvCxnSpPr>
        <p:spPr>
          <a:xfrm>
            <a:off x="4581521" y="3038244"/>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32868" y="2385450"/>
            <a:ext cx="830677" cy="276999"/>
          </a:xfrm>
          <a:prstGeom prst="rect">
            <a:avLst/>
          </a:prstGeom>
          <a:noFill/>
        </p:spPr>
        <p:txBody>
          <a:bodyPr wrap="none" rtlCol="0">
            <a:spAutoFit/>
          </a:bodyPr>
          <a:lstStyle/>
          <a:p>
            <a:pPr algn="r"/>
            <a:r>
              <a:rPr lang="en-US" sz="1200" dirty="0" smtClean="0"/>
              <a:t>Special OF</a:t>
            </a:r>
          </a:p>
        </p:txBody>
      </p:sp>
      <p:sp>
        <p:nvSpPr>
          <p:cNvPr id="61" name="TextBox 60"/>
          <p:cNvSpPr txBox="1"/>
          <p:nvPr/>
        </p:nvSpPr>
        <p:spPr>
          <a:xfrm>
            <a:off x="217326" y="2745304"/>
            <a:ext cx="944489"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down-path</a:t>
            </a:r>
          </a:p>
          <a:p>
            <a:pPr algn="r"/>
            <a:r>
              <a:rPr lang="en-US" sz="1000" i="1" dirty="0" smtClean="0"/>
              <a:t>forwarding</a:t>
            </a:r>
            <a:endParaRPr lang="en-US" sz="1000" i="1" dirty="0"/>
          </a:p>
        </p:txBody>
      </p:sp>
      <p:sp>
        <p:nvSpPr>
          <p:cNvPr id="63" name="Rectangle 62"/>
          <p:cNvSpPr/>
          <p:nvPr/>
        </p:nvSpPr>
        <p:spPr>
          <a:xfrm>
            <a:off x="1162296" y="104425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64" name="Rectangle 63"/>
          <p:cNvSpPr/>
          <p:nvPr/>
        </p:nvSpPr>
        <p:spPr>
          <a:xfrm>
            <a:off x="2017233" y="1044255"/>
            <a:ext cx="3420372"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65" name="Rectangle 64"/>
          <p:cNvSpPr/>
          <p:nvPr/>
        </p:nvSpPr>
        <p:spPr>
          <a:xfrm>
            <a:off x="5437605" y="1044255"/>
            <a:ext cx="1698261"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66" name="Rectangle 65"/>
          <p:cNvSpPr/>
          <p:nvPr/>
        </p:nvSpPr>
        <p:spPr>
          <a:xfrm>
            <a:off x="7141189" y="104425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#AD hops</a:t>
            </a:r>
            <a:endParaRPr lang="en-US" sz="1300" dirty="0">
              <a:solidFill>
                <a:schemeClr val="tx1"/>
              </a:solidFill>
            </a:endParaRPr>
          </a:p>
        </p:txBody>
      </p:sp>
      <p:sp>
        <p:nvSpPr>
          <p:cNvPr id="67" name="TextBox 66"/>
          <p:cNvSpPr txBox="1"/>
          <p:nvPr/>
        </p:nvSpPr>
        <p:spPr>
          <a:xfrm>
            <a:off x="234910" y="1441135"/>
            <a:ext cx="923137"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up-path</a:t>
            </a:r>
          </a:p>
          <a:p>
            <a:pPr algn="r"/>
            <a:r>
              <a:rPr lang="en-US" sz="1000" i="1" dirty="0" smtClean="0"/>
              <a:t>forwarding</a:t>
            </a:r>
            <a:endParaRPr lang="en-US" sz="1000" i="1" dirty="0"/>
          </a:p>
        </p:txBody>
      </p:sp>
      <p:sp>
        <p:nvSpPr>
          <p:cNvPr id="58" name="Rectangle 57"/>
          <p:cNvSpPr/>
          <p:nvPr/>
        </p:nvSpPr>
        <p:spPr>
          <a:xfrm>
            <a:off x="1158047" y="2012748"/>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(n1)</a:t>
            </a:r>
            <a:endParaRPr lang="en-US" sz="1300" dirty="0">
              <a:solidFill>
                <a:schemeClr val="tx1"/>
              </a:solidFill>
            </a:endParaRPr>
          </a:p>
        </p:txBody>
      </p:sp>
      <p:sp>
        <p:nvSpPr>
          <p:cNvPr id="62" name="Rectangle 61"/>
          <p:cNvSpPr/>
          <p:nvPr/>
        </p:nvSpPr>
        <p:spPr>
          <a:xfrm>
            <a:off x="1158046" y="3291464"/>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(n2)</a:t>
            </a:r>
            <a:endParaRPr lang="en-US" sz="1300" dirty="0">
              <a:solidFill>
                <a:schemeClr val="tx1"/>
              </a:solidFill>
            </a:endParaRPr>
          </a:p>
        </p:txBody>
      </p:sp>
      <p:sp>
        <p:nvSpPr>
          <p:cNvPr id="71" name="Rectangle 70"/>
          <p:cNvSpPr/>
          <p:nvPr/>
        </p:nvSpPr>
        <p:spPr>
          <a:xfrm>
            <a:off x="1163545" y="3664565"/>
            <a:ext cx="6836570" cy="3158800"/>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sz="1200" b="1" dirty="0" smtClean="0">
                <a:solidFill>
                  <a:schemeClr val="tx1"/>
                </a:solidFill>
              </a:rPr>
              <a:t>Info: </a:t>
            </a:r>
            <a:r>
              <a:rPr lang="en-US" sz="1200" dirty="0" smtClean="0">
                <a:solidFill>
                  <a:schemeClr val="tx1"/>
                </a:solidFill>
              </a:rPr>
              <a:t>information regarding a series of Opaque Fields that use the same </a:t>
            </a:r>
            <a:r>
              <a:rPr lang="en-US" sz="1200" b="1" dirty="0" smtClean="0">
                <a:solidFill>
                  <a:schemeClr val="tx1"/>
                </a:solidFill>
              </a:rPr>
              <a:t>Timestamp </a:t>
            </a:r>
            <a:r>
              <a:rPr lang="en-US" sz="1200" dirty="0" smtClean="0">
                <a:solidFill>
                  <a:schemeClr val="tx1"/>
                </a:solidFill>
              </a:rPr>
              <a:t>(defined as OF block)</a:t>
            </a:r>
            <a:r>
              <a:rPr lang="en-US" sz="1200" b="1" dirty="0" smtClean="0">
                <a:solidFill>
                  <a:schemeClr val="tx1"/>
                </a:solidFill>
              </a:rPr>
              <a:t>; </a:t>
            </a:r>
            <a:r>
              <a:rPr lang="en-US" sz="1200" dirty="0" smtClean="0">
                <a:solidFill>
                  <a:schemeClr val="tx1"/>
                </a:solidFill>
              </a:rPr>
              <a:t>this tells routers how to handle opaque fields; </a:t>
            </a:r>
            <a:r>
              <a:rPr lang="en-US" sz="1200" b="1" dirty="0" smtClean="0">
                <a:solidFill>
                  <a:schemeClr val="tx1"/>
                </a:solidFill>
              </a:rPr>
              <a:t>TDID</a:t>
            </a:r>
            <a:r>
              <a:rPr lang="en-US" sz="1200" dirty="0" smtClean="0">
                <a:solidFill>
                  <a:schemeClr val="tx1"/>
                </a:solidFill>
              </a:rPr>
              <a:t> is </a:t>
            </a:r>
            <a:r>
              <a:rPr lang="en-US" sz="1200" dirty="0">
                <a:solidFill>
                  <a:schemeClr val="tx1"/>
                </a:solidFill>
              </a:rPr>
              <a:t>(16-bit) </a:t>
            </a:r>
            <a:r>
              <a:rPr lang="en-US" sz="1200" dirty="0" smtClean="0">
                <a:solidFill>
                  <a:schemeClr val="tx1"/>
                </a:solidFill>
              </a:rPr>
              <a:t>unique TD identifier</a:t>
            </a:r>
          </a:p>
          <a:p>
            <a:pPr marL="171450" indent="-171450">
              <a:lnSpc>
                <a:spcPct val="120000"/>
              </a:lnSpc>
              <a:buFont typeface="Arial" charset="0"/>
              <a:buChar char="•"/>
            </a:pPr>
            <a:r>
              <a:rPr lang="en-US" sz="1200" dirty="0" smtClean="0">
                <a:solidFill>
                  <a:schemeClr val="tx1"/>
                </a:solidFill>
              </a:rPr>
              <a:t>00xxxxxx</a:t>
            </a:r>
            <a:r>
              <a:rPr lang="en-US" sz="1200" dirty="0">
                <a:solidFill>
                  <a:schemeClr val="tx1"/>
                </a:solidFill>
              </a:rPr>
              <a:t>: </a:t>
            </a:r>
            <a:r>
              <a:rPr lang="en-US" sz="1200" dirty="0" smtClean="0">
                <a:solidFill>
                  <a:schemeClr val="tx1"/>
                </a:solidFill>
              </a:rPr>
              <a:t>normal opaque field; process a single opaque filed</a:t>
            </a:r>
          </a:p>
          <a:p>
            <a:pPr marL="171450" indent="-171450">
              <a:lnSpc>
                <a:spcPct val="120000"/>
              </a:lnSpc>
              <a:buFont typeface="Arial" charset="0"/>
              <a:buChar char="•"/>
            </a:pPr>
            <a:r>
              <a:rPr lang="en-US" sz="1200" dirty="0">
                <a:solidFill>
                  <a:schemeClr val="tx1"/>
                </a:solidFill>
              </a:rPr>
              <a:t>1xxxxxxx: special opaque field; next byte starts with a timestamp (4B); the new timestamp replaces the current timestamp in the common </a:t>
            </a:r>
            <a:r>
              <a:rPr lang="en-US" sz="1200" dirty="0" smtClean="0">
                <a:solidFill>
                  <a:schemeClr val="tx1"/>
                </a:solidFill>
              </a:rPr>
              <a:t>header</a:t>
            </a:r>
          </a:p>
          <a:p>
            <a:pPr marL="171450" indent="-171450">
              <a:lnSpc>
                <a:spcPct val="120000"/>
              </a:lnSpc>
              <a:buFont typeface="Arial" charset="0"/>
              <a:buChar char="•"/>
            </a:pPr>
            <a:r>
              <a:rPr lang="en-US" sz="1200" dirty="0" smtClean="0">
                <a:solidFill>
                  <a:schemeClr val="tx1"/>
                </a:solidFill>
              </a:rPr>
              <a:t>10xxxxxx</a:t>
            </a:r>
            <a:r>
              <a:rPr lang="en-US" sz="1200" dirty="0">
                <a:solidFill>
                  <a:schemeClr val="tx1"/>
                </a:solidFill>
              </a:rPr>
              <a:t>: </a:t>
            </a:r>
            <a:r>
              <a:rPr lang="en-US" sz="1200" dirty="0" smtClean="0">
                <a:solidFill>
                  <a:schemeClr val="tx1"/>
                </a:solidFill>
              </a:rPr>
              <a:t>indicates the normal TD core path (i.e., source AD → TDC → destination AD)</a:t>
            </a:r>
          </a:p>
          <a:p>
            <a:pPr marL="171450" indent="-171450">
              <a:lnSpc>
                <a:spcPct val="120000"/>
              </a:lnSpc>
              <a:buFont typeface="Arial" charset="0"/>
              <a:buChar char="•"/>
            </a:pPr>
            <a:r>
              <a:rPr lang="en-US" sz="1200" dirty="0" smtClean="0">
                <a:solidFill>
                  <a:schemeClr val="tx1"/>
                </a:solidFill>
              </a:rPr>
              <a:t>11xxxxxx</a:t>
            </a:r>
            <a:r>
              <a:rPr lang="en-US" sz="1200" dirty="0">
                <a:solidFill>
                  <a:schemeClr val="tx1"/>
                </a:solidFill>
              </a:rPr>
              <a:t>: </a:t>
            </a:r>
            <a:r>
              <a:rPr lang="en-US" sz="1200" dirty="0" smtClean="0">
                <a:solidFill>
                  <a:schemeClr val="tx1"/>
                </a:solidFill>
              </a:rPr>
              <a:t>indicates shortcut path</a:t>
            </a:r>
          </a:p>
          <a:p>
            <a:pPr marL="171450" indent="-171450">
              <a:lnSpc>
                <a:spcPct val="120000"/>
              </a:lnSpc>
              <a:buFont typeface="Arial" charset="0"/>
              <a:buChar char="•"/>
            </a:pPr>
            <a:r>
              <a:rPr lang="en-US" sz="1200" dirty="0" smtClean="0">
                <a:solidFill>
                  <a:schemeClr val="tx1"/>
                </a:solidFill>
              </a:rPr>
              <a:t>110xxxxx: normal shortcut (through a common AD of up- and down-paths)</a:t>
            </a:r>
          </a:p>
          <a:p>
            <a:pPr marL="171450" indent="-171450">
              <a:lnSpc>
                <a:spcPct val="120000"/>
              </a:lnSpc>
              <a:buFont typeface="Arial" charset="0"/>
              <a:buChar char="•"/>
            </a:pPr>
            <a:r>
              <a:rPr lang="en-US" sz="1200" dirty="0" smtClean="0">
                <a:solidFill>
                  <a:schemeClr val="tx1"/>
                </a:solidFill>
              </a:rPr>
              <a:t>1110xxxx</a:t>
            </a:r>
            <a:r>
              <a:rPr lang="en-US" sz="1200" dirty="0">
                <a:solidFill>
                  <a:schemeClr val="tx1"/>
                </a:solidFill>
              </a:rPr>
              <a:t>: </a:t>
            </a:r>
            <a:r>
              <a:rPr lang="en-US" sz="1200" dirty="0" smtClean="0">
                <a:solidFill>
                  <a:schemeClr val="tx1"/>
                </a:solidFill>
              </a:rPr>
              <a:t>normal shortcut (in-path, viz., example)</a:t>
            </a:r>
          </a:p>
          <a:p>
            <a:pPr marL="171450" indent="-171450">
              <a:lnSpc>
                <a:spcPct val="120000"/>
              </a:lnSpc>
              <a:buFont typeface="Arial" charset="0"/>
              <a:buChar char="•"/>
            </a:pPr>
            <a:r>
              <a:rPr lang="en-US" sz="1200" dirty="0" smtClean="0">
                <a:solidFill>
                  <a:schemeClr val="tx1"/>
                </a:solidFill>
              </a:rPr>
              <a:t>1111xxxx</a:t>
            </a:r>
            <a:r>
              <a:rPr lang="en-US" sz="1200" dirty="0">
                <a:solidFill>
                  <a:schemeClr val="tx1"/>
                </a:solidFill>
              </a:rPr>
              <a:t>: </a:t>
            </a:r>
            <a:r>
              <a:rPr lang="en-US" sz="1200" dirty="0" smtClean="0">
                <a:solidFill>
                  <a:schemeClr val="tx1"/>
                </a:solidFill>
              </a:rPr>
              <a:t>shortcut through a peering link between Ads</a:t>
            </a:r>
          </a:p>
          <a:p>
            <a:pPr marL="171450" indent="-171450">
              <a:lnSpc>
                <a:spcPct val="120000"/>
              </a:lnSpc>
              <a:buFont typeface="Arial" charset="0"/>
              <a:buChar char="•"/>
            </a:pPr>
            <a:r>
              <a:rPr lang="en-US" sz="1200" dirty="0" smtClean="0">
                <a:solidFill>
                  <a:schemeClr val="tx1"/>
                </a:solidFill>
              </a:rPr>
              <a:t>11110xxx</a:t>
            </a:r>
            <a:r>
              <a:rPr lang="en-US" sz="1200" dirty="0">
                <a:solidFill>
                  <a:schemeClr val="tx1"/>
                </a:solidFill>
              </a:rPr>
              <a:t>: </a:t>
            </a:r>
            <a:r>
              <a:rPr lang="en-US" sz="1200" dirty="0" smtClean="0">
                <a:solidFill>
                  <a:schemeClr val="tx1"/>
                </a:solidFill>
              </a:rPr>
              <a:t>intra-TD peering link</a:t>
            </a:r>
          </a:p>
          <a:p>
            <a:pPr marL="171450" indent="-171450">
              <a:lnSpc>
                <a:spcPct val="120000"/>
              </a:lnSpc>
              <a:buFont typeface="Arial" charset="0"/>
              <a:buChar char="•"/>
            </a:pPr>
            <a:r>
              <a:rPr lang="en-US" sz="1200" dirty="0" smtClean="0">
                <a:solidFill>
                  <a:schemeClr val="tx1"/>
                </a:solidFill>
              </a:rPr>
              <a:t>11111xxx</a:t>
            </a:r>
            <a:r>
              <a:rPr lang="en-US" sz="1200" dirty="0">
                <a:solidFill>
                  <a:schemeClr val="tx1"/>
                </a:solidFill>
              </a:rPr>
              <a:t>: </a:t>
            </a:r>
            <a:r>
              <a:rPr lang="en-US" sz="1200" dirty="0" smtClean="0">
                <a:solidFill>
                  <a:schemeClr val="tx1"/>
                </a:solidFill>
              </a:rPr>
              <a:t>inter-TD peering link</a:t>
            </a:r>
            <a:endParaRPr lang="en-US" sz="1200" dirty="0">
              <a:solidFill>
                <a:schemeClr val="tx1"/>
              </a:solidFill>
            </a:endParaRPr>
          </a:p>
          <a:p>
            <a:pPr>
              <a:lnSpc>
                <a:spcPct val="120000"/>
              </a:lnSpc>
            </a:pPr>
            <a:r>
              <a:rPr lang="en-US" sz="1200" dirty="0" smtClean="0">
                <a:solidFill>
                  <a:schemeClr val="tx1"/>
                </a:solidFill>
              </a:rPr>
              <a:t>* </a:t>
            </a:r>
            <a:r>
              <a:rPr lang="en-US" sz="1200" b="1" dirty="0" smtClean="0">
                <a:solidFill>
                  <a:schemeClr val="tx1"/>
                </a:solidFill>
              </a:rPr>
              <a:t>reserved</a:t>
            </a:r>
            <a:r>
              <a:rPr lang="en-US" sz="1200" dirty="0" smtClean="0">
                <a:solidFill>
                  <a:schemeClr val="tx1"/>
                </a:solidFill>
              </a:rPr>
              <a:t> field can be used for the size of each OF block (e.g., up-path block, down-path block, TDC path </a:t>
            </a:r>
            <a:r>
              <a:rPr lang="en-US" sz="1200" dirty="0" err="1" smtClean="0">
                <a:solidFill>
                  <a:schemeClr val="tx1"/>
                </a:solidFill>
              </a:rPr>
              <a:t>blcok</a:t>
            </a:r>
            <a:r>
              <a:rPr lang="en-US" sz="1200" dirty="0" smtClean="0">
                <a:solidFill>
                  <a:schemeClr val="tx1"/>
                </a:solidFill>
              </a:rPr>
              <a:t>); using this size information, ADs can quickly compute the TD path if necessary</a:t>
            </a:r>
          </a:p>
        </p:txBody>
      </p:sp>
      <p:sp>
        <p:nvSpPr>
          <p:cNvPr id="2" name="Rectangle 1"/>
          <p:cNvSpPr/>
          <p:nvPr/>
        </p:nvSpPr>
        <p:spPr>
          <a:xfrm>
            <a:off x="1112109" y="1044255"/>
            <a:ext cx="6960972" cy="1310325"/>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3" name="TextBox 2"/>
          <p:cNvSpPr txBox="1"/>
          <p:nvPr/>
        </p:nvSpPr>
        <p:spPr>
          <a:xfrm rot="5400000">
            <a:off x="7820448" y="1554732"/>
            <a:ext cx="813043" cy="307777"/>
          </a:xfrm>
          <a:prstGeom prst="rect">
            <a:avLst/>
          </a:prstGeom>
          <a:noFill/>
        </p:spPr>
        <p:txBody>
          <a:bodyPr wrap="none" rtlCol="0">
            <a:spAutoFit/>
          </a:bodyPr>
          <a:lstStyle/>
          <a:p>
            <a:r>
              <a:rPr lang="en-US" sz="1400" dirty="0" smtClean="0"/>
              <a:t>OF block</a:t>
            </a:r>
            <a:endParaRPr lang="en-US" sz="1400" dirty="0"/>
          </a:p>
        </p:txBody>
      </p:sp>
    </p:spTree>
    <p:extLst>
      <p:ext uri="{BB962C8B-B14F-4D97-AF65-F5344CB8AC3E}">
        <p14:creationId xmlns:p14="http://schemas.microsoft.com/office/powerpoint/2010/main" val="19107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234910" y="1441135"/>
            <a:ext cx="923137"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up-path</a:t>
            </a:r>
          </a:p>
          <a:p>
            <a:pPr algn="r"/>
            <a:r>
              <a:rPr lang="en-US" sz="1000" i="1" dirty="0" smtClean="0"/>
              <a:t>forwarding</a:t>
            </a:r>
            <a:endParaRPr lang="en-US" sz="1000" i="1" dirty="0"/>
          </a:p>
        </p:txBody>
      </p:sp>
      <p:sp>
        <p:nvSpPr>
          <p:cNvPr id="21" name="TextBox 20"/>
          <p:cNvSpPr txBox="1"/>
          <p:nvPr/>
        </p:nvSpPr>
        <p:spPr>
          <a:xfrm>
            <a:off x="2137458" y="251298"/>
            <a:ext cx="4858121" cy="461665"/>
          </a:xfrm>
          <a:prstGeom prst="rect">
            <a:avLst/>
          </a:prstGeom>
          <a:noFill/>
        </p:spPr>
        <p:txBody>
          <a:bodyPr wrap="none" rtlCol="0">
            <a:spAutoFit/>
          </a:bodyPr>
          <a:lstStyle/>
          <a:p>
            <a:pPr algn="ctr"/>
            <a:r>
              <a:rPr lang="en-US" sz="2400" b="1" dirty="0" smtClean="0"/>
              <a:t>SCION Packet Format (Opaque Field)</a:t>
            </a:r>
            <a:endParaRPr lang="en-US" sz="2400" b="1" dirty="0"/>
          </a:p>
        </p:txBody>
      </p:sp>
      <p:sp>
        <p:nvSpPr>
          <p:cNvPr id="5" name="Rectangle 4"/>
          <p:cNvSpPr/>
          <p:nvPr/>
        </p:nvSpPr>
        <p:spPr>
          <a:xfrm>
            <a:off x="115957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0-7</a:t>
            </a:r>
            <a:endParaRPr lang="en-US" sz="1600" dirty="0">
              <a:solidFill>
                <a:schemeClr val="tx1"/>
              </a:solidFill>
            </a:endParaRPr>
          </a:p>
        </p:txBody>
      </p:sp>
      <p:sp>
        <p:nvSpPr>
          <p:cNvPr id="15" name="Rectangle 14"/>
          <p:cNvSpPr/>
          <p:nvPr/>
        </p:nvSpPr>
        <p:spPr>
          <a:xfrm>
            <a:off x="20172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8-15</a:t>
            </a:r>
            <a:endParaRPr lang="en-US" sz="1600" dirty="0">
              <a:solidFill>
                <a:schemeClr val="tx1"/>
              </a:solidFill>
            </a:endParaRPr>
          </a:p>
        </p:txBody>
      </p:sp>
      <p:sp>
        <p:nvSpPr>
          <p:cNvPr id="17" name="Rectangle 16"/>
          <p:cNvSpPr/>
          <p:nvPr/>
        </p:nvSpPr>
        <p:spPr>
          <a:xfrm>
            <a:off x="287231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16-23</a:t>
            </a:r>
            <a:endParaRPr lang="en-US" sz="1600" dirty="0">
              <a:solidFill>
                <a:schemeClr val="tx1"/>
              </a:solidFill>
            </a:endParaRPr>
          </a:p>
        </p:txBody>
      </p:sp>
      <p:sp>
        <p:nvSpPr>
          <p:cNvPr id="19" name="Rectangle 18"/>
          <p:cNvSpPr/>
          <p:nvPr/>
        </p:nvSpPr>
        <p:spPr>
          <a:xfrm>
            <a:off x="458486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32-39</a:t>
            </a:r>
            <a:endParaRPr lang="en-US" sz="1600" dirty="0">
              <a:solidFill>
                <a:schemeClr val="tx1"/>
              </a:solidFill>
            </a:endParaRPr>
          </a:p>
        </p:txBody>
      </p:sp>
      <p:sp>
        <p:nvSpPr>
          <p:cNvPr id="20" name="Rectangle 19"/>
          <p:cNvSpPr/>
          <p:nvPr/>
        </p:nvSpPr>
        <p:spPr>
          <a:xfrm>
            <a:off x="544184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40-47</a:t>
            </a:r>
            <a:endParaRPr lang="en-US" sz="1600" dirty="0">
              <a:solidFill>
                <a:schemeClr val="tx1"/>
              </a:solidFill>
            </a:endParaRPr>
          </a:p>
        </p:txBody>
      </p:sp>
      <p:sp>
        <p:nvSpPr>
          <p:cNvPr id="23" name="Rectangle 22"/>
          <p:cNvSpPr/>
          <p:nvPr/>
        </p:nvSpPr>
        <p:spPr>
          <a:xfrm>
            <a:off x="628965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48-55</a:t>
            </a:r>
            <a:endParaRPr lang="en-US" sz="1600" dirty="0">
              <a:solidFill>
                <a:schemeClr val="tx1"/>
              </a:solidFill>
            </a:endParaRPr>
          </a:p>
        </p:txBody>
      </p:sp>
      <p:sp>
        <p:nvSpPr>
          <p:cNvPr id="25" name="Rectangle 24"/>
          <p:cNvSpPr/>
          <p:nvPr/>
        </p:nvSpPr>
        <p:spPr>
          <a:xfrm>
            <a:off x="714328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56-63</a:t>
            </a:r>
            <a:endParaRPr lang="en-US" sz="1600" dirty="0">
              <a:solidFill>
                <a:schemeClr val="tx1"/>
              </a:solidFill>
            </a:endParaRPr>
          </a:p>
        </p:txBody>
      </p:sp>
      <p:sp>
        <p:nvSpPr>
          <p:cNvPr id="18" name="Rectangle 17"/>
          <p:cNvSpPr/>
          <p:nvPr/>
        </p:nvSpPr>
        <p:spPr>
          <a:xfrm>
            <a:off x="37290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24-31</a:t>
            </a:r>
            <a:endParaRPr lang="en-US" sz="1600" dirty="0">
              <a:solidFill>
                <a:schemeClr val="tx1"/>
              </a:solidFill>
            </a:endParaRPr>
          </a:p>
        </p:txBody>
      </p:sp>
      <p:sp>
        <p:nvSpPr>
          <p:cNvPr id="50" name="Rectangle 49"/>
          <p:cNvSpPr/>
          <p:nvPr/>
        </p:nvSpPr>
        <p:spPr>
          <a:xfrm>
            <a:off x="1159569" y="1386087"/>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8" name="Straight Connector 7"/>
          <p:cNvCxnSpPr>
            <a:stCxn id="50" idx="2"/>
          </p:cNvCxnSpPr>
          <p:nvPr/>
        </p:nvCxnSpPr>
        <p:spPr>
          <a:xfrm>
            <a:off x="4578163" y="1727919"/>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8517" y="1066887"/>
            <a:ext cx="830677" cy="276999"/>
          </a:xfrm>
          <a:prstGeom prst="rect">
            <a:avLst/>
          </a:prstGeom>
          <a:noFill/>
        </p:spPr>
        <p:txBody>
          <a:bodyPr wrap="none" rtlCol="0">
            <a:spAutoFit/>
          </a:bodyPr>
          <a:lstStyle/>
          <a:p>
            <a:pPr algn="r"/>
            <a:r>
              <a:rPr lang="en-US" sz="1200" dirty="0" smtClean="0"/>
              <a:t>Special OF</a:t>
            </a:r>
          </a:p>
        </p:txBody>
      </p:sp>
      <p:sp>
        <p:nvSpPr>
          <p:cNvPr id="53" name="Rectangle 52"/>
          <p:cNvSpPr/>
          <p:nvPr/>
        </p:nvSpPr>
        <p:spPr>
          <a:xfrm>
            <a:off x="1158047" y="2354580"/>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54" name="Rectangle 53"/>
          <p:cNvSpPr/>
          <p:nvPr/>
        </p:nvSpPr>
        <p:spPr>
          <a:xfrm>
            <a:off x="2012984" y="2354580"/>
            <a:ext cx="3420372"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55" name="Rectangle 54"/>
          <p:cNvSpPr/>
          <p:nvPr/>
        </p:nvSpPr>
        <p:spPr>
          <a:xfrm>
            <a:off x="5433356" y="2354580"/>
            <a:ext cx="1698261"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56" name="Rectangle 55"/>
          <p:cNvSpPr/>
          <p:nvPr/>
        </p:nvSpPr>
        <p:spPr>
          <a:xfrm>
            <a:off x="7145178" y="2354580"/>
            <a:ext cx="854937" cy="341832"/>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57" name="Rectangle 56"/>
          <p:cNvSpPr/>
          <p:nvPr/>
        </p:nvSpPr>
        <p:spPr>
          <a:xfrm>
            <a:off x="1162927" y="2696412"/>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(0)</a:t>
            </a:r>
            <a:endParaRPr lang="en-US" sz="1300" dirty="0">
              <a:solidFill>
                <a:schemeClr val="tx1"/>
              </a:solidFill>
            </a:endParaRPr>
          </a:p>
        </p:txBody>
      </p:sp>
      <p:cxnSp>
        <p:nvCxnSpPr>
          <p:cNvPr id="59" name="Straight Connector 58"/>
          <p:cNvCxnSpPr>
            <a:stCxn id="57" idx="2"/>
          </p:cNvCxnSpPr>
          <p:nvPr/>
        </p:nvCxnSpPr>
        <p:spPr>
          <a:xfrm>
            <a:off x="4581521" y="3038244"/>
            <a:ext cx="4829" cy="25322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32868" y="2385450"/>
            <a:ext cx="830677" cy="276999"/>
          </a:xfrm>
          <a:prstGeom prst="rect">
            <a:avLst/>
          </a:prstGeom>
          <a:noFill/>
        </p:spPr>
        <p:txBody>
          <a:bodyPr wrap="none" rtlCol="0">
            <a:spAutoFit/>
          </a:bodyPr>
          <a:lstStyle/>
          <a:p>
            <a:pPr algn="r"/>
            <a:r>
              <a:rPr lang="en-US" sz="1200" dirty="0" smtClean="0"/>
              <a:t>Special OF</a:t>
            </a:r>
          </a:p>
        </p:txBody>
      </p:sp>
      <p:sp>
        <p:nvSpPr>
          <p:cNvPr id="61" name="TextBox 60"/>
          <p:cNvSpPr txBox="1"/>
          <p:nvPr/>
        </p:nvSpPr>
        <p:spPr>
          <a:xfrm>
            <a:off x="217326" y="2745304"/>
            <a:ext cx="944489" cy="584775"/>
          </a:xfrm>
          <a:prstGeom prst="rect">
            <a:avLst/>
          </a:prstGeom>
          <a:noFill/>
        </p:spPr>
        <p:txBody>
          <a:bodyPr wrap="none" rtlCol="0">
            <a:spAutoFit/>
          </a:bodyPr>
          <a:lstStyle/>
          <a:p>
            <a:pPr algn="r"/>
            <a:r>
              <a:rPr lang="en-US" sz="1200" dirty="0" smtClean="0"/>
              <a:t>Regular OFs</a:t>
            </a:r>
          </a:p>
          <a:p>
            <a:pPr algn="r"/>
            <a:r>
              <a:rPr lang="en-US" sz="1000" i="1" dirty="0" smtClean="0"/>
              <a:t>for </a:t>
            </a:r>
            <a:r>
              <a:rPr lang="en-US" sz="1000" b="1" i="1" dirty="0" smtClean="0"/>
              <a:t>down-path</a:t>
            </a:r>
          </a:p>
          <a:p>
            <a:pPr algn="r"/>
            <a:r>
              <a:rPr lang="en-US" sz="1000" i="1" dirty="0" smtClean="0"/>
              <a:t>forwarding</a:t>
            </a:r>
            <a:endParaRPr lang="en-US" sz="1000" i="1" dirty="0"/>
          </a:p>
        </p:txBody>
      </p:sp>
      <p:sp>
        <p:nvSpPr>
          <p:cNvPr id="64" name="Rectangle 63"/>
          <p:cNvSpPr/>
          <p:nvPr/>
        </p:nvSpPr>
        <p:spPr>
          <a:xfrm>
            <a:off x="2017233" y="1044255"/>
            <a:ext cx="3420372"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65" name="Rectangle 64"/>
          <p:cNvSpPr/>
          <p:nvPr/>
        </p:nvSpPr>
        <p:spPr>
          <a:xfrm>
            <a:off x="5437605" y="1044255"/>
            <a:ext cx="1698261"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TDID</a:t>
            </a:r>
            <a:endParaRPr lang="en-US" sz="1300" dirty="0">
              <a:solidFill>
                <a:schemeClr val="tx1"/>
              </a:solidFill>
            </a:endParaRPr>
          </a:p>
        </p:txBody>
      </p:sp>
      <p:sp>
        <p:nvSpPr>
          <p:cNvPr id="66" name="Rectangle 65"/>
          <p:cNvSpPr/>
          <p:nvPr/>
        </p:nvSpPr>
        <p:spPr>
          <a:xfrm>
            <a:off x="7141189" y="104425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reserved</a:t>
            </a:r>
            <a:endParaRPr lang="en-US" sz="1300" dirty="0">
              <a:solidFill>
                <a:schemeClr val="tx1"/>
              </a:solidFill>
            </a:endParaRPr>
          </a:p>
        </p:txBody>
      </p:sp>
      <p:sp>
        <p:nvSpPr>
          <p:cNvPr id="58" name="Rectangle 57"/>
          <p:cNvSpPr/>
          <p:nvPr/>
        </p:nvSpPr>
        <p:spPr>
          <a:xfrm>
            <a:off x="1158047" y="2012748"/>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(n1)</a:t>
            </a:r>
            <a:endParaRPr lang="en-US" sz="1300" dirty="0">
              <a:solidFill>
                <a:schemeClr val="tx1"/>
              </a:solidFill>
            </a:endParaRPr>
          </a:p>
        </p:txBody>
      </p:sp>
      <p:sp>
        <p:nvSpPr>
          <p:cNvPr id="62" name="Rectangle 61"/>
          <p:cNvSpPr/>
          <p:nvPr/>
        </p:nvSpPr>
        <p:spPr>
          <a:xfrm>
            <a:off x="1158046" y="3291464"/>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Opaque Field (n2)</a:t>
            </a:r>
            <a:endParaRPr lang="en-US" sz="1300" dirty="0">
              <a:solidFill>
                <a:schemeClr val="tx1"/>
              </a:solidFill>
            </a:endParaRPr>
          </a:p>
        </p:txBody>
      </p:sp>
      <p:sp>
        <p:nvSpPr>
          <p:cNvPr id="71" name="Rectangle 70"/>
          <p:cNvSpPr/>
          <p:nvPr/>
        </p:nvSpPr>
        <p:spPr>
          <a:xfrm>
            <a:off x="761501" y="2561933"/>
            <a:ext cx="7697152" cy="3978910"/>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sz="1600" b="1" dirty="0" smtClean="0">
                <a:solidFill>
                  <a:schemeClr val="tx1"/>
                </a:solidFill>
              </a:rPr>
              <a:t>A single regular Opaque Field (8B aligned)</a:t>
            </a:r>
          </a:p>
          <a:p>
            <a:pPr>
              <a:lnSpc>
                <a:spcPct val="120000"/>
              </a:lnSpc>
            </a:pPr>
            <a:r>
              <a:rPr lang="en-US" sz="1200" b="1" dirty="0" smtClean="0">
                <a:solidFill>
                  <a:schemeClr val="tx1"/>
                </a:solidFill>
              </a:rPr>
              <a:t>Type </a:t>
            </a:r>
            <a:r>
              <a:rPr lang="en-US" sz="1200" dirty="0" smtClean="0">
                <a:solidFill>
                  <a:schemeClr val="tx1"/>
                </a:solidFill>
              </a:rPr>
              <a:t>(4bits)</a:t>
            </a:r>
            <a:r>
              <a:rPr lang="en-US" sz="1200" b="1" dirty="0" smtClean="0">
                <a:solidFill>
                  <a:schemeClr val="tx1"/>
                </a:solidFill>
              </a:rPr>
              <a:t>: </a:t>
            </a:r>
          </a:p>
          <a:p>
            <a:pPr marL="171450" indent="-171450">
              <a:lnSpc>
                <a:spcPct val="120000"/>
              </a:lnSpc>
              <a:buFont typeface="Arial" pitchFamily="34" charset="0"/>
              <a:buChar char="•"/>
            </a:pPr>
            <a:r>
              <a:rPr lang="en-US" sz="1200" dirty="0" smtClean="0">
                <a:solidFill>
                  <a:schemeClr val="tx1"/>
                </a:solidFill>
              </a:rPr>
              <a:t>00: end (indicate current opaque filed ends here)</a:t>
            </a:r>
          </a:p>
          <a:p>
            <a:pPr marL="171450" indent="-171450">
              <a:lnSpc>
                <a:spcPct val="120000"/>
              </a:lnSpc>
              <a:buFont typeface="Arial" pitchFamily="34" charset="0"/>
              <a:buChar char="•"/>
            </a:pPr>
            <a:r>
              <a:rPr lang="en-US" sz="1200" dirty="0" smtClean="0">
                <a:solidFill>
                  <a:schemeClr val="tx1"/>
                </a:solidFill>
              </a:rPr>
              <a:t>01: continue  (indicate opaque field continues)</a:t>
            </a:r>
          </a:p>
          <a:p>
            <a:pPr marL="171450" indent="-171450">
              <a:lnSpc>
                <a:spcPct val="120000"/>
              </a:lnSpc>
              <a:buFont typeface="Arial" pitchFamily="34" charset="0"/>
              <a:buChar char="•"/>
            </a:pPr>
            <a:r>
              <a:rPr lang="en-US" sz="1200" dirty="0" smtClean="0">
                <a:solidFill>
                  <a:schemeClr val="tx1"/>
                </a:solidFill>
              </a:rPr>
              <a:t>001: crossover point</a:t>
            </a:r>
          </a:p>
          <a:p>
            <a:pPr marL="171450" indent="-171450">
              <a:lnSpc>
                <a:spcPct val="120000"/>
              </a:lnSpc>
              <a:buFont typeface="Arial" charset="0"/>
              <a:buChar char="•"/>
            </a:pPr>
            <a:r>
              <a:rPr lang="en-US" sz="1200" dirty="0" smtClean="0">
                <a:solidFill>
                  <a:schemeClr val="tx1"/>
                </a:solidFill>
              </a:rPr>
              <a:t>this field is not used for MAC computation</a:t>
            </a:r>
          </a:p>
          <a:p>
            <a:pPr marL="171450" indent="-171450">
              <a:lnSpc>
                <a:spcPct val="120000"/>
              </a:lnSpc>
              <a:buFont typeface="Arial" charset="0"/>
              <a:buChar char="•"/>
            </a:pPr>
            <a:r>
              <a:rPr lang="en-US" sz="1200" dirty="0" smtClean="0">
                <a:solidFill>
                  <a:schemeClr val="tx1"/>
                </a:solidFill>
              </a:rPr>
              <a:t>Type is set by the sender to inform the current AS of forwarding packet through a shortcut (viz., Info field in the Special OF)</a:t>
            </a:r>
          </a:p>
          <a:p>
            <a:pPr marL="171450" indent="-171450">
              <a:lnSpc>
                <a:spcPct val="120000"/>
              </a:lnSpc>
              <a:buFont typeface="Arial" charset="0"/>
              <a:buChar char="•"/>
            </a:pPr>
            <a:r>
              <a:rPr lang="en-US" sz="1200" dirty="0" smtClean="0">
                <a:solidFill>
                  <a:schemeClr val="tx1"/>
                </a:solidFill>
              </a:rPr>
              <a:t>If info = normal shortcut, the opaque filed of the parent AD comes next for MAC verification (i.e., one additional OF is included)</a:t>
            </a:r>
          </a:p>
          <a:p>
            <a:pPr marL="171450" indent="-171450">
              <a:lnSpc>
                <a:spcPct val="120000"/>
              </a:lnSpc>
              <a:buFont typeface="Arial" charset="0"/>
              <a:buChar char="•"/>
            </a:pPr>
            <a:r>
              <a:rPr lang="en-US" sz="1200" dirty="0" smtClean="0">
                <a:solidFill>
                  <a:schemeClr val="tx1"/>
                </a:solidFill>
              </a:rPr>
              <a:t>If info = peering link, the current ADs normal OF comes first, the OF </a:t>
            </a:r>
            <a:r>
              <a:rPr lang="en-US" sz="1200" dirty="0" err="1" smtClean="0">
                <a:solidFill>
                  <a:schemeClr val="tx1"/>
                </a:solidFill>
              </a:rPr>
              <a:t>of</a:t>
            </a:r>
            <a:r>
              <a:rPr lang="en-US" sz="1200" dirty="0" smtClean="0">
                <a:solidFill>
                  <a:schemeClr val="tx1"/>
                </a:solidFill>
              </a:rPr>
              <a:t> the parent AD comes next, and </a:t>
            </a:r>
            <a:r>
              <a:rPr lang="en-US" sz="1200" dirty="0">
                <a:solidFill>
                  <a:schemeClr val="tx1"/>
                </a:solidFill>
              </a:rPr>
              <a:t>the peering link OF </a:t>
            </a:r>
            <a:r>
              <a:rPr lang="en-US" sz="1200" dirty="0" smtClean="0">
                <a:solidFill>
                  <a:schemeClr val="tx1"/>
                </a:solidFill>
              </a:rPr>
              <a:t>follows (i.e., two additional OFs are included)</a:t>
            </a:r>
          </a:p>
          <a:p>
            <a:pPr>
              <a:lnSpc>
                <a:spcPct val="120000"/>
              </a:lnSpc>
            </a:pPr>
            <a:r>
              <a:rPr lang="en-US" sz="1200" b="1" dirty="0" smtClean="0">
                <a:solidFill>
                  <a:schemeClr val="tx1"/>
                </a:solidFill>
              </a:rPr>
              <a:t>Ingress IF </a:t>
            </a:r>
            <a:r>
              <a:rPr lang="en-US" sz="1200" dirty="0">
                <a:solidFill>
                  <a:schemeClr val="tx1"/>
                </a:solidFill>
              </a:rPr>
              <a:t>(</a:t>
            </a:r>
            <a:r>
              <a:rPr lang="en-US" sz="1200" dirty="0" smtClean="0">
                <a:solidFill>
                  <a:schemeClr val="tx1"/>
                </a:solidFill>
              </a:rPr>
              <a:t>13bits</a:t>
            </a:r>
            <a:r>
              <a:rPr lang="en-US" sz="1200" dirty="0">
                <a:solidFill>
                  <a:schemeClr val="tx1"/>
                </a:solidFill>
              </a:rPr>
              <a:t>) </a:t>
            </a:r>
            <a:r>
              <a:rPr lang="en-US" sz="1200" b="1" dirty="0" smtClean="0">
                <a:solidFill>
                  <a:schemeClr val="tx1"/>
                </a:solidFill>
              </a:rPr>
              <a:t>: </a:t>
            </a:r>
            <a:r>
              <a:rPr lang="en-US" sz="1200" dirty="0" smtClean="0">
                <a:solidFill>
                  <a:schemeClr val="tx1"/>
                </a:solidFill>
              </a:rPr>
              <a:t>ingress interface to AD</a:t>
            </a:r>
          </a:p>
          <a:p>
            <a:pPr>
              <a:lnSpc>
                <a:spcPct val="120000"/>
              </a:lnSpc>
            </a:pPr>
            <a:r>
              <a:rPr lang="en-US" sz="1200" b="1" dirty="0" smtClean="0">
                <a:solidFill>
                  <a:schemeClr val="tx1"/>
                </a:solidFill>
              </a:rPr>
              <a:t>Egress IF</a:t>
            </a:r>
            <a:r>
              <a:rPr lang="en-US" sz="1200" dirty="0" smtClean="0">
                <a:solidFill>
                  <a:schemeClr val="tx1"/>
                </a:solidFill>
              </a:rPr>
              <a:t> </a:t>
            </a:r>
            <a:r>
              <a:rPr lang="en-US" sz="1200" dirty="0">
                <a:solidFill>
                  <a:schemeClr val="tx1"/>
                </a:solidFill>
              </a:rPr>
              <a:t>(</a:t>
            </a:r>
            <a:r>
              <a:rPr lang="en-US" sz="1200" dirty="0" smtClean="0">
                <a:solidFill>
                  <a:schemeClr val="tx1"/>
                </a:solidFill>
              </a:rPr>
              <a:t>13bits</a:t>
            </a:r>
            <a:r>
              <a:rPr lang="en-US" sz="1200" dirty="0">
                <a:solidFill>
                  <a:schemeClr val="tx1"/>
                </a:solidFill>
              </a:rPr>
              <a:t>) </a:t>
            </a:r>
            <a:r>
              <a:rPr lang="en-US" sz="1200" b="1" dirty="0" smtClean="0">
                <a:solidFill>
                  <a:schemeClr val="tx1"/>
                </a:solidFill>
              </a:rPr>
              <a:t>:</a:t>
            </a:r>
            <a:r>
              <a:rPr lang="en-US" sz="1200" dirty="0" smtClean="0">
                <a:solidFill>
                  <a:schemeClr val="tx1"/>
                </a:solidFill>
              </a:rPr>
              <a:t> egress interface from AD </a:t>
            </a:r>
          </a:p>
          <a:p>
            <a:pPr>
              <a:lnSpc>
                <a:spcPct val="120000"/>
              </a:lnSpc>
            </a:pPr>
            <a:r>
              <a:rPr lang="en-US" sz="1200" b="1" dirty="0" smtClean="0">
                <a:solidFill>
                  <a:schemeClr val="tx1"/>
                </a:solidFill>
              </a:rPr>
              <a:t>EXP </a:t>
            </a:r>
            <a:r>
              <a:rPr lang="en-US" sz="1200" dirty="0" smtClean="0">
                <a:solidFill>
                  <a:schemeClr val="tx1"/>
                </a:solidFill>
              </a:rPr>
              <a:t>(2bits) : expiration time of the Opaque Field (0x00: 6hrs, 0x01:12hrs, 0x10: 18hrs, 0x11: 24hrs)</a:t>
            </a:r>
          </a:p>
          <a:p>
            <a:r>
              <a:rPr lang="en-US" sz="1200" b="1" dirty="0" smtClean="0">
                <a:solidFill>
                  <a:schemeClr val="tx1"/>
                </a:solidFill>
              </a:rPr>
              <a:t>MAC </a:t>
            </a:r>
            <a:r>
              <a:rPr lang="en-US" sz="1200" dirty="0" smtClean="0">
                <a:solidFill>
                  <a:schemeClr val="tx1"/>
                </a:solidFill>
              </a:rPr>
              <a:t>(32bits)</a:t>
            </a:r>
            <a:r>
              <a:rPr lang="en-US" sz="1200" b="1" dirty="0" smtClean="0">
                <a:solidFill>
                  <a:schemeClr val="tx1"/>
                </a:solidFill>
              </a:rPr>
              <a:t> </a:t>
            </a:r>
            <a:r>
              <a:rPr lang="en-US" sz="1200" dirty="0" smtClean="0">
                <a:solidFill>
                  <a:schemeClr val="tx1"/>
                </a:solidFill>
              </a:rPr>
              <a:t>: </a:t>
            </a:r>
            <a:r>
              <a:rPr lang="en-US" sz="1200" dirty="0"/>
              <a:t>Massage Authentication Code, MAC(</a:t>
            </a:r>
            <a:r>
              <a:rPr lang="en-US" sz="1200" dirty="0" err="1"/>
              <a:t>i</a:t>
            </a:r>
            <a:r>
              <a:rPr lang="en-US" sz="1200" dirty="0"/>
              <a:t>) = </a:t>
            </a:r>
            <a:r>
              <a:rPr lang="en-US" sz="1200" dirty="0" err="1"/>
              <a:t>H</a:t>
            </a:r>
            <a:r>
              <a:rPr lang="en-US" sz="1200" baseline="-25000" dirty="0" err="1"/>
              <a:t>Ki</a:t>
            </a:r>
            <a:r>
              <a:rPr lang="en-US" sz="1200" dirty="0"/>
              <a:t>(Ingress IF||Egress IF||OF(i-1)||</a:t>
            </a:r>
            <a:r>
              <a:rPr lang="en-US" sz="1200" dirty="0" smtClean="0"/>
              <a:t>ADi+1)</a:t>
            </a:r>
            <a:endParaRPr lang="en-US" sz="1200" dirty="0"/>
          </a:p>
          <a:p>
            <a:r>
              <a:rPr lang="en-US" sz="1200" dirty="0"/>
              <a:t>	H() – </a:t>
            </a:r>
            <a:r>
              <a:rPr lang="en-US" sz="1200" dirty="0" smtClean="0"/>
              <a:t>AES-CBC-MAC, </a:t>
            </a:r>
            <a:r>
              <a:rPr lang="en-US" sz="1200" dirty="0"/>
              <a:t>Ki – MAC generation key of </a:t>
            </a:r>
            <a:r>
              <a:rPr lang="en-US" sz="1200" dirty="0" err="1" smtClean="0"/>
              <a:t>ADi</a:t>
            </a:r>
            <a:endParaRPr lang="en-US" sz="1200" dirty="0" smtClean="0">
              <a:solidFill>
                <a:schemeClr val="tx1"/>
              </a:solidFill>
            </a:endParaRPr>
          </a:p>
        </p:txBody>
      </p:sp>
      <p:grpSp>
        <p:nvGrpSpPr>
          <p:cNvPr id="7" name="Group 6"/>
          <p:cNvGrpSpPr/>
          <p:nvPr/>
        </p:nvGrpSpPr>
        <p:grpSpPr>
          <a:xfrm>
            <a:off x="752729" y="2012748"/>
            <a:ext cx="7728528" cy="449313"/>
            <a:chOff x="1158045" y="1841774"/>
            <a:chExt cx="6857243" cy="374842"/>
          </a:xfrm>
        </p:grpSpPr>
        <p:sp>
          <p:nvSpPr>
            <p:cNvPr id="2" name="Rectangle 1"/>
            <p:cNvSpPr/>
            <p:nvPr/>
          </p:nvSpPr>
          <p:spPr>
            <a:xfrm>
              <a:off x="1158045" y="1841774"/>
              <a:ext cx="6857243" cy="374842"/>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63" name="Rectangle 62"/>
            <p:cNvSpPr/>
            <p:nvPr/>
          </p:nvSpPr>
          <p:spPr>
            <a:xfrm>
              <a:off x="1740038" y="1850012"/>
              <a:ext cx="1116471" cy="341832"/>
            </a:xfrm>
            <a:prstGeom prst="rect">
              <a:avLst/>
            </a:prstGeom>
            <a:solidFill>
              <a:schemeClr val="bg1"/>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Ingress IF</a:t>
              </a:r>
              <a:endParaRPr lang="en-US" sz="1300" dirty="0">
                <a:solidFill>
                  <a:schemeClr val="tx1"/>
                </a:solidFill>
              </a:endParaRPr>
            </a:p>
          </p:txBody>
        </p:sp>
        <p:sp>
          <p:nvSpPr>
            <p:cNvPr id="33" name="Rectangle 32"/>
            <p:cNvSpPr/>
            <p:nvPr/>
          </p:nvSpPr>
          <p:spPr>
            <a:xfrm>
              <a:off x="2856509" y="1850012"/>
              <a:ext cx="1105607" cy="341832"/>
            </a:xfrm>
            <a:prstGeom prst="rect">
              <a:avLst/>
            </a:prstGeom>
            <a:solidFill>
              <a:schemeClr val="bg1"/>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egress IF</a:t>
              </a:r>
              <a:endParaRPr lang="en-US" sz="1300" dirty="0">
                <a:solidFill>
                  <a:schemeClr val="tx1"/>
                </a:solidFill>
              </a:endParaRPr>
            </a:p>
          </p:txBody>
        </p:sp>
        <p:sp>
          <p:nvSpPr>
            <p:cNvPr id="34" name="Rectangle 33"/>
            <p:cNvSpPr/>
            <p:nvPr/>
          </p:nvSpPr>
          <p:spPr>
            <a:xfrm>
              <a:off x="3954705" y="1851449"/>
              <a:ext cx="625871" cy="341832"/>
            </a:xfrm>
            <a:prstGeom prst="rect">
              <a:avLst/>
            </a:prstGeom>
            <a:solidFill>
              <a:schemeClr val="bg1"/>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EXP</a:t>
              </a:r>
              <a:endParaRPr lang="en-US" sz="1300" dirty="0">
                <a:solidFill>
                  <a:schemeClr val="tx1"/>
                </a:solidFill>
              </a:endParaRPr>
            </a:p>
          </p:txBody>
        </p:sp>
        <p:sp>
          <p:nvSpPr>
            <p:cNvPr id="35" name="Rectangle 34"/>
            <p:cNvSpPr/>
            <p:nvPr/>
          </p:nvSpPr>
          <p:spPr>
            <a:xfrm>
              <a:off x="4580577" y="1850012"/>
              <a:ext cx="3414655" cy="341832"/>
            </a:xfrm>
            <a:prstGeom prst="rect">
              <a:avLst/>
            </a:prstGeom>
            <a:solidFill>
              <a:schemeClr val="bg1"/>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MAC</a:t>
              </a:r>
              <a:endParaRPr lang="en-US" sz="1300" dirty="0">
                <a:solidFill>
                  <a:schemeClr val="tx1"/>
                </a:solidFill>
              </a:endParaRPr>
            </a:p>
          </p:txBody>
        </p:sp>
      </p:grpSp>
      <p:cxnSp>
        <p:nvCxnSpPr>
          <p:cNvPr id="11" name="Straight Connector 10"/>
          <p:cNvCxnSpPr/>
          <p:nvPr/>
        </p:nvCxnSpPr>
        <p:spPr>
          <a:xfrm>
            <a:off x="7995233" y="1386087"/>
            <a:ext cx="486024" cy="626661"/>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57251" y="1386087"/>
            <a:ext cx="400795" cy="626661"/>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162296" y="1044255"/>
            <a:ext cx="854937" cy="341832"/>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Info</a:t>
            </a:r>
            <a:endParaRPr lang="en-US" sz="1300" dirty="0">
              <a:solidFill>
                <a:schemeClr val="tx1"/>
              </a:solidFill>
            </a:endParaRPr>
          </a:p>
        </p:txBody>
      </p:sp>
      <p:sp>
        <p:nvSpPr>
          <p:cNvPr id="49" name="Rectangle 48"/>
          <p:cNvSpPr/>
          <p:nvPr/>
        </p:nvSpPr>
        <p:spPr>
          <a:xfrm>
            <a:off x="757590" y="2022622"/>
            <a:ext cx="651080" cy="409745"/>
          </a:xfrm>
          <a:prstGeom prst="rect">
            <a:avLst/>
          </a:prstGeom>
          <a:solidFill>
            <a:schemeClr val="bg1"/>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Type</a:t>
            </a:r>
            <a:endParaRPr lang="en-US" sz="1300" dirty="0">
              <a:solidFill>
                <a:schemeClr val="tx1"/>
              </a:solidFill>
            </a:endParaRPr>
          </a:p>
        </p:txBody>
      </p:sp>
      <p:cxnSp>
        <p:nvCxnSpPr>
          <p:cNvPr id="68" name="Straight Connector 67"/>
          <p:cNvCxnSpPr/>
          <p:nvPr/>
        </p:nvCxnSpPr>
        <p:spPr>
          <a:xfrm>
            <a:off x="7985393" y="1711014"/>
            <a:ext cx="486024" cy="723076"/>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761501" y="1733522"/>
            <a:ext cx="400796" cy="728539"/>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602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45597" y="251298"/>
            <a:ext cx="4441841" cy="461665"/>
          </a:xfrm>
          <a:prstGeom prst="rect">
            <a:avLst/>
          </a:prstGeom>
          <a:noFill/>
        </p:spPr>
        <p:txBody>
          <a:bodyPr wrap="none" rtlCol="0">
            <a:spAutoFit/>
          </a:bodyPr>
          <a:lstStyle/>
          <a:p>
            <a:pPr algn="ctr"/>
            <a:r>
              <a:rPr lang="en-US" sz="2400" b="1" dirty="0" smtClean="0"/>
              <a:t>SCION Packet Format (Capability)</a:t>
            </a:r>
            <a:endParaRPr lang="en-US" sz="2400" b="1" dirty="0"/>
          </a:p>
        </p:txBody>
      </p:sp>
      <p:sp>
        <p:nvSpPr>
          <p:cNvPr id="5" name="Rectangle 4"/>
          <p:cNvSpPr/>
          <p:nvPr/>
        </p:nvSpPr>
        <p:spPr>
          <a:xfrm>
            <a:off x="115957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0-7</a:t>
            </a:r>
            <a:endParaRPr lang="en-US" sz="1600" dirty="0">
              <a:solidFill>
                <a:schemeClr val="tx1"/>
              </a:solidFill>
            </a:endParaRPr>
          </a:p>
        </p:txBody>
      </p:sp>
      <p:sp>
        <p:nvSpPr>
          <p:cNvPr id="15" name="Rectangle 14"/>
          <p:cNvSpPr/>
          <p:nvPr/>
        </p:nvSpPr>
        <p:spPr>
          <a:xfrm>
            <a:off x="20172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8-15</a:t>
            </a:r>
            <a:endParaRPr lang="en-US" sz="1600" dirty="0">
              <a:solidFill>
                <a:schemeClr val="tx1"/>
              </a:solidFill>
            </a:endParaRPr>
          </a:p>
        </p:txBody>
      </p:sp>
      <p:sp>
        <p:nvSpPr>
          <p:cNvPr id="17" name="Rectangle 16"/>
          <p:cNvSpPr/>
          <p:nvPr/>
        </p:nvSpPr>
        <p:spPr>
          <a:xfrm>
            <a:off x="287231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16-23</a:t>
            </a:r>
            <a:endParaRPr lang="en-US" sz="1600" dirty="0">
              <a:solidFill>
                <a:schemeClr val="tx1"/>
              </a:solidFill>
            </a:endParaRPr>
          </a:p>
        </p:txBody>
      </p:sp>
      <p:sp>
        <p:nvSpPr>
          <p:cNvPr id="19" name="Rectangle 18"/>
          <p:cNvSpPr/>
          <p:nvPr/>
        </p:nvSpPr>
        <p:spPr>
          <a:xfrm>
            <a:off x="458486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32-39</a:t>
            </a:r>
            <a:endParaRPr lang="en-US" sz="1600" dirty="0">
              <a:solidFill>
                <a:schemeClr val="tx1"/>
              </a:solidFill>
            </a:endParaRPr>
          </a:p>
        </p:txBody>
      </p:sp>
      <p:sp>
        <p:nvSpPr>
          <p:cNvPr id="20" name="Rectangle 19"/>
          <p:cNvSpPr/>
          <p:nvPr/>
        </p:nvSpPr>
        <p:spPr>
          <a:xfrm>
            <a:off x="5441842"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40-47</a:t>
            </a:r>
            <a:endParaRPr lang="en-US" sz="1600" dirty="0">
              <a:solidFill>
                <a:schemeClr val="tx1"/>
              </a:solidFill>
            </a:endParaRPr>
          </a:p>
        </p:txBody>
      </p:sp>
      <p:sp>
        <p:nvSpPr>
          <p:cNvPr id="23" name="Rectangle 22"/>
          <p:cNvSpPr/>
          <p:nvPr/>
        </p:nvSpPr>
        <p:spPr>
          <a:xfrm>
            <a:off x="6289650"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48-55</a:t>
            </a:r>
            <a:endParaRPr lang="en-US" sz="1600" dirty="0">
              <a:solidFill>
                <a:schemeClr val="tx1"/>
              </a:solidFill>
            </a:endParaRPr>
          </a:p>
        </p:txBody>
      </p:sp>
      <p:sp>
        <p:nvSpPr>
          <p:cNvPr id="25" name="Rectangle 24"/>
          <p:cNvSpPr/>
          <p:nvPr/>
        </p:nvSpPr>
        <p:spPr>
          <a:xfrm>
            <a:off x="7143287"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56-63</a:t>
            </a:r>
            <a:endParaRPr lang="en-US" sz="1600" dirty="0">
              <a:solidFill>
                <a:schemeClr val="tx1"/>
              </a:solidFill>
            </a:endParaRPr>
          </a:p>
        </p:txBody>
      </p:sp>
      <p:sp>
        <p:nvSpPr>
          <p:cNvPr id="18" name="Rectangle 17"/>
          <p:cNvSpPr/>
          <p:nvPr/>
        </p:nvSpPr>
        <p:spPr>
          <a:xfrm>
            <a:off x="3729033" y="700279"/>
            <a:ext cx="85556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24-31</a:t>
            </a:r>
            <a:endParaRPr lang="en-US" sz="1600" dirty="0">
              <a:solidFill>
                <a:schemeClr val="tx1"/>
              </a:solidFill>
            </a:endParaRPr>
          </a:p>
        </p:txBody>
      </p:sp>
      <p:sp>
        <p:nvSpPr>
          <p:cNvPr id="68" name="Rectangle 67"/>
          <p:cNvSpPr/>
          <p:nvPr/>
        </p:nvSpPr>
        <p:spPr>
          <a:xfrm>
            <a:off x="1158657" y="1053558"/>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Ret CAP</a:t>
            </a:r>
            <a:endParaRPr lang="en-US" sz="1300" dirty="0">
              <a:solidFill>
                <a:schemeClr val="tx1"/>
              </a:solidFill>
            </a:endParaRPr>
          </a:p>
        </p:txBody>
      </p:sp>
      <p:sp>
        <p:nvSpPr>
          <p:cNvPr id="69" name="TextBox 68"/>
          <p:cNvSpPr txBox="1"/>
          <p:nvPr/>
        </p:nvSpPr>
        <p:spPr>
          <a:xfrm>
            <a:off x="267444" y="1159486"/>
            <a:ext cx="904478" cy="461665"/>
          </a:xfrm>
          <a:prstGeom prst="rect">
            <a:avLst/>
          </a:prstGeom>
          <a:noFill/>
        </p:spPr>
        <p:txBody>
          <a:bodyPr wrap="none" rtlCol="0">
            <a:spAutoFit/>
          </a:bodyPr>
          <a:lstStyle/>
          <a:p>
            <a:pPr algn="r"/>
            <a:r>
              <a:rPr lang="en-US" sz="1200" dirty="0" smtClean="0"/>
              <a:t>Return</a:t>
            </a:r>
          </a:p>
          <a:p>
            <a:pPr algn="r"/>
            <a:r>
              <a:rPr lang="en-US" sz="1200" dirty="0" smtClean="0"/>
              <a:t>Capabilities</a:t>
            </a:r>
            <a:endParaRPr lang="en-US" sz="1200" dirty="0"/>
          </a:p>
        </p:txBody>
      </p:sp>
      <p:sp>
        <p:nvSpPr>
          <p:cNvPr id="70" name="Rectangle 69"/>
          <p:cNvSpPr/>
          <p:nvPr/>
        </p:nvSpPr>
        <p:spPr>
          <a:xfrm>
            <a:off x="1160205" y="1053558"/>
            <a:ext cx="3420372" cy="341832"/>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75" name="TextBox 74"/>
          <p:cNvSpPr txBox="1"/>
          <p:nvPr/>
        </p:nvSpPr>
        <p:spPr>
          <a:xfrm>
            <a:off x="256709" y="2517785"/>
            <a:ext cx="904478" cy="461665"/>
          </a:xfrm>
          <a:prstGeom prst="rect">
            <a:avLst/>
          </a:prstGeom>
          <a:noFill/>
        </p:spPr>
        <p:txBody>
          <a:bodyPr wrap="none" rtlCol="0">
            <a:spAutoFit/>
          </a:bodyPr>
          <a:lstStyle/>
          <a:p>
            <a:pPr algn="r"/>
            <a:r>
              <a:rPr lang="en-US" sz="1200" dirty="0" smtClean="0"/>
              <a:t>New</a:t>
            </a:r>
          </a:p>
          <a:p>
            <a:pPr algn="r"/>
            <a:r>
              <a:rPr lang="en-US" sz="1200" dirty="0" smtClean="0"/>
              <a:t>Capabilities</a:t>
            </a:r>
            <a:endParaRPr lang="en-US" sz="1200" dirty="0"/>
          </a:p>
        </p:txBody>
      </p:sp>
      <p:sp>
        <p:nvSpPr>
          <p:cNvPr id="77" name="Rectangle 76"/>
          <p:cNvSpPr/>
          <p:nvPr/>
        </p:nvSpPr>
        <p:spPr>
          <a:xfrm>
            <a:off x="1160357" y="2410348"/>
            <a:ext cx="6837187" cy="67667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                                                                                         New CAP</a:t>
            </a:r>
            <a:endParaRPr lang="en-US" sz="1300" dirty="0">
              <a:solidFill>
                <a:schemeClr val="tx1"/>
              </a:solidFill>
            </a:endParaRPr>
          </a:p>
        </p:txBody>
      </p:sp>
      <p:sp>
        <p:nvSpPr>
          <p:cNvPr id="79" name="Rectangle 78"/>
          <p:cNvSpPr/>
          <p:nvPr/>
        </p:nvSpPr>
        <p:spPr>
          <a:xfrm>
            <a:off x="1161905" y="2410348"/>
            <a:ext cx="3420372" cy="34183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Timestamp</a:t>
            </a:r>
            <a:endParaRPr lang="en-US" sz="1300" dirty="0">
              <a:solidFill>
                <a:schemeClr val="tx1"/>
              </a:solidFill>
            </a:endParaRPr>
          </a:p>
        </p:txBody>
      </p:sp>
      <p:sp>
        <p:nvSpPr>
          <p:cNvPr id="80" name="Rectangle 79"/>
          <p:cNvSpPr/>
          <p:nvPr/>
        </p:nvSpPr>
        <p:spPr>
          <a:xfrm>
            <a:off x="1163684" y="1726684"/>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Source Validation (variable size)</a:t>
            </a:r>
            <a:endParaRPr lang="en-US" sz="1300" dirty="0">
              <a:solidFill>
                <a:schemeClr val="tx1"/>
              </a:solidFill>
            </a:endParaRPr>
          </a:p>
        </p:txBody>
      </p:sp>
      <p:sp>
        <p:nvSpPr>
          <p:cNvPr id="81" name="Rectangle 80"/>
          <p:cNvSpPr/>
          <p:nvPr/>
        </p:nvSpPr>
        <p:spPr>
          <a:xfrm>
            <a:off x="1159518" y="2068516"/>
            <a:ext cx="683718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Path Validation (variable size)</a:t>
            </a:r>
            <a:endParaRPr lang="en-US" sz="1300" dirty="0">
              <a:solidFill>
                <a:schemeClr val="tx1"/>
              </a:solidFill>
            </a:endParaRPr>
          </a:p>
        </p:txBody>
      </p:sp>
      <p:sp>
        <p:nvSpPr>
          <p:cNvPr id="83" name="Rectangle 82"/>
          <p:cNvSpPr/>
          <p:nvPr/>
        </p:nvSpPr>
        <p:spPr>
          <a:xfrm>
            <a:off x="4591389" y="2410348"/>
            <a:ext cx="85493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a:t>
            </a:r>
            <a:endParaRPr lang="en-US" sz="1300" dirty="0">
              <a:solidFill>
                <a:schemeClr val="tx1"/>
              </a:solidFill>
            </a:endParaRPr>
          </a:p>
        </p:txBody>
      </p:sp>
      <p:sp>
        <p:nvSpPr>
          <p:cNvPr id="84" name="Rectangle 83"/>
          <p:cNvSpPr/>
          <p:nvPr/>
        </p:nvSpPr>
        <p:spPr>
          <a:xfrm>
            <a:off x="4586905" y="1053558"/>
            <a:ext cx="854937" cy="3418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CAP*</a:t>
            </a:r>
            <a:endParaRPr lang="en-US" sz="1300" dirty="0">
              <a:solidFill>
                <a:schemeClr val="tx1"/>
              </a:solidFill>
            </a:endParaRPr>
          </a:p>
        </p:txBody>
      </p:sp>
      <p:sp>
        <p:nvSpPr>
          <p:cNvPr id="58" name="Rectangle 57"/>
          <p:cNvSpPr/>
          <p:nvPr/>
        </p:nvSpPr>
        <p:spPr>
          <a:xfrm>
            <a:off x="761501" y="2891481"/>
            <a:ext cx="7697152" cy="387178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pPr>
            <a:r>
              <a:rPr lang="en-US" sz="1200" b="1" dirty="0" err="1" smtClean="0">
                <a:solidFill>
                  <a:schemeClr val="tx1"/>
                </a:solidFill>
              </a:rPr>
              <a:t>CAP</a:t>
            </a:r>
            <a:r>
              <a:rPr lang="en-US" sz="1200" b="1" baseline="-25000" dirty="0" err="1" smtClean="0">
                <a:solidFill>
                  <a:schemeClr val="tx1"/>
                </a:solidFill>
              </a:rPr>
              <a:t>Ri</a:t>
            </a:r>
            <a:r>
              <a:rPr lang="en-US" sz="1200" b="1" baseline="-25000" dirty="0" smtClean="0">
                <a:solidFill>
                  <a:schemeClr val="tx1"/>
                </a:solidFill>
              </a:rPr>
              <a:t> </a:t>
            </a:r>
            <a:r>
              <a:rPr lang="en-US" sz="1200" b="1" dirty="0" smtClean="0">
                <a:solidFill>
                  <a:schemeClr val="tx1"/>
                </a:solidFill>
              </a:rPr>
              <a:t>(64bits): a router </a:t>
            </a:r>
            <a:r>
              <a:rPr lang="en-US" sz="1200" b="1" dirty="0" err="1" smtClean="0">
                <a:solidFill>
                  <a:schemeClr val="tx1"/>
                </a:solidFill>
              </a:rPr>
              <a:t>Ri’s</a:t>
            </a:r>
            <a:r>
              <a:rPr lang="en-US" sz="1200" b="1" dirty="0" smtClean="0">
                <a:solidFill>
                  <a:schemeClr val="tx1"/>
                </a:solidFill>
              </a:rPr>
              <a:t> capability (includes forwarding information)</a:t>
            </a:r>
          </a:p>
          <a:p>
            <a:pPr>
              <a:lnSpc>
                <a:spcPct val="120000"/>
              </a:lnSpc>
            </a:pPr>
            <a:r>
              <a:rPr lang="en-US" sz="1200" b="1" dirty="0" smtClean="0">
                <a:solidFill>
                  <a:schemeClr val="tx1"/>
                </a:solidFill>
              </a:rPr>
              <a:t>CAP_EXP: capability expiration time</a:t>
            </a:r>
          </a:p>
          <a:p>
            <a:pPr>
              <a:lnSpc>
                <a:spcPct val="120000"/>
              </a:lnSpc>
            </a:pPr>
            <a:r>
              <a:rPr lang="en-US" sz="1200" b="1" dirty="0" smtClean="0">
                <a:solidFill>
                  <a:schemeClr val="tx1"/>
                </a:solidFill>
              </a:rPr>
              <a:t>CAP_BW: bandwidth allocated to the capability</a:t>
            </a:r>
          </a:p>
          <a:p>
            <a:pPr>
              <a:lnSpc>
                <a:spcPct val="120000"/>
              </a:lnSpc>
            </a:pPr>
            <a:r>
              <a:rPr lang="en-US" sz="1200" b="1" dirty="0" smtClean="0">
                <a:solidFill>
                  <a:schemeClr val="tx1"/>
                </a:solidFill>
              </a:rPr>
              <a:t>CAP: capability; CAP = </a:t>
            </a:r>
            <a:r>
              <a:rPr lang="en-US" sz="1200" b="1" dirty="0"/>
              <a:t>AES-CBC-</a:t>
            </a:r>
            <a:r>
              <a:rPr lang="en-US" sz="1200" b="1" dirty="0" err="1" smtClean="0"/>
              <a:t>MAC</a:t>
            </a:r>
            <a:r>
              <a:rPr lang="en-US" sz="1200" b="1" baseline="-25000" dirty="0" err="1" smtClean="0"/>
              <a:t>Ki</a:t>
            </a:r>
            <a:r>
              <a:rPr lang="en-US" sz="1200" b="1" dirty="0" smtClean="0">
                <a:solidFill>
                  <a:schemeClr val="tx1"/>
                </a:solidFill>
              </a:rPr>
              <a:t> (Source Address, Destination Address, CAP_EXP, CAP_BW)</a:t>
            </a:r>
          </a:p>
          <a:p>
            <a:pPr>
              <a:lnSpc>
                <a:spcPct val="120000"/>
              </a:lnSpc>
            </a:pPr>
            <a:r>
              <a:rPr lang="en-US" sz="1200" b="1" dirty="0" smtClean="0">
                <a:solidFill>
                  <a:schemeClr val="tx1"/>
                </a:solidFill>
              </a:rPr>
              <a:t>New Capabilities:</a:t>
            </a:r>
          </a:p>
          <a:p>
            <a:pPr marL="171450" indent="-171450">
              <a:lnSpc>
                <a:spcPct val="120000"/>
              </a:lnSpc>
              <a:buFont typeface="Arial" charset="0"/>
              <a:buChar char="•"/>
            </a:pPr>
            <a:r>
              <a:rPr lang="en-US" sz="1200" dirty="0" smtClean="0">
                <a:solidFill>
                  <a:schemeClr val="tx1"/>
                </a:solidFill>
              </a:rPr>
              <a:t>A source sets “Cap </a:t>
            </a:r>
            <a:r>
              <a:rPr lang="en-US" sz="1200" dirty="0" err="1" smtClean="0">
                <a:solidFill>
                  <a:schemeClr val="tx1"/>
                </a:solidFill>
              </a:rPr>
              <a:t>Req</a:t>
            </a:r>
            <a:r>
              <a:rPr lang="en-US" sz="1200" dirty="0" smtClean="0">
                <a:solidFill>
                  <a:schemeClr val="tx1"/>
                </a:solidFill>
              </a:rPr>
              <a:t> Info” field to </a:t>
            </a:r>
            <a:r>
              <a:rPr lang="en-US" sz="1200" dirty="0">
                <a:solidFill>
                  <a:schemeClr val="tx1"/>
                </a:solidFill>
              </a:rPr>
              <a:t>CAP_REQ (i.e., capability request by the source</a:t>
            </a:r>
            <a:r>
              <a:rPr lang="en-US" sz="1200" dirty="0" smtClean="0">
                <a:solidFill>
                  <a:schemeClr val="tx1"/>
                </a:solidFill>
              </a:rPr>
              <a:t>) and set </a:t>
            </a:r>
            <a:r>
              <a:rPr lang="en-US" sz="1200" dirty="0">
                <a:solidFill>
                  <a:schemeClr val="tx1"/>
                </a:solidFill>
              </a:rPr>
              <a:t>the </a:t>
            </a:r>
            <a:r>
              <a:rPr lang="en-US" sz="1200" dirty="0" smtClean="0">
                <a:solidFill>
                  <a:schemeClr val="tx1"/>
                </a:solidFill>
              </a:rPr>
              <a:t>timestamp</a:t>
            </a:r>
          </a:p>
          <a:p>
            <a:pPr marL="171450" indent="-171450">
              <a:lnSpc>
                <a:spcPct val="120000"/>
              </a:lnSpc>
              <a:buFont typeface="Arial" charset="0"/>
              <a:buChar char="•"/>
            </a:pPr>
            <a:r>
              <a:rPr lang="en-US" sz="1200" dirty="0" smtClean="0">
                <a:solidFill>
                  <a:schemeClr val="tx1"/>
                </a:solidFill>
              </a:rPr>
              <a:t>Each router on the path (defined by the series of OFs) issues a dynamic capability, appends the capability to New CAP, and increases the CAP* by the size of the capability</a:t>
            </a:r>
          </a:p>
          <a:p>
            <a:pPr marL="171450" indent="-171450">
              <a:lnSpc>
                <a:spcPct val="120000"/>
              </a:lnSpc>
              <a:buFont typeface="Arial" charset="0"/>
              <a:buChar char="•"/>
            </a:pPr>
            <a:r>
              <a:rPr lang="en-US" sz="1200" dirty="0" smtClean="0">
                <a:solidFill>
                  <a:schemeClr val="tx1"/>
                </a:solidFill>
              </a:rPr>
              <a:t>This flow capability (i.e., a series of routers’ capabilities ) is returned to the source and used for further data transmission</a:t>
            </a:r>
          </a:p>
          <a:p>
            <a:pPr>
              <a:lnSpc>
                <a:spcPct val="120000"/>
              </a:lnSpc>
            </a:pPr>
            <a:r>
              <a:rPr lang="en-US" sz="1200" b="1" dirty="0" smtClean="0">
                <a:solidFill>
                  <a:schemeClr val="tx1"/>
                </a:solidFill>
              </a:rPr>
              <a:t>Return Capabilities</a:t>
            </a:r>
            <a:r>
              <a:rPr lang="en-US" sz="1200" b="1" dirty="0">
                <a:solidFill>
                  <a:schemeClr val="tx1"/>
                </a:solidFill>
              </a:rPr>
              <a:t>:</a:t>
            </a:r>
          </a:p>
          <a:p>
            <a:pPr marL="171450" indent="-171450">
              <a:lnSpc>
                <a:spcPct val="120000"/>
              </a:lnSpc>
              <a:buFont typeface="Arial" charset="0"/>
              <a:buChar char="•"/>
            </a:pPr>
            <a:r>
              <a:rPr lang="en-US" sz="1200" dirty="0" smtClean="0">
                <a:solidFill>
                  <a:schemeClr val="tx1"/>
                </a:solidFill>
              </a:rPr>
              <a:t>If a new capability is granted by the destination, a </a:t>
            </a:r>
            <a:r>
              <a:rPr lang="en-US" sz="1200" dirty="0">
                <a:solidFill>
                  <a:schemeClr val="tx1"/>
                </a:solidFill>
              </a:rPr>
              <a:t>source </a:t>
            </a:r>
            <a:r>
              <a:rPr lang="en-US" sz="1200" dirty="0" smtClean="0">
                <a:solidFill>
                  <a:schemeClr val="tx1"/>
                </a:solidFill>
              </a:rPr>
              <a:t>copies the returned capability to </a:t>
            </a:r>
            <a:r>
              <a:rPr lang="en-US" sz="1200" dirty="0" err="1" smtClean="0">
                <a:solidFill>
                  <a:schemeClr val="tx1"/>
                </a:solidFill>
              </a:rPr>
              <a:t>RetCAP</a:t>
            </a:r>
            <a:r>
              <a:rPr lang="en-US" sz="1200" dirty="0" smtClean="0">
                <a:solidFill>
                  <a:schemeClr val="tx1"/>
                </a:solidFill>
              </a:rPr>
              <a:t> field and set the </a:t>
            </a:r>
            <a:r>
              <a:rPr lang="en-US" sz="1200" dirty="0" err="1" smtClean="0">
                <a:solidFill>
                  <a:schemeClr val="tx1"/>
                </a:solidFill>
              </a:rPr>
              <a:t>nRetCAP</a:t>
            </a:r>
            <a:r>
              <a:rPr lang="en-US" sz="1200" dirty="0" smtClean="0">
                <a:solidFill>
                  <a:schemeClr val="tx1"/>
                </a:solidFill>
              </a:rPr>
              <a:t> to the </a:t>
            </a:r>
            <a:r>
              <a:rPr lang="en-US" sz="1200" dirty="0">
                <a:solidFill>
                  <a:schemeClr val="tx1"/>
                </a:solidFill>
              </a:rPr>
              <a:t>size of the capability</a:t>
            </a:r>
          </a:p>
          <a:p>
            <a:pPr marL="171450" indent="-171450">
              <a:lnSpc>
                <a:spcPct val="120000"/>
              </a:lnSpc>
              <a:buFont typeface="Arial" charset="0"/>
              <a:buChar char="•"/>
            </a:pPr>
            <a:r>
              <a:rPr lang="en-US" sz="1200" dirty="0" smtClean="0">
                <a:solidFill>
                  <a:schemeClr val="tx1"/>
                </a:solidFill>
              </a:rPr>
              <a:t>The source sets the # of </a:t>
            </a:r>
            <a:r>
              <a:rPr lang="en-US" sz="1200" dirty="0" err="1" smtClean="0">
                <a:solidFill>
                  <a:schemeClr val="tx1"/>
                </a:solidFill>
              </a:rPr>
              <a:t>OF</a:t>
            </a:r>
            <a:r>
              <a:rPr lang="en-US" sz="1200" dirty="0" smtClean="0">
                <a:solidFill>
                  <a:schemeClr val="tx1"/>
                </a:solidFill>
              </a:rPr>
              <a:t> to zero (i.e., skip OFs) since a packet can be forwarded with </a:t>
            </a:r>
            <a:r>
              <a:rPr lang="en-US" sz="1200" dirty="0" err="1" smtClean="0">
                <a:solidFill>
                  <a:schemeClr val="tx1"/>
                </a:solidFill>
              </a:rPr>
              <a:t>RetCAP</a:t>
            </a:r>
            <a:r>
              <a:rPr lang="en-US" sz="1200" dirty="0" smtClean="0">
                <a:solidFill>
                  <a:schemeClr val="tx1"/>
                </a:solidFill>
              </a:rPr>
              <a:t> field.</a:t>
            </a:r>
          </a:p>
          <a:p>
            <a:pPr>
              <a:lnSpc>
                <a:spcPct val="120000"/>
              </a:lnSpc>
            </a:pPr>
            <a:r>
              <a:rPr lang="en-US" sz="1200" b="1" dirty="0" smtClean="0">
                <a:solidFill>
                  <a:schemeClr val="tx1"/>
                </a:solidFill>
              </a:rPr>
              <a:t>Renew </a:t>
            </a:r>
            <a:r>
              <a:rPr lang="en-US" sz="1200" b="1" dirty="0">
                <a:solidFill>
                  <a:schemeClr val="tx1"/>
                </a:solidFill>
              </a:rPr>
              <a:t>Capabilities:</a:t>
            </a:r>
          </a:p>
          <a:p>
            <a:pPr marL="171450" indent="-171450">
              <a:lnSpc>
                <a:spcPct val="120000"/>
              </a:lnSpc>
              <a:buFont typeface="Arial" charset="0"/>
              <a:buChar char="•"/>
            </a:pPr>
            <a:r>
              <a:rPr lang="en-US" sz="1200" dirty="0">
                <a:solidFill>
                  <a:schemeClr val="tx1"/>
                </a:solidFill>
              </a:rPr>
              <a:t>A source sets “Cap </a:t>
            </a:r>
            <a:r>
              <a:rPr lang="en-US" sz="1200" dirty="0" err="1">
                <a:solidFill>
                  <a:schemeClr val="tx1"/>
                </a:solidFill>
              </a:rPr>
              <a:t>Req</a:t>
            </a:r>
            <a:r>
              <a:rPr lang="en-US" sz="1200" dirty="0">
                <a:solidFill>
                  <a:schemeClr val="tx1"/>
                </a:solidFill>
              </a:rPr>
              <a:t> </a:t>
            </a:r>
            <a:r>
              <a:rPr lang="en-US" sz="1200" dirty="0" smtClean="0">
                <a:solidFill>
                  <a:schemeClr val="tx1"/>
                </a:solidFill>
              </a:rPr>
              <a:t>Info” field </a:t>
            </a:r>
            <a:r>
              <a:rPr lang="en-US" sz="1200" dirty="0">
                <a:solidFill>
                  <a:schemeClr val="tx1"/>
                </a:solidFill>
              </a:rPr>
              <a:t>to </a:t>
            </a:r>
            <a:r>
              <a:rPr lang="en-US" sz="1200" dirty="0" smtClean="0">
                <a:solidFill>
                  <a:schemeClr val="tx1"/>
                </a:solidFill>
              </a:rPr>
              <a:t>CAP_RENEW and </a:t>
            </a:r>
            <a:r>
              <a:rPr lang="en-US" sz="1200" dirty="0">
                <a:solidFill>
                  <a:schemeClr val="tx1"/>
                </a:solidFill>
              </a:rPr>
              <a:t>set the timestamp</a:t>
            </a:r>
          </a:p>
          <a:p>
            <a:pPr marL="171450" indent="-171450">
              <a:lnSpc>
                <a:spcPct val="120000"/>
              </a:lnSpc>
              <a:buFont typeface="Arial" charset="0"/>
              <a:buChar char="•"/>
            </a:pPr>
            <a:r>
              <a:rPr lang="en-US" sz="1200" dirty="0" smtClean="0">
                <a:solidFill>
                  <a:schemeClr val="tx1"/>
                </a:solidFill>
              </a:rPr>
              <a:t>For capability renewal, the source needs to set the OFs</a:t>
            </a:r>
          </a:p>
        </p:txBody>
      </p:sp>
      <p:cxnSp>
        <p:nvCxnSpPr>
          <p:cNvPr id="3" name="Straight Arrow Connector 2"/>
          <p:cNvCxnSpPr/>
          <p:nvPr/>
        </p:nvCxnSpPr>
        <p:spPr>
          <a:xfrm flipH="1">
            <a:off x="761502" y="2239432"/>
            <a:ext cx="1874611" cy="652049"/>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6519194" y="2239432"/>
            <a:ext cx="1939459" cy="652049"/>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171922" y="1524000"/>
            <a:ext cx="1464191" cy="37360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6519195" y="1524000"/>
            <a:ext cx="1465300" cy="373600"/>
          </a:xfrm>
          <a:prstGeom prst="straightConnector1">
            <a:avLst/>
          </a:prstGeom>
          <a:ln w="952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2636113" y="1897600"/>
            <a:ext cx="3883081" cy="341832"/>
          </a:xfrm>
          <a:prstGeom prst="rect">
            <a:avLst/>
          </a:prstGeom>
          <a:solidFill>
            <a:schemeClr val="bg1"/>
          </a:solidFill>
          <a:ln w="19050">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smtClean="0">
                <a:solidFill>
                  <a:schemeClr val="tx1"/>
                </a:solidFill>
              </a:rPr>
              <a:t>CAP</a:t>
            </a:r>
            <a:r>
              <a:rPr lang="en-US" sz="1300" baseline="-25000" dirty="0" err="1" smtClean="0">
                <a:solidFill>
                  <a:schemeClr val="tx1"/>
                </a:solidFill>
              </a:rPr>
              <a:t>Ri</a:t>
            </a:r>
            <a:r>
              <a:rPr lang="en-US" sz="1300" dirty="0" smtClean="0">
                <a:solidFill>
                  <a:schemeClr val="tx1"/>
                </a:solidFill>
              </a:rPr>
              <a:t> = Ingress </a:t>
            </a:r>
            <a:r>
              <a:rPr lang="en-US" sz="1300" dirty="0" err="1" smtClean="0">
                <a:solidFill>
                  <a:schemeClr val="tx1"/>
                </a:solidFill>
              </a:rPr>
              <a:t>IF|Egress</a:t>
            </a:r>
            <a:r>
              <a:rPr lang="en-US" sz="1300" dirty="0" smtClean="0">
                <a:solidFill>
                  <a:schemeClr val="tx1"/>
                </a:solidFill>
              </a:rPr>
              <a:t> IF|CAP_EXP|CAP_BW|CAP</a:t>
            </a:r>
            <a:endParaRPr lang="en-US" sz="1300" dirty="0">
              <a:solidFill>
                <a:schemeClr val="tx1"/>
              </a:solidFill>
            </a:endParaRPr>
          </a:p>
        </p:txBody>
      </p:sp>
    </p:spTree>
    <p:extLst>
      <p:ext uri="{BB962C8B-B14F-4D97-AF65-F5344CB8AC3E}">
        <p14:creationId xmlns:p14="http://schemas.microsoft.com/office/powerpoint/2010/main" val="1691065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93158" y="251298"/>
            <a:ext cx="6546729" cy="461665"/>
          </a:xfrm>
          <a:prstGeom prst="rect">
            <a:avLst/>
          </a:prstGeom>
          <a:noFill/>
        </p:spPr>
        <p:txBody>
          <a:bodyPr wrap="none" rtlCol="0">
            <a:spAutoFit/>
          </a:bodyPr>
          <a:lstStyle/>
          <a:p>
            <a:pPr algn="ctr"/>
            <a:r>
              <a:rPr lang="en-US" sz="2400" b="1" dirty="0" smtClean="0"/>
              <a:t>SCION Packet Construction /Forwarding</a:t>
            </a:r>
            <a:r>
              <a:rPr lang="en-US" sz="2400" b="1" dirty="0"/>
              <a:t> </a:t>
            </a:r>
            <a:r>
              <a:rPr lang="en-US" sz="2400" b="1" dirty="0" smtClean="0"/>
              <a:t>(TYPICAL)</a:t>
            </a:r>
          </a:p>
        </p:txBody>
      </p:sp>
      <p:graphicFrame>
        <p:nvGraphicFramePr>
          <p:cNvPr id="20" name="Table 19"/>
          <p:cNvGraphicFramePr>
            <a:graphicFrameLocks noGrp="1"/>
          </p:cNvGraphicFramePr>
          <p:nvPr>
            <p:extLst>
              <p:ext uri="{D42A27DB-BD31-4B8C-83A1-F6EECF244321}">
                <p14:modId xmlns:p14="http://schemas.microsoft.com/office/powerpoint/2010/main" val="1106824231"/>
              </p:ext>
            </p:extLst>
          </p:nvPr>
        </p:nvGraphicFramePr>
        <p:xfrm>
          <a:off x="4631122" y="2162639"/>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TDC’</a:t>
                      </a:r>
                      <a:endParaRPr lang="en-US" dirty="0"/>
                    </a:p>
                  </a:txBody>
                  <a:tcPr/>
                </a:tc>
                <a:tc>
                  <a:txBody>
                    <a:bodyPr/>
                    <a:lstStyle/>
                    <a:p>
                      <a:pPr algn="ctr"/>
                      <a:r>
                        <a:rPr lang="en-US" dirty="0" smtClean="0"/>
                        <a:t>AD11</a:t>
                      </a:r>
                      <a:endParaRPr lang="en-US" dirty="0"/>
                    </a:p>
                  </a:txBody>
                  <a:tcPr/>
                </a:tc>
                <a:tc>
                  <a:txBody>
                    <a:bodyPr/>
                    <a:lstStyle/>
                    <a:p>
                      <a:pPr algn="ctr"/>
                      <a:r>
                        <a:rPr lang="en-US" dirty="0" smtClean="0"/>
                        <a:t>AD22</a:t>
                      </a:r>
                      <a:endParaRPr lang="en-US" dirty="0"/>
                    </a:p>
                  </a:txBody>
                  <a:tcPr/>
                </a:tc>
                <a:tc>
                  <a:txBody>
                    <a:bodyPr/>
                    <a:lstStyle/>
                    <a:p>
                      <a:pPr algn="ctr"/>
                      <a:r>
                        <a:rPr lang="en-US" dirty="0" smtClean="0"/>
                        <a:t>AD33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945158919"/>
              </p:ext>
            </p:extLst>
          </p:nvPr>
        </p:nvGraphicFramePr>
        <p:xfrm>
          <a:off x="542639" y="3781523"/>
          <a:ext cx="8151090" cy="370840"/>
        </p:xfrm>
        <a:graphic>
          <a:graphicData uri="http://schemas.openxmlformats.org/drawingml/2006/table">
            <a:tbl>
              <a:tblPr firstRow="1" bandRow="1">
                <a:tableStyleId>{5940675A-B579-460E-94D1-54222C63F5DA}</a:tableStyleId>
              </a:tblPr>
              <a:tblGrid>
                <a:gridCol w="815109"/>
                <a:gridCol w="815109"/>
                <a:gridCol w="815109"/>
                <a:gridCol w="815109"/>
                <a:gridCol w="815109"/>
                <a:gridCol w="815109"/>
                <a:gridCol w="815109"/>
                <a:gridCol w="815109"/>
                <a:gridCol w="815109"/>
                <a:gridCol w="815109"/>
              </a:tblGrid>
              <a:tr h="370840">
                <a:tc>
                  <a:txBody>
                    <a:bodyPr/>
                    <a:lstStyle/>
                    <a:p>
                      <a:pPr algn="ctr"/>
                      <a:r>
                        <a:rPr lang="en-US" sz="1600" dirty="0" smtClean="0"/>
                        <a:t>TS1</a:t>
                      </a:r>
                      <a:endParaRPr lang="en-US" sz="1600" dirty="0"/>
                    </a:p>
                  </a:txBody>
                  <a:tcPr>
                    <a:solidFill>
                      <a:srgbClr val="BFBFBF"/>
                    </a:solidFill>
                  </a:tcPr>
                </a:tc>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OPTDC</a:t>
                      </a:r>
                      <a:endParaRPr lang="en-US" sz="1600" dirty="0"/>
                    </a:p>
                  </a:txBody>
                  <a:tcPr/>
                </a:tc>
                <a:tc>
                  <a:txBody>
                    <a:bodyPr/>
                    <a:lstStyle/>
                    <a:p>
                      <a:pPr algn="ctr"/>
                      <a:r>
                        <a:rPr lang="en-US" sz="1600" dirty="0" smtClean="0"/>
                        <a:t>TS2</a:t>
                      </a:r>
                      <a:endParaRPr lang="en-US" sz="1600" dirty="0"/>
                    </a:p>
                  </a:txBody>
                  <a:tcPr>
                    <a:solidFill>
                      <a:srgbClr val="BFBFBF"/>
                    </a:solidFill>
                  </a:tcPr>
                </a:tc>
                <a:tc>
                  <a:txBody>
                    <a:bodyPr/>
                    <a:lstStyle/>
                    <a:p>
                      <a:pPr algn="ctr"/>
                      <a:r>
                        <a:rPr lang="en-US" sz="1600" dirty="0" smtClean="0"/>
                        <a:t>OPTDC’</a:t>
                      </a:r>
                      <a:endParaRPr lang="en-US" sz="1600" dirty="0"/>
                    </a:p>
                  </a:txBody>
                  <a:tcPr/>
                </a:tc>
                <a:tc>
                  <a:txBody>
                    <a:bodyPr/>
                    <a:lstStyle/>
                    <a:p>
                      <a:pPr algn="ctr"/>
                      <a:r>
                        <a:rPr lang="en-US" sz="1600" dirty="0" smtClean="0"/>
                        <a:t>OP11</a:t>
                      </a:r>
                      <a:endParaRPr lang="en-US" sz="1600" dirty="0"/>
                    </a:p>
                  </a:txBody>
                  <a:tcPr/>
                </a:tc>
                <a:tc>
                  <a:txBody>
                    <a:bodyPr/>
                    <a:lstStyle/>
                    <a:p>
                      <a:pPr algn="ctr"/>
                      <a:r>
                        <a:rPr lang="en-US" sz="1600" dirty="0" smtClean="0"/>
                        <a:t>OP22</a:t>
                      </a:r>
                      <a:endParaRPr lang="en-US" sz="1600" dirty="0"/>
                    </a:p>
                  </a:txBody>
                  <a:tcPr/>
                </a:tc>
                <a:tc>
                  <a:txBody>
                    <a:bodyPr/>
                    <a:lstStyle/>
                    <a:p>
                      <a:pPr algn="ctr"/>
                      <a:r>
                        <a:rPr lang="en-US" sz="1600" dirty="0" smtClean="0"/>
                        <a:t>OP33</a:t>
                      </a:r>
                      <a:endParaRPr lang="en-US" sz="1600"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735687758"/>
              </p:ext>
            </p:extLst>
          </p:nvPr>
        </p:nvGraphicFramePr>
        <p:xfrm>
          <a:off x="1390770" y="1639211"/>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AD03</a:t>
                      </a:r>
                      <a:endParaRPr lang="en-US" dirty="0"/>
                    </a:p>
                  </a:txBody>
                  <a:tcPr/>
                </a:tc>
                <a:tc>
                  <a:txBody>
                    <a:bodyPr/>
                    <a:lstStyle/>
                    <a:p>
                      <a:pPr algn="ctr"/>
                      <a:r>
                        <a:rPr lang="en-US" dirty="0" smtClean="0"/>
                        <a:t>AD02</a:t>
                      </a:r>
                      <a:endParaRPr lang="en-US" dirty="0"/>
                    </a:p>
                  </a:txBody>
                  <a:tcPr/>
                </a:tc>
                <a:tc>
                  <a:txBody>
                    <a:bodyPr/>
                    <a:lstStyle/>
                    <a:p>
                      <a:pPr algn="ctr"/>
                      <a:r>
                        <a:rPr lang="en-US" dirty="0" smtClean="0"/>
                        <a:t>AD01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2525862" y="1293838"/>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5620288" y="1809859"/>
            <a:ext cx="1234825" cy="369332"/>
          </a:xfrm>
          <a:prstGeom prst="rect">
            <a:avLst/>
          </a:prstGeom>
          <a:noFill/>
        </p:spPr>
        <p:txBody>
          <a:bodyPr wrap="none" rtlCol="0">
            <a:spAutoFit/>
          </a:bodyPr>
          <a:lstStyle/>
          <a:p>
            <a:r>
              <a:rPr lang="en-US" dirty="0" smtClean="0"/>
              <a:t>Down-path</a:t>
            </a:r>
            <a:endParaRPr lang="en-US" dirty="0"/>
          </a:p>
        </p:txBody>
      </p:sp>
      <p:sp>
        <p:nvSpPr>
          <p:cNvPr id="6" name="TextBox 5"/>
          <p:cNvSpPr txBox="1"/>
          <p:nvPr/>
        </p:nvSpPr>
        <p:spPr>
          <a:xfrm>
            <a:off x="4227961" y="2153924"/>
            <a:ext cx="300082" cy="369332"/>
          </a:xfrm>
          <a:prstGeom prst="rect">
            <a:avLst/>
          </a:prstGeom>
          <a:noFill/>
        </p:spPr>
        <p:txBody>
          <a:bodyPr wrap="none" rtlCol="0">
            <a:spAutoFit/>
          </a:bodyPr>
          <a:lstStyle/>
          <a:p>
            <a:r>
              <a:rPr lang="en-US" b="1" dirty="0" smtClean="0"/>
              <a:t>+</a:t>
            </a:r>
            <a:endParaRPr lang="en-US" b="1" dirty="0"/>
          </a:p>
        </p:txBody>
      </p:sp>
      <p:cxnSp>
        <p:nvCxnSpPr>
          <p:cNvPr id="38" name="Straight Arrow Connector 37"/>
          <p:cNvCxnSpPr/>
          <p:nvPr/>
        </p:nvCxnSpPr>
        <p:spPr>
          <a:xfrm>
            <a:off x="877455" y="3411915"/>
            <a:ext cx="7481454" cy="2879"/>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a:off x="4631122" y="2624666"/>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382483" y="2125255"/>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287390" y="147850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146324" y="1297444"/>
            <a:ext cx="1743875" cy="369332"/>
          </a:xfrm>
          <a:prstGeom prst="rect">
            <a:avLst/>
          </a:prstGeom>
          <a:noFill/>
        </p:spPr>
        <p:txBody>
          <a:bodyPr wrap="none" rtlCol="0">
            <a:spAutoFit/>
          </a:bodyPr>
          <a:lstStyle/>
          <a:p>
            <a:r>
              <a:rPr lang="en-US" dirty="0" smtClean="0"/>
              <a:t>PCB propagation</a:t>
            </a:r>
            <a:endParaRPr lang="en-US" dirty="0"/>
          </a:p>
        </p:txBody>
      </p:sp>
      <p:sp>
        <p:nvSpPr>
          <p:cNvPr id="2" name="TextBox 1"/>
          <p:cNvSpPr txBox="1"/>
          <p:nvPr/>
        </p:nvSpPr>
        <p:spPr>
          <a:xfrm>
            <a:off x="3267416" y="2967191"/>
            <a:ext cx="2691925" cy="369332"/>
          </a:xfrm>
          <a:prstGeom prst="rect">
            <a:avLst/>
          </a:prstGeom>
          <a:noFill/>
        </p:spPr>
        <p:txBody>
          <a:bodyPr wrap="none" rtlCol="0">
            <a:spAutoFit/>
          </a:bodyPr>
          <a:lstStyle/>
          <a:p>
            <a:r>
              <a:rPr lang="en-US" dirty="0" smtClean="0"/>
              <a:t>Source to Destination path</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698249545"/>
              </p:ext>
            </p:extLst>
          </p:nvPr>
        </p:nvGraphicFramePr>
        <p:xfrm>
          <a:off x="544948" y="4753618"/>
          <a:ext cx="8148780" cy="370840"/>
        </p:xfrm>
        <a:graphic>
          <a:graphicData uri="http://schemas.openxmlformats.org/drawingml/2006/table">
            <a:tbl>
              <a:tblPr firstRow="1" bandRow="1">
                <a:tableStyleId>{5940675A-B579-460E-94D1-54222C63F5DA}</a:tableStyleId>
              </a:tblPr>
              <a:tblGrid>
                <a:gridCol w="814878"/>
                <a:gridCol w="814878"/>
                <a:gridCol w="814878"/>
                <a:gridCol w="814878"/>
                <a:gridCol w="814878"/>
                <a:gridCol w="814878"/>
                <a:gridCol w="814878"/>
                <a:gridCol w="814878"/>
                <a:gridCol w="814878"/>
                <a:gridCol w="814878"/>
              </a:tblGrid>
              <a:tr h="370840">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OPTDC</a:t>
                      </a:r>
                      <a:endParaRPr lang="en-US" sz="1600" dirty="0"/>
                    </a:p>
                  </a:txBody>
                  <a:tcPr/>
                </a:tc>
                <a:tc>
                  <a:txBody>
                    <a:bodyPr/>
                    <a:lstStyle/>
                    <a:p>
                      <a:pPr algn="ctr"/>
                      <a:r>
                        <a:rPr lang="en-US" sz="1600" dirty="0" smtClean="0"/>
                        <a:t>TS1</a:t>
                      </a:r>
                      <a:endParaRPr lang="en-US" sz="1600" dirty="0"/>
                    </a:p>
                  </a:txBody>
                  <a:tcPr>
                    <a:solidFill>
                      <a:srgbClr val="BFBFBF"/>
                    </a:solidFill>
                  </a:tcPr>
                </a:tc>
                <a:tc>
                  <a:txBody>
                    <a:bodyPr/>
                    <a:lstStyle/>
                    <a:p>
                      <a:pPr algn="ctr"/>
                      <a:r>
                        <a:rPr lang="en-US" sz="1600" dirty="0" smtClean="0"/>
                        <a:t>OPTDC’</a:t>
                      </a:r>
                      <a:endParaRPr lang="en-US" sz="1600" dirty="0"/>
                    </a:p>
                  </a:txBody>
                  <a:tcPr/>
                </a:tc>
                <a:tc>
                  <a:txBody>
                    <a:bodyPr/>
                    <a:lstStyle/>
                    <a:p>
                      <a:pPr algn="ctr"/>
                      <a:r>
                        <a:rPr lang="en-US" sz="1600" dirty="0" smtClean="0"/>
                        <a:t>OP11</a:t>
                      </a:r>
                      <a:endParaRPr lang="en-US" sz="1600" dirty="0"/>
                    </a:p>
                  </a:txBody>
                  <a:tcPr/>
                </a:tc>
                <a:tc>
                  <a:txBody>
                    <a:bodyPr/>
                    <a:lstStyle/>
                    <a:p>
                      <a:pPr algn="ctr"/>
                      <a:r>
                        <a:rPr lang="en-US" sz="1600" dirty="0" smtClean="0"/>
                        <a:t>OP22</a:t>
                      </a:r>
                      <a:endParaRPr lang="en-US" sz="1600" dirty="0"/>
                    </a:p>
                  </a:txBody>
                  <a:tcPr/>
                </a:tc>
                <a:tc>
                  <a:txBody>
                    <a:bodyPr/>
                    <a:lstStyle/>
                    <a:p>
                      <a:pPr algn="ctr"/>
                      <a:r>
                        <a:rPr lang="en-US" sz="1600" dirty="0" smtClean="0"/>
                        <a:t>OP33</a:t>
                      </a:r>
                      <a:endParaRPr lang="en-US" sz="1600" dirty="0"/>
                    </a:p>
                  </a:txBody>
                  <a:tcPr/>
                </a:tc>
                <a:tc>
                  <a:txBody>
                    <a:bodyPr/>
                    <a:lstStyle/>
                    <a:p>
                      <a:pPr algn="ctr"/>
                      <a:r>
                        <a:rPr lang="en-US" sz="1600" dirty="0" smtClean="0"/>
                        <a:t>TS2</a:t>
                      </a:r>
                      <a:endParaRPr lang="en-US" sz="1600" dirty="0"/>
                    </a:p>
                  </a:txBody>
                  <a:tcPr>
                    <a:solidFill>
                      <a:srgbClr val="BFBFBF"/>
                    </a:solidFill>
                  </a:tcPr>
                </a:tc>
              </a:tr>
            </a:tbl>
          </a:graphicData>
        </a:graphic>
      </p:graphicFrame>
      <p:cxnSp>
        <p:nvCxnSpPr>
          <p:cNvPr id="16" name="Straight Arrow Connector 15"/>
          <p:cNvCxnSpPr/>
          <p:nvPr/>
        </p:nvCxnSpPr>
        <p:spPr>
          <a:xfrm>
            <a:off x="879770" y="5503875"/>
            <a:ext cx="7481454" cy="2879"/>
          </a:xfrm>
          <a:prstGeom prst="straightConnector1">
            <a:avLst/>
          </a:prstGeom>
          <a:ln>
            <a:solidFill>
              <a:schemeClr val="tx1"/>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69731" y="5520951"/>
            <a:ext cx="2691925" cy="369332"/>
          </a:xfrm>
          <a:prstGeom prst="rect">
            <a:avLst/>
          </a:prstGeom>
          <a:noFill/>
        </p:spPr>
        <p:txBody>
          <a:bodyPr wrap="none" rtlCol="0">
            <a:spAutoFit/>
          </a:bodyPr>
          <a:lstStyle/>
          <a:p>
            <a:r>
              <a:rPr lang="en-US" dirty="0" smtClean="0"/>
              <a:t>Destination to Source path</a:t>
            </a:r>
            <a:endParaRPr lang="en-US" dirty="0"/>
          </a:p>
        </p:txBody>
      </p:sp>
      <p:cxnSp>
        <p:nvCxnSpPr>
          <p:cNvPr id="7" name="Straight Arrow Connector 6"/>
          <p:cNvCxnSpPr/>
          <p:nvPr/>
        </p:nvCxnSpPr>
        <p:spPr>
          <a:xfrm>
            <a:off x="4987636" y="4152363"/>
            <a:ext cx="3290455" cy="60125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937656" y="4143133"/>
            <a:ext cx="3290455" cy="60125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1593264" y="3401315"/>
            <a:ext cx="6920786" cy="385478"/>
            <a:chOff x="1593264" y="3401315"/>
            <a:chExt cx="6920786" cy="385478"/>
          </a:xfrm>
        </p:grpSpPr>
        <p:sp>
          <p:nvSpPr>
            <p:cNvPr id="9" name="TextBox 8"/>
            <p:cNvSpPr txBox="1"/>
            <p:nvPr/>
          </p:nvSpPr>
          <p:spPr>
            <a:xfrm>
              <a:off x="1593264" y="3417461"/>
              <a:ext cx="441647"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2378373" y="3405915"/>
              <a:ext cx="441647" cy="369332"/>
            </a:xfrm>
            <a:prstGeom prst="rect">
              <a:avLst/>
            </a:prstGeom>
            <a:noFill/>
          </p:spPr>
          <p:txBody>
            <a:bodyPr wrap="none" rtlCol="0">
              <a:spAutoFit/>
            </a:bodyPr>
            <a:lstStyle/>
            <a:p>
              <a:r>
                <a:rPr lang="en-US" dirty="0" smtClean="0"/>
                <a:t>(2)</a:t>
              </a:r>
              <a:endParaRPr lang="en-US" dirty="0"/>
            </a:p>
          </p:txBody>
        </p:sp>
        <p:sp>
          <p:nvSpPr>
            <p:cNvPr id="27" name="TextBox 26"/>
            <p:cNvSpPr txBox="1"/>
            <p:nvPr/>
          </p:nvSpPr>
          <p:spPr>
            <a:xfrm>
              <a:off x="3211928" y="3408230"/>
              <a:ext cx="441647" cy="369332"/>
            </a:xfrm>
            <a:prstGeom prst="rect">
              <a:avLst/>
            </a:prstGeom>
            <a:noFill/>
          </p:spPr>
          <p:txBody>
            <a:bodyPr wrap="none" rtlCol="0">
              <a:spAutoFit/>
            </a:bodyPr>
            <a:lstStyle/>
            <a:p>
              <a:r>
                <a:rPr lang="en-US" dirty="0" smtClean="0"/>
                <a:t>(3)</a:t>
              </a:r>
              <a:endParaRPr lang="en-US" dirty="0"/>
            </a:p>
          </p:txBody>
        </p:sp>
        <p:sp>
          <p:nvSpPr>
            <p:cNvPr id="28" name="TextBox 27"/>
            <p:cNvSpPr txBox="1"/>
            <p:nvPr/>
          </p:nvSpPr>
          <p:spPr>
            <a:xfrm>
              <a:off x="3976213" y="3410545"/>
              <a:ext cx="441647" cy="369332"/>
            </a:xfrm>
            <a:prstGeom prst="rect">
              <a:avLst/>
            </a:prstGeom>
            <a:noFill/>
          </p:spPr>
          <p:txBody>
            <a:bodyPr wrap="none" rtlCol="0">
              <a:spAutoFit/>
            </a:bodyPr>
            <a:lstStyle/>
            <a:p>
              <a:r>
                <a:rPr lang="en-US" dirty="0" smtClean="0"/>
                <a:t>(4)</a:t>
              </a:r>
              <a:endParaRPr lang="en-US" dirty="0"/>
            </a:p>
          </p:txBody>
        </p:sp>
        <p:sp>
          <p:nvSpPr>
            <p:cNvPr id="29" name="TextBox 28"/>
            <p:cNvSpPr txBox="1"/>
            <p:nvPr/>
          </p:nvSpPr>
          <p:spPr>
            <a:xfrm>
              <a:off x="5213843" y="3401315"/>
              <a:ext cx="441647" cy="369332"/>
            </a:xfrm>
            <a:prstGeom prst="rect">
              <a:avLst/>
            </a:prstGeom>
            <a:noFill/>
          </p:spPr>
          <p:txBody>
            <a:bodyPr wrap="none" rtlCol="0">
              <a:spAutoFit/>
            </a:bodyPr>
            <a:lstStyle/>
            <a:p>
              <a:r>
                <a:rPr lang="en-US" dirty="0" smtClean="0"/>
                <a:t>(5)</a:t>
              </a:r>
              <a:endParaRPr lang="en-US" dirty="0"/>
            </a:p>
          </p:txBody>
        </p:sp>
        <p:sp>
          <p:nvSpPr>
            <p:cNvPr id="31" name="TextBox 30"/>
            <p:cNvSpPr txBox="1"/>
            <p:nvPr/>
          </p:nvSpPr>
          <p:spPr>
            <a:xfrm>
              <a:off x="6451473" y="3403630"/>
              <a:ext cx="441647" cy="369332"/>
            </a:xfrm>
            <a:prstGeom prst="rect">
              <a:avLst/>
            </a:prstGeom>
            <a:noFill/>
          </p:spPr>
          <p:txBody>
            <a:bodyPr wrap="none" rtlCol="0">
              <a:spAutoFit/>
            </a:bodyPr>
            <a:lstStyle/>
            <a:p>
              <a:r>
                <a:rPr lang="en-US" dirty="0" smtClean="0"/>
                <a:t>(6)</a:t>
              </a:r>
              <a:endParaRPr lang="en-US" dirty="0"/>
            </a:p>
          </p:txBody>
        </p:sp>
        <p:sp>
          <p:nvSpPr>
            <p:cNvPr id="32" name="TextBox 31"/>
            <p:cNvSpPr txBox="1"/>
            <p:nvPr/>
          </p:nvSpPr>
          <p:spPr>
            <a:xfrm>
              <a:off x="7273483" y="3405945"/>
              <a:ext cx="441647" cy="369332"/>
            </a:xfrm>
            <a:prstGeom prst="rect">
              <a:avLst/>
            </a:prstGeom>
            <a:noFill/>
          </p:spPr>
          <p:txBody>
            <a:bodyPr wrap="none" rtlCol="0">
              <a:spAutoFit/>
            </a:bodyPr>
            <a:lstStyle/>
            <a:p>
              <a:r>
                <a:rPr lang="en-US" dirty="0" smtClean="0"/>
                <a:t>(7)</a:t>
              </a:r>
              <a:endParaRPr lang="en-US" dirty="0"/>
            </a:p>
          </p:txBody>
        </p:sp>
        <p:sp>
          <p:nvSpPr>
            <p:cNvPr id="33" name="TextBox 32"/>
            <p:cNvSpPr txBox="1"/>
            <p:nvPr/>
          </p:nvSpPr>
          <p:spPr>
            <a:xfrm>
              <a:off x="8072403" y="3408260"/>
              <a:ext cx="441647" cy="369332"/>
            </a:xfrm>
            <a:prstGeom prst="rect">
              <a:avLst/>
            </a:prstGeom>
            <a:noFill/>
          </p:spPr>
          <p:txBody>
            <a:bodyPr wrap="none" rtlCol="0">
              <a:spAutoFit/>
            </a:bodyPr>
            <a:lstStyle/>
            <a:p>
              <a:r>
                <a:rPr lang="en-US" dirty="0" smtClean="0"/>
                <a:t>(8)</a:t>
              </a:r>
              <a:endParaRPr lang="en-US" dirty="0"/>
            </a:p>
          </p:txBody>
        </p:sp>
      </p:grpSp>
      <p:grpSp>
        <p:nvGrpSpPr>
          <p:cNvPr id="11" name="Group 10"/>
          <p:cNvGrpSpPr/>
          <p:nvPr/>
        </p:nvGrpSpPr>
        <p:grpSpPr>
          <a:xfrm flipH="1">
            <a:off x="729704" y="5054565"/>
            <a:ext cx="6990056" cy="385478"/>
            <a:chOff x="1145324" y="5054565"/>
            <a:chExt cx="6990056" cy="385478"/>
          </a:xfrm>
        </p:grpSpPr>
        <p:sp>
          <p:nvSpPr>
            <p:cNvPr id="34" name="TextBox 33"/>
            <p:cNvSpPr txBox="1"/>
            <p:nvPr/>
          </p:nvSpPr>
          <p:spPr>
            <a:xfrm flipH="1">
              <a:off x="1145324" y="5070711"/>
              <a:ext cx="441647"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flipH="1">
              <a:off x="1999703" y="5059165"/>
              <a:ext cx="441647"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flipH="1">
              <a:off x="2833258" y="5061480"/>
              <a:ext cx="441647" cy="369332"/>
            </a:xfrm>
            <a:prstGeom prst="rect">
              <a:avLst/>
            </a:prstGeom>
            <a:noFill/>
          </p:spPr>
          <p:txBody>
            <a:bodyPr wrap="none" rtlCol="0">
              <a:spAutoFit/>
            </a:bodyPr>
            <a:lstStyle/>
            <a:p>
              <a:r>
                <a:rPr lang="en-US" dirty="0" smtClean="0"/>
                <a:t>(3)</a:t>
              </a:r>
              <a:endParaRPr lang="en-US" dirty="0"/>
            </a:p>
          </p:txBody>
        </p:sp>
        <p:sp>
          <p:nvSpPr>
            <p:cNvPr id="37" name="TextBox 36"/>
            <p:cNvSpPr txBox="1"/>
            <p:nvPr/>
          </p:nvSpPr>
          <p:spPr>
            <a:xfrm flipH="1">
              <a:off x="3597543" y="5063795"/>
              <a:ext cx="441647" cy="369332"/>
            </a:xfrm>
            <a:prstGeom prst="rect">
              <a:avLst/>
            </a:prstGeom>
            <a:noFill/>
          </p:spPr>
          <p:txBody>
            <a:bodyPr wrap="none" rtlCol="0">
              <a:spAutoFit/>
            </a:bodyPr>
            <a:lstStyle/>
            <a:p>
              <a:r>
                <a:rPr lang="en-US" dirty="0" smtClean="0"/>
                <a:t>(4)</a:t>
              </a:r>
              <a:endParaRPr lang="en-US" dirty="0"/>
            </a:p>
          </p:txBody>
        </p:sp>
        <p:sp>
          <p:nvSpPr>
            <p:cNvPr id="39" name="TextBox 38"/>
            <p:cNvSpPr txBox="1"/>
            <p:nvPr/>
          </p:nvSpPr>
          <p:spPr>
            <a:xfrm flipH="1">
              <a:off x="4835173" y="5054565"/>
              <a:ext cx="441647" cy="369332"/>
            </a:xfrm>
            <a:prstGeom prst="rect">
              <a:avLst/>
            </a:prstGeom>
            <a:noFill/>
          </p:spPr>
          <p:txBody>
            <a:bodyPr wrap="none" rtlCol="0">
              <a:spAutoFit/>
            </a:bodyPr>
            <a:lstStyle/>
            <a:p>
              <a:r>
                <a:rPr lang="en-US" dirty="0" smtClean="0"/>
                <a:t>(5)</a:t>
              </a:r>
              <a:endParaRPr lang="en-US" dirty="0"/>
            </a:p>
          </p:txBody>
        </p:sp>
        <p:sp>
          <p:nvSpPr>
            <p:cNvPr id="40" name="TextBox 39"/>
            <p:cNvSpPr txBox="1"/>
            <p:nvPr/>
          </p:nvSpPr>
          <p:spPr>
            <a:xfrm flipH="1">
              <a:off x="6072803" y="5056880"/>
              <a:ext cx="441647" cy="369332"/>
            </a:xfrm>
            <a:prstGeom prst="rect">
              <a:avLst/>
            </a:prstGeom>
            <a:noFill/>
          </p:spPr>
          <p:txBody>
            <a:bodyPr wrap="none" rtlCol="0">
              <a:spAutoFit/>
            </a:bodyPr>
            <a:lstStyle/>
            <a:p>
              <a:r>
                <a:rPr lang="en-US" dirty="0" smtClean="0"/>
                <a:t>(6)</a:t>
              </a:r>
              <a:endParaRPr lang="en-US" dirty="0"/>
            </a:p>
          </p:txBody>
        </p:sp>
        <p:sp>
          <p:nvSpPr>
            <p:cNvPr id="41" name="TextBox 40"/>
            <p:cNvSpPr txBox="1"/>
            <p:nvPr/>
          </p:nvSpPr>
          <p:spPr>
            <a:xfrm flipH="1">
              <a:off x="6894813" y="5059195"/>
              <a:ext cx="441647" cy="369332"/>
            </a:xfrm>
            <a:prstGeom prst="rect">
              <a:avLst/>
            </a:prstGeom>
            <a:noFill/>
          </p:spPr>
          <p:txBody>
            <a:bodyPr wrap="none" rtlCol="0">
              <a:spAutoFit/>
            </a:bodyPr>
            <a:lstStyle/>
            <a:p>
              <a:r>
                <a:rPr lang="en-US" dirty="0" smtClean="0"/>
                <a:t>(7)</a:t>
              </a:r>
              <a:endParaRPr lang="en-US" dirty="0"/>
            </a:p>
          </p:txBody>
        </p:sp>
        <p:sp>
          <p:nvSpPr>
            <p:cNvPr id="42" name="TextBox 41"/>
            <p:cNvSpPr txBox="1"/>
            <p:nvPr/>
          </p:nvSpPr>
          <p:spPr>
            <a:xfrm flipH="1">
              <a:off x="7693733" y="5061510"/>
              <a:ext cx="441647" cy="369332"/>
            </a:xfrm>
            <a:prstGeom prst="rect">
              <a:avLst/>
            </a:prstGeom>
            <a:noFill/>
          </p:spPr>
          <p:txBody>
            <a:bodyPr wrap="none" rtlCol="0">
              <a:spAutoFit/>
            </a:bodyPr>
            <a:lstStyle/>
            <a:p>
              <a:r>
                <a:rPr lang="en-US" dirty="0" smtClean="0"/>
                <a:t>(8)</a:t>
              </a:r>
              <a:endParaRPr lang="en-US" dirty="0"/>
            </a:p>
          </p:txBody>
        </p:sp>
      </p:grpSp>
      <p:sp>
        <p:nvSpPr>
          <p:cNvPr id="12" name="TextBox 11"/>
          <p:cNvSpPr txBox="1"/>
          <p:nvPr/>
        </p:nvSpPr>
        <p:spPr>
          <a:xfrm>
            <a:off x="658105" y="6234557"/>
            <a:ext cx="7780270" cy="369332"/>
          </a:xfrm>
          <a:prstGeom prst="rect">
            <a:avLst/>
          </a:prstGeom>
          <a:noFill/>
        </p:spPr>
        <p:txBody>
          <a:bodyPr wrap="none" rtlCol="0">
            <a:spAutoFit/>
          </a:bodyPr>
          <a:lstStyle/>
          <a:p>
            <a:r>
              <a:rPr lang="en-US" dirty="0" smtClean="0"/>
              <a:t>(x) : AD who handles opaque field(s), indexed by the packet forwarding sequence</a:t>
            </a:r>
            <a:endParaRPr lang="en-US" dirty="0"/>
          </a:p>
        </p:txBody>
      </p:sp>
      <p:cxnSp>
        <p:nvCxnSpPr>
          <p:cNvPr id="45" name="Straight Arrow Connector 44"/>
          <p:cNvCxnSpPr/>
          <p:nvPr/>
        </p:nvCxnSpPr>
        <p:spPr>
          <a:xfrm>
            <a:off x="3362091" y="5179356"/>
            <a:ext cx="879704" cy="1386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5036318" y="3694597"/>
            <a:ext cx="879704" cy="1386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769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40011" y="251298"/>
            <a:ext cx="7053021" cy="461665"/>
          </a:xfrm>
          <a:prstGeom prst="rect">
            <a:avLst/>
          </a:prstGeom>
          <a:noFill/>
        </p:spPr>
        <p:txBody>
          <a:bodyPr wrap="none" rtlCol="0">
            <a:spAutoFit/>
          </a:bodyPr>
          <a:lstStyle/>
          <a:p>
            <a:pPr algn="ctr"/>
            <a:r>
              <a:rPr lang="en-US" sz="2400" b="1" dirty="0" smtClean="0"/>
              <a:t>SCION Packet Construction /Forwarding (CROSSOVER)</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3379838637"/>
              </p:ext>
            </p:extLst>
          </p:nvPr>
        </p:nvGraphicFramePr>
        <p:xfrm>
          <a:off x="3752981" y="2152262"/>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TDC’</a:t>
                      </a:r>
                      <a:endParaRPr lang="en-US" dirty="0"/>
                    </a:p>
                  </a:txBody>
                  <a:tcPr/>
                </a:tc>
                <a:tc>
                  <a:txBody>
                    <a:bodyPr/>
                    <a:lstStyle/>
                    <a:p>
                      <a:pPr algn="ctr"/>
                      <a:r>
                        <a:rPr lang="en-US" dirty="0" smtClean="0"/>
                        <a:t>AD01’</a:t>
                      </a:r>
                      <a:endParaRPr lang="en-US" dirty="0"/>
                    </a:p>
                  </a:txBody>
                  <a:tcPr/>
                </a:tc>
                <a:tc>
                  <a:txBody>
                    <a:bodyPr/>
                    <a:lstStyle/>
                    <a:p>
                      <a:pPr algn="ctr"/>
                      <a:r>
                        <a:rPr lang="en-US" dirty="0" smtClean="0"/>
                        <a:t>AD12</a:t>
                      </a:r>
                      <a:endParaRPr lang="en-US" dirty="0"/>
                    </a:p>
                  </a:txBody>
                  <a:tcPr/>
                </a:tc>
                <a:tc>
                  <a:txBody>
                    <a:bodyPr/>
                    <a:lstStyle/>
                    <a:p>
                      <a:pPr algn="ctr"/>
                      <a:r>
                        <a:rPr lang="en-US" dirty="0" smtClean="0"/>
                        <a:t>AD13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544157436"/>
              </p:ext>
            </p:extLst>
          </p:nvPr>
        </p:nvGraphicFramePr>
        <p:xfrm>
          <a:off x="438726" y="3769978"/>
          <a:ext cx="8162640" cy="370840"/>
        </p:xfrm>
        <a:graphic>
          <a:graphicData uri="http://schemas.openxmlformats.org/drawingml/2006/table">
            <a:tbl>
              <a:tblPr firstRow="1" bandRow="1">
                <a:tableStyleId>{5940675A-B579-460E-94D1-54222C63F5DA}</a:tableStyleId>
              </a:tblPr>
              <a:tblGrid>
                <a:gridCol w="816264"/>
                <a:gridCol w="816264"/>
                <a:gridCol w="816264"/>
                <a:gridCol w="816264"/>
                <a:gridCol w="816264"/>
                <a:gridCol w="816264"/>
                <a:gridCol w="816264"/>
                <a:gridCol w="816264"/>
                <a:gridCol w="816264"/>
                <a:gridCol w="816264"/>
              </a:tblGrid>
              <a:tr h="370840">
                <a:tc>
                  <a:txBody>
                    <a:bodyPr/>
                    <a:lstStyle/>
                    <a:p>
                      <a:pPr algn="ctr"/>
                      <a:r>
                        <a:rPr lang="en-US" sz="1600" dirty="0" smtClean="0"/>
                        <a:t>TS1</a:t>
                      </a:r>
                      <a:endParaRPr lang="en-US" sz="1600" dirty="0"/>
                    </a:p>
                  </a:txBody>
                  <a:tcPr>
                    <a:solidFill>
                      <a:srgbClr val="BFBFBF"/>
                    </a:solidFill>
                  </a:tcPr>
                </a:tc>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OPTDC</a:t>
                      </a:r>
                      <a:endParaRPr lang="en-US" sz="1600" dirty="0"/>
                    </a:p>
                  </a:txBody>
                  <a:tcPr/>
                </a:tc>
                <a:tc>
                  <a:txBody>
                    <a:bodyPr/>
                    <a:lstStyle/>
                    <a:p>
                      <a:pPr algn="ctr"/>
                      <a:r>
                        <a:rPr lang="en-US" sz="1600" dirty="0" smtClean="0"/>
                        <a:t>TS2</a:t>
                      </a:r>
                      <a:endParaRPr lang="en-US" sz="1600" dirty="0"/>
                    </a:p>
                  </a:txBody>
                  <a:tcPr>
                    <a:solidFill>
                      <a:srgbClr val="BFBFBF"/>
                    </a:solidFill>
                  </a:tcPr>
                </a:tc>
                <a:tc>
                  <a:txBody>
                    <a:bodyPr/>
                    <a:lstStyle/>
                    <a:p>
                      <a:pPr algn="ctr"/>
                      <a:r>
                        <a:rPr lang="en-US" sz="1600" dirty="0" smtClean="0"/>
                        <a:t>OPTDC’</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OP12</a:t>
                      </a:r>
                      <a:endParaRPr lang="en-US" sz="1600" dirty="0"/>
                    </a:p>
                  </a:txBody>
                  <a:tcPr/>
                </a:tc>
                <a:tc>
                  <a:txBody>
                    <a:bodyPr/>
                    <a:lstStyle/>
                    <a:p>
                      <a:pPr algn="ctr"/>
                      <a:r>
                        <a:rPr lang="en-US" sz="1600" dirty="0" smtClean="0"/>
                        <a:t>OP13</a:t>
                      </a:r>
                      <a:endParaRPr lang="en-US" sz="1600"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60551610"/>
              </p:ext>
            </p:extLst>
          </p:nvPr>
        </p:nvGraphicFramePr>
        <p:xfrm>
          <a:off x="2142169" y="1628834"/>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AD03</a:t>
                      </a:r>
                      <a:endParaRPr lang="en-US" dirty="0"/>
                    </a:p>
                  </a:txBody>
                  <a:tcPr/>
                </a:tc>
                <a:tc>
                  <a:txBody>
                    <a:bodyPr/>
                    <a:lstStyle/>
                    <a:p>
                      <a:pPr algn="ctr"/>
                      <a:r>
                        <a:rPr lang="en-US" dirty="0" smtClean="0"/>
                        <a:t>AD02</a:t>
                      </a:r>
                      <a:endParaRPr lang="en-US" dirty="0"/>
                    </a:p>
                  </a:txBody>
                  <a:tcPr/>
                </a:tc>
                <a:tc>
                  <a:txBody>
                    <a:bodyPr/>
                    <a:lstStyle/>
                    <a:p>
                      <a:pPr algn="ctr"/>
                      <a:r>
                        <a:rPr lang="en-US" dirty="0" smtClean="0"/>
                        <a:t>AD01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3277261" y="1292514"/>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4760253" y="2578040"/>
            <a:ext cx="1234825" cy="369332"/>
          </a:xfrm>
          <a:prstGeom prst="rect">
            <a:avLst/>
          </a:prstGeom>
          <a:noFill/>
        </p:spPr>
        <p:txBody>
          <a:bodyPr wrap="none" rtlCol="0">
            <a:spAutoFit/>
          </a:bodyPr>
          <a:lstStyle/>
          <a:p>
            <a:r>
              <a:rPr lang="en-US" dirty="0" smtClean="0"/>
              <a:t>Down-path</a:t>
            </a:r>
            <a:endParaRPr lang="en-US" dirty="0"/>
          </a:p>
        </p:txBody>
      </p:sp>
      <p:sp>
        <p:nvSpPr>
          <p:cNvPr id="6" name="TextBox 5"/>
          <p:cNvSpPr txBox="1"/>
          <p:nvPr/>
        </p:nvSpPr>
        <p:spPr>
          <a:xfrm>
            <a:off x="3349820" y="2143547"/>
            <a:ext cx="300082" cy="369332"/>
          </a:xfrm>
          <a:prstGeom prst="rect">
            <a:avLst/>
          </a:prstGeom>
          <a:noFill/>
        </p:spPr>
        <p:txBody>
          <a:bodyPr wrap="none" rtlCol="0">
            <a:spAutoFit/>
          </a:bodyPr>
          <a:lstStyle/>
          <a:p>
            <a:r>
              <a:rPr lang="en-US" b="1" dirty="0" smtClean="0"/>
              <a:t>+</a:t>
            </a:r>
            <a:endParaRPr lang="en-US" b="1" dirty="0"/>
          </a:p>
        </p:txBody>
      </p:sp>
      <p:cxnSp>
        <p:nvCxnSpPr>
          <p:cNvPr id="32" name="Straight Arrow Connector 31"/>
          <p:cNvCxnSpPr/>
          <p:nvPr/>
        </p:nvCxnSpPr>
        <p:spPr>
          <a:xfrm>
            <a:off x="3762345" y="2617858"/>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142169" y="206059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287390" y="164013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146324" y="1459074"/>
            <a:ext cx="1743875" cy="369332"/>
          </a:xfrm>
          <a:prstGeom prst="rect">
            <a:avLst/>
          </a:prstGeom>
          <a:noFill/>
        </p:spPr>
        <p:txBody>
          <a:bodyPr wrap="none" rtlCol="0">
            <a:spAutoFit/>
          </a:bodyPr>
          <a:lstStyle/>
          <a:p>
            <a:r>
              <a:rPr lang="en-US" dirty="0" smtClean="0"/>
              <a:t>PCB propagation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17410228"/>
              </p:ext>
            </p:extLst>
          </p:nvPr>
        </p:nvGraphicFramePr>
        <p:xfrm>
          <a:off x="441041" y="4742073"/>
          <a:ext cx="8162640" cy="370840"/>
        </p:xfrm>
        <a:graphic>
          <a:graphicData uri="http://schemas.openxmlformats.org/drawingml/2006/table">
            <a:tbl>
              <a:tblPr firstRow="1" bandRow="1">
                <a:tableStyleId>{5940675A-B579-460E-94D1-54222C63F5DA}</a:tableStyleId>
              </a:tblPr>
              <a:tblGrid>
                <a:gridCol w="816264"/>
                <a:gridCol w="816264"/>
                <a:gridCol w="816264"/>
                <a:gridCol w="816264"/>
                <a:gridCol w="816264"/>
                <a:gridCol w="816264"/>
                <a:gridCol w="816264"/>
                <a:gridCol w="816264"/>
                <a:gridCol w="816264"/>
                <a:gridCol w="816264"/>
              </a:tblGrid>
              <a:tr h="370840">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OPTDC</a:t>
                      </a:r>
                      <a:endParaRPr lang="en-US" sz="1600" dirty="0"/>
                    </a:p>
                  </a:txBody>
                  <a:tcPr/>
                </a:tc>
                <a:tc>
                  <a:txBody>
                    <a:bodyPr/>
                    <a:lstStyle/>
                    <a:p>
                      <a:pPr algn="ctr"/>
                      <a:r>
                        <a:rPr lang="en-US" sz="1600" dirty="0" smtClean="0"/>
                        <a:t>TS1</a:t>
                      </a:r>
                      <a:endParaRPr lang="en-US" sz="1600" dirty="0"/>
                    </a:p>
                  </a:txBody>
                  <a:tcPr>
                    <a:solidFill>
                      <a:srgbClr val="BFBFBF"/>
                    </a:solidFill>
                  </a:tcPr>
                </a:tc>
                <a:tc>
                  <a:txBody>
                    <a:bodyPr/>
                    <a:lstStyle/>
                    <a:p>
                      <a:pPr algn="ctr"/>
                      <a:r>
                        <a:rPr lang="en-US" sz="1600" dirty="0" smtClean="0"/>
                        <a:t>OPTDC’</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OP12</a:t>
                      </a:r>
                      <a:endParaRPr lang="en-US" sz="1600" dirty="0"/>
                    </a:p>
                  </a:txBody>
                  <a:tcPr/>
                </a:tc>
                <a:tc>
                  <a:txBody>
                    <a:bodyPr/>
                    <a:lstStyle/>
                    <a:p>
                      <a:pPr algn="ctr"/>
                      <a:r>
                        <a:rPr lang="en-US" sz="1600" dirty="0" smtClean="0"/>
                        <a:t>OP13</a:t>
                      </a:r>
                      <a:endParaRPr lang="en-US" sz="1600" dirty="0"/>
                    </a:p>
                  </a:txBody>
                  <a:tcPr/>
                </a:tc>
                <a:tc>
                  <a:txBody>
                    <a:bodyPr/>
                    <a:lstStyle/>
                    <a:p>
                      <a:pPr algn="ctr"/>
                      <a:r>
                        <a:rPr lang="en-US" sz="1600" dirty="0" smtClean="0"/>
                        <a:t>TS2</a:t>
                      </a:r>
                      <a:endParaRPr lang="en-US" sz="1600" dirty="0"/>
                    </a:p>
                  </a:txBody>
                  <a:tcPr>
                    <a:solidFill>
                      <a:srgbClr val="BFBFBF"/>
                    </a:solidFill>
                  </a:tcPr>
                </a:tc>
              </a:tr>
            </a:tbl>
          </a:graphicData>
        </a:graphic>
      </p:graphicFrame>
      <p:cxnSp>
        <p:nvCxnSpPr>
          <p:cNvPr id="14" name="Straight Arrow Connector 13"/>
          <p:cNvCxnSpPr/>
          <p:nvPr/>
        </p:nvCxnSpPr>
        <p:spPr>
          <a:xfrm>
            <a:off x="877455" y="3400370"/>
            <a:ext cx="7481454" cy="2879"/>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67416" y="2955646"/>
            <a:ext cx="2691925" cy="369332"/>
          </a:xfrm>
          <a:prstGeom prst="rect">
            <a:avLst/>
          </a:prstGeom>
          <a:noFill/>
        </p:spPr>
        <p:txBody>
          <a:bodyPr wrap="none" rtlCol="0">
            <a:spAutoFit/>
          </a:bodyPr>
          <a:lstStyle/>
          <a:p>
            <a:r>
              <a:rPr lang="en-US" dirty="0" smtClean="0"/>
              <a:t>Source to Destination path</a:t>
            </a:r>
            <a:endParaRPr lang="en-US" dirty="0"/>
          </a:p>
        </p:txBody>
      </p:sp>
      <p:cxnSp>
        <p:nvCxnSpPr>
          <p:cNvPr id="16" name="Straight Arrow Connector 15"/>
          <p:cNvCxnSpPr/>
          <p:nvPr/>
        </p:nvCxnSpPr>
        <p:spPr>
          <a:xfrm>
            <a:off x="879770" y="5515420"/>
            <a:ext cx="7481454" cy="2879"/>
          </a:xfrm>
          <a:prstGeom prst="straightConnector1">
            <a:avLst/>
          </a:prstGeom>
          <a:ln>
            <a:solidFill>
              <a:schemeClr val="tx1"/>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69731" y="5532496"/>
            <a:ext cx="2691925" cy="369332"/>
          </a:xfrm>
          <a:prstGeom prst="rect">
            <a:avLst/>
          </a:prstGeom>
          <a:noFill/>
        </p:spPr>
        <p:txBody>
          <a:bodyPr wrap="none" rtlCol="0">
            <a:spAutoFit/>
          </a:bodyPr>
          <a:lstStyle/>
          <a:p>
            <a:r>
              <a:rPr lang="en-US" dirty="0" smtClean="0"/>
              <a:t>Destination to Source path</a:t>
            </a:r>
            <a:endParaRPr lang="en-US" dirty="0"/>
          </a:p>
        </p:txBody>
      </p:sp>
      <p:cxnSp>
        <p:nvCxnSpPr>
          <p:cNvPr id="18" name="Straight Arrow Connector 17"/>
          <p:cNvCxnSpPr/>
          <p:nvPr/>
        </p:nvCxnSpPr>
        <p:spPr>
          <a:xfrm>
            <a:off x="4987636" y="4152363"/>
            <a:ext cx="3290455" cy="60125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937656" y="4143133"/>
            <a:ext cx="3290455" cy="60125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1466269" y="3405915"/>
            <a:ext cx="6955421" cy="380878"/>
            <a:chOff x="1558629" y="3405915"/>
            <a:chExt cx="6955421" cy="380878"/>
          </a:xfrm>
        </p:grpSpPr>
        <p:sp>
          <p:nvSpPr>
            <p:cNvPr id="26" name="TextBox 25"/>
            <p:cNvSpPr txBox="1"/>
            <p:nvPr/>
          </p:nvSpPr>
          <p:spPr>
            <a:xfrm>
              <a:off x="1558629" y="3417461"/>
              <a:ext cx="441647" cy="369332"/>
            </a:xfrm>
            <a:prstGeom prst="rect">
              <a:avLst/>
            </a:prstGeom>
            <a:noFill/>
          </p:spPr>
          <p:txBody>
            <a:bodyPr wrap="none" rtlCol="0">
              <a:spAutoFit/>
            </a:bodyPr>
            <a:lstStyle/>
            <a:p>
              <a:r>
                <a:rPr lang="en-US" dirty="0" smtClean="0"/>
                <a:t>(1)</a:t>
              </a:r>
              <a:endParaRPr lang="en-US" dirty="0"/>
            </a:p>
          </p:txBody>
        </p:sp>
        <p:sp>
          <p:nvSpPr>
            <p:cNvPr id="27" name="TextBox 26"/>
            <p:cNvSpPr txBox="1"/>
            <p:nvPr/>
          </p:nvSpPr>
          <p:spPr>
            <a:xfrm>
              <a:off x="2378373" y="3405915"/>
              <a:ext cx="441647" cy="369332"/>
            </a:xfrm>
            <a:prstGeom prst="rect">
              <a:avLst/>
            </a:prstGeom>
            <a:noFill/>
          </p:spPr>
          <p:txBody>
            <a:bodyPr wrap="none" rtlCol="0">
              <a:spAutoFit/>
            </a:bodyPr>
            <a:lstStyle/>
            <a:p>
              <a:r>
                <a:rPr lang="en-US" dirty="0" smtClean="0"/>
                <a:t>(2)</a:t>
              </a:r>
              <a:endParaRPr lang="en-US" dirty="0"/>
            </a:p>
          </p:txBody>
        </p:sp>
        <p:sp>
          <p:nvSpPr>
            <p:cNvPr id="28" name="TextBox 27"/>
            <p:cNvSpPr txBox="1"/>
            <p:nvPr/>
          </p:nvSpPr>
          <p:spPr>
            <a:xfrm>
              <a:off x="4782048" y="3408230"/>
              <a:ext cx="441647" cy="369332"/>
            </a:xfrm>
            <a:prstGeom prst="rect">
              <a:avLst/>
            </a:prstGeom>
            <a:noFill/>
          </p:spPr>
          <p:txBody>
            <a:bodyPr wrap="none" rtlCol="0">
              <a:spAutoFit/>
            </a:bodyPr>
            <a:lstStyle/>
            <a:p>
              <a:r>
                <a:rPr lang="en-US" dirty="0" smtClean="0"/>
                <a:t>(3)</a:t>
              </a:r>
              <a:endParaRPr lang="en-US" dirty="0"/>
            </a:p>
          </p:txBody>
        </p:sp>
        <p:sp>
          <p:nvSpPr>
            <p:cNvPr id="33" name="TextBox 32"/>
            <p:cNvSpPr txBox="1"/>
            <p:nvPr/>
          </p:nvSpPr>
          <p:spPr>
            <a:xfrm>
              <a:off x="7273483" y="3405945"/>
              <a:ext cx="441647" cy="369332"/>
            </a:xfrm>
            <a:prstGeom prst="rect">
              <a:avLst/>
            </a:prstGeom>
            <a:noFill/>
          </p:spPr>
          <p:txBody>
            <a:bodyPr wrap="none" rtlCol="0">
              <a:spAutoFit/>
            </a:bodyPr>
            <a:lstStyle/>
            <a:p>
              <a:r>
                <a:rPr lang="en-US" dirty="0" smtClean="0"/>
                <a:t>(4)</a:t>
              </a:r>
              <a:endParaRPr lang="en-US" dirty="0"/>
            </a:p>
          </p:txBody>
        </p:sp>
        <p:sp>
          <p:nvSpPr>
            <p:cNvPr id="34" name="TextBox 33"/>
            <p:cNvSpPr txBox="1"/>
            <p:nvPr/>
          </p:nvSpPr>
          <p:spPr>
            <a:xfrm>
              <a:off x="8072403" y="3408260"/>
              <a:ext cx="441647" cy="369332"/>
            </a:xfrm>
            <a:prstGeom prst="rect">
              <a:avLst/>
            </a:prstGeom>
            <a:noFill/>
          </p:spPr>
          <p:txBody>
            <a:bodyPr wrap="none" rtlCol="0">
              <a:spAutoFit/>
            </a:bodyPr>
            <a:lstStyle/>
            <a:p>
              <a:r>
                <a:rPr lang="en-US" dirty="0" smtClean="0"/>
                <a:t>(5)</a:t>
              </a:r>
              <a:endParaRPr lang="en-US" dirty="0"/>
            </a:p>
          </p:txBody>
        </p:sp>
      </p:grpSp>
      <p:grpSp>
        <p:nvGrpSpPr>
          <p:cNvPr id="47" name="Group 46"/>
          <p:cNvGrpSpPr/>
          <p:nvPr/>
        </p:nvGrpSpPr>
        <p:grpSpPr>
          <a:xfrm>
            <a:off x="602709" y="5033790"/>
            <a:ext cx="7024691" cy="383163"/>
            <a:chOff x="1143009" y="3403630"/>
            <a:chExt cx="7024691" cy="383163"/>
          </a:xfrm>
        </p:grpSpPr>
        <p:sp>
          <p:nvSpPr>
            <p:cNvPr id="48" name="TextBox 47"/>
            <p:cNvSpPr txBox="1"/>
            <p:nvPr/>
          </p:nvSpPr>
          <p:spPr>
            <a:xfrm>
              <a:off x="1143009" y="3417461"/>
              <a:ext cx="441647" cy="369332"/>
            </a:xfrm>
            <a:prstGeom prst="rect">
              <a:avLst/>
            </a:prstGeom>
            <a:noFill/>
          </p:spPr>
          <p:txBody>
            <a:bodyPr wrap="none" rtlCol="0">
              <a:spAutoFit/>
            </a:bodyPr>
            <a:lstStyle/>
            <a:p>
              <a:r>
                <a:rPr lang="en-US" dirty="0" smtClean="0"/>
                <a:t>(5)</a:t>
              </a:r>
              <a:endParaRPr lang="en-US" dirty="0"/>
            </a:p>
          </p:txBody>
        </p:sp>
        <p:sp>
          <p:nvSpPr>
            <p:cNvPr id="49" name="TextBox 48"/>
            <p:cNvSpPr txBox="1"/>
            <p:nvPr/>
          </p:nvSpPr>
          <p:spPr>
            <a:xfrm>
              <a:off x="1974298" y="3405915"/>
              <a:ext cx="441647" cy="369332"/>
            </a:xfrm>
            <a:prstGeom prst="rect">
              <a:avLst/>
            </a:prstGeom>
            <a:noFill/>
          </p:spPr>
          <p:txBody>
            <a:bodyPr wrap="none" rtlCol="0">
              <a:spAutoFit/>
            </a:bodyPr>
            <a:lstStyle/>
            <a:p>
              <a:r>
                <a:rPr lang="en-US" dirty="0" smtClean="0"/>
                <a:t>(4)</a:t>
              </a:r>
              <a:endParaRPr lang="en-US" dirty="0"/>
            </a:p>
          </p:txBody>
        </p:sp>
        <p:sp>
          <p:nvSpPr>
            <p:cNvPr id="51" name="TextBox 50"/>
            <p:cNvSpPr txBox="1"/>
            <p:nvPr/>
          </p:nvSpPr>
          <p:spPr>
            <a:xfrm>
              <a:off x="4454188" y="3403630"/>
              <a:ext cx="441647" cy="369332"/>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6938678" y="3405945"/>
              <a:ext cx="441647"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7726053" y="3408260"/>
              <a:ext cx="441647" cy="369332"/>
            </a:xfrm>
            <a:prstGeom prst="rect">
              <a:avLst/>
            </a:prstGeom>
            <a:noFill/>
          </p:spPr>
          <p:txBody>
            <a:bodyPr wrap="none" rtlCol="0">
              <a:spAutoFit/>
            </a:bodyPr>
            <a:lstStyle/>
            <a:p>
              <a:r>
                <a:rPr lang="en-US" dirty="0" smtClean="0"/>
                <a:t>(1)</a:t>
              </a:r>
              <a:endParaRPr lang="en-US" dirty="0"/>
            </a:p>
          </p:txBody>
        </p:sp>
      </p:grpSp>
      <p:sp>
        <p:nvSpPr>
          <p:cNvPr id="54" name="TextBox 53"/>
          <p:cNvSpPr txBox="1"/>
          <p:nvPr/>
        </p:nvSpPr>
        <p:spPr>
          <a:xfrm>
            <a:off x="658105" y="6234557"/>
            <a:ext cx="7780270" cy="369332"/>
          </a:xfrm>
          <a:prstGeom prst="rect">
            <a:avLst/>
          </a:prstGeom>
          <a:noFill/>
        </p:spPr>
        <p:txBody>
          <a:bodyPr wrap="none" rtlCol="0">
            <a:spAutoFit/>
          </a:bodyPr>
          <a:lstStyle/>
          <a:p>
            <a:r>
              <a:rPr lang="en-US" dirty="0" smtClean="0"/>
              <a:t>(x) : AD who handles opaque field(s), indexed by the packet forwarding sequence</a:t>
            </a:r>
            <a:endParaRPr lang="en-US" dirty="0"/>
          </a:p>
        </p:txBody>
      </p:sp>
      <p:cxnSp>
        <p:nvCxnSpPr>
          <p:cNvPr id="55" name="Straight Arrow Connector 54"/>
          <p:cNvCxnSpPr/>
          <p:nvPr/>
        </p:nvCxnSpPr>
        <p:spPr>
          <a:xfrm>
            <a:off x="2505365" y="5160820"/>
            <a:ext cx="3290453" cy="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292832" y="3720010"/>
            <a:ext cx="3299623" cy="1386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670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33879" y="251298"/>
            <a:ext cx="6665286" cy="461665"/>
          </a:xfrm>
          <a:prstGeom prst="rect">
            <a:avLst/>
          </a:prstGeom>
          <a:noFill/>
        </p:spPr>
        <p:txBody>
          <a:bodyPr wrap="none" rtlCol="0">
            <a:spAutoFit/>
          </a:bodyPr>
          <a:lstStyle/>
          <a:p>
            <a:pPr algn="ctr"/>
            <a:r>
              <a:rPr lang="en-US" sz="2400" b="1" dirty="0" smtClean="0"/>
              <a:t>SCION Packet Construction /Forwarding (ON-PATH)</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809922638"/>
              </p:ext>
            </p:extLst>
          </p:nvPr>
        </p:nvGraphicFramePr>
        <p:xfrm>
          <a:off x="3752981" y="2152262"/>
          <a:ext cx="1620176" cy="370840"/>
        </p:xfrm>
        <a:graphic>
          <a:graphicData uri="http://schemas.openxmlformats.org/drawingml/2006/table">
            <a:tbl>
              <a:tblPr firstRow="1" bandRow="1">
                <a:tableStyleId>{5940675A-B579-460E-94D1-54222C63F5DA}</a:tableStyleId>
              </a:tblPr>
              <a:tblGrid>
                <a:gridCol w="810088"/>
                <a:gridCol w="810088"/>
              </a:tblGrid>
              <a:tr h="370840">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517517714"/>
              </p:ext>
            </p:extLst>
          </p:nvPr>
        </p:nvGraphicFramePr>
        <p:xfrm>
          <a:off x="507992" y="3769978"/>
          <a:ext cx="6491328" cy="370840"/>
        </p:xfrm>
        <a:graphic>
          <a:graphicData uri="http://schemas.openxmlformats.org/drawingml/2006/table">
            <a:tbl>
              <a:tblPr firstRow="1" bandRow="1">
                <a:tableStyleId>{5940675A-B579-460E-94D1-54222C63F5DA}</a:tableStyleId>
              </a:tblPr>
              <a:tblGrid>
                <a:gridCol w="811416"/>
                <a:gridCol w="811416"/>
                <a:gridCol w="811416"/>
                <a:gridCol w="811416"/>
                <a:gridCol w="811416"/>
                <a:gridCol w="811416"/>
                <a:gridCol w="811416"/>
                <a:gridCol w="811416"/>
              </a:tblGrid>
              <a:tr h="370840">
                <a:tc>
                  <a:txBody>
                    <a:bodyPr/>
                    <a:lstStyle/>
                    <a:p>
                      <a:pPr algn="ctr"/>
                      <a:r>
                        <a:rPr lang="en-US" sz="1600" dirty="0" smtClean="0"/>
                        <a:t>TS1</a:t>
                      </a:r>
                      <a:endParaRPr lang="en-US" sz="1600" dirty="0"/>
                    </a:p>
                  </a:txBody>
                  <a:tcPr>
                    <a:solidFill>
                      <a:srgbClr val="BFBFBF"/>
                    </a:solidFill>
                  </a:tcPr>
                </a:tc>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TDC</a:t>
                      </a:r>
                      <a:endParaRPr lang="en-US" sz="1600" dirty="0"/>
                    </a:p>
                  </a:txBody>
                  <a:tcPr/>
                </a:tc>
                <a:tc>
                  <a:txBody>
                    <a:bodyPr/>
                    <a:lstStyle/>
                    <a:p>
                      <a:pPr algn="ctr"/>
                      <a:r>
                        <a:rPr lang="en-US" sz="1600" dirty="0" smtClean="0"/>
                        <a:t>TS2</a:t>
                      </a:r>
                      <a:endParaRPr lang="en-US" sz="1600" dirty="0"/>
                    </a:p>
                  </a:txBody>
                  <a:tcPr>
                    <a:solidFill>
                      <a:srgbClr val="BFBFB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TDC’</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P01’</a:t>
                      </a:r>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844491669"/>
              </p:ext>
            </p:extLst>
          </p:nvPr>
        </p:nvGraphicFramePr>
        <p:xfrm>
          <a:off x="2142169" y="1628834"/>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3277261" y="1283461"/>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3963589" y="2578040"/>
            <a:ext cx="1234825" cy="369332"/>
          </a:xfrm>
          <a:prstGeom prst="rect">
            <a:avLst/>
          </a:prstGeom>
          <a:noFill/>
        </p:spPr>
        <p:txBody>
          <a:bodyPr wrap="none" rtlCol="0">
            <a:spAutoFit/>
          </a:bodyPr>
          <a:lstStyle/>
          <a:p>
            <a:r>
              <a:rPr lang="en-US" dirty="0" smtClean="0"/>
              <a:t>Down-path</a:t>
            </a:r>
            <a:endParaRPr lang="en-US" dirty="0"/>
          </a:p>
        </p:txBody>
      </p:sp>
      <p:sp>
        <p:nvSpPr>
          <p:cNvPr id="6" name="TextBox 5"/>
          <p:cNvSpPr txBox="1"/>
          <p:nvPr/>
        </p:nvSpPr>
        <p:spPr>
          <a:xfrm>
            <a:off x="3349820" y="2143547"/>
            <a:ext cx="300082" cy="369332"/>
          </a:xfrm>
          <a:prstGeom prst="rect">
            <a:avLst/>
          </a:prstGeom>
          <a:noFill/>
        </p:spPr>
        <p:txBody>
          <a:bodyPr wrap="none" rtlCol="0">
            <a:spAutoFit/>
          </a:bodyPr>
          <a:lstStyle/>
          <a:p>
            <a:r>
              <a:rPr lang="en-US" b="1" dirty="0" smtClean="0"/>
              <a:t>+</a:t>
            </a:r>
            <a:endParaRPr lang="en-US" b="1" dirty="0"/>
          </a:p>
        </p:txBody>
      </p:sp>
      <p:cxnSp>
        <p:nvCxnSpPr>
          <p:cNvPr id="25" name="Straight Arrow Connector 24"/>
          <p:cNvCxnSpPr/>
          <p:nvPr/>
        </p:nvCxnSpPr>
        <p:spPr>
          <a:xfrm>
            <a:off x="6287390" y="164013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146324" y="1459074"/>
            <a:ext cx="1743875" cy="369332"/>
          </a:xfrm>
          <a:prstGeom prst="rect">
            <a:avLst/>
          </a:prstGeom>
          <a:noFill/>
        </p:spPr>
        <p:txBody>
          <a:bodyPr wrap="none" rtlCol="0">
            <a:spAutoFit/>
          </a:bodyPr>
          <a:lstStyle/>
          <a:p>
            <a:r>
              <a:rPr lang="en-US" dirty="0" smtClean="0"/>
              <a:t>PCB propagation</a:t>
            </a:r>
            <a:endParaRPr lang="en-US" dirty="0"/>
          </a:p>
        </p:txBody>
      </p:sp>
      <p:cxnSp>
        <p:nvCxnSpPr>
          <p:cNvPr id="28" name="Straight Arrow Connector 27"/>
          <p:cNvCxnSpPr/>
          <p:nvPr/>
        </p:nvCxnSpPr>
        <p:spPr>
          <a:xfrm>
            <a:off x="3762345" y="2617858"/>
            <a:ext cx="161081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2142169" y="206059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023827715"/>
              </p:ext>
            </p:extLst>
          </p:nvPr>
        </p:nvGraphicFramePr>
        <p:xfrm>
          <a:off x="510307" y="4742073"/>
          <a:ext cx="6491328" cy="370840"/>
        </p:xfrm>
        <a:graphic>
          <a:graphicData uri="http://schemas.openxmlformats.org/drawingml/2006/table">
            <a:tbl>
              <a:tblPr firstRow="1" bandRow="1">
                <a:tableStyleId>{5940675A-B579-460E-94D1-54222C63F5DA}</a:tableStyleId>
              </a:tblPr>
              <a:tblGrid>
                <a:gridCol w="811416"/>
                <a:gridCol w="811416"/>
                <a:gridCol w="811416"/>
                <a:gridCol w="811416"/>
                <a:gridCol w="811416"/>
                <a:gridCol w="811416"/>
                <a:gridCol w="811416"/>
                <a:gridCol w="811416"/>
              </a:tblGrid>
              <a:tr h="370840">
                <a:tc>
                  <a:txBody>
                    <a:bodyPr/>
                    <a:lstStyle/>
                    <a:p>
                      <a:pPr algn="ctr"/>
                      <a:r>
                        <a:rPr lang="en-US" sz="1600" dirty="0" smtClean="0"/>
                        <a:t>OP03</a:t>
                      </a:r>
                      <a:endParaRPr lang="en-US" sz="1600" dirty="0"/>
                    </a:p>
                  </a:txBody>
                  <a:tcPr/>
                </a:tc>
                <a:tc>
                  <a:txBody>
                    <a:bodyPr/>
                    <a:lstStyle/>
                    <a:p>
                      <a:pPr algn="ctr"/>
                      <a:r>
                        <a:rPr lang="en-US" sz="1600" dirty="0" smtClean="0"/>
                        <a:t>OP02</a:t>
                      </a:r>
                      <a:endParaRPr lang="en-US" sz="1600" dirty="0"/>
                    </a:p>
                  </a:txBody>
                  <a:tcPr/>
                </a:tc>
                <a:tc>
                  <a:txBody>
                    <a:bodyPr/>
                    <a:lstStyle/>
                    <a:p>
                      <a:pPr algn="ctr"/>
                      <a:r>
                        <a:rPr lang="en-US" sz="1600" dirty="0" smtClean="0"/>
                        <a:t>OP01</a:t>
                      </a:r>
                      <a:endParaRPr lang="en-US" sz="1600" dirty="0"/>
                    </a:p>
                  </a:txBody>
                  <a:tcPr/>
                </a:tc>
                <a:tc>
                  <a:txBody>
                    <a:bodyPr/>
                    <a:lstStyle/>
                    <a:p>
                      <a:pPr algn="ctr"/>
                      <a:r>
                        <a:rPr lang="en-US" sz="1600" dirty="0" smtClean="0"/>
                        <a:t>TDC</a:t>
                      </a:r>
                      <a:endParaRPr lang="en-US" sz="1600" dirty="0"/>
                    </a:p>
                  </a:txBody>
                  <a:tcPr>
                    <a:solidFill>
                      <a:schemeClr val="bg1"/>
                    </a:solidFill>
                  </a:tcPr>
                </a:tc>
                <a:tc>
                  <a:txBody>
                    <a:bodyPr/>
                    <a:lstStyle/>
                    <a:p>
                      <a:pPr algn="ctr"/>
                      <a:r>
                        <a:rPr lang="en-US" sz="1600" dirty="0" smtClean="0"/>
                        <a:t>TS1</a:t>
                      </a:r>
                      <a:endParaRPr lang="en-US" sz="1600" dirty="0"/>
                    </a:p>
                  </a:txBody>
                  <a:tcPr>
                    <a:solidFill>
                      <a:srgbClr val="BFBFB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TDC’</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P01’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TS2</a:t>
                      </a:r>
                    </a:p>
                  </a:txBody>
                  <a:tcPr>
                    <a:solidFill>
                      <a:srgbClr val="BFBFBF"/>
                    </a:solidFill>
                  </a:tcPr>
                </a:tc>
              </a:tr>
            </a:tbl>
          </a:graphicData>
        </a:graphic>
      </p:graphicFrame>
      <p:cxnSp>
        <p:nvCxnSpPr>
          <p:cNvPr id="14" name="Straight Arrow Connector 13"/>
          <p:cNvCxnSpPr/>
          <p:nvPr/>
        </p:nvCxnSpPr>
        <p:spPr>
          <a:xfrm>
            <a:off x="877455" y="3411915"/>
            <a:ext cx="5772727" cy="0"/>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413086" y="2967191"/>
            <a:ext cx="2691925" cy="369332"/>
          </a:xfrm>
          <a:prstGeom prst="rect">
            <a:avLst/>
          </a:prstGeom>
          <a:noFill/>
        </p:spPr>
        <p:txBody>
          <a:bodyPr wrap="none" rtlCol="0">
            <a:spAutoFit/>
          </a:bodyPr>
          <a:lstStyle/>
          <a:p>
            <a:r>
              <a:rPr lang="en-US" dirty="0" smtClean="0"/>
              <a:t>Source to Destination path</a:t>
            </a:r>
            <a:endParaRPr lang="en-US" dirty="0"/>
          </a:p>
        </p:txBody>
      </p:sp>
      <p:cxnSp>
        <p:nvCxnSpPr>
          <p:cNvPr id="16" name="Straight Arrow Connector 15"/>
          <p:cNvCxnSpPr/>
          <p:nvPr/>
        </p:nvCxnSpPr>
        <p:spPr>
          <a:xfrm>
            <a:off x="879770" y="5503875"/>
            <a:ext cx="5770412" cy="0"/>
          </a:xfrm>
          <a:prstGeom prst="straightConnector1">
            <a:avLst/>
          </a:prstGeom>
          <a:ln>
            <a:solidFill>
              <a:schemeClr val="tx1"/>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15401" y="5520951"/>
            <a:ext cx="2691925" cy="369332"/>
          </a:xfrm>
          <a:prstGeom prst="rect">
            <a:avLst/>
          </a:prstGeom>
          <a:noFill/>
        </p:spPr>
        <p:txBody>
          <a:bodyPr wrap="none" rtlCol="0">
            <a:spAutoFit/>
          </a:bodyPr>
          <a:lstStyle/>
          <a:p>
            <a:r>
              <a:rPr lang="en-US" dirty="0" smtClean="0"/>
              <a:t>Destination to Source path</a:t>
            </a:r>
            <a:endParaRPr lang="en-US" dirty="0"/>
          </a:p>
        </p:txBody>
      </p:sp>
      <p:cxnSp>
        <p:nvCxnSpPr>
          <p:cNvPr id="18" name="Straight Arrow Connector 17"/>
          <p:cNvCxnSpPr/>
          <p:nvPr/>
        </p:nvCxnSpPr>
        <p:spPr>
          <a:xfrm>
            <a:off x="4987636" y="4152363"/>
            <a:ext cx="1524000" cy="589710"/>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937656" y="4143133"/>
            <a:ext cx="3293199" cy="589205"/>
          </a:xfrm>
          <a:prstGeom prst="straightConnector1">
            <a:avLst/>
          </a:prstGeom>
          <a:ln w="9525">
            <a:solidFill>
              <a:schemeClr val="tx1"/>
            </a:solidFill>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58105" y="6234557"/>
            <a:ext cx="7780270" cy="369332"/>
          </a:xfrm>
          <a:prstGeom prst="rect">
            <a:avLst/>
          </a:prstGeom>
          <a:noFill/>
        </p:spPr>
        <p:txBody>
          <a:bodyPr wrap="none" rtlCol="0">
            <a:spAutoFit/>
          </a:bodyPr>
          <a:lstStyle/>
          <a:p>
            <a:r>
              <a:rPr lang="en-US" dirty="0" smtClean="0"/>
              <a:t>(x) : AD who handles opaque field(s), indexed by the packet forwarding sequence</a:t>
            </a:r>
            <a:endParaRPr lang="en-US" dirty="0"/>
          </a:p>
        </p:txBody>
      </p:sp>
      <p:grpSp>
        <p:nvGrpSpPr>
          <p:cNvPr id="29" name="Group 28"/>
          <p:cNvGrpSpPr/>
          <p:nvPr/>
        </p:nvGrpSpPr>
        <p:grpSpPr>
          <a:xfrm>
            <a:off x="1535539" y="3405915"/>
            <a:ext cx="3653521" cy="380878"/>
            <a:chOff x="1570174" y="3405915"/>
            <a:chExt cx="3653521" cy="380878"/>
          </a:xfrm>
        </p:grpSpPr>
        <p:sp>
          <p:nvSpPr>
            <p:cNvPr id="30" name="TextBox 29"/>
            <p:cNvSpPr txBox="1"/>
            <p:nvPr/>
          </p:nvSpPr>
          <p:spPr>
            <a:xfrm>
              <a:off x="1570174" y="3417461"/>
              <a:ext cx="441647" cy="369332"/>
            </a:xfrm>
            <a:prstGeom prst="rect">
              <a:avLst/>
            </a:prstGeom>
            <a:noFill/>
          </p:spPr>
          <p:txBody>
            <a:bodyPr wrap="none" rtlCol="0">
              <a:spAutoFit/>
            </a:bodyPr>
            <a:lstStyle/>
            <a:p>
              <a:r>
                <a:rPr lang="en-US" dirty="0" smtClean="0"/>
                <a:t>(1)</a:t>
              </a:r>
              <a:endParaRPr lang="en-US" dirty="0"/>
            </a:p>
          </p:txBody>
        </p:sp>
        <p:sp>
          <p:nvSpPr>
            <p:cNvPr id="32" name="TextBox 31"/>
            <p:cNvSpPr txBox="1"/>
            <p:nvPr/>
          </p:nvSpPr>
          <p:spPr>
            <a:xfrm>
              <a:off x="2378373" y="3405915"/>
              <a:ext cx="441647" cy="369332"/>
            </a:xfrm>
            <a:prstGeom prst="rect">
              <a:avLst/>
            </a:prstGeom>
            <a:noFill/>
          </p:spPr>
          <p:txBody>
            <a:bodyPr wrap="none" rtlCol="0">
              <a:spAutoFit/>
            </a:bodyPr>
            <a:lstStyle/>
            <a:p>
              <a:r>
                <a:rPr lang="en-US" dirty="0" smtClean="0"/>
                <a:t>(2)</a:t>
              </a:r>
              <a:endParaRPr lang="en-US" dirty="0"/>
            </a:p>
          </p:txBody>
        </p:sp>
        <p:sp>
          <p:nvSpPr>
            <p:cNvPr id="33" name="TextBox 32"/>
            <p:cNvSpPr txBox="1"/>
            <p:nvPr/>
          </p:nvSpPr>
          <p:spPr>
            <a:xfrm>
              <a:off x="4782048" y="3408230"/>
              <a:ext cx="441647" cy="369332"/>
            </a:xfrm>
            <a:prstGeom prst="rect">
              <a:avLst/>
            </a:prstGeom>
            <a:noFill/>
          </p:spPr>
          <p:txBody>
            <a:bodyPr wrap="none" rtlCol="0">
              <a:spAutoFit/>
            </a:bodyPr>
            <a:lstStyle/>
            <a:p>
              <a:r>
                <a:rPr lang="en-US" dirty="0" smtClean="0"/>
                <a:t>(3)</a:t>
              </a:r>
              <a:endParaRPr lang="en-US" dirty="0"/>
            </a:p>
          </p:txBody>
        </p:sp>
      </p:grpSp>
      <p:grpSp>
        <p:nvGrpSpPr>
          <p:cNvPr id="38" name="Group 37"/>
          <p:cNvGrpSpPr/>
          <p:nvPr/>
        </p:nvGrpSpPr>
        <p:grpSpPr>
          <a:xfrm>
            <a:off x="718159" y="5036075"/>
            <a:ext cx="4069141" cy="380878"/>
            <a:chOff x="1143009" y="3405915"/>
            <a:chExt cx="4069141" cy="380878"/>
          </a:xfrm>
        </p:grpSpPr>
        <p:sp>
          <p:nvSpPr>
            <p:cNvPr id="39" name="TextBox 38"/>
            <p:cNvSpPr txBox="1"/>
            <p:nvPr/>
          </p:nvSpPr>
          <p:spPr>
            <a:xfrm>
              <a:off x="1143009" y="3417461"/>
              <a:ext cx="441647" cy="369332"/>
            </a:xfrm>
            <a:prstGeom prst="rect">
              <a:avLst/>
            </a:prstGeom>
            <a:noFill/>
          </p:spPr>
          <p:txBody>
            <a:bodyPr wrap="none" rtlCol="0">
              <a:spAutoFit/>
            </a:bodyPr>
            <a:lstStyle/>
            <a:p>
              <a:r>
                <a:rPr lang="en-US" dirty="0" smtClean="0"/>
                <a:t>(3)</a:t>
              </a:r>
              <a:endParaRPr lang="en-US" dirty="0"/>
            </a:p>
          </p:txBody>
        </p:sp>
        <p:sp>
          <p:nvSpPr>
            <p:cNvPr id="40" name="TextBox 39"/>
            <p:cNvSpPr txBox="1"/>
            <p:nvPr/>
          </p:nvSpPr>
          <p:spPr>
            <a:xfrm>
              <a:off x="1881938" y="3405915"/>
              <a:ext cx="441647"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4770503" y="3408230"/>
              <a:ext cx="441647" cy="369332"/>
            </a:xfrm>
            <a:prstGeom prst="rect">
              <a:avLst/>
            </a:prstGeom>
            <a:noFill/>
          </p:spPr>
          <p:txBody>
            <a:bodyPr wrap="none" rtlCol="0">
              <a:spAutoFit/>
            </a:bodyPr>
            <a:lstStyle/>
            <a:p>
              <a:r>
                <a:rPr lang="en-US" dirty="0" smtClean="0"/>
                <a:t>(1)</a:t>
              </a:r>
              <a:endParaRPr lang="en-US" dirty="0"/>
            </a:p>
          </p:txBody>
        </p:sp>
      </p:grpSp>
      <p:cxnSp>
        <p:nvCxnSpPr>
          <p:cNvPr id="10" name="Straight Arrow Connector 9"/>
          <p:cNvCxnSpPr/>
          <p:nvPr/>
        </p:nvCxnSpPr>
        <p:spPr>
          <a:xfrm>
            <a:off x="2540000" y="5172365"/>
            <a:ext cx="3278909" cy="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277261" y="3708465"/>
            <a:ext cx="3375230" cy="0"/>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535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headEnd type="none" w="med" len="med"/>
          <a:tailEnd type="triangl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101361</TotalTime>
  <Words>2184</Words>
  <Application>Microsoft Office PowerPoint</Application>
  <PresentationFormat>On-screen Show (4:3)</PresentationFormat>
  <Paragraphs>620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SCION Packet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SCION Packet Format</dc:title>
  <dc:creator>Soo Bum Lee</dc:creator>
  <cp:lastModifiedBy>soobum</cp:lastModifiedBy>
  <cp:revision>158</cp:revision>
  <cp:lastPrinted>2013-01-20T20:32:06Z</cp:lastPrinted>
  <dcterms:created xsi:type="dcterms:W3CDTF">2012-07-08T01:22:20Z</dcterms:created>
  <dcterms:modified xsi:type="dcterms:W3CDTF">2013-01-21T16:48:19Z</dcterms:modified>
</cp:coreProperties>
</file>