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72" r:id="rId2"/>
  </p:sldMasterIdLst>
  <p:notesMasterIdLst>
    <p:notesMasterId r:id="rId28"/>
  </p:notesMasterIdLst>
  <p:sldIdLst>
    <p:sldId id="256" r:id="rId3"/>
    <p:sldId id="330" r:id="rId4"/>
    <p:sldId id="322" r:id="rId5"/>
    <p:sldId id="323" r:id="rId6"/>
    <p:sldId id="350" r:id="rId7"/>
    <p:sldId id="351" r:id="rId8"/>
    <p:sldId id="352" r:id="rId9"/>
    <p:sldId id="353" r:id="rId10"/>
    <p:sldId id="354" r:id="rId11"/>
    <p:sldId id="355" r:id="rId12"/>
    <p:sldId id="335" r:id="rId13"/>
    <p:sldId id="336" r:id="rId14"/>
    <p:sldId id="349" r:id="rId15"/>
    <p:sldId id="332" r:id="rId16"/>
    <p:sldId id="337" r:id="rId17"/>
    <p:sldId id="306" r:id="rId18"/>
    <p:sldId id="347" r:id="rId19"/>
    <p:sldId id="344" r:id="rId20"/>
    <p:sldId id="345" r:id="rId21"/>
    <p:sldId id="346" r:id="rId22"/>
    <p:sldId id="356" r:id="rId23"/>
    <p:sldId id="359" r:id="rId24"/>
    <p:sldId id="357" r:id="rId25"/>
    <p:sldId id="360" r:id="rId26"/>
    <p:sldId id="36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5" autoAdjust="0"/>
    <p:restoredTop sz="95064" autoAdjust="0"/>
  </p:normalViewPr>
  <p:slideViewPr>
    <p:cSldViewPr snapToGrid="0">
      <p:cViewPr varScale="1">
        <p:scale>
          <a:sx n="99" d="100"/>
          <a:sy n="99" d="100"/>
        </p:scale>
        <p:origin x="2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9EC12-D619-4239-BA0B-F64B757C48A8}" type="datetimeFigureOut">
              <a:rPr lang="bg-BG" smtClean="0"/>
              <a:t>10.4.2018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7F6F4-ECB0-4FA5-B3FD-41E3D15A42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810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94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3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56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219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73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34836"/>
            <a:ext cx="12192000" cy="54515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34292" y="242456"/>
            <a:ext cx="11118074" cy="49745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34292" y="5547695"/>
            <a:ext cx="3283526" cy="574962"/>
          </a:xfrm>
        </p:spPr>
        <p:txBody>
          <a:bodyPr>
            <a:normAutofit/>
          </a:bodyPr>
          <a:lstStyle>
            <a:lvl1pPr marL="0" indent="0">
              <a:buNone/>
              <a:defRPr sz="3200" b="1" u="sng"/>
            </a:lvl1pPr>
          </a:lstStyle>
          <a:p>
            <a:pPr lvl="0"/>
            <a:r>
              <a:rPr lang="en-US" dirty="0"/>
              <a:t>Title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6009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30723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97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89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358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5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337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3940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4764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4741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3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348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2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4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5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9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32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26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4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118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avaScript#Server-side_JavaScript" TargetMode="External"/><Relationship Id="rId13" Type="http://schemas.openxmlformats.org/officeDocument/2006/relationships/hyperlink" Target="https://en.wikipedia.org/wiki/Apache_Tomcat" TargetMode="External"/><Relationship Id="rId3" Type="http://schemas.openxmlformats.org/officeDocument/2006/relationships/hyperlink" Target="https://en.wikipedia.org/wiki/Simple_Common_Gateway_Interface" TargetMode="External"/><Relationship Id="rId7" Type="http://schemas.openxmlformats.org/officeDocument/2006/relationships/hyperlink" Target="https://en.wikipedia.org/wiki/Internet_Server_Application_Programming_Interface" TargetMode="External"/><Relationship Id="rId12" Type="http://schemas.openxmlformats.org/officeDocument/2006/relationships/hyperlink" Target="https://en.wikipedia.org/wiki/Comparison_of_web_server_software#cite_note-12" TargetMode="External"/><Relationship Id="rId2" Type="http://schemas.openxmlformats.org/officeDocument/2006/relationships/hyperlink" Target="https://en.wikipedia.org/wiki/FastCGI" TargetMode="External"/><Relationship Id="rId16" Type="http://schemas.openxmlformats.org/officeDocument/2006/relationships/hyperlink" Target="https://en.wikipedia.org/wiki/Comparison_of_web_server_software#cite_note-28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en.wikipedia.org/wiki/Server_Side_Includes" TargetMode="External"/><Relationship Id="rId11" Type="http://schemas.openxmlformats.org/officeDocument/2006/relationships/hyperlink" Target="https://en.wikipedia.org/wiki/Comparison_of_web_server_software#cite_note-mod_isapi-11" TargetMode="External"/><Relationship Id="rId5" Type="http://schemas.openxmlformats.org/officeDocument/2006/relationships/hyperlink" Target="https://en.wikipedia.org/wiki/Java_Servlets" TargetMode="External"/><Relationship Id="rId15" Type="http://schemas.openxmlformats.org/officeDocument/2006/relationships/hyperlink" Target="https://en.wikipedia.org/wiki/Comparison_of_web_server_software#cite_note-IIS_Java-23" TargetMode="External"/><Relationship Id="rId10" Type="http://schemas.openxmlformats.org/officeDocument/2006/relationships/hyperlink" Target="https://en.wikipedia.org/wiki/Comparison_of_web_server_software#cite_note-AJP-10" TargetMode="External"/><Relationship Id="rId4" Type="http://schemas.openxmlformats.org/officeDocument/2006/relationships/hyperlink" Target="https://en.wikipedia.org/wiki/Web_Server_Gateway_Interface" TargetMode="External"/><Relationship Id="rId9" Type="http://schemas.openxmlformats.org/officeDocument/2006/relationships/hyperlink" Target="https://en.wikipedia.org/wiki/Comparison_of_web_server_software#cite_note-modules-6" TargetMode="External"/><Relationship Id="rId14" Type="http://schemas.openxmlformats.org/officeDocument/2006/relationships/hyperlink" Target="https://en.wikipedia.org/wiki/Comparison_of_web_server_software#cite_note-ApacheTomcatISAPI-15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>
                    <a:lumMod val="50000"/>
                  </a:schemeClr>
                </a:solidFill>
              </a:rPr>
              <a:t>Разпределени приложения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bg-BG" dirty="0" smtClean="0">
                <a:solidFill>
                  <a:schemeClr val="bg1">
                    <a:lumMod val="50000"/>
                  </a:schemeClr>
                </a:solidFill>
              </a:rPr>
              <a:t>Павел Кюркчиев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bg-BG" dirty="0" smtClean="0">
                <a:solidFill>
                  <a:schemeClr val="bg1">
                    <a:lumMod val="50000"/>
                  </a:schemeClr>
                </a:solidFill>
              </a:rPr>
              <a:t>Ас. към ПУ „Паисий Хилендарски“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pkyurkchiev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5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389081"/>
            <a:ext cx="9964800" cy="1485900"/>
          </a:xfrm>
        </p:spPr>
        <p:txBody>
          <a:bodyPr>
            <a:normAutofit/>
          </a:bodyPr>
          <a:lstStyle/>
          <a:p>
            <a:r>
              <a:rPr lang="bg-BG" u="sng" dirty="0">
                <a:solidFill>
                  <a:srgbClr val="0070C0"/>
                </a:solidFill>
              </a:rPr>
              <a:t>Физически слой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599" y="2874981"/>
            <a:ext cx="8663553" cy="3983019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Физически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слой е най-долният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слой от модела и работи само с единици и нули (битове), изграждащи кадъра.</a:t>
            </a: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22433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226708"/>
            <a:ext cx="9964800" cy="1485900"/>
          </a:xfrm>
        </p:spPr>
        <p:txBody>
          <a:bodyPr>
            <a:normAutofit/>
          </a:bodyPr>
          <a:lstStyle/>
          <a:p>
            <a:r>
              <a:rPr lang="ru-RU" u="sng" dirty="0" smtClean="0">
                <a:solidFill>
                  <a:srgbClr val="0070C0"/>
                </a:solidFill>
              </a:rPr>
              <a:t>TCP/IP </a:t>
            </a:r>
            <a:r>
              <a:rPr lang="ru-RU" u="sng" dirty="0">
                <a:solidFill>
                  <a:srgbClr val="0070C0"/>
                </a:solidFill>
              </a:rPr>
              <a:t>/ UDP протоколи в OSI модела</a:t>
            </a:r>
            <a:endParaRPr lang="bg-BG" u="sng" dirty="0">
              <a:solidFill>
                <a:srgbClr val="0070C0"/>
              </a:solidFill>
            </a:endParaRP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  <p:pic>
        <p:nvPicPr>
          <p:cNvPr id="4" name="Picture 2" descr="http://www.tcpipguide.com/free/diagrams/tcpipprotoco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857" y="940511"/>
            <a:ext cx="5884111" cy="583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58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226708"/>
            <a:ext cx="9964800" cy="1485900"/>
          </a:xfrm>
        </p:spPr>
        <p:txBody>
          <a:bodyPr>
            <a:normAutofit/>
          </a:bodyPr>
          <a:lstStyle/>
          <a:p>
            <a:r>
              <a:rPr lang="ru-RU" u="sng" dirty="0" smtClean="0">
                <a:solidFill>
                  <a:srgbClr val="0070C0"/>
                </a:solidFill>
              </a:rPr>
              <a:t>DNS </a:t>
            </a:r>
            <a:r>
              <a:rPr lang="ru-RU" u="sng" dirty="0">
                <a:solidFill>
                  <a:srgbClr val="0070C0"/>
                </a:solidFill>
              </a:rPr>
              <a:t>и процеса на запитване за адрес</a:t>
            </a:r>
            <a:endParaRPr lang="bg-BG" u="sng" dirty="0">
              <a:solidFill>
                <a:srgbClr val="0070C0"/>
              </a:solidFill>
            </a:endParaRP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  <p:pic>
        <p:nvPicPr>
          <p:cNvPr id="4" name="Picture 2" descr="http://www.tcpipguide.com/free/diagrams/dnsresol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390" y="1046135"/>
            <a:ext cx="7020790" cy="555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18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389081"/>
            <a:ext cx="9964800" cy="148590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HTTP / HTTPS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599" y="2874981"/>
            <a:ext cx="8663553" cy="3983019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Протокол за пренос на хипертекст (на английски: Hypertext Transfer Protocol, HTTP) е мрежов протокол, от приложния слой на OSI модела, за пренос на информация в компютърни мрежи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Стандартизирана комуникация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(https://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datatracker.ietf.org/wg/httpbis/charter)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272470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tcpipguide.com/free/diagrams/osipdus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33448"/>
            <a:ext cx="6362700" cy="554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45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HTTP / HTTPS</a:t>
            </a:r>
            <a:endParaRPr lang="bg-BG" u="sng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</a:t>
            </a:r>
          </a:p>
          <a:p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Слуша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 порт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80</a:t>
            </a:r>
          </a:p>
          <a:p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Некриптирани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данни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</a:t>
            </a:r>
          </a:p>
          <a:p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Слуша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 порт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443</a:t>
            </a:r>
          </a:p>
          <a:p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Ползва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TLS, SSL или</a:t>
            </a:r>
            <a:b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друг протокол за 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криптиране</a:t>
            </a: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287029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389081"/>
            <a:ext cx="9964800" cy="1485900"/>
          </a:xfrm>
        </p:spPr>
        <p:txBody>
          <a:bodyPr>
            <a:normAutofit/>
          </a:bodyPr>
          <a:lstStyle/>
          <a:p>
            <a:r>
              <a:rPr lang="bg-BG" u="sng" dirty="0" err="1">
                <a:solidFill>
                  <a:srgbClr val="0070C0"/>
                </a:solidFill>
              </a:rPr>
              <a:t>Сокети</a:t>
            </a:r>
            <a:r>
              <a:rPr lang="bg-BG" u="sng" dirty="0">
                <a:solidFill>
                  <a:srgbClr val="0070C0"/>
                </a:solidFill>
              </a:rPr>
              <a:t> (</a:t>
            </a:r>
            <a:r>
              <a:rPr lang="en-US" u="sng" dirty="0">
                <a:solidFill>
                  <a:srgbClr val="0070C0"/>
                </a:solidFill>
              </a:rPr>
              <a:t>sockets)</a:t>
            </a:r>
            <a:endParaRPr lang="bg-BG" u="sng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599" y="2874981"/>
            <a:ext cx="8663553" cy="3983019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Софтуерна абстракция за представяне на двата края (терминала) за връзка между машините</a:t>
            </a:r>
          </a:p>
          <a:p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Позволява няколко приложения на една машина да споделят един и същи IP адрес</a:t>
            </a:r>
          </a:p>
          <a:p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Listening (слушащ) сокет – двойката </a:t>
            </a:r>
            <a:b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 Destination IP, Destination Порт ],</a:t>
            </a:r>
            <a:b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представляваща отворен край (терминал) на връзка, към който клиенти могат да се свържат.</a:t>
            </a: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37477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u="sng" dirty="0" err="1" smtClean="0">
                <a:solidFill>
                  <a:srgbClr val="0070C0"/>
                </a:solidFill>
              </a:rPr>
              <a:t>Сокети</a:t>
            </a:r>
            <a:r>
              <a:rPr lang="bg-BG" u="sng" dirty="0" smtClean="0">
                <a:solidFill>
                  <a:srgbClr val="0070C0"/>
                </a:solidFill>
              </a:rPr>
              <a:t> </a:t>
            </a:r>
            <a:r>
              <a:rPr lang="bg-BG" u="sng" dirty="0">
                <a:solidFill>
                  <a:srgbClr val="0070C0"/>
                </a:solidFill>
              </a:rPr>
              <a:t>(</a:t>
            </a:r>
            <a:r>
              <a:rPr lang="en-US" u="sng" dirty="0">
                <a:solidFill>
                  <a:srgbClr val="0070C0"/>
                </a:solidFill>
              </a:rPr>
              <a:t>sockets)</a:t>
            </a:r>
            <a:endParaRPr lang="bg-BG" u="sng" dirty="0">
              <a:solidFill>
                <a:srgbClr val="0070C0"/>
              </a:solidFill>
            </a:endParaRP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5467" y="487781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533" y="2171700"/>
            <a:ext cx="796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6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0070C0"/>
                </a:solidFill>
              </a:rPr>
              <a:t>HTTP </a:t>
            </a:r>
            <a:r>
              <a:rPr lang="en-US" u="sng" dirty="0">
                <a:solidFill>
                  <a:srgbClr val="0070C0"/>
                </a:solidFill>
              </a:rPr>
              <a:t>Message</a:t>
            </a:r>
            <a:endParaRPr lang="bg-BG" u="sng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 Message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Method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Uri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Version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Headers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(Message Body)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Response Message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Version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Status Code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Reason Phrase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Headers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(Message Body)</a:t>
            </a: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299872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0070C0"/>
                </a:solidFill>
              </a:rPr>
              <a:t>HTTP </a:t>
            </a:r>
            <a:r>
              <a:rPr lang="en-US" u="sng" dirty="0">
                <a:solidFill>
                  <a:srgbClr val="0070C0"/>
                </a:solidFill>
              </a:rPr>
              <a:t>Headers</a:t>
            </a:r>
            <a:endParaRPr lang="bg-BG" u="sng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666666"/>
                </a:solidFill>
              </a:rPr>
              <a:t>Request </a:t>
            </a:r>
            <a:r>
              <a:rPr lang="en-US" sz="2800" dirty="0">
                <a:solidFill>
                  <a:srgbClr val="666666"/>
                </a:solidFill>
              </a:rPr>
              <a:t>Fields</a:t>
            </a:r>
          </a:p>
          <a:p>
            <a:r>
              <a:rPr lang="en-US" sz="2800" dirty="0">
                <a:solidFill>
                  <a:srgbClr val="666666"/>
                </a:solidFill>
              </a:rPr>
              <a:t>Host</a:t>
            </a:r>
          </a:p>
          <a:p>
            <a:r>
              <a:rPr lang="en-US" sz="2800" dirty="0">
                <a:solidFill>
                  <a:srgbClr val="666666"/>
                </a:solidFill>
              </a:rPr>
              <a:t>User-Agent</a:t>
            </a:r>
          </a:p>
          <a:p>
            <a:r>
              <a:rPr lang="en-US" sz="2800" dirty="0">
                <a:solidFill>
                  <a:srgbClr val="666666"/>
                </a:solidFill>
              </a:rPr>
              <a:t>Cookie</a:t>
            </a:r>
          </a:p>
          <a:p>
            <a:r>
              <a:rPr lang="en-US" sz="2800" dirty="0">
                <a:solidFill>
                  <a:srgbClr val="666666"/>
                </a:solidFill>
              </a:rPr>
              <a:t>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Response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Fields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Content-Type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Content-Length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Last-Modified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Expires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258733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rgbClr val="EFEDE3"/>
                </a:solidFill>
              </a:rPr>
              <a:t>Мрежата</a:t>
            </a:r>
            <a:endParaRPr lang="bg-BG" dirty="0">
              <a:solidFill>
                <a:srgbClr val="EFED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20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u="sng" dirty="0">
                <a:solidFill>
                  <a:srgbClr val="0070C0"/>
                </a:solidFill>
              </a:rPr>
              <a:t>Примерна операция – илюстрирана</a:t>
            </a: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2" descr="Comic-strip-depicting-how-a-browser-works.jpg (960×604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r="6666" b="9934"/>
          <a:stretch/>
        </p:blipFill>
        <p:spPr bwMode="auto">
          <a:xfrm>
            <a:off x="2505588" y="1485899"/>
            <a:ext cx="7924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6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u="sng" dirty="0">
                <a:solidFill>
                  <a:srgbClr val="0070C0"/>
                </a:solidFill>
              </a:rPr>
              <a:t>Примерна операция – илюстрирана</a:t>
            </a: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5467" y="487781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  <p:grpSp>
        <p:nvGrpSpPr>
          <p:cNvPr id="11" name="Group 10"/>
          <p:cNvGrpSpPr/>
          <p:nvPr/>
        </p:nvGrpSpPr>
        <p:grpSpPr>
          <a:xfrm>
            <a:off x="3158316" y="3043259"/>
            <a:ext cx="1924050" cy="307777"/>
            <a:chOff x="1200150" y="2892623"/>
            <a:chExt cx="1924050" cy="307777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200150" y="3200400"/>
              <a:ext cx="19240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244301" y="2892623"/>
              <a:ext cx="18533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Give me mypage.com</a:t>
              </a:r>
              <a:endParaRPr lang="en-US" sz="1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 rot="10800000">
            <a:off x="3108311" y="4448924"/>
            <a:ext cx="1924050" cy="307777"/>
            <a:chOff x="1200150" y="2892623"/>
            <a:chExt cx="1924050" cy="30777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1200150" y="3200400"/>
              <a:ext cx="19240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10800000">
              <a:off x="1526750" y="2892623"/>
              <a:ext cx="1570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Read mypage.com</a:t>
              </a:r>
              <a:endParaRPr lang="en-US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 rot="19920778">
            <a:off x="7522743" y="2475360"/>
            <a:ext cx="2185828" cy="307777"/>
            <a:chOff x="1200150" y="2892625"/>
            <a:chExt cx="1924050" cy="307777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1200150" y="3200400"/>
              <a:ext cx="19240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392111" y="2892625"/>
              <a:ext cx="155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Resolve mypage.com</a:t>
              </a:r>
              <a:endParaRPr lang="en-US" sz="1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 rot="9090582">
            <a:off x="7817189" y="2934214"/>
            <a:ext cx="1924050" cy="307777"/>
            <a:chOff x="1200150" y="2892623"/>
            <a:chExt cx="1924050" cy="307777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1200150" y="3200400"/>
              <a:ext cx="19240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10800000">
              <a:off x="1752549" y="2892623"/>
              <a:ext cx="1119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191.168.0.22</a:t>
              </a:r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 rot="1722770">
            <a:off x="7645424" y="4731470"/>
            <a:ext cx="2185828" cy="307777"/>
            <a:chOff x="1200150" y="2892625"/>
            <a:chExt cx="1924050" cy="307777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1200150" y="3200400"/>
              <a:ext cx="19240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522433" y="2892625"/>
              <a:ext cx="1297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GET 191.168.0.22</a:t>
              </a:r>
              <a:endParaRPr lang="en-US" sz="1400" dirty="0"/>
            </a:p>
          </p:txBody>
        </p:sp>
      </p:grpSp>
      <p:grpSp>
        <p:nvGrpSpPr>
          <p:cNvPr id="27" name="Group 26"/>
          <p:cNvGrpSpPr/>
          <p:nvPr/>
        </p:nvGrpSpPr>
        <p:grpSpPr>
          <a:xfrm rot="12492574">
            <a:off x="7529628" y="5249421"/>
            <a:ext cx="1924050" cy="307777"/>
            <a:chOff x="1200150" y="2892623"/>
            <a:chExt cx="1924050" cy="307777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1200150" y="3200400"/>
              <a:ext cx="19240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0800000">
              <a:off x="1989858" y="2892623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HTML</a:t>
              </a:r>
              <a:endParaRPr lang="en-US" sz="1400" dirty="0"/>
            </a:p>
          </p:txBody>
        </p:sp>
      </p:grpSp>
      <p:sp>
        <p:nvSpPr>
          <p:cNvPr id="2" name="Smiley Face 1"/>
          <p:cNvSpPr/>
          <p:nvPr/>
        </p:nvSpPr>
        <p:spPr>
          <a:xfrm>
            <a:off x="1604261" y="3035797"/>
            <a:ext cx="1255363" cy="1273810"/>
          </a:xfrm>
          <a:prstGeom prst="smileyFac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4"/>
          <p:cNvGrpSpPr>
            <a:grpSpLocks noChangeAspect="1"/>
          </p:cNvGrpSpPr>
          <p:nvPr/>
        </p:nvGrpSpPr>
        <p:grpSpPr bwMode="auto">
          <a:xfrm>
            <a:off x="5419489" y="3175616"/>
            <a:ext cx="2002330" cy="1493844"/>
            <a:chOff x="467" y="1478"/>
            <a:chExt cx="760" cy="567"/>
          </a:xfrm>
        </p:grpSpPr>
        <p:sp>
          <p:nvSpPr>
            <p:cNvPr id="4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7" y="1478"/>
              <a:ext cx="760" cy="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1" name="Freeform 5"/>
            <p:cNvSpPr>
              <a:spLocks noEditPoints="1"/>
            </p:cNvSpPr>
            <p:nvPr/>
          </p:nvSpPr>
          <p:spPr bwMode="auto">
            <a:xfrm>
              <a:off x="467" y="1541"/>
              <a:ext cx="252" cy="503"/>
            </a:xfrm>
            <a:custGeom>
              <a:avLst/>
              <a:gdLst>
                <a:gd name="T0" fmla="*/ 2109 w 2412"/>
                <a:gd name="T1" fmla="*/ 904 h 4824"/>
                <a:gd name="T2" fmla="*/ 302 w 2412"/>
                <a:gd name="T3" fmla="*/ 904 h 4824"/>
                <a:gd name="T4" fmla="*/ 302 w 2412"/>
                <a:gd name="T5" fmla="*/ 301 h 4824"/>
                <a:gd name="T6" fmla="*/ 2109 w 2412"/>
                <a:gd name="T7" fmla="*/ 301 h 4824"/>
                <a:gd name="T8" fmla="*/ 2109 w 2412"/>
                <a:gd name="T9" fmla="*/ 904 h 4824"/>
                <a:gd name="T10" fmla="*/ 2109 w 2412"/>
                <a:gd name="T11" fmla="*/ 1507 h 4824"/>
                <a:gd name="T12" fmla="*/ 302 w 2412"/>
                <a:gd name="T13" fmla="*/ 1507 h 4824"/>
                <a:gd name="T14" fmla="*/ 302 w 2412"/>
                <a:gd name="T15" fmla="*/ 1206 h 4824"/>
                <a:gd name="T16" fmla="*/ 2109 w 2412"/>
                <a:gd name="T17" fmla="*/ 1206 h 4824"/>
                <a:gd name="T18" fmla="*/ 2109 w 2412"/>
                <a:gd name="T19" fmla="*/ 1507 h 4824"/>
                <a:gd name="T20" fmla="*/ 452 w 2412"/>
                <a:gd name="T21" fmla="*/ 3919 h 4824"/>
                <a:gd name="T22" fmla="*/ 302 w 2412"/>
                <a:gd name="T23" fmla="*/ 3769 h 4824"/>
                <a:gd name="T24" fmla="*/ 452 w 2412"/>
                <a:gd name="T25" fmla="*/ 3618 h 4824"/>
                <a:gd name="T26" fmla="*/ 603 w 2412"/>
                <a:gd name="T27" fmla="*/ 3769 h 4824"/>
                <a:gd name="T28" fmla="*/ 452 w 2412"/>
                <a:gd name="T29" fmla="*/ 3919 h 4824"/>
                <a:gd name="T30" fmla="*/ 2037 w 2412"/>
                <a:gd name="T31" fmla="*/ 0 h 4824"/>
                <a:gd name="T32" fmla="*/ 375 w 2412"/>
                <a:gd name="T33" fmla="*/ 0 h 4824"/>
                <a:gd name="T34" fmla="*/ 0 w 2412"/>
                <a:gd name="T35" fmla="*/ 375 h 4824"/>
                <a:gd name="T36" fmla="*/ 0 w 2412"/>
                <a:gd name="T37" fmla="*/ 4449 h 4824"/>
                <a:gd name="T38" fmla="*/ 375 w 2412"/>
                <a:gd name="T39" fmla="*/ 4824 h 4824"/>
                <a:gd name="T40" fmla="*/ 2037 w 2412"/>
                <a:gd name="T41" fmla="*/ 4824 h 4824"/>
                <a:gd name="T42" fmla="*/ 2412 w 2412"/>
                <a:gd name="T43" fmla="*/ 4449 h 4824"/>
                <a:gd name="T44" fmla="*/ 2412 w 2412"/>
                <a:gd name="T45" fmla="*/ 375 h 4824"/>
                <a:gd name="T46" fmla="*/ 2037 w 2412"/>
                <a:gd name="T47" fmla="*/ 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12" h="4824">
                  <a:moveTo>
                    <a:pt x="2109" y="904"/>
                  </a:moveTo>
                  <a:lnTo>
                    <a:pt x="302" y="904"/>
                  </a:lnTo>
                  <a:lnTo>
                    <a:pt x="302" y="301"/>
                  </a:lnTo>
                  <a:lnTo>
                    <a:pt x="2109" y="301"/>
                  </a:lnTo>
                  <a:lnTo>
                    <a:pt x="2109" y="904"/>
                  </a:lnTo>
                  <a:close/>
                  <a:moveTo>
                    <a:pt x="2109" y="1507"/>
                  </a:moveTo>
                  <a:lnTo>
                    <a:pt x="302" y="1507"/>
                  </a:lnTo>
                  <a:lnTo>
                    <a:pt x="302" y="1206"/>
                  </a:lnTo>
                  <a:lnTo>
                    <a:pt x="2109" y="1206"/>
                  </a:lnTo>
                  <a:lnTo>
                    <a:pt x="2109" y="1507"/>
                  </a:lnTo>
                  <a:close/>
                  <a:moveTo>
                    <a:pt x="452" y="3919"/>
                  </a:moveTo>
                  <a:cubicBezTo>
                    <a:pt x="369" y="3919"/>
                    <a:pt x="302" y="3852"/>
                    <a:pt x="302" y="3769"/>
                  </a:cubicBezTo>
                  <a:cubicBezTo>
                    <a:pt x="302" y="3685"/>
                    <a:pt x="369" y="3618"/>
                    <a:pt x="452" y="3618"/>
                  </a:cubicBezTo>
                  <a:cubicBezTo>
                    <a:pt x="536" y="3618"/>
                    <a:pt x="603" y="3685"/>
                    <a:pt x="603" y="3769"/>
                  </a:cubicBezTo>
                  <a:cubicBezTo>
                    <a:pt x="603" y="3852"/>
                    <a:pt x="536" y="3919"/>
                    <a:pt x="452" y="3919"/>
                  </a:cubicBezTo>
                  <a:close/>
                  <a:moveTo>
                    <a:pt x="2037" y="0"/>
                  </a:moveTo>
                  <a:lnTo>
                    <a:pt x="375" y="0"/>
                  </a:lnTo>
                  <a:cubicBezTo>
                    <a:pt x="168" y="0"/>
                    <a:pt x="0" y="168"/>
                    <a:pt x="0" y="375"/>
                  </a:cubicBezTo>
                  <a:lnTo>
                    <a:pt x="0" y="4449"/>
                  </a:lnTo>
                  <a:cubicBezTo>
                    <a:pt x="0" y="4656"/>
                    <a:pt x="168" y="4824"/>
                    <a:pt x="375" y="4824"/>
                  </a:cubicBezTo>
                  <a:lnTo>
                    <a:pt x="2037" y="4824"/>
                  </a:lnTo>
                  <a:cubicBezTo>
                    <a:pt x="2244" y="4824"/>
                    <a:pt x="2412" y="4656"/>
                    <a:pt x="2412" y="4449"/>
                  </a:cubicBezTo>
                  <a:lnTo>
                    <a:pt x="2412" y="375"/>
                  </a:lnTo>
                  <a:cubicBezTo>
                    <a:pt x="2412" y="168"/>
                    <a:pt x="2244" y="0"/>
                    <a:pt x="2037" y="0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2" name="Freeform 6"/>
            <p:cNvSpPr>
              <a:spLocks noEditPoints="1"/>
            </p:cNvSpPr>
            <p:nvPr/>
          </p:nvSpPr>
          <p:spPr bwMode="auto">
            <a:xfrm>
              <a:off x="594" y="1478"/>
              <a:ext cx="629" cy="440"/>
            </a:xfrm>
            <a:custGeom>
              <a:avLst/>
              <a:gdLst>
                <a:gd name="T0" fmla="*/ 3006 w 6021"/>
                <a:gd name="T1" fmla="*/ 3918 h 4220"/>
                <a:gd name="T2" fmla="*/ 2855 w 6021"/>
                <a:gd name="T3" fmla="*/ 3768 h 4220"/>
                <a:gd name="T4" fmla="*/ 3006 w 6021"/>
                <a:gd name="T5" fmla="*/ 3617 h 4220"/>
                <a:gd name="T6" fmla="*/ 3156 w 6021"/>
                <a:gd name="T7" fmla="*/ 3768 h 4220"/>
                <a:gd name="T8" fmla="*/ 3006 w 6021"/>
                <a:gd name="T9" fmla="*/ 3918 h 4220"/>
                <a:gd name="T10" fmla="*/ 5646 w 6021"/>
                <a:gd name="T11" fmla="*/ 0 h 4220"/>
                <a:gd name="T12" fmla="*/ 367 w 6021"/>
                <a:gd name="T13" fmla="*/ 0 h 4220"/>
                <a:gd name="T14" fmla="*/ 0 w 6021"/>
                <a:gd name="T15" fmla="*/ 302 h 4220"/>
                <a:gd name="T16" fmla="*/ 295 w 6021"/>
                <a:gd name="T17" fmla="*/ 302 h 4220"/>
                <a:gd name="T18" fmla="*/ 1499 w 6021"/>
                <a:gd name="T19" fmla="*/ 302 h 4220"/>
                <a:gd name="T20" fmla="*/ 5719 w 6021"/>
                <a:gd name="T21" fmla="*/ 302 h 4220"/>
                <a:gd name="T22" fmla="*/ 5719 w 6021"/>
                <a:gd name="T23" fmla="*/ 3278 h 4220"/>
                <a:gd name="T24" fmla="*/ 1499 w 6021"/>
                <a:gd name="T25" fmla="*/ 3278 h 4220"/>
                <a:gd name="T26" fmla="*/ 1499 w 6021"/>
                <a:gd name="T27" fmla="*/ 4220 h 4220"/>
                <a:gd name="T28" fmla="*/ 5646 w 6021"/>
                <a:gd name="T29" fmla="*/ 4220 h 4220"/>
                <a:gd name="T30" fmla="*/ 6021 w 6021"/>
                <a:gd name="T31" fmla="*/ 3845 h 4220"/>
                <a:gd name="T32" fmla="*/ 6021 w 6021"/>
                <a:gd name="T33" fmla="*/ 375 h 4220"/>
                <a:gd name="T34" fmla="*/ 5646 w 6021"/>
                <a:gd name="T35" fmla="*/ 0 h 4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21" h="4220">
                  <a:moveTo>
                    <a:pt x="3006" y="3918"/>
                  </a:moveTo>
                  <a:cubicBezTo>
                    <a:pt x="2922" y="3918"/>
                    <a:pt x="2855" y="3851"/>
                    <a:pt x="2855" y="3768"/>
                  </a:cubicBezTo>
                  <a:cubicBezTo>
                    <a:pt x="2855" y="3684"/>
                    <a:pt x="2922" y="3617"/>
                    <a:pt x="3006" y="3617"/>
                  </a:cubicBezTo>
                  <a:cubicBezTo>
                    <a:pt x="3089" y="3617"/>
                    <a:pt x="3156" y="3684"/>
                    <a:pt x="3156" y="3768"/>
                  </a:cubicBezTo>
                  <a:cubicBezTo>
                    <a:pt x="3156" y="3851"/>
                    <a:pt x="3089" y="3918"/>
                    <a:pt x="3006" y="3918"/>
                  </a:cubicBezTo>
                  <a:close/>
                  <a:moveTo>
                    <a:pt x="5646" y="0"/>
                  </a:moveTo>
                  <a:lnTo>
                    <a:pt x="367" y="0"/>
                  </a:lnTo>
                  <a:cubicBezTo>
                    <a:pt x="185" y="0"/>
                    <a:pt x="34" y="130"/>
                    <a:pt x="0" y="302"/>
                  </a:cubicBezTo>
                  <a:lnTo>
                    <a:pt x="295" y="302"/>
                  </a:lnTo>
                  <a:lnTo>
                    <a:pt x="1499" y="302"/>
                  </a:lnTo>
                  <a:lnTo>
                    <a:pt x="5719" y="302"/>
                  </a:lnTo>
                  <a:lnTo>
                    <a:pt x="5719" y="3278"/>
                  </a:lnTo>
                  <a:lnTo>
                    <a:pt x="1499" y="3278"/>
                  </a:lnTo>
                  <a:lnTo>
                    <a:pt x="1499" y="4220"/>
                  </a:lnTo>
                  <a:lnTo>
                    <a:pt x="5646" y="4220"/>
                  </a:lnTo>
                  <a:cubicBezTo>
                    <a:pt x="5853" y="4220"/>
                    <a:pt x="6021" y="4052"/>
                    <a:pt x="6021" y="3845"/>
                  </a:cubicBezTo>
                  <a:lnTo>
                    <a:pt x="6021" y="375"/>
                  </a:lnTo>
                  <a:cubicBezTo>
                    <a:pt x="6021" y="168"/>
                    <a:pt x="5853" y="0"/>
                    <a:pt x="5646" y="0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782" y="1950"/>
              <a:ext cx="252" cy="94"/>
            </a:xfrm>
            <a:custGeom>
              <a:avLst/>
              <a:gdLst>
                <a:gd name="T0" fmla="*/ 63 w 252"/>
                <a:gd name="T1" fmla="*/ 0 h 94"/>
                <a:gd name="T2" fmla="*/ 0 w 252"/>
                <a:gd name="T3" fmla="*/ 94 h 94"/>
                <a:gd name="T4" fmla="*/ 252 w 252"/>
                <a:gd name="T5" fmla="*/ 94 h 94"/>
                <a:gd name="T6" fmla="*/ 189 w 252"/>
                <a:gd name="T7" fmla="*/ 0 h 94"/>
                <a:gd name="T8" fmla="*/ 63 w 252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94">
                  <a:moveTo>
                    <a:pt x="63" y="0"/>
                  </a:moveTo>
                  <a:lnTo>
                    <a:pt x="0" y="94"/>
                  </a:lnTo>
                  <a:lnTo>
                    <a:pt x="252" y="94"/>
                  </a:lnTo>
                  <a:lnTo>
                    <a:pt x="189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9913351" y="4347339"/>
            <a:ext cx="1433477" cy="21147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TextBox 45"/>
          <p:cNvSpPr txBox="1"/>
          <p:nvPr/>
        </p:nvSpPr>
        <p:spPr>
          <a:xfrm>
            <a:off x="1912695" y="4463825"/>
            <a:ext cx="694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User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894912" y="3926478"/>
            <a:ext cx="1476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 Server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929573" y="1870355"/>
            <a:ext cx="1433477" cy="21147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TextBox 48"/>
          <p:cNvSpPr txBox="1"/>
          <p:nvPr/>
        </p:nvSpPr>
        <p:spPr>
          <a:xfrm>
            <a:off x="9955442" y="1449494"/>
            <a:ext cx="1431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DNS Server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34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u="sng" dirty="0">
                <a:solidFill>
                  <a:srgbClr val="0070C0"/>
                </a:solidFill>
              </a:rPr>
              <a:t>Популярни уеб сървъри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600" y="2200760"/>
            <a:ext cx="4447786" cy="4572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Уеб Сървъри: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Apache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IIS </a:t>
            </a:r>
            <a:b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(Internet Information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Services)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Nginx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Google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GWS</a:t>
            </a:r>
            <a:b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използван вътрешно от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Google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525403" y="2200760"/>
            <a:ext cx="4951092" cy="4572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Специализирани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сървъри: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Apache Tomcat (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Java)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Jetty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Java)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Node.js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(JavaScript)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Само-хостващи се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услуги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ASP.NET Web API Self Host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вграден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Self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Host</a:t>
            </a:r>
          </a:p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 Web API Self Host</a:t>
            </a: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150468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389081"/>
            <a:ext cx="9964800" cy="1485900"/>
          </a:xfrm>
        </p:spPr>
        <p:txBody>
          <a:bodyPr>
            <a:normAutofit/>
          </a:bodyPr>
          <a:lstStyle/>
          <a:p>
            <a:endParaRPr lang="bg-BG" u="sng" dirty="0">
              <a:solidFill>
                <a:srgbClr val="0070C0"/>
              </a:solidFill>
            </a:endParaRP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  <p:pic>
        <p:nvPicPr>
          <p:cNvPr id="5" name="Picture 2" descr="https://upload.wikimedia.org/wikipedia/commons/thumb/1/12/Usage_share_of_web_servers_%28Source_Netcraft%29.svg/630px-Usage_share_of_web_servers_%28Source_Netcraft%29.svg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5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34291" y="5416658"/>
            <a:ext cx="9076136" cy="1441341"/>
          </a:xfrm>
        </p:spPr>
        <p:txBody>
          <a:bodyPr>
            <a:noAutofit/>
          </a:bodyPr>
          <a:lstStyle/>
          <a:p>
            <a:pPr marL="530352" lvl="1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Basic access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authentication</a:t>
            </a:r>
          </a:p>
          <a:p>
            <a:pPr marL="530352" lvl="1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Digest access authentication</a:t>
            </a:r>
          </a:p>
          <a:p>
            <a:pPr marL="530352" lvl="1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SSL/TSL </a:t>
            </a: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криптиране през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</a:t>
            </a:r>
          </a:p>
          <a:p>
            <a:pPr marL="530352" lvl="1" indent="0">
              <a:buNone/>
            </a:pPr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Виртуални хостове (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hosts)</a:t>
            </a:r>
          </a:p>
        </p:txBody>
      </p:sp>
      <p:graphicFrame>
        <p:nvGraphicFramePr>
          <p:cNvPr id="6" name="Content Placeholder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48589804"/>
              </p:ext>
            </p:extLst>
          </p:nvPr>
        </p:nvGraphicFramePr>
        <p:xfrm>
          <a:off x="0" y="-30996"/>
          <a:ext cx="12192003" cy="5447654"/>
        </p:xfrm>
        <a:graphic>
          <a:graphicData uri="http://schemas.openxmlformats.org/drawingml/2006/table">
            <a:tbl>
              <a:tblPr/>
              <a:tblGrid>
                <a:gridCol w="2894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0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0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20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20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20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40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59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Server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</a:rPr>
                        <a:t>CGI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sng" strike="noStrike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2" tooltip="FastCGI"/>
                        </a:rPr>
                        <a:t>FCGI</a:t>
                      </a:r>
                      <a:endParaRPr 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sng" strike="noStrike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3" tooltip="Simple Common Gateway Interface"/>
                        </a:rPr>
                        <a:t>SCGI</a:t>
                      </a:r>
                      <a:endParaRPr 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4" tooltip="Web Server Gateway Interface"/>
                        </a:rPr>
                        <a:t>WSGI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5" tooltip="Java Servlets"/>
                        </a:rPr>
                        <a:t>Java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6" tooltip="Server Side Includes"/>
                        </a:rPr>
                        <a:t>SSI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7" tooltip="Internet Server Application Programming Interface"/>
                        </a:rPr>
                        <a:t>ISAPI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8" tooltip="JavaScript"/>
                        </a:rPr>
                        <a:t>SSJS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Administration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644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5" tooltip="Java Servlets"/>
                        </a:rPr>
                        <a:t>Servlets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console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03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</a:rPr>
                        <a:t>Apache HTTP Server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9"/>
                        </a:rPr>
                        <a:t>Yes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10"/>
                        </a:rPr>
                        <a:t>No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11"/>
                        </a:rPr>
                        <a:t>Yes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12"/>
                        </a:rPr>
                        <a:t>Yes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03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13" tooltip="Apache Tomcat"/>
                        </a:rPr>
                        <a:t>Apache Tomcat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14"/>
                        </a:rPr>
                        <a:t>No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03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sng" strike="noStrike" dirty="0" smtClean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</a:rPr>
                        <a:t>Internet Information Services</a:t>
                      </a:r>
                      <a:endParaRPr 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15"/>
                        </a:rPr>
                        <a:t>No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03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</a:rPr>
                        <a:t>Jetty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03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</a:rPr>
                        <a:t>lighttpd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10"/>
                        </a:rPr>
                        <a:t>No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03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</a:rPr>
                        <a:t>nginx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sng" strike="noStrike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Unknown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sng" strike="noStrike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hlinkClick r:id="rId16"/>
                        </a:rPr>
                        <a:t>Yes</a:t>
                      </a:r>
                      <a:endParaRPr 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125665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734291" y="5547695"/>
            <a:ext cx="5124067" cy="574962"/>
          </a:xfrm>
        </p:spPr>
        <p:txBody>
          <a:bodyPr>
            <a:noAutofit/>
          </a:bodyPr>
          <a:lstStyle/>
          <a:p>
            <a:pPr marL="530352" lvl="1" indent="0">
              <a:buNone/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Обща схема на работа на Apache 2</a:t>
            </a: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3248"/>
            <a:ext cx="12192001" cy="544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1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389081"/>
            <a:ext cx="9964800" cy="1485900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0070C0"/>
                </a:solidFill>
              </a:rPr>
              <a:t>OSI </a:t>
            </a:r>
            <a:r>
              <a:rPr lang="bg-BG" u="sng" dirty="0" smtClean="0">
                <a:solidFill>
                  <a:srgbClr val="0070C0"/>
                </a:solidFill>
              </a:rPr>
              <a:t>модел</a:t>
            </a:r>
            <a:endParaRPr lang="bg-BG" u="sng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08627" y="5707206"/>
            <a:ext cx="2174428" cy="4881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Physical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883564" y="5745020"/>
            <a:ext cx="0" cy="404203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92849" y="57643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408627" y="5153759"/>
            <a:ext cx="2174428" cy="4881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Link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883564" y="5191573"/>
            <a:ext cx="0" cy="404203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92849" y="52109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08627" y="4594312"/>
            <a:ext cx="2174428" cy="4881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5883564" y="4632126"/>
            <a:ext cx="0" cy="404203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92849" y="46514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08627" y="4040865"/>
            <a:ext cx="2174428" cy="4881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Transport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883564" y="4078679"/>
            <a:ext cx="0" cy="404203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92849" y="40980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08627" y="3286663"/>
            <a:ext cx="2174428" cy="4881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Session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83564" y="3324477"/>
            <a:ext cx="0" cy="404203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92849" y="33438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408627" y="2727216"/>
            <a:ext cx="2174428" cy="4881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Presentation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883564" y="2765030"/>
            <a:ext cx="0" cy="404203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92849" y="27843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08627" y="2173769"/>
            <a:ext cx="2174428" cy="4881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 Application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883564" y="2211583"/>
            <a:ext cx="0" cy="404203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92849" y="22309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054600" y="3879850"/>
            <a:ext cx="292100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470900" y="2615786"/>
            <a:ext cx="846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Upper</a:t>
            </a:r>
          </a:p>
          <a:p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470899" y="4759343"/>
            <a:ext cx="846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Lower</a:t>
            </a:r>
          </a:p>
          <a:p>
            <a:r>
              <a:rPr lang="en-US" dirty="0" smtClean="0"/>
              <a:t>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53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389081"/>
            <a:ext cx="9964800" cy="1485900"/>
          </a:xfrm>
        </p:spPr>
        <p:txBody>
          <a:bodyPr>
            <a:normAutofit/>
          </a:bodyPr>
          <a:lstStyle/>
          <a:p>
            <a:r>
              <a:rPr lang="bg-BG" u="sng" dirty="0">
                <a:solidFill>
                  <a:srgbClr val="0070C0"/>
                </a:solidFill>
              </a:rPr>
              <a:t>Приложният слой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599" y="2874981"/>
            <a:ext cx="8663553" cy="3983019"/>
          </a:xfrm>
        </p:spPr>
        <p:txBody>
          <a:bodyPr>
            <a:noAutofit/>
          </a:bodyPr>
          <a:lstStyle/>
          <a:p>
            <a:r>
              <a:rPr lang="bg-BG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Приложният </a:t>
            </a:r>
            <a:r>
              <a:rPr lang="bg-BG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слой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lang="bg-BG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ай-горният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слой от OSI модела, който се отнася за приложения (програми) като Интернет браузъри, мениджъри за отдалечено управление, клиенти за обмен на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съобщения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100600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389081"/>
            <a:ext cx="9964800" cy="1485900"/>
          </a:xfrm>
        </p:spPr>
        <p:txBody>
          <a:bodyPr>
            <a:normAutofit/>
          </a:bodyPr>
          <a:lstStyle/>
          <a:p>
            <a:r>
              <a:rPr lang="bg-BG" u="sng" dirty="0">
                <a:solidFill>
                  <a:srgbClr val="0070C0"/>
                </a:solidFill>
              </a:rPr>
              <a:t>Представителен слой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599" y="2874981"/>
            <a:ext cx="8663553" cy="3983019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Представителен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слой се грижи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 представяне на данните във вид, разбираем за получателя, като осигурява общия им формат за различни платформи. </a:t>
            </a: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15362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389081"/>
            <a:ext cx="9964800" cy="1485900"/>
          </a:xfrm>
        </p:spPr>
        <p:txBody>
          <a:bodyPr>
            <a:normAutofit/>
          </a:bodyPr>
          <a:lstStyle/>
          <a:p>
            <a:r>
              <a:rPr lang="bg-BG" u="sng" dirty="0" err="1">
                <a:solidFill>
                  <a:srgbClr val="0070C0"/>
                </a:solidFill>
              </a:rPr>
              <a:t>Сесиен</a:t>
            </a:r>
            <a:r>
              <a:rPr lang="bg-BG" u="sng" dirty="0">
                <a:solidFill>
                  <a:srgbClr val="0070C0"/>
                </a:solidFill>
              </a:rPr>
              <a:t> слой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599" y="2874981"/>
            <a:ext cx="8663553" cy="3983019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Сесиен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слой управлява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създаването (и съответно прекъсването) на сесиите (диалога) между представителните слоеве на две (или повече) системи.</a:t>
            </a: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202469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389081"/>
            <a:ext cx="9964800" cy="1485900"/>
          </a:xfrm>
        </p:spPr>
        <p:txBody>
          <a:bodyPr>
            <a:normAutofit/>
          </a:bodyPr>
          <a:lstStyle/>
          <a:p>
            <a:r>
              <a:rPr lang="bg-BG" u="sng" dirty="0">
                <a:solidFill>
                  <a:srgbClr val="0070C0"/>
                </a:solidFill>
              </a:rPr>
              <a:t>Транспортен слой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599" y="2874981"/>
            <a:ext cx="8663553" cy="3983019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Транспортен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слой осигурява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комуникация от край до край (end-to-end) между процеси, изпълнявани на различни сървъри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TDP, UDP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35638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389081"/>
            <a:ext cx="9964800" cy="1485900"/>
          </a:xfrm>
        </p:spPr>
        <p:txBody>
          <a:bodyPr>
            <a:normAutofit/>
          </a:bodyPr>
          <a:lstStyle/>
          <a:p>
            <a:r>
              <a:rPr lang="bg-BG" u="sng" dirty="0">
                <a:solidFill>
                  <a:srgbClr val="0070C0"/>
                </a:solidFill>
              </a:rPr>
              <a:t>Мрежов слой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599" y="2874981"/>
            <a:ext cx="8663553" cy="3983019"/>
          </a:xfrm>
        </p:spPr>
        <p:txBody>
          <a:bodyPr>
            <a:noAutofit/>
          </a:bodyPr>
          <a:lstStyle/>
          <a:p>
            <a:r>
              <a:rPr lang="bg-BG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Мрежов </a:t>
            </a:r>
            <a:r>
              <a:rPr lang="bg-BG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слой и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ма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 основна цел да задава логически адреси на източника и местоназначението, както и да определя най-добрия път за маршрутизиране на данните.</a:t>
            </a: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220047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389081"/>
            <a:ext cx="9964800" cy="1485900"/>
          </a:xfrm>
        </p:spPr>
        <p:txBody>
          <a:bodyPr>
            <a:normAutofit/>
          </a:bodyPr>
          <a:lstStyle/>
          <a:p>
            <a:r>
              <a:rPr lang="bg-BG" u="sng" dirty="0">
                <a:solidFill>
                  <a:srgbClr val="0070C0"/>
                </a:solidFill>
              </a:rPr>
              <a:t>Канален слой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599" y="2874981"/>
            <a:ext cx="8663553" cy="3983019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Канален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слой има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 цел да предава и да приема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кадри, а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също така отговаря за тяхното физическо адресиране. Каналният слой се разделя на два подслоя, LLC и MAC, като първият добавя още контролна информация, служеща за правилното транспортиране на данните, а вторият осигурява достъп до преносната среда (медията).</a:t>
            </a: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14271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1_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3157</TotalTime>
  <Words>548</Words>
  <Application>Microsoft Office PowerPoint</Application>
  <PresentationFormat>Widescreen</PresentationFormat>
  <Paragraphs>183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Franklin Gothic Book</vt:lpstr>
      <vt:lpstr>Crop</vt:lpstr>
      <vt:lpstr>1_Crop</vt:lpstr>
      <vt:lpstr>Разпределени приложения</vt:lpstr>
      <vt:lpstr>Мрежата</vt:lpstr>
      <vt:lpstr>OSI модел</vt:lpstr>
      <vt:lpstr>Приложният слой</vt:lpstr>
      <vt:lpstr>Представителен слой</vt:lpstr>
      <vt:lpstr>Сесиен слой</vt:lpstr>
      <vt:lpstr>Транспортен слой</vt:lpstr>
      <vt:lpstr>Мрежов слой</vt:lpstr>
      <vt:lpstr>Канален слой</vt:lpstr>
      <vt:lpstr>Физически слой</vt:lpstr>
      <vt:lpstr>TCP/IP / UDP протоколи в OSI модела</vt:lpstr>
      <vt:lpstr>DNS и процеса на запитване за адрес</vt:lpstr>
      <vt:lpstr>HTTP / HTTPS</vt:lpstr>
      <vt:lpstr>PowerPoint Presentation</vt:lpstr>
      <vt:lpstr>HTTP / HTTPS</vt:lpstr>
      <vt:lpstr>Сокети (sockets)</vt:lpstr>
      <vt:lpstr>Сокети (sockets)</vt:lpstr>
      <vt:lpstr>HTTP Message</vt:lpstr>
      <vt:lpstr>HTTP Headers</vt:lpstr>
      <vt:lpstr>Примерна операция – илюстрирана</vt:lpstr>
      <vt:lpstr>Примерна операция – илюстрирана</vt:lpstr>
      <vt:lpstr>Популярни уеб сървъри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Kyurkchiev</dc:creator>
  <cp:lastModifiedBy>Windows User</cp:lastModifiedBy>
  <cp:revision>230</cp:revision>
  <dcterms:created xsi:type="dcterms:W3CDTF">2017-01-20T17:37:06Z</dcterms:created>
  <dcterms:modified xsi:type="dcterms:W3CDTF">2018-04-10T20:07:58Z</dcterms:modified>
</cp:coreProperties>
</file>