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  <p:sldMasterId id="2147483672" r:id="rId2"/>
  </p:sldMasterIdLst>
  <p:notesMasterIdLst>
    <p:notesMasterId r:id="rId35"/>
  </p:notesMasterIdLst>
  <p:sldIdLst>
    <p:sldId id="256" r:id="rId3"/>
    <p:sldId id="330" r:id="rId4"/>
    <p:sldId id="322" r:id="rId5"/>
    <p:sldId id="324" r:id="rId6"/>
    <p:sldId id="323" r:id="rId7"/>
    <p:sldId id="306" r:id="rId8"/>
    <p:sldId id="271" r:id="rId9"/>
    <p:sldId id="321" r:id="rId10"/>
    <p:sldId id="317" r:id="rId11"/>
    <p:sldId id="318" r:id="rId12"/>
    <p:sldId id="279" r:id="rId13"/>
    <p:sldId id="282" r:id="rId14"/>
    <p:sldId id="329" r:id="rId15"/>
    <p:sldId id="274" r:id="rId16"/>
    <p:sldId id="292" r:id="rId17"/>
    <p:sldId id="319" r:id="rId18"/>
    <p:sldId id="309" r:id="rId19"/>
    <p:sldId id="314" r:id="rId20"/>
    <p:sldId id="315" r:id="rId21"/>
    <p:sldId id="307" r:id="rId22"/>
    <p:sldId id="325" r:id="rId23"/>
    <p:sldId id="326" r:id="rId24"/>
    <p:sldId id="308" r:id="rId25"/>
    <p:sldId id="296" r:id="rId26"/>
    <p:sldId id="302" r:id="rId27"/>
    <p:sldId id="303" r:id="rId28"/>
    <p:sldId id="304" r:id="rId29"/>
    <p:sldId id="310" r:id="rId30"/>
    <p:sldId id="297" r:id="rId31"/>
    <p:sldId id="327" r:id="rId32"/>
    <p:sldId id="328" r:id="rId33"/>
    <p:sldId id="311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DE3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985" autoAdjust="0"/>
    <p:restoredTop sz="95064" autoAdjust="0"/>
  </p:normalViewPr>
  <p:slideViewPr>
    <p:cSldViewPr snapToGrid="0">
      <p:cViewPr varScale="1">
        <p:scale>
          <a:sx n="99" d="100"/>
          <a:sy n="99" d="100"/>
        </p:scale>
        <p:origin x="221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C9EC12-D619-4239-BA0B-F64B757C48A8}" type="datetimeFigureOut">
              <a:rPr lang="bg-BG" smtClean="0"/>
              <a:t>6.4.2018 г.</a:t>
            </a:fld>
            <a:endParaRPr lang="bg-B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7F6F4-ECB0-4FA5-B3FD-41E3D15A4260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558103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709487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837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72560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2196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4734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34836"/>
            <a:ext cx="12192000" cy="545156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734292" y="242456"/>
            <a:ext cx="11118074" cy="49745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bg-BG" dirty="0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10"/>
          </p:nvPr>
        </p:nvSpPr>
        <p:spPr>
          <a:xfrm>
            <a:off x="1390650" y="6453386"/>
            <a:ext cx="1204572" cy="404614"/>
          </a:xfrm>
        </p:spPr>
        <p:txBody>
          <a:bodyPr/>
          <a:lstStyle/>
          <a:p>
            <a:fld id="{87DE6118-2437-4B30-8E3C-4D2BE6020583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1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93564" y="6453386"/>
            <a:ext cx="6280830" cy="40461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472736" y="6453386"/>
            <a:ext cx="1596292" cy="404614"/>
          </a:xfrm>
        </p:spPr>
        <p:txBody>
          <a:bodyPr/>
          <a:lstStyle/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734292" y="5547695"/>
            <a:ext cx="3283526" cy="574962"/>
          </a:xfrm>
        </p:spPr>
        <p:txBody>
          <a:bodyPr>
            <a:normAutofit/>
          </a:bodyPr>
          <a:lstStyle>
            <a:lvl1pPr marL="0" indent="0">
              <a:buNone/>
              <a:defRPr sz="3200" b="1" u="sng"/>
            </a:lvl1pPr>
          </a:lstStyle>
          <a:p>
            <a:pPr lvl="0"/>
            <a:r>
              <a:rPr lang="en-US" dirty="0"/>
              <a:t>Title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60092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9307238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9297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3897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4358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58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4337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73940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0476491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4741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6531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7234861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927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944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75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smtClean="0"/>
              <a:t>4/6/2018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8795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6320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51268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67472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smtClean="0"/>
              <a:pPr/>
              <a:t>4/6/2018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118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 smtClean="0">
                <a:solidFill>
                  <a:schemeClr val="bg1">
                    <a:lumMod val="50000"/>
                  </a:schemeClr>
                </a:solidFill>
              </a:rPr>
              <a:t>Разпределени приложения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bg-BG" dirty="0" smtClean="0">
                <a:solidFill>
                  <a:schemeClr val="bg1">
                    <a:lumMod val="50000"/>
                  </a:schemeClr>
                </a:solidFill>
              </a:rPr>
              <a:t>Павел Кюркчиев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bg-BG" dirty="0" smtClean="0">
                <a:solidFill>
                  <a:schemeClr val="bg1">
                    <a:lumMod val="50000"/>
                  </a:schemeClr>
                </a:solidFill>
              </a:rPr>
              <a:t>Ас. към ПУ „Паисий Хилендарски“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l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pkyurkchiev</a:t>
            </a:r>
            <a:endParaRPr lang="bg-BG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0253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4800" cy="1485900"/>
          </a:xfrm>
        </p:spPr>
        <p:txBody>
          <a:bodyPr>
            <a:normAutofit/>
          </a:bodyPr>
          <a:lstStyle/>
          <a:p>
            <a:r>
              <a:rPr lang="ru-RU" u="sng" dirty="0">
                <a:solidFill>
                  <a:srgbClr val="0070C0"/>
                </a:solidFill>
              </a:rPr>
              <a:t>Основата на разпределеното програмиране </a:t>
            </a:r>
            <a:r>
              <a:rPr lang="ru-RU" u="sng" dirty="0" smtClean="0">
                <a:solidFill>
                  <a:srgbClr val="0070C0"/>
                </a:solidFill>
              </a:rPr>
              <a:t>е </a:t>
            </a:r>
            <a:r>
              <a:rPr lang="ru-RU" u="sng" dirty="0">
                <a:solidFill>
                  <a:srgbClr val="0070C0"/>
                </a:solidFill>
              </a:rPr>
              <a:t>оптимизацията. 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74981"/>
            <a:ext cx="8663553" cy="398301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Ако даден компютър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може да приключи определена задача за 5 секунди, то 5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такива машини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трябва да приключат същата задача за 1 секунда.</a:t>
            </a: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2134893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ru-RU" dirty="0">
                <a:solidFill>
                  <a:schemeClr val="bg1"/>
                </a:solidFill>
              </a:rPr>
              <a:t>Проблема се състои в това да се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съчетаят отделните модули и системи да работят паралелно.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0343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4800" cy="1485900"/>
          </a:xfrm>
        </p:spPr>
        <p:txBody>
          <a:bodyPr>
            <a:normAutofit/>
          </a:bodyPr>
          <a:lstStyle/>
          <a:p>
            <a:r>
              <a:rPr lang="bg-BG" u="sng" dirty="0" smtClean="0">
                <a:solidFill>
                  <a:srgbClr val="0070C0"/>
                </a:solidFill>
              </a:rPr>
              <a:t>Пример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1578" name="Freeform 178"/>
          <p:cNvSpPr>
            <a:spLocks/>
          </p:cNvSpPr>
          <p:nvPr/>
        </p:nvSpPr>
        <p:spPr bwMode="auto">
          <a:xfrm>
            <a:off x="2365932" y="2874981"/>
            <a:ext cx="2043467" cy="2673034"/>
          </a:xfrm>
          <a:custGeom>
            <a:avLst/>
            <a:gdLst>
              <a:gd name="T0" fmla="*/ 4209 w 4564"/>
              <a:gd name="T1" fmla="*/ 631 h 5289"/>
              <a:gd name="T2" fmla="*/ 4145 w 4564"/>
              <a:gd name="T3" fmla="*/ 309 h 5289"/>
              <a:gd name="T4" fmla="*/ 4038 w 4564"/>
              <a:gd name="T5" fmla="*/ 19 h 5289"/>
              <a:gd name="T6" fmla="*/ 3826 w 4564"/>
              <a:gd name="T7" fmla="*/ 0 h 5289"/>
              <a:gd name="T8" fmla="*/ 2973 w 4564"/>
              <a:gd name="T9" fmla="*/ 223 h 5289"/>
              <a:gd name="T10" fmla="*/ 3270 w 4564"/>
              <a:gd name="T11" fmla="*/ 236 h 5289"/>
              <a:gd name="T12" fmla="*/ 2676 w 4564"/>
              <a:gd name="T13" fmla="*/ 1047 h 5289"/>
              <a:gd name="T14" fmla="*/ 2590 w 4564"/>
              <a:gd name="T15" fmla="*/ 1393 h 5289"/>
              <a:gd name="T16" fmla="*/ 2190 w 4564"/>
              <a:gd name="T17" fmla="*/ 1912 h 5289"/>
              <a:gd name="T18" fmla="*/ 2594 w 4564"/>
              <a:gd name="T19" fmla="*/ 1772 h 5289"/>
              <a:gd name="T20" fmla="*/ 1053 w 4564"/>
              <a:gd name="T21" fmla="*/ 2608 h 5289"/>
              <a:gd name="T22" fmla="*/ 390 w 4564"/>
              <a:gd name="T23" fmla="*/ 3173 h 5289"/>
              <a:gd name="T24" fmla="*/ 167 w 4564"/>
              <a:gd name="T25" fmla="*/ 4090 h 5289"/>
              <a:gd name="T26" fmla="*/ 493 w 4564"/>
              <a:gd name="T27" fmla="*/ 3844 h 5289"/>
              <a:gd name="T28" fmla="*/ 583 w 4564"/>
              <a:gd name="T29" fmla="*/ 4141 h 5289"/>
              <a:gd name="T30" fmla="*/ 765 w 4564"/>
              <a:gd name="T31" fmla="*/ 4121 h 5289"/>
              <a:gd name="T32" fmla="*/ 713 w 4564"/>
              <a:gd name="T33" fmla="*/ 4691 h 5289"/>
              <a:gd name="T34" fmla="*/ 1282 w 4564"/>
              <a:gd name="T35" fmla="*/ 4955 h 5289"/>
              <a:gd name="T36" fmla="*/ 1370 w 4564"/>
              <a:gd name="T37" fmla="*/ 5247 h 5289"/>
              <a:gd name="T38" fmla="*/ 1764 w 4564"/>
              <a:gd name="T39" fmla="*/ 5196 h 5289"/>
              <a:gd name="T40" fmla="*/ 1432 w 4564"/>
              <a:gd name="T41" fmla="*/ 4728 h 5289"/>
              <a:gd name="T42" fmla="*/ 1171 w 4564"/>
              <a:gd name="T43" fmla="*/ 4178 h 5289"/>
              <a:gd name="T44" fmla="*/ 1508 w 4564"/>
              <a:gd name="T45" fmla="*/ 3978 h 5289"/>
              <a:gd name="T46" fmla="*/ 1286 w 4564"/>
              <a:gd name="T47" fmla="*/ 4500 h 5289"/>
              <a:gd name="T48" fmla="*/ 2086 w 4564"/>
              <a:gd name="T49" fmla="*/ 4992 h 5289"/>
              <a:gd name="T50" fmla="*/ 2327 w 4564"/>
              <a:gd name="T51" fmla="*/ 5041 h 5289"/>
              <a:gd name="T52" fmla="*/ 2358 w 4564"/>
              <a:gd name="T53" fmla="*/ 5267 h 5289"/>
              <a:gd name="T54" fmla="*/ 2753 w 4564"/>
              <a:gd name="T55" fmla="*/ 5243 h 5289"/>
              <a:gd name="T56" fmla="*/ 2382 w 4564"/>
              <a:gd name="T57" fmla="*/ 4804 h 5289"/>
              <a:gd name="T58" fmla="*/ 1842 w 4564"/>
              <a:gd name="T59" fmla="*/ 4269 h 5289"/>
              <a:gd name="T60" fmla="*/ 2349 w 4564"/>
              <a:gd name="T61" fmla="*/ 3861 h 5289"/>
              <a:gd name="T62" fmla="*/ 3620 w 4564"/>
              <a:gd name="T63" fmla="*/ 3231 h 5289"/>
              <a:gd name="T64" fmla="*/ 3632 w 4564"/>
              <a:gd name="T65" fmla="*/ 3544 h 5289"/>
              <a:gd name="T66" fmla="*/ 3892 w 4564"/>
              <a:gd name="T67" fmla="*/ 3601 h 5289"/>
              <a:gd name="T68" fmla="*/ 4028 w 4564"/>
              <a:gd name="T69" fmla="*/ 3284 h 5289"/>
              <a:gd name="T70" fmla="*/ 4280 w 4564"/>
              <a:gd name="T71" fmla="*/ 2699 h 5289"/>
              <a:gd name="T72" fmla="*/ 4274 w 4564"/>
              <a:gd name="T73" fmla="*/ 3246 h 5289"/>
              <a:gd name="T74" fmla="*/ 4163 w 4564"/>
              <a:gd name="T75" fmla="*/ 3450 h 5289"/>
              <a:gd name="T76" fmla="*/ 4213 w 4564"/>
              <a:gd name="T77" fmla="*/ 3799 h 5289"/>
              <a:gd name="T78" fmla="*/ 4368 w 4564"/>
              <a:gd name="T79" fmla="*/ 3570 h 5289"/>
              <a:gd name="T80" fmla="*/ 4531 w 4564"/>
              <a:gd name="T81" fmla="*/ 3159 h 5289"/>
              <a:gd name="T82" fmla="*/ 4502 w 4564"/>
              <a:gd name="T83" fmla="*/ 2334 h 5289"/>
              <a:gd name="T84" fmla="*/ 4055 w 4564"/>
              <a:gd name="T85" fmla="*/ 2608 h 5289"/>
              <a:gd name="T86" fmla="*/ 3929 w 4564"/>
              <a:gd name="T87" fmla="*/ 2233 h 5289"/>
              <a:gd name="T88" fmla="*/ 3715 w 4564"/>
              <a:gd name="T89" fmla="*/ 1595 h 5289"/>
              <a:gd name="T90" fmla="*/ 3985 w 4564"/>
              <a:gd name="T91" fmla="*/ 1220 h 5289"/>
              <a:gd name="T92" fmla="*/ 4114 w 4564"/>
              <a:gd name="T93" fmla="*/ 1393 h 5289"/>
              <a:gd name="T94" fmla="*/ 4464 w 4564"/>
              <a:gd name="T95" fmla="*/ 1347 h 5289"/>
              <a:gd name="T96" fmla="*/ 4368 w 4564"/>
              <a:gd name="T97" fmla="*/ 962 h 5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4564" h="5289">
                <a:moveTo>
                  <a:pt x="4368" y="962"/>
                </a:moveTo>
                <a:cubicBezTo>
                  <a:pt x="4338" y="912"/>
                  <a:pt x="4263" y="742"/>
                  <a:pt x="4230" y="709"/>
                </a:cubicBezTo>
                <a:cubicBezTo>
                  <a:pt x="4197" y="676"/>
                  <a:pt x="4205" y="680"/>
                  <a:pt x="4209" y="631"/>
                </a:cubicBezTo>
                <a:cubicBezTo>
                  <a:pt x="4213" y="581"/>
                  <a:pt x="4220" y="563"/>
                  <a:pt x="4209" y="538"/>
                </a:cubicBezTo>
                <a:cubicBezTo>
                  <a:pt x="4199" y="513"/>
                  <a:pt x="4187" y="501"/>
                  <a:pt x="4164" y="460"/>
                </a:cubicBezTo>
                <a:cubicBezTo>
                  <a:pt x="4141" y="419"/>
                  <a:pt x="4178" y="340"/>
                  <a:pt x="4145" y="309"/>
                </a:cubicBezTo>
                <a:cubicBezTo>
                  <a:pt x="4166" y="301"/>
                  <a:pt x="4257" y="357"/>
                  <a:pt x="4269" y="462"/>
                </a:cubicBezTo>
                <a:cubicBezTo>
                  <a:pt x="4265" y="281"/>
                  <a:pt x="4166" y="171"/>
                  <a:pt x="4051" y="173"/>
                </a:cubicBezTo>
                <a:cubicBezTo>
                  <a:pt x="4036" y="124"/>
                  <a:pt x="4053" y="46"/>
                  <a:pt x="4038" y="19"/>
                </a:cubicBezTo>
                <a:cubicBezTo>
                  <a:pt x="4001" y="4"/>
                  <a:pt x="3956" y="39"/>
                  <a:pt x="3904" y="99"/>
                </a:cubicBezTo>
                <a:cubicBezTo>
                  <a:pt x="3853" y="159"/>
                  <a:pt x="3812" y="171"/>
                  <a:pt x="3791" y="169"/>
                </a:cubicBezTo>
                <a:cubicBezTo>
                  <a:pt x="3820" y="114"/>
                  <a:pt x="3822" y="52"/>
                  <a:pt x="3826" y="0"/>
                </a:cubicBezTo>
                <a:cubicBezTo>
                  <a:pt x="3764" y="21"/>
                  <a:pt x="3653" y="106"/>
                  <a:pt x="3634" y="140"/>
                </a:cubicBezTo>
                <a:cubicBezTo>
                  <a:pt x="3603" y="97"/>
                  <a:pt x="3539" y="97"/>
                  <a:pt x="3505" y="116"/>
                </a:cubicBezTo>
                <a:cubicBezTo>
                  <a:pt x="3446" y="122"/>
                  <a:pt x="3100" y="96"/>
                  <a:pt x="2973" y="223"/>
                </a:cubicBezTo>
                <a:cubicBezTo>
                  <a:pt x="2846" y="350"/>
                  <a:pt x="2812" y="388"/>
                  <a:pt x="2705" y="425"/>
                </a:cubicBezTo>
                <a:cubicBezTo>
                  <a:pt x="2924" y="392"/>
                  <a:pt x="2928" y="318"/>
                  <a:pt x="3056" y="272"/>
                </a:cubicBezTo>
                <a:cubicBezTo>
                  <a:pt x="3165" y="234"/>
                  <a:pt x="3220" y="227"/>
                  <a:pt x="3270" y="236"/>
                </a:cubicBezTo>
                <a:cubicBezTo>
                  <a:pt x="3134" y="276"/>
                  <a:pt x="2479" y="429"/>
                  <a:pt x="2582" y="964"/>
                </a:cubicBezTo>
                <a:cubicBezTo>
                  <a:pt x="2602" y="1067"/>
                  <a:pt x="2475" y="1187"/>
                  <a:pt x="2409" y="1212"/>
                </a:cubicBezTo>
                <a:cubicBezTo>
                  <a:pt x="2532" y="1199"/>
                  <a:pt x="2627" y="1125"/>
                  <a:pt x="2676" y="1047"/>
                </a:cubicBezTo>
                <a:cubicBezTo>
                  <a:pt x="2561" y="1232"/>
                  <a:pt x="2623" y="1212"/>
                  <a:pt x="2540" y="1319"/>
                </a:cubicBezTo>
                <a:cubicBezTo>
                  <a:pt x="2458" y="1426"/>
                  <a:pt x="2421" y="1550"/>
                  <a:pt x="2421" y="1595"/>
                </a:cubicBezTo>
                <a:cubicBezTo>
                  <a:pt x="2479" y="1529"/>
                  <a:pt x="2510" y="1460"/>
                  <a:pt x="2590" y="1393"/>
                </a:cubicBezTo>
                <a:cubicBezTo>
                  <a:pt x="2664" y="1331"/>
                  <a:pt x="2664" y="1236"/>
                  <a:pt x="2676" y="1212"/>
                </a:cubicBezTo>
                <a:cubicBezTo>
                  <a:pt x="2664" y="1356"/>
                  <a:pt x="2557" y="1455"/>
                  <a:pt x="2479" y="1574"/>
                </a:cubicBezTo>
                <a:cubicBezTo>
                  <a:pt x="2418" y="1667"/>
                  <a:pt x="2417" y="1789"/>
                  <a:pt x="2190" y="1912"/>
                </a:cubicBezTo>
                <a:cubicBezTo>
                  <a:pt x="2285" y="1908"/>
                  <a:pt x="2524" y="1723"/>
                  <a:pt x="2557" y="1657"/>
                </a:cubicBezTo>
                <a:cubicBezTo>
                  <a:pt x="2495" y="1747"/>
                  <a:pt x="2470" y="1789"/>
                  <a:pt x="2462" y="1834"/>
                </a:cubicBezTo>
                <a:cubicBezTo>
                  <a:pt x="2508" y="1768"/>
                  <a:pt x="2573" y="1801"/>
                  <a:pt x="2594" y="1772"/>
                </a:cubicBezTo>
                <a:cubicBezTo>
                  <a:pt x="2549" y="1842"/>
                  <a:pt x="2351" y="2011"/>
                  <a:pt x="2285" y="2093"/>
                </a:cubicBezTo>
                <a:cubicBezTo>
                  <a:pt x="2219" y="2176"/>
                  <a:pt x="1787" y="2472"/>
                  <a:pt x="1543" y="2452"/>
                </a:cubicBezTo>
                <a:cubicBezTo>
                  <a:pt x="1300" y="2431"/>
                  <a:pt x="1103" y="2571"/>
                  <a:pt x="1053" y="2608"/>
                </a:cubicBezTo>
                <a:cubicBezTo>
                  <a:pt x="954" y="2559"/>
                  <a:pt x="596" y="2547"/>
                  <a:pt x="476" y="2798"/>
                </a:cubicBezTo>
                <a:cubicBezTo>
                  <a:pt x="357" y="3049"/>
                  <a:pt x="281" y="3290"/>
                  <a:pt x="0" y="3447"/>
                </a:cubicBezTo>
                <a:cubicBezTo>
                  <a:pt x="346" y="3278"/>
                  <a:pt x="336" y="3301"/>
                  <a:pt x="390" y="3173"/>
                </a:cubicBezTo>
                <a:cubicBezTo>
                  <a:pt x="266" y="3387"/>
                  <a:pt x="178" y="3577"/>
                  <a:pt x="124" y="3601"/>
                </a:cubicBezTo>
                <a:cubicBezTo>
                  <a:pt x="239" y="3535"/>
                  <a:pt x="262" y="3453"/>
                  <a:pt x="324" y="3354"/>
                </a:cubicBezTo>
                <a:cubicBezTo>
                  <a:pt x="184" y="3680"/>
                  <a:pt x="93" y="3669"/>
                  <a:pt x="167" y="4090"/>
                </a:cubicBezTo>
                <a:cubicBezTo>
                  <a:pt x="155" y="3669"/>
                  <a:pt x="307" y="3655"/>
                  <a:pt x="324" y="3593"/>
                </a:cubicBezTo>
                <a:cubicBezTo>
                  <a:pt x="217" y="3890"/>
                  <a:pt x="122" y="4269"/>
                  <a:pt x="538" y="4462"/>
                </a:cubicBezTo>
                <a:cubicBezTo>
                  <a:pt x="406" y="4261"/>
                  <a:pt x="349" y="4005"/>
                  <a:pt x="493" y="3844"/>
                </a:cubicBezTo>
                <a:cubicBezTo>
                  <a:pt x="460" y="4017"/>
                  <a:pt x="493" y="4042"/>
                  <a:pt x="505" y="4075"/>
                </a:cubicBezTo>
                <a:cubicBezTo>
                  <a:pt x="509" y="3985"/>
                  <a:pt x="509" y="3894"/>
                  <a:pt x="538" y="3849"/>
                </a:cubicBezTo>
                <a:cubicBezTo>
                  <a:pt x="542" y="3931"/>
                  <a:pt x="513" y="4075"/>
                  <a:pt x="583" y="4141"/>
                </a:cubicBezTo>
                <a:cubicBezTo>
                  <a:pt x="592" y="4005"/>
                  <a:pt x="629" y="3774"/>
                  <a:pt x="711" y="3733"/>
                </a:cubicBezTo>
                <a:cubicBezTo>
                  <a:pt x="761" y="3791"/>
                  <a:pt x="777" y="3882"/>
                  <a:pt x="806" y="3910"/>
                </a:cubicBezTo>
                <a:cubicBezTo>
                  <a:pt x="810" y="3956"/>
                  <a:pt x="777" y="4059"/>
                  <a:pt x="765" y="4121"/>
                </a:cubicBezTo>
                <a:cubicBezTo>
                  <a:pt x="752" y="4182"/>
                  <a:pt x="752" y="4318"/>
                  <a:pt x="715" y="4405"/>
                </a:cubicBezTo>
                <a:cubicBezTo>
                  <a:pt x="678" y="4491"/>
                  <a:pt x="670" y="4590"/>
                  <a:pt x="670" y="4623"/>
                </a:cubicBezTo>
                <a:cubicBezTo>
                  <a:pt x="670" y="4656"/>
                  <a:pt x="658" y="4673"/>
                  <a:pt x="713" y="4691"/>
                </a:cubicBezTo>
                <a:cubicBezTo>
                  <a:pt x="769" y="4710"/>
                  <a:pt x="829" y="4716"/>
                  <a:pt x="892" y="4745"/>
                </a:cubicBezTo>
                <a:cubicBezTo>
                  <a:pt x="956" y="4774"/>
                  <a:pt x="1127" y="4868"/>
                  <a:pt x="1201" y="4926"/>
                </a:cubicBezTo>
                <a:cubicBezTo>
                  <a:pt x="1241" y="4955"/>
                  <a:pt x="1259" y="4959"/>
                  <a:pt x="1282" y="4955"/>
                </a:cubicBezTo>
                <a:cubicBezTo>
                  <a:pt x="1304" y="4951"/>
                  <a:pt x="1331" y="4969"/>
                  <a:pt x="1350" y="5019"/>
                </a:cubicBezTo>
                <a:cubicBezTo>
                  <a:pt x="1368" y="5068"/>
                  <a:pt x="1374" y="5072"/>
                  <a:pt x="1348" y="5099"/>
                </a:cubicBezTo>
                <a:cubicBezTo>
                  <a:pt x="1321" y="5126"/>
                  <a:pt x="1292" y="5233"/>
                  <a:pt x="1370" y="5247"/>
                </a:cubicBezTo>
                <a:cubicBezTo>
                  <a:pt x="1449" y="5254"/>
                  <a:pt x="1702" y="5256"/>
                  <a:pt x="1741" y="5247"/>
                </a:cubicBezTo>
                <a:cubicBezTo>
                  <a:pt x="1727" y="5229"/>
                  <a:pt x="1739" y="5233"/>
                  <a:pt x="1751" y="5229"/>
                </a:cubicBezTo>
                <a:cubicBezTo>
                  <a:pt x="1764" y="5225"/>
                  <a:pt x="1780" y="5225"/>
                  <a:pt x="1764" y="5196"/>
                </a:cubicBezTo>
                <a:cubicBezTo>
                  <a:pt x="1747" y="5167"/>
                  <a:pt x="1659" y="5006"/>
                  <a:pt x="1607" y="4951"/>
                </a:cubicBezTo>
                <a:cubicBezTo>
                  <a:pt x="1556" y="4895"/>
                  <a:pt x="1545" y="4866"/>
                  <a:pt x="1543" y="4844"/>
                </a:cubicBezTo>
                <a:cubicBezTo>
                  <a:pt x="1543" y="4844"/>
                  <a:pt x="1550" y="4763"/>
                  <a:pt x="1432" y="4728"/>
                </a:cubicBezTo>
                <a:cubicBezTo>
                  <a:pt x="1315" y="4693"/>
                  <a:pt x="1092" y="4631"/>
                  <a:pt x="1051" y="4594"/>
                </a:cubicBezTo>
                <a:cubicBezTo>
                  <a:pt x="1020" y="4574"/>
                  <a:pt x="1004" y="4553"/>
                  <a:pt x="1030" y="4467"/>
                </a:cubicBezTo>
                <a:cubicBezTo>
                  <a:pt x="1057" y="4380"/>
                  <a:pt x="1107" y="4236"/>
                  <a:pt x="1171" y="4178"/>
                </a:cubicBezTo>
                <a:cubicBezTo>
                  <a:pt x="1234" y="4120"/>
                  <a:pt x="1387" y="3974"/>
                  <a:pt x="1424" y="3869"/>
                </a:cubicBezTo>
                <a:cubicBezTo>
                  <a:pt x="1432" y="3838"/>
                  <a:pt x="1453" y="3844"/>
                  <a:pt x="1463" y="3892"/>
                </a:cubicBezTo>
                <a:cubicBezTo>
                  <a:pt x="1473" y="3939"/>
                  <a:pt x="1494" y="3958"/>
                  <a:pt x="1508" y="3978"/>
                </a:cubicBezTo>
                <a:cubicBezTo>
                  <a:pt x="1523" y="3999"/>
                  <a:pt x="1521" y="4007"/>
                  <a:pt x="1502" y="4055"/>
                </a:cubicBezTo>
                <a:cubicBezTo>
                  <a:pt x="1484" y="4102"/>
                  <a:pt x="1407" y="4324"/>
                  <a:pt x="1372" y="4368"/>
                </a:cubicBezTo>
                <a:cubicBezTo>
                  <a:pt x="1337" y="4411"/>
                  <a:pt x="1298" y="4477"/>
                  <a:pt x="1286" y="4500"/>
                </a:cubicBezTo>
                <a:cubicBezTo>
                  <a:pt x="1274" y="4522"/>
                  <a:pt x="1245" y="4584"/>
                  <a:pt x="1306" y="4605"/>
                </a:cubicBezTo>
                <a:cubicBezTo>
                  <a:pt x="1368" y="4625"/>
                  <a:pt x="1861" y="4825"/>
                  <a:pt x="1941" y="4884"/>
                </a:cubicBezTo>
                <a:cubicBezTo>
                  <a:pt x="1990" y="4921"/>
                  <a:pt x="2062" y="4970"/>
                  <a:pt x="2086" y="4992"/>
                </a:cubicBezTo>
                <a:cubicBezTo>
                  <a:pt x="2111" y="5014"/>
                  <a:pt x="2170" y="5023"/>
                  <a:pt x="2185" y="4989"/>
                </a:cubicBezTo>
                <a:cubicBezTo>
                  <a:pt x="2201" y="4955"/>
                  <a:pt x="2228" y="4964"/>
                  <a:pt x="2250" y="4976"/>
                </a:cubicBezTo>
                <a:cubicBezTo>
                  <a:pt x="2272" y="4989"/>
                  <a:pt x="2327" y="5004"/>
                  <a:pt x="2327" y="5041"/>
                </a:cubicBezTo>
                <a:cubicBezTo>
                  <a:pt x="2327" y="5078"/>
                  <a:pt x="2337" y="5097"/>
                  <a:pt x="2306" y="5128"/>
                </a:cubicBezTo>
                <a:cubicBezTo>
                  <a:pt x="2275" y="5159"/>
                  <a:pt x="2296" y="5199"/>
                  <a:pt x="2312" y="5211"/>
                </a:cubicBezTo>
                <a:cubicBezTo>
                  <a:pt x="2327" y="5224"/>
                  <a:pt x="2337" y="5255"/>
                  <a:pt x="2358" y="5267"/>
                </a:cubicBezTo>
                <a:cubicBezTo>
                  <a:pt x="2380" y="5279"/>
                  <a:pt x="2398" y="5289"/>
                  <a:pt x="2445" y="5285"/>
                </a:cubicBezTo>
                <a:cubicBezTo>
                  <a:pt x="2491" y="5282"/>
                  <a:pt x="2691" y="5284"/>
                  <a:pt x="2730" y="5266"/>
                </a:cubicBezTo>
                <a:cubicBezTo>
                  <a:pt x="2726" y="5251"/>
                  <a:pt x="2742" y="5243"/>
                  <a:pt x="2753" y="5243"/>
                </a:cubicBezTo>
                <a:cubicBezTo>
                  <a:pt x="2753" y="5231"/>
                  <a:pt x="2652" y="5109"/>
                  <a:pt x="2617" y="5074"/>
                </a:cubicBezTo>
                <a:cubicBezTo>
                  <a:pt x="2582" y="5039"/>
                  <a:pt x="2483" y="4879"/>
                  <a:pt x="2473" y="4858"/>
                </a:cubicBezTo>
                <a:cubicBezTo>
                  <a:pt x="2462" y="4837"/>
                  <a:pt x="2425" y="4829"/>
                  <a:pt x="2382" y="4804"/>
                </a:cubicBezTo>
                <a:cubicBezTo>
                  <a:pt x="2339" y="4780"/>
                  <a:pt x="1953" y="4685"/>
                  <a:pt x="1739" y="4526"/>
                </a:cubicBezTo>
                <a:cubicBezTo>
                  <a:pt x="1690" y="4491"/>
                  <a:pt x="1677" y="4446"/>
                  <a:pt x="1723" y="4403"/>
                </a:cubicBezTo>
                <a:cubicBezTo>
                  <a:pt x="1768" y="4359"/>
                  <a:pt x="1809" y="4286"/>
                  <a:pt x="1842" y="4269"/>
                </a:cubicBezTo>
                <a:cubicBezTo>
                  <a:pt x="1890" y="4244"/>
                  <a:pt x="1952" y="4185"/>
                  <a:pt x="2015" y="4168"/>
                </a:cubicBezTo>
                <a:cubicBezTo>
                  <a:pt x="2096" y="4146"/>
                  <a:pt x="2147" y="4040"/>
                  <a:pt x="2209" y="3935"/>
                </a:cubicBezTo>
                <a:cubicBezTo>
                  <a:pt x="2248" y="3879"/>
                  <a:pt x="2258" y="3861"/>
                  <a:pt x="2349" y="3861"/>
                </a:cubicBezTo>
                <a:cubicBezTo>
                  <a:pt x="2349" y="3861"/>
                  <a:pt x="2714" y="3886"/>
                  <a:pt x="3088" y="3573"/>
                </a:cubicBezTo>
                <a:cubicBezTo>
                  <a:pt x="3249" y="3437"/>
                  <a:pt x="3422" y="3259"/>
                  <a:pt x="3484" y="3235"/>
                </a:cubicBezTo>
                <a:cubicBezTo>
                  <a:pt x="3546" y="3210"/>
                  <a:pt x="3583" y="3210"/>
                  <a:pt x="3620" y="3231"/>
                </a:cubicBezTo>
                <a:cubicBezTo>
                  <a:pt x="3657" y="3251"/>
                  <a:pt x="3711" y="3297"/>
                  <a:pt x="3740" y="3297"/>
                </a:cubicBezTo>
                <a:cubicBezTo>
                  <a:pt x="3727" y="3338"/>
                  <a:pt x="3682" y="3400"/>
                  <a:pt x="3657" y="3432"/>
                </a:cubicBezTo>
                <a:cubicBezTo>
                  <a:pt x="3632" y="3465"/>
                  <a:pt x="3628" y="3502"/>
                  <a:pt x="3632" y="3544"/>
                </a:cubicBezTo>
                <a:cubicBezTo>
                  <a:pt x="3636" y="3585"/>
                  <a:pt x="3661" y="3762"/>
                  <a:pt x="3756" y="3770"/>
                </a:cubicBezTo>
                <a:cubicBezTo>
                  <a:pt x="3814" y="3770"/>
                  <a:pt x="3818" y="3754"/>
                  <a:pt x="3838" y="3721"/>
                </a:cubicBezTo>
                <a:cubicBezTo>
                  <a:pt x="3859" y="3688"/>
                  <a:pt x="3867" y="3622"/>
                  <a:pt x="3892" y="3601"/>
                </a:cubicBezTo>
                <a:cubicBezTo>
                  <a:pt x="3917" y="3581"/>
                  <a:pt x="3913" y="3544"/>
                  <a:pt x="3908" y="3515"/>
                </a:cubicBezTo>
                <a:cubicBezTo>
                  <a:pt x="3904" y="3486"/>
                  <a:pt x="3941" y="3383"/>
                  <a:pt x="3954" y="3362"/>
                </a:cubicBezTo>
                <a:cubicBezTo>
                  <a:pt x="3966" y="3342"/>
                  <a:pt x="3999" y="3321"/>
                  <a:pt x="4028" y="3284"/>
                </a:cubicBezTo>
                <a:cubicBezTo>
                  <a:pt x="4057" y="3247"/>
                  <a:pt x="4048" y="3128"/>
                  <a:pt x="4040" y="3107"/>
                </a:cubicBezTo>
                <a:cubicBezTo>
                  <a:pt x="4032" y="3086"/>
                  <a:pt x="4028" y="3078"/>
                  <a:pt x="4057" y="3049"/>
                </a:cubicBezTo>
                <a:cubicBezTo>
                  <a:pt x="4086" y="3020"/>
                  <a:pt x="4237" y="2810"/>
                  <a:pt x="4280" y="2699"/>
                </a:cubicBezTo>
                <a:cubicBezTo>
                  <a:pt x="4299" y="2674"/>
                  <a:pt x="4311" y="2677"/>
                  <a:pt x="4311" y="2730"/>
                </a:cubicBezTo>
                <a:cubicBezTo>
                  <a:pt x="4311" y="2783"/>
                  <a:pt x="4327" y="2956"/>
                  <a:pt x="4311" y="3036"/>
                </a:cubicBezTo>
                <a:cubicBezTo>
                  <a:pt x="4296" y="3116"/>
                  <a:pt x="4256" y="3228"/>
                  <a:pt x="4274" y="3246"/>
                </a:cubicBezTo>
                <a:cubicBezTo>
                  <a:pt x="4293" y="3265"/>
                  <a:pt x="4305" y="3283"/>
                  <a:pt x="4293" y="3326"/>
                </a:cubicBezTo>
                <a:cubicBezTo>
                  <a:pt x="4280" y="3370"/>
                  <a:pt x="4268" y="3419"/>
                  <a:pt x="4237" y="3425"/>
                </a:cubicBezTo>
                <a:cubicBezTo>
                  <a:pt x="4206" y="3431"/>
                  <a:pt x="4184" y="3419"/>
                  <a:pt x="4163" y="3450"/>
                </a:cubicBezTo>
                <a:cubicBezTo>
                  <a:pt x="4141" y="3481"/>
                  <a:pt x="4120" y="3490"/>
                  <a:pt x="4113" y="3506"/>
                </a:cubicBezTo>
                <a:cubicBezTo>
                  <a:pt x="4107" y="3521"/>
                  <a:pt x="4100" y="3553"/>
                  <a:pt x="4106" y="3581"/>
                </a:cubicBezTo>
                <a:cubicBezTo>
                  <a:pt x="4112" y="3609"/>
                  <a:pt x="4094" y="3760"/>
                  <a:pt x="4213" y="3799"/>
                </a:cubicBezTo>
                <a:cubicBezTo>
                  <a:pt x="4244" y="3809"/>
                  <a:pt x="4252" y="3781"/>
                  <a:pt x="4279" y="3746"/>
                </a:cubicBezTo>
                <a:cubicBezTo>
                  <a:pt x="4306" y="3711"/>
                  <a:pt x="4323" y="3676"/>
                  <a:pt x="4347" y="3655"/>
                </a:cubicBezTo>
                <a:cubicBezTo>
                  <a:pt x="4372" y="3634"/>
                  <a:pt x="4364" y="3601"/>
                  <a:pt x="4368" y="3570"/>
                </a:cubicBezTo>
                <a:cubicBezTo>
                  <a:pt x="4372" y="3540"/>
                  <a:pt x="4374" y="3505"/>
                  <a:pt x="4397" y="3478"/>
                </a:cubicBezTo>
                <a:cubicBezTo>
                  <a:pt x="4419" y="3451"/>
                  <a:pt x="4469" y="3350"/>
                  <a:pt x="4502" y="3319"/>
                </a:cubicBezTo>
                <a:cubicBezTo>
                  <a:pt x="4535" y="3288"/>
                  <a:pt x="4564" y="3212"/>
                  <a:pt x="4531" y="3159"/>
                </a:cubicBezTo>
                <a:cubicBezTo>
                  <a:pt x="4498" y="3105"/>
                  <a:pt x="4479" y="3047"/>
                  <a:pt x="4479" y="2940"/>
                </a:cubicBezTo>
                <a:cubicBezTo>
                  <a:pt x="4479" y="2833"/>
                  <a:pt x="4487" y="2695"/>
                  <a:pt x="4502" y="2602"/>
                </a:cubicBezTo>
                <a:cubicBezTo>
                  <a:pt x="4516" y="2510"/>
                  <a:pt x="4526" y="2402"/>
                  <a:pt x="4502" y="2334"/>
                </a:cubicBezTo>
                <a:cubicBezTo>
                  <a:pt x="4477" y="2266"/>
                  <a:pt x="4419" y="2236"/>
                  <a:pt x="4358" y="2264"/>
                </a:cubicBezTo>
                <a:cubicBezTo>
                  <a:pt x="4296" y="2293"/>
                  <a:pt x="4283" y="2293"/>
                  <a:pt x="4252" y="2365"/>
                </a:cubicBezTo>
                <a:cubicBezTo>
                  <a:pt x="4222" y="2437"/>
                  <a:pt x="4079" y="2590"/>
                  <a:pt x="4055" y="2608"/>
                </a:cubicBezTo>
                <a:cubicBezTo>
                  <a:pt x="4036" y="2578"/>
                  <a:pt x="4030" y="2549"/>
                  <a:pt x="4040" y="2483"/>
                </a:cubicBezTo>
                <a:cubicBezTo>
                  <a:pt x="4051" y="2417"/>
                  <a:pt x="4048" y="2332"/>
                  <a:pt x="4032" y="2299"/>
                </a:cubicBezTo>
                <a:cubicBezTo>
                  <a:pt x="4016" y="2266"/>
                  <a:pt x="3978" y="2233"/>
                  <a:pt x="3929" y="2233"/>
                </a:cubicBezTo>
                <a:cubicBezTo>
                  <a:pt x="3880" y="2233"/>
                  <a:pt x="3863" y="2225"/>
                  <a:pt x="3845" y="2236"/>
                </a:cubicBezTo>
                <a:cubicBezTo>
                  <a:pt x="3818" y="2131"/>
                  <a:pt x="3750" y="2065"/>
                  <a:pt x="3704" y="2060"/>
                </a:cubicBezTo>
                <a:cubicBezTo>
                  <a:pt x="3772" y="1828"/>
                  <a:pt x="3729" y="1704"/>
                  <a:pt x="3715" y="1595"/>
                </a:cubicBezTo>
                <a:cubicBezTo>
                  <a:pt x="3700" y="1486"/>
                  <a:pt x="3645" y="1304"/>
                  <a:pt x="3713" y="1148"/>
                </a:cubicBezTo>
                <a:cubicBezTo>
                  <a:pt x="3727" y="1111"/>
                  <a:pt x="3742" y="1074"/>
                  <a:pt x="3775" y="1105"/>
                </a:cubicBezTo>
                <a:cubicBezTo>
                  <a:pt x="3807" y="1135"/>
                  <a:pt x="3931" y="1220"/>
                  <a:pt x="3985" y="1220"/>
                </a:cubicBezTo>
                <a:cubicBezTo>
                  <a:pt x="4038" y="1220"/>
                  <a:pt x="4016" y="1239"/>
                  <a:pt x="4026" y="1259"/>
                </a:cubicBezTo>
                <a:cubicBezTo>
                  <a:pt x="4036" y="1280"/>
                  <a:pt x="4051" y="1298"/>
                  <a:pt x="4081" y="1311"/>
                </a:cubicBezTo>
                <a:cubicBezTo>
                  <a:pt x="4102" y="1321"/>
                  <a:pt x="4092" y="1352"/>
                  <a:pt x="4114" y="1393"/>
                </a:cubicBezTo>
                <a:cubicBezTo>
                  <a:pt x="4137" y="1434"/>
                  <a:pt x="4147" y="1459"/>
                  <a:pt x="4226" y="1455"/>
                </a:cubicBezTo>
                <a:cubicBezTo>
                  <a:pt x="4304" y="1451"/>
                  <a:pt x="4339" y="1436"/>
                  <a:pt x="4370" y="1412"/>
                </a:cubicBezTo>
                <a:cubicBezTo>
                  <a:pt x="4401" y="1387"/>
                  <a:pt x="4459" y="1378"/>
                  <a:pt x="4464" y="1347"/>
                </a:cubicBezTo>
                <a:cubicBezTo>
                  <a:pt x="4468" y="1316"/>
                  <a:pt x="4463" y="1323"/>
                  <a:pt x="4477" y="1306"/>
                </a:cubicBezTo>
                <a:cubicBezTo>
                  <a:pt x="4491" y="1290"/>
                  <a:pt x="4535" y="1245"/>
                  <a:pt x="4514" y="1201"/>
                </a:cubicBezTo>
                <a:cubicBezTo>
                  <a:pt x="4493" y="1158"/>
                  <a:pt x="4401" y="1018"/>
                  <a:pt x="4368" y="962"/>
                </a:cubicBezTo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1607" name="AutoShape 451"/>
          <p:cNvSpPr>
            <a:spLocks noChangeAspect="1" noChangeArrowheads="1" noTextEdit="1"/>
          </p:cNvSpPr>
          <p:nvPr/>
        </p:nvSpPr>
        <p:spPr bwMode="auto">
          <a:xfrm>
            <a:off x="6604840" y="1687558"/>
            <a:ext cx="5047410" cy="5449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grpSp>
        <p:nvGrpSpPr>
          <p:cNvPr id="1672" name="Group 1671"/>
          <p:cNvGrpSpPr/>
          <p:nvPr/>
        </p:nvGrpSpPr>
        <p:grpSpPr>
          <a:xfrm>
            <a:off x="8462074" y="3173458"/>
            <a:ext cx="1572853" cy="2043358"/>
            <a:chOff x="7609024" y="2053404"/>
            <a:chExt cx="3113474" cy="5070118"/>
          </a:xfrm>
        </p:grpSpPr>
        <p:sp>
          <p:nvSpPr>
            <p:cNvPr id="1666" name="Freeform 511"/>
            <p:cNvSpPr>
              <a:spLocks noEditPoints="1"/>
            </p:cNvSpPr>
            <p:nvPr/>
          </p:nvSpPr>
          <p:spPr bwMode="auto">
            <a:xfrm>
              <a:off x="7609024" y="2053404"/>
              <a:ext cx="3113474" cy="5070118"/>
            </a:xfrm>
            <a:custGeom>
              <a:avLst/>
              <a:gdLst>
                <a:gd name="T0" fmla="*/ 5166 w 6207"/>
                <a:gd name="T1" fmla="*/ 260 h 10109"/>
                <a:gd name="T2" fmla="*/ 5301 w 6207"/>
                <a:gd name="T3" fmla="*/ 481 h 10109"/>
                <a:gd name="T4" fmla="*/ 1785 w 6207"/>
                <a:gd name="T5" fmla="*/ 1707 h 10109"/>
                <a:gd name="T6" fmla="*/ 910 w 6207"/>
                <a:gd name="T7" fmla="*/ 481 h 10109"/>
                <a:gd name="T8" fmla="*/ 2357 w 6207"/>
                <a:gd name="T9" fmla="*/ 2303 h 10109"/>
                <a:gd name="T10" fmla="*/ 3449 w 6207"/>
                <a:gd name="T11" fmla="*/ 2793 h 10109"/>
                <a:gd name="T12" fmla="*/ 3890 w 6207"/>
                <a:gd name="T13" fmla="*/ 1494 h 10109"/>
                <a:gd name="T14" fmla="*/ 3890 w 6207"/>
                <a:gd name="T15" fmla="*/ 1352 h 10109"/>
                <a:gd name="T16" fmla="*/ 3449 w 6207"/>
                <a:gd name="T17" fmla="*/ 711 h 10109"/>
                <a:gd name="T18" fmla="*/ 3305 w 6207"/>
                <a:gd name="T19" fmla="*/ 1054 h 10109"/>
                <a:gd name="T20" fmla="*/ 3082 w 6207"/>
                <a:gd name="T21" fmla="*/ 711 h 10109"/>
                <a:gd name="T22" fmla="*/ 2357 w 6207"/>
                <a:gd name="T23" fmla="*/ 1200 h 10109"/>
                <a:gd name="T24" fmla="*/ 1785 w 6207"/>
                <a:gd name="T25" fmla="*/ 1707 h 10109"/>
                <a:gd name="T26" fmla="*/ 5224 w 6207"/>
                <a:gd name="T27" fmla="*/ 1232 h 10109"/>
                <a:gd name="T28" fmla="*/ 4682 w 6207"/>
                <a:gd name="T29" fmla="*/ 2177 h 10109"/>
                <a:gd name="T30" fmla="*/ 4630 w 6207"/>
                <a:gd name="T31" fmla="*/ 2213 h 10109"/>
                <a:gd name="T32" fmla="*/ 4630 w 6207"/>
                <a:gd name="T33" fmla="*/ 2213 h 10109"/>
                <a:gd name="T34" fmla="*/ 4277 w 6207"/>
                <a:gd name="T35" fmla="*/ 2921 h 10109"/>
                <a:gd name="T36" fmla="*/ 1572 w 6207"/>
                <a:gd name="T37" fmla="*/ 2177 h 10109"/>
                <a:gd name="T38" fmla="*/ 1029 w 6207"/>
                <a:gd name="T39" fmla="*/ 1232 h 10109"/>
                <a:gd name="T40" fmla="*/ 2033 w 6207"/>
                <a:gd name="T41" fmla="*/ 2884 h 10109"/>
                <a:gd name="T42" fmla="*/ 2033 w 6207"/>
                <a:gd name="T43" fmla="*/ 2884 h 10109"/>
                <a:gd name="T44" fmla="*/ 1977 w 6207"/>
                <a:gd name="T45" fmla="*/ 2921 h 10109"/>
                <a:gd name="T46" fmla="*/ 5355 w 6207"/>
                <a:gd name="T47" fmla="*/ 5102 h 10109"/>
                <a:gd name="T48" fmla="*/ 6207 w 6207"/>
                <a:gd name="T49" fmla="*/ 5961 h 10109"/>
                <a:gd name="T50" fmla="*/ 5312 w 6207"/>
                <a:gd name="T51" fmla="*/ 5181 h 10109"/>
                <a:gd name="T52" fmla="*/ 5312 w 6207"/>
                <a:gd name="T53" fmla="*/ 5181 h 10109"/>
                <a:gd name="T54" fmla="*/ 852 w 6207"/>
                <a:gd name="T55" fmla="*/ 5117 h 10109"/>
                <a:gd name="T56" fmla="*/ 956 w 6207"/>
                <a:gd name="T57" fmla="*/ 5283 h 10109"/>
                <a:gd name="T58" fmla="*/ 1788 w 6207"/>
                <a:gd name="T59" fmla="*/ 4559 h 10109"/>
                <a:gd name="T60" fmla="*/ 4909 w 6207"/>
                <a:gd name="T61" fmla="*/ 7406 h 10109"/>
                <a:gd name="T62" fmla="*/ 5812 w 6207"/>
                <a:gd name="T63" fmla="*/ 8980 h 10109"/>
                <a:gd name="T64" fmla="*/ 4439 w 6207"/>
                <a:gd name="T65" fmla="*/ 6217 h 10109"/>
                <a:gd name="T66" fmla="*/ 4439 w 6207"/>
                <a:gd name="T67" fmla="*/ 6217 h 10109"/>
                <a:gd name="T68" fmla="*/ 507 w 6207"/>
                <a:gd name="T69" fmla="*/ 8980 h 10109"/>
                <a:gd name="T70" fmla="*/ 1410 w 6207"/>
                <a:gd name="T71" fmla="*/ 7406 h 10109"/>
                <a:gd name="T72" fmla="*/ 1850 w 6207"/>
                <a:gd name="T73" fmla="*/ 6217 h 10109"/>
                <a:gd name="T74" fmla="*/ 4412 w 6207"/>
                <a:gd name="T75" fmla="*/ 8197 h 10109"/>
                <a:gd name="T76" fmla="*/ 1946 w 6207"/>
                <a:gd name="T77" fmla="*/ 8197 h 10109"/>
                <a:gd name="T78" fmla="*/ 2685 w 6207"/>
                <a:gd name="T79" fmla="*/ 6279 h 10109"/>
                <a:gd name="T80" fmla="*/ 2685 w 6207"/>
                <a:gd name="T81" fmla="*/ 5740 h 10109"/>
                <a:gd name="T82" fmla="*/ 2685 w 6207"/>
                <a:gd name="T83" fmla="*/ 5412 h 10109"/>
                <a:gd name="T84" fmla="*/ 2655 w 6207"/>
                <a:gd name="T85" fmla="*/ 5372 h 10109"/>
                <a:gd name="T86" fmla="*/ 2588 w 6207"/>
                <a:gd name="T87" fmla="*/ 4964 h 10109"/>
                <a:gd name="T88" fmla="*/ 2578 w 6207"/>
                <a:gd name="T89" fmla="*/ 4827 h 10109"/>
                <a:gd name="T90" fmla="*/ 2909 w 6207"/>
                <a:gd name="T91" fmla="*/ 2854 h 10109"/>
                <a:gd name="T92" fmla="*/ 3780 w 6207"/>
                <a:gd name="T93" fmla="*/ 3216 h 10109"/>
                <a:gd name="T94" fmla="*/ 4501 w 6207"/>
                <a:gd name="T95" fmla="*/ 4619 h 10109"/>
                <a:gd name="T96" fmla="*/ 3648 w 6207"/>
                <a:gd name="T97" fmla="*/ 5148 h 10109"/>
                <a:gd name="T98" fmla="*/ 4303 w 6207"/>
                <a:gd name="T99" fmla="*/ 6353 h 10109"/>
                <a:gd name="T100" fmla="*/ 3391 w 6207"/>
                <a:gd name="T101" fmla="*/ 5488 h 10109"/>
                <a:gd name="T102" fmla="*/ 3293 w 6207"/>
                <a:gd name="T103" fmla="*/ 6009 h 10109"/>
                <a:gd name="T104" fmla="*/ 3443 w 6207"/>
                <a:gd name="T105" fmla="*/ 6503 h 10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6207" h="10109">
                  <a:moveTo>
                    <a:pt x="5301" y="481"/>
                  </a:moveTo>
                  <a:cubicBezTo>
                    <a:pt x="5847" y="174"/>
                    <a:pt x="5453" y="0"/>
                    <a:pt x="5166" y="260"/>
                  </a:cubicBezTo>
                  <a:cubicBezTo>
                    <a:pt x="4638" y="738"/>
                    <a:pt x="4844" y="1290"/>
                    <a:pt x="4425" y="1707"/>
                  </a:cubicBezTo>
                  <a:cubicBezTo>
                    <a:pt x="4943" y="1370"/>
                    <a:pt x="4755" y="787"/>
                    <a:pt x="5301" y="481"/>
                  </a:cubicBezTo>
                  <a:moveTo>
                    <a:pt x="910" y="481"/>
                  </a:moveTo>
                  <a:cubicBezTo>
                    <a:pt x="1456" y="787"/>
                    <a:pt x="1268" y="1370"/>
                    <a:pt x="1785" y="1707"/>
                  </a:cubicBezTo>
                  <a:cubicBezTo>
                    <a:pt x="1367" y="1290"/>
                    <a:pt x="1572" y="738"/>
                    <a:pt x="1045" y="260"/>
                  </a:cubicBezTo>
                  <a:cubicBezTo>
                    <a:pt x="758" y="0"/>
                    <a:pt x="364" y="174"/>
                    <a:pt x="910" y="481"/>
                  </a:cubicBezTo>
                  <a:moveTo>
                    <a:pt x="2357" y="1466"/>
                  </a:moveTo>
                  <a:lnTo>
                    <a:pt x="2357" y="2303"/>
                  </a:lnTo>
                  <a:cubicBezTo>
                    <a:pt x="2357" y="2573"/>
                    <a:pt x="2555" y="2793"/>
                    <a:pt x="2799" y="2793"/>
                  </a:cubicBezTo>
                  <a:lnTo>
                    <a:pt x="3449" y="2793"/>
                  </a:lnTo>
                  <a:cubicBezTo>
                    <a:pt x="3693" y="2793"/>
                    <a:pt x="3890" y="2573"/>
                    <a:pt x="3890" y="2303"/>
                  </a:cubicBezTo>
                  <a:lnTo>
                    <a:pt x="3890" y="1494"/>
                  </a:lnTo>
                  <a:cubicBezTo>
                    <a:pt x="4083" y="1640"/>
                    <a:pt x="4330" y="1804"/>
                    <a:pt x="4425" y="1707"/>
                  </a:cubicBezTo>
                  <a:cubicBezTo>
                    <a:pt x="4501" y="1630"/>
                    <a:pt x="4271" y="1509"/>
                    <a:pt x="3890" y="1352"/>
                  </a:cubicBezTo>
                  <a:lnTo>
                    <a:pt x="3890" y="1200"/>
                  </a:lnTo>
                  <a:cubicBezTo>
                    <a:pt x="3890" y="930"/>
                    <a:pt x="3693" y="711"/>
                    <a:pt x="3449" y="711"/>
                  </a:cubicBezTo>
                  <a:lnTo>
                    <a:pt x="3193" y="711"/>
                  </a:lnTo>
                  <a:cubicBezTo>
                    <a:pt x="3372" y="829"/>
                    <a:pt x="3545" y="1008"/>
                    <a:pt x="3305" y="1054"/>
                  </a:cubicBezTo>
                  <a:cubicBezTo>
                    <a:pt x="3239" y="1067"/>
                    <a:pt x="3115" y="1075"/>
                    <a:pt x="3025" y="1059"/>
                  </a:cubicBezTo>
                  <a:cubicBezTo>
                    <a:pt x="2704" y="999"/>
                    <a:pt x="2998" y="784"/>
                    <a:pt x="3082" y="711"/>
                  </a:cubicBezTo>
                  <a:lnTo>
                    <a:pt x="2799" y="711"/>
                  </a:lnTo>
                  <a:cubicBezTo>
                    <a:pt x="2555" y="711"/>
                    <a:pt x="2357" y="930"/>
                    <a:pt x="2357" y="1200"/>
                  </a:cubicBezTo>
                  <a:lnTo>
                    <a:pt x="2357" y="1336"/>
                  </a:lnTo>
                  <a:cubicBezTo>
                    <a:pt x="1955" y="1502"/>
                    <a:pt x="1707" y="1628"/>
                    <a:pt x="1785" y="1707"/>
                  </a:cubicBezTo>
                  <a:cubicBezTo>
                    <a:pt x="1887" y="1811"/>
                    <a:pt x="2160" y="1618"/>
                    <a:pt x="2357" y="1466"/>
                  </a:cubicBezTo>
                  <a:moveTo>
                    <a:pt x="5224" y="1232"/>
                  </a:moveTo>
                  <a:cubicBezTo>
                    <a:pt x="4820" y="1251"/>
                    <a:pt x="4716" y="2109"/>
                    <a:pt x="4553" y="2177"/>
                  </a:cubicBezTo>
                  <a:cubicBezTo>
                    <a:pt x="4631" y="2188"/>
                    <a:pt x="4682" y="2177"/>
                    <a:pt x="4682" y="2177"/>
                  </a:cubicBezTo>
                  <a:cubicBezTo>
                    <a:pt x="4979" y="1999"/>
                    <a:pt x="4838" y="1447"/>
                    <a:pt x="5224" y="1232"/>
                  </a:cubicBezTo>
                  <a:close/>
                  <a:moveTo>
                    <a:pt x="4630" y="2213"/>
                  </a:moveTo>
                  <a:cubicBezTo>
                    <a:pt x="4296" y="2388"/>
                    <a:pt x="4255" y="2668"/>
                    <a:pt x="4236" y="2884"/>
                  </a:cubicBezTo>
                  <a:cubicBezTo>
                    <a:pt x="4501" y="2774"/>
                    <a:pt x="4699" y="2379"/>
                    <a:pt x="4630" y="2213"/>
                  </a:cubicBezTo>
                  <a:close/>
                  <a:moveTo>
                    <a:pt x="3786" y="3657"/>
                  </a:moveTo>
                  <a:cubicBezTo>
                    <a:pt x="4179" y="3645"/>
                    <a:pt x="4311" y="3036"/>
                    <a:pt x="4277" y="2921"/>
                  </a:cubicBezTo>
                  <a:cubicBezTo>
                    <a:pt x="4025" y="2903"/>
                    <a:pt x="3780" y="3412"/>
                    <a:pt x="3786" y="3657"/>
                  </a:cubicBezTo>
                  <a:close/>
                  <a:moveTo>
                    <a:pt x="1572" y="2177"/>
                  </a:moveTo>
                  <a:cubicBezTo>
                    <a:pt x="1572" y="2177"/>
                    <a:pt x="1623" y="2188"/>
                    <a:pt x="1700" y="2177"/>
                  </a:cubicBezTo>
                  <a:cubicBezTo>
                    <a:pt x="1537" y="2109"/>
                    <a:pt x="1434" y="1251"/>
                    <a:pt x="1029" y="1232"/>
                  </a:cubicBezTo>
                  <a:cubicBezTo>
                    <a:pt x="1416" y="1447"/>
                    <a:pt x="1275" y="1999"/>
                    <a:pt x="1572" y="2177"/>
                  </a:cubicBezTo>
                  <a:close/>
                  <a:moveTo>
                    <a:pt x="2033" y="2884"/>
                  </a:moveTo>
                  <a:cubicBezTo>
                    <a:pt x="2013" y="2668"/>
                    <a:pt x="1972" y="2388"/>
                    <a:pt x="1638" y="2213"/>
                  </a:cubicBezTo>
                  <a:cubicBezTo>
                    <a:pt x="1569" y="2379"/>
                    <a:pt x="1767" y="2774"/>
                    <a:pt x="2033" y="2884"/>
                  </a:cubicBezTo>
                  <a:moveTo>
                    <a:pt x="2467" y="3657"/>
                  </a:moveTo>
                  <a:cubicBezTo>
                    <a:pt x="2474" y="3412"/>
                    <a:pt x="2228" y="2903"/>
                    <a:pt x="1977" y="2921"/>
                  </a:cubicBezTo>
                  <a:cubicBezTo>
                    <a:pt x="1943" y="3036"/>
                    <a:pt x="2075" y="3645"/>
                    <a:pt x="2467" y="3657"/>
                  </a:cubicBezTo>
                  <a:moveTo>
                    <a:pt x="5355" y="5102"/>
                  </a:moveTo>
                  <a:cubicBezTo>
                    <a:pt x="5402" y="5262"/>
                    <a:pt x="5309" y="5209"/>
                    <a:pt x="5250" y="5268"/>
                  </a:cubicBezTo>
                  <a:cubicBezTo>
                    <a:pt x="5428" y="5286"/>
                    <a:pt x="5821" y="6136"/>
                    <a:pt x="6207" y="5961"/>
                  </a:cubicBezTo>
                  <a:cubicBezTo>
                    <a:pt x="5876" y="5924"/>
                    <a:pt x="5508" y="5219"/>
                    <a:pt x="5355" y="5102"/>
                  </a:cubicBezTo>
                  <a:close/>
                  <a:moveTo>
                    <a:pt x="5312" y="5181"/>
                  </a:moveTo>
                  <a:cubicBezTo>
                    <a:pt x="5355" y="4954"/>
                    <a:pt x="4850" y="4470"/>
                    <a:pt x="4429" y="4537"/>
                  </a:cubicBezTo>
                  <a:cubicBezTo>
                    <a:pt x="4533" y="4532"/>
                    <a:pt x="4969" y="5175"/>
                    <a:pt x="5312" y="5181"/>
                  </a:cubicBezTo>
                  <a:close/>
                  <a:moveTo>
                    <a:pt x="956" y="5283"/>
                  </a:moveTo>
                  <a:cubicBezTo>
                    <a:pt x="898" y="5224"/>
                    <a:pt x="805" y="5277"/>
                    <a:pt x="852" y="5117"/>
                  </a:cubicBezTo>
                  <a:cubicBezTo>
                    <a:pt x="699" y="5234"/>
                    <a:pt x="331" y="5939"/>
                    <a:pt x="0" y="5976"/>
                  </a:cubicBezTo>
                  <a:cubicBezTo>
                    <a:pt x="386" y="6150"/>
                    <a:pt x="778" y="5301"/>
                    <a:pt x="956" y="5283"/>
                  </a:cubicBezTo>
                  <a:close/>
                  <a:moveTo>
                    <a:pt x="905" y="5203"/>
                  </a:moveTo>
                  <a:cubicBezTo>
                    <a:pt x="1249" y="5197"/>
                    <a:pt x="1685" y="4553"/>
                    <a:pt x="1788" y="4559"/>
                  </a:cubicBezTo>
                  <a:cubicBezTo>
                    <a:pt x="1367" y="4491"/>
                    <a:pt x="862" y="4976"/>
                    <a:pt x="905" y="5203"/>
                  </a:cubicBezTo>
                  <a:moveTo>
                    <a:pt x="4909" y="7406"/>
                  </a:moveTo>
                  <a:cubicBezTo>
                    <a:pt x="4824" y="7429"/>
                    <a:pt x="4717" y="7540"/>
                    <a:pt x="4750" y="7595"/>
                  </a:cubicBezTo>
                  <a:cubicBezTo>
                    <a:pt x="4906" y="7651"/>
                    <a:pt x="5168" y="8934"/>
                    <a:pt x="5812" y="8980"/>
                  </a:cubicBezTo>
                  <a:cubicBezTo>
                    <a:pt x="5241" y="8787"/>
                    <a:pt x="5232" y="7641"/>
                    <a:pt x="4909" y="7406"/>
                  </a:cubicBezTo>
                  <a:close/>
                  <a:moveTo>
                    <a:pt x="4439" y="6217"/>
                  </a:moveTo>
                  <a:cubicBezTo>
                    <a:pt x="4319" y="6797"/>
                    <a:pt x="4626" y="7478"/>
                    <a:pt x="4718" y="7432"/>
                  </a:cubicBezTo>
                  <a:cubicBezTo>
                    <a:pt x="4810" y="7386"/>
                    <a:pt x="5119" y="6935"/>
                    <a:pt x="4439" y="6217"/>
                  </a:cubicBezTo>
                  <a:close/>
                  <a:moveTo>
                    <a:pt x="1410" y="7406"/>
                  </a:moveTo>
                  <a:cubicBezTo>
                    <a:pt x="1086" y="7641"/>
                    <a:pt x="1077" y="8787"/>
                    <a:pt x="507" y="8980"/>
                  </a:cubicBezTo>
                  <a:cubicBezTo>
                    <a:pt x="1151" y="8934"/>
                    <a:pt x="1412" y="7651"/>
                    <a:pt x="1568" y="7595"/>
                  </a:cubicBezTo>
                  <a:cubicBezTo>
                    <a:pt x="1601" y="7540"/>
                    <a:pt x="1494" y="7429"/>
                    <a:pt x="1410" y="7406"/>
                  </a:cubicBezTo>
                  <a:close/>
                  <a:moveTo>
                    <a:pt x="1570" y="7432"/>
                  </a:moveTo>
                  <a:cubicBezTo>
                    <a:pt x="1662" y="7478"/>
                    <a:pt x="1969" y="6797"/>
                    <a:pt x="1850" y="6217"/>
                  </a:cubicBezTo>
                  <a:cubicBezTo>
                    <a:pt x="1169" y="6935"/>
                    <a:pt x="1478" y="7386"/>
                    <a:pt x="1570" y="7432"/>
                  </a:cubicBezTo>
                  <a:close/>
                  <a:moveTo>
                    <a:pt x="4412" y="8197"/>
                  </a:moveTo>
                  <a:cubicBezTo>
                    <a:pt x="4412" y="9155"/>
                    <a:pt x="3179" y="10109"/>
                    <a:pt x="3179" y="10109"/>
                  </a:cubicBezTo>
                  <a:cubicBezTo>
                    <a:pt x="3179" y="10109"/>
                    <a:pt x="1946" y="9155"/>
                    <a:pt x="1946" y="8197"/>
                  </a:cubicBezTo>
                  <a:cubicBezTo>
                    <a:pt x="1946" y="7401"/>
                    <a:pt x="2328" y="6730"/>
                    <a:pt x="2848" y="6527"/>
                  </a:cubicBezTo>
                  <a:cubicBezTo>
                    <a:pt x="2752" y="6486"/>
                    <a:pt x="2685" y="6390"/>
                    <a:pt x="2685" y="6279"/>
                  </a:cubicBezTo>
                  <a:cubicBezTo>
                    <a:pt x="2685" y="6130"/>
                    <a:pt x="2805" y="6009"/>
                    <a:pt x="2955" y="6009"/>
                  </a:cubicBezTo>
                  <a:cubicBezTo>
                    <a:pt x="2805" y="6009"/>
                    <a:pt x="2685" y="5889"/>
                    <a:pt x="2685" y="5740"/>
                  </a:cubicBezTo>
                  <a:cubicBezTo>
                    <a:pt x="2685" y="5625"/>
                    <a:pt x="2756" y="5527"/>
                    <a:pt x="2857" y="5488"/>
                  </a:cubicBezTo>
                  <a:cubicBezTo>
                    <a:pt x="2781" y="5480"/>
                    <a:pt x="2725" y="5453"/>
                    <a:pt x="2685" y="5412"/>
                  </a:cubicBezTo>
                  <a:cubicBezTo>
                    <a:pt x="2672" y="5764"/>
                    <a:pt x="2324" y="6297"/>
                    <a:pt x="1946" y="6353"/>
                  </a:cubicBezTo>
                  <a:cubicBezTo>
                    <a:pt x="1754" y="6187"/>
                    <a:pt x="2148" y="5642"/>
                    <a:pt x="2655" y="5372"/>
                  </a:cubicBezTo>
                  <a:cubicBezTo>
                    <a:pt x="2614" y="5308"/>
                    <a:pt x="2599" y="5223"/>
                    <a:pt x="2599" y="5129"/>
                  </a:cubicBezTo>
                  <a:lnTo>
                    <a:pt x="2588" y="4964"/>
                  </a:lnTo>
                  <a:cubicBezTo>
                    <a:pt x="2475" y="4813"/>
                    <a:pt x="1675" y="5065"/>
                    <a:pt x="1758" y="4619"/>
                  </a:cubicBezTo>
                  <a:cubicBezTo>
                    <a:pt x="2055" y="4524"/>
                    <a:pt x="2429" y="4872"/>
                    <a:pt x="2578" y="4827"/>
                  </a:cubicBezTo>
                  <a:lnTo>
                    <a:pt x="2467" y="3216"/>
                  </a:lnTo>
                  <a:cubicBezTo>
                    <a:pt x="2467" y="3016"/>
                    <a:pt x="2665" y="2854"/>
                    <a:pt x="2909" y="2854"/>
                  </a:cubicBezTo>
                  <a:lnTo>
                    <a:pt x="3338" y="2854"/>
                  </a:lnTo>
                  <a:cubicBezTo>
                    <a:pt x="3582" y="2854"/>
                    <a:pt x="3780" y="3016"/>
                    <a:pt x="3780" y="3216"/>
                  </a:cubicBezTo>
                  <a:lnTo>
                    <a:pt x="3671" y="4817"/>
                  </a:lnTo>
                  <a:cubicBezTo>
                    <a:pt x="3832" y="4838"/>
                    <a:pt x="4214" y="4527"/>
                    <a:pt x="4501" y="4619"/>
                  </a:cubicBezTo>
                  <a:cubicBezTo>
                    <a:pt x="4581" y="5047"/>
                    <a:pt x="3821" y="4832"/>
                    <a:pt x="3662" y="4949"/>
                  </a:cubicBezTo>
                  <a:lnTo>
                    <a:pt x="3648" y="5148"/>
                  </a:lnTo>
                  <a:cubicBezTo>
                    <a:pt x="3648" y="5237"/>
                    <a:pt x="3635" y="5315"/>
                    <a:pt x="3598" y="5374"/>
                  </a:cubicBezTo>
                  <a:cubicBezTo>
                    <a:pt x="4104" y="5644"/>
                    <a:pt x="4495" y="6188"/>
                    <a:pt x="4303" y="6353"/>
                  </a:cubicBezTo>
                  <a:cubicBezTo>
                    <a:pt x="3927" y="6298"/>
                    <a:pt x="3580" y="5770"/>
                    <a:pt x="3564" y="5417"/>
                  </a:cubicBezTo>
                  <a:cubicBezTo>
                    <a:pt x="3525" y="5456"/>
                    <a:pt x="3468" y="5481"/>
                    <a:pt x="3391" y="5488"/>
                  </a:cubicBezTo>
                  <a:cubicBezTo>
                    <a:pt x="3491" y="5528"/>
                    <a:pt x="3563" y="5625"/>
                    <a:pt x="3563" y="5740"/>
                  </a:cubicBezTo>
                  <a:cubicBezTo>
                    <a:pt x="3563" y="5889"/>
                    <a:pt x="3442" y="6009"/>
                    <a:pt x="3293" y="6009"/>
                  </a:cubicBezTo>
                  <a:cubicBezTo>
                    <a:pt x="3442" y="6009"/>
                    <a:pt x="3563" y="6130"/>
                    <a:pt x="3563" y="6279"/>
                  </a:cubicBezTo>
                  <a:cubicBezTo>
                    <a:pt x="3563" y="6373"/>
                    <a:pt x="3515" y="6455"/>
                    <a:pt x="3443" y="6503"/>
                  </a:cubicBezTo>
                  <a:cubicBezTo>
                    <a:pt x="3997" y="6673"/>
                    <a:pt x="4412" y="7367"/>
                    <a:pt x="4412" y="8197"/>
                  </a:cubicBez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667" name="Freeform 512"/>
            <p:cNvSpPr>
              <a:spLocks/>
            </p:cNvSpPr>
            <p:nvPr/>
          </p:nvSpPr>
          <p:spPr bwMode="auto">
            <a:xfrm>
              <a:off x="8775945" y="5426754"/>
              <a:ext cx="502092" cy="1450768"/>
            </a:xfrm>
            <a:custGeom>
              <a:avLst/>
              <a:gdLst>
                <a:gd name="T0" fmla="*/ 725 w 1001"/>
                <a:gd name="T1" fmla="*/ 0 h 2894"/>
                <a:gd name="T2" fmla="*/ 700 w 1001"/>
                <a:gd name="T3" fmla="*/ 30 h 2894"/>
                <a:gd name="T4" fmla="*/ 670 w 1001"/>
                <a:gd name="T5" fmla="*/ 65 h 2894"/>
                <a:gd name="T6" fmla="*/ 632 w 1001"/>
                <a:gd name="T7" fmla="*/ 114 h 2894"/>
                <a:gd name="T8" fmla="*/ 588 w 1001"/>
                <a:gd name="T9" fmla="*/ 176 h 2894"/>
                <a:gd name="T10" fmla="*/ 563 w 1001"/>
                <a:gd name="T11" fmla="*/ 212 h 2894"/>
                <a:gd name="T12" fmla="*/ 539 w 1001"/>
                <a:gd name="T13" fmla="*/ 251 h 2894"/>
                <a:gd name="T14" fmla="*/ 489 w 1001"/>
                <a:gd name="T15" fmla="*/ 339 h 2894"/>
                <a:gd name="T16" fmla="*/ 439 w 1001"/>
                <a:gd name="T17" fmla="*/ 438 h 2894"/>
                <a:gd name="T18" fmla="*/ 346 w 1001"/>
                <a:gd name="T19" fmla="*/ 669 h 2894"/>
                <a:gd name="T20" fmla="*/ 272 w 1001"/>
                <a:gd name="T21" fmla="*/ 935 h 2894"/>
                <a:gd name="T22" fmla="*/ 229 w 1001"/>
                <a:gd name="T23" fmla="*/ 1224 h 2894"/>
                <a:gd name="T24" fmla="*/ 225 w 1001"/>
                <a:gd name="T25" fmla="*/ 1525 h 2894"/>
                <a:gd name="T26" fmla="*/ 265 w 1001"/>
                <a:gd name="T27" fmla="*/ 1820 h 2894"/>
                <a:gd name="T28" fmla="*/ 350 w 1001"/>
                <a:gd name="T29" fmla="*/ 2096 h 2894"/>
                <a:gd name="T30" fmla="*/ 473 w 1001"/>
                <a:gd name="T31" fmla="*/ 2338 h 2894"/>
                <a:gd name="T32" fmla="*/ 543 w 1001"/>
                <a:gd name="T33" fmla="*/ 2444 h 2894"/>
                <a:gd name="T34" fmla="*/ 616 w 1001"/>
                <a:gd name="T35" fmla="*/ 2538 h 2894"/>
                <a:gd name="T36" fmla="*/ 690 w 1001"/>
                <a:gd name="T37" fmla="*/ 2621 h 2894"/>
                <a:gd name="T38" fmla="*/ 761 w 1001"/>
                <a:gd name="T39" fmla="*/ 2693 h 2894"/>
                <a:gd name="T40" fmla="*/ 794 w 1001"/>
                <a:gd name="T41" fmla="*/ 2725 h 2894"/>
                <a:gd name="T42" fmla="*/ 827 w 1001"/>
                <a:gd name="T43" fmla="*/ 2753 h 2894"/>
                <a:gd name="T44" fmla="*/ 885 w 1001"/>
                <a:gd name="T45" fmla="*/ 2803 h 2894"/>
                <a:gd name="T46" fmla="*/ 971 w 1001"/>
                <a:gd name="T47" fmla="*/ 2870 h 2894"/>
                <a:gd name="T48" fmla="*/ 1001 w 1001"/>
                <a:gd name="T49" fmla="*/ 2894 h 2894"/>
                <a:gd name="T50" fmla="*/ 965 w 1001"/>
                <a:gd name="T51" fmla="*/ 2881 h 2894"/>
                <a:gd name="T52" fmla="*/ 862 w 1001"/>
                <a:gd name="T53" fmla="*/ 2841 h 2894"/>
                <a:gd name="T54" fmla="*/ 710 w 1001"/>
                <a:gd name="T55" fmla="*/ 2760 h 2894"/>
                <a:gd name="T56" fmla="*/ 526 w 1001"/>
                <a:gd name="T57" fmla="*/ 2628 h 2894"/>
                <a:gd name="T58" fmla="*/ 337 w 1001"/>
                <a:gd name="T59" fmla="*/ 2434 h 2894"/>
                <a:gd name="T60" fmla="*/ 172 w 1001"/>
                <a:gd name="T61" fmla="*/ 2177 h 2894"/>
                <a:gd name="T62" fmla="*/ 107 w 1001"/>
                <a:gd name="T63" fmla="*/ 2029 h 2894"/>
                <a:gd name="T64" fmla="*/ 57 w 1001"/>
                <a:gd name="T65" fmla="*/ 1871 h 2894"/>
                <a:gd name="T66" fmla="*/ 4 w 1001"/>
                <a:gd name="T67" fmla="*/ 1537 h 2894"/>
                <a:gd name="T68" fmla="*/ 16 w 1001"/>
                <a:gd name="T69" fmla="*/ 1202 h 2894"/>
                <a:gd name="T70" fmla="*/ 43 w 1001"/>
                <a:gd name="T71" fmla="*/ 1040 h 2894"/>
                <a:gd name="T72" fmla="*/ 61 w 1001"/>
                <a:gd name="T73" fmla="*/ 962 h 2894"/>
                <a:gd name="T74" fmla="*/ 83 w 1001"/>
                <a:gd name="T75" fmla="*/ 886 h 2894"/>
                <a:gd name="T76" fmla="*/ 193 w 1001"/>
                <a:gd name="T77" fmla="*/ 605 h 2894"/>
                <a:gd name="T78" fmla="*/ 258 w 1001"/>
                <a:gd name="T79" fmla="*/ 483 h 2894"/>
                <a:gd name="T80" fmla="*/ 329 w 1001"/>
                <a:gd name="T81" fmla="*/ 374 h 2894"/>
                <a:gd name="T82" fmla="*/ 473 w 1001"/>
                <a:gd name="T83" fmla="*/ 200 h 2894"/>
                <a:gd name="T84" fmla="*/ 507 w 1001"/>
                <a:gd name="T85" fmla="*/ 165 h 2894"/>
                <a:gd name="T86" fmla="*/ 540 w 1001"/>
                <a:gd name="T87" fmla="*/ 134 h 2894"/>
                <a:gd name="T88" fmla="*/ 601 w 1001"/>
                <a:gd name="T89" fmla="*/ 83 h 2894"/>
                <a:gd name="T90" fmla="*/ 652 w 1001"/>
                <a:gd name="T91" fmla="*/ 45 h 2894"/>
                <a:gd name="T92" fmla="*/ 692 w 1001"/>
                <a:gd name="T93" fmla="*/ 21 h 2894"/>
                <a:gd name="T94" fmla="*/ 725 w 1001"/>
                <a:gd name="T95" fmla="*/ 0 h 28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001" h="2894">
                  <a:moveTo>
                    <a:pt x="725" y="0"/>
                  </a:moveTo>
                  <a:cubicBezTo>
                    <a:pt x="725" y="0"/>
                    <a:pt x="716" y="11"/>
                    <a:pt x="700" y="30"/>
                  </a:cubicBezTo>
                  <a:cubicBezTo>
                    <a:pt x="692" y="40"/>
                    <a:pt x="682" y="51"/>
                    <a:pt x="670" y="65"/>
                  </a:cubicBezTo>
                  <a:cubicBezTo>
                    <a:pt x="659" y="80"/>
                    <a:pt x="646" y="96"/>
                    <a:pt x="632" y="114"/>
                  </a:cubicBezTo>
                  <a:cubicBezTo>
                    <a:pt x="618" y="132"/>
                    <a:pt x="603" y="153"/>
                    <a:pt x="588" y="176"/>
                  </a:cubicBezTo>
                  <a:cubicBezTo>
                    <a:pt x="580" y="188"/>
                    <a:pt x="572" y="200"/>
                    <a:pt x="563" y="212"/>
                  </a:cubicBezTo>
                  <a:cubicBezTo>
                    <a:pt x="556" y="225"/>
                    <a:pt x="547" y="238"/>
                    <a:pt x="539" y="251"/>
                  </a:cubicBezTo>
                  <a:cubicBezTo>
                    <a:pt x="522" y="278"/>
                    <a:pt x="505" y="307"/>
                    <a:pt x="489" y="339"/>
                  </a:cubicBezTo>
                  <a:cubicBezTo>
                    <a:pt x="471" y="370"/>
                    <a:pt x="456" y="404"/>
                    <a:pt x="439" y="438"/>
                  </a:cubicBezTo>
                  <a:cubicBezTo>
                    <a:pt x="406" y="508"/>
                    <a:pt x="373" y="585"/>
                    <a:pt x="346" y="669"/>
                  </a:cubicBezTo>
                  <a:cubicBezTo>
                    <a:pt x="316" y="752"/>
                    <a:pt x="293" y="842"/>
                    <a:pt x="272" y="935"/>
                  </a:cubicBezTo>
                  <a:cubicBezTo>
                    <a:pt x="251" y="1028"/>
                    <a:pt x="238" y="1125"/>
                    <a:pt x="229" y="1224"/>
                  </a:cubicBezTo>
                  <a:cubicBezTo>
                    <a:pt x="220" y="1324"/>
                    <a:pt x="219" y="1424"/>
                    <a:pt x="225" y="1525"/>
                  </a:cubicBezTo>
                  <a:cubicBezTo>
                    <a:pt x="230" y="1625"/>
                    <a:pt x="245" y="1724"/>
                    <a:pt x="265" y="1820"/>
                  </a:cubicBezTo>
                  <a:cubicBezTo>
                    <a:pt x="287" y="1916"/>
                    <a:pt x="315" y="2009"/>
                    <a:pt x="350" y="2096"/>
                  </a:cubicBezTo>
                  <a:cubicBezTo>
                    <a:pt x="387" y="2182"/>
                    <a:pt x="425" y="2265"/>
                    <a:pt x="473" y="2338"/>
                  </a:cubicBezTo>
                  <a:cubicBezTo>
                    <a:pt x="494" y="2376"/>
                    <a:pt x="519" y="2410"/>
                    <a:pt x="543" y="2444"/>
                  </a:cubicBezTo>
                  <a:cubicBezTo>
                    <a:pt x="565" y="2478"/>
                    <a:pt x="593" y="2507"/>
                    <a:pt x="616" y="2538"/>
                  </a:cubicBezTo>
                  <a:cubicBezTo>
                    <a:pt x="639" y="2569"/>
                    <a:pt x="667" y="2594"/>
                    <a:pt x="690" y="2621"/>
                  </a:cubicBezTo>
                  <a:cubicBezTo>
                    <a:pt x="713" y="2648"/>
                    <a:pt x="738" y="2670"/>
                    <a:pt x="761" y="2693"/>
                  </a:cubicBezTo>
                  <a:cubicBezTo>
                    <a:pt x="772" y="2704"/>
                    <a:pt x="784" y="2714"/>
                    <a:pt x="794" y="2725"/>
                  </a:cubicBezTo>
                  <a:cubicBezTo>
                    <a:pt x="805" y="2735"/>
                    <a:pt x="817" y="2744"/>
                    <a:pt x="827" y="2753"/>
                  </a:cubicBezTo>
                  <a:cubicBezTo>
                    <a:pt x="848" y="2771"/>
                    <a:pt x="868" y="2788"/>
                    <a:pt x="885" y="2803"/>
                  </a:cubicBezTo>
                  <a:cubicBezTo>
                    <a:pt x="922" y="2832"/>
                    <a:pt x="951" y="2855"/>
                    <a:pt x="971" y="2870"/>
                  </a:cubicBezTo>
                  <a:cubicBezTo>
                    <a:pt x="991" y="2886"/>
                    <a:pt x="1001" y="2894"/>
                    <a:pt x="1001" y="2894"/>
                  </a:cubicBezTo>
                  <a:cubicBezTo>
                    <a:pt x="1001" y="2894"/>
                    <a:pt x="988" y="2890"/>
                    <a:pt x="965" y="2881"/>
                  </a:cubicBezTo>
                  <a:cubicBezTo>
                    <a:pt x="941" y="2872"/>
                    <a:pt x="905" y="2861"/>
                    <a:pt x="862" y="2841"/>
                  </a:cubicBezTo>
                  <a:cubicBezTo>
                    <a:pt x="820" y="2819"/>
                    <a:pt x="765" y="2797"/>
                    <a:pt x="710" y="2760"/>
                  </a:cubicBezTo>
                  <a:cubicBezTo>
                    <a:pt x="652" y="2726"/>
                    <a:pt x="590" y="2682"/>
                    <a:pt x="526" y="2628"/>
                  </a:cubicBezTo>
                  <a:cubicBezTo>
                    <a:pt x="462" y="2574"/>
                    <a:pt x="396" y="2510"/>
                    <a:pt x="337" y="2434"/>
                  </a:cubicBezTo>
                  <a:cubicBezTo>
                    <a:pt x="275" y="2359"/>
                    <a:pt x="221" y="2271"/>
                    <a:pt x="172" y="2177"/>
                  </a:cubicBezTo>
                  <a:cubicBezTo>
                    <a:pt x="149" y="2129"/>
                    <a:pt x="125" y="2080"/>
                    <a:pt x="107" y="2029"/>
                  </a:cubicBezTo>
                  <a:cubicBezTo>
                    <a:pt x="87" y="1978"/>
                    <a:pt x="72" y="1924"/>
                    <a:pt x="57" y="1871"/>
                  </a:cubicBezTo>
                  <a:cubicBezTo>
                    <a:pt x="29" y="1763"/>
                    <a:pt x="11" y="1650"/>
                    <a:pt x="4" y="1537"/>
                  </a:cubicBezTo>
                  <a:cubicBezTo>
                    <a:pt x="0" y="1425"/>
                    <a:pt x="2" y="1312"/>
                    <a:pt x="16" y="1202"/>
                  </a:cubicBezTo>
                  <a:cubicBezTo>
                    <a:pt x="24" y="1147"/>
                    <a:pt x="31" y="1093"/>
                    <a:pt x="43" y="1040"/>
                  </a:cubicBezTo>
                  <a:cubicBezTo>
                    <a:pt x="49" y="1014"/>
                    <a:pt x="55" y="988"/>
                    <a:pt x="61" y="962"/>
                  </a:cubicBezTo>
                  <a:cubicBezTo>
                    <a:pt x="68" y="936"/>
                    <a:pt x="76" y="911"/>
                    <a:pt x="83" y="886"/>
                  </a:cubicBezTo>
                  <a:cubicBezTo>
                    <a:pt x="114" y="786"/>
                    <a:pt x="150" y="691"/>
                    <a:pt x="193" y="605"/>
                  </a:cubicBezTo>
                  <a:cubicBezTo>
                    <a:pt x="213" y="562"/>
                    <a:pt x="236" y="522"/>
                    <a:pt x="258" y="483"/>
                  </a:cubicBezTo>
                  <a:cubicBezTo>
                    <a:pt x="282" y="445"/>
                    <a:pt x="304" y="408"/>
                    <a:pt x="329" y="374"/>
                  </a:cubicBezTo>
                  <a:cubicBezTo>
                    <a:pt x="377" y="306"/>
                    <a:pt x="425" y="247"/>
                    <a:pt x="473" y="200"/>
                  </a:cubicBezTo>
                  <a:cubicBezTo>
                    <a:pt x="484" y="188"/>
                    <a:pt x="496" y="176"/>
                    <a:pt x="507" y="165"/>
                  </a:cubicBezTo>
                  <a:cubicBezTo>
                    <a:pt x="518" y="154"/>
                    <a:pt x="529" y="144"/>
                    <a:pt x="540" y="134"/>
                  </a:cubicBezTo>
                  <a:cubicBezTo>
                    <a:pt x="562" y="115"/>
                    <a:pt x="582" y="98"/>
                    <a:pt x="601" y="83"/>
                  </a:cubicBezTo>
                  <a:cubicBezTo>
                    <a:pt x="620" y="69"/>
                    <a:pt x="637" y="56"/>
                    <a:pt x="652" y="45"/>
                  </a:cubicBezTo>
                  <a:cubicBezTo>
                    <a:pt x="668" y="35"/>
                    <a:pt x="681" y="27"/>
                    <a:pt x="692" y="21"/>
                  </a:cubicBezTo>
                  <a:cubicBezTo>
                    <a:pt x="714" y="7"/>
                    <a:pt x="725" y="0"/>
                    <a:pt x="725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668" name="Freeform 513"/>
            <p:cNvSpPr>
              <a:spLocks/>
            </p:cNvSpPr>
            <p:nvPr/>
          </p:nvSpPr>
          <p:spPr bwMode="auto">
            <a:xfrm>
              <a:off x="9004284" y="5108847"/>
              <a:ext cx="95877" cy="186708"/>
            </a:xfrm>
            <a:custGeom>
              <a:avLst/>
              <a:gdLst>
                <a:gd name="T0" fmla="*/ 137 w 192"/>
                <a:gd name="T1" fmla="*/ 1 h 374"/>
                <a:gd name="T2" fmla="*/ 119 w 192"/>
                <a:gd name="T3" fmla="*/ 14 h 374"/>
                <a:gd name="T4" fmla="*/ 105 w 192"/>
                <a:gd name="T5" fmla="*/ 31 h 374"/>
                <a:gd name="T6" fmla="*/ 92 w 192"/>
                <a:gd name="T7" fmla="*/ 56 h 374"/>
                <a:gd name="T8" fmla="*/ 82 w 192"/>
                <a:gd name="T9" fmla="*/ 86 h 374"/>
                <a:gd name="T10" fmla="*/ 75 w 192"/>
                <a:gd name="T11" fmla="*/ 121 h 374"/>
                <a:gd name="T12" fmla="*/ 73 w 192"/>
                <a:gd name="T13" fmla="*/ 159 h 374"/>
                <a:gd name="T14" fmla="*/ 76 w 192"/>
                <a:gd name="T15" fmla="*/ 198 h 374"/>
                <a:gd name="T16" fmla="*/ 83 w 192"/>
                <a:gd name="T17" fmla="*/ 235 h 374"/>
                <a:gd name="T18" fmla="*/ 89 w 192"/>
                <a:gd name="T19" fmla="*/ 253 h 374"/>
                <a:gd name="T20" fmla="*/ 96 w 192"/>
                <a:gd name="T21" fmla="*/ 270 h 374"/>
                <a:gd name="T22" fmla="*/ 113 w 192"/>
                <a:gd name="T23" fmla="*/ 300 h 374"/>
                <a:gd name="T24" fmla="*/ 134 w 192"/>
                <a:gd name="T25" fmla="*/ 326 h 374"/>
                <a:gd name="T26" fmla="*/ 155 w 192"/>
                <a:gd name="T27" fmla="*/ 345 h 374"/>
                <a:gd name="T28" fmla="*/ 174 w 192"/>
                <a:gd name="T29" fmla="*/ 360 h 374"/>
                <a:gd name="T30" fmla="*/ 192 w 192"/>
                <a:gd name="T31" fmla="*/ 373 h 374"/>
                <a:gd name="T32" fmla="*/ 170 w 192"/>
                <a:gd name="T33" fmla="*/ 374 h 374"/>
                <a:gd name="T34" fmla="*/ 144 w 192"/>
                <a:gd name="T35" fmla="*/ 371 h 374"/>
                <a:gd name="T36" fmla="*/ 110 w 192"/>
                <a:gd name="T37" fmla="*/ 361 h 374"/>
                <a:gd name="T38" fmla="*/ 74 w 192"/>
                <a:gd name="T39" fmla="*/ 339 h 374"/>
                <a:gd name="T40" fmla="*/ 41 w 192"/>
                <a:gd name="T41" fmla="*/ 304 h 374"/>
                <a:gd name="T42" fmla="*/ 27 w 192"/>
                <a:gd name="T43" fmla="*/ 283 h 374"/>
                <a:gd name="T44" fmla="*/ 16 w 192"/>
                <a:gd name="T45" fmla="*/ 259 h 374"/>
                <a:gd name="T46" fmla="*/ 3 w 192"/>
                <a:gd name="T47" fmla="*/ 208 h 374"/>
                <a:gd name="T48" fmla="*/ 2 w 192"/>
                <a:gd name="T49" fmla="*/ 156 h 374"/>
                <a:gd name="T50" fmla="*/ 12 w 192"/>
                <a:gd name="T51" fmla="*/ 106 h 374"/>
                <a:gd name="T52" fmla="*/ 32 w 192"/>
                <a:gd name="T53" fmla="*/ 64 h 374"/>
                <a:gd name="T54" fmla="*/ 58 w 192"/>
                <a:gd name="T55" fmla="*/ 30 h 374"/>
                <a:gd name="T56" fmla="*/ 88 w 192"/>
                <a:gd name="T57" fmla="*/ 9 h 374"/>
                <a:gd name="T58" fmla="*/ 115 w 192"/>
                <a:gd name="T59" fmla="*/ 1 h 374"/>
                <a:gd name="T60" fmla="*/ 137 w 192"/>
                <a:gd name="T61" fmla="*/ 1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2" h="374">
                  <a:moveTo>
                    <a:pt x="137" y="1"/>
                  </a:moveTo>
                  <a:cubicBezTo>
                    <a:pt x="137" y="1"/>
                    <a:pt x="131" y="6"/>
                    <a:pt x="119" y="14"/>
                  </a:cubicBezTo>
                  <a:cubicBezTo>
                    <a:pt x="114" y="19"/>
                    <a:pt x="110" y="26"/>
                    <a:pt x="105" y="31"/>
                  </a:cubicBezTo>
                  <a:cubicBezTo>
                    <a:pt x="101" y="38"/>
                    <a:pt x="96" y="47"/>
                    <a:pt x="92" y="56"/>
                  </a:cubicBezTo>
                  <a:cubicBezTo>
                    <a:pt x="89" y="65"/>
                    <a:pt x="84" y="75"/>
                    <a:pt x="82" y="86"/>
                  </a:cubicBezTo>
                  <a:cubicBezTo>
                    <a:pt x="78" y="97"/>
                    <a:pt x="77" y="109"/>
                    <a:pt x="75" y="121"/>
                  </a:cubicBezTo>
                  <a:cubicBezTo>
                    <a:pt x="75" y="134"/>
                    <a:pt x="72" y="146"/>
                    <a:pt x="73" y="159"/>
                  </a:cubicBezTo>
                  <a:cubicBezTo>
                    <a:pt x="73" y="172"/>
                    <a:pt x="74" y="185"/>
                    <a:pt x="76" y="198"/>
                  </a:cubicBezTo>
                  <a:cubicBezTo>
                    <a:pt x="77" y="211"/>
                    <a:pt x="80" y="224"/>
                    <a:pt x="83" y="235"/>
                  </a:cubicBezTo>
                  <a:cubicBezTo>
                    <a:pt x="85" y="241"/>
                    <a:pt x="87" y="247"/>
                    <a:pt x="89" y="253"/>
                  </a:cubicBezTo>
                  <a:cubicBezTo>
                    <a:pt x="91" y="259"/>
                    <a:pt x="94" y="264"/>
                    <a:pt x="96" y="270"/>
                  </a:cubicBezTo>
                  <a:cubicBezTo>
                    <a:pt x="100" y="281"/>
                    <a:pt x="108" y="290"/>
                    <a:pt x="113" y="300"/>
                  </a:cubicBezTo>
                  <a:cubicBezTo>
                    <a:pt x="120" y="309"/>
                    <a:pt x="127" y="317"/>
                    <a:pt x="134" y="326"/>
                  </a:cubicBezTo>
                  <a:cubicBezTo>
                    <a:pt x="142" y="332"/>
                    <a:pt x="149" y="339"/>
                    <a:pt x="155" y="345"/>
                  </a:cubicBezTo>
                  <a:cubicBezTo>
                    <a:pt x="162" y="352"/>
                    <a:pt x="169" y="355"/>
                    <a:pt x="174" y="360"/>
                  </a:cubicBezTo>
                  <a:cubicBezTo>
                    <a:pt x="185" y="368"/>
                    <a:pt x="192" y="373"/>
                    <a:pt x="192" y="373"/>
                  </a:cubicBezTo>
                  <a:cubicBezTo>
                    <a:pt x="192" y="373"/>
                    <a:pt x="184" y="374"/>
                    <a:pt x="170" y="374"/>
                  </a:cubicBezTo>
                  <a:cubicBezTo>
                    <a:pt x="163" y="373"/>
                    <a:pt x="153" y="374"/>
                    <a:pt x="144" y="371"/>
                  </a:cubicBezTo>
                  <a:cubicBezTo>
                    <a:pt x="134" y="368"/>
                    <a:pt x="122" y="365"/>
                    <a:pt x="110" y="361"/>
                  </a:cubicBezTo>
                  <a:cubicBezTo>
                    <a:pt x="99" y="355"/>
                    <a:pt x="86" y="348"/>
                    <a:pt x="74" y="339"/>
                  </a:cubicBezTo>
                  <a:cubicBezTo>
                    <a:pt x="63" y="329"/>
                    <a:pt x="50" y="318"/>
                    <a:pt x="41" y="304"/>
                  </a:cubicBezTo>
                  <a:cubicBezTo>
                    <a:pt x="36" y="297"/>
                    <a:pt x="31" y="290"/>
                    <a:pt x="27" y="283"/>
                  </a:cubicBezTo>
                  <a:cubicBezTo>
                    <a:pt x="23" y="275"/>
                    <a:pt x="19" y="267"/>
                    <a:pt x="16" y="259"/>
                  </a:cubicBezTo>
                  <a:cubicBezTo>
                    <a:pt x="9" y="243"/>
                    <a:pt x="6" y="225"/>
                    <a:pt x="3" y="208"/>
                  </a:cubicBezTo>
                  <a:cubicBezTo>
                    <a:pt x="1" y="190"/>
                    <a:pt x="0" y="173"/>
                    <a:pt x="2" y="156"/>
                  </a:cubicBezTo>
                  <a:cubicBezTo>
                    <a:pt x="2" y="138"/>
                    <a:pt x="8" y="122"/>
                    <a:pt x="12" y="106"/>
                  </a:cubicBezTo>
                  <a:cubicBezTo>
                    <a:pt x="18" y="91"/>
                    <a:pt x="23" y="76"/>
                    <a:pt x="32" y="64"/>
                  </a:cubicBezTo>
                  <a:cubicBezTo>
                    <a:pt x="39" y="50"/>
                    <a:pt x="50" y="40"/>
                    <a:pt x="58" y="30"/>
                  </a:cubicBezTo>
                  <a:cubicBezTo>
                    <a:pt x="68" y="21"/>
                    <a:pt x="78" y="15"/>
                    <a:pt x="88" y="9"/>
                  </a:cubicBezTo>
                  <a:cubicBezTo>
                    <a:pt x="99" y="5"/>
                    <a:pt x="108" y="1"/>
                    <a:pt x="115" y="1"/>
                  </a:cubicBezTo>
                  <a:cubicBezTo>
                    <a:pt x="129" y="0"/>
                    <a:pt x="137" y="1"/>
                    <a:pt x="137" y="1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669" name="Freeform 514"/>
            <p:cNvSpPr>
              <a:spLocks/>
            </p:cNvSpPr>
            <p:nvPr/>
          </p:nvSpPr>
          <p:spPr bwMode="auto">
            <a:xfrm>
              <a:off x="8982837" y="4838878"/>
              <a:ext cx="97138" cy="187969"/>
            </a:xfrm>
            <a:custGeom>
              <a:avLst/>
              <a:gdLst>
                <a:gd name="T0" fmla="*/ 138 w 193"/>
                <a:gd name="T1" fmla="*/ 0 h 374"/>
                <a:gd name="T2" fmla="*/ 120 w 193"/>
                <a:gd name="T3" fmla="*/ 14 h 374"/>
                <a:gd name="T4" fmla="*/ 106 w 193"/>
                <a:gd name="T5" fmla="*/ 31 h 374"/>
                <a:gd name="T6" fmla="*/ 93 w 193"/>
                <a:gd name="T7" fmla="*/ 55 h 374"/>
                <a:gd name="T8" fmla="*/ 83 w 193"/>
                <a:gd name="T9" fmla="*/ 86 h 374"/>
                <a:gd name="T10" fmla="*/ 76 w 193"/>
                <a:gd name="T11" fmla="*/ 121 h 374"/>
                <a:gd name="T12" fmla="*/ 74 w 193"/>
                <a:gd name="T13" fmla="*/ 159 h 374"/>
                <a:gd name="T14" fmla="*/ 76 w 193"/>
                <a:gd name="T15" fmla="*/ 198 h 374"/>
                <a:gd name="T16" fmla="*/ 84 w 193"/>
                <a:gd name="T17" fmla="*/ 235 h 374"/>
                <a:gd name="T18" fmla="*/ 90 w 193"/>
                <a:gd name="T19" fmla="*/ 253 h 374"/>
                <a:gd name="T20" fmla="*/ 97 w 193"/>
                <a:gd name="T21" fmla="*/ 269 h 374"/>
                <a:gd name="T22" fmla="*/ 114 w 193"/>
                <a:gd name="T23" fmla="*/ 300 h 374"/>
                <a:gd name="T24" fmla="*/ 135 w 193"/>
                <a:gd name="T25" fmla="*/ 325 h 374"/>
                <a:gd name="T26" fmla="*/ 156 w 193"/>
                <a:gd name="T27" fmla="*/ 345 h 374"/>
                <a:gd name="T28" fmla="*/ 175 w 193"/>
                <a:gd name="T29" fmla="*/ 359 h 374"/>
                <a:gd name="T30" fmla="*/ 193 w 193"/>
                <a:gd name="T31" fmla="*/ 373 h 374"/>
                <a:gd name="T32" fmla="*/ 170 w 193"/>
                <a:gd name="T33" fmla="*/ 373 h 374"/>
                <a:gd name="T34" fmla="*/ 144 w 193"/>
                <a:gd name="T35" fmla="*/ 371 h 374"/>
                <a:gd name="T36" fmla="*/ 111 w 193"/>
                <a:gd name="T37" fmla="*/ 361 h 374"/>
                <a:gd name="T38" fmla="*/ 75 w 193"/>
                <a:gd name="T39" fmla="*/ 339 h 374"/>
                <a:gd name="T40" fmla="*/ 42 w 193"/>
                <a:gd name="T41" fmla="*/ 304 h 374"/>
                <a:gd name="T42" fmla="*/ 28 w 193"/>
                <a:gd name="T43" fmla="*/ 282 h 374"/>
                <a:gd name="T44" fmla="*/ 17 w 193"/>
                <a:gd name="T45" fmla="*/ 259 h 374"/>
                <a:gd name="T46" fmla="*/ 3 w 193"/>
                <a:gd name="T47" fmla="*/ 208 h 374"/>
                <a:gd name="T48" fmla="*/ 3 w 193"/>
                <a:gd name="T49" fmla="*/ 155 h 374"/>
                <a:gd name="T50" fmla="*/ 13 w 193"/>
                <a:gd name="T51" fmla="*/ 106 h 374"/>
                <a:gd name="T52" fmla="*/ 33 w 193"/>
                <a:gd name="T53" fmla="*/ 63 h 374"/>
                <a:gd name="T54" fmla="*/ 59 w 193"/>
                <a:gd name="T55" fmla="*/ 30 h 374"/>
                <a:gd name="T56" fmla="*/ 89 w 193"/>
                <a:gd name="T57" fmla="*/ 9 h 374"/>
                <a:gd name="T58" fmla="*/ 115 w 193"/>
                <a:gd name="T59" fmla="*/ 0 h 374"/>
                <a:gd name="T60" fmla="*/ 138 w 193"/>
                <a:gd name="T61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93" h="374">
                  <a:moveTo>
                    <a:pt x="138" y="0"/>
                  </a:moveTo>
                  <a:cubicBezTo>
                    <a:pt x="138" y="0"/>
                    <a:pt x="131" y="6"/>
                    <a:pt x="120" y="14"/>
                  </a:cubicBezTo>
                  <a:cubicBezTo>
                    <a:pt x="115" y="19"/>
                    <a:pt x="111" y="26"/>
                    <a:pt x="106" y="31"/>
                  </a:cubicBezTo>
                  <a:cubicBezTo>
                    <a:pt x="102" y="38"/>
                    <a:pt x="97" y="47"/>
                    <a:pt x="93" y="55"/>
                  </a:cubicBezTo>
                  <a:cubicBezTo>
                    <a:pt x="89" y="65"/>
                    <a:pt x="85" y="75"/>
                    <a:pt x="83" y="86"/>
                  </a:cubicBezTo>
                  <a:cubicBezTo>
                    <a:pt x="79" y="97"/>
                    <a:pt x="78" y="109"/>
                    <a:pt x="76" y="121"/>
                  </a:cubicBezTo>
                  <a:cubicBezTo>
                    <a:pt x="75" y="134"/>
                    <a:pt x="73" y="146"/>
                    <a:pt x="74" y="159"/>
                  </a:cubicBezTo>
                  <a:cubicBezTo>
                    <a:pt x="74" y="172"/>
                    <a:pt x="75" y="185"/>
                    <a:pt x="76" y="198"/>
                  </a:cubicBezTo>
                  <a:cubicBezTo>
                    <a:pt x="78" y="210"/>
                    <a:pt x="81" y="223"/>
                    <a:pt x="84" y="235"/>
                  </a:cubicBezTo>
                  <a:cubicBezTo>
                    <a:pt x="86" y="241"/>
                    <a:pt x="88" y="247"/>
                    <a:pt x="90" y="253"/>
                  </a:cubicBezTo>
                  <a:cubicBezTo>
                    <a:pt x="92" y="259"/>
                    <a:pt x="95" y="264"/>
                    <a:pt x="97" y="269"/>
                  </a:cubicBezTo>
                  <a:cubicBezTo>
                    <a:pt x="101" y="281"/>
                    <a:pt x="109" y="289"/>
                    <a:pt x="114" y="300"/>
                  </a:cubicBezTo>
                  <a:cubicBezTo>
                    <a:pt x="121" y="309"/>
                    <a:pt x="128" y="317"/>
                    <a:pt x="135" y="325"/>
                  </a:cubicBezTo>
                  <a:cubicBezTo>
                    <a:pt x="142" y="332"/>
                    <a:pt x="150" y="339"/>
                    <a:pt x="156" y="345"/>
                  </a:cubicBezTo>
                  <a:cubicBezTo>
                    <a:pt x="163" y="351"/>
                    <a:pt x="170" y="355"/>
                    <a:pt x="175" y="359"/>
                  </a:cubicBezTo>
                  <a:cubicBezTo>
                    <a:pt x="186" y="367"/>
                    <a:pt x="193" y="373"/>
                    <a:pt x="193" y="373"/>
                  </a:cubicBezTo>
                  <a:cubicBezTo>
                    <a:pt x="193" y="373"/>
                    <a:pt x="185" y="373"/>
                    <a:pt x="170" y="373"/>
                  </a:cubicBezTo>
                  <a:cubicBezTo>
                    <a:pt x="163" y="373"/>
                    <a:pt x="154" y="374"/>
                    <a:pt x="144" y="371"/>
                  </a:cubicBezTo>
                  <a:cubicBezTo>
                    <a:pt x="135" y="368"/>
                    <a:pt x="123" y="365"/>
                    <a:pt x="111" y="361"/>
                  </a:cubicBezTo>
                  <a:cubicBezTo>
                    <a:pt x="100" y="354"/>
                    <a:pt x="87" y="348"/>
                    <a:pt x="75" y="339"/>
                  </a:cubicBezTo>
                  <a:cubicBezTo>
                    <a:pt x="64" y="328"/>
                    <a:pt x="50" y="318"/>
                    <a:pt x="42" y="304"/>
                  </a:cubicBezTo>
                  <a:cubicBezTo>
                    <a:pt x="37" y="297"/>
                    <a:pt x="32" y="290"/>
                    <a:pt x="28" y="282"/>
                  </a:cubicBezTo>
                  <a:cubicBezTo>
                    <a:pt x="24" y="275"/>
                    <a:pt x="20" y="267"/>
                    <a:pt x="17" y="259"/>
                  </a:cubicBezTo>
                  <a:cubicBezTo>
                    <a:pt x="10" y="242"/>
                    <a:pt x="6" y="225"/>
                    <a:pt x="3" y="208"/>
                  </a:cubicBezTo>
                  <a:cubicBezTo>
                    <a:pt x="2" y="190"/>
                    <a:pt x="0" y="173"/>
                    <a:pt x="3" y="155"/>
                  </a:cubicBezTo>
                  <a:cubicBezTo>
                    <a:pt x="3" y="138"/>
                    <a:pt x="8" y="122"/>
                    <a:pt x="13" y="106"/>
                  </a:cubicBezTo>
                  <a:cubicBezTo>
                    <a:pt x="18" y="91"/>
                    <a:pt x="24" y="76"/>
                    <a:pt x="33" y="63"/>
                  </a:cubicBezTo>
                  <a:cubicBezTo>
                    <a:pt x="40" y="50"/>
                    <a:pt x="50" y="40"/>
                    <a:pt x="59" y="30"/>
                  </a:cubicBezTo>
                  <a:cubicBezTo>
                    <a:pt x="69" y="21"/>
                    <a:pt x="79" y="14"/>
                    <a:pt x="89" y="9"/>
                  </a:cubicBezTo>
                  <a:cubicBezTo>
                    <a:pt x="99" y="5"/>
                    <a:pt x="109" y="1"/>
                    <a:pt x="115" y="0"/>
                  </a:cubicBezTo>
                  <a:cubicBezTo>
                    <a:pt x="129" y="0"/>
                    <a:pt x="138" y="0"/>
                    <a:pt x="138" y="0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670" name="Freeform 515"/>
            <p:cNvSpPr>
              <a:spLocks/>
            </p:cNvSpPr>
            <p:nvPr/>
          </p:nvSpPr>
          <p:spPr bwMode="auto">
            <a:xfrm>
              <a:off x="8976530" y="3611402"/>
              <a:ext cx="102185" cy="1040768"/>
            </a:xfrm>
            <a:custGeom>
              <a:avLst/>
              <a:gdLst>
                <a:gd name="T0" fmla="*/ 46 w 204"/>
                <a:gd name="T1" fmla="*/ 0 h 2076"/>
                <a:gd name="T2" fmla="*/ 69 w 204"/>
                <a:gd name="T3" fmla="*/ 89 h 2076"/>
                <a:gd name="T4" fmla="*/ 116 w 204"/>
                <a:gd name="T5" fmla="*/ 322 h 2076"/>
                <a:gd name="T6" fmla="*/ 162 w 204"/>
                <a:gd name="T7" fmla="*/ 653 h 2076"/>
                <a:gd name="T8" fmla="*/ 180 w 204"/>
                <a:gd name="T9" fmla="*/ 840 h 2076"/>
                <a:gd name="T10" fmla="*/ 193 w 204"/>
                <a:gd name="T11" fmla="*/ 1033 h 2076"/>
                <a:gd name="T12" fmla="*/ 201 w 204"/>
                <a:gd name="T13" fmla="*/ 1227 h 2076"/>
                <a:gd name="T14" fmla="*/ 203 w 204"/>
                <a:gd name="T15" fmla="*/ 1415 h 2076"/>
                <a:gd name="T16" fmla="*/ 193 w 204"/>
                <a:gd name="T17" fmla="*/ 1749 h 2076"/>
                <a:gd name="T18" fmla="*/ 171 w 204"/>
                <a:gd name="T19" fmla="*/ 1986 h 2076"/>
                <a:gd name="T20" fmla="*/ 157 w 204"/>
                <a:gd name="T21" fmla="*/ 2076 h 2076"/>
                <a:gd name="T22" fmla="*/ 134 w 204"/>
                <a:gd name="T23" fmla="*/ 1988 h 2076"/>
                <a:gd name="T24" fmla="*/ 86 w 204"/>
                <a:gd name="T25" fmla="*/ 1755 h 2076"/>
                <a:gd name="T26" fmla="*/ 40 w 204"/>
                <a:gd name="T27" fmla="*/ 1424 h 2076"/>
                <a:gd name="T28" fmla="*/ 23 w 204"/>
                <a:gd name="T29" fmla="*/ 1237 h 2076"/>
                <a:gd name="T30" fmla="*/ 10 w 204"/>
                <a:gd name="T31" fmla="*/ 1043 h 2076"/>
                <a:gd name="T32" fmla="*/ 2 w 204"/>
                <a:gd name="T33" fmla="*/ 850 h 2076"/>
                <a:gd name="T34" fmla="*/ 0 w 204"/>
                <a:gd name="T35" fmla="*/ 662 h 2076"/>
                <a:gd name="T36" fmla="*/ 10 w 204"/>
                <a:gd name="T37" fmla="*/ 328 h 2076"/>
                <a:gd name="T38" fmla="*/ 33 w 204"/>
                <a:gd name="T39" fmla="*/ 91 h 2076"/>
                <a:gd name="T40" fmla="*/ 46 w 204"/>
                <a:gd name="T41" fmla="*/ 0 h 20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4" h="2076">
                  <a:moveTo>
                    <a:pt x="46" y="0"/>
                  </a:moveTo>
                  <a:cubicBezTo>
                    <a:pt x="46" y="0"/>
                    <a:pt x="56" y="32"/>
                    <a:pt x="69" y="89"/>
                  </a:cubicBezTo>
                  <a:cubicBezTo>
                    <a:pt x="82" y="145"/>
                    <a:pt x="99" y="225"/>
                    <a:pt x="116" y="322"/>
                  </a:cubicBezTo>
                  <a:cubicBezTo>
                    <a:pt x="133" y="419"/>
                    <a:pt x="149" y="532"/>
                    <a:pt x="162" y="653"/>
                  </a:cubicBezTo>
                  <a:cubicBezTo>
                    <a:pt x="169" y="714"/>
                    <a:pt x="175" y="776"/>
                    <a:pt x="180" y="840"/>
                  </a:cubicBezTo>
                  <a:cubicBezTo>
                    <a:pt x="186" y="904"/>
                    <a:pt x="189" y="969"/>
                    <a:pt x="193" y="1033"/>
                  </a:cubicBezTo>
                  <a:cubicBezTo>
                    <a:pt x="196" y="1098"/>
                    <a:pt x="200" y="1163"/>
                    <a:pt x="201" y="1227"/>
                  </a:cubicBezTo>
                  <a:cubicBezTo>
                    <a:pt x="203" y="1291"/>
                    <a:pt x="204" y="1354"/>
                    <a:pt x="203" y="1415"/>
                  </a:cubicBezTo>
                  <a:cubicBezTo>
                    <a:pt x="203" y="1537"/>
                    <a:pt x="199" y="1651"/>
                    <a:pt x="193" y="1749"/>
                  </a:cubicBezTo>
                  <a:cubicBezTo>
                    <a:pt x="186" y="1847"/>
                    <a:pt x="178" y="1929"/>
                    <a:pt x="171" y="1986"/>
                  </a:cubicBezTo>
                  <a:cubicBezTo>
                    <a:pt x="163" y="2043"/>
                    <a:pt x="157" y="2076"/>
                    <a:pt x="157" y="2076"/>
                  </a:cubicBezTo>
                  <a:cubicBezTo>
                    <a:pt x="157" y="2076"/>
                    <a:pt x="147" y="2044"/>
                    <a:pt x="134" y="1988"/>
                  </a:cubicBezTo>
                  <a:cubicBezTo>
                    <a:pt x="121" y="1932"/>
                    <a:pt x="104" y="1852"/>
                    <a:pt x="86" y="1755"/>
                  </a:cubicBezTo>
                  <a:cubicBezTo>
                    <a:pt x="70" y="1658"/>
                    <a:pt x="54" y="1545"/>
                    <a:pt x="40" y="1424"/>
                  </a:cubicBezTo>
                  <a:cubicBezTo>
                    <a:pt x="34" y="1363"/>
                    <a:pt x="28" y="1300"/>
                    <a:pt x="23" y="1237"/>
                  </a:cubicBezTo>
                  <a:cubicBezTo>
                    <a:pt x="17" y="1173"/>
                    <a:pt x="14" y="1108"/>
                    <a:pt x="10" y="1043"/>
                  </a:cubicBezTo>
                  <a:cubicBezTo>
                    <a:pt x="7" y="978"/>
                    <a:pt x="4" y="913"/>
                    <a:pt x="2" y="850"/>
                  </a:cubicBezTo>
                  <a:cubicBezTo>
                    <a:pt x="0" y="786"/>
                    <a:pt x="0" y="723"/>
                    <a:pt x="0" y="662"/>
                  </a:cubicBezTo>
                  <a:cubicBezTo>
                    <a:pt x="0" y="540"/>
                    <a:pt x="4" y="426"/>
                    <a:pt x="10" y="328"/>
                  </a:cubicBezTo>
                  <a:cubicBezTo>
                    <a:pt x="17" y="230"/>
                    <a:pt x="25" y="148"/>
                    <a:pt x="33" y="91"/>
                  </a:cubicBezTo>
                  <a:cubicBezTo>
                    <a:pt x="40" y="33"/>
                    <a:pt x="46" y="0"/>
                    <a:pt x="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671" name="Freeform 516"/>
            <p:cNvSpPr>
              <a:spLocks/>
            </p:cNvSpPr>
            <p:nvPr/>
          </p:nvSpPr>
          <p:spPr bwMode="auto">
            <a:xfrm>
              <a:off x="8879391" y="2476019"/>
              <a:ext cx="123631" cy="801076"/>
            </a:xfrm>
            <a:custGeom>
              <a:avLst/>
              <a:gdLst>
                <a:gd name="T0" fmla="*/ 247 w 247"/>
                <a:gd name="T1" fmla="*/ 0 h 1596"/>
                <a:gd name="T2" fmla="*/ 236 w 247"/>
                <a:gd name="T3" fmla="*/ 16 h 1596"/>
                <a:gd name="T4" fmla="*/ 224 w 247"/>
                <a:gd name="T5" fmla="*/ 35 h 1596"/>
                <a:gd name="T6" fmla="*/ 211 w 247"/>
                <a:gd name="T7" fmla="*/ 61 h 1596"/>
                <a:gd name="T8" fmla="*/ 184 w 247"/>
                <a:gd name="T9" fmla="*/ 135 h 1596"/>
                <a:gd name="T10" fmla="*/ 163 w 247"/>
                <a:gd name="T11" fmla="*/ 233 h 1596"/>
                <a:gd name="T12" fmla="*/ 150 w 247"/>
                <a:gd name="T13" fmla="*/ 352 h 1596"/>
                <a:gd name="T14" fmla="*/ 145 w 247"/>
                <a:gd name="T15" fmla="*/ 486 h 1596"/>
                <a:gd name="T16" fmla="*/ 146 w 247"/>
                <a:gd name="T17" fmla="*/ 631 h 1596"/>
                <a:gd name="T18" fmla="*/ 152 w 247"/>
                <a:gd name="T19" fmla="*/ 781 h 1596"/>
                <a:gd name="T20" fmla="*/ 187 w 247"/>
                <a:gd name="T21" fmla="*/ 1338 h 1596"/>
                <a:gd name="T22" fmla="*/ 199 w 247"/>
                <a:gd name="T23" fmla="*/ 1525 h 1596"/>
                <a:gd name="T24" fmla="*/ 205 w 247"/>
                <a:gd name="T25" fmla="*/ 1596 h 1596"/>
                <a:gd name="T26" fmla="*/ 196 w 247"/>
                <a:gd name="T27" fmla="*/ 1580 h 1596"/>
                <a:gd name="T28" fmla="*/ 171 w 247"/>
                <a:gd name="T29" fmla="*/ 1532 h 1596"/>
                <a:gd name="T30" fmla="*/ 103 w 247"/>
                <a:gd name="T31" fmla="*/ 1354 h 1596"/>
                <a:gd name="T32" fmla="*/ 40 w 247"/>
                <a:gd name="T33" fmla="*/ 1094 h 1596"/>
                <a:gd name="T34" fmla="*/ 5 w 247"/>
                <a:gd name="T35" fmla="*/ 788 h 1596"/>
                <a:gd name="T36" fmla="*/ 15 w 247"/>
                <a:gd name="T37" fmla="*/ 477 h 1596"/>
                <a:gd name="T38" fmla="*/ 41 w 247"/>
                <a:gd name="T39" fmla="*/ 335 h 1596"/>
                <a:gd name="T40" fmla="*/ 81 w 247"/>
                <a:gd name="T41" fmla="*/ 210 h 1596"/>
                <a:gd name="T42" fmla="*/ 133 w 247"/>
                <a:gd name="T43" fmla="*/ 111 h 1596"/>
                <a:gd name="T44" fmla="*/ 188 w 247"/>
                <a:gd name="T45" fmla="*/ 44 h 1596"/>
                <a:gd name="T46" fmla="*/ 212 w 247"/>
                <a:gd name="T47" fmla="*/ 23 h 1596"/>
                <a:gd name="T48" fmla="*/ 231 w 247"/>
                <a:gd name="T49" fmla="*/ 10 h 1596"/>
                <a:gd name="T50" fmla="*/ 247 w 247"/>
                <a:gd name="T51" fmla="*/ 0 h 1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7" h="1596">
                  <a:moveTo>
                    <a:pt x="247" y="0"/>
                  </a:moveTo>
                  <a:cubicBezTo>
                    <a:pt x="247" y="0"/>
                    <a:pt x="243" y="6"/>
                    <a:pt x="236" y="16"/>
                  </a:cubicBezTo>
                  <a:cubicBezTo>
                    <a:pt x="233" y="22"/>
                    <a:pt x="229" y="28"/>
                    <a:pt x="224" y="35"/>
                  </a:cubicBezTo>
                  <a:cubicBezTo>
                    <a:pt x="220" y="43"/>
                    <a:pt x="216" y="52"/>
                    <a:pt x="211" y="61"/>
                  </a:cubicBezTo>
                  <a:cubicBezTo>
                    <a:pt x="202" y="81"/>
                    <a:pt x="192" y="106"/>
                    <a:pt x="184" y="135"/>
                  </a:cubicBezTo>
                  <a:cubicBezTo>
                    <a:pt x="175" y="163"/>
                    <a:pt x="169" y="197"/>
                    <a:pt x="163" y="233"/>
                  </a:cubicBezTo>
                  <a:cubicBezTo>
                    <a:pt x="157" y="270"/>
                    <a:pt x="153" y="310"/>
                    <a:pt x="150" y="352"/>
                  </a:cubicBezTo>
                  <a:cubicBezTo>
                    <a:pt x="147" y="395"/>
                    <a:pt x="145" y="439"/>
                    <a:pt x="145" y="486"/>
                  </a:cubicBezTo>
                  <a:cubicBezTo>
                    <a:pt x="144" y="533"/>
                    <a:pt x="145" y="581"/>
                    <a:pt x="146" y="631"/>
                  </a:cubicBezTo>
                  <a:cubicBezTo>
                    <a:pt x="148" y="680"/>
                    <a:pt x="149" y="730"/>
                    <a:pt x="152" y="781"/>
                  </a:cubicBezTo>
                  <a:cubicBezTo>
                    <a:pt x="161" y="982"/>
                    <a:pt x="177" y="1185"/>
                    <a:pt x="187" y="1338"/>
                  </a:cubicBezTo>
                  <a:cubicBezTo>
                    <a:pt x="192" y="1416"/>
                    <a:pt x="196" y="1480"/>
                    <a:pt x="199" y="1525"/>
                  </a:cubicBezTo>
                  <a:cubicBezTo>
                    <a:pt x="203" y="1570"/>
                    <a:pt x="205" y="1596"/>
                    <a:pt x="205" y="1596"/>
                  </a:cubicBezTo>
                  <a:cubicBezTo>
                    <a:pt x="205" y="1596"/>
                    <a:pt x="202" y="1591"/>
                    <a:pt x="196" y="1580"/>
                  </a:cubicBezTo>
                  <a:cubicBezTo>
                    <a:pt x="190" y="1569"/>
                    <a:pt x="180" y="1553"/>
                    <a:pt x="171" y="1532"/>
                  </a:cubicBezTo>
                  <a:cubicBezTo>
                    <a:pt x="151" y="1490"/>
                    <a:pt x="127" y="1429"/>
                    <a:pt x="103" y="1354"/>
                  </a:cubicBezTo>
                  <a:cubicBezTo>
                    <a:pt x="80" y="1279"/>
                    <a:pt x="57" y="1190"/>
                    <a:pt x="40" y="1094"/>
                  </a:cubicBezTo>
                  <a:cubicBezTo>
                    <a:pt x="22" y="997"/>
                    <a:pt x="10" y="893"/>
                    <a:pt x="5" y="788"/>
                  </a:cubicBezTo>
                  <a:cubicBezTo>
                    <a:pt x="0" y="682"/>
                    <a:pt x="2" y="576"/>
                    <a:pt x="15" y="477"/>
                  </a:cubicBezTo>
                  <a:cubicBezTo>
                    <a:pt x="21" y="427"/>
                    <a:pt x="30" y="380"/>
                    <a:pt x="41" y="335"/>
                  </a:cubicBezTo>
                  <a:cubicBezTo>
                    <a:pt x="52" y="290"/>
                    <a:pt x="66" y="248"/>
                    <a:pt x="81" y="210"/>
                  </a:cubicBezTo>
                  <a:cubicBezTo>
                    <a:pt x="97" y="172"/>
                    <a:pt x="114" y="139"/>
                    <a:pt x="133" y="111"/>
                  </a:cubicBezTo>
                  <a:cubicBezTo>
                    <a:pt x="151" y="82"/>
                    <a:pt x="170" y="61"/>
                    <a:pt x="188" y="44"/>
                  </a:cubicBezTo>
                  <a:cubicBezTo>
                    <a:pt x="197" y="36"/>
                    <a:pt x="205" y="29"/>
                    <a:pt x="212" y="23"/>
                  </a:cubicBezTo>
                  <a:cubicBezTo>
                    <a:pt x="219" y="18"/>
                    <a:pt x="225" y="14"/>
                    <a:pt x="231" y="10"/>
                  </a:cubicBezTo>
                  <a:cubicBezTo>
                    <a:pt x="241" y="4"/>
                    <a:pt x="247" y="0"/>
                    <a:pt x="2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</p:spTree>
    <p:extLst>
      <p:ext uri="{BB962C8B-B14F-4D97-AF65-F5344CB8AC3E}">
        <p14:creationId xmlns:p14="http://schemas.microsoft.com/office/powerpoint/2010/main" val="3033937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4800" cy="1485900"/>
          </a:xfrm>
        </p:spPr>
        <p:txBody>
          <a:bodyPr>
            <a:normAutofit/>
          </a:bodyPr>
          <a:lstStyle/>
          <a:p>
            <a:r>
              <a:rPr lang="bg-BG" u="sng" dirty="0" smtClean="0">
                <a:solidFill>
                  <a:srgbClr val="0070C0"/>
                </a:solidFill>
              </a:rPr>
              <a:t>Основни принципи </a:t>
            </a:r>
            <a:r>
              <a:rPr lang="bg-BG" u="sng" dirty="0">
                <a:solidFill>
                  <a:srgbClr val="0070C0"/>
                </a:solidFill>
              </a:rPr>
              <a:t>на разпределените </a:t>
            </a:r>
            <a:r>
              <a:rPr lang="bg-BG" u="sng" dirty="0" smtClean="0">
                <a:solidFill>
                  <a:srgbClr val="0070C0"/>
                </a:solidFill>
              </a:rPr>
              <a:t>приложения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74981"/>
            <a:ext cx="8663553" cy="398301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книгата си „Distributed .NET Programing in C#“ Том Барнаби описва пет основни принципа на разпределените приложения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3009267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5-те принципа на разпределените приложения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2870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Distribute Sparingly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5582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Localize </a:t>
            </a:r>
            <a:r>
              <a:rPr lang="en-US" sz="2800" dirty="0">
                <a:solidFill>
                  <a:schemeClr val="bg1"/>
                </a:solidFill>
              </a:rPr>
              <a:t>Related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Concerns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282940" y="2583180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 smtClean="0">
                <a:solidFill>
                  <a:schemeClr val="bg1"/>
                </a:solidFill>
              </a:rPr>
              <a:t>Use </a:t>
            </a:r>
            <a:r>
              <a:rPr lang="en-US" sz="2800" dirty="0">
                <a:solidFill>
                  <a:schemeClr val="bg1"/>
                </a:solidFill>
              </a:rPr>
              <a:t>Chunky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Instead of Chatty </a:t>
            </a:r>
            <a:r>
              <a:rPr lang="en-US" sz="2800" dirty="0" smtClean="0">
                <a:solidFill>
                  <a:schemeClr val="bg1"/>
                </a:solidFill>
              </a:rPr>
              <a:t>Interfaces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20352" y="4723447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Prefer Stateless Over </a:t>
            </a:r>
            <a:r>
              <a:rPr lang="en-US" sz="2800" dirty="0" err="1">
                <a:solidFill>
                  <a:schemeClr val="bg1"/>
                </a:solidFill>
              </a:rPr>
              <a:t>Stateful</a:t>
            </a:r>
            <a:r>
              <a:rPr lang="en-US" sz="2800" dirty="0">
                <a:solidFill>
                  <a:schemeClr val="bg1"/>
                </a:solidFill>
              </a:rPr>
              <a:t> Objects</a:t>
            </a:r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80810" y="4723446"/>
            <a:ext cx="3386138" cy="1728787"/>
          </a:xfrm>
          <a:prstGeom prst="rect">
            <a:avLst/>
          </a:prstGeom>
          <a:solidFill>
            <a:srgbClr val="0070C0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Program to an Interface, Not an Implementation</a:t>
            </a:r>
            <a:endParaRPr lang="bg-BG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024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b="1" u="sng" dirty="0">
                <a:solidFill>
                  <a:schemeClr val="bg1"/>
                </a:solidFill>
              </a:rPr>
              <a:t>Умерено </a:t>
            </a:r>
            <a:r>
              <a:rPr lang="bg-BG" b="1" u="sng" dirty="0" smtClean="0">
                <a:solidFill>
                  <a:schemeClr val="bg1"/>
                </a:solidFill>
              </a:rPr>
              <a:t>разпределение (</a:t>
            </a:r>
            <a:r>
              <a:rPr lang="en-US" b="1" u="sng" dirty="0">
                <a:solidFill>
                  <a:schemeClr val="bg1"/>
                </a:solidFill>
              </a:rPr>
              <a:t>Distribute Sparingly)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 fontScale="92500" lnSpcReduction="10000"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Този принцип се основава на базови факти свързани с изчислителните машини. Извикването на метод от инстанциран обект в различен процес е сто пъти по – бавно от извикването на метод от самият процес. Преместването на обект от една машина на друга в една и съща мрежа и извикването на метод от него може да забави процеса на изпълнение до 10 пъти.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1599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5446060"/>
          </a:xfrm>
        </p:spPr>
        <p:txBody>
          <a:bodyPr anchor="ctr"/>
          <a:lstStyle/>
          <a:p>
            <a:pPr algn="ctr"/>
            <a:r>
              <a:rPr lang="bg-BG" dirty="0" smtClean="0">
                <a:solidFill>
                  <a:schemeClr val="bg1"/>
                </a:solidFill>
              </a:rPr>
              <a:t>Кога трябва да разпределяме?</a:t>
            </a:r>
            <a:endParaRPr lang="bg-B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342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598" y="1389081"/>
            <a:ext cx="9964800" cy="1485900"/>
          </a:xfrm>
        </p:spPr>
        <p:txBody>
          <a:bodyPr>
            <a:normAutofit/>
          </a:bodyPr>
          <a:lstStyle/>
          <a:p>
            <a:r>
              <a:rPr lang="bg-BG" u="sng" dirty="0" smtClean="0">
                <a:solidFill>
                  <a:srgbClr val="0070C0"/>
                </a:solidFill>
              </a:rPr>
              <a:t>Отговор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98229"/>
            <a:ext cx="8663553" cy="398301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Само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когато се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налага.</a:t>
            </a:r>
          </a:p>
          <a:p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Най – често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започваме да разделяме една система от базата от данни. Доста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често базата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данни се намира на отделна машина, наречена сървър, с други думи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е разпределена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релативно в отделен слой.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1134622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598" y="1389081"/>
            <a:ext cx="9964800" cy="1485900"/>
          </a:xfrm>
        </p:spPr>
        <p:txBody>
          <a:bodyPr>
            <a:normAutofit/>
          </a:bodyPr>
          <a:lstStyle/>
          <a:p>
            <a:r>
              <a:rPr lang="bg-BG" u="sng" dirty="0" smtClean="0">
                <a:solidFill>
                  <a:srgbClr val="0070C0"/>
                </a:solidFill>
              </a:rPr>
              <a:t>Причини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98229"/>
            <a:ext cx="8663553" cy="3983019"/>
          </a:xfrm>
        </p:spPr>
        <p:txBody>
          <a:bodyPr>
            <a:noAutofit/>
          </a:bodyPr>
          <a:lstStyle/>
          <a:p>
            <a:r>
              <a:rPr lang="bg-BG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Базата от данни е сложен, скъп и обикновено доста тежък софтуер, нуждаещ се от силен хардуер.</a:t>
            </a:r>
          </a:p>
          <a:p>
            <a:r>
              <a:rPr lang="bg-BG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Базата от данни може да съдържа релационни данни и да е споделена между много приложения. Това е възможно само ако всички приложенията имам достъп до базата данни.</a:t>
            </a:r>
          </a:p>
          <a:p>
            <a:r>
              <a:rPr lang="bg-BG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Базите от данни са създадени да работят като отдалечени физически слоеве.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 dirty="0"/>
          </a:p>
        </p:txBody>
      </p:sp>
    </p:spTree>
    <p:extLst>
      <p:ext uri="{BB962C8B-B14F-4D97-AF65-F5344CB8AC3E}">
        <p14:creationId xmlns:p14="http://schemas.microsoft.com/office/powerpoint/2010/main" val="3555537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598" y="1389081"/>
            <a:ext cx="9964800" cy="1485900"/>
          </a:xfrm>
        </p:spPr>
        <p:txBody>
          <a:bodyPr>
            <a:normAutofit/>
          </a:bodyPr>
          <a:lstStyle/>
          <a:p>
            <a:r>
              <a:rPr lang="bg-BG" u="sng" dirty="0" smtClean="0">
                <a:solidFill>
                  <a:srgbClr val="0070C0"/>
                </a:solidFill>
              </a:rPr>
              <a:t>Пример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98229"/>
            <a:ext cx="8663553" cy="398301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Ако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разгледаме като пример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презентационната логика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тук нещата изглеждат малко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по -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сложни. Най – важното нещо е да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знаем пълната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спецификация на приложението, ако на потребителите им се налага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 </a:t>
            </a:r>
            <a:r>
              <a:rPr lang="bg-BG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достъпват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отдалечен сървър или терминал(като на пример ATM на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някоя банка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) може би е добра идея част от логиката да бъде изнесена там.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 dirty="0"/>
          </a:p>
        </p:txBody>
      </p:sp>
    </p:spTree>
    <p:extLst>
      <p:ext uri="{BB962C8B-B14F-4D97-AF65-F5344CB8AC3E}">
        <p14:creationId xmlns:p14="http://schemas.microsoft.com/office/powerpoint/2010/main" val="2696312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>
                <a:solidFill>
                  <a:srgbClr val="EFEDE3"/>
                </a:solidFill>
              </a:rPr>
              <a:t>Разпределени приложения</a:t>
            </a:r>
            <a:endParaRPr lang="bg-BG" dirty="0">
              <a:solidFill>
                <a:srgbClr val="EFEDE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200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u="sng" dirty="0">
                <a:solidFill>
                  <a:schemeClr val="bg1"/>
                </a:solidFill>
              </a:rPr>
              <a:t>Локализиране на свързващите </a:t>
            </a:r>
            <a:r>
              <a:rPr lang="ru-RU" b="1" u="sng" dirty="0" smtClean="0">
                <a:solidFill>
                  <a:schemeClr val="bg1"/>
                </a:solidFill>
              </a:rPr>
              <a:t>отношения(Localize </a:t>
            </a:r>
            <a:r>
              <a:rPr lang="ru-RU" b="1" u="sng" dirty="0">
                <a:solidFill>
                  <a:schemeClr val="bg1"/>
                </a:solidFill>
              </a:rPr>
              <a:t>Related Concerns)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Ако </a:t>
            </a:r>
            <a:r>
              <a:rPr lang="ru-RU" sz="3200" dirty="0" smtClean="0">
                <a:solidFill>
                  <a:schemeClr val="bg1"/>
                </a:solidFill>
              </a:rPr>
              <a:t>бизнес </a:t>
            </a:r>
            <a:r>
              <a:rPr lang="ru-RU" sz="3200" dirty="0">
                <a:solidFill>
                  <a:schemeClr val="bg1"/>
                </a:solidFill>
              </a:rPr>
              <a:t>логиката на едно </a:t>
            </a:r>
            <a:r>
              <a:rPr lang="ru-RU" sz="3200" dirty="0" smtClean="0">
                <a:solidFill>
                  <a:schemeClr val="bg1"/>
                </a:solidFill>
              </a:rPr>
              <a:t>приложение </a:t>
            </a:r>
            <a:r>
              <a:rPr lang="ru-RU" sz="3200" dirty="0">
                <a:solidFill>
                  <a:schemeClr val="bg1"/>
                </a:solidFill>
              </a:rPr>
              <a:t>бъде </a:t>
            </a:r>
            <a:r>
              <a:rPr lang="ru-RU" sz="3200" dirty="0" smtClean="0">
                <a:solidFill>
                  <a:schemeClr val="bg1"/>
                </a:solidFill>
              </a:rPr>
              <a:t>разделена на отделни машини, то </a:t>
            </a:r>
            <a:r>
              <a:rPr lang="ru-RU" sz="3200" dirty="0">
                <a:solidFill>
                  <a:schemeClr val="bg1"/>
                </a:solidFill>
              </a:rPr>
              <a:t>много внимателно трябва да се подсигури, комуникацията между най – </a:t>
            </a:r>
            <a:r>
              <a:rPr lang="ru-RU" sz="3200" dirty="0" smtClean="0">
                <a:solidFill>
                  <a:schemeClr val="bg1"/>
                </a:solidFill>
              </a:rPr>
              <a:t>често общуващите </a:t>
            </a:r>
            <a:r>
              <a:rPr lang="ru-RU" sz="3200" dirty="0">
                <a:solidFill>
                  <a:schemeClr val="bg1"/>
                </a:solidFill>
              </a:rPr>
              <a:t>компоненти. С други думи трябва да се локализират </a:t>
            </a:r>
            <a:r>
              <a:rPr lang="ru-RU" sz="3200" dirty="0" smtClean="0">
                <a:solidFill>
                  <a:schemeClr val="bg1"/>
                </a:solidFill>
              </a:rPr>
              <a:t>свързаните модули</a:t>
            </a:r>
            <a:r>
              <a:rPr lang="ru-RU" sz="3200" dirty="0">
                <a:solidFill>
                  <a:schemeClr val="bg1"/>
                </a:solidFill>
              </a:rPr>
              <a:t>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175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Паралелно изпълнение на отделни процеси от БЛ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stCxn id="86" idx="7"/>
            <a:endCxn id="11" idx="5"/>
          </p:cNvCxnSpPr>
          <p:nvPr/>
        </p:nvCxnSpPr>
        <p:spPr>
          <a:xfrm flipV="1">
            <a:off x="7246455" y="3403168"/>
            <a:ext cx="0" cy="236106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triangl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769703" y="2365565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1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142801" y="3786883"/>
            <a:ext cx="2805744" cy="13313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2" name="Straight Arrow Connector 51"/>
          <p:cNvCxnSpPr>
            <a:stCxn id="20" idx="1"/>
            <a:endCxn id="56" idx="3"/>
          </p:cNvCxnSpPr>
          <p:nvPr/>
        </p:nvCxnSpPr>
        <p:spPr>
          <a:xfrm flipH="1">
            <a:off x="7570087" y="4452566"/>
            <a:ext cx="1572714" cy="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4764343" y="2309715"/>
            <a:ext cx="2805744" cy="13313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/>
          <p:cNvSpPr/>
          <p:nvPr/>
        </p:nvSpPr>
        <p:spPr>
          <a:xfrm>
            <a:off x="4764343" y="3786883"/>
            <a:ext cx="2805744" cy="13313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Rectangle 57"/>
          <p:cNvSpPr/>
          <p:nvPr/>
        </p:nvSpPr>
        <p:spPr>
          <a:xfrm>
            <a:off x="4764343" y="5264051"/>
            <a:ext cx="2805744" cy="13313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TextBox 58"/>
          <p:cNvSpPr txBox="1"/>
          <p:nvPr/>
        </p:nvSpPr>
        <p:spPr>
          <a:xfrm>
            <a:off x="4769703" y="3825321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2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4769703" y="5290577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3</a:t>
            </a:r>
          </a:p>
        </p:txBody>
      </p:sp>
      <p:cxnSp>
        <p:nvCxnSpPr>
          <p:cNvPr id="63" name="Straight Arrow Connector 62"/>
          <p:cNvCxnSpPr>
            <a:endCxn id="55" idx="3"/>
          </p:cNvCxnSpPr>
          <p:nvPr/>
        </p:nvCxnSpPr>
        <p:spPr>
          <a:xfrm flipH="1" flipV="1">
            <a:off x="7570087" y="2975398"/>
            <a:ext cx="1572714" cy="84465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58" idx="3"/>
          </p:cNvCxnSpPr>
          <p:nvPr/>
        </p:nvCxnSpPr>
        <p:spPr>
          <a:xfrm flipH="1">
            <a:off x="7570087" y="5101665"/>
            <a:ext cx="1572715" cy="82806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211653" y="3820049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4</a:t>
            </a:r>
          </a:p>
        </p:txBody>
      </p:sp>
      <p:sp>
        <p:nvSpPr>
          <p:cNvPr id="10" name="Can 9"/>
          <p:cNvSpPr/>
          <p:nvPr/>
        </p:nvSpPr>
        <p:spPr>
          <a:xfrm>
            <a:off x="10545673" y="3904474"/>
            <a:ext cx="1281071" cy="1066414"/>
          </a:xfrm>
          <a:prstGeom prst="can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TextBox 83"/>
          <p:cNvSpPr txBox="1"/>
          <p:nvPr/>
        </p:nvSpPr>
        <p:spPr>
          <a:xfrm>
            <a:off x="10572097" y="4268213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</a:p>
        </p:txBody>
      </p:sp>
      <p:sp>
        <p:nvSpPr>
          <p:cNvPr id="11" name="Oval 10"/>
          <p:cNvSpPr/>
          <p:nvPr/>
        </p:nvSpPr>
        <p:spPr>
          <a:xfrm>
            <a:off x="5788681" y="2680580"/>
            <a:ext cx="1707888" cy="84656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5" name="Oval 84"/>
          <p:cNvSpPr/>
          <p:nvPr/>
        </p:nvSpPr>
        <p:spPr>
          <a:xfrm>
            <a:off x="4860701" y="4217069"/>
            <a:ext cx="1707888" cy="84656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6" name="Oval 85"/>
          <p:cNvSpPr/>
          <p:nvPr/>
        </p:nvSpPr>
        <p:spPr>
          <a:xfrm>
            <a:off x="5788681" y="5640260"/>
            <a:ext cx="1707888" cy="846565"/>
          </a:xfrm>
          <a:prstGeom prst="ellipse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7" name="TextBox 86"/>
          <p:cNvSpPr txBox="1"/>
          <p:nvPr/>
        </p:nvSpPr>
        <p:spPr>
          <a:xfrm>
            <a:off x="6029668" y="2880635"/>
            <a:ext cx="12259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5114961" y="4290589"/>
            <a:ext cx="11993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Shopping</a:t>
            </a:r>
          </a:p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Cart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6141538" y="5858867"/>
            <a:ext cx="10168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Product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95" name="Straight Arrow Connector 94"/>
          <p:cNvCxnSpPr>
            <a:stCxn id="11" idx="4"/>
            <a:endCxn id="85" idx="7"/>
          </p:cNvCxnSpPr>
          <p:nvPr/>
        </p:nvCxnSpPr>
        <p:spPr>
          <a:xfrm flipH="1">
            <a:off x="6318475" y="3527145"/>
            <a:ext cx="324150" cy="81390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triangl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stCxn id="86" idx="0"/>
            <a:endCxn id="85" idx="5"/>
          </p:cNvCxnSpPr>
          <p:nvPr/>
        </p:nvCxnSpPr>
        <p:spPr>
          <a:xfrm flipH="1" flipV="1">
            <a:off x="6318475" y="4939657"/>
            <a:ext cx="324150" cy="700603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triangl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ight Arrow 21"/>
          <p:cNvSpPr/>
          <p:nvPr/>
        </p:nvSpPr>
        <p:spPr>
          <a:xfrm>
            <a:off x="1371600" y="3904474"/>
            <a:ext cx="2580468" cy="1094001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108" name="TextBox 107"/>
          <p:cNvSpPr txBox="1"/>
          <p:nvPr/>
        </p:nvSpPr>
        <p:spPr>
          <a:xfrm>
            <a:off x="1437462" y="4251419"/>
            <a:ext cx="2250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product to cart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23498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Разпределение на натоварването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5350266" y="1376033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1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142801" y="3373544"/>
            <a:ext cx="2805744" cy="133136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5" name="Rectangle 54"/>
          <p:cNvSpPr/>
          <p:nvPr/>
        </p:nvSpPr>
        <p:spPr>
          <a:xfrm>
            <a:off x="5350266" y="1376033"/>
            <a:ext cx="2804400" cy="270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/>
          <p:cNvSpPr/>
          <p:nvPr/>
        </p:nvSpPr>
        <p:spPr>
          <a:xfrm>
            <a:off x="3273611" y="3754493"/>
            <a:ext cx="1747335" cy="5788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Rectangle 57"/>
          <p:cNvSpPr/>
          <p:nvPr/>
        </p:nvSpPr>
        <p:spPr>
          <a:xfrm>
            <a:off x="5350266" y="4121683"/>
            <a:ext cx="2805744" cy="2700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TextBox 58"/>
          <p:cNvSpPr txBox="1"/>
          <p:nvPr/>
        </p:nvSpPr>
        <p:spPr>
          <a:xfrm>
            <a:off x="3287497" y="3831759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 Balancer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5367716" y="4152308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</a:t>
            </a:r>
            <a:r>
              <a:rPr lang="bg-BG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63" name="Straight Arrow Connector 62"/>
          <p:cNvCxnSpPr>
            <a:endCxn id="55" idx="3"/>
          </p:cNvCxnSpPr>
          <p:nvPr/>
        </p:nvCxnSpPr>
        <p:spPr>
          <a:xfrm flipH="1" flipV="1">
            <a:off x="8154666" y="2726033"/>
            <a:ext cx="981876" cy="64751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endCxn id="58" idx="3"/>
          </p:cNvCxnSpPr>
          <p:nvPr/>
        </p:nvCxnSpPr>
        <p:spPr>
          <a:xfrm flipH="1">
            <a:off x="8156010" y="4630366"/>
            <a:ext cx="1012843" cy="84131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9168853" y="3399961"/>
            <a:ext cx="1334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Machine </a:t>
            </a:r>
            <a:r>
              <a:rPr lang="bg-BG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  <a:endParaRPr lang="en-US" sz="20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Can 9"/>
          <p:cNvSpPr/>
          <p:nvPr/>
        </p:nvSpPr>
        <p:spPr>
          <a:xfrm>
            <a:off x="10545673" y="3512598"/>
            <a:ext cx="1281071" cy="1066414"/>
          </a:xfrm>
          <a:prstGeom prst="can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4" name="TextBox 83"/>
          <p:cNvSpPr txBox="1"/>
          <p:nvPr/>
        </p:nvSpPr>
        <p:spPr>
          <a:xfrm>
            <a:off x="10572097" y="3876337"/>
            <a:ext cx="12282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Database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391662" y="1455938"/>
            <a:ext cx="2722475" cy="2500303"/>
            <a:chOff x="4433900" y="2680576"/>
            <a:chExt cx="3062741" cy="3814841"/>
          </a:xfrm>
        </p:grpSpPr>
        <p:cxnSp>
          <p:nvCxnSpPr>
            <p:cNvPr id="47" name="Straight Arrow Connector 46"/>
            <p:cNvCxnSpPr>
              <a:stCxn id="86" idx="7"/>
              <a:endCxn id="11" idx="5"/>
            </p:cNvCxnSpPr>
            <p:nvPr/>
          </p:nvCxnSpPr>
          <p:spPr>
            <a:xfrm flipV="1">
              <a:off x="7246455" y="3699118"/>
              <a:ext cx="61" cy="1777757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headEnd type="triangl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5788681" y="2680576"/>
              <a:ext cx="1707960" cy="119329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5" name="Oval 84"/>
            <p:cNvSpPr/>
            <p:nvPr/>
          </p:nvSpPr>
          <p:spPr>
            <a:xfrm>
              <a:off x="4433900" y="4223912"/>
              <a:ext cx="1707960" cy="119534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6" name="Oval 85"/>
            <p:cNvSpPr/>
            <p:nvPr/>
          </p:nvSpPr>
          <p:spPr>
            <a:xfrm>
              <a:off x="5788681" y="5302120"/>
              <a:ext cx="1707888" cy="119329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5988625" y="2942165"/>
              <a:ext cx="1225914" cy="400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Customer</a:t>
              </a:r>
              <a:endParaRPr lang="bg-BG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703703" y="4307411"/>
              <a:ext cx="11993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Shopping</a:t>
              </a:r>
            </a:p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Cart</a:t>
              </a:r>
              <a:endParaRPr lang="bg-BG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6093174" y="5606366"/>
              <a:ext cx="1016817" cy="400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Product</a:t>
              </a:r>
              <a:endParaRPr lang="bg-BG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95" name="Straight Arrow Connector 94"/>
            <p:cNvCxnSpPr>
              <a:stCxn id="11" idx="4"/>
              <a:endCxn id="85" idx="7"/>
            </p:cNvCxnSpPr>
            <p:nvPr/>
          </p:nvCxnSpPr>
          <p:spPr>
            <a:xfrm flipH="1">
              <a:off x="5891736" y="3873873"/>
              <a:ext cx="750925" cy="525093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headEnd type="triangl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stCxn id="86" idx="0"/>
              <a:endCxn id="85" idx="5"/>
            </p:cNvCxnSpPr>
            <p:nvPr/>
          </p:nvCxnSpPr>
          <p:spPr>
            <a:xfrm flipH="1" flipV="1">
              <a:off x="5891736" y="5244200"/>
              <a:ext cx="750890" cy="57920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headEnd type="triangl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/>
          <p:cNvCxnSpPr>
            <a:stCxn id="55" idx="1"/>
          </p:cNvCxnSpPr>
          <p:nvPr/>
        </p:nvCxnSpPr>
        <p:spPr>
          <a:xfrm flipH="1">
            <a:off x="4999752" y="2726033"/>
            <a:ext cx="350514" cy="102594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8" idx="1"/>
          </p:cNvCxnSpPr>
          <p:nvPr/>
        </p:nvCxnSpPr>
        <p:spPr>
          <a:xfrm>
            <a:off x="5033488" y="4277519"/>
            <a:ext cx="316778" cy="119416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ight Arrow 65"/>
          <p:cNvSpPr/>
          <p:nvPr/>
        </p:nvSpPr>
        <p:spPr>
          <a:xfrm>
            <a:off x="753321" y="3458417"/>
            <a:ext cx="2502839" cy="1094001"/>
          </a:xfrm>
          <a:prstGeom prst="rightArrow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7" name="TextBox 66"/>
          <p:cNvSpPr txBox="1"/>
          <p:nvPr/>
        </p:nvSpPr>
        <p:spPr>
          <a:xfrm>
            <a:off x="819184" y="3800071"/>
            <a:ext cx="22500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Add product to cart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390333" y="4198669"/>
            <a:ext cx="2722475" cy="2500303"/>
            <a:chOff x="4433900" y="2680576"/>
            <a:chExt cx="3062741" cy="3814841"/>
          </a:xfrm>
        </p:grpSpPr>
        <p:cxnSp>
          <p:nvCxnSpPr>
            <p:cNvPr id="69" name="Straight Arrow Connector 68"/>
            <p:cNvCxnSpPr>
              <a:stCxn id="72" idx="7"/>
              <a:endCxn id="70" idx="5"/>
            </p:cNvCxnSpPr>
            <p:nvPr/>
          </p:nvCxnSpPr>
          <p:spPr>
            <a:xfrm flipV="1">
              <a:off x="7246455" y="3699118"/>
              <a:ext cx="61" cy="1777757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headEnd type="triangl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5788681" y="2680576"/>
              <a:ext cx="1707960" cy="119329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1" name="Oval 70"/>
            <p:cNvSpPr/>
            <p:nvPr/>
          </p:nvSpPr>
          <p:spPr>
            <a:xfrm>
              <a:off x="4433900" y="4223912"/>
              <a:ext cx="1707960" cy="1195343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2" name="Oval 71"/>
            <p:cNvSpPr/>
            <p:nvPr/>
          </p:nvSpPr>
          <p:spPr>
            <a:xfrm>
              <a:off x="5788681" y="5302120"/>
              <a:ext cx="1707888" cy="1193297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988625" y="2942165"/>
              <a:ext cx="1225914" cy="400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Customer</a:t>
              </a:r>
              <a:endParaRPr lang="bg-BG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4703703" y="4307411"/>
              <a:ext cx="11993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Shopping</a:t>
              </a:r>
            </a:p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Cart</a:t>
              </a:r>
              <a:endParaRPr lang="bg-BG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6093174" y="5606366"/>
              <a:ext cx="1016817" cy="40011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Product</a:t>
              </a:r>
              <a:endParaRPr lang="bg-BG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  <p:cxnSp>
          <p:nvCxnSpPr>
            <p:cNvPr id="76" name="Straight Arrow Connector 75"/>
            <p:cNvCxnSpPr>
              <a:stCxn id="70" idx="4"/>
              <a:endCxn id="71" idx="7"/>
            </p:cNvCxnSpPr>
            <p:nvPr/>
          </p:nvCxnSpPr>
          <p:spPr>
            <a:xfrm flipH="1">
              <a:off x="5891736" y="3873873"/>
              <a:ext cx="750925" cy="525093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headEnd type="triangl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2" idx="0"/>
              <a:endCxn id="71" idx="5"/>
            </p:cNvCxnSpPr>
            <p:nvPr/>
          </p:nvCxnSpPr>
          <p:spPr>
            <a:xfrm flipH="1" flipV="1">
              <a:off x="5891736" y="5244200"/>
              <a:ext cx="750890" cy="57920"/>
            </a:xfrm>
            <a:prstGeom prst="straightConnector1">
              <a:avLst/>
            </a:prstGeom>
            <a:ln w="31750">
              <a:solidFill>
                <a:schemeClr val="tx1"/>
              </a:solidFill>
              <a:prstDash val="sysDash"/>
              <a:headEnd type="triangl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4671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b="1" u="sng" dirty="0">
                <a:solidFill>
                  <a:schemeClr val="bg1"/>
                </a:solidFill>
              </a:rPr>
              <a:t>Малък интерфейс </a:t>
            </a:r>
            <a:r>
              <a:rPr lang="ru-RU" b="1" u="sng" dirty="0" smtClean="0">
                <a:solidFill>
                  <a:schemeClr val="bg1"/>
                </a:solidFill>
              </a:rPr>
              <a:t>вместо комуникативен(</a:t>
            </a:r>
            <a:r>
              <a:rPr lang="en-US" b="1" u="sng" dirty="0">
                <a:solidFill>
                  <a:schemeClr val="bg1"/>
                </a:solidFill>
              </a:rPr>
              <a:t>Use Chunky Instead of Chatty Interfaces)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bg-BG" sz="3200" dirty="0" smtClean="0">
                <a:solidFill>
                  <a:schemeClr val="bg1"/>
                </a:solidFill>
              </a:rPr>
              <a:t>В основата на този принцип е заложена идеята функционално да е максимално близо до потребителя, който ще я използва.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641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5410" cy="1485900"/>
          </a:xfrm>
        </p:spPr>
        <p:txBody>
          <a:bodyPr>
            <a:normAutofit/>
          </a:bodyPr>
          <a:lstStyle/>
          <a:p>
            <a:r>
              <a:rPr lang="bg-BG" u="sng" dirty="0" smtClean="0">
                <a:solidFill>
                  <a:srgbClr val="0070C0"/>
                </a:solidFill>
              </a:rPr>
              <a:t>Пример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74981"/>
            <a:ext cx="8663553" cy="3983019"/>
          </a:xfrm>
        </p:spPr>
        <p:txBody>
          <a:bodyPr>
            <a:noAutofit/>
          </a:bodyPr>
          <a:lstStyle/>
          <a:p>
            <a:r>
              <a:rPr lang="bg-BG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Комуникация между два сървъра намиращи се на големи разстояния един от друг. На сървър 1 се намира имплементация на </a:t>
            </a:r>
            <a:r>
              <a:rPr lang="bg-BG" sz="2800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обкета</a:t>
            </a:r>
            <a:r>
              <a:rPr lang="bg-BG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Customer</a:t>
            </a:r>
            <a:r>
              <a:rPr lang="bg-BG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, а сървър 2 се опитва да ги достъпи.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 dirty="0"/>
          </a:p>
        </p:txBody>
      </p:sp>
    </p:spTree>
    <p:extLst>
      <p:ext uri="{BB962C8B-B14F-4D97-AF65-F5344CB8AC3E}">
        <p14:creationId xmlns:p14="http://schemas.microsoft.com/office/powerpoint/2010/main" val="482417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4292" y="242456"/>
            <a:ext cx="10723419" cy="487973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{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{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{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etc. for Street, State, City, Zip, Phone ...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34292" y="5547695"/>
            <a:ext cx="7255084" cy="574962"/>
          </a:xfrm>
        </p:spPr>
        <p:txBody>
          <a:bodyPr>
            <a:normAutofit/>
          </a:bodyPr>
          <a:lstStyle/>
          <a:p>
            <a:r>
              <a:rPr lang="en-US" dirty="0" smtClean="0"/>
              <a:t>Chatty </a:t>
            </a:r>
            <a:r>
              <a:rPr lang="en-US" dirty="0"/>
              <a:t>interface.</a:t>
            </a:r>
          </a:p>
        </p:txBody>
      </p:sp>
    </p:spTree>
    <p:extLst>
      <p:ext uri="{BB962C8B-B14F-4D97-AF65-F5344CB8AC3E}">
        <p14:creationId xmlns:p14="http://schemas.microsoft.com/office/powerpoint/2010/main" val="2801402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4292" y="242456"/>
            <a:ext cx="10723419" cy="4879734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Email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/* </a:t>
            </a:r>
            <a:r>
              <a:rPr lang="en-US" sz="2400" dirty="0" err="1">
                <a:solidFill>
                  <a:srgbClr val="608B4E"/>
                </a:solidFill>
                <a:latin typeface="Consolas" panose="020B0609020204030204" pitchFamily="49" charset="0"/>
              </a:rPr>
              <a:t>etc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 for Street, State, City, Zip, Phone </a:t>
            </a:r>
            <a:r>
              <a:rPr lang="en-US" sz="24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... */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b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Email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/* </a:t>
            </a:r>
            <a:r>
              <a:rPr lang="en-US" sz="2400" dirty="0" err="1">
                <a:solidFill>
                  <a:srgbClr val="608B4E"/>
                </a:solidFill>
                <a:latin typeface="Consolas" panose="020B0609020204030204" pitchFamily="49" charset="0"/>
              </a:rPr>
              <a:t>etc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 for Street, State, City, Zip, Phone </a:t>
            </a:r>
            <a:r>
              <a:rPr lang="en-US" sz="2400" dirty="0" smtClean="0">
                <a:solidFill>
                  <a:srgbClr val="608B4E"/>
                </a:solidFill>
                <a:latin typeface="Consolas" panose="020B0609020204030204" pitchFamily="49" charset="0"/>
              </a:rPr>
              <a:t>... */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34291" y="5547695"/>
            <a:ext cx="6697145" cy="574962"/>
          </a:xfrm>
        </p:spPr>
        <p:txBody>
          <a:bodyPr>
            <a:normAutofit/>
          </a:bodyPr>
          <a:lstStyle/>
          <a:p>
            <a:r>
              <a:rPr lang="en-US" dirty="0" smtClean="0"/>
              <a:t>Chunky interfaces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9740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34292" y="242456"/>
            <a:ext cx="10723419" cy="4879734"/>
          </a:xfrm>
        </p:spPr>
        <p:txBody>
          <a:bodyPr>
            <a:normAutofit fontScale="90000"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Serializable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CustomerData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{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LastName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{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Email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{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get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; 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608B4E"/>
                </a:solidFill>
                <a:latin typeface="Consolas" panose="020B0609020204030204" pitchFamily="49" charset="0"/>
              </a:rPr>
              <a:t>etc</a:t>
            </a:r>
            <a:r>
              <a:rPr lang="en-US" sz="2400" dirty="0">
                <a:solidFill>
                  <a:srgbClr val="608B4E"/>
                </a:solidFill>
                <a:latin typeface="Consolas" panose="020B0609020204030204" pitchFamily="49" charset="0"/>
              </a:rPr>
              <a:t> for Street, State, City, Zip, Phone ...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Customer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Create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CustomerData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data);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en-US" sz="24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Save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4EC9B0"/>
                </a:solidFill>
                <a:latin typeface="Consolas" panose="020B0609020204030204" pitchFamily="49" charset="0"/>
              </a:rPr>
              <a:t>CustomerData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data);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en-US" sz="24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734291" y="5547695"/>
            <a:ext cx="8014501" cy="574962"/>
          </a:xfrm>
        </p:spPr>
        <p:txBody>
          <a:bodyPr>
            <a:normAutofit/>
          </a:bodyPr>
          <a:lstStyle/>
          <a:p>
            <a:r>
              <a:rPr lang="bg-BG" dirty="0" smtClean="0"/>
              <a:t>Оптимизация на </a:t>
            </a:r>
            <a:r>
              <a:rPr lang="en-US" dirty="0"/>
              <a:t>Chunky interfaces</a:t>
            </a:r>
          </a:p>
        </p:txBody>
      </p:sp>
    </p:spTree>
    <p:extLst>
      <p:ext uri="{BB962C8B-B14F-4D97-AF65-F5344CB8AC3E}">
        <p14:creationId xmlns:p14="http://schemas.microsoft.com/office/powerpoint/2010/main" val="31879759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Prefer Stateless Over </a:t>
            </a:r>
            <a:r>
              <a:rPr lang="en-US" b="1" u="sng" dirty="0" err="1">
                <a:solidFill>
                  <a:schemeClr val="bg1"/>
                </a:solidFill>
              </a:rPr>
              <a:t>Stateful</a:t>
            </a:r>
            <a:r>
              <a:rPr lang="en-US" b="1" u="sng" dirty="0">
                <a:solidFill>
                  <a:schemeClr val="bg1"/>
                </a:solidFill>
              </a:rPr>
              <a:t> Objects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ru-RU" sz="3200" dirty="0" smtClean="0">
                <a:solidFill>
                  <a:schemeClr val="bg1"/>
                </a:solidFill>
              </a:rPr>
              <a:t>Препоръчителен </a:t>
            </a:r>
            <a:r>
              <a:rPr lang="ru-RU" sz="3200" dirty="0">
                <a:solidFill>
                  <a:schemeClr val="bg1"/>
                </a:solidFill>
              </a:rPr>
              <a:t>и не задължителен. </a:t>
            </a:r>
            <a:r>
              <a:rPr lang="ru-RU" sz="3200" dirty="0" smtClean="0">
                <a:solidFill>
                  <a:schemeClr val="bg1"/>
                </a:solidFill>
              </a:rPr>
              <a:t>„Stateless</a:t>
            </a:r>
            <a:r>
              <a:rPr lang="ru-RU" sz="3200" dirty="0">
                <a:solidFill>
                  <a:schemeClr val="bg1"/>
                </a:solidFill>
              </a:rPr>
              <a:t>“ </a:t>
            </a:r>
            <a:r>
              <a:rPr lang="ru-RU" sz="3200" dirty="0" smtClean="0">
                <a:solidFill>
                  <a:schemeClr val="bg1"/>
                </a:solidFill>
              </a:rPr>
              <a:t>обектите са </a:t>
            </a:r>
            <a:r>
              <a:rPr lang="ru-RU" sz="3200" dirty="0">
                <a:solidFill>
                  <a:schemeClr val="bg1"/>
                </a:solidFill>
              </a:rPr>
              <a:t>за предпочитане пред „stateful“ обектите.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958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5410" cy="1485900"/>
          </a:xfrm>
        </p:spPr>
        <p:txBody>
          <a:bodyPr>
            <a:normAutofit/>
          </a:bodyPr>
          <a:lstStyle/>
          <a:p>
            <a:r>
              <a:rPr lang="bg-BG" u="sng" dirty="0" smtClean="0">
                <a:solidFill>
                  <a:srgbClr val="0070C0"/>
                </a:solidFill>
              </a:rPr>
              <a:t>Какво е </a:t>
            </a:r>
            <a:r>
              <a:rPr lang="en-US" u="sng" dirty="0" smtClean="0">
                <a:solidFill>
                  <a:srgbClr val="0070C0"/>
                </a:solidFill>
              </a:rPr>
              <a:t>“Stateless”</a:t>
            </a:r>
            <a:r>
              <a:rPr lang="bg-BG" u="sng" dirty="0" smtClean="0">
                <a:solidFill>
                  <a:srgbClr val="0070C0"/>
                </a:solidFill>
              </a:rPr>
              <a:t>?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74981"/>
            <a:ext cx="8663553" cy="398301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Това са обекти, които могат безопасно да бъдат създавани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унищожавани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между различни методи и процедури. Не е задължително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даден метод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да унищожи инстанцията на обект след като бъде изпълнен за да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бъде „stateless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“. Но ако това се случи, премахването на обекта не трябва да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окаже промяна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в поведението на приложението.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3016786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4800" cy="1485900"/>
          </a:xfrm>
        </p:spPr>
        <p:txBody>
          <a:bodyPr>
            <a:normAutofit/>
          </a:bodyPr>
          <a:lstStyle/>
          <a:p>
            <a:r>
              <a:rPr lang="bg-BG" u="sng" dirty="0" smtClean="0">
                <a:solidFill>
                  <a:srgbClr val="0070C0"/>
                </a:solidFill>
              </a:rPr>
              <a:t>История на приложенията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74981"/>
            <a:ext cx="8663553" cy="398301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Първо поколение - Централизираните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изчисления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(Centralized computing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).</a:t>
            </a:r>
            <a:endParaRPr lang="bg-BG" sz="28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bg-BG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Второ поколение - Разпределени приложения (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Distributed applications</a:t>
            </a:r>
            <a:r>
              <a:rPr lang="bg-BG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)</a:t>
            </a:r>
            <a:r>
              <a:rPr lang="en-US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1308533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5410" cy="1485900"/>
          </a:xfrm>
        </p:spPr>
        <p:txBody>
          <a:bodyPr>
            <a:normAutofit/>
          </a:bodyPr>
          <a:lstStyle/>
          <a:p>
            <a:r>
              <a:rPr lang="bg-BG" u="sng" dirty="0" smtClean="0">
                <a:solidFill>
                  <a:srgbClr val="0070C0"/>
                </a:solidFill>
              </a:rPr>
              <a:t>Проблеми на </a:t>
            </a:r>
            <a:r>
              <a:rPr lang="en-US" u="sng" dirty="0" smtClean="0">
                <a:solidFill>
                  <a:srgbClr val="0070C0"/>
                </a:solidFill>
              </a:rPr>
              <a:t>“</a:t>
            </a:r>
            <a:r>
              <a:rPr lang="en-US" u="sng" dirty="0" err="1" smtClean="0">
                <a:solidFill>
                  <a:srgbClr val="0070C0"/>
                </a:solidFill>
              </a:rPr>
              <a:t>Stateful</a:t>
            </a:r>
            <a:r>
              <a:rPr lang="en-US" u="sng" dirty="0" smtClean="0">
                <a:solidFill>
                  <a:srgbClr val="0070C0"/>
                </a:solidFill>
              </a:rPr>
              <a:t>” </a:t>
            </a:r>
            <a:r>
              <a:rPr lang="bg-BG" u="sng" dirty="0" smtClean="0">
                <a:solidFill>
                  <a:srgbClr val="0070C0"/>
                </a:solidFill>
              </a:rPr>
              <a:t>обектите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74981"/>
            <a:ext cx="8663553" cy="398301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Тези обекти съществуват на сървъра за удължен период от време. В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този период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време може да буферира голямо количество системни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ресурси. Биха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могли дори да предотвратят заделянето на ресурси за други обекти.</a:t>
            </a:r>
          </a:p>
          <a:p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Другата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негативна черта е намаляването на ефективността на duplicating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и load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balancing приложенията разделени между много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сървъри</a:t>
            </a:r>
            <a:endParaRPr lang="bg-BG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335471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bg-BG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Схема за идентификация на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648720" y="1449355"/>
            <a:ext cx="1086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 A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768506" y="1455937"/>
            <a:ext cx="2804400" cy="262009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6" name="Rectangle 55"/>
          <p:cNvSpPr/>
          <p:nvPr/>
        </p:nvSpPr>
        <p:spPr>
          <a:xfrm>
            <a:off x="5691851" y="3754493"/>
            <a:ext cx="1747335" cy="57881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8" name="Rectangle 57"/>
          <p:cNvSpPr/>
          <p:nvPr/>
        </p:nvSpPr>
        <p:spPr>
          <a:xfrm>
            <a:off x="7768506" y="4121683"/>
            <a:ext cx="2805744" cy="26208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9" name="TextBox 58"/>
          <p:cNvSpPr txBox="1"/>
          <p:nvPr/>
        </p:nvSpPr>
        <p:spPr>
          <a:xfrm>
            <a:off x="5705737" y="3831759"/>
            <a:ext cx="17459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Load Balancer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8631087" y="4121634"/>
            <a:ext cx="11043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Server B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875712" y="1807231"/>
            <a:ext cx="1518208" cy="782104"/>
            <a:chOff x="4507936" y="3040467"/>
            <a:chExt cx="1707960" cy="1193296"/>
          </a:xfrm>
        </p:grpSpPr>
        <p:sp>
          <p:nvSpPr>
            <p:cNvPr id="11" name="Oval 10"/>
            <p:cNvSpPr/>
            <p:nvPr/>
          </p:nvSpPr>
          <p:spPr>
            <a:xfrm>
              <a:off x="4507936" y="3040467"/>
              <a:ext cx="1707960" cy="1193296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789171" y="3104942"/>
              <a:ext cx="1145489" cy="1080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Client 1</a:t>
              </a:r>
            </a:p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State</a:t>
              </a:r>
              <a:endParaRPr lang="bg-BG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cxnSp>
        <p:nvCxnSpPr>
          <p:cNvPr id="60" name="Straight Arrow Connector 59"/>
          <p:cNvCxnSpPr>
            <a:stCxn id="55" idx="1"/>
          </p:cNvCxnSpPr>
          <p:nvPr/>
        </p:nvCxnSpPr>
        <p:spPr>
          <a:xfrm flipH="1">
            <a:off x="7417992" y="2765985"/>
            <a:ext cx="350514" cy="985995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58" idx="1"/>
          </p:cNvCxnSpPr>
          <p:nvPr/>
        </p:nvCxnSpPr>
        <p:spPr>
          <a:xfrm>
            <a:off x="7451728" y="4277519"/>
            <a:ext cx="316778" cy="119416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/>
          <p:cNvGrpSpPr/>
          <p:nvPr/>
        </p:nvGrpSpPr>
        <p:grpSpPr>
          <a:xfrm>
            <a:off x="7875711" y="3235381"/>
            <a:ext cx="1518208" cy="782104"/>
            <a:chOff x="4507936" y="3040467"/>
            <a:chExt cx="1707960" cy="1193296"/>
          </a:xfrm>
        </p:grpSpPr>
        <p:sp>
          <p:nvSpPr>
            <p:cNvPr id="40" name="Oval 39"/>
            <p:cNvSpPr/>
            <p:nvPr/>
          </p:nvSpPr>
          <p:spPr>
            <a:xfrm>
              <a:off x="4507936" y="3040467"/>
              <a:ext cx="1707960" cy="1193296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789171" y="3104942"/>
              <a:ext cx="1145489" cy="1080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Client 3</a:t>
              </a:r>
            </a:p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State</a:t>
              </a:r>
              <a:endParaRPr lang="bg-BG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8951593" y="2510546"/>
            <a:ext cx="1518208" cy="782104"/>
            <a:chOff x="4507936" y="3040467"/>
            <a:chExt cx="1707960" cy="1193296"/>
          </a:xfrm>
        </p:grpSpPr>
        <p:sp>
          <p:nvSpPr>
            <p:cNvPr id="43" name="Oval 42"/>
            <p:cNvSpPr/>
            <p:nvPr/>
          </p:nvSpPr>
          <p:spPr>
            <a:xfrm>
              <a:off x="4507936" y="3040467"/>
              <a:ext cx="1707960" cy="1193296"/>
            </a:xfrm>
            <a:prstGeom prst="ellipse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789171" y="3104942"/>
              <a:ext cx="1145489" cy="10800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Client 2</a:t>
              </a:r>
            </a:p>
            <a:p>
              <a:pPr algn="ctr"/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State</a:t>
              </a:r>
              <a:endParaRPr lang="bg-BG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sp>
        <p:nvSpPr>
          <p:cNvPr id="5" name="Smiley Face 4"/>
          <p:cNvSpPr/>
          <p:nvPr/>
        </p:nvSpPr>
        <p:spPr>
          <a:xfrm>
            <a:off x="2357792" y="2026310"/>
            <a:ext cx="1073097" cy="1050426"/>
          </a:xfrm>
          <a:prstGeom prst="smileyFac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48" name="TextBox 47"/>
          <p:cNvSpPr txBox="1"/>
          <p:nvPr/>
        </p:nvSpPr>
        <p:spPr>
          <a:xfrm>
            <a:off x="2412662" y="1626200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1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9" name="Smiley Face 48"/>
          <p:cNvSpPr/>
          <p:nvPr/>
        </p:nvSpPr>
        <p:spPr>
          <a:xfrm>
            <a:off x="2357792" y="3692141"/>
            <a:ext cx="1073097" cy="1050426"/>
          </a:xfrm>
          <a:prstGeom prst="smileyFac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0" name="TextBox 49"/>
          <p:cNvSpPr txBox="1"/>
          <p:nvPr/>
        </p:nvSpPr>
        <p:spPr>
          <a:xfrm>
            <a:off x="2412662" y="3292031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2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1" name="Smiley Face 50"/>
          <p:cNvSpPr/>
          <p:nvPr/>
        </p:nvSpPr>
        <p:spPr>
          <a:xfrm>
            <a:off x="2357792" y="5357972"/>
            <a:ext cx="1073097" cy="1050426"/>
          </a:xfrm>
          <a:prstGeom prst="smileyFace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52" name="TextBox 51"/>
          <p:cNvSpPr txBox="1"/>
          <p:nvPr/>
        </p:nvSpPr>
        <p:spPr>
          <a:xfrm>
            <a:off x="2412662" y="4957862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Client 3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5" idx="6"/>
          </p:cNvCxnSpPr>
          <p:nvPr/>
        </p:nvCxnSpPr>
        <p:spPr>
          <a:xfrm>
            <a:off x="3430889" y="2551523"/>
            <a:ext cx="2274848" cy="1207785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1" idx="6"/>
          </p:cNvCxnSpPr>
          <p:nvPr/>
        </p:nvCxnSpPr>
        <p:spPr>
          <a:xfrm flipV="1">
            <a:off x="3430889" y="4307546"/>
            <a:ext cx="2260962" cy="1575639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>
            <a:stCxn id="49" idx="6"/>
            <a:endCxn id="59" idx="1"/>
          </p:cNvCxnSpPr>
          <p:nvPr/>
        </p:nvCxnSpPr>
        <p:spPr>
          <a:xfrm flipV="1">
            <a:off x="3430889" y="4031814"/>
            <a:ext cx="2274848" cy="185540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25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Program to an Interface, Not an Implementation</a:t>
            </a:r>
            <a:endParaRPr lang="bg-BG" b="1" u="sng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286000"/>
            <a:ext cx="8674768" cy="3581400"/>
          </a:xfrm>
        </p:spPr>
        <p:txBody>
          <a:bodyPr>
            <a:normAutofit/>
          </a:bodyPr>
          <a:lstStyle/>
          <a:p>
            <a:r>
              <a:rPr lang="ru-RU" sz="3200" dirty="0">
                <a:solidFill>
                  <a:schemeClr val="bg1"/>
                </a:solidFill>
              </a:rPr>
              <a:t>В основата на разпределеното програмиране стои </a:t>
            </a:r>
            <a:r>
              <a:rPr lang="ru-RU" sz="3200" dirty="0" smtClean="0">
                <a:solidFill>
                  <a:schemeClr val="bg1"/>
                </a:solidFill>
              </a:rPr>
              <a:t>интерфейс базираното </a:t>
            </a:r>
            <a:r>
              <a:rPr lang="ru-RU" sz="3200" dirty="0">
                <a:solidFill>
                  <a:schemeClr val="bg1"/>
                </a:solidFill>
              </a:rPr>
              <a:t>програмиране. Проблема, който се решава с този подход е </a:t>
            </a:r>
            <a:r>
              <a:rPr lang="ru-RU" sz="3200" dirty="0" smtClean="0">
                <a:solidFill>
                  <a:schemeClr val="bg1"/>
                </a:solidFill>
              </a:rPr>
              <a:t>повече свързан </a:t>
            </a:r>
            <a:r>
              <a:rPr lang="ru-RU" sz="3200" dirty="0">
                <a:solidFill>
                  <a:schemeClr val="bg1"/>
                </a:solidFill>
              </a:rPr>
              <a:t>с по - лесното прехвърляне на отдалечен сървър на проект а не </a:t>
            </a:r>
            <a:r>
              <a:rPr lang="ru-RU" sz="3200" dirty="0" smtClean="0">
                <a:solidFill>
                  <a:schemeClr val="bg1"/>
                </a:solidFill>
              </a:rPr>
              <a:t>с неговата </a:t>
            </a:r>
            <a:r>
              <a:rPr lang="ru-RU" sz="3200" dirty="0">
                <a:solidFill>
                  <a:schemeClr val="bg1"/>
                </a:solidFill>
              </a:rPr>
              <a:t>бързина или разширяемост.</a:t>
            </a:r>
            <a:endParaRPr lang="bg-BG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511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4800" cy="1485900"/>
          </a:xfrm>
        </p:spPr>
        <p:txBody>
          <a:bodyPr>
            <a:normAutofit/>
          </a:bodyPr>
          <a:lstStyle/>
          <a:p>
            <a:r>
              <a:rPr lang="bg-BG" u="sng" dirty="0">
                <a:solidFill>
                  <a:srgbClr val="0070C0"/>
                </a:solidFill>
              </a:rPr>
              <a:t>Централизираните </a:t>
            </a:r>
            <a:r>
              <a:rPr lang="bg-BG" u="sng" dirty="0" smtClean="0">
                <a:solidFill>
                  <a:srgbClr val="0070C0"/>
                </a:solidFill>
              </a:rPr>
              <a:t>изчисления</a:t>
            </a:r>
            <a:r>
              <a:rPr lang="en-US" u="sng" dirty="0" smtClean="0">
                <a:solidFill>
                  <a:srgbClr val="0070C0"/>
                </a:solidFill>
              </a:rPr>
              <a:t> (</a:t>
            </a:r>
            <a:r>
              <a:rPr lang="en-US" u="sng" dirty="0">
                <a:solidFill>
                  <a:srgbClr val="0070C0"/>
                </a:solidFill>
              </a:rPr>
              <a:t>Centralized computing).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74981"/>
            <a:ext cx="8663553" cy="398301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Централизираните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изчисления обединяват и контролират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всеки аспект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 приложението включително бизнес процесите, дата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мениджмънта както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графичната визуализация.</a:t>
            </a:r>
          </a:p>
          <a:p>
            <a:pPr marL="0" indent="0">
              <a:buNone/>
            </a:pP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495215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4800" cy="1485900"/>
          </a:xfrm>
        </p:spPr>
        <p:txBody>
          <a:bodyPr>
            <a:normAutofit/>
          </a:bodyPr>
          <a:lstStyle/>
          <a:p>
            <a:r>
              <a:rPr lang="bg-BG" u="sng" dirty="0" smtClean="0">
                <a:solidFill>
                  <a:srgbClr val="0070C0"/>
                </a:solidFill>
              </a:rPr>
              <a:t>Проблеми на </a:t>
            </a:r>
            <a:r>
              <a:rPr lang="bg-BG" u="sng" dirty="0">
                <a:solidFill>
                  <a:srgbClr val="0070C0"/>
                </a:solidFill>
              </a:rPr>
              <a:t>Централизираните </a:t>
            </a:r>
            <a:r>
              <a:rPr lang="bg-BG" u="sng" dirty="0" smtClean="0">
                <a:solidFill>
                  <a:srgbClr val="0070C0"/>
                </a:solidFill>
              </a:rPr>
              <a:t>изчисления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74981"/>
            <a:ext cx="8663553" cy="398301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Цялата тежест на процеса, включително достъпа до данните,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бизнес логиката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презентационната логика са представени в едно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приложение на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една физическа машина</a:t>
            </a:r>
          </a:p>
          <a:p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Големите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комплексни приложения са трудни за поддръжка и развитие</a:t>
            </a:r>
          </a:p>
          <a:p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Тяхната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откъсната и комплексна логика прави интеграцията им с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други приложения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и платформи изключително трудна</a:t>
            </a: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100600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4800" cy="1485900"/>
          </a:xfrm>
        </p:spPr>
        <p:txBody>
          <a:bodyPr>
            <a:normAutofit/>
          </a:bodyPr>
          <a:lstStyle/>
          <a:p>
            <a:r>
              <a:rPr lang="bg-BG" u="sng" dirty="0" smtClean="0">
                <a:solidFill>
                  <a:srgbClr val="0070C0"/>
                </a:solidFill>
              </a:rPr>
              <a:t>Разпределени приложения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74981"/>
            <a:ext cx="8663553" cy="398301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Разпределено приложение е приложение физически разделено на оделни компоненти, обедидението на които описва пълната функционалност на приложението.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3747771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Centralized computing vs Distributed applications</a:t>
            </a:r>
            <a:endParaRPr lang="bg-BG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cxnSp>
        <p:nvCxnSpPr>
          <p:cNvPr id="47" name="Straight Arrow Connector 46"/>
          <p:cNvCxnSpPr>
            <a:endCxn id="42" idx="3"/>
          </p:cNvCxnSpPr>
          <p:nvPr/>
        </p:nvCxnSpPr>
        <p:spPr>
          <a:xfrm flipH="1" flipV="1">
            <a:off x="1905255" y="2765676"/>
            <a:ext cx="2568234" cy="72791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flipH="1" flipV="1">
            <a:off x="6279889" y="2109751"/>
            <a:ext cx="30227" cy="4532338"/>
          </a:xfrm>
          <a:prstGeom prst="line">
            <a:avLst/>
          </a:prstGeom>
          <a:ln w="31750">
            <a:solidFill>
              <a:schemeClr val="tx1"/>
            </a:solidFill>
            <a:prstDash val="sysDash"/>
            <a:head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510680" y="2513333"/>
            <a:ext cx="161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Mainframe</a:t>
            </a:r>
          </a:p>
          <a:p>
            <a:pPr algn="ct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omputer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802689" y="1928365"/>
            <a:ext cx="13157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erminal A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510681" y="3206375"/>
            <a:ext cx="1619343" cy="23191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52" name="Straight Arrow Connector 51"/>
          <p:cNvCxnSpPr>
            <a:endCxn id="73" idx="3"/>
          </p:cNvCxnSpPr>
          <p:nvPr/>
        </p:nvCxnSpPr>
        <p:spPr>
          <a:xfrm flipH="1">
            <a:off x="1894535" y="5229808"/>
            <a:ext cx="2597550" cy="419337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endCxn id="70" idx="11"/>
          </p:cNvCxnSpPr>
          <p:nvPr/>
        </p:nvCxnSpPr>
        <p:spPr>
          <a:xfrm flipH="1" flipV="1">
            <a:off x="1841738" y="4278064"/>
            <a:ext cx="2631753" cy="87881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793873" y="3352055"/>
            <a:ext cx="13333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erminal B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831952" y="4826240"/>
            <a:ext cx="1326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</a:t>
            </a:r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erminal C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grpSp>
        <p:nvGrpSpPr>
          <p:cNvPr id="41" name="Group 4"/>
          <p:cNvGrpSpPr>
            <a:grpSpLocks noChangeAspect="1"/>
          </p:cNvGrpSpPr>
          <p:nvPr/>
        </p:nvGrpSpPr>
        <p:grpSpPr bwMode="auto">
          <a:xfrm>
            <a:off x="886795" y="2385763"/>
            <a:ext cx="1018460" cy="759825"/>
            <a:chOff x="467" y="1478"/>
            <a:chExt cx="760" cy="567"/>
          </a:xfrm>
        </p:grpSpPr>
        <p:sp>
          <p:nvSpPr>
            <p:cNvPr id="4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7" y="1478"/>
              <a:ext cx="760" cy="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3" name="Freeform 5"/>
            <p:cNvSpPr>
              <a:spLocks noEditPoints="1"/>
            </p:cNvSpPr>
            <p:nvPr/>
          </p:nvSpPr>
          <p:spPr bwMode="auto">
            <a:xfrm>
              <a:off x="467" y="1541"/>
              <a:ext cx="252" cy="503"/>
            </a:xfrm>
            <a:custGeom>
              <a:avLst/>
              <a:gdLst>
                <a:gd name="T0" fmla="*/ 2109 w 2412"/>
                <a:gd name="T1" fmla="*/ 904 h 4824"/>
                <a:gd name="T2" fmla="*/ 302 w 2412"/>
                <a:gd name="T3" fmla="*/ 904 h 4824"/>
                <a:gd name="T4" fmla="*/ 302 w 2412"/>
                <a:gd name="T5" fmla="*/ 301 h 4824"/>
                <a:gd name="T6" fmla="*/ 2109 w 2412"/>
                <a:gd name="T7" fmla="*/ 301 h 4824"/>
                <a:gd name="T8" fmla="*/ 2109 w 2412"/>
                <a:gd name="T9" fmla="*/ 904 h 4824"/>
                <a:gd name="T10" fmla="*/ 2109 w 2412"/>
                <a:gd name="T11" fmla="*/ 1507 h 4824"/>
                <a:gd name="T12" fmla="*/ 302 w 2412"/>
                <a:gd name="T13" fmla="*/ 1507 h 4824"/>
                <a:gd name="T14" fmla="*/ 302 w 2412"/>
                <a:gd name="T15" fmla="*/ 1206 h 4824"/>
                <a:gd name="T16" fmla="*/ 2109 w 2412"/>
                <a:gd name="T17" fmla="*/ 1206 h 4824"/>
                <a:gd name="T18" fmla="*/ 2109 w 2412"/>
                <a:gd name="T19" fmla="*/ 1507 h 4824"/>
                <a:gd name="T20" fmla="*/ 452 w 2412"/>
                <a:gd name="T21" fmla="*/ 3919 h 4824"/>
                <a:gd name="T22" fmla="*/ 302 w 2412"/>
                <a:gd name="T23" fmla="*/ 3769 h 4824"/>
                <a:gd name="T24" fmla="*/ 452 w 2412"/>
                <a:gd name="T25" fmla="*/ 3618 h 4824"/>
                <a:gd name="T26" fmla="*/ 603 w 2412"/>
                <a:gd name="T27" fmla="*/ 3769 h 4824"/>
                <a:gd name="T28" fmla="*/ 452 w 2412"/>
                <a:gd name="T29" fmla="*/ 3919 h 4824"/>
                <a:gd name="T30" fmla="*/ 2037 w 2412"/>
                <a:gd name="T31" fmla="*/ 0 h 4824"/>
                <a:gd name="T32" fmla="*/ 375 w 2412"/>
                <a:gd name="T33" fmla="*/ 0 h 4824"/>
                <a:gd name="T34" fmla="*/ 0 w 2412"/>
                <a:gd name="T35" fmla="*/ 375 h 4824"/>
                <a:gd name="T36" fmla="*/ 0 w 2412"/>
                <a:gd name="T37" fmla="*/ 4449 h 4824"/>
                <a:gd name="T38" fmla="*/ 375 w 2412"/>
                <a:gd name="T39" fmla="*/ 4824 h 4824"/>
                <a:gd name="T40" fmla="*/ 2037 w 2412"/>
                <a:gd name="T41" fmla="*/ 4824 h 4824"/>
                <a:gd name="T42" fmla="*/ 2412 w 2412"/>
                <a:gd name="T43" fmla="*/ 4449 h 4824"/>
                <a:gd name="T44" fmla="*/ 2412 w 2412"/>
                <a:gd name="T45" fmla="*/ 375 h 4824"/>
                <a:gd name="T46" fmla="*/ 2037 w 2412"/>
                <a:gd name="T47" fmla="*/ 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12" h="4824">
                  <a:moveTo>
                    <a:pt x="2109" y="904"/>
                  </a:moveTo>
                  <a:lnTo>
                    <a:pt x="302" y="904"/>
                  </a:lnTo>
                  <a:lnTo>
                    <a:pt x="302" y="301"/>
                  </a:lnTo>
                  <a:lnTo>
                    <a:pt x="2109" y="301"/>
                  </a:lnTo>
                  <a:lnTo>
                    <a:pt x="2109" y="904"/>
                  </a:lnTo>
                  <a:close/>
                  <a:moveTo>
                    <a:pt x="2109" y="1507"/>
                  </a:moveTo>
                  <a:lnTo>
                    <a:pt x="302" y="1507"/>
                  </a:lnTo>
                  <a:lnTo>
                    <a:pt x="302" y="1206"/>
                  </a:lnTo>
                  <a:lnTo>
                    <a:pt x="2109" y="1206"/>
                  </a:lnTo>
                  <a:lnTo>
                    <a:pt x="2109" y="1507"/>
                  </a:lnTo>
                  <a:close/>
                  <a:moveTo>
                    <a:pt x="452" y="3919"/>
                  </a:moveTo>
                  <a:cubicBezTo>
                    <a:pt x="369" y="3919"/>
                    <a:pt x="302" y="3852"/>
                    <a:pt x="302" y="3769"/>
                  </a:cubicBezTo>
                  <a:cubicBezTo>
                    <a:pt x="302" y="3685"/>
                    <a:pt x="369" y="3618"/>
                    <a:pt x="452" y="3618"/>
                  </a:cubicBezTo>
                  <a:cubicBezTo>
                    <a:pt x="536" y="3618"/>
                    <a:pt x="603" y="3685"/>
                    <a:pt x="603" y="3769"/>
                  </a:cubicBezTo>
                  <a:cubicBezTo>
                    <a:pt x="603" y="3852"/>
                    <a:pt x="536" y="3919"/>
                    <a:pt x="452" y="3919"/>
                  </a:cubicBezTo>
                  <a:close/>
                  <a:moveTo>
                    <a:pt x="2037" y="0"/>
                  </a:moveTo>
                  <a:lnTo>
                    <a:pt x="375" y="0"/>
                  </a:lnTo>
                  <a:cubicBezTo>
                    <a:pt x="168" y="0"/>
                    <a:pt x="0" y="168"/>
                    <a:pt x="0" y="375"/>
                  </a:cubicBezTo>
                  <a:lnTo>
                    <a:pt x="0" y="4449"/>
                  </a:lnTo>
                  <a:cubicBezTo>
                    <a:pt x="0" y="4656"/>
                    <a:pt x="168" y="4824"/>
                    <a:pt x="375" y="4824"/>
                  </a:cubicBezTo>
                  <a:lnTo>
                    <a:pt x="2037" y="4824"/>
                  </a:lnTo>
                  <a:cubicBezTo>
                    <a:pt x="2244" y="4824"/>
                    <a:pt x="2412" y="4656"/>
                    <a:pt x="2412" y="4449"/>
                  </a:cubicBezTo>
                  <a:lnTo>
                    <a:pt x="2412" y="375"/>
                  </a:lnTo>
                  <a:cubicBezTo>
                    <a:pt x="2412" y="168"/>
                    <a:pt x="2244" y="0"/>
                    <a:pt x="2037" y="0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4" name="Freeform 6"/>
            <p:cNvSpPr>
              <a:spLocks noEditPoints="1"/>
            </p:cNvSpPr>
            <p:nvPr/>
          </p:nvSpPr>
          <p:spPr bwMode="auto">
            <a:xfrm>
              <a:off x="594" y="1478"/>
              <a:ext cx="629" cy="440"/>
            </a:xfrm>
            <a:custGeom>
              <a:avLst/>
              <a:gdLst>
                <a:gd name="T0" fmla="*/ 3006 w 6021"/>
                <a:gd name="T1" fmla="*/ 3918 h 4220"/>
                <a:gd name="T2" fmla="*/ 2855 w 6021"/>
                <a:gd name="T3" fmla="*/ 3768 h 4220"/>
                <a:gd name="T4" fmla="*/ 3006 w 6021"/>
                <a:gd name="T5" fmla="*/ 3617 h 4220"/>
                <a:gd name="T6" fmla="*/ 3156 w 6021"/>
                <a:gd name="T7" fmla="*/ 3768 h 4220"/>
                <a:gd name="T8" fmla="*/ 3006 w 6021"/>
                <a:gd name="T9" fmla="*/ 3918 h 4220"/>
                <a:gd name="T10" fmla="*/ 5646 w 6021"/>
                <a:gd name="T11" fmla="*/ 0 h 4220"/>
                <a:gd name="T12" fmla="*/ 367 w 6021"/>
                <a:gd name="T13" fmla="*/ 0 h 4220"/>
                <a:gd name="T14" fmla="*/ 0 w 6021"/>
                <a:gd name="T15" fmla="*/ 302 h 4220"/>
                <a:gd name="T16" fmla="*/ 295 w 6021"/>
                <a:gd name="T17" fmla="*/ 302 h 4220"/>
                <a:gd name="T18" fmla="*/ 1499 w 6021"/>
                <a:gd name="T19" fmla="*/ 302 h 4220"/>
                <a:gd name="T20" fmla="*/ 5719 w 6021"/>
                <a:gd name="T21" fmla="*/ 302 h 4220"/>
                <a:gd name="T22" fmla="*/ 5719 w 6021"/>
                <a:gd name="T23" fmla="*/ 3278 h 4220"/>
                <a:gd name="T24" fmla="*/ 1499 w 6021"/>
                <a:gd name="T25" fmla="*/ 3278 h 4220"/>
                <a:gd name="T26" fmla="*/ 1499 w 6021"/>
                <a:gd name="T27" fmla="*/ 4220 h 4220"/>
                <a:gd name="T28" fmla="*/ 5646 w 6021"/>
                <a:gd name="T29" fmla="*/ 4220 h 4220"/>
                <a:gd name="T30" fmla="*/ 6021 w 6021"/>
                <a:gd name="T31" fmla="*/ 3845 h 4220"/>
                <a:gd name="T32" fmla="*/ 6021 w 6021"/>
                <a:gd name="T33" fmla="*/ 375 h 4220"/>
                <a:gd name="T34" fmla="*/ 5646 w 6021"/>
                <a:gd name="T35" fmla="*/ 0 h 4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21" h="4220">
                  <a:moveTo>
                    <a:pt x="3006" y="3918"/>
                  </a:moveTo>
                  <a:cubicBezTo>
                    <a:pt x="2922" y="3918"/>
                    <a:pt x="2855" y="3851"/>
                    <a:pt x="2855" y="3768"/>
                  </a:cubicBezTo>
                  <a:cubicBezTo>
                    <a:pt x="2855" y="3684"/>
                    <a:pt x="2922" y="3617"/>
                    <a:pt x="3006" y="3617"/>
                  </a:cubicBezTo>
                  <a:cubicBezTo>
                    <a:pt x="3089" y="3617"/>
                    <a:pt x="3156" y="3684"/>
                    <a:pt x="3156" y="3768"/>
                  </a:cubicBezTo>
                  <a:cubicBezTo>
                    <a:pt x="3156" y="3851"/>
                    <a:pt x="3089" y="3918"/>
                    <a:pt x="3006" y="3918"/>
                  </a:cubicBezTo>
                  <a:close/>
                  <a:moveTo>
                    <a:pt x="5646" y="0"/>
                  </a:moveTo>
                  <a:lnTo>
                    <a:pt x="367" y="0"/>
                  </a:lnTo>
                  <a:cubicBezTo>
                    <a:pt x="185" y="0"/>
                    <a:pt x="34" y="130"/>
                    <a:pt x="0" y="302"/>
                  </a:cubicBezTo>
                  <a:lnTo>
                    <a:pt x="295" y="302"/>
                  </a:lnTo>
                  <a:lnTo>
                    <a:pt x="1499" y="302"/>
                  </a:lnTo>
                  <a:lnTo>
                    <a:pt x="5719" y="302"/>
                  </a:lnTo>
                  <a:lnTo>
                    <a:pt x="5719" y="3278"/>
                  </a:lnTo>
                  <a:lnTo>
                    <a:pt x="1499" y="3278"/>
                  </a:lnTo>
                  <a:lnTo>
                    <a:pt x="1499" y="4220"/>
                  </a:lnTo>
                  <a:lnTo>
                    <a:pt x="5646" y="4220"/>
                  </a:lnTo>
                  <a:cubicBezTo>
                    <a:pt x="5853" y="4220"/>
                    <a:pt x="6021" y="4052"/>
                    <a:pt x="6021" y="3845"/>
                  </a:cubicBezTo>
                  <a:lnTo>
                    <a:pt x="6021" y="375"/>
                  </a:lnTo>
                  <a:cubicBezTo>
                    <a:pt x="6021" y="168"/>
                    <a:pt x="5853" y="0"/>
                    <a:pt x="5646" y="0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45" name="Freeform 7"/>
            <p:cNvSpPr>
              <a:spLocks/>
            </p:cNvSpPr>
            <p:nvPr/>
          </p:nvSpPr>
          <p:spPr bwMode="auto">
            <a:xfrm>
              <a:off x="782" y="1950"/>
              <a:ext cx="252" cy="94"/>
            </a:xfrm>
            <a:custGeom>
              <a:avLst/>
              <a:gdLst>
                <a:gd name="T0" fmla="*/ 63 w 252"/>
                <a:gd name="T1" fmla="*/ 0 h 94"/>
                <a:gd name="T2" fmla="*/ 0 w 252"/>
                <a:gd name="T3" fmla="*/ 94 h 94"/>
                <a:gd name="T4" fmla="*/ 252 w 252"/>
                <a:gd name="T5" fmla="*/ 94 h 94"/>
                <a:gd name="T6" fmla="*/ 189 w 252"/>
                <a:gd name="T7" fmla="*/ 0 h 94"/>
                <a:gd name="T8" fmla="*/ 63 w 252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94">
                  <a:moveTo>
                    <a:pt x="63" y="0"/>
                  </a:moveTo>
                  <a:lnTo>
                    <a:pt x="0" y="94"/>
                  </a:lnTo>
                  <a:lnTo>
                    <a:pt x="252" y="94"/>
                  </a:lnTo>
                  <a:lnTo>
                    <a:pt x="18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  <p:grpSp>
        <p:nvGrpSpPr>
          <p:cNvPr id="67" name="Group 4"/>
          <p:cNvGrpSpPr>
            <a:grpSpLocks noChangeAspect="1"/>
          </p:cNvGrpSpPr>
          <p:nvPr/>
        </p:nvGrpSpPr>
        <p:grpSpPr bwMode="auto">
          <a:xfrm>
            <a:off x="870916" y="3820049"/>
            <a:ext cx="1018460" cy="759825"/>
            <a:chOff x="467" y="1478"/>
            <a:chExt cx="760" cy="567"/>
          </a:xfrm>
        </p:grpSpPr>
        <p:sp>
          <p:nvSpPr>
            <p:cNvPr id="68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7" y="1478"/>
              <a:ext cx="760" cy="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69" name="Freeform 5"/>
            <p:cNvSpPr>
              <a:spLocks noEditPoints="1"/>
            </p:cNvSpPr>
            <p:nvPr/>
          </p:nvSpPr>
          <p:spPr bwMode="auto">
            <a:xfrm>
              <a:off x="467" y="1541"/>
              <a:ext cx="252" cy="503"/>
            </a:xfrm>
            <a:custGeom>
              <a:avLst/>
              <a:gdLst>
                <a:gd name="T0" fmla="*/ 2109 w 2412"/>
                <a:gd name="T1" fmla="*/ 904 h 4824"/>
                <a:gd name="T2" fmla="*/ 302 w 2412"/>
                <a:gd name="T3" fmla="*/ 904 h 4824"/>
                <a:gd name="T4" fmla="*/ 302 w 2412"/>
                <a:gd name="T5" fmla="*/ 301 h 4824"/>
                <a:gd name="T6" fmla="*/ 2109 w 2412"/>
                <a:gd name="T7" fmla="*/ 301 h 4824"/>
                <a:gd name="T8" fmla="*/ 2109 w 2412"/>
                <a:gd name="T9" fmla="*/ 904 h 4824"/>
                <a:gd name="T10" fmla="*/ 2109 w 2412"/>
                <a:gd name="T11" fmla="*/ 1507 h 4824"/>
                <a:gd name="T12" fmla="*/ 302 w 2412"/>
                <a:gd name="T13" fmla="*/ 1507 h 4824"/>
                <a:gd name="T14" fmla="*/ 302 w 2412"/>
                <a:gd name="T15" fmla="*/ 1206 h 4824"/>
                <a:gd name="T16" fmla="*/ 2109 w 2412"/>
                <a:gd name="T17" fmla="*/ 1206 h 4824"/>
                <a:gd name="T18" fmla="*/ 2109 w 2412"/>
                <a:gd name="T19" fmla="*/ 1507 h 4824"/>
                <a:gd name="T20" fmla="*/ 452 w 2412"/>
                <a:gd name="T21" fmla="*/ 3919 h 4824"/>
                <a:gd name="T22" fmla="*/ 302 w 2412"/>
                <a:gd name="T23" fmla="*/ 3769 h 4824"/>
                <a:gd name="T24" fmla="*/ 452 w 2412"/>
                <a:gd name="T25" fmla="*/ 3618 h 4824"/>
                <a:gd name="T26" fmla="*/ 603 w 2412"/>
                <a:gd name="T27" fmla="*/ 3769 h 4824"/>
                <a:gd name="T28" fmla="*/ 452 w 2412"/>
                <a:gd name="T29" fmla="*/ 3919 h 4824"/>
                <a:gd name="T30" fmla="*/ 2037 w 2412"/>
                <a:gd name="T31" fmla="*/ 0 h 4824"/>
                <a:gd name="T32" fmla="*/ 375 w 2412"/>
                <a:gd name="T33" fmla="*/ 0 h 4824"/>
                <a:gd name="T34" fmla="*/ 0 w 2412"/>
                <a:gd name="T35" fmla="*/ 375 h 4824"/>
                <a:gd name="T36" fmla="*/ 0 w 2412"/>
                <a:gd name="T37" fmla="*/ 4449 h 4824"/>
                <a:gd name="T38" fmla="*/ 375 w 2412"/>
                <a:gd name="T39" fmla="*/ 4824 h 4824"/>
                <a:gd name="T40" fmla="*/ 2037 w 2412"/>
                <a:gd name="T41" fmla="*/ 4824 h 4824"/>
                <a:gd name="T42" fmla="*/ 2412 w 2412"/>
                <a:gd name="T43" fmla="*/ 4449 h 4824"/>
                <a:gd name="T44" fmla="*/ 2412 w 2412"/>
                <a:gd name="T45" fmla="*/ 375 h 4824"/>
                <a:gd name="T46" fmla="*/ 2037 w 2412"/>
                <a:gd name="T47" fmla="*/ 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12" h="4824">
                  <a:moveTo>
                    <a:pt x="2109" y="904"/>
                  </a:moveTo>
                  <a:lnTo>
                    <a:pt x="302" y="904"/>
                  </a:lnTo>
                  <a:lnTo>
                    <a:pt x="302" y="301"/>
                  </a:lnTo>
                  <a:lnTo>
                    <a:pt x="2109" y="301"/>
                  </a:lnTo>
                  <a:lnTo>
                    <a:pt x="2109" y="904"/>
                  </a:lnTo>
                  <a:close/>
                  <a:moveTo>
                    <a:pt x="2109" y="1507"/>
                  </a:moveTo>
                  <a:lnTo>
                    <a:pt x="302" y="1507"/>
                  </a:lnTo>
                  <a:lnTo>
                    <a:pt x="302" y="1206"/>
                  </a:lnTo>
                  <a:lnTo>
                    <a:pt x="2109" y="1206"/>
                  </a:lnTo>
                  <a:lnTo>
                    <a:pt x="2109" y="1507"/>
                  </a:lnTo>
                  <a:close/>
                  <a:moveTo>
                    <a:pt x="452" y="3919"/>
                  </a:moveTo>
                  <a:cubicBezTo>
                    <a:pt x="369" y="3919"/>
                    <a:pt x="302" y="3852"/>
                    <a:pt x="302" y="3769"/>
                  </a:cubicBezTo>
                  <a:cubicBezTo>
                    <a:pt x="302" y="3685"/>
                    <a:pt x="369" y="3618"/>
                    <a:pt x="452" y="3618"/>
                  </a:cubicBezTo>
                  <a:cubicBezTo>
                    <a:pt x="536" y="3618"/>
                    <a:pt x="603" y="3685"/>
                    <a:pt x="603" y="3769"/>
                  </a:cubicBezTo>
                  <a:cubicBezTo>
                    <a:pt x="603" y="3852"/>
                    <a:pt x="536" y="3919"/>
                    <a:pt x="452" y="3919"/>
                  </a:cubicBezTo>
                  <a:close/>
                  <a:moveTo>
                    <a:pt x="2037" y="0"/>
                  </a:moveTo>
                  <a:lnTo>
                    <a:pt x="375" y="0"/>
                  </a:lnTo>
                  <a:cubicBezTo>
                    <a:pt x="168" y="0"/>
                    <a:pt x="0" y="168"/>
                    <a:pt x="0" y="375"/>
                  </a:cubicBezTo>
                  <a:lnTo>
                    <a:pt x="0" y="4449"/>
                  </a:lnTo>
                  <a:cubicBezTo>
                    <a:pt x="0" y="4656"/>
                    <a:pt x="168" y="4824"/>
                    <a:pt x="375" y="4824"/>
                  </a:cubicBezTo>
                  <a:lnTo>
                    <a:pt x="2037" y="4824"/>
                  </a:lnTo>
                  <a:cubicBezTo>
                    <a:pt x="2244" y="4824"/>
                    <a:pt x="2412" y="4656"/>
                    <a:pt x="2412" y="4449"/>
                  </a:cubicBezTo>
                  <a:lnTo>
                    <a:pt x="2412" y="375"/>
                  </a:lnTo>
                  <a:cubicBezTo>
                    <a:pt x="2412" y="168"/>
                    <a:pt x="2244" y="0"/>
                    <a:pt x="2037" y="0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70" name="Freeform 6"/>
            <p:cNvSpPr>
              <a:spLocks noEditPoints="1"/>
            </p:cNvSpPr>
            <p:nvPr/>
          </p:nvSpPr>
          <p:spPr bwMode="auto">
            <a:xfrm>
              <a:off x="594" y="1478"/>
              <a:ext cx="629" cy="440"/>
            </a:xfrm>
            <a:custGeom>
              <a:avLst/>
              <a:gdLst>
                <a:gd name="T0" fmla="*/ 3006 w 6021"/>
                <a:gd name="T1" fmla="*/ 3918 h 4220"/>
                <a:gd name="T2" fmla="*/ 2855 w 6021"/>
                <a:gd name="T3" fmla="*/ 3768 h 4220"/>
                <a:gd name="T4" fmla="*/ 3006 w 6021"/>
                <a:gd name="T5" fmla="*/ 3617 h 4220"/>
                <a:gd name="T6" fmla="*/ 3156 w 6021"/>
                <a:gd name="T7" fmla="*/ 3768 h 4220"/>
                <a:gd name="T8" fmla="*/ 3006 w 6021"/>
                <a:gd name="T9" fmla="*/ 3918 h 4220"/>
                <a:gd name="T10" fmla="*/ 5646 w 6021"/>
                <a:gd name="T11" fmla="*/ 0 h 4220"/>
                <a:gd name="T12" fmla="*/ 367 w 6021"/>
                <a:gd name="T13" fmla="*/ 0 h 4220"/>
                <a:gd name="T14" fmla="*/ 0 w 6021"/>
                <a:gd name="T15" fmla="*/ 302 h 4220"/>
                <a:gd name="T16" fmla="*/ 295 w 6021"/>
                <a:gd name="T17" fmla="*/ 302 h 4220"/>
                <a:gd name="T18" fmla="*/ 1499 w 6021"/>
                <a:gd name="T19" fmla="*/ 302 h 4220"/>
                <a:gd name="T20" fmla="*/ 5719 w 6021"/>
                <a:gd name="T21" fmla="*/ 302 h 4220"/>
                <a:gd name="T22" fmla="*/ 5719 w 6021"/>
                <a:gd name="T23" fmla="*/ 3278 h 4220"/>
                <a:gd name="T24" fmla="*/ 1499 w 6021"/>
                <a:gd name="T25" fmla="*/ 3278 h 4220"/>
                <a:gd name="T26" fmla="*/ 1499 w 6021"/>
                <a:gd name="T27" fmla="*/ 4220 h 4220"/>
                <a:gd name="T28" fmla="*/ 5646 w 6021"/>
                <a:gd name="T29" fmla="*/ 4220 h 4220"/>
                <a:gd name="T30" fmla="*/ 6021 w 6021"/>
                <a:gd name="T31" fmla="*/ 3845 h 4220"/>
                <a:gd name="T32" fmla="*/ 6021 w 6021"/>
                <a:gd name="T33" fmla="*/ 375 h 4220"/>
                <a:gd name="T34" fmla="*/ 5646 w 6021"/>
                <a:gd name="T35" fmla="*/ 0 h 4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21" h="4220">
                  <a:moveTo>
                    <a:pt x="3006" y="3918"/>
                  </a:moveTo>
                  <a:cubicBezTo>
                    <a:pt x="2922" y="3918"/>
                    <a:pt x="2855" y="3851"/>
                    <a:pt x="2855" y="3768"/>
                  </a:cubicBezTo>
                  <a:cubicBezTo>
                    <a:pt x="2855" y="3684"/>
                    <a:pt x="2922" y="3617"/>
                    <a:pt x="3006" y="3617"/>
                  </a:cubicBezTo>
                  <a:cubicBezTo>
                    <a:pt x="3089" y="3617"/>
                    <a:pt x="3156" y="3684"/>
                    <a:pt x="3156" y="3768"/>
                  </a:cubicBezTo>
                  <a:cubicBezTo>
                    <a:pt x="3156" y="3851"/>
                    <a:pt x="3089" y="3918"/>
                    <a:pt x="3006" y="3918"/>
                  </a:cubicBezTo>
                  <a:close/>
                  <a:moveTo>
                    <a:pt x="5646" y="0"/>
                  </a:moveTo>
                  <a:lnTo>
                    <a:pt x="367" y="0"/>
                  </a:lnTo>
                  <a:cubicBezTo>
                    <a:pt x="185" y="0"/>
                    <a:pt x="34" y="130"/>
                    <a:pt x="0" y="302"/>
                  </a:cubicBezTo>
                  <a:lnTo>
                    <a:pt x="295" y="302"/>
                  </a:lnTo>
                  <a:lnTo>
                    <a:pt x="1499" y="302"/>
                  </a:lnTo>
                  <a:lnTo>
                    <a:pt x="5719" y="302"/>
                  </a:lnTo>
                  <a:lnTo>
                    <a:pt x="5719" y="3278"/>
                  </a:lnTo>
                  <a:lnTo>
                    <a:pt x="1499" y="3278"/>
                  </a:lnTo>
                  <a:lnTo>
                    <a:pt x="1499" y="4220"/>
                  </a:lnTo>
                  <a:lnTo>
                    <a:pt x="5646" y="4220"/>
                  </a:lnTo>
                  <a:cubicBezTo>
                    <a:pt x="5853" y="4220"/>
                    <a:pt x="6021" y="4052"/>
                    <a:pt x="6021" y="3845"/>
                  </a:cubicBezTo>
                  <a:lnTo>
                    <a:pt x="6021" y="375"/>
                  </a:lnTo>
                  <a:cubicBezTo>
                    <a:pt x="6021" y="168"/>
                    <a:pt x="5853" y="0"/>
                    <a:pt x="5646" y="0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71" name="Freeform 7"/>
            <p:cNvSpPr>
              <a:spLocks/>
            </p:cNvSpPr>
            <p:nvPr/>
          </p:nvSpPr>
          <p:spPr bwMode="auto">
            <a:xfrm>
              <a:off x="782" y="1950"/>
              <a:ext cx="252" cy="94"/>
            </a:xfrm>
            <a:custGeom>
              <a:avLst/>
              <a:gdLst>
                <a:gd name="T0" fmla="*/ 63 w 252"/>
                <a:gd name="T1" fmla="*/ 0 h 94"/>
                <a:gd name="T2" fmla="*/ 0 w 252"/>
                <a:gd name="T3" fmla="*/ 94 h 94"/>
                <a:gd name="T4" fmla="*/ 252 w 252"/>
                <a:gd name="T5" fmla="*/ 94 h 94"/>
                <a:gd name="T6" fmla="*/ 189 w 252"/>
                <a:gd name="T7" fmla="*/ 0 h 94"/>
                <a:gd name="T8" fmla="*/ 63 w 252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94">
                  <a:moveTo>
                    <a:pt x="63" y="0"/>
                  </a:moveTo>
                  <a:lnTo>
                    <a:pt x="0" y="94"/>
                  </a:lnTo>
                  <a:lnTo>
                    <a:pt x="252" y="94"/>
                  </a:lnTo>
                  <a:lnTo>
                    <a:pt x="18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  <p:grpSp>
        <p:nvGrpSpPr>
          <p:cNvPr id="72" name="Group 4"/>
          <p:cNvGrpSpPr>
            <a:grpSpLocks noChangeAspect="1"/>
          </p:cNvGrpSpPr>
          <p:nvPr/>
        </p:nvGrpSpPr>
        <p:grpSpPr bwMode="auto">
          <a:xfrm>
            <a:off x="876075" y="5269232"/>
            <a:ext cx="1018460" cy="759825"/>
            <a:chOff x="467" y="1478"/>
            <a:chExt cx="760" cy="567"/>
          </a:xfrm>
        </p:grpSpPr>
        <p:sp>
          <p:nvSpPr>
            <p:cNvPr id="73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7" y="1478"/>
              <a:ext cx="760" cy="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74" name="Freeform 5"/>
            <p:cNvSpPr>
              <a:spLocks noEditPoints="1"/>
            </p:cNvSpPr>
            <p:nvPr/>
          </p:nvSpPr>
          <p:spPr bwMode="auto">
            <a:xfrm>
              <a:off x="467" y="1541"/>
              <a:ext cx="252" cy="503"/>
            </a:xfrm>
            <a:custGeom>
              <a:avLst/>
              <a:gdLst>
                <a:gd name="T0" fmla="*/ 2109 w 2412"/>
                <a:gd name="T1" fmla="*/ 904 h 4824"/>
                <a:gd name="T2" fmla="*/ 302 w 2412"/>
                <a:gd name="T3" fmla="*/ 904 h 4824"/>
                <a:gd name="T4" fmla="*/ 302 w 2412"/>
                <a:gd name="T5" fmla="*/ 301 h 4824"/>
                <a:gd name="T6" fmla="*/ 2109 w 2412"/>
                <a:gd name="T7" fmla="*/ 301 h 4824"/>
                <a:gd name="T8" fmla="*/ 2109 w 2412"/>
                <a:gd name="T9" fmla="*/ 904 h 4824"/>
                <a:gd name="T10" fmla="*/ 2109 w 2412"/>
                <a:gd name="T11" fmla="*/ 1507 h 4824"/>
                <a:gd name="T12" fmla="*/ 302 w 2412"/>
                <a:gd name="T13" fmla="*/ 1507 h 4824"/>
                <a:gd name="T14" fmla="*/ 302 w 2412"/>
                <a:gd name="T15" fmla="*/ 1206 h 4824"/>
                <a:gd name="T16" fmla="*/ 2109 w 2412"/>
                <a:gd name="T17" fmla="*/ 1206 h 4824"/>
                <a:gd name="T18" fmla="*/ 2109 w 2412"/>
                <a:gd name="T19" fmla="*/ 1507 h 4824"/>
                <a:gd name="T20" fmla="*/ 452 w 2412"/>
                <a:gd name="T21" fmla="*/ 3919 h 4824"/>
                <a:gd name="T22" fmla="*/ 302 w 2412"/>
                <a:gd name="T23" fmla="*/ 3769 h 4824"/>
                <a:gd name="T24" fmla="*/ 452 w 2412"/>
                <a:gd name="T25" fmla="*/ 3618 h 4824"/>
                <a:gd name="T26" fmla="*/ 603 w 2412"/>
                <a:gd name="T27" fmla="*/ 3769 h 4824"/>
                <a:gd name="T28" fmla="*/ 452 w 2412"/>
                <a:gd name="T29" fmla="*/ 3919 h 4824"/>
                <a:gd name="T30" fmla="*/ 2037 w 2412"/>
                <a:gd name="T31" fmla="*/ 0 h 4824"/>
                <a:gd name="T32" fmla="*/ 375 w 2412"/>
                <a:gd name="T33" fmla="*/ 0 h 4824"/>
                <a:gd name="T34" fmla="*/ 0 w 2412"/>
                <a:gd name="T35" fmla="*/ 375 h 4824"/>
                <a:gd name="T36" fmla="*/ 0 w 2412"/>
                <a:gd name="T37" fmla="*/ 4449 h 4824"/>
                <a:gd name="T38" fmla="*/ 375 w 2412"/>
                <a:gd name="T39" fmla="*/ 4824 h 4824"/>
                <a:gd name="T40" fmla="*/ 2037 w 2412"/>
                <a:gd name="T41" fmla="*/ 4824 h 4824"/>
                <a:gd name="T42" fmla="*/ 2412 w 2412"/>
                <a:gd name="T43" fmla="*/ 4449 h 4824"/>
                <a:gd name="T44" fmla="*/ 2412 w 2412"/>
                <a:gd name="T45" fmla="*/ 375 h 4824"/>
                <a:gd name="T46" fmla="*/ 2037 w 2412"/>
                <a:gd name="T47" fmla="*/ 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12" h="4824">
                  <a:moveTo>
                    <a:pt x="2109" y="904"/>
                  </a:moveTo>
                  <a:lnTo>
                    <a:pt x="302" y="904"/>
                  </a:lnTo>
                  <a:lnTo>
                    <a:pt x="302" y="301"/>
                  </a:lnTo>
                  <a:lnTo>
                    <a:pt x="2109" y="301"/>
                  </a:lnTo>
                  <a:lnTo>
                    <a:pt x="2109" y="904"/>
                  </a:lnTo>
                  <a:close/>
                  <a:moveTo>
                    <a:pt x="2109" y="1507"/>
                  </a:moveTo>
                  <a:lnTo>
                    <a:pt x="302" y="1507"/>
                  </a:lnTo>
                  <a:lnTo>
                    <a:pt x="302" y="1206"/>
                  </a:lnTo>
                  <a:lnTo>
                    <a:pt x="2109" y="1206"/>
                  </a:lnTo>
                  <a:lnTo>
                    <a:pt x="2109" y="1507"/>
                  </a:lnTo>
                  <a:close/>
                  <a:moveTo>
                    <a:pt x="452" y="3919"/>
                  </a:moveTo>
                  <a:cubicBezTo>
                    <a:pt x="369" y="3919"/>
                    <a:pt x="302" y="3852"/>
                    <a:pt x="302" y="3769"/>
                  </a:cubicBezTo>
                  <a:cubicBezTo>
                    <a:pt x="302" y="3685"/>
                    <a:pt x="369" y="3618"/>
                    <a:pt x="452" y="3618"/>
                  </a:cubicBezTo>
                  <a:cubicBezTo>
                    <a:pt x="536" y="3618"/>
                    <a:pt x="603" y="3685"/>
                    <a:pt x="603" y="3769"/>
                  </a:cubicBezTo>
                  <a:cubicBezTo>
                    <a:pt x="603" y="3852"/>
                    <a:pt x="536" y="3919"/>
                    <a:pt x="452" y="3919"/>
                  </a:cubicBezTo>
                  <a:close/>
                  <a:moveTo>
                    <a:pt x="2037" y="0"/>
                  </a:moveTo>
                  <a:lnTo>
                    <a:pt x="375" y="0"/>
                  </a:lnTo>
                  <a:cubicBezTo>
                    <a:pt x="168" y="0"/>
                    <a:pt x="0" y="168"/>
                    <a:pt x="0" y="375"/>
                  </a:cubicBezTo>
                  <a:lnTo>
                    <a:pt x="0" y="4449"/>
                  </a:lnTo>
                  <a:cubicBezTo>
                    <a:pt x="0" y="4656"/>
                    <a:pt x="168" y="4824"/>
                    <a:pt x="375" y="4824"/>
                  </a:cubicBezTo>
                  <a:lnTo>
                    <a:pt x="2037" y="4824"/>
                  </a:lnTo>
                  <a:cubicBezTo>
                    <a:pt x="2244" y="4824"/>
                    <a:pt x="2412" y="4656"/>
                    <a:pt x="2412" y="4449"/>
                  </a:cubicBezTo>
                  <a:lnTo>
                    <a:pt x="2412" y="375"/>
                  </a:lnTo>
                  <a:cubicBezTo>
                    <a:pt x="2412" y="168"/>
                    <a:pt x="2244" y="0"/>
                    <a:pt x="2037" y="0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75" name="Freeform 6"/>
            <p:cNvSpPr>
              <a:spLocks noEditPoints="1"/>
            </p:cNvSpPr>
            <p:nvPr/>
          </p:nvSpPr>
          <p:spPr bwMode="auto">
            <a:xfrm>
              <a:off x="594" y="1478"/>
              <a:ext cx="629" cy="440"/>
            </a:xfrm>
            <a:custGeom>
              <a:avLst/>
              <a:gdLst>
                <a:gd name="T0" fmla="*/ 3006 w 6021"/>
                <a:gd name="T1" fmla="*/ 3918 h 4220"/>
                <a:gd name="T2" fmla="*/ 2855 w 6021"/>
                <a:gd name="T3" fmla="*/ 3768 h 4220"/>
                <a:gd name="T4" fmla="*/ 3006 w 6021"/>
                <a:gd name="T5" fmla="*/ 3617 h 4220"/>
                <a:gd name="T6" fmla="*/ 3156 w 6021"/>
                <a:gd name="T7" fmla="*/ 3768 h 4220"/>
                <a:gd name="T8" fmla="*/ 3006 w 6021"/>
                <a:gd name="T9" fmla="*/ 3918 h 4220"/>
                <a:gd name="T10" fmla="*/ 5646 w 6021"/>
                <a:gd name="T11" fmla="*/ 0 h 4220"/>
                <a:gd name="T12" fmla="*/ 367 w 6021"/>
                <a:gd name="T13" fmla="*/ 0 h 4220"/>
                <a:gd name="T14" fmla="*/ 0 w 6021"/>
                <a:gd name="T15" fmla="*/ 302 h 4220"/>
                <a:gd name="T16" fmla="*/ 295 w 6021"/>
                <a:gd name="T17" fmla="*/ 302 h 4220"/>
                <a:gd name="T18" fmla="*/ 1499 w 6021"/>
                <a:gd name="T19" fmla="*/ 302 h 4220"/>
                <a:gd name="T20" fmla="*/ 5719 w 6021"/>
                <a:gd name="T21" fmla="*/ 302 h 4220"/>
                <a:gd name="T22" fmla="*/ 5719 w 6021"/>
                <a:gd name="T23" fmla="*/ 3278 h 4220"/>
                <a:gd name="T24" fmla="*/ 1499 w 6021"/>
                <a:gd name="T25" fmla="*/ 3278 h 4220"/>
                <a:gd name="T26" fmla="*/ 1499 w 6021"/>
                <a:gd name="T27" fmla="*/ 4220 h 4220"/>
                <a:gd name="T28" fmla="*/ 5646 w 6021"/>
                <a:gd name="T29" fmla="*/ 4220 h 4220"/>
                <a:gd name="T30" fmla="*/ 6021 w 6021"/>
                <a:gd name="T31" fmla="*/ 3845 h 4220"/>
                <a:gd name="T32" fmla="*/ 6021 w 6021"/>
                <a:gd name="T33" fmla="*/ 375 h 4220"/>
                <a:gd name="T34" fmla="*/ 5646 w 6021"/>
                <a:gd name="T35" fmla="*/ 0 h 4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21" h="4220">
                  <a:moveTo>
                    <a:pt x="3006" y="3918"/>
                  </a:moveTo>
                  <a:cubicBezTo>
                    <a:pt x="2922" y="3918"/>
                    <a:pt x="2855" y="3851"/>
                    <a:pt x="2855" y="3768"/>
                  </a:cubicBezTo>
                  <a:cubicBezTo>
                    <a:pt x="2855" y="3684"/>
                    <a:pt x="2922" y="3617"/>
                    <a:pt x="3006" y="3617"/>
                  </a:cubicBezTo>
                  <a:cubicBezTo>
                    <a:pt x="3089" y="3617"/>
                    <a:pt x="3156" y="3684"/>
                    <a:pt x="3156" y="3768"/>
                  </a:cubicBezTo>
                  <a:cubicBezTo>
                    <a:pt x="3156" y="3851"/>
                    <a:pt x="3089" y="3918"/>
                    <a:pt x="3006" y="3918"/>
                  </a:cubicBezTo>
                  <a:close/>
                  <a:moveTo>
                    <a:pt x="5646" y="0"/>
                  </a:moveTo>
                  <a:lnTo>
                    <a:pt x="367" y="0"/>
                  </a:lnTo>
                  <a:cubicBezTo>
                    <a:pt x="185" y="0"/>
                    <a:pt x="34" y="130"/>
                    <a:pt x="0" y="302"/>
                  </a:cubicBezTo>
                  <a:lnTo>
                    <a:pt x="295" y="302"/>
                  </a:lnTo>
                  <a:lnTo>
                    <a:pt x="1499" y="302"/>
                  </a:lnTo>
                  <a:lnTo>
                    <a:pt x="5719" y="302"/>
                  </a:lnTo>
                  <a:lnTo>
                    <a:pt x="5719" y="3278"/>
                  </a:lnTo>
                  <a:lnTo>
                    <a:pt x="1499" y="3278"/>
                  </a:lnTo>
                  <a:lnTo>
                    <a:pt x="1499" y="4220"/>
                  </a:lnTo>
                  <a:lnTo>
                    <a:pt x="5646" y="4220"/>
                  </a:lnTo>
                  <a:cubicBezTo>
                    <a:pt x="5853" y="4220"/>
                    <a:pt x="6021" y="4052"/>
                    <a:pt x="6021" y="3845"/>
                  </a:cubicBezTo>
                  <a:lnTo>
                    <a:pt x="6021" y="375"/>
                  </a:lnTo>
                  <a:cubicBezTo>
                    <a:pt x="6021" y="168"/>
                    <a:pt x="5853" y="0"/>
                    <a:pt x="5646" y="0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76" name="Freeform 7"/>
            <p:cNvSpPr>
              <a:spLocks/>
            </p:cNvSpPr>
            <p:nvPr/>
          </p:nvSpPr>
          <p:spPr bwMode="auto">
            <a:xfrm>
              <a:off x="782" y="1950"/>
              <a:ext cx="252" cy="94"/>
            </a:xfrm>
            <a:custGeom>
              <a:avLst/>
              <a:gdLst>
                <a:gd name="T0" fmla="*/ 63 w 252"/>
                <a:gd name="T1" fmla="*/ 0 h 94"/>
                <a:gd name="T2" fmla="*/ 0 w 252"/>
                <a:gd name="T3" fmla="*/ 94 h 94"/>
                <a:gd name="T4" fmla="*/ 252 w 252"/>
                <a:gd name="T5" fmla="*/ 94 h 94"/>
                <a:gd name="T6" fmla="*/ 189 w 252"/>
                <a:gd name="T7" fmla="*/ 0 h 94"/>
                <a:gd name="T8" fmla="*/ 63 w 252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94">
                  <a:moveTo>
                    <a:pt x="63" y="0"/>
                  </a:moveTo>
                  <a:lnTo>
                    <a:pt x="0" y="94"/>
                  </a:lnTo>
                  <a:lnTo>
                    <a:pt x="252" y="94"/>
                  </a:lnTo>
                  <a:lnTo>
                    <a:pt x="18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  <p:sp>
        <p:nvSpPr>
          <p:cNvPr id="77" name="Rectangle 76"/>
          <p:cNvSpPr/>
          <p:nvPr/>
        </p:nvSpPr>
        <p:spPr>
          <a:xfrm>
            <a:off x="9432089" y="3327090"/>
            <a:ext cx="1010270" cy="9567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8" name="Rectangle 77"/>
          <p:cNvSpPr/>
          <p:nvPr/>
        </p:nvSpPr>
        <p:spPr>
          <a:xfrm>
            <a:off x="6818538" y="4269629"/>
            <a:ext cx="1010270" cy="9567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9" name="Rectangle 78"/>
          <p:cNvSpPr/>
          <p:nvPr/>
        </p:nvSpPr>
        <p:spPr>
          <a:xfrm>
            <a:off x="9053064" y="5524873"/>
            <a:ext cx="1010270" cy="95672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cxnSp>
        <p:nvCxnSpPr>
          <p:cNvPr id="80" name="Straight Arrow Connector 79"/>
          <p:cNvCxnSpPr>
            <a:stCxn id="77" idx="1"/>
            <a:endCxn id="78" idx="0"/>
          </p:cNvCxnSpPr>
          <p:nvPr/>
        </p:nvCxnSpPr>
        <p:spPr>
          <a:xfrm flipH="1">
            <a:off x="7323673" y="3805451"/>
            <a:ext cx="2108416" cy="46417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>
            <a:stCxn id="77" idx="2"/>
            <a:endCxn id="79" idx="0"/>
          </p:cNvCxnSpPr>
          <p:nvPr/>
        </p:nvCxnSpPr>
        <p:spPr>
          <a:xfrm flipH="1">
            <a:off x="9558199" y="4283811"/>
            <a:ext cx="379025" cy="124106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stCxn id="79" idx="1"/>
            <a:endCxn id="78" idx="2"/>
          </p:cNvCxnSpPr>
          <p:nvPr/>
        </p:nvCxnSpPr>
        <p:spPr>
          <a:xfrm flipH="1" flipV="1">
            <a:off x="7323673" y="5226350"/>
            <a:ext cx="1729391" cy="776884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9" name="Group 4"/>
          <p:cNvGrpSpPr>
            <a:grpSpLocks noChangeAspect="1"/>
          </p:cNvGrpSpPr>
          <p:nvPr/>
        </p:nvGrpSpPr>
        <p:grpSpPr bwMode="auto">
          <a:xfrm>
            <a:off x="6874885" y="2665601"/>
            <a:ext cx="1018460" cy="759825"/>
            <a:chOff x="467" y="1478"/>
            <a:chExt cx="760" cy="567"/>
          </a:xfrm>
        </p:grpSpPr>
        <p:sp>
          <p:nvSpPr>
            <p:cNvPr id="90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7" y="1478"/>
              <a:ext cx="760" cy="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91" name="Freeform 5"/>
            <p:cNvSpPr>
              <a:spLocks noEditPoints="1"/>
            </p:cNvSpPr>
            <p:nvPr/>
          </p:nvSpPr>
          <p:spPr bwMode="auto">
            <a:xfrm>
              <a:off x="467" y="1541"/>
              <a:ext cx="252" cy="503"/>
            </a:xfrm>
            <a:custGeom>
              <a:avLst/>
              <a:gdLst>
                <a:gd name="T0" fmla="*/ 2109 w 2412"/>
                <a:gd name="T1" fmla="*/ 904 h 4824"/>
                <a:gd name="T2" fmla="*/ 302 w 2412"/>
                <a:gd name="T3" fmla="*/ 904 h 4824"/>
                <a:gd name="T4" fmla="*/ 302 w 2412"/>
                <a:gd name="T5" fmla="*/ 301 h 4824"/>
                <a:gd name="T6" fmla="*/ 2109 w 2412"/>
                <a:gd name="T7" fmla="*/ 301 h 4824"/>
                <a:gd name="T8" fmla="*/ 2109 w 2412"/>
                <a:gd name="T9" fmla="*/ 904 h 4824"/>
                <a:gd name="T10" fmla="*/ 2109 w 2412"/>
                <a:gd name="T11" fmla="*/ 1507 h 4824"/>
                <a:gd name="T12" fmla="*/ 302 w 2412"/>
                <a:gd name="T13" fmla="*/ 1507 h 4824"/>
                <a:gd name="T14" fmla="*/ 302 w 2412"/>
                <a:gd name="T15" fmla="*/ 1206 h 4824"/>
                <a:gd name="T16" fmla="*/ 2109 w 2412"/>
                <a:gd name="T17" fmla="*/ 1206 h 4824"/>
                <a:gd name="T18" fmla="*/ 2109 w 2412"/>
                <a:gd name="T19" fmla="*/ 1507 h 4824"/>
                <a:gd name="T20" fmla="*/ 452 w 2412"/>
                <a:gd name="T21" fmla="*/ 3919 h 4824"/>
                <a:gd name="T22" fmla="*/ 302 w 2412"/>
                <a:gd name="T23" fmla="*/ 3769 h 4824"/>
                <a:gd name="T24" fmla="*/ 452 w 2412"/>
                <a:gd name="T25" fmla="*/ 3618 h 4824"/>
                <a:gd name="T26" fmla="*/ 603 w 2412"/>
                <a:gd name="T27" fmla="*/ 3769 h 4824"/>
                <a:gd name="T28" fmla="*/ 452 w 2412"/>
                <a:gd name="T29" fmla="*/ 3919 h 4824"/>
                <a:gd name="T30" fmla="*/ 2037 w 2412"/>
                <a:gd name="T31" fmla="*/ 0 h 4824"/>
                <a:gd name="T32" fmla="*/ 375 w 2412"/>
                <a:gd name="T33" fmla="*/ 0 h 4824"/>
                <a:gd name="T34" fmla="*/ 0 w 2412"/>
                <a:gd name="T35" fmla="*/ 375 h 4824"/>
                <a:gd name="T36" fmla="*/ 0 w 2412"/>
                <a:gd name="T37" fmla="*/ 4449 h 4824"/>
                <a:gd name="T38" fmla="*/ 375 w 2412"/>
                <a:gd name="T39" fmla="*/ 4824 h 4824"/>
                <a:gd name="T40" fmla="*/ 2037 w 2412"/>
                <a:gd name="T41" fmla="*/ 4824 h 4824"/>
                <a:gd name="T42" fmla="*/ 2412 w 2412"/>
                <a:gd name="T43" fmla="*/ 4449 h 4824"/>
                <a:gd name="T44" fmla="*/ 2412 w 2412"/>
                <a:gd name="T45" fmla="*/ 375 h 4824"/>
                <a:gd name="T46" fmla="*/ 2037 w 2412"/>
                <a:gd name="T47" fmla="*/ 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12" h="4824">
                  <a:moveTo>
                    <a:pt x="2109" y="904"/>
                  </a:moveTo>
                  <a:lnTo>
                    <a:pt x="302" y="904"/>
                  </a:lnTo>
                  <a:lnTo>
                    <a:pt x="302" y="301"/>
                  </a:lnTo>
                  <a:lnTo>
                    <a:pt x="2109" y="301"/>
                  </a:lnTo>
                  <a:lnTo>
                    <a:pt x="2109" y="904"/>
                  </a:lnTo>
                  <a:close/>
                  <a:moveTo>
                    <a:pt x="2109" y="1507"/>
                  </a:moveTo>
                  <a:lnTo>
                    <a:pt x="302" y="1507"/>
                  </a:lnTo>
                  <a:lnTo>
                    <a:pt x="302" y="1206"/>
                  </a:lnTo>
                  <a:lnTo>
                    <a:pt x="2109" y="1206"/>
                  </a:lnTo>
                  <a:lnTo>
                    <a:pt x="2109" y="1507"/>
                  </a:lnTo>
                  <a:close/>
                  <a:moveTo>
                    <a:pt x="452" y="3919"/>
                  </a:moveTo>
                  <a:cubicBezTo>
                    <a:pt x="369" y="3919"/>
                    <a:pt x="302" y="3852"/>
                    <a:pt x="302" y="3769"/>
                  </a:cubicBezTo>
                  <a:cubicBezTo>
                    <a:pt x="302" y="3685"/>
                    <a:pt x="369" y="3618"/>
                    <a:pt x="452" y="3618"/>
                  </a:cubicBezTo>
                  <a:cubicBezTo>
                    <a:pt x="536" y="3618"/>
                    <a:pt x="603" y="3685"/>
                    <a:pt x="603" y="3769"/>
                  </a:cubicBezTo>
                  <a:cubicBezTo>
                    <a:pt x="603" y="3852"/>
                    <a:pt x="536" y="3919"/>
                    <a:pt x="452" y="3919"/>
                  </a:cubicBezTo>
                  <a:close/>
                  <a:moveTo>
                    <a:pt x="2037" y="0"/>
                  </a:moveTo>
                  <a:lnTo>
                    <a:pt x="375" y="0"/>
                  </a:lnTo>
                  <a:cubicBezTo>
                    <a:pt x="168" y="0"/>
                    <a:pt x="0" y="168"/>
                    <a:pt x="0" y="375"/>
                  </a:cubicBezTo>
                  <a:lnTo>
                    <a:pt x="0" y="4449"/>
                  </a:lnTo>
                  <a:cubicBezTo>
                    <a:pt x="0" y="4656"/>
                    <a:pt x="168" y="4824"/>
                    <a:pt x="375" y="4824"/>
                  </a:cubicBezTo>
                  <a:lnTo>
                    <a:pt x="2037" y="4824"/>
                  </a:lnTo>
                  <a:cubicBezTo>
                    <a:pt x="2244" y="4824"/>
                    <a:pt x="2412" y="4656"/>
                    <a:pt x="2412" y="4449"/>
                  </a:cubicBezTo>
                  <a:lnTo>
                    <a:pt x="2412" y="375"/>
                  </a:lnTo>
                  <a:cubicBezTo>
                    <a:pt x="2412" y="168"/>
                    <a:pt x="2244" y="0"/>
                    <a:pt x="2037" y="0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92" name="Freeform 6"/>
            <p:cNvSpPr>
              <a:spLocks noEditPoints="1"/>
            </p:cNvSpPr>
            <p:nvPr/>
          </p:nvSpPr>
          <p:spPr bwMode="auto">
            <a:xfrm>
              <a:off x="594" y="1478"/>
              <a:ext cx="629" cy="440"/>
            </a:xfrm>
            <a:custGeom>
              <a:avLst/>
              <a:gdLst>
                <a:gd name="T0" fmla="*/ 3006 w 6021"/>
                <a:gd name="T1" fmla="*/ 3918 h 4220"/>
                <a:gd name="T2" fmla="*/ 2855 w 6021"/>
                <a:gd name="T3" fmla="*/ 3768 h 4220"/>
                <a:gd name="T4" fmla="*/ 3006 w 6021"/>
                <a:gd name="T5" fmla="*/ 3617 h 4220"/>
                <a:gd name="T6" fmla="*/ 3156 w 6021"/>
                <a:gd name="T7" fmla="*/ 3768 h 4220"/>
                <a:gd name="T8" fmla="*/ 3006 w 6021"/>
                <a:gd name="T9" fmla="*/ 3918 h 4220"/>
                <a:gd name="T10" fmla="*/ 5646 w 6021"/>
                <a:gd name="T11" fmla="*/ 0 h 4220"/>
                <a:gd name="T12" fmla="*/ 367 w 6021"/>
                <a:gd name="T13" fmla="*/ 0 h 4220"/>
                <a:gd name="T14" fmla="*/ 0 w 6021"/>
                <a:gd name="T15" fmla="*/ 302 h 4220"/>
                <a:gd name="T16" fmla="*/ 295 w 6021"/>
                <a:gd name="T17" fmla="*/ 302 h 4220"/>
                <a:gd name="T18" fmla="*/ 1499 w 6021"/>
                <a:gd name="T19" fmla="*/ 302 h 4220"/>
                <a:gd name="T20" fmla="*/ 5719 w 6021"/>
                <a:gd name="T21" fmla="*/ 302 h 4220"/>
                <a:gd name="T22" fmla="*/ 5719 w 6021"/>
                <a:gd name="T23" fmla="*/ 3278 h 4220"/>
                <a:gd name="T24" fmla="*/ 1499 w 6021"/>
                <a:gd name="T25" fmla="*/ 3278 h 4220"/>
                <a:gd name="T26" fmla="*/ 1499 w 6021"/>
                <a:gd name="T27" fmla="*/ 4220 h 4220"/>
                <a:gd name="T28" fmla="*/ 5646 w 6021"/>
                <a:gd name="T29" fmla="*/ 4220 h 4220"/>
                <a:gd name="T30" fmla="*/ 6021 w 6021"/>
                <a:gd name="T31" fmla="*/ 3845 h 4220"/>
                <a:gd name="T32" fmla="*/ 6021 w 6021"/>
                <a:gd name="T33" fmla="*/ 375 h 4220"/>
                <a:gd name="T34" fmla="*/ 5646 w 6021"/>
                <a:gd name="T35" fmla="*/ 0 h 4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21" h="4220">
                  <a:moveTo>
                    <a:pt x="3006" y="3918"/>
                  </a:moveTo>
                  <a:cubicBezTo>
                    <a:pt x="2922" y="3918"/>
                    <a:pt x="2855" y="3851"/>
                    <a:pt x="2855" y="3768"/>
                  </a:cubicBezTo>
                  <a:cubicBezTo>
                    <a:pt x="2855" y="3684"/>
                    <a:pt x="2922" y="3617"/>
                    <a:pt x="3006" y="3617"/>
                  </a:cubicBezTo>
                  <a:cubicBezTo>
                    <a:pt x="3089" y="3617"/>
                    <a:pt x="3156" y="3684"/>
                    <a:pt x="3156" y="3768"/>
                  </a:cubicBezTo>
                  <a:cubicBezTo>
                    <a:pt x="3156" y="3851"/>
                    <a:pt x="3089" y="3918"/>
                    <a:pt x="3006" y="3918"/>
                  </a:cubicBezTo>
                  <a:close/>
                  <a:moveTo>
                    <a:pt x="5646" y="0"/>
                  </a:moveTo>
                  <a:lnTo>
                    <a:pt x="367" y="0"/>
                  </a:lnTo>
                  <a:cubicBezTo>
                    <a:pt x="185" y="0"/>
                    <a:pt x="34" y="130"/>
                    <a:pt x="0" y="302"/>
                  </a:cubicBezTo>
                  <a:lnTo>
                    <a:pt x="295" y="302"/>
                  </a:lnTo>
                  <a:lnTo>
                    <a:pt x="1499" y="302"/>
                  </a:lnTo>
                  <a:lnTo>
                    <a:pt x="5719" y="302"/>
                  </a:lnTo>
                  <a:lnTo>
                    <a:pt x="5719" y="3278"/>
                  </a:lnTo>
                  <a:lnTo>
                    <a:pt x="1499" y="3278"/>
                  </a:lnTo>
                  <a:lnTo>
                    <a:pt x="1499" y="4220"/>
                  </a:lnTo>
                  <a:lnTo>
                    <a:pt x="5646" y="4220"/>
                  </a:lnTo>
                  <a:cubicBezTo>
                    <a:pt x="5853" y="4220"/>
                    <a:pt x="6021" y="4052"/>
                    <a:pt x="6021" y="3845"/>
                  </a:cubicBezTo>
                  <a:lnTo>
                    <a:pt x="6021" y="375"/>
                  </a:lnTo>
                  <a:cubicBezTo>
                    <a:pt x="6021" y="168"/>
                    <a:pt x="5853" y="0"/>
                    <a:pt x="5646" y="0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93" name="Freeform 7"/>
            <p:cNvSpPr>
              <a:spLocks/>
            </p:cNvSpPr>
            <p:nvPr/>
          </p:nvSpPr>
          <p:spPr bwMode="auto">
            <a:xfrm>
              <a:off x="782" y="1950"/>
              <a:ext cx="252" cy="94"/>
            </a:xfrm>
            <a:custGeom>
              <a:avLst/>
              <a:gdLst>
                <a:gd name="T0" fmla="*/ 63 w 252"/>
                <a:gd name="T1" fmla="*/ 0 h 94"/>
                <a:gd name="T2" fmla="*/ 0 w 252"/>
                <a:gd name="T3" fmla="*/ 94 h 94"/>
                <a:gd name="T4" fmla="*/ 252 w 252"/>
                <a:gd name="T5" fmla="*/ 94 h 94"/>
                <a:gd name="T6" fmla="*/ 189 w 252"/>
                <a:gd name="T7" fmla="*/ 0 h 94"/>
                <a:gd name="T8" fmla="*/ 63 w 252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94">
                  <a:moveTo>
                    <a:pt x="63" y="0"/>
                  </a:moveTo>
                  <a:lnTo>
                    <a:pt x="0" y="94"/>
                  </a:lnTo>
                  <a:lnTo>
                    <a:pt x="252" y="94"/>
                  </a:lnTo>
                  <a:lnTo>
                    <a:pt x="18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  <p:grpSp>
        <p:nvGrpSpPr>
          <p:cNvPr id="96" name="Group 4"/>
          <p:cNvGrpSpPr>
            <a:grpSpLocks noChangeAspect="1"/>
          </p:cNvGrpSpPr>
          <p:nvPr/>
        </p:nvGrpSpPr>
        <p:grpSpPr bwMode="auto">
          <a:xfrm>
            <a:off x="10357770" y="1725783"/>
            <a:ext cx="1018460" cy="759825"/>
            <a:chOff x="467" y="1478"/>
            <a:chExt cx="760" cy="567"/>
          </a:xfrm>
        </p:grpSpPr>
        <p:sp>
          <p:nvSpPr>
            <p:cNvPr id="97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7" y="1478"/>
              <a:ext cx="760" cy="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98" name="Freeform 5"/>
            <p:cNvSpPr>
              <a:spLocks noEditPoints="1"/>
            </p:cNvSpPr>
            <p:nvPr/>
          </p:nvSpPr>
          <p:spPr bwMode="auto">
            <a:xfrm>
              <a:off x="467" y="1541"/>
              <a:ext cx="252" cy="503"/>
            </a:xfrm>
            <a:custGeom>
              <a:avLst/>
              <a:gdLst>
                <a:gd name="T0" fmla="*/ 2109 w 2412"/>
                <a:gd name="T1" fmla="*/ 904 h 4824"/>
                <a:gd name="T2" fmla="*/ 302 w 2412"/>
                <a:gd name="T3" fmla="*/ 904 h 4824"/>
                <a:gd name="T4" fmla="*/ 302 w 2412"/>
                <a:gd name="T5" fmla="*/ 301 h 4824"/>
                <a:gd name="T6" fmla="*/ 2109 w 2412"/>
                <a:gd name="T7" fmla="*/ 301 h 4824"/>
                <a:gd name="T8" fmla="*/ 2109 w 2412"/>
                <a:gd name="T9" fmla="*/ 904 h 4824"/>
                <a:gd name="T10" fmla="*/ 2109 w 2412"/>
                <a:gd name="T11" fmla="*/ 1507 h 4824"/>
                <a:gd name="T12" fmla="*/ 302 w 2412"/>
                <a:gd name="T13" fmla="*/ 1507 h 4824"/>
                <a:gd name="T14" fmla="*/ 302 w 2412"/>
                <a:gd name="T15" fmla="*/ 1206 h 4824"/>
                <a:gd name="T16" fmla="*/ 2109 w 2412"/>
                <a:gd name="T17" fmla="*/ 1206 h 4824"/>
                <a:gd name="T18" fmla="*/ 2109 w 2412"/>
                <a:gd name="T19" fmla="*/ 1507 h 4824"/>
                <a:gd name="T20" fmla="*/ 452 w 2412"/>
                <a:gd name="T21" fmla="*/ 3919 h 4824"/>
                <a:gd name="T22" fmla="*/ 302 w 2412"/>
                <a:gd name="T23" fmla="*/ 3769 h 4824"/>
                <a:gd name="T24" fmla="*/ 452 w 2412"/>
                <a:gd name="T25" fmla="*/ 3618 h 4824"/>
                <a:gd name="T26" fmla="*/ 603 w 2412"/>
                <a:gd name="T27" fmla="*/ 3769 h 4824"/>
                <a:gd name="T28" fmla="*/ 452 w 2412"/>
                <a:gd name="T29" fmla="*/ 3919 h 4824"/>
                <a:gd name="T30" fmla="*/ 2037 w 2412"/>
                <a:gd name="T31" fmla="*/ 0 h 4824"/>
                <a:gd name="T32" fmla="*/ 375 w 2412"/>
                <a:gd name="T33" fmla="*/ 0 h 4824"/>
                <a:gd name="T34" fmla="*/ 0 w 2412"/>
                <a:gd name="T35" fmla="*/ 375 h 4824"/>
                <a:gd name="T36" fmla="*/ 0 w 2412"/>
                <a:gd name="T37" fmla="*/ 4449 h 4824"/>
                <a:gd name="T38" fmla="*/ 375 w 2412"/>
                <a:gd name="T39" fmla="*/ 4824 h 4824"/>
                <a:gd name="T40" fmla="*/ 2037 w 2412"/>
                <a:gd name="T41" fmla="*/ 4824 h 4824"/>
                <a:gd name="T42" fmla="*/ 2412 w 2412"/>
                <a:gd name="T43" fmla="*/ 4449 h 4824"/>
                <a:gd name="T44" fmla="*/ 2412 w 2412"/>
                <a:gd name="T45" fmla="*/ 375 h 4824"/>
                <a:gd name="T46" fmla="*/ 2037 w 2412"/>
                <a:gd name="T47" fmla="*/ 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12" h="4824">
                  <a:moveTo>
                    <a:pt x="2109" y="904"/>
                  </a:moveTo>
                  <a:lnTo>
                    <a:pt x="302" y="904"/>
                  </a:lnTo>
                  <a:lnTo>
                    <a:pt x="302" y="301"/>
                  </a:lnTo>
                  <a:lnTo>
                    <a:pt x="2109" y="301"/>
                  </a:lnTo>
                  <a:lnTo>
                    <a:pt x="2109" y="904"/>
                  </a:lnTo>
                  <a:close/>
                  <a:moveTo>
                    <a:pt x="2109" y="1507"/>
                  </a:moveTo>
                  <a:lnTo>
                    <a:pt x="302" y="1507"/>
                  </a:lnTo>
                  <a:lnTo>
                    <a:pt x="302" y="1206"/>
                  </a:lnTo>
                  <a:lnTo>
                    <a:pt x="2109" y="1206"/>
                  </a:lnTo>
                  <a:lnTo>
                    <a:pt x="2109" y="1507"/>
                  </a:lnTo>
                  <a:close/>
                  <a:moveTo>
                    <a:pt x="452" y="3919"/>
                  </a:moveTo>
                  <a:cubicBezTo>
                    <a:pt x="369" y="3919"/>
                    <a:pt x="302" y="3852"/>
                    <a:pt x="302" y="3769"/>
                  </a:cubicBezTo>
                  <a:cubicBezTo>
                    <a:pt x="302" y="3685"/>
                    <a:pt x="369" y="3618"/>
                    <a:pt x="452" y="3618"/>
                  </a:cubicBezTo>
                  <a:cubicBezTo>
                    <a:pt x="536" y="3618"/>
                    <a:pt x="603" y="3685"/>
                    <a:pt x="603" y="3769"/>
                  </a:cubicBezTo>
                  <a:cubicBezTo>
                    <a:pt x="603" y="3852"/>
                    <a:pt x="536" y="3919"/>
                    <a:pt x="452" y="3919"/>
                  </a:cubicBezTo>
                  <a:close/>
                  <a:moveTo>
                    <a:pt x="2037" y="0"/>
                  </a:moveTo>
                  <a:lnTo>
                    <a:pt x="375" y="0"/>
                  </a:lnTo>
                  <a:cubicBezTo>
                    <a:pt x="168" y="0"/>
                    <a:pt x="0" y="168"/>
                    <a:pt x="0" y="375"/>
                  </a:cubicBezTo>
                  <a:lnTo>
                    <a:pt x="0" y="4449"/>
                  </a:lnTo>
                  <a:cubicBezTo>
                    <a:pt x="0" y="4656"/>
                    <a:pt x="168" y="4824"/>
                    <a:pt x="375" y="4824"/>
                  </a:cubicBezTo>
                  <a:lnTo>
                    <a:pt x="2037" y="4824"/>
                  </a:lnTo>
                  <a:cubicBezTo>
                    <a:pt x="2244" y="4824"/>
                    <a:pt x="2412" y="4656"/>
                    <a:pt x="2412" y="4449"/>
                  </a:cubicBezTo>
                  <a:lnTo>
                    <a:pt x="2412" y="375"/>
                  </a:lnTo>
                  <a:cubicBezTo>
                    <a:pt x="2412" y="168"/>
                    <a:pt x="2244" y="0"/>
                    <a:pt x="2037" y="0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99" name="Freeform 6"/>
            <p:cNvSpPr>
              <a:spLocks noEditPoints="1"/>
            </p:cNvSpPr>
            <p:nvPr/>
          </p:nvSpPr>
          <p:spPr bwMode="auto">
            <a:xfrm>
              <a:off x="594" y="1478"/>
              <a:ext cx="629" cy="440"/>
            </a:xfrm>
            <a:custGeom>
              <a:avLst/>
              <a:gdLst>
                <a:gd name="T0" fmla="*/ 3006 w 6021"/>
                <a:gd name="T1" fmla="*/ 3918 h 4220"/>
                <a:gd name="T2" fmla="*/ 2855 w 6021"/>
                <a:gd name="T3" fmla="*/ 3768 h 4220"/>
                <a:gd name="T4" fmla="*/ 3006 w 6021"/>
                <a:gd name="T5" fmla="*/ 3617 h 4220"/>
                <a:gd name="T6" fmla="*/ 3156 w 6021"/>
                <a:gd name="T7" fmla="*/ 3768 h 4220"/>
                <a:gd name="T8" fmla="*/ 3006 w 6021"/>
                <a:gd name="T9" fmla="*/ 3918 h 4220"/>
                <a:gd name="T10" fmla="*/ 5646 w 6021"/>
                <a:gd name="T11" fmla="*/ 0 h 4220"/>
                <a:gd name="T12" fmla="*/ 367 w 6021"/>
                <a:gd name="T13" fmla="*/ 0 h 4220"/>
                <a:gd name="T14" fmla="*/ 0 w 6021"/>
                <a:gd name="T15" fmla="*/ 302 h 4220"/>
                <a:gd name="T16" fmla="*/ 295 w 6021"/>
                <a:gd name="T17" fmla="*/ 302 h 4220"/>
                <a:gd name="T18" fmla="*/ 1499 w 6021"/>
                <a:gd name="T19" fmla="*/ 302 h 4220"/>
                <a:gd name="T20" fmla="*/ 5719 w 6021"/>
                <a:gd name="T21" fmla="*/ 302 h 4220"/>
                <a:gd name="T22" fmla="*/ 5719 w 6021"/>
                <a:gd name="T23" fmla="*/ 3278 h 4220"/>
                <a:gd name="T24" fmla="*/ 1499 w 6021"/>
                <a:gd name="T25" fmla="*/ 3278 h 4220"/>
                <a:gd name="T26" fmla="*/ 1499 w 6021"/>
                <a:gd name="T27" fmla="*/ 4220 h 4220"/>
                <a:gd name="T28" fmla="*/ 5646 w 6021"/>
                <a:gd name="T29" fmla="*/ 4220 h 4220"/>
                <a:gd name="T30" fmla="*/ 6021 w 6021"/>
                <a:gd name="T31" fmla="*/ 3845 h 4220"/>
                <a:gd name="T32" fmla="*/ 6021 w 6021"/>
                <a:gd name="T33" fmla="*/ 375 h 4220"/>
                <a:gd name="T34" fmla="*/ 5646 w 6021"/>
                <a:gd name="T35" fmla="*/ 0 h 4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21" h="4220">
                  <a:moveTo>
                    <a:pt x="3006" y="3918"/>
                  </a:moveTo>
                  <a:cubicBezTo>
                    <a:pt x="2922" y="3918"/>
                    <a:pt x="2855" y="3851"/>
                    <a:pt x="2855" y="3768"/>
                  </a:cubicBezTo>
                  <a:cubicBezTo>
                    <a:pt x="2855" y="3684"/>
                    <a:pt x="2922" y="3617"/>
                    <a:pt x="3006" y="3617"/>
                  </a:cubicBezTo>
                  <a:cubicBezTo>
                    <a:pt x="3089" y="3617"/>
                    <a:pt x="3156" y="3684"/>
                    <a:pt x="3156" y="3768"/>
                  </a:cubicBezTo>
                  <a:cubicBezTo>
                    <a:pt x="3156" y="3851"/>
                    <a:pt x="3089" y="3918"/>
                    <a:pt x="3006" y="3918"/>
                  </a:cubicBezTo>
                  <a:close/>
                  <a:moveTo>
                    <a:pt x="5646" y="0"/>
                  </a:moveTo>
                  <a:lnTo>
                    <a:pt x="367" y="0"/>
                  </a:lnTo>
                  <a:cubicBezTo>
                    <a:pt x="185" y="0"/>
                    <a:pt x="34" y="130"/>
                    <a:pt x="0" y="302"/>
                  </a:cubicBezTo>
                  <a:lnTo>
                    <a:pt x="295" y="302"/>
                  </a:lnTo>
                  <a:lnTo>
                    <a:pt x="1499" y="302"/>
                  </a:lnTo>
                  <a:lnTo>
                    <a:pt x="5719" y="302"/>
                  </a:lnTo>
                  <a:lnTo>
                    <a:pt x="5719" y="3278"/>
                  </a:lnTo>
                  <a:lnTo>
                    <a:pt x="1499" y="3278"/>
                  </a:lnTo>
                  <a:lnTo>
                    <a:pt x="1499" y="4220"/>
                  </a:lnTo>
                  <a:lnTo>
                    <a:pt x="5646" y="4220"/>
                  </a:lnTo>
                  <a:cubicBezTo>
                    <a:pt x="5853" y="4220"/>
                    <a:pt x="6021" y="4052"/>
                    <a:pt x="6021" y="3845"/>
                  </a:cubicBezTo>
                  <a:lnTo>
                    <a:pt x="6021" y="375"/>
                  </a:lnTo>
                  <a:cubicBezTo>
                    <a:pt x="6021" y="168"/>
                    <a:pt x="5853" y="0"/>
                    <a:pt x="5646" y="0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0" name="Freeform 7"/>
            <p:cNvSpPr>
              <a:spLocks/>
            </p:cNvSpPr>
            <p:nvPr/>
          </p:nvSpPr>
          <p:spPr bwMode="auto">
            <a:xfrm>
              <a:off x="782" y="1950"/>
              <a:ext cx="252" cy="94"/>
            </a:xfrm>
            <a:custGeom>
              <a:avLst/>
              <a:gdLst>
                <a:gd name="T0" fmla="*/ 63 w 252"/>
                <a:gd name="T1" fmla="*/ 0 h 94"/>
                <a:gd name="T2" fmla="*/ 0 w 252"/>
                <a:gd name="T3" fmla="*/ 94 h 94"/>
                <a:gd name="T4" fmla="*/ 252 w 252"/>
                <a:gd name="T5" fmla="*/ 94 h 94"/>
                <a:gd name="T6" fmla="*/ 189 w 252"/>
                <a:gd name="T7" fmla="*/ 0 h 94"/>
                <a:gd name="T8" fmla="*/ 63 w 252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94">
                  <a:moveTo>
                    <a:pt x="63" y="0"/>
                  </a:moveTo>
                  <a:lnTo>
                    <a:pt x="0" y="94"/>
                  </a:lnTo>
                  <a:lnTo>
                    <a:pt x="252" y="94"/>
                  </a:lnTo>
                  <a:lnTo>
                    <a:pt x="18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  <p:grpSp>
        <p:nvGrpSpPr>
          <p:cNvPr id="101" name="Group 4"/>
          <p:cNvGrpSpPr>
            <a:grpSpLocks noChangeAspect="1"/>
          </p:cNvGrpSpPr>
          <p:nvPr/>
        </p:nvGrpSpPr>
        <p:grpSpPr bwMode="auto">
          <a:xfrm>
            <a:off x="10526620" y="5752823"/>
            <a:ext cx="1018460" cy="759825"/>
            <a:chOff x="467" y="1478"/>
            <a:chExt cx="760" cy="567"/>
          </a:xfrm>
        </p:grpSpPr>
        <p:sp>
          <p:nvSpPr>
            <p:cNvPr id="102" name="AutoShape 3"/>
            <p:cNvSpPr>
              <a:spLocks noChangeAspect="1" noChangeArrowheads="1" noTextEdit="1"/>
            </p:cNvSpPr>
            <p:nvPr/>
          </p:nvSpPr>
          <p:spPr bwMode="auto">
            <a:xfrm>
              <a:off x="467" y="1478"/>
              <a:ext cx="760" cy="5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3" name="Freeform 5"/>
            <p:cNvSpPr>
              <a:spLocks noEditPoints="1"/>
            </p:cNvSpPr>
            <p:nvPr/>
          </p:nvSpPr>
          <p:spPr bwMode="auto">
            <a:xfrm>
              <a:off x="467" y="1541"/>
              <a:ext cx="252" cy="503"/>
            </a:xfrm>
            <a:custGeom>
              <a:avLst/>
              <a:gdLst>
                <a:gd name="T0" fmla="*/ 2109 w 2412"/>
                <a:gd name="T1" fmla="*/ 904 h 4824"/>
                <a:gd name="T2" fmla="*/ 302 w 2412"/>
                <a:gd name="T3" fmla="*/ 904 h 4824"/>
                <a:gd name="T4" fmla="*/ 302 w 2412"/>
                <a:gd name="T5" fmla="*/ 301 h 4824"/>
                <a:gd name="T6" fmla="*/ 2109 w 2412"/>
                <a:gd name="T7" fmla="*/ 301 h 4824"/>
                <a:gd name="T8" fmla="*/ 2109 w 2412"/>
                <a:gd name="T9" fmla="*/ 904 h 4824"/>
                <a:gd name="T10" fmla="*/ 2109 w 2412"/>
                <a:gd name="T11" fmla="*/ 1507 h 4824"/>
                <a:gd name="T12" fmla="*/ 302 w 2412"/>
                <a:gd name="T13" fmla="*/ 1507 h 4824"/>
                <a:gd name="T14" fmla="*/ 302 w 2412"/>
                <a:gd name="T15" fmla="*/ 1206 h 4824"/>
                <a:gd name="T16" fmla="*/ 2109 w 2412"/>
                <a:gd name="T17" fmla="*/ 1206 h 4824"/>
                <a:gd name="T18" fmla="*/ 2109 w 2412"/>
                <a:gd name="T19" fmla="*/ 1507 h 4824"/>
                <a:gd name="T20" fmla="*/ 452 w 2412"/>
                <a:gd name="T21" fmla="*/ 3919 h 4824"/>
                <a:gd name="T22" fmla="*/ 302 w 2412"/>
                <a:gd name="T23" fmla="*/ 3769 h 4824"/>
                <a:gd name="T24" fmla="*/ 452 w 2412"/>
                <a:gd name="T25" fmla="*/ 3618 h 4824"/>
                <a:gd name="T26" fmla="*/ 603 w 2412"/>
                <a:gd name="T27" fmla="*/ 3769 h 4824"/>
                <a:gd name="T28" fmla="*/ 452 w 2412"/>
                <a:gd name="T29" fmla="*/ 3919 h 4824"/>
                <a:gd name="T30" fmla="*/ 2037 w 2412"/>
                <a:gd name="T31" fmla="*/ 0 h 4824"/>
                <a:gd name="T32" fmla="*/ 375 w 2412"/>
                <a:gd name="T33" fmla="*/ 0 h 4824"/>
                <a:gd name="T34" fmla="*/ 0 w 2412"/>
                <a:gd name="T35" fmla="*/ 375 h 4824"/>
                <a:gd name="T36" fmla="*/ 0 w 2412"/>
                <a:gd name="T37" fmla="*/ 4449 h 4824"/>
                <a:gd name="T38" fmla="*/ 375 w 2412"/>
                <a:gd name="T39" fmla="*/ 4824 h 4824"/>
                <a:gd name="T40" fmla="*/ 2037 w 2412"/>
                <a:gd name="T41" fmla="*/ 4824 h 4824"/>
                <a:gd name="T42" fmla="*/ 2412 w 2412"/>
                <a:gd name="T43" fmla="*/ 4449 h 4824"/>
                <a:gd name="T44" fmla="*/ 2412 w 2412"/>
                <a:gd name="T45" fmla="*/ 375 h 4824"/>
                <a:gd name="T46" fmla="*/ 2037 w 2412"/>
                <a:gd name="T47" fmla="*/ 0 h 48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412" h="4824">
                  <a:moveTo>
                    <a:pt x="2109" y="904"/>
                  </a:moveTo>
                  <a:lnTo>
                    <a:pt x="302" y="904"/>
                  </a:lnTo>
                  <a:lnTo>
                    <a:pt x="302" y="301"/>
                  </a:lnTo>
                  <a:lnTo>
                    <a:pt x="2109" y="301"/>
                  </a:lnTo>
                  <a:lnTo>
                    <a:pt x="2109" y="904"/>
                  </a:lnTo>
                  <a:close/>
                  <a:moveTo>
                    <a:pt x="2109" y="1507"/>
                  </a:moveTo>
                  <a:lnTo>
                    <a:pt x="302" y="1507"/>
                  </a:lnTo>
                  <a:lnTo>
                    <a:pt x="302" y="1206"/>
                  </a:lnTo>
                  <a:lnTo>
                    <a:pt x="2109" y="1206"/>
                  </a:lnTo>
                  <a:lnTo>
                    <a:pt x="2109" y="1507"/>
                  </a:lnTo>
                  <a:close/>
                  <a:moveTo>
                    <a:pt x="452" y="3919"/>
                  </a:moveTo>
                  <a:cubicBezTo>
                    <a:pt x="369" y="3919"/>
                    <a:pt x="302" y="3852"/>
                    <a:pt x="302" y="3769"/>
                  </a:cubicBezTo>
                  <a:cubicBezTo>
                    <a:pt x="302" y="3685"/>
                    <a:pt x="369" y="3618"/>
                    <a:pt x="452" y="3618"/>
                  </a:cubicBezTo>
                  <a:cubicBezTo>
                    <a:pt x="536" y="3618"/>
                    <a:pt x="603" y="3685"/>
                    <a:pt x="603" y="3769"/>
                  </a:cubicBezTo>
                  <a:cubicBezTo>
                    <a:pt x="603" y="3852"/>
                    <a:pt x="536" y="3919"/>
                    <a:pt x="452" y="3919"/>
                  </a:cubicBezTo>
                  <a:close/>
                  <a:moveTo>
                    <a:pt x="2037" y="0"/>
                  </a:moveTo>
                  <a:lnTo>
                    <a:pt x="375" y="0"/>
                  </a:lnTo>
                  <a:cubicBezTo>
                    <a:pt x="168" y="0"/>
                    <a:pt x="0" y="168"/>
                    <a:pt x="0" y="375"/>
                  </a:cubicBezTo>
                  <a:lnTo>
                    <a:pt x="0" y="4449"/>
                  </a:lnTo>
                  <a:cubicBezTo>
                    <a:pt x="0" y="4656"/>
                    <a:pt x="168" y="4824"/>
                    <a:pt x="375" y="4824"/>
                  </a:cubicBezTo>
                  <a:lnTo>
                    <a:pt x="2037" y="4824"/>
                  </a:lnTo>
                  <a:cubicBezTo>
                    <a:pt x="2244" y="4824"/>
                    <a:pt x="2412" y="4656"/>
                    <a:pt x="2412" y="4449"/>
                  </a:cubicBezTo>
                  <a:lnTo>
                    <a:pt x="2412" y="375"/>
                  </a:lnTo>
                  <a:cubicBezTo>
                    <a:pt x="2412" y="168"/>
                    <a:pt x="2244" y="0"/>
                    <a:pt x="2037" y="0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4" name="Freeform 6"/>
            <p:cNvSpPr>
              <a:spLocks noEditPoints="1"/>
            </p:cNvSpPr>
            <p:nvPr/>
          </p:nvSpPr>
          <p:spPr bwMode="auto">
            <a:xfrm>
              <a:off x="594" y="1478"/>
              <a:ext cx="629" cy="440"/>
            </a:xfrm>
            <a:custGeom>
              <a:avLst/>
              <a:gdLst>
                <a:gd name="T0" fmla="*/ 3006 w 6021"/>
                <a:gd name="T1" fmla="*/ 3918 h 4220"/>
                <a:gd name="T2" fmla="*/ 2855 w 6021"/>
                <a:gd name="T3" fmla="*/ 3768 h 4220"/>
                <a:gd name="T4" fmla="*/ 3006 w 6021"/>
                <a:gd name="T5" fmla="*/ 3617 h 4220"/>
                <a:gd name="T6" fmla="*/ 3156 w 6021"/>
                <a:gd name="T7" fmla="*/ 3768 h 4220"/>
                <a:gd name="T8" fmla="*/ 3006 w 6021"/>
                <a:gd name="T9" fmla="*/ 3918 h 4220"/>
                <a:gd name="T10" fmla="*/ 5646 w 6021"/>
                <a:gd name="T11" fmla="*/ 0 h 4220"/>
                <a:gd name="T12" fmla="*/ 367 w 6021"/>
                <a:gd name="T13" fmla="*/ 0 h 4220"/>
                <a:gd name="T14" fmla="*/ 0 w 6021"/>
                <a:gd name="T15" fmla="*/ 302 h 4220"/>
                <a:gd name="T16" fmla="*/ 295 w 6021"/>
                <a:gd name="T17" fmla="*/ 302 h 4220"/>
                <a:gd name="T18" fmla="*/ 1499 w 6021"/>
                <a:gd name="T19" fmla="*/ 302 h 4220"/>
                <a:gd name="T20" fmla="*/ 5719 w 6021"/>
                <a:gd name="T21" fmla="*/ 302 h 4220"/>
                <a:gd name="T22" fmla="*/ 5719 w 6021"/>
                <a:gd name="T23" fmla="*/ 3278 h 4220"/>
                <a:gd name="T24" fmla="*/ 1499 w 6021"/>
                <a:gd name="T25" fmla="*/ 3278 h 4220"/>
                <a:gd name="T26" fmla="*/ 1499 w 6021"/>
                <a:gd name="T27" fmla="*/ 4220 h 4220"/>
                <a:gd name="T28" fmla="*/ 5646 w 6021"/>
                <a:gd name="T29" fmla="*/ 4220 h 4220"/>
                <a:gd name="T30" fmla="*/ 6021 w 6021"/>
                <a:gd name="T31" fmla="*/ 3845 h 4220"/>
                <a:gd name="T32" fmla="*/ 6021 w 6021"/>
                <a:gd name="T33" fmla="*/ 375 h 4220"/>
                <a:gd name="T34" fmla="*/ 5646 w 6021"/>
                <a:gd name="T35" fmla="*/ 0 h 4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021" h="4220">
                  <a:moveTo>
                    <a:pt x="3006" y="3918"/>
                  </a:moveTo>
                  <a:cubicBezTo>
                    <a:pt x="2922" y="3918"/>
                    <a:pt x="2855" y="3851"/>
                    <a:pt x="2855" y="3768"/>
                  </a:cubicBezTo>
                  <a:cubicBezTo>
                    <a:pt x="2855" y="3684"/>
                    <a:pt x="2922" y="3617"/>
                    <a:pt x="3006" y="3617"/>
                  </a:cubicBezTo>
                  <a:cubicBezTo>
                    <a:pt x="3089" y="3617"/>
                    <a:pt x="3156" y="3684"/>
                    <a:pt x="3156" y="3768"/>
                  </a:cubicBezTo>
                  <a:cubicBezTo>
                    <a:pt x="3156" y="3851"/>
                    <a:pt x="3089" y="3918"/>
                    <a:pt x="3006" y="3918"/>
                  </a:cubicBezTo>
                  <a:close/>
                  <a:moveTo>
                    <a:pt x="5646" y="0"/>
                  </a:moveTo>
                  <a:lnTo>
                    <a:pt x="367" y="0"/>
                  </a:lnTo>
                  <a:cubicBezTo>
                    <a:pt x="185" y="0"/>
                    <a:pt x="34" y="130"/>
                    <a:pt x="0" y="302"/>
                  </a:cubicBezTo>
                  <a:lnTo>
                    <a:pt x="295" y="302"/>
                  </a:lnTo>
                  <a:lnTo>
                    <a:pt x="1499" y="302"/>
                  </a:lnTo>
                  <a:lnTo>
                    <a:pt x="5719" y="302"/>
                  </a:lnTo>
                  <a:lnTo>
                    <a:pt x="5719" y="3278"/>
                  </a:lnTo>
                  <a:lnTo>
                    <a:pt x="1499" y="3278"/>
                  </a:lnTo>
                  <a:lnTo>
                    <a:pt x="1499" y="4220"/>
                  </a:lnTo>
                  <a:lnTo>
                    <a:pt x="5646" y="4220"/>
                  </a:lnTo>
                  <a:cubicBezTo>
                    <a:pt x="5853" y="4220"/>
                    <a:pt x="6021" y="4052"/>
                    <a:pt x="6021" y="3845"/>
                  </a:cubicBezTo>
                  <a:lnTo>
                    <a:pt x="6021" y="375"/>
                  </a:lnTo>
                  <a:cubicBezTo>
                    <a:pt x="6021" y="168"/>
                    <a:pt x="5853" y="0"/>
                    <a:pt x="5646" y="0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  <p:sp>
          <p:nvSpPr>
            <p:cNvPr id="105" name="Freeform 7"/>
            <p:cNvSpPr>
              <a:spLocks/>
            </p:cNvSpPr>
            <p:nvPr/>
          </p:nvSpPr>
          <p:spPr bwMode="auto">
            <a:xfrm>
              <a:off x="782" y="1950"/>
              <a:ext cx="252" cy="94"/>
            </a:xfrm>
            <a:custGeom>
              <a:avLst/>
              <a:gdLst>
                <a:gd name="T0" fmla="*/ 63 w 252"/>
                <a:gd name="T1" fmla="*/ 0 h 94"/>
                <a:gd name="T2" fmla="*/ 0 w 252"/>
                <a:gd name="T3" fmla="*/ 94 h 94"/>
                <a:gd name="T4" fmla="*/ 252 w 252"/>
                <a:gd name="T5" fmla="*/ 94 h 94"/>
                <a:gd name="T6" fmla="*/ 189 w 252"/>
                <a:gd name="T7" fmla="*/ 0 h 94"/>
                <a:gd name="T8" fmla="*/ 63 w 252"/>
                <a:gd name="T9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94">
                  <a:moveTo>
                    <a:pt x="63" y="0"/>
                  </a:moveTo>
                  <a:lnTo>
                    <a:pt x="0" y="94"/>
                  </a:lnTo>
                  <a:lnTo>
                    <a:pt x="252" y="94"/>
                  </a:lnTo>
                  <a:lnTo>
                    <a:pt x="189" y="0"/>
                  </a:lnTo>
                  <a:lnTo>
                    <a:pt x="63" y="0"/>
                  </a:ln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bg-BG"/>
            </a:p>
          </p:txBody>
        </p:sp>
      </p:grpSp>
      <p:cxnSp>
        <p:nvCxnSpPr>
          <p:cNvPr id="106" name="Straight Arrow Connector 105"/>
          <p:cNvCxnSpPr>
            <a:stCxn id="78" idx="0"/>
            <a:endCxn id="90" idx="2"/>
          </p:cNvCxnSpPr>
          <p:nvPr/>
        </p:nvCxnSpPr>
        <p:spPr>
          <a:xfrm flipV="1">
            <a:off x="7323673" y="3425426"/>
            <a:ext cx="60442" cy="844203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/>
          <p:cNvCxnSpPr>
            <a:stCxn id="77" idx="0"/>
            <a:endCxn id="97" idx="2"/>
          </p:cNvCxnSpPr>
          <p:nvPr/>
        </p:nvCxnSpPr>
        <p:spPr>
          <a:xfrm flipV="1">
            <a:off x="9937224" y="2485608"/>
            <a:ext cx="929776" cy="841482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>
            <a:stCxn id="79" idx="3"/>
            <a:endCxn id="103" idx="6"/>
          </p:cNvCxnSpPr>
          <p:nvPr/>
        </p:nvCxnSpPr>
        <p:spPr>
          <a:xfrm>
            <a:off x="10063334" y="6003234"/>
            <a:ext cx="505569" cy="44588"/>
          </a:xfrm>
          <a:prstGeom prst="straightConnector1">
            <a:avLst/>
          </a:prstGeom>
          <a:ln w="31750">
            <a:solidFill>
              <a:schemeClr val="tx1"/>
            </a:solidFill>
            <a:prstDash val="sysDash"/>
            <a:headEnd type="non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696383" y="2128420"/>
            <a:ext cx="1477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Workstation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8" name="TextBox 137"/>
          <p:cNvSpPr txBox="1"/>
          <p:nvPr/>
        </p:nvSpPr>
        <p:spPr>
          <a:xfrm>
            <a:off x="7992428" y="4725183"/>
            <a:ext cx="15254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link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9" name="TextBox 138"/>
          <p:cNvSpPr txBox="1"/>
          <p:nvPr/>
        </p:nvSpPr>
        <p:spPr>
          <a:xfrm>
            <a:off x="10484214" y="3552110"/>
            <a:ext cx="1607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Network host</a:t>
            </a:r>
            <a:endParaRPr lang="bg-BG" sz="2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19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4800" cy="1485900"/>
          </a:xfrm>
        </p:spPr>
        <p:txBody>
          <a:bodyPr>
            <a:normAutofit/>
          </a:bodyPr>
          <a:lstStyle/>
          <a:p>
            <a:r>
              <a:rPr lang="bg-BG" u="sng" dirty="0" smtClean="0">
                <a:solidFill>
                  <a:srgbClr val="0070C0"/>
                </a:solidFill>
              </a:rPr>
              <a:t>Разпределено програмиране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74981"/>
            <a:ext cx="8663553" cy="3983019"/>
          </a:xfrm>
        </p:spPr>
        <p:txBody>
          <a:bodyPr>
            <a:noAutofit/>
          </a:bodyPr>
          <a:lstStyle/>
          <a:p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Разпределеното програмиране се характеризира </a:t>
            </a:r>
            <a:r>
              <a:rPr lang="bg-BG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от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няколко </a:t>
            </a:r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физически компонента </a:t>
            </a:r>
            <a:r>
              <a:rPr lang="ru-RU" sz="2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работещи в синхрон като една обединена система.</a:t>
            </a: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241986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371600" y="1389081"/>
            <a:ext cx="9964800" cy="1485900"/>
          </a:xfrm>
        </p:spPr>
        <p:txBody>
          <a:bodyPr>
            <a:normAutofit/>
          </a:bodyPr>
          <a:lstStyle/>
          <a:p>
            <a:r>
              <a:rPr lang="bg-BG" u="sng" dirty="0" smtClean="0">
                <a:solidFill>
                  <a:srgbClr val="0070C0"/>
                </a:solidFill>
              </a:rPr>
              <a:t>Физически компоненти</a:t>
            </a:r>
            <a:r>
              <a:rPr lang="en-US" u="sng" dirty="0" smtClean="0">
                <a:solidFill>
                  <a:srgbClr val="0070C0"/>
                </a:solidFill>
              </a:rPr>
              <a:t>?</a:t>
            </a:r>
            <a:endParaRPr lang="bg-BG" u="sng" dirty="0">
              <a:solidFill>
                <a:srgbClr val="0070C0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371599" y="2874981"/>
            <a:ext cx="8663553" cy="3983019"/>
          </a:xfrm>
        </p:spPr>
        <p:txBody>
          <a:bodyPr>
            <a:noAutofit/>
          </a:bodyPr>
          <a:lstStyle/>
          <a:p>
            <a:r>
              <a:rPr lang="ru-RU" sz="2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Могат да бъдат както ПРОЦЕСОРНИ ЯДРА така и КОМПЮТРИ НАМИРАЩИ СЕ В ЕДНА МРЕЖА.</a:t>
            </a:r>
            <a:endParaRPr lang="ru-RU" sz="2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>
            <a:off x="6174637" y="4885900"/>
            <a:ext cx="1614488" cy="164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 u="sng"/>
          </a:p>
        </p:txBody>
      </p:sp>
    </p:spTree>
    <p:extLst>
      <p:ext uri="{BB962C8B-B14F-4D97-AF65-F5344CB8AC3E}">
        <p14:creationId xmlns:p14="http://schemas.microsoft.com/office/powerpoint/2010/main" val="348057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1_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TM10001105[[fn=Crop]]</Template>
  <TotalTime>3074</TotalTime>
  <Words>917</Words>
  <Application>Microsoft Office PowerPoint</Application>
  <PresentationFormat>Widescreen</PresentationFormat>
  <Paragraphs>115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Calibri</vt:lpstr>
      <vt:lpstr>Consolas</vt:lpstr>
      <vt:lpstr>Franklin Gothic Book</vt:lpstr>
      <vt:lpstr>Crop</vt:lpstr>
      <vt:lpstr>1_Crop</vt:lpstr>
      <vt:lpstr>Разпределени приложения</vt:lpstr>
      <vt:lpstr>Разпределени приложения</vt:lpstr>
      <vt:lpstr>История на приложенията</vt:lpstr>
      <vt:lpstr>Централизираните изчисления (Centralized computing).</vt:lpstr>
      <vt:lpstr>Проблеми на Централизираните изчисления</vt:lpstr>
      <vt:lpstr>Разпределени приложения</vt:lpstr>
      <vt:lpstr>Centralized computing vs Distributed applications</vt:lpstr>
      <vt:lpstr>Разпределено програмиране</vt:lpstr>
      <vt:lpstr>Физически компоненти?</vt:lpstr>
      <vt:lpstr>Основата на разпределеното програмиране е оптимизацията. </vt:lpstr>
      <vt:lpstr>Проблема се състои в това да се съчетаят отделните модули и системи да работят паралелно.</vt:lpstr>
      <vt:lpstr>Пример</vt:lpstr>
      <vt:lpstr>Основни принципи на разпределените приложения</vt:lpstr>
      <vt:lpstr>5-те принципа на разпределените приложения</vt:lpstr>
      <vt:lpstr>Умерено разпределение (Distribute Sparingly)</vt:lpstr>
      <vt:lpstr>Кога трябва да разпределяме?</vt:lpstr>
      <vt:lpstr>Отговор</vt:lpstr>
      <vt:lpstr>Причини</vt:lpstr>
      <vt:lpstr>Пример</vt:lpstr>
      <vt:lpstr>Локализиране на свързващите отношения(Localize Related Concerns)</vt:lpstr>
      <vt:lpstr>Паралелно изпълнение на отделни процеси от БЛ</vt:lpstr>
      <vt:lpstr>Разпределение на натоварването</vt:lpstr>
      <vt:lpstr>Малък интерфейс вместо комуникативен(Use Chunky Instead of Chatty Interfaces)</vt:lpstr>
      <vt:lpstr>Пример</vt:lpstr>
      <vt:lpstr>class Customer {   public string FirstName()   { get; set; }   public string LastName()   { get; set; }   public string Email()   { get; set; }   // etc. for Street, State, City, Zip, Phone ...    public void Create();   public void Save(); } </vt:lpstr>
      <vt:lpstr>class Customer {   public void Create(string FirstName, string LastName, string Email, /* etc for Street, State, City, Zip, Phone ... */);    public void Save(string FirstName, string LastName, string Email, /* etc for Street, State, City, Zip, Phone ... */); }</vt:lpstr>
      <vt:lpstr>[Serializable] class CustomerData {   public string FirstName()   { get; set; }   public string LastName()   { get; set; }   public string Email()   { get; set; } // etc for Street, State, City, Zip, Phone ... } class Customer {   public void Create(CustomerData data);   public void Save(CustomerData data); }</vt:lpstr>
      <vt:lpstr>Prefer Stateless Over Stateful Objects</vt:lpstr>
      <vt:lpstr>Какво е “Stateless”?</vt:lpstr>
      <vt:lpstr>Проблеми на “Stateful” обектите</vt:lpstr>
      <vt:lpstr>Схема за идентификация на</vt:lpstr>
      <vt:lpstr>Program to an Interface, Not an Implementation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Kyurkchiev</dc:creator>
  <cp:lastModifiedBy>Windows User</cp:lastModifiedBy>
  <cp:revision>193</cp:revision>
  <dcterms:created xsi:type="dcterms:W3CDTF">2017-01-20T17:37:06Z</dcterms:created>
  <dcterms:modified xsi:type="dcterms:W3CDTF">2018-04-06T10:17:59Z</dcterms:modified>
</cp:coreProperties>
</file>