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8" r:id="rId8"/>
    <p:sldId id="260" r:id="rId9"/>
    <p:sldId id="266" r:id="rId10"/>
    <p:sldId id="264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33B5-AFDE-9E42-B225-C36EBB342B2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7838-9C1D-F343-ADA3-905C539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gelowLab/sag-mg-recru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gelowLab/smr_pl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sag-mg-recruit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3166"/>
            <a:ext cx="8229600" cy="3444766"/>
          </a:xfrm>
        </p:spPr>
        <p:txBody>
          <a:bodyPr/>
          <a:lstStyle/>
          <a:p>
            <a:r>
              <a:rPr lang="en-US" dirty="0" smtClean="0"/>
              <a:t>Recruitment of </a:t>
            </a:r>
            <a:r>
              <a:rPr lang="en-US" dirty="0" err="1" smtClean="0"/>
              <a:t>metagenomic</a:t>
            </a:r>
            <a:r>
              <a:rPr lang="en-US" dirty="0" smtClean="0"/>
              <a:t> reads to SAGs</a:t>
            </a:r>
          </a:p>
          <a:p>
            <a:pPr lvl="1"/>
            <a:r>
              <a:rPr lang="en-US" dirty="0" smtClean="0"/>
              <a:t>Determines representation of SAGs within environmental </a:t>
            </a:r>
            <a:r>
              <a:rPr lang="en-US" dirty="0" err="1" smtClean="0"/>
              <a:t>metagenomes</a:t>
            </a:r>
            <a:endParaRPr lang="en-US" dirty="0" smtClean="0"/>
          </a:p>
          <a:p>
            <a:pPr lvl="1"/>
            <a:r>
              <a:rPr lang="en-US" dirty="0" smtClean="0"/>
              <a:t>Comparison of SAG abundance across environments</a:t>
            </a:r>
          </a:p>
          <a:p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55" y="69373"/>
            <a:ext cx="18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Plotting Results: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555" y="6098630"/>
            <a:ext cx="385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x-axis plot: % </a:t>
            </a:r>
            <a:r>
              <a:rPr lang="en-US" dirty="0" err="1" smtClean="0"/>
              <a:t>metagenomic</a:t>
            </a:r>
            <a:r>
              <a:rPr lang="en-US" dirty="0" smtClean="0"/>
              <a:t> reads recruited to concatenated SAGs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3240" y="5836596"/>
            <a:ext cx="4700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-axis </a:t>
            </a:r>
            <a:r>
              <a:rPr lang="en-US" dirty="0" smtClean="0"/>
              <a:t>plot :</a:t>
            </a:r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 smtClean="0"/>
              <a:t>(</a:t>
            </a:r>
            <a:r>
              <a:rPr lang="en-US" dirty="0" err="1" smtClean="0"/>
              <a:t>metagenomic</a:t>
            </a:r>
            <a:r>
              <a:rPr lang="en-US" dirty="0" smtClean="0"/>
              <a:t> reads recruited /</a:t>
            </a:r>
            <a:r>
              <a:rPr lang="en-US" dirty="0" err="1" smtClean="0"/>
              <a:t>metagenome</a:t>
            </a:r>
            <a:r>
              <a:rPr lang="en-US" dirty="0" smtClean="0"/>
              <a:t> size) </a:t>
            </a:r>
            <a:r>
              <a:rPr lang="en-US" dirty="0" smtClean="0"/>
              <a:t>*100</a:t>
            </a:r>
          </a:p>
        </p:txBody>
      </p:sp>
      <p:pic>
        <p:nvPicPr>
          <p:cNvPr id="7" name="Picture 6" descr="example_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501"/>
            <a:ext cx="8110958" cy="52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432"/>
            <a:ext cx="8229600" cy="6211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Plotting options:</a:t>
            </a:r>
          </a:p>
          <a:p>
            <a:pPr lvl="1"/>
            <a:r>
              <a:rPr lang="en-US" dirty="0" smtClean="0"/>
              <a:t>Alignment:</a:t>
            </a:r>
          </a:p>
          <a:p>
            <a:pPr lvl="2"/>
            <a:r>
              <a:rPr lang="en-US" dirty="0" err="1" smtClean="0"/>
              <a:t>sag_ax_aln</a:t>
            </a:r>
            <a:endParaRPr lang="en-US" dirty="0" smtClean="0"/>
          </a:p>
          <a:p>
            <a:pPr lvl="2"/>
            <a:r>
              <a:rPr lang="en-US" dirty="0" err="1" smtClean="0"/>
              <a:t>hm_aln</a:t>
            </a:r>
            <a:endParaRPr lang="en-US" dirty="0" smtClean="0"/>
          </a:p>
          <a:p>
            <a:pPr lvl="2"/>
            <a:r>
              <a:rPr lang="en-US" dirty="0" err="1" smtClean="0"/>
              <a:t>mg_ax_aln</a:t>
            </a:r>
            <a:endParaRPr lang="en-US" dirty="0" smtClean="0"/>
          </a:p>
          <a:p>
            <a:pPr lvl="1"/>
            <a:r>
              <a:rPr lang="en-US" dirty="0" err="1" smtClean="0"/>
              <a:t>Heirarchical</a:t>
            </a:r>
            <a:r>
              <a:rPr lang="en-US" dirty="0" smtClean="0"/>
              <a:t> clustering:</a:t>
            </a:r>
          </a:p>
          <a:p>
            <a:pPr lvl="2"/>
            <a:r>
              <a:rPr lang="en-US" dirty="0" err="1" smtClean="0"/>
              <a:t>Heirarchical</a:t>
            </a:r>
            <a:r>
              <a:rPr lang="en-US" dirty="0" smtClean="0"/>
              <a:t> clustering of bray-</a:t>
            </a:r>
            <a:r>
              <a:rPr lang="en-US" dirty="0" err="1" smtClean="0"/>
              <a:t>curtis</a:t>
            </a:r>
            <a:r>
              <a:rPr lang="en-US" dirty="0" smtClean="0"/>
              <a:t> distance matrix </a:t>
            </a:r>
          </a:p>
          <a:p>
            <a:pPr lvl="2"/>
            <a:r>
              <a:rPr lang="de-DE" dirty="0" err="1" smtClean="0"/>
              <a:t>hclust_mgs</a:t>
            </a:r>
            <a:r>
              <a:rPr lang="de-DE" dirty="0" smtClean="0"/>
              <a:t>, </a:t>
            </a:r>
            <a:r>
              <a:rPr lang="de-DE" dirty="0" err="1" smtClean="0"/>
              <a:t>hclust_sags</a:t>
            </a:r>
            <a:endParaRPr lang="de-DE" dirty="0" smtClean="0"/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SAGs </a:t>
            </a:r>
            <a:r>
              <a:rPr lang="de-DE" dirty="0" err="1" smtClean="0"/>
              <a:t>and</a:t>
            </a:r>
            <a:r>
              <a:rPr lang="de-DE" dirty="0" smtClean="0"/>
              <a:t> MGs </a:t>
            </a:r>
            <a:r>
              <a:rPr lang="de-DE" dirty="0" err="1" smtClean="0"/>
              <a:t>appear</a:t>
            </a:r>
            <a:endParaRPr lang="de-DE" dirty="0"/>
          </a:p>
          <a:p>
            <a:pPr lvl="2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SAGs/</a:t>
            </a:r>
            <a:r>
              <a:rPr lang="de-DE" dirty="0" err="1" smtClean="0"/>
              <a:t>metagenomes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per </a:t>
            </a:r>
            <a:r>
              <a:rPr lang="de-DE" dirty="0" err="1" smtClean="0"/>
              <a:t>line</a:t>
            </a:r>
            <a:endParaRPr lang="de-DE" dirty="0" smtClean="0"/>
          </a:p>
          <a:p>
            <a:pPr lvl="2"/>
            <a:r>
              <a:rPr lang="de-DE" dirty="0" err="1" smtClean="0"/>
              <a:t>sag_order</a:t>
            </a:r>
            <a:r>
              <a:rPr lang="de-DE" dirty="0" smtClean="0"/>
              <a:t>, </a:t>
            </a:r>
            <a:r>
              <a:rPr lang="de-DE" dirty="0" err="1" smtClean="0"/>
              <a:t>mg_order</a:t>
            </a:r>
            <a:endParaRPr lang="de-DE" dirty="0" smtClean="0"/>
          </a:p>
          <a:p>
            <a:pPr lvl="1"/>
            <a:r>
              <a:rPr lang="de-DE" dirty="0" err="1" smtClean="0"/>
              <a:t>Heatmap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endParaRPr lang="de-DE" dirty="0" smtClean="0"/>
          </a:p>
          <a:p>
            <a:pPr lvl="2"/>
            <a:r>
              <a:rPr lang="de-DE" dirty="0" err="1" smtClean="0"/>
              <a:t>lowcolor</a:t>
            </a:r>
            <a:r>
              <a:rPr lang="de-DE" dirty="0" smtClean="0"/>
              <a:t>: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-zero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2"/>
            <a:r>
              <a:rPr lang="de-DE" dirty="0" err="1" smtClean="0"/>
              <a:t>midcolor</a:t>
            </a:r>
            <a:r>
              <a:rPr lang="de-DE" dirty="0" smtClean="0"/>
              <a:t>: </a:t>
            </a:r>
            <a:r>
              <a:rPr lang="de-DE" dirty="0" err="1" smtClean="0"/>
              <a:t>mid</a:t>
            </a:r>
            <a:r>
              <a:rPr lang="de-DE" dirty="0" smtClean="0"/>
              <a:t>-range </a:t>
            </a:r>
            <a:r>
              <a:rPr lang="de-DE" dirty="0" err="1" smtClean="0"/>
              <a:t>color</a:t>
            </a:r>
            <a:endParaRPr lang="de-DE" dirty="0" smtClean="0"/>
          </a:p>
          <a:p>
            <a:pPr lvl="2"/>
            <a:r>
              <a:rPr lang="de-DE" dirty="0" err="1" smtClean="0"/>
              <a:t>highcolor</a:t>
            </a:r>
            <a:r>
              <a:rPr lang="de-DE" dirty="0" smtClean="0"/>
              <a:t>: high-range </a:t>
            </a:r>
            <a:r>
              <a:rPr lang="de-DE" dirty="0" err="1" smtClean="0"/>
              <a:t>color</a:t>
            </a:r>
            <a:endParaRPr lang="de-DE" dirty="0" smtClean="0"/>
          </a:p>
          <a:p>
            <a:pPr lvl="1"/>
            <a:endParaRPr lang="de-DE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5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together R plotting package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github</a:t>
            </a:r>
            <a:r>
              <a:rPr lang="en-US" dirty="0" smtClean="0"/>
              <a:t> repo for this: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Functions can be loaded into </a:t>
            </a:r>
            <a:r>
              <a:rPr lang="en-US" dirty="0" err="1" smtClean="0"/>
              <a:t>Rstudio</a:t>
            </a:r>
            <a:r>
              <a:rPr lang="en-US" dirty="0" smtClean="0"/>
              <a:t> (or your favorite R GUI) and run on outputs</a:t>
            </a:r>
          </a:p>
          <a:p>
            <a:r>
              <a:rPr lang="en-US" dirty="0" smtClean="0"/>
              <a:t>In the process of figuring out how to make it its own independent package</a:t>
            </a:r>
          </a:p>
          <a:p>
            <a:r>
              <a:rPr lang="en-US" dirty="0" smtClean="0"/>
              <a:t>In the future, I hope to work with python plotting functions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7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64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Usage: sag-mg-recruit [OPTIONS] INPUT_MG_TABLE INPUT_SAG_TABLE</a:t>
            </a:r>
          </a:p>
          <a:p>
            <a:pPr marL="0" indent="0">
              <a:buNone/>
            </a:pPr>
            <a:endParaRPr lang="en-US" dirty="0"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Options: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--</a:t>
            </a:r>
            <a:r>
              <a:rPr lang="en-US" dirty="0" err="1">
                <a:latin typeface="Avenir Light"/>
                <a:cs typeface="Avenir Light"/>
              </a:rPr>
              <a:t>outdir</a:t>
            </a:r>
            <a:r>
              <a:rPr lang="en-US" dirty="0">
                <a:latin typeface="Avenir Light"/>
                <a:cs typeface="Avenir Light"/>
              </a:rPr>
              <a:t> TEXT      directory location to place output files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--cores INTEGER    number of cores to run on  [default: 8]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--mmd FLOAT        for join step: mismatch density </a:t>
            </a:r>
            <a:r>
              <a:rPr lang="en-US" dirty="0" smtClean="0">
                <a:latin typeface="Avenir Light"/>
                <a:cs typeface="Avenir Light"/>
              </a:rPr>
              <a:t>[</a:t>
            </a:r>
            <a:r>
              <a:rPr lang="en-US" dirty="0">
                <a:latin typeface="Avenir Light"/>
                <a:cs typeface="Avenir Light"/>
              </a:rPr>
              <a:t>default: 0.05]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--</a:t>
            </a:r>
            <a:r>
              <a:rPr lang="en-US" dirty="0" err="1">
                <a:latin typeface="Avenir Light"/>
                <a:cs typeface="Avenir Light"/>
              </a:rPr>
              <a:t>mino</a:t>
            </a:r>
            <a:r>
              <a:rPr lang="en-US" dirty="0">
                <a:latin typeface="Avenir Light"/>
                <a:cs typeface="Avenir Light"/>
              </a:rPr>
              <a:t> INTEGER     for join step: minimum overlap </a:t>
            </a:r>
            <a:r>
              <a:rPr lang="en-US" dirty="0" smtClean="0">
                <a:latin typeface="Avenir Light"/>
                <a:cs typeface="Avenir Light"/>
              </a:rPr>
              <a:t>[</a:t>
            </a:r>
            <a:r>
              <a:rPr lang="en-US" dirty="0">
                <a:latin typeface="Avenir Light"/>
                <a:cs typeface="Avenir Light"/>
              </a:rPr>
              <a:t>default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de-DE" dirty="0" smtClean="0">
                <a:latin typeface="Avenir Light"/>
                <a:cs typeface="Avenir Light"/>
              </a:rPr>
              <a:t>35</a:t>
            </a:r>
            <a:r>
              <a:rPr lang="de-DE" dirty="0"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--</a:t>
            </a:r>
            <a:r>
              <a:rPr lang="de-DE" dirty="0" err="1">
                <a:latin typeface="Avenir Light"/>
                <a:cs typeface="Avenir Light"/>
              </a:rPr>
              <a:t>maxo</a:t>
            </a:r>
            <a:r>
              <a:rPr lang="de-DE" dirty="0">
                <a:latin typeface="Avenir Light"/>
                <a:cs typeface="Avenir Light"/>
              </a:rPr>
              <a:t> INTEGER     </a:t>
            </a:r>
            <a:r>
              <a:rPr lang="de-DE" dirty="0" err="1">
                <a:latin typeface="Avenir Light"/>
                <a:cs typeface="Avenir Light"/>
              </a:rPr>
              <a:t>for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join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step</a:t>
            </a:r>
            <a:r>
              <a:rPr lang="de-DE" dirty="0">
                <a:latin typeface="Avenir Light"/>
                <a:cs typeface="Avenir Light"/>
              </a:rPr>
              <a:t>: </a:t>
            </a:r>
            <a:r>
              <a:rPr lang="de-DE" dirty="0" err="1">
                <a:latin typeface="Avenir Light"/>
                <a:cs typeface="Avenir Light"/>
              </a:rPr>
              <a:t>maximum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overlap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smtClean="0">
                <a:latin typeface="Avenir Light"/>
                <a:cs typeface="Avenir Light"/>
              </a:rPr>
              <a:t>[</a:t>
            </a:r>
            <a:r>
              <a:rPr lang="de-DE" dirty="0" err="1">
                <a:latin typeface="Avenir Light"/>
                <a:cs typeface="Avenir Light"/>
              </a:rPr>
              <a:t>default</a:t>
            </a:r>
            <a:r>
              <a:rPr lang="de-DE" dirty="0" smtClean="0">
                <a:latin typeface="Avenir Light"/>
                <a:cs typeface="Avenir Light"/>
              </a:rPr>
              <a:t>: </a:t>
            </a:r>
            <a:r>
              <a:rPr lang="de-DE" dirty="0">
                <a:latin typeface="Avenir Light"/>
                <a:cs typeface="Avenir Light"/>
              </a:rPr>
              <a:t>150]</a:t>
            </a: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--</a:t>
            </a:r>
            <a:r>
              <a:rPr lang="de-DE" dirty="0" err="1">
                <a:latin typeface="Avenir Light"/>
                <a:cs typeface="Avenir Light"/>
              </a:rPr>
              <a:t>minlen</a:t>
            </a:r>
            <a:r>
              <a:rPr lang="de-DE" dirty="0">
                <a:latin typeface="Avenir Light"/>
                <a:cs typeface="Avenir Light"/>
              </a:rPr>
              <a:t> INTEGER   </a:t>
            </a:r>
            <a:r>
              <a:rPr lang="de-DE" dirty="0" err="1">
                <a:latin typeface="Avenir Light"/>
                <a:cs typeface="Avenir Light"/>
              </a:rPr>
              <a:t>for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alignment</a:t>
            </a:r>
            <a:r>
              <a:rPr lang="de-DE" dirty="0">
                <a:latin typeface="Avenir Light"/>
                <a:cs typeface="Avenir Light"/>
              </a:rPr>
              <a:t>: </a:t>
            </a:r>
            <a:r>
              <a:rPr lang="de-DE" dirty="0" err="1">
                <a:latin typeface="Avenir Light"/>
                <a:cs typeface="Avenir Light"/>
              </a:rPr>
              <a:t>minimum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alignment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length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to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include</a:t>
            </a:r>
            <a:endParaRPr lang="de-DE" dirty="0"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                   [</a:t>
            </a:r>
            <a:r>
              <a:rPr lang="de-DE" dirty="0" err="1">
                <a:latin typeface="Avenir Light"/>
                <a:cs typeface="Avenir Light"/>
              </a:rPr>
              <a:t>default</a:t>
            </a:r>
            <a:r>
              <a:rPr lang="de-DE" dirty="0">
                <a:latin typeface="Avenir Light"/>
                <a:cs typeface="Avenir Light"/>
              </a:rPr>
              <a:t>: 150]</a:t>
            </a: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--</a:t>
            </a:r>
            <a:r>
              <a:rPr lang="de-DE" dirty="0" err="1">
                <a:latin typeface="Avenir Light"/>
                <a:cs typeface="Avenir Light"/>
              </a:rPr>
              <a:t>pctid</a:t>
            </a:r>
            <a:r>
              <a:rPr lang="de-DE" dirty="0">
                <a:latin typeface="Avenir Light"/>
                <a:cs typeface="Avenir Light"/>
              </a:rPr>
              <a:t> INTEGER    </a:t>
            </a:r>
            <a:r>
              <a:rPr lang="de-DE" dirty="0" err="1">
                <a:latin typeface="Avenir Light"/>
                <a:cs typeface="Avenir Light"/>
              </a:rPr>
              <a:t>for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alignment</a:t>
            </a:r>
            <a:r>
              <a:rPr lang="de-DE" dirty="0">
                <a:latin typeface="Avenir Light"/>
                <a:cs typeface="Avenir Light"/>
              </a:rPr>
              <a:t>: </a:t>
            </a:r>
            <a:r>
              <a:rPr lang="de-DE" dirty="0" err="1">
                <a:latin typeface="Avenir Light"/>
                <a:cs typeface="Avenir Light"/>
              </a:rPr>
              <a:t>minimum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percent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identity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to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keep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within</a:t>
            </a:r>
            <a:endParaRPr lang="de-DE" dirty="0"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                   </a:t>
            </a:r>
            <a:r>
              <a:rPr lang="de-DE" dirty="0" err="1">
                <a:latin typeface="Avenir Light"/>
                <a:cs typeface="Avenir Light"/>
              </a:rPr>
              <a:t>overlapping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region</a:t>
            </a:r>
            <a:r>
              <a:rPr lang="de-DE" dirty="0">
                <a:latin typeface="Avenir Light"/>
                <a:cs typeface="Avenir Light"/>
              </a:rPr>
              <a:t>  [</a:t>
            </a:r>
            <a:r>
              <a:rPr lang="de-DE" dirty="0" err="1">
                <a:latin typeface="Avenir Light"/>
                <a:cs typeface="Avenir Light"/>
              </a:rPr>
              <a:t>default</a:t>
            </a:r>
            <a:r>
              <a:rPr lang="de-DE" dirty="0">
                <a:latin typeface="Avenir Light"/>
                <a:cs typeface="Avenir Light"/>
              </a:rPr>
              <a:t>: 95]</a:t>
            </a:r>
          </a:p>
          <a:p>
            <a:pPr marL="0" indent="0">
              <a:buNone/>
            </a:pPr>
            <a:r>
              <a:rPr lang="de-DE" dirty="0">
                <a:latin typeface="Avenir Light"/>
                <a:cs typeface="Avenir Light"/>
              </a:rPr>
              <a:t>  --</a:t>
            </a:r>
            <a:r>
              <a:rPr lang="de-DE" dirty="0" err="1">
                <a:latin typeface="Avenir Light"/>
                <a:cs typeface="Avenir Light"/>
              </a:rPr>
              <a:t>overlap</a:t>
            </a:r>
            <a:r>
              <a:rPr lang="de-DE" dirty="0">
                <a:latin typeface="Avenir Light"/>
                <a:cs typeface="Avenir Light"/>
              </a:rPr>
              <a:t> INTEGER  </a:t>
            </a:r>
            <a:r>
              <a:rPr lang="de-DE" dirty="0" err="1">
                <a:latin typeface="Avenir Light"/>
                <a:cs typeface="Avenir Light"/>
              </a:rPr>
              <a:t>for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alignment</a:t>
            </a:r>
            <a:r>
              <a:rPr lang="de-DE" dirty="0">
                <a:latin typeface="Avenir Light"/>
                <a:cs typeface="Avenir Light"/>
              </a:rPr>
              <a:t>: </a:t>
            </a:r>
            <a:r>
              <a:rPr lang="de-DE" dirty="0" err="1">
                <a:latin typeface="Avenir Light"/>
                <a:cs typeface="Avenir Light"/>
              </a:rPr>
              <a:t>percent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read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that</a:t>
            </a:r>
            <a:r>
              <a:rPr lang="de-DE" dirty="0">
                <a:latin typeface="Avenir Light"/>
                <a:cs typeface="Avenir Light"/>
              </a:rPr>
              <a:t> must </a:t>
            </a:r>
            <a:r>
              <a:rPr lang="de-DE" dirty="0" err="1">
                <a:latin typeface="Avenir Light"/>
                <a:cs typeface="Avenir Light"/>
              </a:rPr>
              <a:t>overlap</a:t>
            </a:r>
            <a:r>
              <a:rPr lang="de-DE" dirty="0">
                <a:latin typeface="Avenir Light"/>
                <a:cs typeface="Avenir Light"/>
              </a:rPr>
              <a:t> </a:t>
            </a:r>
            <a:r>
              <a:rPr lang="de-DE" dirty="0" err="1">
                <a:latin typeface="Avenir Light"/>
                <a:cs typeface="Avenir Light"/>
              </a:rPr>
              <a:t>with</a:t>
            </a:r>
            <a:endParaRPr lang="de-DE" dirty="0"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                   reference sequence to keep  [default: 0]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--log TEXT         name of log file, else, log sent to standard out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  -h, --help         Show this message and exit.</a:t>
            </a:r>
          </a:p>
        </p:txBody>
      </p:sp>
    </p:spTree>
    <p:extLst>
      <p:ext uri="{BB962C8B-B14F-4D97-AF65-F5344CB8AC3E}">
        <p14:creationId xmlns:p14="http://schemas.microsoft.com/office/powerpoint/2010/main" val="28989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72" y="148897"/>
            <a:ext cx="315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Metagenome</a:t>
            </a:r>
            <a:r>
              <a:rPr lang="en-US" dirty="0" smtClean="0"/>
              <a:t> Processing</a:t>
            </a:r>
            <a:endParaRPr lang="en-US" dirty="0"/>
          </a:p>
        </p:txBody>
      </p:sp>
      <p:pic>
        <p:nvPicPr>
          <p:cNvPr id="7" name="Picture 6" descr="Screen Shot 2016-10-13 at 8.3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" y="903890"/>
            <a:ext cx="9136689" cy="1347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" y="613103"/>
            <a:ext cx="92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file: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4861" y="2338552"/>
            <a:ext cx="21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Join paired reads?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10138" y="2707884"/>
            <a:ext cx="683172" cy="4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2447" y="3115755"/>
            <a:ext cx="7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45707" y="3485087"/>
            <a:ext cx="0" cy="6051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55948" y="4110453"/>
            <a:ext cx="779517" cy="369332"/>
          </a:xfrm>
          <a:prstGeom prst="rect">
            <a:avLst/>
          </a:prstGeom>
          <a:noFill/>
          <a:ln w="57150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flash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0501" y="4295119"/>
            <a:ext cx="101688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1249" y="3729194"/>
            <a:ext cx="1778000" cy="523220"/>
          </a:xfrm>
          <a:prstGeom prst="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Only joined reads used for recruitment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75862" y="2707884"/>
            <a:ext cx="534276" cy="7004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689" y="3408293"/>
            <a:ext cx="97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32523"/>
                </a:solidFill>
              </a:rPr>
              <a:t>FALSE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775" y="4914356"/>
            <a:ext cx="1440794" cy="523220"/>
          </a:xfrm>
          <a:prstGeom prst="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 </a:t>
            </a:r>
            <a:r>
              <a:rPr lang="en-US" sz="1400" dirty="0" err="1" smtClean="0"/>
              <a:t>mg_f</a:t>
            </a:r>
            <a:r>
              <a:rPr lang="en-US" sz="1400" dirty="0" smtClean="0"/>
              <a:t> for recruitment</a:t>
            </a:r>
          </a:p>
        </p:txBody>
      </p:sp>
      <p:cxnSp>
        <p:nvCxnSpPr>
          <p:cNvPr id="26" name="Straight Arrow Connector 25"/>
          <p:cNvCxnSpPr>
            <a:stCxn id="22" idx="2"/>
          </p:cNvCxnSpPr>
          <p:nvPr/>
        </p:nvCxnSpPr>
        <p:spPr>
          <a:xfrm flipH="1">
            <a:off x="709449" y="3777625"/>
            <a:ext cx="98534" cy="11287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1249" y="4338186"/>
            <a:ext cx="1778000" cy="600164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Joined reads and join statistics written to mgs directory</a:t>
            </a:r>
          </a:p>
        </p:txBody>
      </p:sp>
      <p:sp>
        <p:nvSpPr>
          <p:cNvPr id="31" name="Freeform 30"/>
          <p:cNvSpPr/>
          <p:nvPr/>
        </p:nvSpPr>
        <p:spPr>
          <a:xfrm>
            <a:off x="786642" y="4948621"/>
            <a:ext cx="6701979" cy="1657093"/>
          </a:xfrm>
          <a:custGeom>
            <a:avLst/>
            <a:gdLst>
              <a:gd name="connsiteX0" fmla="*/ 71703 w 6701979"/>
              <a:gd name="connsiteY0" fmla="*/ 586827 h 1657093"/>
              <a:gd name="connsiteX1" fmla="*/ 413289 w 6701979"/>
              <a:gd name="connsiteY1" fmla="*/ 1453931 h 1657093"/>
              <a:gd name="connsiteX2" fmla="*/ 3233565 w 6701979"/>
              <a:gd name="connsiteY2" fmla="*/ 1585310 h 1657093"/>
              <a:gd name="connsiteX3" fmla="*/ 5983772 w 6701979"/>
              <a:gd name="connsiteY3" fmla="*/ 1515241 h 1657093"/>
              <a:gd name="connsiteX4" fmla="*/ 6701979 w 6701979"/>
              <a:gd name="connsiteY4" fmla="*/ 0 h 165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979" h="1657093">
                <a:moveTo>
                  <a:pt x="71703" y="586827"/>
                </a:moveTo>
                <a:cubicBezTo>
                  <a:pt x="-20993" y="937172"/>
                  <a:pt x="-113688" y="1287517"/>
                  <a:pt x="413289" y="1453931"/>
                </a:cubicBezTo>
                <a:cubicBezTo>
                  <a:pt x="940266" y="1620345"/>
                  <a:pt x="3233565" y="1585310"/>
                  <a:pt x="3233565" y="1585310"/>
                </a:cubicBezTo>
                <a:cubicBezTo>
                  <a:pt x="4161979" y="1595528"/>
                  <a:pt x="5405703" y="1779459"/>
                  <a:pt x="5983772" y="1515241"/>
                </a:cubicBezTo>
                <a:cubicBezTo>
                  <a:pt x="6561841" y="1251023"/>
                  <a:pt x="6631910" y="625511"/>
                  <a:pt x="6701979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51936" y="4295851"/>
            <a:ext cx="101688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65161" y="2815284"/>
            <a:ext cx="1778000" cy="1954381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Output </a:t>
            </a:r>
            <a:r>
              <a:rPr lang="en-US" sz="1100" dirty="0" err="1" smtClean="0"/>
              <a:t>metagenome</a:t>
            </a:r>
            <a:r>
              <a:rPr lang="en-US" sz="1100" dirty="0" smtClean="0"/>
              <a:t> table:</a:t>
            </a:r>
          </a:p>
          <a:p>
            <a:pPr algn="ctr"/>
            <a:r>
              <a:rPr lang="en-US" sz="1100" dirty="0" smtClean="0"/>
              <a:t>/mgs/</a:t>
            </a:r>
            <a:r>
              <a:rPr lang="en-US" sz="1100" dirty="0" err="1" smtClean="0"/>
              <a:t>multi_mg_qc.txt</a:t>
            </a:r>
            <a:endParaRPr lang="en-US" sz="1100" dirty="0" smtClean="0"/>
          </a:p>
          <a:p>
            <a:pPr algn="ctr"/>
            <a:endParaRPr lang="en-US" sz="1100" dirty="0"/>
          </a:p>
          <a:p>
            <a:r>
              <a:rPr lang="en-US" sz="1100" dirty="0" smtClean="0"/>
              <a:t>Adds: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/>
              <a:t> </a:t>
            </a:r>
            <a:r>
              <a:rPr lang="en-US" sz="1100" b="1" dirty="0" err="1" smtClean="0"/>
              <a:t>to_recruit</a:t>
            </a:r>
            <a:r>
              <a:rPr lang="en-US" sz="1100" dirty="0" smtClean="0"/>
              <a:t> column that designates paths to </a:t>
            </a:r>
            <a:r>
              <a:rPr lang="en-US" sz="1100" dirty="0" err="1" smtClean="0"/>
              <a:t>metagenomes</a:t>
            </a:r>
            <a:r>
              <a:rPr lang="en-US" sz="1100" dirty="0" smtClean="0"/>
              <a:t> used for recruitment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 smtClean="0"/>
              <a:t>read_count</a:t>
            </a:r>
            <a:r>
              <a:rPr lang="en-US" sz="1100" b="1" dirty="0" smtClean="0"/>
              <a:t> </a:t>
            </a:r>
            <a:r>
              <a:rPr lang="en-US" sz="1100" dirty="0" smtClean="0"/>
              <a:t>column of total reads within </a:t>
            </a:r>
            <a:r>
              <a:rPr lang="en-US" sz="1100" dirty="0" err="1" smtClean="0"/>
              <a:t>metagenome</a:t>
            </a:r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75043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72" y="148897"/>
            <a:ext cx="315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SAG Processing</a:t>
            </a:r>
            <a:endParaRPr lang="en-US" dirty="0"/>
          </a:p>
        </p:txBody>
      </p:sp>
      <p:pic>
        <p:nvPicPr>
          <p:cNvPr id="5" name="Picture 4" descr="Screen Shot 2016-10-13 at 9.08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" y="912368"/>
            <a:ext cx="6995111" cy="1715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1" y="613103"/>
            <a:ext cx="92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file: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83758" y="2637826"/>
            <a:ext cx="21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Mask SAG?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99035" y="3007158"/>
            <a:ext cx="683172" cy="4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45103" y="3007158"/>
            <a:ext cx="1453932" cy="16044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6377" y="3399822"/>
            <a:ext cx="7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F6228"/>
                </a:solidFill>
              </a:rPr>
              <a:t>TRUE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79275" y="3769154"/>
            <a:ext cx="0" cy="3234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8689" y="4849879"/>
            <a:ext cx="3012965" cy="430887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Fasta</a:t>
            </a:r>
            <a:r>
              <a:rPr lang="en-US" sz="1100" dirty="0" smtClean="0"/>
              <a:t> file named 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masked.fasta</a:t>
            </a:r>
            <a:r>
              <a:rPr lang="en-US" sz="1100" dirty="0" smtClean="0"/>
              <a:t> written to “sags” working directory.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58" y="2790226"/>
            <a:ext cx="21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input a </a:t>
            </a:r>
            <a:r>
              <a:rPr lang="en-US" dirty="0" err="1" smtClean="0"/>
              <a:t>gbk</a:t>
            </a:r>
            <a:r>
              <a:rPr lang="en-US" dirty="0" smtClean="0"/>
              <a:t> file?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71417" y="2864069"/>
            <a:ext cx="1370721" cy="952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4241" y="2845446"/>
            <a:ext cx="7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0745" y="3214778"/>
            <a:ext cx="635876" cy="13968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0437" y="3584488"/>
            <a:ext cx="7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161" y="4611612"/>
            <a:ext cx="1778000" cy="600164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fasta</a:t>
            </a:r>
            <a:r>
              <a:rPr lang="en-US" sz="1100" dirty="0" smtClean="0"/>
              <a:t> file named 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fasta</a:t>
            </a:r>
            <a:r>
              <a:rPr lang="en-US" sz="1100" dirty="0" smtClean="0"/>
              <a:t> written to “sags” working directory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78682" y="3588170"/>
            <a:ext cx="96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2207161" y="5211776"/>
            <a:ext cx="889000" cy="805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66966" y="5354530"/>
            <a:ext cx="481725" cy="6626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2621" y="6124935"/>
            <a:ext cx="1086068" cy="369332"/>
          </a:xfrm>
          <a:prstGeom prst="rect">
            <a:avLst/>
          </a:prstGeom>
          <a:noFill/>
          <a:ln w="57150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checkm</a:t>
            </a:r>
            <a:endParaRPr lang="en-US" dirty="0" smtClean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3748689" y="6309601"/>
            <a:ext cx="103351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56649" y="6085398"/>
            <a:ext cx="2719558" cy="430887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SAG completeness statistics written to </a:t>
            </a:r>
          </a:p>
          <a:p>
            <a:r>
              <a:rPr lang="en-US" sz="1100" dirty="0" smtClean="0"/>
              <a:t>/sags/</a:t>
            </a:r>
            <a:r>
              <a:rPr lang="en-US" sz="1100" dirty="0" err="1" smtClean="0"/>
              <a:t>sag_completeness.txt</a:t>
            </a:r>
            <a:endParaRPr lang="en-US" sz="11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3770586" y="4092645"/>
            <a:ext cx="2991068" cy="646331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Regions of type </a:t>
            </a:r>
            <a:r>
              <a:rPr lang="en-US" sz="1200" i="1" dirty="0" smtClean="0"/>
              <a:t>“</a:t>
            </a:r>
            <a:r>
              <a:rPr lang="en-US" sz="1200" i="1" dirty="0" err="1" smtClean="0"/>
              <a:t>rRNA</a:t>
            </a:r>
            <a:r>
              <a:rPr lang="en-US" sz="1200" i="1" dirty="0" smtClean="0"/>
              <a:t>” </a:t>
            </a:r>
            <a:r>
              <a:rPr lang="en-US" sz="1200" dirty="0" smtClean="0"/>
              <a:t>or </a:t>
            </a:r>
            <a:r>
              <a:rPr lang="en-US" sz="1200" i="1" dirty="0" smtClean="0"/>
              <a:t>“RNA” </a:t>
            </a:r>
            <a:r>
              <a:rPr lang="en-US" sz="1200" dirty="0" smtClean="0"/>
              <a:t>with qualifiers </a:t>
            </a:r>
            <a:r>
              <a:rPr lang="en-US" sz="1200" i="1" dirty="0" smtClean="0"/>
              <a:t>“16S”, “23S”, “Subunit Ribosomal RNA”</a:t>
            </a:r>
            <a:r>
              <a:rPr lang="en-US" sz="1200" dirty="0" smtClean="0"/>
              <a:t> or </a:t>
            </a:r>
            <a:r>
              <a:rPr lang="en-US" sz="1200" i="1" dirty="0" smtClean="0"/>
              <a:t>“</a:t>
            </a:r>
            <a:r>
              <a:rPr lang="en-US" sz="1200" i="1" dirty="0" err="1" smtClean="0"/>
              <a:t>suRNA</a:t>
            </a:r>
            <a:r>
              <a:rPr lang="en-US" sz="1200" i="1" dirty="0" smtClean="0"/>
              <a:t>” </a:t>
            </a:r>
            <a:r>
              <a:rPr lang="en-US" sz="1200" dirty="0" smtClean="0"/>
              <a:t>are masked by ‘N’.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0917" y="3239185"/>
            <a:ext cx="2137103" cy="1384995"/>
          </a:xfrm>
          <a:prstGeom prst="rect">
            <a:avLst/>
          </a:prstGeom>
          <a:noFill/>
          <a:ln w="19050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After processing of SAGs, combine SAG </a:t>
            </a:r>
            <a:r>
              <a:rPr lang="en-US" sz="1400" dirty="0" err="1" smtClean="0"/>
              <a:t>fasta</a:t>
            </a:r>
            <a:r>
              <a:rPr lang="en-US" sz="1400" dirty="0" smtClean="0"/>
              <a:t> files into one called “</a:t>
            </a:r>
            <a:r>
              <a:rPr lang="en-US" sz="1400" dirty="0" err="1" smtClean="0"/>
              <a:t>concatenated_sags.fasta</a:t>
            </a:r>
            <a:r>
              <a:rPr lang="en-US" sz="1400" dirty="0" smtClean="0"/>
              <a:t>” to be processed from here on as its own SAG.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0917" y="2845446"/>
            <a:ext cx="21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Concatenated SAGs</a:t>
            </a:r>
          </a:p>
        </p:txBody>
      </p:sp>
    </p:spTree>
    <p:extLst>
      <p:ext uri="{BB962C8B-B14F-4D97-AF65-F5344CB8AC3E}">
        <p14:creationId xmlns:p14="http://schemas.microsoft.com/office/powerpoint/2010/main" val="25420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56" y="69373"/>
            <a:ext cx="15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439" y="438705"/>
            <a:ext cx="22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sag-</a:t>
            </a:r>
            <a:r>
              <a:rPr lang="en-US" dirty="0" err="1" smtClean="0"/>
              <a:t>metagenome</a:t>
            </a:r>
            <a:r>
              <a:rPr lang="en-US" dirty="0" smtClean="0"/>
              <a:t> pair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6370" y="949364"/>
            <a:ext cx="1383862" cy="369332"/>
          </a:xfrm>
          <a:prstGeom prst="rect">
            <a:avLst/>
          </a:prstGeom>
          <a:noFill/>
          <a:ln w="57150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bwa-mem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8301" y="1371250"/>
            <a:ext cx="0" cy="3987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99" y="1839322"/>
            <a:ext cx="2833415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/coverage/{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}.bam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61805" y="2227861"/>
            <a:ext cx="0" cy="4308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2538" y="2709724"/>
            <a:ext cx="2833415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Sort through read alignments, extract only those that match: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percent identity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read length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overlap (default 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49" y="4277728"/>
            <a:ext cx="4335520" cy="430887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{#}.bam</a:t>
            </a:r>
          </a:p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</a:t>
            </a:r>
            <a:r>
              <a:rPr lang="en-US" sz="1100" dirty="0" err="1" smtClean="0"/>
              <a:t>aln_count</a:t>
            </a:r>
            <a:endParaRPr lang="en-US" sz="11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8301" y="3804394"/>
            <a:ext cx="7008" cy="383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2177" y="5072815"/>
            <a:ext cx="2326264" cy="369332"/>
          </a:xfrm>
          <a:prstGeom prst="rect">
            <a:avLst/>
          </a:prstGeom>
          <a:noFill/>
          <a:ln w="57150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bedtools</a:t>
            </a:r>
            <a:r>
              <a:rPr lang="en-US" dirty="0" smtClean="0"/>
              <a:t> </a:t>
            </a:r>
            <a:r>
              <a:rPr lang="en-US" dirty="0" err="1" smtClean="0"/>
              <a:t>genomecov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30324" y="5550733"/>
            <a:ext cx="0" cy="4314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49" y="6107156"/>
            <a:ext cx="4677106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</a:t>
            </a:r>
            <a:r>
              <a:rPr lang="en-US" sz="1100" dirty="0" err="1" smtClean="0"/>
              <a:t>genome_coverage</a:t>
            </a:r>
            <a:endParaRPr lang="en-US" sz="11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035554" y="4734892"/>
            <a:ext cx="7008" cy="275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06981" y="1496120"/>
            <a:ext cx="2833415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Collect: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P</a:t>
            </a:r>
            <a:r>
              <a:rPr lang="en-US" sz="1200" dirty="0" smtClean="0"/>
              <a:t>ercent scaffolds with any coverage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Percent of reference bases covered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Average coverage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# mg reads aligned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96922" y="659219"/>
            <a:ext cx="2067009" cy="8369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</p:cNvCxnSpPr>
          <p:nvPr/>
        </p:nvCxnSpPr>
        <p:spPr>
          <a:xfrm>
            <a:off x="6923689" y="2511783"/>
            <a:ext cx="0" cy="5102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8689" y="3086535"/>
            <a:ext cx="3810000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/coverage/</a:t>
            </a:r>
            <a:r>
              <a:rPr lang="en-US" sz="1100" dirty="0" err="1" smtClean="0"/>
              <a:t>coverage_info_pctid</a:t>
            </a:r>
            <a:r>
              <a:rPr lang="en-US" sz="1100" dirty="0" smtClean="0"/>
              <a:t>{#}_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{#}_overlap{#}.txt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30414" y="1891965"/>
            <a:ext cx="954689" cy="4382048"/>
            <a:chOff x="4230414" y="1891965"/>
            <a:chExt cx="954689" cy="4382048"/>
          </a:xfrm>
        </p:grpSpPr>
        <p:sp>
          <p:nvSpPr>
            <p:cNvPr id="38" name="Freeform 37"/>
            <p:cNvSpPr/>
            <p:nvPr/>
          </p:nvSpPr>
          <p:spPr>
            <a:xfrm>
              <a:off x="4523147" y="1891965"/>
              <a:ext cx="661956" cy="4382048"/>
            </a:xfrm>
            <a:custGeom>
              <a:avLst/>
              <a:gdLst>
                <a:gd name="connsiteX0" fmla="*/ 276577 w 661956"/>
                <a:gd name="connsiteY0" fmla="*/ 4344173 h 4382048"/>
                <a:gd name="connsiteX1" fmla="*/ 399198 w 661956"/>
                <a:gd name="connsiteY1" fmla="*/ 4221552 h 4382048"/>
                <a:gd name="connsiteX2" fmla="*/ 232784 w 661956"/>
                <a:gd name="connsiteY2" fmla="*/ 3065414 h 4382048"/>
                <a:gd name="connsiteX3" fmla="*/ 13819 w 661956"/>
                <a:gd name="connsiteY3" fmla="*/ 350242 h 4382048"/>
                <a:gd name="connsiteX4" fmla="*/ 661956 w 661956"/>
                <a:gd name="connsiteY4" fmla="*/ 34932 h 438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956" h="4382048">
                  <a:moveTo>
                    <a:pt x="276577" y="4344173"/>
                  </a:moveTo>
                  <a:cubicBezTo>
                    <a:pt x="341537" y="4389425"/>
                    <a:pt x="406497" y="4434678"/>
                    <a:pt x="399198" y="4221552"/>
                  </a:cubicBezTo>
                  <a:cubicBezTo>
                    <a:pt x="391899" y="4008426"/>
                    <a:pt x="297014" y="3710632"/>
                    <a:pt x="232784" y="3065414"/>
                  </a:cubicBezTo>
                  <a:cubicBezTo>
                    <a:pt x="168554" y="2420196"/>
                    <a:pt x="-57710" y="855322"/>
                    <a:pt x="13819" y="350242"/>
                  </a:cubicBezTo>
                  <a:cubicBezTo>
                    <a:pt x="85348" y="-154838"/>
                    <a:pt x="661956" y="34932"/>
                    <a:pt x="661956" y="34932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30414" y="4160345"/>
              <a:ext cx="437931" cy="499273"/>
            </a:xfrm>
            <a:custGeom>
              <a:avLst/>
              <a:gdLst>
                <a:gd name="connsiteX0" fmla="*/ 0 w 437931"/>
                <a:gd name="connsiteY0" fmla="*/ 455448 h 499273"/>
                <a:gd name="connsiteX1" fmla="*/ 306552 w 437931"/>
                <a:gd name="connsiteY1" fmla="*/ 455448 h 499273"/>
                <a:gd name="connsiteX2" fmla="*/ 437931 w 437931"/>
                <a:gd name="connsiteY2" fmla="*/ 0 h 49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931" h="499273">
                  <a:moveTo>
                    <a:pt x="0" y="455448"/>
                  </a:moveTo>
                  <a:cubicBezTo>
                    <a:pt x="116782" y="493402"/>
                    <a:pt x="233564" y="531356"/>
                    <a:pt x="306552" y="455448"/>
                  </a:cubicBezTo>
                  <a:cubicBezTo>
                    <a:pt x="379540" y="379540"/>
                    <a:pt x="437931" y="0"/>
                    <a:pt x="437931" y="0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51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55" y="69373"/>
            <a:ext cx="22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Table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94568" y="1120131"/>
            <a:ext cx="2287806" cy="954107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/mgs/</a:t>
            </a:r>
            <a:r>
              <a:rPr lang="en-US" sz="1400" dirty="0" err="1" smtClean="0"/>
              <a:t>multi_mg_qc.txt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</a:t>
            </a:r>
            <a:r>
              <a:rPr lang="en-US" sz="1400" dirty="0" err="1" smtClean="0"/>
              <a:t>etagenome</a:t>
            </a:r>
            <a:r>
              <a:rPr lang="en-US" sz="1400" dirty="0" smtClean="0"/>
              <a:t>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Sequencing technology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Metagenome</a:t>
            </a:r>
            <a:r>
              <a:rPr lang="en-US" sz="1400" dirty="0" smtClean="0"/>
              <a:t> read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4820" y="2162404"/>
            <a:ext cx="5007225" cy="1600438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/coverage/</a:t>
            </a:r>
            <a:r>
              <a:rPr lang="en-US" sz="1400" dirty="0" err="1" smtClean="0"/>
              <a:t>coverage_info_pctid</a:t>
            </a:r>
            <a:r>
              <a:rPr lang="en-US" sz="1400" dirty="0" smtClean="0"/>
              <a:t>{#}_</a:t>
            </a:r>
            <a:r>
              <a:rPr lang="en-US" sz="1400" dirty="0" err="1" smtClean="0"/>
              <a:t>minlen</a:t>
            </a:r>
            <a:r>
              <a:rPr lang="en-US" sz="1400" dirty="0" smtClean="0"/>
              <a:t>{#}_overlap{#}.txt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SAG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Metagenome</a:t>
            </a:r>
            <a:r>
              <a:rPr lang="en-US" sz="1400" dirty="0" smtClean="0"/>
              <a:t>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Percent scaffolds with any coverage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Percent reference bases covered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Average coverage (depth of coverage)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Total reads recruited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6550" y="1125251"/>
            <a:ext cx="3065516" cy="954107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/sags/</a:t>
            </a:r>
            <a:r>
              <a:rPr lang="en-US" sz="1400" dirty="0" err="1" smtClean="0"/>
              <a:t>sag_completeness.txt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SAG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SAG completeness (% complete)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SAG length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8621" y="652029"/>
            <a:ext cx="1662463" cy="400110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Merge tables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94928" y="3904112"/>
            <a:ext cx="0" cy="4314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6149" y="4433130"/>
            <a:ext cx="4103392" cy="830997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Calculate: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sag_size_mbp</a:t>
            </a:r>
            <a:r>
              <a:rPr lang="en-US" sz="1200" dirty="0" smtClean="0"/>
              <a:t>: sag size in </a:t>
            </a:r>
            <a:r>
              <a:rPr lang="en-US" sz="1200" dirty="0" err="1" smtClean="0"/>
              <a:t>megabasepairs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reads_per_mbp</a:t>
            </a:r>
            <a:r>
              <a:rPr lang="en-US" sz="1200" dirty="0" smtClean="0"/>
              <a:t>: </a:t>
            </a:r>
            <a:r>
              <a:rPr lang="en-US" sz="1200" dirty="0" err="1" smtClean="0"/>
              <a:t>metagenome</a:t>
            </a:r>
            <a:r>
              <a:rPr lang="en-US" sz="1200" dirty="0" smtClean="0"/>
              <a:t> reads recruited per sag </a:t>
            </a:r>
            <a:r>
              <a:rPr lang="en-US" sz="1200" dirty="0" err="1" smtClean="0"/>
              <a:t>mbp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prop_mgreads_per_mbp</a:t>
            </a:r>
            <a:r>
              <a:rPr lang="en-US" sz="1200" dirty="0" smtClean="0"/>
              <a:t>: </a:t>
            </a:r>
            <a:r>
              <a:rPr lang="en-US" sz="1200" dirty="0" err="1" smtClean="0"/>
              <a:t>reads_per_mbp</a:t>
            </a:r>
            <a:r>
              <a:rPr lang="en-US" sz="1200" dirty="0" smtClean="0"/>
              <a:t>/</a:t>
            </a:r>
            <a:r>
              <a:rPr lang="en-US" sz="1200" dirty="0" err="1" smtClean="0"/>
              <a:t>total_mg_reads</a:t>
            </a:r>
            <a:endParaRPr lang="en-US" sz="12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98433" y="5352788"/>
            <a:ext cx="0" cy="4314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433" y="5880535"/>
            <a:ext cx="3810000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/</a:t>
            </a:r>
            <a:r>
              <a:rPr lang="en-US" sz="1100" dirty="0" err="1" smtClean="0"/>
              <a:t>summary_table_pctid</a:t>
            </a:r>
            <a:r>
              <a:rPr lang="en-US" sz="1100" dirty="0" smtClean="0"/>
              <a:t>{#}_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{#}_overlap{#}.txt</a:t>
            </a:r>
          </a:p>
        </p:txBody>
      </p:sp>
    </p:spTree>
    <p:extLst>
      <p:ext uri="{BB962C8B-B14F-4D97-AF65-F5344CB8AC3E}">
        <p14:creationId xmlns:p14="http://schemas.microsoft.com/office/powerpoint/2010/main" val="214685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Table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6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metagenome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Percent_scaffolds_with_any_coverage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Percent_of_reference_bases_covered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Average_coverage</a:t>
            </a:r>
            <a:r>
              <a:rPr lang="en-US" dirty="0" smtClean="0"/>
              <a:t> </a:t>
            </a:r>
            <a:r>
              <a:rPr lang="en-US" dirty="0" err="1"/>
              <a:t>total_reads_recruited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mg_wgs_technology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mg_read_count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sag_completeness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sag_total_bp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sag_size_mbp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reads_per_mbp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prop_mgreads_per_mbp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55" y="69373"/>
            <a:ext cx="481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Re-analysis:</a:t>
            </a:r>
          </a:p>
          <a:p>
            <a:endParaRPr lang="en-US" dirty="0" smtClean="0"/>
          </a:p>
          <a:p>
            <a:r>
              <a:rPr lang="en-US" dirty="0" smtClean="0"/>
              <a:t>Re-run sag-mg-recruit using the same input tables and output directory, but change the alignment 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399" y="1839322"/>
            <a:ext cx="2833415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/coverage/{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}.bam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61805" y="2227861"/>
            <a:ext cx="0" cy="4308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2538" y="2709724"/>
            <a:ext cx="2833415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Sort through read alignments, extract only those that match: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percent identity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read length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minimum overlap (default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49" y="4277728"/>
            <a:ext cx="4335520" cy="430887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{#}.bam</a:t>
            </a:r>
          </a:p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</a:t>
            </a:r>
            <a:r>
              <a:rPr lang="en-US" sz="1100" dirty="0" err="1" smtClean="0"/>
              <a:t>aln_count</a:t>
            </a:r>
            <a:endParaRPr lang="en-US" sz="11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58301" y="3804394"/>
            <a:ext cx="7008" cy="383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177" y="5072815"/>
            <a:ext cx="2326264" cy="369332"/>
          </a:xfrm>
          <a:prstGeom prst="rect">
            <a:avLst/>
          </a:prstGeom>
          <a:noFill/>
          <a:ln w="57150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bedtools</a:t>
            </a:r>
            <a:r>
              <a:rPr lang="en-US" dirty="0" smtClean="0"/>
              <a:t> </a:t>
            </a:r>
            <a:r>
              <a:rPr lang="en-US" dirty="0" err="1" smtClean="0"/>
              <a:t>genomecov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30324" y="5550733"/>
            <a:ext cx="0" cy="4314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49" y="6107156"/>
            <a:ext cx="4677106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{</a:t>
            </a:r>
            <a:r>
              <a:rPr lang="en-US" sz="1100" dirty="0" err="1" smtClean="0"/>
              <a:t>mg_name</a:t>
            </a:r>
            <a:r>
              <a:rPr lang="en-US" sz="1100" dirty="0" smtClean="0"/>
              <a:t>}_</a:t>
            </a:r>
            <a:r>
              <a:rPr lang="en-US" sz="1100" dirty="0" err="1" smtClean="0"/>
              <a:t>vs</a:t>
            </a:r>
            <a:r>
              <a:rPr lang="en-US" sz="1100" dirty="0" smtClean="0"/>
              <a:t>_{</a:t>
            </a:r>
            <a:r>
              <a:rPr lang="en-US" sz="1100" dirty="0" err="1" smtClean="0"/>
              <a:t>sag_name</a:t>
            </a:r>
            <a:r>
              <a:rPr lang="en-US" sz="1100" dirty="0" smtClean="0"/>
              <a:t>}.</a:t>
            </a:r>
            <a:r>
              <a:rPr lang="en-US" sz="1100" dirty="0" err="1" smtClean="0"/>
              <a:t>pctid</a:t>
            </a:r>
            <a:r>
              <a:rPr lang="en-US" sz="1100" dirty="0" smtClean="0"/>
              <a:t>{#}.overlap{#}.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{#}.</a:t>
            </a:r>
            <a:r>
              <a:rPr lang="en-US" sz="1100" dirty="0" err="1" smtClean="0"/>
              <a:t>genome_coverage</a:t>
            </a:r>
            <a:endParaRPr lang="en-US" sz="11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35554" y="4734892"/>
            <a:ext cx="7008" cy="275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06981" y="1496120"/>
            <a:ext cx="2833415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Collect: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P</a:t>
            </a:r>
            <a:r>
              <a:rPr lang="en-US" sz="1200" dirty="0" smtClean="0"/>
              <a:t>ercent scaffolds with any coverage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Percent of reference bases covered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Average coverage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# mg reads aligned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6923689" y="2511783"/>
            <a:ext cx="0" cy="5102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18689" y="3086535"/>
            <a:ext cx="3810000" cy="261610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/coverage/</a:t>
            </a:r>
            <a:r>
              <a:rPr lang="en-US" sz="1100" dirty="0" err="1" smtClean="0"/>
              <a:t>coverage_info_pctid</a:t>
            </a:r>
            <a:r>
              <a:rPr lang="en-US" sz="1100" dirty="0" smtClean="0"/>
              <a:t>{#}_</a:t>
            </a:r>
            <a:r>
              <a:rPr lang="en-US" sz="1100" dirty="0" err="1" smtClean="0"/>
              <a:t>minlen</a:t>
            </a:r>
            <a:r>
              <a:rPr lang="en-US" sz="1100" dirty="0" smtClean="0"/>
              <a:t>{#}_overlap{#}.txt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0414" y="1891965"/>
            <a:ext cx="954689" cy="4382048"/>
            <a:chOff x="4230414" y="1891965"/>
            <a:chExt cx="954689" cy="4382048"/>
          </a:xfrm>
        </p:grpSpPr>
        <p:sp>
          <p:nvSpPr>
            <p:cNvPr id="23" name="Freeform 22"/>
            <p:cNvSpPr/>
            <p:nvPr/>
          </p:nvSpPr>
          <p:spPr>
            <a:xfrm>
              <a:off x="4523147" y="1891965"/>
              <a:ext cx="661956" cy="4382048"/>
            </a:xfrm>
            <a:custGeom>
              <a:avLst/>
              <a:gdLst>
                <a:gd name="connsiteX0" fmla="*/ 276577 w 661956"/>
                <a:gd name="connsiteY0" fmla="*/ 4344173 h 4382048"/>
                <a:gd name="connsiteX1" fmla="*/ 399198 w 661956"/>
                <a:gd name="connsiteY1" fmla="*/ 4221552 h 4382048"/>
                <a:gd name="connsiteX2" fmla="*/ 232784 w 661956"/>
                <a:gd name="connsiteY2" fmla="*/ 3065414 h 4382048"/>
                <a:gd name="connsiteX3" fmla="*/ 13819 w 661956"/>
                <a:gd name="connsiteY3" fmla="*/ 350242 h 4382048"/>
                <a:gd name="connsiteX4" fmla="*/ 661956 w 661956"/>
                <a:gd name="connsiteY4" fmla="*/ 34932 h 438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956" h="4382048">
                  <a:moveTo>
                    <a:pt x="276577" y="4344173"/>
                  </a:moveTo>
                  <a:cubicBezTo>
                    <a:pt x="341537" y="4389425"/>
                    <a:pt x="406497" y="4434678"/>
                    <a:pt x="399198" y="4221552"/>
                  </a:cubicBezTo>
                  <a:cubicBezTo>
                    <a:pt x="391899" y="4008426"/>
                    <a:pt x="297014" y="3710632"/>
                    <a:pt x="232784" y="3065414"/>
                  </a:cubicBezTo>
                  <a:cubicBezTo>
                    <a:pt x="168554" y="2420196"/>
                    <a:pt x="-57710" y="855322"/>
                    <a:pt x="13819" y="350242"/>
                  </a:cubicBezTo>
                  <a:cubicBezTo>
                    <a:pt x="85348" y="-154838"/>
                    <a:pt x="661956" y="34932"/>
                    <a:pt x="661956" y="34932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230414" y="4160345"/>
              <a:ext cx="437931" cy="499273"/>
            </a:xfrm>
            <a:custGeom>
              <a:avLst/>
              <a:gdLst>
                <a:gd name="connsiteX0" fmla="*/ 0 w 437931"/>
                <a:gd name="connsiteY0" fmla="*/ 455448 h 499273"/>
                <a:gd name="connsiteX1" fmla="*/ 306552 w 437931"/>
                <a:gd name="connsiteY1" fmla="*/ 455448 h 499273"/>
                <a:gd name="connsiteX2" fmla="*/ 437931 w 437931"/>
                <a:gd name="connsiteY2" fmla="*/ 0 h 49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931" h="499273">
                  <a:moveTo>
                    <a:pt x="0" y="455448"/>
                  </a:moveTo>
                  <a:cubicBezTo>
                    <a:pt x="116782" y="493402"/>
                    <a:pt x="233564" y="531356"/>
                    <a:pt x="306552" y="455448"/>
                  </a:cubicBezTo>
                  <a:cubicBezTo>
                    <a:pt x="379540" y="379540"/>
                    <a:pt x="437931" y="0"/>
                    <a:pt x="437931" y="0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48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54" y="710887"/>
            <a:ext cx="88067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Gaming the Pipeline:</a:t>
            </a:r>
          </a:p>
          <a:p>
            <a:endParaRPr lang="en-US" sz="2000" dirty="0"/>
          </a:p>
          <a:p>
            <a:r>
              <a:rPr lang="en-US" sz="2000" dirty="0" smtClean="0"/>
              <a:t>Time intensive processes: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Joining (flash)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SAG completeness (</a:t>
            </a:r>
            <a:r>
              <a:rPr lang="en-US" sz="2000" dirty="0" err="1" smtClean="0"/>
              <a:t>checkm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Recruitment (</a:t>
            </a:r>
            <a:r>
              <a:rPr lang="en-US" sz="2000" dirty="0" err="1" smtClean="0"/>
              <a:t>bwa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r>
              <a:rPr lang="en-US" sz="2000" dirty="0" smtClean="0"/>
              <a:t>sag</a:t>
            </a:r>
            <a:r>
              <a:rPr lang="en-US" sz="2000" dirty="0" smtClean="0"/>
              <a:t>-mg-recruit will not re-run a step if file it is about to create already exists.</a:t>
            </a:r>
          </a:p>
          <a:p>
            <a:endParaRPr lang="en-US" sz="2000" dirty="0"/>
          </a:p>
          <a:p>
            <a:r>
              <a:rPr lang="en-US" sz="2000" dirty="0" smtClean="0"/>
              <a:t>For example:</a:t>
            </a:r>
          </a:p>
          <a:p>
            <a:r>
              <a:rPr lang="en-US" sz="2000" dirty="0" smtClean="0"/>
              <a:t>If you are comparing a new set of </a:t>
            </a:r>
            <a:r>
              <a:rPr lang="en-US" sz="2000" dirty="0" err="1" smtClean="0"/>
              <a:t>metagenomes</a:t>
            </a:r>
            <a:r>
              <a:rPr lang="en-US" sz="2000" dirty="0" smtClean="0"/>
              <a:t> to the same SAGs, you can copy over the “sags” directory from a previous run into your designated run directory and sag-mg-recruit will use the files in the old sag directory rather than re-run </a:t>
            </a:r>
            <a:r>
              <a:rPr lang="en-US" sz="2000" dirty="0" err="1" smtClean="0"/>
              <a:t>checkm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Same is true for the join step, but you can also provide the path to joined reads from a previous </a:t>
            </a:r>
            <a:r>
              <a:rPr lang="en-US" sz="2000" dirty="0" err="1" smtClean="0"/>
              <a:t>smr</a:t>
            </a:r>
            <a:r>
              <a:rPr lang="en-US" sz="2000" dirty="0" smtClean="0"/>
              <a:t> run in a new run, and put “FALSE” in the join column.</a:t>
            </a:r>
          </a:p>
        </p:txBody>
      </p:sp>
    </p:spTree>
    <p:extLst>
      <p:ext uri="{BB962C8B-B14F-4D97-AF65-F5344CB8AC3E}">
        <p14:creationId xmlns:p14="http://schemas.microsoft.com/office/powerpoint/2010/main" val="273467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1138</Words>
  <Application>Microsoft Macintosh PowerPoint</Application>
  <PresentationFormat>On-screen Show (4:3)</PresentationFormat>
  <Paragraphs>161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sag-mg-recruit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Table info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Julia</cp:lastModifiedBy>
  <cp:revision>25</cp:revision>
  <dcterms:created xsi:type="dcterms:W3CDTF">2016-10-13T12:31:11Z</dcterms:created>
  <dcterms:modified xsi:type="dcterms:W3CDTF">2016-10-17T16:07:24Z</dcterms:modified>
</cp:coreProperties>
</file>