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4" r:id="rId15"/>
    <p:sldId id="275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A1D49-24AC-4ACB-A2B1-7660DB849641}" v="2" dt="2021-05-25T18:41:29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avelle" userId="62337f25d32c92fb" providerId="Windows Live" clId="Web-{784A1D49-24AC-4ACB-A2B1-7660DB849641}"/>
    <pc:docChg chg="modSld">
      <pc:chgData name="Alexander Lavelle" userId="62337f25d32c92fb" providerId="Windows Live" clId="Web-{784A1D49-24AC-4ACB-A2B1-7660DB849641}" dt="2021-05-25T18:41:25.041" v="16"/>
      <pc:docMkLst>
        <pc:docMk/>
      </pc:docMkLst>
      <pc:sldChg chg="modSp">
        <pc:chgData name="Alexander Lavelle" userId="62337f25d32c92fb" providerId="Windows Live" clId="Web-{784A1D49-24AC-4ACB-A2B1-7660DB849641}" dt="2021-05-25T18:37:07.658" v="0" actId="1076"/>
        <pc:sldMkLst>
          <pc:docMk/>
          <pc:sldMk cId="2584280759" sldId="257"/>
        </pc:sldMkLst>
        <pc:picChg chg="mod">
          <ac:chgData name="Alexander Lavelle" userId="62337f25d32c92fb" providerId="Windows Live" clId="Web-{784A1D49-24AC-4ACB-A2B1-7660DB849641}" dt="2021-05-25T18:37:07.658" v="0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modNotes">
        <pc:chgData name="Alexander Lavelle" userId="62337f25d32c92fb" providerId="Windows Live" clId="Web-{784A1D49-24AC-4ACB-A2B1-7660DB849641}" dt="2021-05-25T18:41:25.041" v="16"/>
        <pc:sldMkLst>
          <pc:docMk/>
          <pc:sldMk cId="2446546939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Minimize Error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Maximize </a:t>
          </a:r>
          <a:r>
            <a:rPr lang="en-US" dirty="0" err="1"/>
            <a:t>HitRate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Serve recs quickly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Minimize Error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Maximize </a:t>
          </a:r>
          <a:r>
            <a:rPr lang="en-US" sz="2300" kern="1200" dirty="0" err="1"/>
            <a:t>HitRate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Serve recs quickly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0B05-F88F-487F-81E2-33ABF7B92C54}" type="datetimeFigureOut">
              <a:rPr lang="en-US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694D6-FA22-46A1-8689-08F204ABF5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Need slide above about metrics popularity, </a:t>
            </a:r>
            <a:r>
              <a:rPr lang="en-US" dirty="0" err="1">
                <a:cs typeface="Calibri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694D6-FA22-46A1-8689-08F204ABF5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829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Diverse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Alexander Lavelle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4B03-C911-4A1F-872F-070D37FE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No algorithm recommends (a/the) movie with the greatest number of genres.  But most algorithms similarly recommend maximum number of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99D8E-C1F8-4DF2-AAE0-3DB48CC09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2447131"/>
            <a:ext cx="5524500" cy="3162300"/>
          </a:xfrm>
        </p:spPr>
      </p:pic>
    </p:spTree>
    <p:extLst>
      <p:ext uri="{BB962C8B-B14F-4D97-AF65-F5344CB8AC3E}">
        <p14:creationId xmlns:p14="http://schemas.microsoft.com/office/powerpoint/2010/main" val="410671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9F3A-CD92-41B2-8D12-099E74B6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SVD .5-&gt;5 provides the most popular items on average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64610-72D0-47BB-87F6-B9809B3B9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3142456"/>
            <a:ext cx="6486525" cy="1771650"/>
          </a:xfrm>
        </p:spPr>
      </p:pic>
    </p:spTree>
    <p:extLst>
      <p:ext uri="{BB962C8B-B14F-4D97-AF65-F5344CB8AC3E}">
        <p14:creationId xmlns:p14="http://schemas.microsoft.com/office/powerpoint/2010/main" val="221564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F9C-3B6F-4643-98F9-724C77E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Start/Welcome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244F6F-5E51-4AAD-AACF-A43341D1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89" y="2057400"/>
            <a:ext cx="5657850" cy="1371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C7794-CBAE-45D2-92F4-78AEFCDA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28" y="3602102"/>
            <a:ext cx="28289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ADC89-9F6E-464F-8031-134D1516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90" y="4641979"/>
            <a:ext cx="5248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7020-2D37-4DA3-A9E6-D74E48E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03CFA-F1D5-4528-991C-03FCA9BD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106" y="321811"/>
            <a:ext cx="4725588" cy="62515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E55B-DCB4-4CE6-A122-11D0F403F093}"/>
              </a:ext>
            </a:extLst>
          </p:cNvPr>
          <p:cNvSpPr txBox="1"/>
          <p:nvPr/>
        </p:nvSpPr>
        <p:spPr>
          <a:xfrm>
            <a:off x="1399592" y="2593910"/>
            <a:ext cx="226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it’s a beta, can you find the 2018 “recent” movie?</a:t>
            </a:r>
          </a:p>
        </p:txBody>
      </p:sp>
    </p:spTree>
    <p:extLst>
      <p:ext uri="{BB962C8B-B14F-4D97-AF65-F5344CB8AC3E}">
        <p14:creationId xmlns:p14="http://schemas.microsoft.com/office/powerpoint/2010/main" val="42781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E221-F598-4EF1-99C4-8B1FB7C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252-19DF-4F84-A93D-0B4575D6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MAE vs </a:t>
            </a:r>
            <a:r>
              <a:rPr lang="en-US" dirty="0" err="1"/>
              <a:t>Hitrate</a:t>
            </a:r>
            <a:r>
              <a:rPr lang="en-US" dirty="0"/>
              <a:t> outcomes</a:t>
            </a:r>
          </a:p>
          <a:p>
            <a:r>
              <a:rPr lang="en-US" dirty="0"/>
              <a:t>System needs to be robust</a:t>
            </a:r>
          </a:p>
          <a:p>
            <a:pPr lvl="1"/>
            <a:r>
              <a:rPr lang="en-US" dirty="0"/>
              <a:t>Requires user input</a:t>
            </a:r>
          </a:p>
          <a:p>
            <a:r>
              <a:rPr lang="en-US" dirty="0"/>
              <a:t>Interesting one-off applications</a:t>
            </a:r>
          </a:p>
          <a:p>
            <a:pPr lvl="1"/>
            <a:r>
              <a:rPr lang="en-US" dirty="0"/>
              <a:t>Cold-start user problem</a:t>
            </a:r>
          </a:p>
        </p:txBody>
      </p:sp>
    </p:spTree>
    <p:extLst>
      <p:ext uri="{BB962C8B-B14F-4D97-AF65-F5344CB8AC3E}">
        <p14:creationId xmlns:p14="http://schemas.microsoft.com/office/powerpoint/2010/main" val="27710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058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146A-7D02-480F-BF81-D79744C0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020-26B7-4E97-80B8-55644309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(intended) base dataset is the </a:t>
            </a:r>
            <a:r>
              <a:rPr lang="en-US" dirty="0" err="1"/>
              <a:t>MovieLens</a:t>
            </a:r>
            <a:r>
              <a:rPr lang="en-US" dirty="0"/>
              <a:t> ml-latest-small</a:t>
            </a:r>
          </a:p>
          <a:p>
            <a:pPr lvl="1"/>
            <a:r>
              <a:rPr lang="en-US" dirty="0"/>
              <a:t>This dataset contains ~9800 movies and 610 users</a:t>
            </a:r>
          </a:p>
          <a:p>
            <a:r>
              <a:rPr lang="en-US" dirty="0"/>
              <a:t>Movies contains title, year, genres, and ID</a:t>
            </a:r>
          </a:p>
          <a:p>
            <a:r>
              <a:rPr lang="en-US" dirty="0"/>
              <a:t>Ratings contains user, rating, timestamp, and ID</a:t>
            </a:r>
          </a:p>
          <a:p>
            <a:r>
              <a:rPr lang="en-US" dirty="0"/>
              <a:t>Created tables/metrics include:</a:t>
            </a:r>
          </a:p>
          <a:p>
            <a:pPr lvl="1"/>
            <a:r>
              <a:rPr lang="en-US" dirty="0"/>
              <a:t>Hit Rate @ 10 – with top 10 predictions from each algo for each user, how many predictions were previously rated</a:t>
            </a:r>
          </a:p>
          <a:p>
            <a:pPr lvl="1"/>
            <a:r>
              <a:rPr lang="en-US" dirty="0"/>
              <a:t>Popularity – rankings of movies by implicit count (i.e. was watched / rated regardless of rating)</a:t>
            </a:r>
          </a:p>
          <a:p>
            <a:pPr lvl="1"/>
            <a:r>
              <a:rPr lang="en-US" dirty="0"/>
              <a:t>Diversity – How many genres were represented by the movie recommendation per user per all recs</a:t>
            </a:r>
          </a:p>
          <a:p>
            <a:pPr lvl="1"/>
            <a:r>
              <a:rPr lang="en-US" dirty="0"/>
              <a:t>Coverage – Maximum number of genres represented by any recommendation for any user for any algorithm</a:t>
            </a:r>
          </a:p>
          <a:p>
            <a:pPr lvl="1"/>
            <a:r>
              <a:rPr lang="en-US" dirty="0"/>
              <a:t>Cosine Similarity – similarity in Nth space defined by interior cosine angle</a:t>
            </a:r>
          </a:p>
          <a:p>
            <a:pPr lvl="1"/>
            <a:r>
              <a:rPr lang="en-US" dirty="0"/>
              <a:t>Hamming Similarity – experimental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B771-5906-44AD-89FA-16C853AE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Algorithms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94F6-9395-4308-9AD7-086D11A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  <a:p>
            <a:r>
              <a:rPr lang="en-US" dirty="0"/>
              <a:t>Item Collaborative Filtering</a:t>
            </a:r>
          </a:p>
          <a:p>
            <a:r>
              <a:rPr lang="en-US" dirty="0"/>
              <a:t>SVD on .5-5 scale AND -1 to 1 scale</a:t>
            </a:r>
          </a:p>
          <a:p>
            <a:r>
              <a:rPr lang="en-US" dirty="0" err="1"/>
              <a:t>SVDpp</a:t>
            </a:r>
            <a:r>
              <a:rPr lang="en-US" dirty="0"/>
              <a:t> on .5-5 scale AND -1 to 1 scale</a:t>
            </a:r>
          </a:p>
          <a:p>
            <a:r>
              <a:rPr lang="en-US" dirty="0"/>
              <a:t>Adam .001 Learning Rate neural network with categorical embeddings</a:t>
            </a:r>
          </a:p>
          <a:p>
            <a:r>
              <a:rPr lang="en-US" dirty="0"/>
              <a:t>Ada .01 Learning Rate neural network with categorical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31D0-9D02-405D-A449-04518235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Categorical Embedding Improvements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F02A5BE1-BD62-46F3-85E8-D7E7C77DEA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369" y="2103120"/>
            <a:ext cx="8809262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5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0C41-B9CB-44B0-99FA-40925E2D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SVD and SVD++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A726E-4DDB-4F0E-A156-7AF7B31B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961" y="2103438"/>
            <a:ext cx="5100077" cy="3849687"/>
          </a:xfrm>
        </p:spPr>
      </p:pic>
    </p:spTree>
    <p:extLst>
      <p:ext uri="{BB962C8B-B14F-4D97-AF65-F5344CB8AC3E}">
        <p14:creationId xmlns:p14="http://schemas.microsoft.com/office/powerpoint/2010/main" val="30611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49E-F9A4-4179-BAA5-C13ACB03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SVD .5-&gt;5 and SVD -1-&gt;1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37CC0-C772-4BDA-81EA-CDD0E980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345" y="2103438"/>
            <a:ext cx="5479309" cy="3849687"/>
          </a:xfrm>
        </p:spPr>
      </p:pic>
    </p:spTree>
    <p:extLst>
      <p:ext uri="{BB962C8B-B14F-4D97-AF65-F5344CB8AC3E}">
        <p14:creationId xmlns:p14="http://schemas.microsoft.com/office/powerpoint/2010/main" val="3243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BFB9-2F3D-4D1E-99ED-8A4B6E2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</a:t>
            </a:r>
            <a:r>
              <a:rPr lang="en-US" dirty="0" err="1"/>
              <a:t>hitrate</a:t>
            </a:r>
            <a:r>
              <a:rPr lang="en-US" dirty="0"/>
              <a:t> is important, is it the whole story? MAE already shows to be inconclusive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788C1-D0A0-4838-9DE4-D66A46CF2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737644"/>
            <a:ext cx="6057900" cy="2581275"/>
          </a:xfrm>
        </p:spPr>
      </p:pic>
    </p:spTree>
    <p:extLst>
      <p:ext uri="{BB962C8B-B14F-4D97-AF65-F5344CB8AC3E}">
        <p14:creationId xmlns:p14="http://schemas.microsoft.com/office/powerpoint/2010/main" val="343940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DDFC-6281-4C65-A324-5B20B879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Movie CF (typo) Has the greatest average number of genres recommended, granted with a wide </a:t>
            </a:r>
            <a:r>
              <a:rPr lang="en-US" sz="3000" dirty="0" err="1"/>
              <a:t>stddev</a:t>
            </a:r>
            <a:r>
              <a:rPr lang="en-US" sz="3000" dirty="0"/>
              <a:t>. Ada and SVDpp11 are close behind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33771-DEDE-489A-ACBB-AB88C789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7931" y="2103438"/>
            <a:ext cx="3356137" cy="3849687"/>
          </a:xfrm>
        </p:spPr>
      </p:pic>
    </p:spTree>
    <p:extLst>
      <p:ext uri="{BB962C8B-B14F-4D97-AF65-F5344CB8AC3E}">
        <p14:creationId xmlns:p14="http://schemas.microsoft.com/office/powerpoint/2010/main" val="2446546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{26E69250-73CC-4B51-8026-D6BE15FF1672}tf78438558_win32</Template>
  <TotalTime>42</TotalTime>
  <Words>344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Diverse Recommendation System</vt:lpstr>
      <vt:lpstr>Problem Statement</vt:lpstr>
      <vt:lpstr>Dataset</vt:lpstr>
      <vt:lpstr>Final Algorithms Considered</vt:lpstr>
      <vt:lpstr>Categorical Embedding Improvements</vt:lpstr>
      <vt:lpstr>Comparison of SVD and SVD++</vt:lpstr>
      <vt:lpstr>Comparison of SVD .5-&gt;5 and SVD -1-&gt;1</vt:lpstr>
      <vt:lpstr>While hitrate is important, is it the whole story? MAE already shows to be inconclusive</vt:lpstr>
      <vt:lpstr>Movie CF (typo) Has the greatest average number of genres recommended, granted with a wide stddev. Ada and SVDpp11 are close behind</vt:lpstr>
      <vt:lpstr>No algorithm recommends (a/the) movie with the greatest number of genres.  But most algorithms similarly recommend maximum number of genres</vt:lpstr>
      <vt:lpstr>SVD .5-&gt;5 provides the most popular items on average</vt:lpstr>
      <vt:lpstr>System Start/Welcome</vt:lpstr>
      <vt:lpstr>Rec flow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Diverse Recommendation System</dc:title>
  <dc:creator>Alexander Lavelle</dc:creator>
  <cp:lastModifiedBy>Alexander Lavelle</cp:lastModifiedBy>
  <cp:revision>9</cp:revision>
  <dcterms:created xsi:type="dcterms:W3CDTF">2021-05-21T23:34:32Z</dcterms:created>
  <dcterms:modified xsi:type="dcterms:W3CDTF">2021-05-25T18:41:31Z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