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sldIdLst>
    <p:sldId id="275" r:id="rId5"/>
    <p:sldId id="277" r:id="rId6"/>
    <p:sldId id="278" r:id="rId7"/>
    <p:sldId id="281" r:id="rId8"/>
    <p:sldId id="284" r:id="rId9"/>
    <p:sldId id="286" r:id="rId10"/>
    <p:sldId id="283" r:id="rId11"/>
    <p:sldId id="285" r:id="rId12"/>
    <p:sldId id="282" r:id="rId13"/>
    <p:sldId id="288" r:id="rId14"/>
    <p:sldId id="287" r:id="rId15"/>
    <p:sldId id="279" r:id="rId16"/>
    <p:sldId id="280" r:id="rId17"/>
    <p:sldId id="263"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BFF"/>
    <a:srgbClr val="5BCDFF"/>
    <a:srgbClr val="F0FFFF"/>
    <a:srgbClr val="F0F0FF"/>
    <a:srgbClr val="0F3F76"/>
    <a:srgbClr val="005299"/>
    <a:srgbClr val="343F76"/>
    <a:srgbClr val="00CDFF"/>
    <a:srgbClr val="00B0FF"/>
    <a:srgbClr val="0F19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76" autoAdjust="0"/>
    <p:restoredTop sz="94660"/>
  </p:normalViewPr>
  <p:slideViewPr>
    <p:cSldViewPr snapToGrid="0" snapToObjects="1" showGuides="1">
      <p:cViewPr>
        <p:scale>
          <a:sx n="70" d="100"/>
          <a:sy n="70" d="100"/>
        </p:scale>
        <p:origin x="-1158" y="-72"/>
      </p:cViewPr>
      <p:guideLst>
        <p:guide orient="horz" pos="287"/>
        <p:guide orient="horz" pos="3884"/>
        <p:guide orient="horz" pos="1158"/>
        <p:guide orient="horz" pos="1245"/>
        <p:guide pos="287"/>
        <p:guide pos="5467"/>
        <p:guide pos="4602"/>
        <p:guide pos="4517"/>
        <p:guide pos="3646"/>
        <p:guide pos="356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3" y="1976438"/>
            <a:ext cx="82327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788025" y="1976438"/>
            <a:ext cx="2900363" cy="4191529"/>
          </a:xfrm>
          <a:prstGeom prst="rect">
            <a:avLst/>
          </a:prstGeom>
        </p:spPr>
        <p:txBody>
          <a:bodyPr lIns="182880" tIns="182880" rIns="182880" bIns="182880"/>
          <a:lstStyle>
            <a:lvl1pPr marL="0" indent="0">
              <a:spcBef>
                <a:spcPts val="0"/>
              </a:spcBef>
              <a:spcAft>
                <a:spcPts val="1200"/>
              </a:spcAft>
              <a:buNone/>
              <a:defRPr sz="2000">
                <a:solidFill>
                  <a:srgbClr val="000000"/>
                </a:solidFill>
                <a:latin typeface="Segoe"/>
                <a:cs typeface="Segoe"/>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to add Picture</a:t>
            </a:r>
            <a:endParaRPr lang="en-US" dirty="0"/>
          </a:p>
        </p:txBody>
      </p:sp>
      <p:sp>
        <p:nvSpPr>
          <p:cNvPr id="8" name="TextBox 7"/>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3" name="Content Placeholder 2"/>
          <p:cNvSpPr>
            <a:spLocks noGrp="1"/>
          </p:cNvSpPr>
          <p:nvPr>
            <p:ph idx="1"/>
          </p:nvPr>
        </p:nvSpPr>
        <p:spPr>
          <a:xfrm>
            <a:off x="455613" y="1976438"/>
            <a:ext cx="51974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1" name="Text Placeholder 19"/>
          <p:cNvSpPr>
            <a:spLocks noGrp="1"/>
          </p:cNvSpPr>
          <p:nvPr>
            <p:ph type="body" sz="quarter" idx="11"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TextBox 4"/>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Box 4"/>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3" name="Rectangle 2"/>
          <p:cNvSpPr/>
          <p:nvPr userDrawn="1"/>
        </p:nvSpPr>
        <p:spPr>
          <a:xfrm>
            <a:off x="453875" y="1979612"/>
            <a:ext cx="8234513"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742" t="-1984" r="3708" b="41669"/>
          <a:stretch>
            <a:fillRect/>
          </a:stretch>
        </p:blipFill>
        <p:spPr bwMode="auto">
          <a:xfrm>
            <a:off x="480353" y="2112797"/>
            <a:ext cx="8223401" cy="19397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455613" y="3968449"/>
            <a:ext cx="8223400" cy="2197402"/>
          </a:xfrm>
          <a:prstGeom prst="rect">
            <a:avLst/>
          </a:prstGeom>
          <a:noFill/>
        </p:spPr>
        <p:txBody>
          <a:bodyPr wrap="square" lIns="182880" tIns="182880" rIns="182880" bIns="182880" rtlCol="0" anchor="ctr">
            <a:spAutoFit/>
          </a:bodyPr>
          <a:lstStyle/>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MVP Global Summit content is Microsoft confidential.</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post MVP Summit content to any blogs,</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Web sites, or social media channels.</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take photos or videos of sessions or</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PPT slides throughout the event.</a:t>
            </a:r>
          </a:p>
        </p:txBody>
      </p:sp>
      <p:sp>
        <p:nvSpPr>
          <p:cNvPr id="7" name="Rectangle 6"/>
          <p:cNvSpPr/>
          <p:nvPr userDrawn="1"/>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lstStyle/>
          <a:p>
            <a:pPr algn="ctr"/>
            <a:endParaRPr lang="en-US" dirty="0"/>
          </a:p>
        </p:txBody>
      </p:sp>
      <p:sp>
        <p:nvSpPr>
          <p:cNvPr id="8" name="Title 48"/>
          <p:cNvSpPr txBox="1">
            <a:spLocks/>
          </p:cNvSpPr>
          <p:nvPr userDrawn="1"/>
        </p:nvSpPr>
        <p:spPr>
          <a:xfrm>
            <a:off x="447977" y="455613"/>
            <a:ext cx="8240411" cy="1382712"/>
          </a:xfrm>
          <a:prstGeom prst="rect">
            <a:avLst/>
          </a:prstGeom>
          <a:effectLst/>
        </p:spPr>
        <p:txBody>
          <a:bodyPr vert="horz" lIns="182880" tIns="182880" rIns="182880" bIns="18288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effectLst>
                  <a:outerShdw blurRad="25400" dist="12700" dir="3600000" algn="ctr">
                    <a:srgbClr val="000000">
                      <a:alpha val="50000"/>
                    </a:srgbClr>
                  </a:outerShdw>
                </a:effectLst>
                <a:uLnTx/>
                <a:uFillTx/>
                <a:latin typeface="Segoe Light"/>
                <a:ea typeface="+mj-ea"/>
                <a:cs typeface="Segoe Light"/>
              </a:rPr>
              <a:t>Microsoft Confidential</a:t>
            </a:r>
            <a:endParaRPr kumimoji="0" lang="en-US" sz="50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80" r:id="rId1"/>
    <p:sldLayoutId id="2147483699" r:id="rId2"/>
    <p:sldLayoutId id="2147483683" r:id="rId3"/>
    <p:sldLayoutId id="2147483684" r:id="rId4"/>
    <p:sldLayoutId id="2147483700" r:id="rId5"/>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hyperlink" Target="https://www.2012mvpsummit.com/signin"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463400" y="455613"/>
            <a:ext cx="8232775" cy="5385865"/>
            <a:chOff x="463400" y="455613"/>
            <a:chExt cx="8232775" cy="5385865"/>
          </a:xfrm>
        </p:grpSpPr>
        <p:sp>
          <p:nvSpPr>
            <p:cNvPr id="5" name="Rectangle 4"/>
            <p:cNvSpPr/>
            <p:nvPr/>
          </p:nvSpPr>
          <p:spPr>
            <a:xfrm>
              <a:off x="471187" y="2797791"/>
              <a:ext cx="8224988" cy="3043687"/>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48"/>
            <p:cNvSpPr txBox="1">
              <a:spLocks/>
            </p:cNvSpPr>
            <p:nvPr/>
          </p:nvSpPr>
          <p:spPr>
            <a:xfrm>
              <a:off x="463400" y="455613"/>
              <a:ext cx="8232775" cy="2342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182880" tIns="18288" rIns="182880" bIns="18288" anchor="ctr"/>
            <a:lstStyle/>
            <a:p>
              <a:pPr lvl="0" algn="ctr">
                <a:spcBef>
                  <a:spcPct val="0"/>
                </a:spcBef>
                <a:defRPr/>
              </a:pPr>
              <a:r>
                <a:rPr lang="en-US" sz="4800" dirty="0"/>
                <a:t>Best Practices for Managed Code Performance Investigations</a:t>
              </a:r>
              <a:endParaRPr kumimoji="0" lang="en-US" sz="48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grpSp>
      <p:sp>
        <p:nvSpPr>
          <p:cNvPr id="6" name="Content Placeholder 15"/>
          <p:cNvSpPr txBox="1">
            <a:spLocks/>
          </p:cNvSpPr>
          <p:nvPr/>
        </p:nvSpPr>
        <p:spPr>
          <a:xfrm>
            <a:off x="397610" y="3098041"/>
            <a:ext cx="8341144" cy="2101756"/>
          </a:xfrm>
          <a:prstGeom prst="rect">
            <a:avLst/>
          </a:prstGeom>
        </p:spPr>
        <p:txBody>
          <a:bodyPr lIns="0" tIns="0" rIns="0" bIns="0" anchor="ctr"/>
          <a:lstStyle/>
          <a:p>
            <a:pPr marL="342900" marR="0" lvl="0" indent="-342900" algn="ctr" defTabSz="457200" rtl="0" eaLnBrk="1" fontAlgn="auto" latinLnBrk="0" hangingPunct="1">
              <a:lnSpc>
                <a:spcPct val="100000"/>
              </a:lnSpc>
              <a:spcBef>
                <a:spcPct val="20000"/>
              </a:spcBef>
              <a:spcAft>
                <a:spcPts val="600"/>
              </a:spcAft>
              <a:buClrTx/>
              <a:buSzTx/>
              <a:tabLst/>
              <a:defRPr/>
            </a:pPr>
            <a:r>
              <a:rPr kumimoji="0" lang="en-US" sz="3600" i="0" u="none" strike="noStrike" kern="1200" cap="none" spc="0" normalizeH="0" baseline="0" noProof="0" dirty="0" smtClean="0">
                <a:ln>
                  <a:noFill/>
                </a:ln>
                <a:solidFill>
                  <a:schemeClr val="bg1"/>
                </a:solidFill>
                <a:effectLst/>
                <a:uLnTx/>
                <a:uFillTx/>
                <a:latin typeface="Segoe"/>
                <a:ea typeface="+mn-ea"/>
                <a:cs typeface="Segoe"/>
              </a:rPr>
              <a:t>Vance Morrison</a:t>
            </a:r>
          </a:p>
          <a:p>
            <a:pPr marL="342900" marR="0" lvl="0" indent="-342900" algn="ctr" defTabSz="457200" rtl="0" eaLnBrk="1" fontAlgn="auto" latinLnBrk="0" hangingPunct="1">
              <a:lnSpc>
                <a:spcPct val="100000"/>
              </a:lnSpc>
              <a:spcBef>
                <a:spcPct val="20000"/>
              </a:spcBef>
              <a:spcAft>
                <a:spcPts val="600"/>
              </a:spcAft>
              <a:buClrTx/>
              <a:buSzTx/>
              <a:tabLst/>
              <a:defRPr/>
            </a:pPr>
            <a:r>
              <a:rPr lang="en-US" sz="3600" dirty="0" smtClean="0">
                <a:solidFill>
                  <a:schemeClr val="bg1"/>
                </a:solidFill>
                <a:latin typeface="Segoe"/>
                <a:cs typeface="Segoe"/>
              </a:rPr>
              <a:t>.NET Performance Architect</a:t>
            </a:r>
          </a:p>
          <a:p>
            <a:pPr marL="342900" marR="0" lvl="0" indent="-342900" algn="ctr" defTabSz="457200" rtl="0" eaLnBrk="1" fontAlgn="auto" latinLnBrk="0" hangingPunct="1">
              <a:lnSpc>
                <a:spcPct val="100000"/>
              </a:lnSpc>
              <a:spcBef>
                <a:spcPct val="20000"/>
              </a:spcBef>
              <a:spcAft>
                <a:spcPts val="600"/>
              </a:spcAft>
              <a:buClrTx/>
              <a:buSzTx/>
              <a:tabLst/>
              <a:defRPr/>
            </a:pPr>
            <a:r>
              <a:rPr kumimoji="0" lang="en-US" sz="3600" i="0" u="none" strike="noStrike" kern="1200" cap="none" spc="0" normalizeH="0" baseline="0" noProof="0" dirty="0" smtClean="0">
                <a:ln>
                  <a:noFill/>
                </a:ln>
                <a:solidFill>
                  <a:schemeClr val="bg1"/>
                </a:solidFill>
                <a:effectLst/>
                <a:uLnTx/>
                <a:uFillTx/>
                <a:latin typeface="Segoe"/>
                <a:ea typeface="+mn-ea"/>
                <a:cs typeface="Segoe"/>
              </a:rPr>
              <a:t>Microsoft Corporation</a:t>
            </a:r>
          </a:p>
        </p:txBody>
      </p:sp>
      <p:sp>
        <p:nvSpPr>
          <p:cNvPr id="3" name="TextBox 2"/>
          <p:cNvSpPr txBox="1"/>
          <p:nvPr/>
        </p:nvSpPr>
        <p:spPr>
          <a:xfrm>
            <a:off x="2591339" y="5364413"/>
            <a:ext cx="3984684" cy="369332"/>
          </a:xfrm>
          <a:prstGeom prst="rect">
            <a:avLst/>
          </a:prstGeom>
          <a:noFill/>
        </p:spPr>
        <p:txBody>
          <a:bodyPr wrap="square" rtlCol="0">
            <a:spAutoFit/>
          </a:bodyPr>
          <a:lstStyle/>
          <a:p>
            <a:pPr algn="ctr"/>
            <a:r>
              <a:rPr lang="en-US" dirty="0" smtClean="0">
                <a:solidFill>
                  <a:schemeClr val="accent2">
                    <a:lumMod val="50000"/>
                  </a:schemeClr>
                </a:solidFill>
              </a:rPr>
              <a:t>On Web </a:t>
            </a:r>
            <a:r>
              <a:rPr lang="en-US" dirty="0">
                <a:solidFill>
                  <a:schemeClr val="accent2">
                    <a:lumMod val="50000"/>
                  </a:schemeClr>
                </a:solidFill>
              </a:rPr>
              <a:t>B</a:t>
            </a:r>
            <a:r>
              <a:rPr lang="en-US" dirty="0" smtClean="0">
                <a:solidFill>
                  <a:schemeClr val="accent2">
                    <a:lumMod val="50000"/>
                  </a:schemeClr>
                </a:solidFill>
              </a:rPr>
              <a:t>ing: Vance Morrison Blog</a:t>
            </a: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771721"/>
            <a:ext cx="8232775" cy="4191530"/>
          </a:xfrm>
        </p:spPr>
        <p:txBody>
          <a:bodyPr/>
          <a:lstStyle/>
          <a:p>
            <a:r>
              <a:rPr lang="en-US" dirty="0" smtClean="0"/>
              <a:t>XPERF and PerfView both use ETW (ETL files)</a:t>
            </a:r>
          </a:p>
          <a:p>
            <a:pPr lvl="1"/>
            <a:r>
              <a:rPr lang="en-US" dirty="0"/>
              <a:t>D</a:t>
            </a:r>
            <a:r>
              <a:rPr lang="en-US" dirty="0" smtClean="0"/>
              <a:t>ata collected by one tool can be used by the other.  </a:t>
            </a:r>
          </a:p>
          <a:p>
            <a:pPr lvl="1"/>
            <a:r>
              <a:rPr lang="en-US" dirty="0" smtClean="0"/>
              <a:t>Thus the choice is not that critical (you can use both as desired).  </a:t>
            </a:r>
          </a:p>
          <a:p>
            <a:pPr>
              <a:spcAft>
                <a:spcPts val="400"/>
              </a:spcAft>
            </a:pPr>
            <a:r>
              <a:rPr lang="en-US" dirty="0" smtClean="0"/>
              <a:t>Generally PerfView has better support for managed code </a:t>
            </a:r>
          </a:p>
          <a:p>
            <a:pPr lvl="1">
              <a:spcAft>
                <a:spcPts val="400"/>
              </a:spcAft>
            </a:pPr>
            <a:r>
              <a:rPr lang="en-US" dirty="0" smtClean="0"/>
              <a:t>Until recently (Win8 builds) XPERF did not support .NET </a:t>
            </a:r>
            <a:r>
              <a:rPr lang="en-US" dirty="0" err="1" smtClean="0"/>
              <a:t>syms</a:t>
            </a:r>
            <a:endParaRPr lang="en-US" dirty="0" smtClean="0"/>
          </a:p>
          <a:p>
            <a:pPr lvl="1">
              <a:spcAft>
                <a:spcPts val="400"/>
              </a:spcAft>
            </a:pPr>
            <a:r>
              <a:rPr lang="en-US" dirty="0" smtClean="0"/>
              <a:t>XPERF only supports </a:t>
            </a:r>
            <a:r>
              <a:rPr lang="en-US" dirty="0" err="1" smtClean="0"/>
              <a:t>sym</a:t>
            </a:r>
            <a:r>
              <a:rPr lang="en-US" dirty="0" smtClean="0"/>
              <a:t> decode for V4.0+ runtimes</a:t>
            </a:r>
          </a:p>
          <a:p>
            <a:pPr lvl="1"/>
            <a:r>
              <a:rPr lang="en-US" dirty="0" smtClean="0"/>
              <a:t>XPERF does not have managed-specific views (GC, JIT)</a:t>
            </a:r>
          </a:p>
          <a:p>
            <a:pPr>
              <a:spcAft>
                <a:spcPts val="400"/>
              </a:spcAft>
            </a:pPr>
            <a:r>
              <a:rPr lang="en-US" dirty="0" smtClean="0"/>
              <a:t>PerfView has Grouping and Folding </a:t>
            </a:r>
          </a:p>
          <a:p>
            <a:pPr>
              <a:spcAft>
                <a:spcPts val="400"/>
              </a:spcAft>
            </a:pPr>
            <a:r>
              <a:rPr lang="en-US" dirty="0" smtClean="0"/>
              <a:t>XPERF has powerful aggregation features in detail view</a:t>
            </a:r>
          </a:p>
          <a:p>
            <a:pPr>
              <a:spcAft>
                <a:spcPts val="400"/>
              </a:spcAft>
            </a:pPr>
            <a:r>
              <a:rPr lang="en-US" dirty="0" smtClean="0"/>
              <a:t>There are many small feature differences </a:t>
            </a:r>
            <a:endParaRPr lang="en-US" dirty="0"/>
          </a:p>
        </p:txBody>
      </p:sp>
      <p:sp>
        <p:nvSpPr>
          <p:cNvPr id="3" name="Title 2"/>
          <p:cNvSpPr>
            <a:spLocks noGrp="1"/>
          </p:cNvSpPr>
          <p:nvPr>
            <p:ph type="title"/>
          </p:nvPr>
        </p:nvSpPr>
        <p:spPr>
          <a:xfrm>
            <a:off x="455612" y="466725"/>
            <a:ext cx="7555623" cy="777240"/>
          </a:xfrm>
        </p:spPr>
        <p:txBody>
          <a:bodyPr/>
          <a:lstStyle/>
          <a:p>
            <a:r>
              <a:rPr lang="en-US" dirty="0" smtClean="0"/>
              <a:t>PerfView and XPERF (WPA)	</a:t>
            </a:r>
            <a:endParaRPr lang="en-US" dirty="0"/>
          </a:p>
        </p:txBody>
      </p:sp>
    </p:spTree>
    <p:extLst>
      <p:ext uri="{BB962C8B-B14F-4D97-AF65-F5344CB8AC3E}">
        <p14:creationId xmlns:p14="http://schemas.microsoft.com/office/powerpoint/2010/main" val="421670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812664"/>
            <a:ext cx="8232775" cy="4492601"/>
          </a:xfrm>
        </p:spPr>
        <p:txBody>
          <a:bodyPr/>
          <a:lstStyle/>
          <a:p>
            <a:pPr>
              <a:spcAft>
                <a:spcPts val="800"/>
              </a:spcAft>
            </a:pPr>
            <a:r>
              <a:rPr lang="en-US" dirty="0" smtClean="0"/>
              <a:t>Every Development Project Needs a Plan </a:t>
            </a:r>
          </a:p>
          <a:p>
            <a:pPr lvl="1">
              <a:spcAft>
                <a:spcPts val="800"/>
              </a:spcAft>
            </a:pPr>
            <a:r>
              <a:rPr lang="en-US" dirty="0" smtClean="0"/>
              <a:t>Bing ‘Measure Early and Often’ and read it!</a:t>
            </a:r>
            <a:endParaRPr lang="en-US" dirty="0"/>
          </a:p>
          <a:p>
            <a:pPr>
              <a:spcAft>
                <a:spcPts val="800"/>
              </a:spcAft>
            </a:pPr>
            <a:r>
              <a:rPr lang="en-US" dirty="0" smtClean="0"/>
              <a:t>You MUST Measure, Measure, Measure</a:t>
            </a:r>
          </a:p>
          <a:p>
            <a:pPr>
              <a:spcAft>
                <a:spcPts val="800"/>
              </a:spcAft>
            </a:pPr>
            <a:r>
              <a:rPr lang="en-US" dirty="0" smtClean="0"/>
              <a:t>If you need a tool, use PerfView </a:t>
            </a:r>
          </a:p>
          <a:p>
            <a:pPr lvl="1">
              <a:spcAft>
                <a:spcPts val="800"/>
              </a:spcAft>
            </a:pPr>
            <a:r>
              <a:rPr lang="en-US" dirty="0" smtClean="0"/>
              <a:t>Bing ‘PerfView’ for download site</a:t>
            </a:r>
          </a:p>
          <a:p>
            <a:pPr lvl="1">
              <a:spcAft>
                <a:spcPts val="800"/>
              </a:spcAft>
            </a:pPr>
            <a:r>
              <a:rPr lang="en-US" dirty="0" smtClean="0"/>
              <a:t>Now you have NO excuse.  </a:t>
            </a:r>
            <a:r>
              <a:rPr lang="en-US" b="1" dirty="0"/>
              <a:t>S</a:t>
            </a:r>
            <a:r>
              <a:rPr lang="en-US" b="1" dirty="0" smtClean="0"/>
              <a:t>tart measuring</a:t>
            </a:r>
            <a:r>
              <a:rPr lang="en-US" dirty="0" smtClean="0"/>
              <a:t>!</a:t>
            </a:r>
          </a:p>
          <a:p>
            <a:pPr>
              <a:spcAft>
                <a:spcPts val="800"/>
              </a:spcAft>
            </a:pPr>
            <a:r>
              <a:rPr lang="en-US" dirty="0" smtClean="0"/>
              <a:t>PerfView (ETW) is Worth Investing in</a:t>
            </a:r>
          </a:p>
          <a:p>
            <a:pPr lvl="1">
              <a:spcAft>
                <a:spcPts val="800"/>
              </a:spcAft>
            </a:pPr>
            <a:r>
              <a:rPr lang="en-US" dirty="0" smtClean="0"/>
              <a:t>Harder problems require more skill by the user.  </a:t>
            </a:r>
          </a:p>
          <a:p>
            <a:pPr lvl="1">
              <a:spcAft>
                <a:spcPts val="800"/>
              </a:spcAft>
            </a:pPr>
            <a:r>
              <a:rPr lang="en-US" dirty="0" smtClean="0"/>
              <a:t>I have only touched on many of the features of PerfView, </a:t>
            </a:r>
          </a:p>
          <a:p>
            <a:pPr lvl="1">
              <a:spcAft>
                <a:spcPts val="800"/>
              </a:spcAft>
            </a:pPr>
            <a:r>
              <a:rPr lang="en-US" dirty="0" smtClean="0"/>
              <a:t>You need to take your education on the tool from here…</a:t>
            </a:r>
          </a:p>
          <a:p>
            <a:pPr lvl="1">
              <a:spcAft>
                <a:spcPts val="800"/>
              </a:spcAft>
            </a:pPr>
            <a:r>
              <a:rPr lang="en-US" dirty="0" smtClean="0"/>
              <a:t>PerfView is constantly getting better, check for updates!</a:t>
            </a:r>
            <a:endParaRPr lang="en-US" dirty="0"/>
          </a:p>
        </p:txBody>
      </p:sp>
      <p:sp>
        <p:nvSpPr>
          <p:cNvPr id="3" name="Title 2"/>
          <p:cNvSpPr>
            <a:spLocks noGrp="1"/>
          </p:cNvSpPr>
          <p:nvPr>
            <p:ph type="title"/>
          </p:nvPr>
        </p:nvSpPr>
        <p:spPr/>
        <p:txBody>
          <a:bodyPr/>
          <a:lstStyle/>
          <a:p>
            <a:r>
              <a:rPr lang="en-US" dirty="0" smtClean="0"/>
              <a:t>Summary (Homework)</a:t>
            </a:r>
            <a:endParaRPr lang="en-US" dirty="0"/>
          </a:p>
        </p:txBody>
      </p:sp>
    </p:spTree>
    <p:extLst>
      <p:ext uri="{BB962C8B-B14F-4D97-AF65-F5344CB8AC3E}">
        <p14:creationId xmlns:p14="http://schemas.microsoft.com/office/powerpoint/2010/main" val="190188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744426"/>
            <a:ext cx="8232775" cy="4191530"/>
          </a:xfrm>
        </p:spPr>
        <p:txBody>
          <a:bodyPr/>
          <a:lstStyle/>
          <a:p>
            <a:r>
              <a:rPr lang="en-US" dirty="0" smtClean="0"/>
              <a:t>Bing Search Terms</a:t>
            </a:r>
          </a:p>
          <a:p>
            <a:pPr lvl="1">
              <a:spcAft>
                <a:spcPts val="400"/>
              </a:spcAft>
            </a:pPr>
            <a:r>
              <a:rPr lang="en-US" sz="1400" dirty="0"/>
              <a:t>Vance Morrison </a:t>
            </a:r>
            <a:r>
              <a:rPr lang="en-US" sz="1400" dirty="0" smtClean="0"/>
              <a:t>Blog</a:t>
            </a:r>
          </a:p>
          <a:p>
            <a:pPr lvl="1">
              <a:spcAft>
                <a:spcPts val="400"/>
              </a:spcAft>
            </a:pPr>
            <a:r>
              <a:rPr lang="en-US" sz="1400" dirty="0" smtClean="0"/>
              <a:t>PerfView </a:t>
            </a:r>
            <a:endParaRPr lang="en-US" sz="1400" dirty="0"/>
          </a:p>
          <a:p>
            <a:pPr lvl="1">
              <a:spcAft>
                <a:spcPts val="400"/>
              </a:spcAft>
            </a:pPr>
            <a:r>
              <a:rPr lang="en-US" sz="1400" dirty="0" smtClean="0"/>
              <a:t>Measure </a:t>
            </a:r>
            <a:r>
              <a:rPr lang="en-US" sz="1400" dirty="0"/>
              <a:t>Early and Often for Performance</a:t>
            </a:r>
          </a:p>
          <a:p>
            <a:pPr lvl="1">
              <a:spcAft>
                <a:spcPts val="400"/>
              </a:spcAft>
            </a:pPr>
            <a:r>
              <a:rPr lang="en-US" sz="1400" dirty="0"/>
              <a:t>Memory Usage Auditing For .NET Applications</a:t>
            </a:r>
          </a:p>
          <a:p>
            <a:pPr lvl="1">
              <a:spcAft>
                <a:spcPts val="400"/>
              </a:spcAft>
            </a:pPr>
            <a:r>
              <a:rPr lang="en-US" sz="1400" dirty="0" smtClean="0"/>
              <a:t>Rico </a:t>
            </a:r>
            <a:r>
              <a:rPr lang="en-US" sz="1400" dirty="0" err="1"/>
              <a:t>Mariani</a:t>
            </a:r>
            <a:r>
              <a:rPr lang="en-US" sz="1400" dirty="0"/>
              <a:t> Blog</a:t>
            </a:r>
          </a:p>
          <a:p>
            <a:pPr lvl="1">
              <a:spcAft>
                <a:spcPts val="400"/>
              </a:spcAft>
            </a:pPr>
            <a:r>
              <a:rPr lang="en-US" sz="1400" dirty="0" err="1"/>
              <a:t>Maoni</a:t>
            </a:r>
            <a:r>
              <a:rPr lang="en-US" sz="1400" dirty="0"/>
              <a:t> Stephens GC Blog</a:t>
            </a:r>
          </a:p>
          <a:p>
            <a:pPr lvl="1">
              <a:spcAft>
                <a:spcPts val="400"/>
              </a:spcAft>
            </a:pPr>
            <a:r>
              <a:rPr lang="en-US" sz="1400" dirty="0"/>
              <a:t>CLR Performance Blog</a:t>
            </a:r>
          </a:p>
          <a:p>
            <a:pPr lvl="1">
              <a:spcAft>
                <a:spcPts val="400"/>
              </a:spcAft>
            </a:pPr>
            <a:r>
              <a:rPr lang="en-US" sz="1400" dirty="0"/>
              <a:t>XPERF (Windows Performance Analysis)</a:t>
            </a:r>
          </a:p>
          <a:p>
            <a:pPr lvl="1">
              <a:spcAft>
                <a:spcPts val="400"/>
              </a:spcAft>
            </a:pPr>
            <a:r>
              <a:rPr lang="en-US" sz="1400" dirty="0"/>
              <a:t>Parallel Performance Analyzer (PPA</a:t>
            </a:r>
            <a:r>
              <a:rPr lang="en-US" sz="1400" dirty="0" smtClean="0"/>
              <a:t>) (ETW based, </a:t>
            </a:r>
            <a:r>
              <a:rPr lang="en-US" sz="1400" dirty="0"/>
              <a:t>V</a:t>
            </a:r>
            <a:r>
              <a:rPr lang="en-US" sz="1400" dirty="0" smtClean="0"/>
              <a:t>isual Studio tool for concurrency)</a:t>
            </a:r>
            <a:endParaRPr lang="en-US" sz="1400" dirty="0"/>
          </a:p>
          <a:p>
            <a:pPr lvl="1">
              <a:spcAft>
                <a:spcPts val="400"/>
              </a:spcAft>
            </a:pPr>
            <a:r>
              <a:rPr lang="en-US" sz="1400" dirty="0" err="1" smtClean="0"/>
              <a:t>VMMap</a:t>
            </a:r>
            <a:r>
              <a:rPr lang="en-US" sz="1400" dirty="0" smtClean="0"/>
              <a:t> (process level memory analysis) </a:t>
            </a:r>
            <a:endParaRPr lang="en-US" sz="1400" dirty="0"/>
          </a:p>
          <a:p>
            <a:pPr lvl="1">
              <a:spcAft>
                <a:spcPts val="400"/>
              </a:spcAft>
            </a:pPr>
            <a:r>
              <a:rPr lang="en-US" sz="1400" dirty="0" smtClean="0"/>
              <a:t>ETW (Event Tracing for Windows)</a:t>
            </a:r>
            <a:endParaRPr lang="en-US" sz="1400" dirty="0"/>
          </a:p>
          <a:p>
            <a:endParaRPr lang="en-US" dirty="0"/>
          </a:p>
        </p:txBody>
      </p:sp>
      <p:sp>
        <p:nvSpPr>
          <p:cNvPr id="3" name="Title 2"/>
          <p:cNvSpPr>
            <a:spLocks noGrp="1"/>
          </p:cNvSpPr>
          <p:nvPr>
            <p:ph type="title"/>
          </p:nvPr>
        </p:nvSpPr>
        <p:spPr/>
        <p:txBody>
          <a:bodyPr/>
          <a:lstStyle/>
          <a:p>
            <a:r>
              <a:rPr lang="en-US" dirty="0" smtClean="0"/>
              <a:t>To Learn More</a:t>
            </a:r>
            <a:endParaRPr lang="en-US" dirty="0"/>
          </a:p>
        </p:txBody>
      </p:sp>
    </p:spTree>
    <p:extLst>
      <p:ext uri="{BB962C8B-B14F-4D97-AF65-F5344CB8AC3E}">
        <p14:creationId xmlns:p14="http://schemas.microsoft.com/office/powerpoint/2010/main" val="292200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7704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455614" y="1975977"/>
            <a:ext cx="5197476"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55613" y="455613"/>
            <a:ext cx="51974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20110301-DSC_9698.jpg"/>
          <p:cNvPicPr>
            <a:picLocks noChangeAspect="1"/>
          </p:cNvPicPr>
          <p:nvPr/>
        </p:nvPicPr>
        <p:blipFill>
          <a:blip r:embed="rId3"/>
          <a:stretch>
            <a:fillRect/>
          </a:stretch>
        </p:blipFill>
        <p:spPr>
          <a:xfrm>
            <a:off x="5791891" y="455613"/>
            <a:ext cx="1382573" cy="1382573"/>
          </a:xfrm>
          <a:prstGeom prst="rect">
            <a:avLst/>
          </a:prstGeom>
          <a:effectLst>
            <a:outerShdw blurRad="50800" dist="12700" dir="2700000">
              <a:srgbClr val="000000">
                <a:alpha val="25000"/>
              </a:srgbClr>
            </a:outerShdw>
          </a:effectLst>
        </p:spPr>
      </p:pic>
      <p:pic>
        <p:nvPicPr>
          <p:cNvPr id="17" name="Picture 16" descr="20110301-DSC_9703.jpg"/>
          <p:cNvPicPr>
            <a:picLocks/>
          </p:cNvPicPr>
          <p:nvPr/>
        </p:nvPicPr>
        <p:blipFill>
          <a:blip r:embed="rId4"/>
          <a:stretch>
            <a:fillRect/>
          </a:stretch>
        </p:blipFill>
        <p:spPr>
          <a:xfrm>
            <a:off x="7305815" y="455613"/>
            <a:ext cx="1382573" cy="1382573"/>
          </a:xfrm>
          <a:prstGeom prst="rect">
            <a:avLst/>
          </a:prstGeom>
          <a:effectLst>
            <a:outerShdw blurRad="50800" dist="12700" dir="2700000">
              <a:srgbClr val="000000">
                <a:alpha val="25000"/>
              </a:srgbClr>
            </a:outerShdw>
          </a:effectLst>
        </p:spPr>
      </p:pic>
      <p:pic>
        <p:nvPicPr>
          <p:cNvPr id="34" name="Picture Placeholder 33" descr="MSPhoto_MVP_Global_Summit_02162010-4359.jpg"/>
          <p:cNvPicPr>
            <a:picLocks noGrp="1" noChangeAspect="1"/>
          </p:cNvPicPr>
          <p:nvPr>
            <p:ph type="pic" idx="10"/>
          </p:nvPr>
        </p:nvPicPr>
        <p:blipFill>
          <a:blip r:embed="rId5"/>
          <a:stretch>
            <a:fillRect/>
          </a:stretch>
        </p:blipFill>
        <p:spPr>
          <a:xfrm>
            <a:off x="5788025" y="1979016"/>
            <a:ext cx="2900363" cy="4186373"/>
          </a:xfrm>
          <a:effectLst>
            <a:outerShdw blurRad="50800" dist="12700" dir="2700000">
              <a:srgbClr val="000000">
                <a:alpha val="25000"/>
              </a:srgbClr>
            </a:outerShdw>
          </a:effectLst>
        </p:spPr>
      </p:pic>
      <p:sp>
        <p:nvSpPr>
          <p:cNvPr id="19" name="Content Placeholder 18"/>
          <p:cNvSpPr>
            <a:spLocks noGrp="1"/>
          </p:cNvSpPr>
          <p:nvPr>
            <p:ph idx="1"/>
          </p:nvPr>
        </p:nvSpPr>
        <p:spPr/>
        <p:txBody>
          <a:bodyPr/>
          <a:lstStyle/>
          <a:p>
            <a:pPr marL="0" indent="0">
              <a:spcBef>
                <a:spcPts val="0"/>
              </a:spcBef>
              <a:buNone/>
            </a:pPr>
            <a:r>
              <a:rPr lang="en-US" dirty="0" smtClean="0"/>
              <a:t>Your opinion is </a:t>
            </a:r>
            <a:r>
              <a:rPr lang="en-US" i="1" dirty="0" smtClean="0"/>
              <a:t>very</a:t>
            </a:r>
            <a:r>
              <a:rPr lang="en-US" dirty="0" smtClean="0"/>
              <a:t> important to us!  </a:t>
            </a:r>
          </a:p>
          <a:p>
            <a:pPr marL="0" indent="0">
              <a:spcBef>
                <a:spcPts val="0"/>
              </a:spcBef>
              <a:spcAft>
                <a:spcPts val="1800"/>
              </a:spcAft>
              <a:buNone/>
            </a:pPr>
            <a:r>
              <a:rPr lang="en-US" sz="1600" dirty="0" smtClean="0"/>
              <a:t>Please take two minutes </a:t>
            </a:r>
            <a:r>
              <a:rPr lang="en-US" sz="1600" b="1" dirty="0" smtClean="0"/>
              <a:t>right now </a:t>
            </a:r>
            <a:r>
              <a:rPr lang="en-US" sz="1600" dirty="0" smtClean="0"/>
              <a:t>to provide us feedback on this session by signing in to the same location you enrolled in sessions:</a:t>
            </a:r>
          </a:p>
          <a:p>
            <a:pPr marL="0" indent="0">
              <a:spcBef>
                <a:spcPts val="0"/>
              </a:spcBef>
              <a:spcAft>
                <a:spcPts val="1800"/>
              </a:spcAft>
              <a:buNone/>
            </a:pPr>
            <a:r>
              <a:rPr lang="en-US" sz="1600" dirty="0" smtClean="0">
                <a:hlinkClick r:id="rId6"/>
              </a:rPr>
              <a:t>https://www.2012mvpsummit.com/signin</a:t>
            </a:r>
            <a:r>
              <a:rPr lang="en-US" sz="1600" dirty="0" smtClean="0"/>
              <a:t> </a:t>
            </a:r>
          </a:p>
          <a:p>
            <a:pPr marL="0" indent="0">
              <a:spcBef>
                <a:spcPts val="0"/>
              </a:spcBef>
              <a:spcAft>
                <a:spcPts val="1800"/>
              </a:spcAft>
              <a:buNone/>
            </a:pPr>
            <a:r>
              <a:rPr lang="en-US" sz="1600" dirty="0" smtClean="0"/>
              <a:t>From the Schedule Builder link,</a:t>
            </a:r>
            <a:br>
              <a:rPr lang="en-US" sz="1600" dirty="0" smtClean="0"/>
            </a:br>
            <a:r>
              <a:rPr lang="en-US" sz="1600" dirty="0" smtClean="0"/>
              <a:t>locate this session and click on the big</a:t>
            </a:r>
            <a:br>
              <a:rPr lang="en-US" sz="1600" dirty="0" smtClean="0"/>
            </a:br>
            <a:r>
              <a:rPr lang="en-US" sz="1600" dirty="0" smtClean="0"/>
              <a:t>to submit your evaluation.</a:t>
            </a:r>
          </a:p>
          <a:p>
            <a:pPr marL="0" indent="0">
              <a:spcBef>
                <a:spcPts val="0"/>
              </a:spcBef>
              <a:spcAft>
                <a:spcPts val="1800"/>
              </a:spcAft>
              <a:buNone/>
            </a:pPr>
            <a:r>
              <a:rPr lang="en-US" sz="1600" dirty="0" smtClean="0"/>
              <a:t>Can’t connect online? Please ask for a</a:t>
            </a:r>
            <a:br>
              <a:rPr lang="en-US" sz="1600" dirty="0" smtClean="0"/>
            </a:br>
            <a:r>
              <a:rPr lang="en-US" sz="1600" dirty="0" smtClean="0"/>
              <a:t>paper evaluation.</a:t>
            </a:r>
          </a:p>
          <a:p>
            <a:pPr marL="0" indent="0">
              <a:spcBef>
                <a:spcPts val="0"/>
              </a:spcBef>
              <a:spcAft>
                <a:spcPts val="1800"/>
              </a:spcAft>
              <a:buNone/>
            </a:pPr>
            <a:r>
              <a:rPr lang="en-US" sz="1600" dirty="0" smtClean="0"/>
              <a:t>Thank you for your time!</a:t>
            </a:r>
            <a:endParaRPr lang="en-US" sz="1600" dirty="0"/>
          </a:p>
        </p:txBody>
      </p:sp>
      <p:sp>
        <p:nvSpPr>
          <p:cNvPr id="18" name="Title 17"/>
          <p:cNvSpPr>
            <a:spLocks noGrp="1"/>
          </p:cNvSpPr>
          <p:nvPr>
            <p:ph type="title"/>
          </p:nvPr>
        </p:nvSpPr>
        <p:spPr>
          <a:xfrm>
            <a:off x="455613" y="466724"/>
            <a:ext cx="5197476" cy="1371461"/>
          </a:xfrm>
        </p:spPr>
        <p:txBody>
          <a:bodyPr anchor="ctr"/>
          <a:lstStyle/>
          <a:p>
            <a:r>
              <a:rPr lang="en-US" dirty="0" smtClean="0"/>
              <a:t>Evaluation</a:t>
            </a:r>
            <a:endParaRPr lang="en-US" dirty="0"/>
          </a:p>
        </p:txBody>
      </p:sp>
      <p:pic>
        <p:nvPicPr>
          <p:cNvPr id="37" name="Picture 36" descr="EIcon-01-01.png"/>
          <p:cNvPicPr>
            <a:picLocks noChangeAspect="1"/>
          </p:cNvPicPr>
          <p:nvPr/>
        </p:nvPicPr>
        <p:blipFill>
          <a:blip r:embed="rId7"/>
          <a:stretch>
            <a:fillRect/>
          </a:stretch>
        </p:blipFill>
        <p:spPr>
          <a:xfrm>
            <a:off x="4083795" y="4236367"/>
            <a:ext cx="320040" cy="320040"/>
          </a:xfrm>
          <a:prstGeom prst="rect">
            <a:avLst/>
          </a:prstGeom>
          <a:effectLst>
            <a:outerShdw blurRad="50800" dist="12700" dir="360000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8" name="Picture 7" descr="MS_Logo_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614486" y="865679"/>
            <a:ext cx="6035040" cy="4663440"/>
          </a:xfrm>
          <a:prstGeom prst="rect">
            <a:avLst/>
          </a:prstGeom>
        </p:spPr>
      </p:pic>
      <p:sp>
        <p:nvSpPr>
          <p:cNvPr id="10" name="Text Box 3"/>
          <p:cNvSpPr txBox="1">
            <a:spLocks noChangeArrowheads="1"/>
          </p:cNvSpPr>
          <p:nvPr/>
        </p:nvSpPr>
        <p:spPr bwMode="blackWhite">
          <a:xfrm>
            <a:off x="253710" y="5871045"/>
            <a:ext cx="8636580" cy="58476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800" dirty="0" smtClean="0">
                <a:solidFill>
                  <a:srgbClr val="000000"/>
                </a:solidFill>
                <a:latin typeface="Segoe"/>
                <a:cs typeface="Segoe"/>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 </a:t>
            </a:r>
            <a:endParaRPr lang="en-US" sz="800" dirty="0">
              <a:solidFill>
                <a:srgbClr val="000000"/>
              </a:solidFill>
              <a:latin typeface="Segoe"/>
              <a:cs typeface="Sego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305" y="1785369"/>
            <a:ext cx="8232775" cy="4574488"/>
          </a:xfrm>
        </p:spPr>
        <p:txBody>
          <a:bodyPr/>
          <a:lstStyle/>
          <a:p>
            <a:pPr marL="457200" indent="-457200">
              <a:buFont typeface="+mj-lt"/>
              <a:buAutoNum type="arabicPeriod"/>
            </a:pPr>
            <a:r>
              <a:rPr lang="en-US" sz="2400" dirty="0" smtClean="0"/>
              <a:t>Evangelize the ‘Mom and Apple Pie’ of Performance </a:t>
            </a:r>
          </a:p>
          <a:p>
            <a:pPr lvl="1"/>
            <a:r>
              <a:rPr lang="en-US" sz="2000" b="1" dirty="0" smtClean="0"/>
              <a:t>EVERY</a:t>
            </a:r>
            <a:r>
              <a:rPr lang="en-US" sz="2000" dirty="0" smtClean="0"/>
              <a:t> Application Needs a Performance Plan</a:t>
            </a:r>
          </a:p>
          <a:p>
            <a:pPr lvl="2"/>
            <a:r>
              <a:rPr lang="en-US" sz="1400" dirty="0" smtClean="0">
                <a:solidFill>
                  <a:srgbClr val="C00000"/>
                </a:solidFill>
              </a:rPr>
              <a:t>Bing: Measure Early and Often for Performance</a:t>
            </a:r>
            <a:r>
              <a:rPr lang="en-US" sz="1400" dirty="0" smtClean="0"/>
              <a:t> </a:t>
            </a:r>
          </a:p>
          <a:p>
            <a:pPr lvl="1"/>
            <a:r>
              <a:rPr lang="en-US" sz="2000" dirty="0" smtClean="0"/>
              <a:t>Measure, Measure, Measure</a:t>
            </a:r>
          </a:p>
          <a:p>
            <a:pPr marL="457200" indent="-457200">
              <a:buFont typeface="+mj-lt"/>
              <a:buAutoNum type="arabicPeriod"/>
            </a:pPr>
            <a:r>
              <a:rPr lang="en-US" dirty="0" smtClean="0"/>
              <a:t>Show you the most important Tool I use to Measure</a:t>
            </a:r>
          </a:p>
          <a:p>
            <a:pPr marL="857250" lvl="1" indent="-457200"/>
            <a:r>
              <a:rPr lang="en-US" b="1" dirty="0" smtClean="0"/>
              <a:t>PerfView</a:t>
            </a:r>
            <a:r>
              <a:rPr lang="en-US" dirty="0" smtClean="0"/>
              <a:t> tool – ETW Based tool for measuring time and GC Heap</a:t>
            </a:r>
          </a:p>
          <a:p>
            <a:pPr marL="1257300" lvl="2" indent="-457200"/>
            <a:r>
              <a:rPr lang="en-US" sz="1400" dirty="0" smtClean="0">
                <a:solidFill>
                  <a:srgbClr val="C00000"/>
                </a:solidFill>
              </a:rPr>
              <a:t>Available publically for free, for download Bing: PerfView </a:t>
            </a:r>
          </a:p>
          <a:p>
            <a:pPr marL="857250" lvl="1" indent="-457200"/>
            <a:r>
              <a:rPr lang="en-US" dirty="0" smtClean="0"/>
              <a:t>Show you it is easy to get started</a:t>
            </a:r>
          </a:p>
          <a:p>
            <a:pPr marL="857250" lvl="1" indent="-457200"/>
            <a:r>
              <a:rPr lang="en-US" dirty="0" smtClean="0"/>
              <a:t>And that investing in the tool is worthwhile.  </a:t>
            </a:r>
          </a:p>
          <a:p>
            <a:pPr marL="457200" indent="-457200">
              <a:buFont typeface="+mj-lt"/>
              <a:buAutoNum type="arabicPeriod"/>
            </a:pPr>
            <a:r>
              <a:rPr lang="en-US" dirty="0" smtClean="0"/>
              <a:t>Give you a bunch of links to follow up on to learn more</a:t>
            </a:r>
          </a:p>
        </p:txBody>
      </p:sp>
      <p:sp>
        <p:nvSpPr>
          <p:cNvPr id="3" name="Title 2"/>
          <p:cNvSpPr>
            <a:spLocks noGrp="1"/>
          </p:cNvSpPr>
          <p:nvPr>
            <p:ph type="title"/>
          </p:nvPr>
        </p:nvSpPr>
        <p:spPr>
          <a:xfrm>
            <a:off x="455613" y="466725"/>
            <a:ext cx="5197476" cy="911700"/>
          </a:xfrm>
        </p:spPr>
        <p:txBody>
          <a:bodyPr/>
          <a:lstStyle/>
          <a:p>
            <a:r>
              <a:rPr lang="en-US" sz="4000" dirty="0" smtClean="0"/>
              <a:t>Goals</a:t>
            </a:r>
            <a:endParaRPr lang="en-US" sz="4000" dirty="0"/>
          </a:p>
        </p:txBody>
      </p:sp>
    </p:spTree>
    <p:extLst>
      <p:ext uri="{BB962C8B-B14F-4D97-AF65-F5344CB8AC3E}">
        <p14:creationId xmlns:p14="http://schemas.microsoft.com/office/powerpoint/2010/main" val="192452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48640"/>
            <a:ext cx="8232775" cy="4915681"/>
          </a:xfrm>
        </p:spPr>
        <p:txBody>
          <a:bodyPr/>
          <a:lstStyle/>
          <a:p>
            <a:r>
              <a:rPr lang="en-US" sz="2400" dirty="0" smtClean="0"/>
              <a:t>Most of it will be a Demo of PerfView</a:t>
            </a:r>
          </a:p>
          <a:p>
            <a:r>
              <a:rPr lang="en-US" sz="2400" dirty="0" smtClean="0"/>
              <a:t>Please ask questions along the way</a:t>
            </a:r>
          </a:p>
          <a:p>
            <a:r>
              <a:rPr lang="en-US" sz="2400" dirty="0" smtClean="0"/>
              <a:t>It will be a whirlwind tour, however  </a:t>
            </a:r>
          </a:p>
          <a:p>
            <a:pPr lvl="1"/>
            <a:r>
              <a:rPr lang="en-US" sz="2200" dirty="0" smtClean="0"/>
              <a:t>There is too much to cover for one hour</a:t>
            </a:r>
          </a:p>
          <a:p>
            <a:pPr lvl="2">
              <a:spcAft>
                <a:spcPts val="600"/>
              </a:spcAft>
            </a:pPr>
            <a:r>
              <a:rPr lang="en-US" sz="1800" dirty="0" smtClean="0"/>
              <a:t>CPU, Memory, I/O stacks, sampling, blocked time, events…</a:t>
            </a:r>
          </a:p>
          <a:p>
            <a:pPr lvl="2">
              <a:spcAft>
                <a:spcPts val="600"/>
              </a:spcAft>
            </a:pPr>
            <a:r>
              <a:rPr lang="en-US" sz="1800" dirty="0" smtClean="0"/>
              <a:t> Inclusive, exclusive, filtering, grouping, folding, diffing … </a:t>
            </a:r>
          </a:p>
          <a:p>
            <a:pPr lvl="1"/>
            <a:r>
              <a:rPr lang="en-US" sz="2200" dirty="0" smtClean="0"/>
              <a:t>My goals is to inspire you to invest in the tool, </a:t>
            </a:r>
            <a:r>
              <a:rPr lang="en-US" sz="2200" b="1" dirty="0" smtClean="0"/>
              <a:t>and</a:t>
            </a:r>
          </a:p>
          <a:p>
            <a:pPr lvl="1"/>
            <a:r>
              <a:rPr lang="en-US" sz="2200" dirty="0" smtClean="0"/>
              <a:t>Let you know what is available</a:t>
            </a:r>
          </a:p>
          <a:p>
            <a:r>
              <a:rPr lang="en-US" sz="2400" dirty="0" smtClean="0"/>
              <a:t>There is good documentation to learn more</a:t>
            </a:r>
          </a:p>
          <a:p>
            <a:r>
              <a:rPr lang="en-US" sz="2400" dirty="0" smtClean="0"/>
              <a:t>You will need to invest in your performance tool</a:t>
            </a:r>
          </a:p>
          <a:p>
            <a:pPr lvl="1"/>
            <a:endParaRPr lang="en-US" sz="2200" dirty="0" smtClean="0"/>
          </a:p>
          <a:p>
            <a:endParaRPr lang="en-US" dirty="0"/>
          </a:p>
        </p:txBody>
      </p:sp>
      <p:sp>
        <p:nvSpPr>
          <p:cNvPr id="3" name="Title 2"/>
          <p:cNvSpPr>
            <a:spLocks noGrp="1"/>
          </p:cNvSpPr>
          <p:nvPr>
            <p:ph type="title"/>
          </p:nvPr>
        </p:nvSpPr>
        <p:spPr>
          <a:xfrm>
            <a:off x="455613" y="453078"/>
            <a:ext cx="5197476" cy="777240"/>
          </a:xfrm>
        </p:spPr>
        <p:txBody>
          <a:bodyPr/>
          <a:lstStyle/>
          <a:p>
            <a:r>
              <a:rPr lang="en-US" dirty="0" smtClean="0"/>
              <a:t>Outline for the Talk</a:t>
            </a:r>
            <a:endParaRPr lang="en-US" dirty="0"/>
          </a:p>
        </p:txBody>
      </p:sp>
    </p:spTree>
    <p:extLst>
      <p:ext uri="{BB962C8B-B14F-4D97-AF65-F5344CB8AC3E}">
        <p14:creationId xmlns:p14="http://schemas.microsoft.com/office/powerpoint/2010/main" val="129887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567005"/>
            <a:ext cx="8232775" cy="4792852"/>
          </a:xfrm>
        </p:spPr>
        <p:txBody>
          <a:bodyPr/>
          <a:lstStyle/>
          <a:p>
            <a:r>
              <a:rPr lang="en-US" sz="2200" dirty="0" smtClean="0"/>
              <a:t>Get the </a:t>
            </a:r>
            <a:r>
              <a:rPr lang="en-US" sz="2200" b="1" dirty="0" smtClean="0"/>
              <a:t>Single</a:t>
            </a:r>
            <a:r>
              <a:rPr lang="en-US" sz="2200" dirty="0" smtClean="0"/>
              <a:t> Perfview.exe file (that’s right, just one file)</a:t>
            </a:r>
          </a:p>
          <a:p>
            <a:pPr lvl="1">
              <a:spcAft>
                <a:spcPts val="600"/>
              </a:spcAft>
            </a:pPr>
            <a:r>
              <a:rPr lang="en-US" dirty="0"/>
              <a:t>B</a:t>
            </a:r>
            <a:r>
              <a:rPr lang="en-US" dirty="0" smtClean="0"/>
              <a:t>ing search: PerfView</a:t>
            </a:r>
          </a:p>
          <a:p>
            <a:pPr lvl="1">
              <a:spcAft>
                <a:spcPts val="600"/>
              </a:spcAft>
            </a:pPr>
            <a:r>
              <a:rPr lang="en-US" dirty="0" smtClean="0"/>
              <a:t>Open download page, click download button, open zip file</a:t>
            </a:r>
          </a:p>
          <a:p>
            <a:pPr lvl="1">
              <a:spcAft>
                <a:spcPts val="600"/>
              </a:spcAft>
            </a:pPr>
            <a:r>
              <a:rPr lang="en-US" dirty="0" smtClean="0"/>
              <a:t>Drag EXE to desktop or other folder (or even just double click on it)</a:t>
            </a:r>
          </a:p>
          <a:p>
            <a:pPr lvl="1">
              <a:spcAft>
                <a:spcPts val="600"/>
              </a:spcAft>
            </a:pPr>
            <a:r>
              <a:rPr lang="en-US" dirty="0" smtClean="0"/>
              <a:t>No install step, can be copied to a USB drive, run from the network …</a:t>
            </a:r>
          </a:p>
          <a:p>
            <a:r>
              <a:rPr lang="en-US" dirty="0" smtClean="0"/>
              <a:t>Comes with a Built-In Tutorial, complete with EXE to run</a:t>
            </a:r>
          </a:p>
          <a:p>
            <a:pPr lvl="1">
              <a:spcAft>
                <a:spcPts val="600"/>
              </a:spcAft>
            </a:pPr>
            <a:r>
              <a:rPr lang="en-US" dirty="0" smtClean="0"/>
              <a:t>This is worth the 10-30 </a:t>
            </a:r>
            <a:r>
              <a:rPr lang="en-US" dirty="0" err="1" smtClean="0"/>
              <a:t>mins</a:t>
            </a:r>
            <a:r>
              <a:rPr lang="en-US" dirty="0" smtClean="0"/>
              <a:t> it takes.</a:t>
            </a:r>
          </a:p>
          <a:p>
            <a:r>
              <a:rPr lang="en-US" dirty="0" smtClean="0"/>
              <a:t>There are Getting Started Videos </a:t>
            </a:r>
          </a:p>
          <a:p>
            <a:pPr lvl="1">
              <a:spcAft>
                <a:spcPts val="600"/>
              </a:spcAft>
            </a:pPr>
            <a:r>
              <a:rPr lang="en-US" dirty="0" smtClean="0"/>
              <a:t>Currently, however, you need to download these separately</a:t>
            </a:r>
          </a:p>
          <a:p>
            <a:pPr lvl="1">
              <a:spcAft>
                <a:spcPts val="600"/>
              </a:spcAft>
            </a:pPr>
            <a:r>
              <a:rPr lang="en-US" dirty="0" smtClean="0"/>
              <a:t>Bing: PerfView Videos to get them.   </a:t>
            </a:r>
          </a:p>
          <a:p>
            <a:r>
              <a:rPr lang="en-US" dirty="0" smtClean="0"/>
              <a:t>There is Extensive Built-In Documentation</a:t>
            </a:r>
          </a:p>
          <a:p>
            <a:pPr lvl="1"/>
            <a:r>
              <a:rPr lang="en-US" dirty="0" smtClean="0"/>
              <a:t>The GUI is littered with hyperlinks to the documentation</a:t>
            </a:r>
            <a:endParaRPr lang="en-US" dirty="0"/>
          </a:p>
        </p:txBody>
      </p:sp>
      <p:sp>
        <p:nvSpPr>
          <p:cNvPr id="3" name="Title 2"/>
          <p:cNvSpPr>
            <a:spLocks noGrp="1"/>
          </p:cNvSpPr>
          <p:nvPr>
            <p:ph type="title"/>
          </p:nvPr>
        </p:nvSpPr>
        <p:spPr>
          <a:xfrm>
            <a:off x="455612" y="466725"/>
            <a:ext cx="6764053" cy="777240"/>
          </a:xfrm>
        </p:spPr>
        <p:txBody>
          <a:bodyPr/>
          <a:lstStyle/>
          <a:p>
            <a:r>
              <a:rPr lang="en-US" dirty="0" smtClean="0"/>
              <a:t>Getting Started is Very Easy</a:t>
            </a:r>
            <a:endParaRPr lang="en-US" dirty="0"/>
          </a:p>
        </p:txBody>
      </p:sp>
    </p:spTree>
    <p:extLst>
      <p:ext uri="{BB962C8B-B14F-4D97-AF65-F5344CB8AC3E}">
        <p14:creationId xmlns:p14="http://schemas.microsoft.com/office/powerpoint/2010/main" val="15798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243965"/>
            <a:ext cx="8232775" cy="5120398"/>
          </a:xfrm>
        </p:spPr>
        <p:txBody>
          <a:bodyPr/>
          <a:lstStyle/>
          <a:p>
            <a:r>
              <a:rPr lang="en-US" dirty="0" smtClean="0"/>
              <a:t>Time Based Data Collection</a:t>
            </a:r>
          </a:p>
          <a:p>
            <a:pPr lvl="1">
              <a:spcAft>
                <a:spcPts val="600"/>
              </a:spcAft>
            </a:pPr>
            <a:r>
              <a:rPr lang="en-US" dirty="0" smtClean="0"/>
              <a:t>Data Collection Based on Event Tracing for Windows (ETW)</a:t>
            </a:r>
          </a:p>
          <a:p>
            <a:pPr lvl="2">
              <a:spcAft>
                <a:spcPts val="600"/>
              </a:spcAft>
            </a:pPr>
            <a:r>
              <a:rPr lang="en-US" dirty="0" smtClean="0"/>
              <a:t>Lightweight, extensible logging infrastructure built into Windows OS</a:t>
            </a:r>
          </a:p>
          <a:p>
            <a:pPr lvl="1">
              <a:spcAft>
                <a:spcPts val="600"/>
              </a:spcAft>
            </a:pPr>
            <a:r>
              <a:rPr lang="en-US" dirty="0" smtClean="0"/>
              <a:t>The SAME data as XPERF (Windows Performance Analyst)</a:t>
            </a:r>
          </a:p>
          <a:p>
            <a:pPr lvl="1">
              <a:spcAft>
                <a:spcPts val="600"/>
              </a:spcAft>
            </a:pPr>
            <a:r>
              <a:rPr lang="en-US" dirty="0" smtClean="0"/>
              <a:t>The SAME data used by the Windows and CLR teams internally</a:t>
            </a:r>
          </a:p>
          <a:p>
            <a:pPr lvl="1">
              <a:spcAft>
                <a:spcPts val="600"/>
              </a:spcAft>
            </a:pPr>
            <a:r>
              <a:rPr lang="en-US" dirty="0" smtClean="0"/>
              <a:t>Machine wide makes collection easy for customers to do </a:t>
            </a:r>
          </a:p>
          <a:p>
            <a:pPr lvl="1">
              <a:spcAft>
                <a:spcPts val="600"/>
              </a:spcAft>
            </a:pPr>
            <a:r>
              <a:rPr lang="en-US" dirty="0" smtClean="0"/>
              <a:t>Can collect data on production machines</a:t>
            </a:r>
          </a:p>
          <a:p>
            <a:pPr lvl="2">
              <a:spcAft>
                <a:spcPts val="400"/>
              </a:spcAft>
            </a:pPr>
            <a:r>
              <a:rPr lang="en-US" dirty="0" smtClean="0"/>
              <a:t>With ‘heavy’ data collection slows program by 10-15% (20K </a:t>
            </a:r>
            <a:r>
              <a:rPr lang="en-US" dirty="0" err="1" smtClean="0"/>
              <a:t>ev</a:t>
            </a:r>
            <a:r>
              <a:rPr lang="en-US" dirty="0" smtClean="0"/>
              <a:t>/sec)</a:t>
            </a:r>
          </a:p>
          <a:p>
            <a:pPr lvl="2">
              <a:spcAft>
                <a:spcPts val="600"/>
              </a:spcAft>
            </a:pPr>
            <a:r>
              <a:rPr lang="en-US" dirty="0" smtClean="0"/>
              <a:t>With light data collection the slowdown is in the noise.  </a:t>
            </a:r>
          </a:p>
          <a:p>
            <a:pPr lvl="1"/>
            <a:r>
              <a:rPr lang="en-US" dirty="0" smtClean="0"/>
              <a:t>Not just for managed code </a:t>
            </a:r>
          </a:p>
          <a:p>
            <a:pPr>
              <a:spcAft>
                <a:spcPts val="600"/>
              </a:spcAft>
            </a:pPr>
            <a:r>
              <a:rPr lang="en-US" dirty="0" smtClean="0"/>
              <a:t>GC Heap Collection (Heap snapshots)</a:t>
            </a:r>
          </a:p>
          <a:p>
            <a:pPr lvl="1">
              <a:spcAft>
                <a:spcPts val="600"/>
              </a:spcAft>
            </a:pPr>
            <a:r>
              <a:rPr lang="en-US" dirty="0" smtClean="0"/>
              <a:t>Can take snapshots on live servers without pausing service</a:t>
            </a:r>
          </a:p>
          <a:p>
            <a:pPr lvl="1">
              <a:spcAft>
                <a:spcPts val="600"/>
              </a:spcAft>
            </a:pPr>
            <a:r>
              <a:rPr lang="en-US" dirty="0" smtClean="0"/>
              <a:t>Can sample the heap, so you get reasonable size for 10 GB+ heaps</a:t>
            </a:r>
          </a:p>
          <a:p>
            <a:pPr lvl="1">
              <a:spcAft>
                <a:spcPts val="600"/>
              </a:spcAft>
            </a:pPr>
            <a:r>
              <a:rPr lang="en-US" dirty="0" smtClean="0"/>
              <a:t>Can take snapshots from process dumps.  </a:t>
            </a:r>
          </a:p>
        </p:txBody>
      </p:sp>
      <p:sp>
        <p:nvSpPr>
          <p:cNvPr id="3" name="Title 2"/>
          <p:cNvSpPr>
            <a:spLocks noGrp="1"/>
          </p:cNvSpPr>
          <p:nvPr>
            <p:ph type="title"/>
          </p:nvPr>
        </p:nvSpPr>
        <p:spPr>
          <a:xfrm>
            <a:off x="455612" y="466725"/>
            <a:ext cx="6996065" cy="777240"/>
          </a:xfrm>
        </p:spPr>
        <p:txBody>
          <a:bodyPr/>
          <a:lstStyle/>
          <a:p>
            <a:r>
              <a:rPr lang="en-US" dirty="0" smtClean="0"/>
              <a:t>PerfView is Industrial Strength</a:t>
            </a:r>
            <a:endParaRPr lang="en-US" dirty="0"/>
          </a:p>
        </p:txBody>
      </p:sp>
    </p:spTree>
    <p:extLst>
      <p:ext uri="{BB962C8B-B14F-4D97-AF65-F5344CB8AC3E}">
        <p14:creationId xmlns:p14="http://schemas.microsoft.com/office/powerpoint/2010/main" val="49892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717131"/>
            <a:ext cx="8232775" cy="4191530"/>
          </a:xfrm>
        </p:spPr>
        <p:txBody>
          <a:bodyPr/>
          <a:lstStyle/>
          <a:p>
            <a:r>
              <a:rPr lang="en-US" dirty="0" smtClean="0"/>
              <a:t>Requires V4.0 of the .NET Runtime (Win7 if Windows Update on)</a:t>
            </a:r>
          </a:p>
          <a:p>
            <a:r>
              <a:rPr lang="en-US" dirty="0" smtClean="0"/>
              <a:t>However works on V3.5 programs (V4.0 just needs to be installed)</a:t>
            </a:r>
          </a:p>
          <a:p>
            <a:pPr>
              <a:spcAft>
                <a:spcPts val="400"/>
              </a:spcAft>
            </a:pPr>
            <a:r>
              <a:rPr lang="en-US" dirty="0" smtClean="0"/>
              <a:t>Broken stacks on X64 processes at JIT compiled methods</a:t>
            </a:r>
          </a:p>
          <a:p>
            <a:pPr lvl="1">
              <a:spcAft>
                <a:spcPts val="400"/>
              </a:spcAft>
            </a:pPr>
            <a:r>
              <a:rPr lang="en-US" dirty="0" smtClean="0"/>
              <a:t>OS ETW limitation (fixed in Win8).  </a:t>
            </a:r>
          </a:p>
          <a:p>
            <a:pPr lvl="1">
              <a:spcAft>
                <a:spcPts val="400"/>
              </a:spcAft>
            </a:pPr>
            <a:r>
              <a:rPr lang="en-US" dirty="0" smtClean="0"/>
              <a:t>32 bit applications (even in 64 bit OS) are unaffected</a:t>
            </a:r>
          </a:p>
          <a:p>
            <a:pPr lvl="1">
              <a:spcAft>
                <a:spcPts val="400"/>
              </a:spcAft>
            </a:pPr>
            <a:r>
              <a:rPr lang="en-US" dirty="0" smtClean="0"/>
              <a:t>If you NGEN your application, you can work-around the problem</a:t>
            </a:r>
          </a:p>
          <a:p>
            <a:pPr lvl="1">
              <a:spcAft>
                <a:spcPts val="400"/>
              </a:spcAft>
            </a:pPr>
            <a:r>
              <a:rPr lang="en-US" dirty="0" smtClean="0"/>
              <a:t>Often the analysis does not need complete stacks.  </a:t>
            </a:r>
          </a:p>
          <a:p>
            <a:pPr lvl="1">
              <a:spcAft>
                <a:spcPts val="400"/>
              </a:spcAft>
            </a:pPr>
            <a:r>
              <a:rPr lang="en-US" dirty="0" smtClean="0"/>
              <a:t>PerfView will warn you and give more info on </a:t>
            </a:r>
            <a:r>
              <a:rPr lang="en-US" dirty="0" err="1" smtClean="0"/>
              <a:t>mitgations</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PerfView Caveats</a:t>
            </a:r>
            <a:endParaRPr lang="en-US" dirty="0"/>
          </a:p>
        </p:txBody>
      </p:sp>
    </p:spTree>
    <p:extLst>
      <p:ext uri="{BB962C8B-B14F-4D97-AF65-F5344CB8AC3E}">
        <p14:creationId xmlns:p14="http://schemas.microsoft.com/office/powerpoint/2010/main" val="22429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89583"/>
            <a:ext cx="8232775" cy="5134047"/>
          </a:xfrm>
        </p:spPr>
        <p:txBody>
          <a:bodyPr/>
          <a:lstStyle/>
          <a:p>
            <a:pPr>
              <a:spcAft>
                <a:spcPts val="600"/>
              </a:spcAft>
            </a:pPr>
            <a:r>
              <a:rPr lang="en-US" dirty="0" smtClean="0"/>
              <a:t>Basics : Time</a:t>
            </a:r>
          </a:p>
          <a:p>
            <a:pPr lvl="1">
              <a:spcAft>
                <a:spcPts val="600"/>
              </a:spcAft>
            </a:pPr>
            <a:r>
              <a:rPr lang="en-US" dirty="0" smtClean="0"/>
              <a:t>Download and launch (Bing: </a:t>
            </a:r>
            <a:r>
              <a:rPr lang="en-US" dirty="0" err="1" smtClean="0"/>
              <a:t>perfView</a:t>
            </a:r>
            <a:r>
              <a:rPr lang="en-US" dirty="0"/>
              <a:t>)</a:t>
            </a:r>
            <a:endParaRPr lang="en-US" dirty="0" smtClean="0"/>
          </a:p>
          <a:p>
            <a:pPr lvl="1">
              <a:spcAft>
                <a:spcPts val="600"/>
              </a:spcAft>
            </a:pPr>
            <a:r>
              <a:rPr lang="en-US" dirty="0" smtClean="0"/>
              <a:t>Getting the Getting Started Videos (Bing: </a:t>
            </a:r>
            <a:r>
              <a:rPr lang="en-US" dirty="0" err="1" smtClean="0"/>
              <a:t>perfView</a:t>
            </a:r>
            <a:r>
              <a:rPr lang="en-US" dirty="0" smtClean="0"/>
              <a:t> Videos)</a:t>
            </a:r>
            <a:endParaRPr lang="en-US" dirty="0"/>
          </a:p>
          <a:p>
            <a:pPr lvl="1">
              <a:spcAft>
                <a:spcPts val="600"/>
              </a:spcAft>
            </a:pPr>
            <a:r>
              <a:rPr lang="en-US" dirty="0" smtClean="0"/>
              <a:t>Simple CPU Data collection</a:t>
            </a:r>
          </a:p>
          <a:p>
            <a:pPr lvl="1">
              <a:spcAft>
                <a:spcPts val="600"/>
              </a:spcAft>
            </a:pPr>
            <a:r>
              <a:rPr lang="en-US" dirty="0" smtClean="0"/>
              <a:t>Basics of performance analysis</a:t>
            </a:r>
          </a:p>
          <a:p>
            <a:pPr lvl="1"/>
            <a:r>
              <a:rPr lang="en-US" dirty="0" smtClean="0"/>
              <a:t>Symbols, Broken stacks.  </a:t>
            </a:r>
          </a:p>
          <a:p>
            <a:pPr marL="400050">
              <a:spcAft>
                <a:spcPts val="600"/>
              </a:spcAft>
            </a:pPr>
            <a:r>
              <a:rPr lang="en-US" dirty="0" smtClean="0"/>
              <a:t>Basics: Memory</a:t>
            </a:r>
          </a:p>
          <a:p>
            <a:pPr marL="800100" lvl="1">
              <a:spcAft>
                <a:spcPts val="600"/>
              </a:spcAft>
            </a:pPr>
            <a:r>
              <a:rPr lang="en-US" dirty="0" smtClean="0"/>
              <a:t>Taking a heap snapshot</a:t>
            </a:r>
          </a:p>
          <a:p>
            <a:pPr marL="800100" lvl="1"/>
            <a:r>
              <a:rPr lang="en-US" dirty="0" smtClean="0"/>
              <a:t>Folding</a:t>
            </a:r>
          </a:p>
          <a:p>
            <a:pPr>
              <a:spcAft>
                <a:spcPts val="600"/>
              </a:spcAft>
            </a:pPr>
            <a:r>
              <a:rPr lang="en-US" dirty="0" smtClean="0"/>
              <a:t>More Advanced features (whirlwind picks up speed…)</a:t>
            </a:r>
          </a:p>
          <a:p>
            <a:pPr lvl="1">
              <a:spcAft>
                <a:spcPts val="400"/>
              </a:spcAft>
            </a:pPr>
            <a:r>
              <a:rPr lang="en-US" dirty="0" smtClean="0"/>
              <a:t>Grouping, When column, Drill Into, </a:t>
            </a:r>
          </a:p>
          <a:p>
            <a:pPr lvl="1">
              <a:spcAft>
                <a:spcPts val="400"/>
              </a:spcAft>
            </a:pPr>
            <a:r>
              <a:rPr lang="en-US" dirty="0" smtClean="0"/>
              <a:t>Looking up Symbols, Source code, Blocked time, Diffing, </a:t>
            </a:r>
          </a:p>
          <a:p>
            <a:pPr lvl="1">
              <a:spcAft>
                <a:spcPts val="400"/>
              </a:spcAft>
            </a:pPr>
            <a:r>
              <a:rPr lang="en-US" dirty="0" smtClean="0"/>
              <a:t>GC, JIT, ASP.NET views</a:t>
            </a:r>
          </a:p>
        </p:txBody>
      </p:sp>
      <p:sp>
        <p:nvSpPr>
          <p:cNvPr id="3" name="Title 2"/>
          <p:cNvSpPr>
            <a:spLocks noGrp="1"/>
          </p:cNvSpPr>
          <p:nvPr>
            <p:ph type="title"/>
          </p:nvPr>
        </p:nvSpPr>
        <p:spPr/>
        <p:txBody>
          <a:bodyPr/>
          <a:lstStyle/>
          <a:p>
            <a:r>
              <a:rPr lang="en-US" dirty="0" smtClean="0"/>
              <a:t>Demo: PerfView </a:t>
            </a:r>
            <a:endParaRPr lang="en-US" dirty="0"/>
          </a:p>
        </p:txBody>
      </p:sp>
    </p:spTree>
    <p:extLst>
      <p:ext uri="{BB962C8B-B14F-4D97-AF65-F5344CB8AC3E}">
        <p14:creationId xmlns:p14="http://schemas.microsoft.com/office/powerpoint/2010/main" val="209842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600"/>
              </a:spcAft>
            </a:pPr>
            <a:r>
              <a:rPr lang="en-US" dirty="0" smtClean="0"/>
              <a:t>New in V4.5 of the runtime</a:t>
            </a:r>
          </a:p>
          <a:p>
            <a:pPr>
              <a:spcAft>
                <a:spcPts val="600"/>
              </a:spcAft>
            </a:pPr>
            <a:r>
              <a:rPr lang="en-US" dirty="0" smtClean="0"/>
              <a:t>Can get a stand-alone version that works on V2.0+</a:t>
            </a:r>
          </a:p>
          <a:p>
            <a:pPr>
              <a:spcAft>
                <a:spcPts val="600"/>
              </a:spcAft>
            </a:pPr>
            <a:r>
              <a:rPr lang="en-US" dirty="0" smtClean="0"/>
              <a:t>Easy to get started, PerfView has special support </a:t>
            </a:r>
          </a:p>
          <a:p>
            <a:pPr>
              <a:spcAft>
                <a:spcPts val="400"/>
              </a:spcAft>
            </a:pPr>
            <a:r>
              <a:rPr lang="en-US" dirty="0"/>
              <a:t>W</a:t>
            </a:r>
            <a:r>
              <a:rPr lang="en-US" dirty="0" smtClean="0"/>
              <a:t>atch ‘Vance Morrison’s blog’ for more</a:t>
            </a:r>
          </a:p>
        </p:txBody>
      </p:sp>
      <p:sp>
        <p:nvSpPr>
          <p:cNvPr id="3" name="Title 2"/>
          <p:cNvSpPr>
            <a:spLocks noGrp="1"/>
          </p:cNvSpPr>
          <p:nvPr>
            <p:ph type="title"/>
          </p:nvPr>
        </p:nvSpPr>
        <p:spPr>
          <a:xfrm>
            <a:off x="455612" y="466725"/>
            <a:ext cx="8232775" cy="777240"/>
          </a:xfrm>
        </p:spPr>
        <p:txBody>
          <a:bodyPr/>
          <a:lstStyle/>
          <a:p>
            <a:r>
              <a:rPr lang="en-US" sz="3200" dirty="0" err="1" smtClean="0"/>
              <a:t>System.Diagnositcs.Tracing.EventSource</a:t>
            </a:r>
            <a:r>
              <a:rPr lang="en-US" sz="3200" dirty="0" smtClean="0"/>
              <a:t> </a:t>
            </a:r>
            <a:endParaRPr lang="en-US" sz="3200" dirty="0"/>
          </a:p>
        </p:txBody>
      </p:sp>
      <p:sp>
        <p:nvSpPr>
          <p:cNvPr id="4" name="Text Placeholder 3"/>
          <p:cNvSpPr>
            <a:spLocks noGrp="1"/>
          </p:cNvSpPr>
          <p:nvPr>
            <p:ph type="body" sz="quarter" idx="10"/>
          </p:nvPr>
        </p:nvSpPr>
        <p:spPr/>
        <p:txBody>
          <a:bodyPr/>
          <a:lstStyle/>
          <a:p>
            <a:r>
              <a:rPr lang="en-US" smtClean="0"/>
              <a:t>Adding our </a:t>
            </a:r>
            <a:r>
              <a:rPr lang="en-US" dirty="0"/>
              <a:t>O</a:t>
            </a:r>
            <a:r>
              <a:rPr lang="en-US" dirty="0" smtClean="0"/>
              <a:t>wn Events </a:t>
            </a:r>
            <a:endParaRPr lang="en-US" dirty="0"/>
          </a:p>
        </p:txBody>
      </p:sp>
      <p:sp>
        <p:nvSpPr>
          <p:cNvPr id="5" name="TextBox 4"/>
          <p:cNvSpPr txBox="1"/>
          <p:nvPr/>
        </p:nvSpPr>
        <p:spPr>
          <a:xfrm>
            <a:off x="455613" y="3705475"/>
            <a:ext cx="8232776" cy="286232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sealed class </a:t>
            </a:r>
            <a:r>
              <a:rPr lang="en-US" dirty="0" err="1"/>
              <a:t>MinimalEventSource</a:t>
            </a:r>
            <a:r>
              <a:rPr lang="en-US" dirty="0"/>
              <a:t> : EventSource</a:t>
            </a:r>
          </a:p>
          <a:p>
            <a:r>
              <a:rPr lang="en-US" dirty="0"/>
              <a:t>{</a:t>
            </a:r>
          </a:p>
          <a:p>
            <a:r>
              <a:rPr lang="en-US" dirty="0"/>
              <a:t>    public static </a:t>
            </a:r>
            <a:r>
              <a:rPr lang="en-US" dirty="0" err="1"/>
              <a:t>MinimalEventSource</a:t>
            </a:r>
            <a:r>
              <a:rPr lang="en-US" dirty="0"/>
              <a:t> Log = new </a:t>
            </a:r>
            <a:r>
              <a:rPr lang="en-US" dirty="0" err="1"/>
              <a:t>MinimalEventSource</a:t>
            </a:r>
            <a:r>
              <a:rPr lang="en-US" dirty="0"/>
              <a:t>();</a:t>
            </a:r>
          </a:p>
          <a:p>
            <a:r>
              <a:rPr lang="en-US" dirty="0"/>
              <a:t>    public void Load(long </a:t>
            </a:r>
            <a:r>
              <a:rPr lang="en-US" dirty="0" smtClean="0"/>
              <a:t>ID, </a:t>
            </a:r>
            <a:r>
              <a:rPr lang="en-US" dirty="0"/>
              <a:t>string Name) { </a:t>
            </a:r>
            <a:r>
              <a:rPr lang="en-US" dirty="0" err="1"/>
              <a:t>WriteEvent</a:t>
            </a:r>
            <a:r>
              <a:rPr lang="en-US" dirty="0"/>
              <a:t>(1, </a:t>
            </a:r>
            <a:r>
              <a:rPr lang="en-US" dirty="0" smtClean="0"/>
              <a:t>ID, </a:t>
            </a:r>
            <a:r>
              <a:rPr lang="en-US" dirty="0"/>
              <a:t>Name); }</a:t>
            </a:r>
          </a:p>
          <a:p>
            <a:r>
              <a:rPr lang="en-US" dirty="0"/>
              <a:t>    public void </a:t>
            </a:r>
            <a:r>
              <a:rPr lang="en-US" dirty="0" err="1"/>
              <a:t>UnLoad</a:t>
            </a:r>
            <a:r>
              <a:rPr lang="en-US" dirty="0"/>
              <a:t>(long </a:t>
            </a:r>
            <a:r>
              <a:rPr lang="en-US" dirty="0" smtClean="0"/>
              <a:t>ID) </a:t>
            </a:r>
            <a:r>
              <a:rPr lang="en-US" dirty="0"/>
              <a:t>{ </a:t>
            </a:r>
            <a:r>
              <a:rPr lang="en-US" dirty="0" err="1" smtClean="0"/>
              <a:t>WriteEvent</a:t>
            </a:r>
            <a:r>
              <a:rPr lang="en-US" dirty="0" smtClean="0"/>
              <a:t>(2, ID); }</a:t>
            </a:r>
          </a:p>
          <a:p>
            <a:r>
              <a:rPr lang="en-US" dirty="0" smtClean="0"/>
              <a:t>}</a:t>
            </a:r>
            <a:endParaRPr lang="en-US" dirty="0"/>
          </a:p>
          <a:p>
            <a:endParaRPr lang="en-US" dirty="0" smtClean="0"/>
          </a:p>
          <a:p>
            <a:r>
              <a:rPr lang="en-US" dirty="0" smtClean="0"/>
              <a:t>        </a:t>
            </a:r>
            <a:r>
              <a:rPr lang="en-US" dirty="0" err="1" smtClean="0"/>
              <a:t>MinimalEventSource.Log.Load</a:t>
            </a:r>
            <a:r>
              <a:rPr lang="en-US" dirty="0" smtClean="0"/>
              <a:t>(10, "</a:t>
            </a:r>
            <a:r>
              <a:rPr lang="en-US" dirty="0" err="1" smtClean="0"/>
              <a:t>MyFile</a:t>
            </a:r>
            <a:r>
              <a:rPr lang="en-US" dirty="0" smtClean="0"/>
              <a:t>");		// Log a load</a:t>
            </a:r>
          </a:p>
          <a:p>
            <a:r>
              <a:rPr lang="en-US" dirty="0" smtClean="0"/>
              <a:t>           </a:t>
            </a:r>
            <a:r>
              <a:rPr lang="en-US" dirty="0"/>
              <a:t>// ...</a:t>
            </a:r>
          </a:p>
          <a:p>
            <a:r>
              <a:rPr lang="en-US" dirty="0"/>
              <a:t>        </a:t>
            </a:r>
            <a:r>
              <a:rPr lang="en-US" dirty="0" err="1"/>
              <a:t>MinimalEventSource.Log.Unload</a:t>
            </a:r>
            <a:r>
              <a:rPr lang="en-US" dirty="0"/>
              <a:t>(10</a:t>
            </a:r>
            <a:r>
              <a:rPr lang="en-US" dirty="0" smtClean="0"/>
              <a:t>);				// Log an unload</a:t>
            </a:r>
            <a:endParaRPr lang="en-US" dirty="0"/>
          </a:p>
        </p:txBody>
      </p:sp>
    </p:spTree>
    <p:extLst>
      <p:ext uri="{BB962C8B-B14F-4D97-AF65-F5344CB8AC3E}">
        <p14:creationId xmlns:p14="http://schemas.microsoft.com/office/powerpoint/2010/main" val="104879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334993"/>
            <a:ext cx="8232775" cy="4874737"/>
          </a:xfrm>
        </p:spPr>
        <p:txBody>
          <a:bodyPr/>
          <a:lstStyle/>
          <a:p>
            <a:r>
              <a:rPr lang="en-US" dirty="0" smtClean="0"/>
              <a:t>Visual Studio has a good CPU based profiler built in</a:t>
            </a:r>
          </a:p>
          <a:p>
            <a:pPr>
              <a:spcAft>
                <a:spcPts val="400"/>
              </a:spcAft>
            </a:pPr>
            <a:r>
              <a:rPr lang="en-US" dirty="0" smtClean="0"/>
              <a:t>If you want to measure CPU at development time USE IT</a:t>
            </a:r>
          </a:p>
          <a:p>
            <a:pPr lvl="1">
              <a:spcAft>
                <a:spcPts val="400"/>
              </a:spcAft>
            </a:pPr>
            <a:r>
              <a:rPr lang="en-US" dirty="0" smtClean="0"/>
              <a:t>Just my code support</a:t>
            </a:r>
          </a:p>
          <a:p>
            <a:pPr lvl="1"/>
            <a:r>
              <a:rPr lang="en-US" dirty="0" smtClean="0"/>
              <a:t>Integration with development environment </a:t>
            </a:r>
          </a:p>
          <a:p>
            <a:pPr>
              <a:spcAft>
                <a:spcPts val="400"/>
              </a:spcAft>
            </a:pPr>
            <a:r>
              <a:rPr lang="en-US" dirty="0" smtClean="0"/>
              <a:t>PerfView is for those times that you need to</a:t>
            </a:r>
          </a:p>
          <a:p>
            <a:pPr lvl="1">
              <a:spcAft>
                <a:spcPts val="400"/>
              </a:spcAft>
            </a:pPr>
            <a:r>
              <a:rPr lang="en-US" dirty="0" smtClean="0"/>
              <a:t>Measure on deployed machines</a:t>
            </a:r>
          </a:p>
          <a:p>
            <a:pPr lvl="1">
              <a:spcAft>
                <a:spcPts val="400"/>
              </a:spcAft>
            </a:pPr>
            <a:r>
              <a:rPr lang="en-US" dirty="0" smtClean="0"/>
              <a:t>Measure something besides CPU (blocked, disk, network …)</a:t>
            </a:r>
          </a:p>
          <a:p>
            <a:pPr lvl="1"/>
            <a:r>
              <a:rPr lang="en-US" dirty="0" smtClean="0"/>
              <a:t>Need GC Heap memory profiling</a:t>
            </a:r>
          </a:p>
          <a:p>
            <a:pPr>
              <a:spcAft>
                <a:spcPts val="400"/>
              </a:spcAft>
            </a:pPr>
            <a:r>
              <a:rPr lang="en-US" dirty="0" smtClean="0"/>
              <a:t>PerfView’s value will be integrated into Visual Studio</a:t>
            </a:r>
          </a:p>
          <a:p>
            <a:pPr lvl="1">
              <a:spcAft>
                <a:spcPts val="400"/>
              </a:spcAft>
            </a:pPr>
            <a:r>
              <a:rPr lang="en-US" dirty="0" smtClean="0"/>
              <a:t>VS tools are moving to ETW as a basis (already true for ARM)</a:t>
            </a:r>
          </a:p>
          <a:p>
            <a:pPr lvl="1">
              <a:spcAft>
                <a:spcPts val="400"/>
              </a:spcAft>
            </a:pPr>
            <a:r>
              <a:rPr lang="en-US" dirty="0" smtClean="0"/>
              <a:t>PerfView’s memory snapshots are really code for VS</a:t>
            </a:r>
          </a:p>
          <a:p>
            <a:pPr lvl="1">
              <a:spcAft>
                <a:spcPts val="400"/>
              </a:spcAft>
            </a:pPr>
            <a:r>
              <a:rPr lang="en-US" dirty="0" smtClean="0"/>
              <a:t>PerfView’s UI innovations (grouping folding) will be in VS</a:t>
            </a:r>
            <a:endParaRPr lang="en-US" dirty="0"/>
          </a:p>
        </p:txBody>
      </p:sp>
      <p:sp>
        <p:nvSpPr>
          <p:cNvPr id="3" name="Title 2"/>
          <p:cNvSpPr>
            <a:spLocks noGrp="1"/>
          </p:cNvSpPr>
          <p:nvPr>
            <p:ph type="title"/>
          </p:nvPr>
        </p:nvSpPr>
        <p:spPr>
          <a:xfrm>
            <a:off x="455612" y="466725"/>
            <a:ext cx="7187133" cy="611448"/>
          </a:xfrm>
        </p:spPr>
        <p:txBody>
          <a:bodyPr/>
          <a:lstStyle/>
          <a:p>
            <a:r>
              <a:rPr lang="en-US" dirty="0" smtClean="0"/>
              <a:t>PerfView and Visual Studio</a:t>
            </a:r>
            <a:endParaRPr lang="en-US" dirty="0"/>
          </a:p>
        </p:txBody>
      </p:sp>
    </p:spTree>
    <p:extLst>
      <p:ext uri="{BB962C8B-B14F-4D97-AF65-F5344CB8AC3E}">
        <p14:creationId xmlns:p14="http://schemas.microsoft.com/office/powerpoint/2010/main" val="3611996903"/>
      </p:ext>
    </p:extLst>
  </p:cSld>
  <p:clrMapOvr>
    <a:masterClrMapping/>
  </p:clrMapOvr>
</p:sld>
</file>

<file path=ppt/theme/theme1.xml><?xml version="1.0" encoding="utf-8"?>
<a:theme xmlns:a="http://schemas.openxmlformats.org/drawingml/2006/main" name="Segoe Light">
  <a:themeElements>
    <a:clrScheme name="Custom 6">
      <a:dk1>
        <a:sysClr val="windowText" lastClr="000000"/>
      </a:dk1>
      <a:lt1>
        <a:sysClr val="window" lastClr="FFFFFF"/>
      </a:lt1>
      <a:dk2>
        <a:srgbClr val="0F3F76"/>
      </a:dk2>
      <a:lt2>
        <a:srgbClr val="DEF1F8"/>
      </a:lt2>
      <a:accent1>
        <a:srgbClr val="005299"/>
      </a:accent1>
      <a:accent2>
        <a:srgbClr val="0F3F76"/>
      </a:accent2>
      <a:accent3>
        <a:srgbClr val="5BCDFF"/>
      </a:accent3>
      <a:accent4>
        <a:srgbClr val="B4DBFF"/>
      </a:accent4>
      <a:accent5>
        <a:srgbClr val="B4EAFF"/>
      </a:accent5>
      <a:accent6>
        <a:srgbClr val="004787"/>
      </a:accent6>
      <a:hlink>
        <a:srgbClr val="004787"/>
      </a:hlink>
      <a:folHlink>
        <a:srgbClr val="0091D0"/>
      </a:folHlink>
    </a:clrScheme>
    <a:fontScheme name="Segoe Light">
      <a:majorFont>
        <a:latin typeface="Segoe Light"/>
        <a:ea typeface=""/>
        <a:cs typeface=""/>
      </a:majorFont>
      <a:minorFont>
        <a:latin typeface="Segoe Light"/>
        <a:ea typeface=""/>
        <a:cs typeface=""/>
      </a:minorFont>
    </a:fontScheme>
    <a:fmtScheme name="Segoe Light">
      <a:fillStyleLst>
        <a:solidFill>
          <a:schemeClr val="phClr"/>
        </a:solidFill>
        <a:solidFill>
          <a:schemeClr val="phClr"/>
        </a:solidFill>
        <a:solidFill>
          <a:schemeClr val="phClr"/>
        </a:solidFill>
      </a:fillStyleLst>
      <a:lnStyleLst>
        <a:ln w="0" cap="rnd" cmpd="sng" algn="ctr">
          <a:solidFill>
            <a:schemeClr val="phClr"/>
          </a:solidFill>
          <a:prstDash val="solid"/>
        </a:ln>
        <a:ln w="0" cap="rnd" cmpd="sng" algn="ctr">
          <a:solidFill>
            <a:schemeClr val="phClr"/>
          </a:solidFill>
          <a:prstDash val="solid"/>
        </a:ln>
        <a:ln w="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F2EA1EE4328842B7E3B1C187B38B86" ma:contentTypeVersion="1" ma:contentTypeDescription="Create a new document." ma:contentTypeScope="" ma:versionID="d81778a05559503b911b805879e44e83">
  <xsd:schema xmlns:xsd="http://www.w3.org/2001/XMLSchema" xmlns:xs="http://www.w3.org/2001/XMLSchema" xmlns:p="http://schemas.microsoft.com/office/2006/metadata/properties" xmlns:ns2="230e9df3-be65-4c73-a93b-d1236ebd677e" targetNamespace="http://schemas.microsoft.com/office/2006/metadata/properties" ma:root="true" ma:fieldsID="cef81fa4facb35f0a64436eeacedeada"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df4bed8-afcd-45b7-80b4-0b8e08e19666}" ma:internalName="TaxCatchAll" ma:showField="CatchAllData" ma:web="60b0dce9-eac7-4481-a31c-3d855ef4c40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df4bed8-afcd-45b7-80b4-0b8e08e19666}" ma:internalName="TaxCatchAllLabel" ma:readOnly="true" ma:showField="CatchAllDataLabel" ma:web="60b0dce9-eac7-4481-a31c-3d855ef4c4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D62E25-7440-4795-B810-0CE4805DCEB2}">
  <ds:schemaRefs>
    <ds:schemaRef ds:uri="http://schemas.microsoft.com/office/2006/documentManagement/types"/>
    <ds:schemaRef ds:uri="http://www.w3.org/XML/1998/namespace"/>
    <ds:schemaRef ds:uri="http://schemas.openxmlformats.org/package/2006/metadata/core-properties"/>
    <ds:schemaRef ds:uri="230e9df3-be65-4c73-a93b-d1236ebd677e"/>
    <ds:schemaRef ds:uri="http://purl.org/dc/term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858043D-AA8A-47CF-9EFE-AD431CB27BB8}">
  <ds:schemaRefs>
    <ds:schemaRef ds:uri="http://schemas.microsoft.com/sharepoint/v3/contenttype/forms"/>
  </ds:schemaRefs>
</ds:datastoreItem>
</file>

<file path=customXml/itemProps3.xml><?xml version="1.0" encoding="utf-8"?>
<ds:datastoreItem xmlns:ds="http://schemas.openxmlformats.org/officeDocument/2006/customXml" ds:itemID="{03DE8EB1-629F-4FCC-AB57-93887A5C8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Segoe Light.thmx</Template>
  <TotalTime>5287</TotalTime>
  <Words>1175</Words>
  <Application>Microsoft Office PowerPoint</Application>
  <PresentationFormat>On-screen Show (4:3)</PresentationFormat>
  <Paragraphs>152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Segoe Light</vt:lpstr>
      <vt:lpstr>PowerPoint Presentation</vt:lpstr>
      <vt:lpstr>Goals</vt:lpstr>
      <vt:lpstr>Outline for the Talk</vt:lpstr>
      <vt:lpstr>Getting Started is Very Easy</vt:lpstr>
      <vt:lpstr>PerfView is Industrial Strength</vt:lpstr>
      <vt:lpstr>PerfView Caveats</vt:lpstr>
      <vt:lpstr>Demo: PerfView </vt:lpstr>
      <vt:lpstr>System.Diagnositcs.Tracing.EventSource </vt:lpstr>
      <vt:lpstr>PerfView and Visual Studio</vt:lpstr>
      <vt:lpstr>PerfView and XPERF (WPA) </vt:lpstr>
      <vt:lpstr>Summary (Homework)</vt:lpstr>
      <vt:lpstr>To Learn More</vt:lpstr>
      <vt:lpstr>Questions?</vt:lpstr>
      <vt:lpstr>Evaluation</vt:lpstr>
      <vt:lpstr>PowerPoint Presentation</vt:lpstr>
    </vt:vector>
  </TitlesOfParts>
  <Company>Prentice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Prentice Design</dc:creator>
  <dc:description>Template for all breakout &amp; side session owners to use.</dc:description>
  <cp:lastModifiedBy>Vance Morrison</cp:lastModifiedBy>
  <cp:revision>378</cp:revision>
  <dcterms:created xsi:type="dcterms:W3CDTF">2012-02-02T21:47:57Z</dcterms:created>
  <dcterms:modified xsi:type="dcterms:W3CDTF">2012-03-02T00:53:14Z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0x01010055F2EA1EE4328842B7E3B1C187B38B86</vt:lpwstr>
  </property>
</Properties>
</file>